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52"/>
  </p:notesMasterIdLst>
  <p:handoutMasterIdLst>
    <p:handoutMasterId r:id="rId53"/>
  </p:handoutMasterIdLst>
  <p:sldIdLst>
    <p:sldId id="305" r:id="rId4"/>
    <p:sldId id="369" r:id="rId5"/>
    <p:sldId id="519" r:id="rId6"/>
    <p:sldId id="484" r:id="rId7"/>
    <p:sldId id="503" r:id="rId8"/>
    <p:sldId id="485" r:id="rId9"/>
    <p:sldId id="486" r:id="rId10"/>
    <p:sldId id="487" r:id="rId11"/>
    <p:sldId id="488" r:id="rId12"/>
    <p:sldId id="472" r:id="rId13"/>
    <p:sldId id="474" r:id="rId14"/>
    <p:sldId id="478" r:id="rId15"/>
    <p:sldId id="479" r:id="rId16"/>
    <p:sldId id="489" r:id="rId17"/>
    <p:sldId id="490" r:id="rId18"/>
    <p:sldId id="491" r:id="rId19"/>
    <p:sldId id="492" r:id="rId20"/>
    <p:sldId id="520" r:id="rId21"/>
    <p:sldId id="525" r:id="rId22"/>
    <p:sldId id="533" r:id="rId23"/>
    <p:sldId id="527" r:id="rId24"/>
    <p:sldId id="528" r:id="rId25"/>
    <p:sldId id="529" r:id="rId26"/>
    <p:sldId id="534" r:id="rId27"/>
    <p:sldId id="535" r:id="rId28"/>
    <p:sldId id="536" r:id="rId29"/>
    <p:sldId id="537" r:id="rId30"/>
    <p:sldId id="532" r:id="rId31"/>
    <p:sldId id="496" r:id="rId32"/>
    <p:sldId id="497" r:id="rId33"/>
    <p:sldId id="498" r:id="rId34"/>
    <p:sldId id="500" r:id="rId35"/>
    <p:sldId id="502" r:id="rId36"/>
    <p:sldId id="522" r:id="rId37"/>
    <p:sldId id="505" r:id="rId38"/>
    <p:sldId id="506" r:id="rId39"/>
    <p:sldId id="507" r:id="rId40"/>
    <p:sldId id="508" r:id="rId41"/>
    <p:sldId id="509" r:id="rId42"/>
    <p:sldId id="510" r:id="rId43"/>
    <p:sldId id="511" r:id="rId44"/>
    <p:sldId id="523" r:id="rId45"/>
    <p:sldId id="513" r:id="rId46"/>
    <p:sldId id="514" r:id="rId47"/>
    <p:sldId id="515" r:id="rId48"/>
    <p:sldId id="516" r:id="rId49"/>
    <p:sldId id="524" r:id="rId50"/>
    <p:sldId id="531" r:id="rId5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131"/>
    <a:srgbClr val="FFFFFF"/>
    <a:srgbClr val="F2B0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5179"/>
  </p:normalViewPr>
  <p:slideViewPr>
    <p:cSldViewPr snapToGrid="0" snapToObjects="1">
      <p:cViewPr varScale="1">
        <p:scale>
          <a:sx n="61" d="100"/>
          <a:sy n="61" d="100"/>
        </p:scale>
        <p:origin x="1248" y="60"/>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390"/>
    </p:cViewPr>
  </p:sorterViewPr>
  <p:notesViewPr>
    <p:cSldViewPr snapToGrid="0" snapToObjects="1">
      <p:cViewPr varScale="1">
        <p:scale>
          <a:sx n="67" d="100"/>
          <a:sy n="67" d="100"/>
        </p:scale>
        <p:origin x="-3276"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slide" Target="slides/slide36.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slide" Target="slides/slide39.xml" /><Relationship Id="rId47" Type="http://schemas.openxmlformats.org/officeDocument/2006/relationships/slide" Target="slides/slide44.xml" /><Relationship Id="rId50" Type="http://schemas.openxmlformats.org/officeDocument/2006/relationships/slide" Target="slides/slide47.xml" /><Relationship Id="rId55" Type="http://schemas.openxmlformats.org/officeDocument/2006/relationships/presProps" Target="presProps.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46" Type="http://schemas.openxmlformats.org/officeDocument/2006/relationships/slide" Target="slides/slide43.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41" Type="http://schemas.openxmlformats.org/officeDocument/2006/relationships/slide" Target="slides/slide38.xml" /><Relationship Id="rId54" Type="http://schemas.openxmlformats.org/officeDocument/2006/relationships/commentAuthors" Target="commentAuthors.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slide" Target="slides/slide37.xml" /><Relationship Id="rId45" Type="http://schemas.openxmlformats.org/officeDocument/2006/relationships/slide" Target="slides/slide42.xml" /><Relationship Id="rId53" Type="http://schemas.openxmlformats.org/officeDocument/2006/relationships/handoutMaster" Target="handoutMasters/handoutMaster1.xml" /><Relationship Id="rId58" Type="http://schemas.openxmlformats.org/officeDocument/2006/relationships/tableStyles" Target="tableStyle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49" Type="http://schemas.openxmlformats.org/officeDocument/2006/relationships/slide" Target="slides/slide46.xml" /><Relationship Id="rId57" Type="http://schemas.openxmlformats.org/officeDocument/2006/relationships/theme" Target="theme/theme1.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4" Type="http://schemas.openxmlformats.org/officeDocument/2006/relationships/slide" Target="slides/slide41.xml" /><Relationship Id="rId52" Type="http://schemas.openxmlformats.org/officeDocument/2006/relationships/notesMaster" Target="notesMasters/notesMaster1.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slide" Target="slides/slide40.xml" /><Relationship Id="rId48" Type="http://schemas.openxmlformats.org/officeDocument/2006/relationships/slide" Target="slides/slide45.xml" /><Relationship Id="rId56" Type="http://schemas.openxmlformats.org/officeDocument/2006/relationships/viewProps" Target="viewProps.xml" /><Relationship Id="rId8" Type="http://schemas.openxmlformats.org/officeDocument/2006/relationships/slide" Target="slides/slide5.xml" /><Relationship Id="rId51" Type="http://schemas.openxmlformats.org/officeDocument/2006/relationships/slide" Target="slides/slide48.xml" /><Relationship Id="rId3" Type="http://schemas.openxmlformats.org/officeDocument/2006/relationships/slideMaster" Target="slideMasters/slideMaster3.xml" /></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 /><Relationship Id="rId2" Type="http://schemas.microsoft.com/office/2011/relationships/chartColorStyle" Target="colors1.xml" /><Relationship Id="rId1" Type="http://schemas.microsoft.com/office/2011/relationships/chartStyle" Target="style1.xml" /><Relationship Id="rId4" Type="http://schemas.openxmlformats.org/officeDocument/2006/relationships/package" Target="../embeddings/Microsoft_Excel_Worksheet.xlsx" /></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 /><Relationship Id="rId2" Type="http://schemas.microsoft.com/office/2011/relationships/chartColorStyle" Target="colors2.xml" /><Relationship Id="rId1" Type="http://schemas.microsoft.com/office/2011/relationships/chartStyle" Target="style2.xml" /><Relationship Id="rId4" Type="http://schemas.openxmlformats.org/officeDocument/2006/relationships/package" Target="../embeddings/Microsoft_Excel_Worksheet1.xlsx"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426211293269118"/>
          <c:y val="4.3818829095984703E-2"/>
          <c:w val="0.80957102398261716"/>
          <c:h val="0.77534563792301747"/>
        </c:manualLayout>
      </c:layout>
      <c:bar3DChart>
        <c:barDir val="col"/>
        <c:grouping val="clustered"/>
        <c:varyColors val="0"/>
        <c:ser>
          <c:idx val="0"/>
          <c:order val="0"/>
          <c:tx>
            <c:strRef>
              <c:f>'MIG Allocation 2022-23FY  '!$S$20</c:f>
              <c:strCache>
                <c:ptCount val="1"/>
                <c:pt idx="0">
                  <c:v>MIG allocation</c:v>
                </c:pt>
              </c:strCache>
            </c:strRef>
          </c:tx>
          <c:spPr>
            <a:solidFill>
              <a:schemeClr val="accent1"/>
            </a:solidFill>
            <a:ln>
              <a:noFill/>
            </a:ln>
            <a:effectLst/>
            <a:sp3d/>
          </c:spPr>
          <c:invertIfNegative val="0"/>
          <c:dLbls>
            <c:dLbl>
              <c:idx val="0"/>
              <c:layout>
                <c:manualLayout>
                  <c:x val="-2.7777777777778286E-3"/>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E8-4643-B8DD-6D74E2139AB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'MIG Allocation 2022-23FY  '!$T$20</c:f>
              <c:numCache>
                <c:formatCode>"R"#\ ##0</c:formatCode>
                <c:ptCount val="1"/>
                <c:pt idx="0">
                  <c:v>2008</c:v>
                </c:pt>
              </c:numCache>
            </c:numRef>
          </c:val>
          <c:extLst>
            <c:ext xmlns:c16="http://schemas.microsoft.com/office/drawing/2014/chart" uri="{C3380CC4-5D6E-409C-BE32-E72D297353CC}">
              <c16:uniqueId val="{00000001-24E8-4643-B8DD-6D74E2139ABF}"/>
            </c:ext>
          </c:extLst>
        </c:ser>
        <c:ser>
          <c:idx val="1"/>
          <c:order val="1"/>
          <c:tx>
            <c:strRef>
              <c:f>'MIG Allocation 2022-23FY  '!$S$21</c:f>
              <c:strCache>
                <c:ptCount val="1"/>
                <c:pt idx="0">
                  <c:v>Transferred to date</c:v>
                </c:pt>
              </c:strCache>
            </c:strRef>
          </c:tx>
          <c:spPr>
            <a:solidFill>
              <a:schemeClr val="accent2"/>
            </a:solidFill>
            <a:ln>
              <a:noFill/>
            </a:ln>
            <a:effectLst/>
            <a:sp3d/>
          </c:spPr>
          <c:invertIfNegative val="0"/>
          <c:dLbls>
            <c:dLbl>
              <c:idx val="0"/>
              <c:layout>
                <c:manualLayout>
                  <c:x val="1.1111111111111059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E8-4643-B8DD-6D74E2139AB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'MIG Allocation 2022-23FY  '!$T$21</c:f>
              <c:numCache>
                <c:formatCode>"R"#\ ##0</c:formatCode>
                <c:ptCount val="1"/>
                <c:pt idx="0">
                  <c:v>766</c:v>
                </c:pt>
              </c:numCache>
            </c:numRef>
          </c:val>
          <c:extLst>
            <c:ext xmlns:c16="http://schemas.microsoft.com/office/drawing/2014/chart" uri="{C3380CC4-5D6E-409C-BE32-E72D297353CC}">
              <c16:uniqueId val="{00000003-24E8-4643-B8DD-6D74E2139ABF}"/>
            </c:ext>
          </c:extLst>
        </c:ser>
        <c:ser>
          <c:idx val="2"/>
          <c:order val="2"/>
          <c:tx>
            <c:strRef>
              <c:f>'MIG Allocation 2022-23FY  '!$S$22</c:f>
              <c:strCache>
                <c:ptCount val="1"/>
                <c:pt idx="0">
                  <c:v>Expenditure to date</c:v>
                </c:pt>
              </c:strCache>
            </c:strRef>
          </c:tx>
          <c:spPr>
            <a:solidFill>
              <a:schemeClr val="accent3"/>
            </a:solidFill>
            <a:ln>
              <a:noFill/>
            </a:ln>
            <a:effectLst/>
            <a:sp3d/>
          </c:spPr>
          <c:invertIfNegative val="0"/>
          <c:dLbls>
            <c:dLbl>
              <c:idx val="0"/>
              <c:layout>
                <c:manualLayout>
                  <c:x val="4.1957358224235498E-2"/>
                  <c:y val="-1.0001223348430628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5EDC1779-D871-4D6F-BE6F-1B7E3E6B957C}" type="VALUE">
                      <a:rPr lang="en-US" sz="1000"/>
                      <a:pPr>
                        <a:defRPr sz="1000" b="1"/>
                      </a:pPr>
                      <a:t>[VALUE]</a:t>
                    </a:fld>
                    <a:r>
                      <a:rPr lang="en-US" sz="1000" dirty="0"/>
                      <a:t> </a:t>
                    </a:r>
                  </a:p>
                  <a:p>
                    <a:pPr>
                      <a:defRPr sz="1000" b="1"/>
                    </a:pPr>
                    <a:r>
                      <a:rPr lang="en-US" sz="1000" dirty="0"/>
                      <a:t>(19%)</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169575599423038"/>
                      <c:h val="0.13659315098443156"/>
                    </c:manualLayout>
                  </c15:layout>
                  <c15:dlblFieldTable/>
                  <c15:showDataLabelsRange val="0"/>
                </c:ext>
                <c:ext xmlns:c16="http://schemas.microsoft.com/office/drawing/2014/chart" uri="{C3380CC4-5D6E-409C-BE32-E72D297353CC}">
                  <c16:uniqueId val="{00000004-24E8-4643-B8DD-6D74E2139AB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'MIG Allocation 2022-23FY  '!$T$22</c:f>
              <c:numCache>
                <c:formatCode>"R"#\ ##0</c:formatCode>
                <c:ptCount val="1"/>
                <c:pt idx="0">
                  <c:v>379</c:v>
                </c:pt>
              </c:numCache>
            </c:numRef>
          </c:val>
          <c:extLst>
            <c:ext xmlns:c16="http://schemas.microsoft.com/office/drawing/2014/chart" uri="{C3380CC4-5D6E-409C-BE32-E72D297353CC}">
              <c16:uniqueId val="{00000005-24E8-4643-B8DD-6D74E2139ABF}"/>
            </c:ext>
          </c:extLst>
        </c:ser>
        <c:ser>
          <c:idx val="3"/>
          <c:order val="3"/>
          <c:tx>
            <c:strRef>
              <c:f>'MIG Allocation 2022-23FY  '!$S$23</c:f>
              <c:strCache>
                <c:ptCount val="1"/>
                <c:pt idx="0">
                  <c:v>Balance</c:v>
                </c:pt>
              </c:strCache>
            </c:strRef>
          </c:tx>
          <c:spPr>
            <a:solidFill>
              <a:schemeClr val="accent4"/>
            </a:solidFill>
            <a:ln>
              <a:noFill/>
            </a:ln>
            <a:effectLst/>
            <a:sp3d/>
          </c:spPr>
          <c:invertIfNegative val="0"/>
          <c:dLbls>
            <c:dLbl>
              <c:idx val="0"/>
              <c:layout>
                <c:manualLayout>
                  <c:x val="2.2222222222222223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E8-4643-B8DD-6D74E2139AB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'MIG Allocation 2022-23FY  '!$T$23</c:f>
              <c:numCache>
                <c:formatCode>"R"#\ ##0</c:formatCode>
                <c:ptCount val="1"/>
                <c:pt idx="0">
                  <c:v>1629</c:v>
                </c:pt>
              </c:numCache>
            </c:numRef>
          </c:val>
          <c:extLst>
            <c:ext xmlns:c16="http://schemas.microsoft.com/office/drawing/2014/chart" uri="{C3380CC4-5D6E-409C-BE32-E72D297353CC}">
              <c16:uniqueId val="{00000007-24E8-4643-B8DD-6D74E2139ABF}"/>
            </c:ext>
          </c:extLst>
        </c:ser>
        <c:dLbls>
          <c:showLegendKey val="0"/>
          <c:showVal val="1"/>
          <c:showCatName val="0"/>
          <c:showSerName val="0"/>
          <c:showPercent val="0"/>
          <c:showBubbleSize val="0"/>
        </c:dLbls>
        <c:gapWidth val="75"/>
        <c:shape val="box"/>
        <c:axId val="177504640"/>
        <c:axId val="177517312"/>
        <c:axId val="0"/>
      </c:bar3DChart>
      <c:catAx>
        <c:axId val="177504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517312"/>
        <c:crosses val="autoZero"/>
        <c:auto val="1"/>
        <c:lblAlgn val="ctr"/>
        <c:lblOffset val="100"/>
        <c:noMultiLvlLbl val="0"/>
      </c:catAx>
      <c:valAx>
        <c:axId val="177517312"/>
        <c:scaling>
          <c:orientation val="minMax"/>
        </c:scaling>
        <c:delete val="0"/>
        <c:axPos val="l"/>
        <c:numFmt formatCode="&quot;R&quot;#\ ##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750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ALLOCATION SPLIT</a:t>
            </a:r>
          </a:p>
        </c:rich>
      </c:tx>
      <c:layout>
        <c:manualLayout>
          <c:xMode val="edge"/>
          <c:yMode val="edge"/>
          <c:x val="0.39618315408881921"/>
          <c:y val="4.393117103955736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7201225544899449E-2"/>
          <c:y val="0.12194445589486269"/>
          <c:w val="0.98279873974337906"/>
          <c:h val="0.71462092213372874"/>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17E-4C96-B62F-C724D8272D8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17E-4C96-B62F-C724D8272D8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17E-4C96-B62F-C724D8272D8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17E-4C96-B62F-C724D8272D8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17E-4C96-B62F-C724D8272D8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617E-4C96-B62F-C724D8272D8A}"/>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Analysis!$B$26:$B$31</c:f>
              <c:strCache>
                <c:ptCount val="6"/>
                <c:pt idx="0">
                  <c:v>Water</c:v>
                </c:pt>
                <c:pt idx="1">
                  <c:v>Sanitation</c:v>
                </c:pt>
                <c:pt idx="2">
                  <c:v>Electricity</c:v>
                </c:pt>
                <c:pt idx="3">
                  <c:v>Refuse removal</c:v>
                </c:pt>
                <c:pt idx="4">
                  <c:v>Roads&amp; Stormwater</c:v>
                </c:pt>
                <c:pt idx="5">
                  <c:v>Other projects</c:v>
                </c:pt>
              </c:strCache>
            </c:strRef>
          </c:cat>
          <c:val>
            <c:numRef>
              <c:f>Analysis!$C$26:$C$31</c:f>
              <c:numCache>
                <c:formatCode>"R"#\ ##0</c:formatCode>
                <c:ptCount val="6"/>
                <c:pt idx="0">
                  <c:v>678997</c:v>
                </c:pt>
                <c:pt idx="1">
                  <c:v>378705</c:v>
                </c:pt>
                <c:pt idx="2">
                  <c:v>35103</c:v>
                </c:pt>
                <c:pt idx="3">
                  <c:v>34266</c:v>
                </c:pt>
                <c:pt idx="4">
                  <c:v>686697</c:v>
                </c:pt>
                <c:pt idx="5">
                  <c:v>194033</c:v>
                </c:pt>
              </c:numCache>
            </c:numRef>
          </c:val>
          <c:extLst>
            <c:ext xmlns:c16="http://schemas.microsoft.com/office/drawing/2014/chart" uri="{C3380CC4-5D6E-409C-BE32-E72D297353CC}">
              <c16:uniqueId val="{0000000C-617E-4C96-B62F-C724D8272D8A}"/>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png"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30" tIns="45716" rIns="91430" bIns="45716" rtlCol="0"/>
          <a:lstStyle>
            <a:lvl1pPr algn="r">
              <a:defRPr sz="1200"/>
            </a:lvl1pPr>
          </a:lstStyle>
          <a:p>
            <a:fld id="{D0BEC4F1-952F-41C7-AC03-09D2738F5582}" type="datetimeFigureOut">
              <a:rPr lang="en-US" smtClean="0"/>
              <a:pPr/>
              <a:t>10/11/2022</a:t>
            </a:fld>
            <a:endParaRPr lang="en-US"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30" tIns="45716" rIns="91430"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30" tIns="45716" rIns="91430" bIns="45716" rtlCol="0" anchor="b"/>
          <a:lstStyle>
            <a:lvl1pPr algn="r">
              <a:defRPr sz="1200"/>
            </a:lvl1pPr>
          </a:lstStyle>
          <a:p>
            <a:fld id="{5D7BFB70-909D-4F45-BE95-CEAA40B29198}" type="slidenum">
              <a:rPr lang="en-US" smtClean="0"/>
              <a:pPr/>
              <a:t>‹#›</a:t>
            </a:fld>
            <a:endParaRPr lang="en-US" dirty="0"/>
          </a:p>
        </p:txBody>
      </p:sp>
    </p:spTree>
    <p:extLst>
      <p:ext uri="{BB962C8B-B14F-4D97-AF65-F5344CB8AC3E}">
        <p14:creationId xmlns:p14="http://schemas.microsoft.com/office/powerpoint/2010/main" val="2699852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idx="1"/>
          </p:nvPr>
        </p:nvSpPr>
        <p:spPr>
          <a:xfrm>
            <a:off x="3850444" y="0"/>
            <a:ext cx="2945659" cy="496332"/>
          </a:xfrm>
          <a:prstGeom prst="rect">
            <a:avLst/>
          </a:prstGeom>
        </p:spPr>
        <p:txBody>
          <a:bodyPr vert="horz" lIns="91430" tIns="45716" rIns="91430" bIns="45716" rtlCol="0"/>
          <a:lstStyle>
            <a:lvl1pPr algn="r">
              <a:defRPr sz="1200"/>
            </a:lvl1pPr>
          </a:lstStyle>
          <a:p>
            <a:fld id="{9828E759-7FB0-4B45-BFC4-0D45ED365F90}" type="datetimeFigureOut">
              <a:rPr lang="en-US" smtClean="0"/>
              <a:pPr/>
              <a:t>10/11/2022</a:t>
            </a:fld>
            <a:endParaRPr lang="en-US" dirty="0"/>
          </a:p>
        </p:txBody>
      </p:sp>
      <p:sp>
        <p:nvSpPr>
          <p:cNvPr id="4" name="Slide Image Placeholder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30" tIns="45716" rIns="91430" bIns="45716"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0" tIns="45716" rIns="91430"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30" tIns="45716" rIns="91430"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0" tIns="45716" rIns="91430" bIns="45716" rtlCol="0" anchor="b"/>
          <a:lstStyle>
            <a:lvl1pPr algn="r">
              <a:defRPr sz="1200"/>
            </a:lvl1pPr>
          </a:lstStyle>
          <a:p>
            <a:fld id="{BA6E79CC-0C8D-8445-B899-832E514306EA}" type="slidenum">
              <a:rPr lang="en-US" smtClean="0"/>
              <a:pPr/>
              <a:t>‹#›</a:t>
            </a:fld>
            <a:endParaRPr lang="en-US" dirty="0"/>
          </a:p>
        </p:txBody>
      </p:sp>
    </p:spTree>
    <p:extLst>
      <p:ext uri="{BB962C8B-B14F-4D97-AF65-F5344CB8AC3E}">
        <p14:creationId xmlns:p14="http://schemas.microsoft.com/office/powerpoint/2010/main" val="42497851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D29D2-06BA-CD44-B037-CDB34617D45F}" type="slidenum">
              <a:rPr lang="en-US" smtClean="0"/>
              <a:pPr/>
              <a:t>1</a:t>
            </a:fld>
            <a:endParaRPr lang="en-US" dirty="0"/>
          </a:p>
        </p:txBody>
      </p:sp>
    </p:spTree>
    <p:extLst>
      <p:ext uri="{BB962C8B-B14F-4D97-AF65-F5344CB8AC3E}">
        <p14:creationId xmlns:p14="http://schemas.microsoft.com/office/powerpoint/2010/main" val="824771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1162050"/>
            <a:ext cx="453072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AE1AA-C5A6-4170-9751-6E2BF44E83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043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Master" Target="../slideMasters/slideMaster2.xml" /><Relationship Id="rId4" Type="http://schemas.openxmlformats.org/officeDocument/2006/relationships/image" Target="../media/image2.jpeg"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Master" Target="../slideMasters/slideMaster2.xml" /><Relationship Id="rId4" Type="http://schemas.openxmlformats.org/officeDocument/2006/relationships/image" Target="../media/image3.emf"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Master" Target="../slideMasters/slideMaster2.xml" /><Relationship Id="rId4" Type="http://schemas.openxmlformats.org/officeDocument/2006/relationships/image" Target="../media/image3.emf"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Master" Target="../slideMasters/slideMaster2.xml" /><Relationship Id="rId4" Type="http://schemas.openxmlformats.org/officeDocument/2006/relationships/image" Target="../media/image2.jpeg" /></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Master" Target="../slideMasters/slideMaster2.xml" /><Relationship Id="rId4" Type="http://schemas.openxmlformats.org/officeDocument/2006/relationships/image" Target="../media/image3.emf" /></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Master" Target="../slideMasters/slideMaster2.xml" /><Relationship Id="rId4" Type="http://schemas.openxmlformats.org/officeDocument/2006/relationships/image" Target="../media/image2.jpeg" /></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Master" Target="../slideMasters/slideMaster2.xml" /><Relationship Id="rId4" Type="http://schemas.openxmlformats.org/officeDocument/2006/relationships/image" Target="../media/image2.jpeg"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Master" Target="../slideMasters/slideMaster2.xml" /><Relationship Id="rId4" Type="http://schemas.openxmlformats.org/officeDocument/2006/relationships/image" Target="../media/image2.jpeg" /></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Master" Target="../slideMasters/slideMaster2.xml" /><Relationship Id="rId4" Type="http://schemas.openxmlformats.org/officeDocument/2006/relationships/image" Target="../media/image2.jpeg" /></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Master" Target="../slideMasters/slideMaster2.xml" /><Relationship Id="rId4" Type="http://schemas.openxmlformats.org/officeDocument/2006/relationships/image" Target="../media/image2.jpeg"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29E761-5AF5-4490-BD6B-DA5F242961C3}" type="datetime1">
              <a:rPr lang="en-ZA" smtClean="0"/>
              <a:pPr/>
              <a:t>2022/10/11</a:t>
            </a:fld>
            <a:endParaRPr lang="en-US" dirty="0"/>
          </a:p>
        </p:txBody>
      </p:sp>
      <p:sp>
        <p:nvSpPr>
          <p:cNvPr id="6" name="Slide Number Placeholder 5"/>
          <p:cNvSpPr>
            <a:spLocks noGrp="1"/>
          </p:cNvSpPr>
          <p:nvPr>
            <p:ph type="sldNum" sz="quarter" idx="12"/>
          </p:nvPr>
        </p:nvSpPr>
        <p:spPr/>
        <p:txBody>
          <a:bodyPr/>
          <a:lstStyle/>
          <a:p>
            <a:fld id="{39AC5568-C467-DA4E-A229-6C912B895CA4}" type="slidenum">
              <a:rPr lang="en-US" smtClean="0"/>
              <a:pPr/>
              <a:t>‹#›</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Tree>
    <p:extLst>
      <p:ext uri="{BB962C8B-B14F-4D97-AF65-F5344CB8AC3E}">
        <p14:creationId xmlns:p14="http://schemas.microsoft.com/office/powerpoint/2010/main" val="5222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934"/>
            <a:ext cx="8915400" cy="915335"/>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DB673-B42C-4F38-8BCA-6D8AEE64C23C}" type="datetime1">
              <a:rPr lang="en-ZA" smtClean="0"/>
              <a:pPr/>
              <a:t>2022/10/11</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1" name="Straight Connector 10"/>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33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1D48B-DB93-42B7-9423-D05D0304101A}" type="datetime1">
              <a:rPr lang="en-ZA" smtClean="0"/>
              <a:pPr/>
              <a:t>2022/10/11</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9AC5568-C467-DA4E-A229-6C912B895CA4}"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250520" y="-934"/>
            <a:ext cx="9344417" cy="915335"/>
          </a:xfrm>
          <a:prstGeom prst="rect">
            <a:avLst/>
          </a:prstGeom>
        </p:spPr>
      </p:pic>
      <p:cxnSp>
        <p:nvCxnSpPr>
          <p:cNvPr id="11" name="Straight Connector 10"/>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853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5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29E761-5AF5-4490-BD6B-DA5F242961C3}" type="datetime1">
              <a:rPr lang="en-ZA" smtClean="0">
                <a:solidFill>
                  <a:prstClr val="black">
                    <a:tint val="75000"/>
                  </a:prstClr>
                </a:solidFill>
              </a:rPr>
              <a:pPr/>
              <a:t>2022/10/11</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AC5568-C467-DA4E-A229-6C912B895CA4}" type="slidenum">
              <a:rPr lang="en-US" smtClean="0">
                <a:solidFill>
                  <a:prstClr val="black"/>
                </a:solidFill>
              </a:rPr>
              <a:pPr/>
              <a:t>‹#›</a:t>
            </a:fld>
            <a:endParaRPr lang="en-US">
              <a:solidFill>
                <a:prstClr val="black"/>
              </a:solidFill>
            </a:endParaRPr>
          </a:p>
        </p:txBody>
      </p:sp>
      <p:sp>
        <p:nvSpPr>
          <p:cNvPr id="5" name="Footer Placeholder 4"/>
          <p:cNvSpPr>
            <a:spLocks noGrp="1"/>
          </p:cNvSpPr>
          <p:nvPr>
            <p:ph type="ftr" sz="quarter" idx="11"/>
          </p:nvPr>
        </p:nvSpPr>
        <p:spPr>
          <a:xfrm>
            <a:off x="3384550" y="6356383"/>
            <a:ext cx="3136900" cy="365125"/>
          </a:xfrm>
          <a:prstGeom prst="rect">
            <a:avLst/>
          </a:prstGeom>
        </p:spPr>
        <p:txBody>
          <a:bodyPr/>
          <a:lstStyle/>
          <a:p>
            <a:endParaRPr lang="en-US">
              <a:solidFill>
                <a:prstClr val="black"/>
              </a:solidFill>
            </a:endParaRPr>
          </a:p>
        </p:txBody>
      </p:sp>
    </p:spTree>
    <p:extLst>
      <p:ext uri="{BB962C8B-B14F-4D97-AF65-F5344CB8AC3E}">
        <p14:creationId xmlns:p14="http://schemas.microsoft.com/office/powerpoint/2010/main" val="84956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00203"/>
            <a:ext cx="8915400" cy="4048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AF6EDC-87E7-40D1-BBD8-A07A17F3A6CB}" type="datetime1">
              <a:rPr lang="en-ZA" smtClean="0">
                <a:solidFill>
                  <a:prstClr val="black">
                    <a:tint val="75000"/>
                  </a:prstClr>
                </a:solidFill>
              </a:rPr>
              <a:pPr/>
              <a:t>2022/10/11</a:t>
            </a:fld>
            <a:endParaRPr lang="en-US">
              <a:solidFill>
                <a:prstClr val="black">
                  <a:tint val="75000"/>
                </a:prstClr>
              </a:solidFill>
            </a:endParaRPr>
          </a:p>
        </p:txBody>
      </p:sp>
      <p:sp>
        <p:nvSpPr>
          <p:cNvPr id="5" name="Footer Placeholder 4"/>
          <p:cNvSpPr>
            <a:spLocks noGrp="1"/>
          </p:cNvSpPr>
          <p:nvPr>
            <p:ph type="ftr" sz="quarter" idx="11"/>
          </p:nvPr>
        </p:nvSpPr>
        <p:spPr>
          <a:xfrm>
            <a:off x="3384550" y="6356383"/>
            <a:ext cx="31369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3284342" y="6356383"/>
            <a:ext cx="2311400" cy="365125"/>
          </a:xfrm>
        </p:spPr>
        <p:txBody>
          <a:bodyPr/>
          <a:lstStyle/>
          <a:p>
            <a:fld id="{39AC5568-C467-DA4E-A229-6C912B895CA4}"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a:stretch>
            <a:fillRect/>
          </a:stretch>
        </p:blipFill>
        <p:spPr>
          <a:xfrm>
            <a:off x="0" y="-934"/>
            <a:ext cx="9906000" cy="915335"/>
          </a:xfrm>
          <a:prstGeom prst="rect">
            <a:avLst/>
          </a:prstGeom>
        </p:spPr>
      </p:pic>
      <p:pic>
        <p:nvPicPr>
          <p:cNvPr id="8" name="Picture 7"/>
          <p:cNvPicPr>
            <a:picLocks noChangeAspect="1"/>
          </p:cNvPicPr>
          <p:nvPr userDrawn="1"/>
        </p:nvPicPr>
        <p:blipFill>
          <a:blip r:embed="rId3"/>
          <a:stretch>
            <a:fillRect/>
          </a:stretch>
        </p:blipFill>
        <p:spPr>
          <a:xfrm>
            <a:off x="7968299" y="5953668"/>
            <a:ext cx="1413371" cy="663063"/>
          </a:xfrm>
          <a:prstGeom prst="rect">
            <a:avLst/>
          </a:prstGeom>
        </p:spPr>
      </p:pic>
      <p:pic>
        <p:nvPicPr>
          <p:cNvPr id="9" name="Picture 8" descr="New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01" y="5987947"/>
            <a:ext cx="2686485" cy="628752"/>
          </a:xfrm>
          <a:prstGeom prst="rect">
            <a:avLst/>
          </a:prstGeom>
        </p:spPr>
      </p:pic>
      <p:cxnSp>
        <p:nvCxnSpPr>
          <p:cNvPr id="10" name="Straight Connector 9"/>
          <p:cNvCxnSpPr/>
          <p:nvPr userDrawn="1"/>
        </p:nvCxnSpPr>
        <p:spPr>
          <a:xfrm flipV="1">
            <a:off x="0" y="914402"/>
            <a:ext cx="9906000" cy="8342"/>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1253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3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07FAD8-A083-4524-BE29-69B523CF59A0}" type="datetime1">
              <a:rPr lang="en-ZA" smtClean="0">
                <a:solidFill>
                  <a:prstClr val="black">
                    <a:tint val="75000"/>
                  </a:prstClr>
                </a:solidFill>
              </a:rPr>
              <a:pPr/>
              <a:t>2022/10/11</a:t>
            </a:fld>
            <a:endParaRPr lang="en-US">
              <a:solidFill>
                <a:prstClr val="black">
                  <a:tint val="75000"/>
                </a:prstClr>
              </a:solidFill>
            </a:endParaRPr>
          </a:p>
        </p:txBody>
      </p:sp>
      <p:sp>
        <p:nvSpPr>
          <p:cNvPr id="5" name="Footer Placeholder 4"/>
          <p:cNvSpPr>
            <a:spLocks noGrp="1"/>
          </p:cNvSpPr>
          <p:nvPr>
            <p:ph type="ftr" sz="quarter" idx="11"/>
          </p:nvPr>
        </p:nvSpPr>
        <p:spPr>
          <a:xfrm>
            <a:off x="3384550" y="6356383"/>
            <a:ext cx="31369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9AC5568-C467-DA4E-A229-6C912B895CA4}" type="slidenum">
              <a:rPr lang="en-US" smtClean="0">
                <a:solidFill>
                  <a:prstClr val="black"/>
                </a:solidFill>
              </a:rPr>
              <a:pPr/>
              <a:t>‹#›</a:t>
            </a:fld>
            <a:endParaRPr lang="en-US">
              <a:solidFill>
                <a:prstClr val="black"/>
              </a:solidFill>
            </a:endParaRPr>
          </a:p>
        </p:txBody>
      </p:sp>
      <p:pic>
        <p:nvPicPr>
          <p:cNvPr id="8" name="Picture 7"/>
          <p:cNvPicPr>
            <a:picLocks noChangeAspect="1"/>
          </p:cNvPicPr>
          <p:nvPr userDrawn="1"/>
        </p:nvPicPr>
        <p:blipFill>
          <a:blip r:embed="rId2"/>
          <a:stretch>
            <a:fillRect/>
          </a:stretch>
        </p:blipFill>
        <p:spPr>
          <a:xfrm>
            <a:off x="7442200" y="5836230"/>
            <a:ext cx="1663700" cy="780501"/>
          </a:xfrm>
          <a:prstGeom prst="rect">
            <a:avLst/>
          </a:prstGeom>
        </p:spPr>
      </p:pic>
      <p:pic>
        <p:nvPicPr>
          <p:cNvPr id="9" name="Picture 8" descr="New 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12" y="5876618"/>
            <a:ext cx="3162301" cy="740113"/>
          </a:xfrm>
          <a:prstGeom prst="rect">
            <a:avLst/>
          </a:prstGeom>
        </p:spPr>
      </p:pic>
      <p:pic>
        <p:nvPicPr>
          <p:cNvPr id="10" name="Picture 9"/>
          <p:cNvPicPr>
            <a:picLocks noChangeAspect="1"/>
          </p:cNvPicPr>
          <p:nvPr userDrawn="1"/>
        </p:nvPicPr>
        <p:blipFill>
          <a:blip r:embed="rId4"/>
          <a:stretch>
            <a:fillRect/>
          </a:stretch>
        </p:blipFill>
        <p:spPr>
          <a:xfrm>
            <a:off x="482606" y="274638"/>
            <a:ext cx="8928100" cy="1143000"/>
          </a:xfrm>
          <a:prstGeom prst="rect">
            <a:avLst/>
          </a:prstGeom>
        </p:spPr>
      </p:pic>
      <p:cxnSp>
        <p:nvCxnSpPr>
          <p:cNvPr id="11" name="Straight Connector 10"/>
          <p:cNvCxnSpPr/>
          <p:nvPr userDrawn="1"/>
        </p:nvCxnSpPr>
        <p:spPr>
          <a:xfrm>
            <a:off x="482600" y="1423784"/>
            <a:ext cx="8926220"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855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4F10F3-8FB4-40C9-B6E9-B1F4604C37D1}" type="datetime1">
              <a:rPr lang="en-ZA" smtClean="0">
                <a:solidFill>
                  <a:prstClr val="black">
                    <a:tint val="75000"/>
                  </a:prstClr>
                </a:solidFill>
              </a:rPr>
              <a:pPr/>
              <a:t>2022/10/11</a:t>
            </a:fld>
            <a:endParaRPr lang="en-US">
              <a:solidFill>
                <a:prstClr val="black">
                  <a:tint val="75000"/>
                </a:prstClr>
              </a:solidFill>
            </a:endParaRPr>
          </a:p>
        </p:txBody>
      </p:sp>
      <p:sp>
        <p:nvSpPr>
          <p:cNvPr id="6" name="Footer Placeholder 5"/>
          <p:cNvSpPr>
            <a:spLocks noGrp="1"/>
          </p:cNvSpPr>
          <p:nvPr>
            <p:ph type="ftr" sz="quarter" idx="11"/>
          </p:nvPr>
        </p:nvSpPr>
        <p:spPr>
          <a:xfrm>
            <a:off x="3384550" y="6356383"/>
            <a:ext cx="31369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39AC5568-C467-DA4E-A229-6C912B895CA4}" type="slidenum">
              <a:rPr lang="en-US" smtClean="0">
                <a:solidFill>
                  <a:prstClr val="black"/>
                </a:solidFill>
              </a:rPr>
              <a:pPr/>
              <a:t>‹#›</a:t>
            </a:fld>
            <a:endParaRPr lang="en-US">
              <a:solidFill>
                <a:prstClr val="black"/>
              </a:solidFill>
            </a:endParaRPr>
          </a:p>
        </p:txBody>
      </p:sp>
      <p:pic>
        <p:nvPicPr>
          <p:cNvPr id="9" name="Picture 8"/>
          <p:cNvPicPr>
            <a:picLocks noChangeAspect="1"/>
          </p:cNvPicPr>
          <p:nvPr userDrawn="1"/>
        </p:nvPicPr>
        <p:blipFill>
          <a:blip r:embed="rId2"/>
          <a:stretch>
            <a:fillRect/>
          </a:stretch>
        </p:blipFill>
        <p:spPr>
          <a:xfrm>
            <a:off x="7442200" y="5836230"/>
            <a:ext cx="1663700" cy="780501"/>
          </a:xfrm>
          <a:prstGeom prst="rect">
            <a:avLst/>
          </a:prstGeom>
        </p:spPr>
      </p:pic>
      <p:pic>
        <p:nvPicPr>
          <p:cNvPr id="10" name="Picture 9" descr="New 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12" y="5876618"/>
            <a:ext cx="3162301" cy="740113"/>
          </a:xfrm>
          <a:prstGeom prst="rect">
            <a:avLst/>
          </a:prstGeom>
        </p:spPr>
      </p:pic>
      <p:pic>
        <p:nvPicPr>
          <p:cNvPr id="11" name="Picture 10"/>
          <p:cNvPicPr>
            <a:picLocks noChangeAspect="1"/>
          </p:cNvPicPr>
          <p:nvPr userDrawn="1"/>
        </p:nvPicPr>
        <p:blipFill>
          <a:blip r:embed="rId4"/>
          <a:stretch>
            <a:fillRect/>
          </a:stretch>
        </p:blipFill>
        <p:spPr>
          <a:xfrm>
            <a:off x="482606" y="274638"/>
            <a:ext cx="8928100" cy="1143000"/>
          </a:xfrm>
          <a:prstGeom prst="rect">
            <a:avLst/>
          </a:prstGeom>
        </p:spPr>
      </p:pic>
      <p:cxnSp>
        <p:nvCxnSpPr>
          <p:cNvPr id="12" name="Straight Connector 11"/>
          <p:cNvCxnSpPr/>
          <p:nvPr userDrawn="1"/>
        </p:nvCxnSpPr>
        <p:spPr>
          <a:xfrm>
            <a:off x="482600" y="1423784"/>
            <a:ext cx="8926220"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3611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ACF0C4-06A8-409F-95C9-E2E5E94E3186}" type="datetime1">
              <a:rPr lang="en-ZA" smtClean="0">
                <a:solidFill>
                  <a:prstClr val="black">
                    <a:tint val="75000"/>
                  </a:prstClr>
                </a:solidFill>
              </a:rPr>
              <a:pPr/>
              <a:t>2022/10/11</a:t>
            </a:fld>
            <a:endParaRPr lang="en-US">
              <a:solidFill>
                <a:prstClr val="black">
                  <a:tint val="75000"/>
                </a:prstClr>
              </a:solidFill>
            </a:endParaRPr>
          </a:p>
        </p:txBody>
      </p:sp>
      <p:sp>
        <p:nvSpPr>
          <p:cNvPr id="8" name="Footer Placeholder 7"/>
          <p:cNvSpPr>
            <a:spLocks noGrp="1"/>
          </p:cNvSpPr>
          <p:nvPr>
            <p:ph type="ftr" sz="quarter" idx="11"/>
          </p:nvPr>
        </p:nvSpPr>
        <p:spPr>
          <a:xfrm>
            <a:off x="3384550" y="6356383"/>
            <a:ext cx="31369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39AC5568-C467-DA4E-A229-6C912B895CA4}" type="slidenum">
              <a:rPr lang="en-US" smtClean="0">
                <a:solidFill>
                  <a:prstClr val="black"/>
                </a:solidFill>
              </a:rPr>
              <a:pPr/>
              <a:t>‹#›</a:t>
            </a:fld>
            <a:endParaRPr lang="en-US">
              <a:solidFill>
                <a:prstClr val="black"/>
              </a:solidFill>
            </a:endParaRPr>
          </a:p>
        </p:txBody>
      </p:sp>
      <p:pic>
        <p:nvPicPr>
          <p:cNvPr id="10" name="Picture 9"/>
          <p:cNvPicPr>
            <a:picLocks noChangeAspect="1"/>
          </p:cNvPicPr>
          <p:nvPr userDrawn="1"/>
        </p:nvPicPr>
        <p:blipFill>
          <a:blip r:embed="rId2"/>
          <a:stretch>
            <a:fillRect/>
          </a:stretch>
        </p:blipFill>
        <p:spPr>
          <a:xfrm>
            <a:off x="348074" y="363806"/>
            <a:ext cx="9240426" cy="298202"/>
          </a:xfrm>
          <a:prstGeom prst="rect">
            <a:avLst/>
          </a:prstGeom>
        </p:spPr>
      </p:pic>
      <p:pic>
        <p:nvPicPr>
          <p:cNvPr id="11" name="Picture 10"/>
          <p:cNvPicPr>
            <a:picLocks noChangeAspect="1"/>
          </p:cNvPicPr>
          <p:nvPr userDrawn="1"/>
        </p:nvPicPr>
        <p:blipFill>
          <a:blip r:embed="rId3"/>
          <a:stretch>
            <a:fillRect/>
          </a:stretch>
        </p:blipFill>
        <p:spPr>
          <a:xfrm>
            <a:off x="7442200" y="5836230"/>
            <a:ext cx="1663700" cy="780501"/>
          </a:xfrm>
          <a:prstGeom prst="rect">
            <a:avLst/>
          </a:prstGeom>
        </p:spPr>
      </p:pic>
      <p:pic>
        <p:nvPicPr>
          <p:cNvPr id="12" name="Picture 11" descr="New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12" y="5876618"/>
            <a:ext cx="3162301" cy="740113"/>
          </a:xfrm>
          <a:prstGeom prst="rect">
            <a:avLst/>
          </a:prstGeom>
        </p:spPr>
      </p:pic>
    </p:spTree>
    <p:extLst>
      <p:ext uri="{BB962C8B-B14F-4D97-AF65-F5344CB8AC3E}">
        <p14:creationId xmlns:p14="http://schemas.microsoft.com/office/powerpoint/2010/main" val="477448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C0C643-84FD-4AAC-88B6-F36F19F9B6C0}" type="datetime1">
              <a:rPr lang="en-ZA" smtClean="0">
                <a:solidFill>
                  <a:prstClr val="black">
                    <a:tint val="75000"/>
                  </a:prstClr>
                </a:solidFill>
              </a:rPr>
              <a:pPr/>
              <a:t>2022/10/11</a:t>
            </a:fld>
            <a:endParaRPr lang="en-US">
              <a:solidFill>
                <a:prstClr val="black">
                  <a:tint val="75000"/>
                </a:prstClr>
              </a:solidFill>
            </a:endParaRPr>
          </a:p>
        </p:txBody>
      </p:sp>
      <p:sp>
        <p:nvSpPr>
          <p:cNvPr id="4" name="Footer Placeholder 3"/>
          <p:cNvSpPr>
            <a:spLocks noGrp="1"/>
          </p:cNvSpPr>
          <p:nvPr>
            <p:ph type="ftr" sz="quarter" idx="11"/>
          </p:nvPr>
        </p:nvSpPr>
        <p:spPr>
          <a:xfrm>
            <a:off x="3384550" y="6356383"/>
            <a:ext cx="31369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39AC5568-C467-DA4E-A229-6C912B895CA4}"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a:stretch>
            <a:fillRect/>
          </a:stretch>
        </p:blipFill>
        <p:spPr>
          <a:xfrm>
            <a:off x="7442200" y="5836230"/>
            <a:ext cx="1663700" cy="780501"/>
          </a:xfrm>
          <a:prstGeom prst="rect">
            <a:avLst/>
          </a:prstGeom>
        </p:spPr>
      </p:pic>
      <p:pic>
        <p:nvPicPr>
          <p:cNvPr id="8" name="Picture 7" descr="New 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12" y="5876618"/>
            <a:ext cx="3162301" cy="740113"/>
          </a:xfrm>
          <a:prstGeom prst="rect">
            <a:avLst/>
          </a:prstGeom>
        </p:spPr>
      </p:pic>
      <p:pic>
        <p:nvPicPr>
          <p:cNvPr id="9" name="Picture 8"/>
          <p:cNvPicPr>
            <a:picLocks noChangeAspect="1"/>
          </p:cNvPicPr>
          <p:nvPr userDrawn="1"/>
        </p:nvPicPr>
        <p:blipFill>
          <a:blip r:embed="rId4"/>
          <a:stretch>
            <a:fillRect/>
          </a:stretch>
        </p:blipFill>
        <p:spPr>
          <a:xfrm>
            <a:off x="482606" y="274638"/>
            <a:ext cx="8928100" cy="1143000"/>
          </a:xfrm>
          <a:prstGeom prst="rect">
            <a:avLst/>
          </a:prstGeom>
        </p:spPr>
      </p:pic>
      <p:cxnSp>
        <p:nvCxnSpPr>
          <p:cNvPr id="10" name="Straight Connector 9"/>
          <p:cNvCxnSpPr/>
          <p:nvPr userDrawn="1"/>
        </p:nvCxnSpPr>
        <p:spPr>
          <a:xfrm>
            <a:off x="482600" y="1423784"/>
            <a:ext cx="8926220"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758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43E3D-DFA6-45A5-95BC-8B15659F9CC7}" type="datetime1">
              <a:rPr lang="en-ZA" smtClean="0">
                <a:solidFill>
                  <a:prstClr val="black">
                    <a:tint val="75000"/>
                  </a:prstClr>
                </a:solidFill>
              </a:rPr>
              <a:pPr/>
              <a:t>2022/10/11</a:t>
            </a:fld>
            <a:endParaRPr lang="en-US">
              <a:solidFill>
                <a:prstClr val="black">
                  <a:tint val="75000"/>
                </a:prstClr>
              </a:solidFill>
            </a:endParaRPr>
          </a:p>
        </p:txBody>
      </p:sp>
      <p:sp>
        <p:nvSpPr>
          <p:cNvPr id="3" name="Footer Placeholder 2"/>
          <p:cNvSpPr>
            <a:spLocks noGrp="1"/>
          </p:cNvSpPr>
          <p:nvPr>
            <p:ph type="ftr" sz="quarter" idx="11"/>
          </p:nvPr>
        </p:nvSpPr>
        <p:spPr>
          <a:xfrm>
            <a:off x="3384550" y="6356383"/>
            <a:ext cx="31369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solidFill>
                  <a:prstClr val="black"/>
                </a:solidFill>
              </a:rPr>
              <a:pPr/>
              <a:t>‹#›</a:t>
            </a:fld>
            <a:endParaRPr lang="en-US">
              <a:solidFill>
                <a:prstClr val="black"/>
              </a:solidFill>
            </a:endParaRPr>
          </a:p>
        </p:txBody>
      </p:sp>
      <p:pic>
        <p:nvPicPr>
          <p:cNvPr id="5" name="Picture 4"/>
          <p:cNvPicPr>
            <a:picLocks noChangeAspect="1"/>
          </p:cNvPicPr>
          <p:nvPr userDrawn="1"/>
        </p:nvPicPr>
        <p:blipFill>
          <a:blip r:embed="rId2"/>
          <a:stretch>
            <a:fillRect/>
          </a:stretch>
        </p:blipFill>
        <p:spPr>
          <a:xfrm>
            <a:off x="348074" y="363806"/>
            <a:ext cx="9240426" cy="298202"/>
          </a:xfrm>
          <a:prstGeom prst="rect">
            <a:avLst/>
          </a:prstGeom>
        </p:spPr>
      </p:pic>
      <p:pic>
        <p:nvPicPr>
          <p:cNvPr id="6" name="Picture 5"/>
          <p:cNvPicPr>
            <a:picLocks noChangeAspect="1"/>
          </p:cNvPicPr>
          <p:nvPr userDrawn="1"/>
        </p:nvPicPr>
        <p:blipFill>
          <a:blip r:embed="rId3"/>
          <a:stretch>
            <a:fillRect/>
          </a:stretch>
        </p:blipFill>
        <p:spPr>
          <a:xfrm>
            <a:off x="7442200" y="5836230"/>
            <a:ext cx="1663700" cy="780501"/>
          </a:xfrm>
          <a:prstGeom prst="rect">
            <a:avLst/>
          </a:prstGeom>
        </p:spPr>
      </p:pic>
      <p:pic>
        <p:nvPicPr>
          <p:cNvPr id="7" name="Picture 6" descr="New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12" y="5876618"/>
            <a:ext cx="3162301" cy="740113"/>
          </a:xfrm>
          <a:prstGeom prst="rect">
            <a:avLst/>
          </a:prstGeom>
        </p:spPr>
      </p:pic>
    </p:spTree>
    <p:extLst>
      <p:ext uri="{BB962C8B-B14F-4D97-AF65-F5344CB8AC3E}">
        <p14:creationId xmlns:p14="http://schemas.microsoft.com/office/powerpoint/2010/main" val="841038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620469-42E1-4C23-8C9C-4974DEF05F4E}" type="datetime1">
              <a:rPr lang="en-ZA" smtClean="0">
                <a:solidFill>
                  <a:prstClr val="black">
                    <a:tint val="75000"/>
                  </a:prstClr>
                </a:solidFill>
              </a:rPr>
              <a:pPr/>
              <a:t>2022/10/11</a:t>
            </a:fld>
            <a:endParaRPr lang="en-US">
              <a:solidFill>
                <a:prstClr val="black">
                  <a:tint val="75000"/>
                </a:prstClr>
              </a:solidFill>
            </a:endParaRPr>
          </a:p>
        </p:txBody>
      </p:sp>
      <p:sp>
        <p:nvSpPr>
          <p:cNvPr id="6" name="Footer Placeholder 5"/>
          <p:cNvSpPr>
            <a:spLocks noGrp="1"/>
          </p:cNvSpPr>
          <p:nvPr>
            <p:ph type="ftr" sz="quarter" idx="11"/>
          </p:nvPr>
        </p:nvSpPr>
        <p:spPr>
          <a:xfrm>
            <a:off x="3384550" y="6356383"/>
            <a:ext cx="31369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39AC5568-C467-DA4E-A229-6C912B895CA4}" type="slidenum">
              <a:rPr lang="en-US" smtClean="0">
                <a:solidFill>
                  <a:prstClr val="black"/>
                </a:solidFill>
              </a:rPr>
              <a:pPr/>
              <a:t>‹#›</a:t>
            </a:fld>
            <a:endParaRPr lang="en-US">
              <a:solidFill>
                <a:prstClr val="black"/>
              </a:solidFill>
            </a:endParaRPr>
          </a:p>
        </p:txBody>
      </p:sp>
      <p:pic>
        <p:nvPicPr>
          <p:cNvPr id="8" name="Picture 7"/>
          <p:cNvPicPr>
            <a:picLocks noChangeAspect="1"/>
          </p:cNvPicPr>
          <p:nvPr userDrawn="1"/>
        </p:nvPicPr>
        <p:blipFill>
          <a:blip r:embed="rId2"/>
          <a:stretch>
            <a:fillRect/>
          </a:stretch>
        </p:blipFill>
        <p:spPr>
          <a:xfrm>
            <a:off x="348074" y="363806"/>
            <a:ext cx="9240426" cy="298202"/>
          </a:xfrm>
          <a:prstGeom prst="rect">
            <a:avLst/>
          </a:prstGeom>
        </p:spPr>
      </p:pic>
      <p:pic>
        <p:nvPicPr>
          <p:cNvPr id="9" name="Picture 8"/>
          <p:cNvPicPr>
            <a:picLocks noChangeAspect="1"/>
          </p:cNvPicPr>
          <p:nvPr userDrawn="1"/>
        </p:nvPicPr>
        <p:blipFill>
          <a:blip r:embed="rId3"/>
          <a:stretch>
            <a:fillRect/>
          </a:stretch>
        </p:blipFill>
        <p:spPr>
          <a:xfrm>
            <a:off x="7442200" y="5836230"/>
            <a:ext cx="1663700" cy="780501"/>
          </a:xfrm>
          <a:prstGeom prst="rect">
            <a:avLst/>
          </a:prstGeom>
        </p:spPr>
      </p:pic>
      <p:pic>
        <p:nvPicPr>
          <p:cNvPr id="10" name="Picture 9" descr="New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12" y="5876618"/>
            <a:ext cx="3162301" cy="740113"/>
          </a:xfrm>
          <a:prstGeom prst="rect">
            <a:avLst/>
          </a:prstGeom>
        </p:spPr>
      </p:pic>
    </p:spTree>
    <p:extLst>
      <p:ext uri="{BB962C8B-B14F-4D97-AF65-F5344CB8AC3E}">
        <p14:creationId xmlns:p14="http://schemas.microsoft.com/office/powerpoint/2010/main" val="107164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0"/>
            <a:ext cx="8915400" cy="914402"/>
          </a:xfrm>
        </p:spPr>
        <p:txBody>
          <a:bodyPr/>
          <a:lstStyle/>
          <a:p>
            <a:r>
              <a:rPr lang="en-US"/>
              <a:t>Click to edit Master title style</a:t>
            </a:r>
          </a:p>
        </p:txBody>
      </p:sp>
      <p:sp>
        <p:nvSpPr>
          <p:cNvPr id="3" name="Content Placeholder 2"/>
          <p:cNvSpPr>
            <a:spLocks noGrp="1"/>
          </p:cNvSpPr>
          <p:nvPr>
            <p:ph idx="1"/>
          </p:nvPr>
        </p:nvSpPr>
        <p:spPr>
          <a:xfrm>
            <a:off x="495300" y="1600201"/>
            <a:ext cx="8915400" cy="4048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AF6EDC-87E7-40D1-BBD8-A07A17F3A6CB}" type="datetime1">
              <a:rPr lang="en-ZA" smtClean="0"/>
              <a:pPr/>
              <a:t>2022/10/11</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955896" y="6356351"/>
            <a:ext cx="2311400" cy="365125"/>
          </a:xfrm>
        </p:spPr>
        <p:txBody>
          <a:bodyPr/>
          <a:lstStyle/>
          <a:p>
            <a:fld id="{39AC5568-C467-DA4E-A229-6C912B895CA4}" type="slidenum">
              <a:rPr lang="en-US" smtClean="0"/>
              <a:pPr/>
              <a:t>‹#›</a:t>
            </a:fld>
            <a:endParaRPr lang="en-US" dirty="0"/>
          </a:p>
        </p:txBody>
      </p:sp>
      <p:cxnSp>
        <p:nvCxnSpPr>
          <p:cNvPr id="10" name="Straight Connector 9"/>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947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A871A-07A4-4716-8B90-A81257696257}" type="datetime1">
              <a:rPr lang="en-ZA" smtClean="0">
                <a:solidFill>
                  <a:prstClr val="black">
                    <a:tint val="75000"/>
                  </a:prstClr>
                </a:solidFill>
              </a:rPr>
              <a:pPr/>
              <a:t>2022/10/11</a:t>
            </a:fld>
            <a:endParaRPr lang="en-US">
              <a:solidFill>
                <a:prstClr val="black">
                  <a:tint val="75000"/>
                </a:prstClr>
              </a:solidFill>
            </a:endParaRPr>
          </a:p>
        </p:txBody>
      </p:sp>
      <p:sp>
        <p:nvSpPr>
          <p:cNvPr id="6" name="Footer Placeholder 5"/>
          <p:cNvSpPr>
            <a:spLocks noGrp="1"/>
          </p:cNvSpPr>
          <p:nvPr>
            <p:ph type="ftr" sz="quarter" idx="11"/>
          </p:nvPr>
        </p:nvSpPr>
        <p:spPr>
          <a:xfrm>
            <a:off x="3384550" y="6356383"/>
            <a:ext cx="31369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39AC5568-C467-DA4E-A229-6C912B895CA4}" type="slidenum">
              <a:rPr lang="en-US" smtClean="0">
                <a:solidFill>
                  <a:prstClr val="black"/>
                </a:solidFill>
              </a:rPr>
              <a:pPr/>
              <a:t>‹#›</a:t>
            </a:fld>
            <a:endParaRPr lang="en-US">
              <a:solidFill>
                <a:prstClr val="black"/>
              </a:solidFill>
            </a:endParaRPr>
          </a:p>
        </p:txBody>
      </p:sp>
      <p:pic>
        <p:nvPicPr>
          <p:cNvPr id="8" name="Picture 7"/>
          <p:cNvPicPr>
            <a:picLocks noChangeAspect="1"/>
          </p:cNvPicPr>
          <p:nvPr userDrawn="1"/>
        </p:nvPicPr>
        <p:blipFill>
          <a:blip r:embed="rId2"/>
          <a:stretch>
            <a:fillRect/>
          </a:stretch>
        </p:blipFill>
        <p:spPr>
          <a:xfrm>
            <a:off x="348074" y="363806"/>
            <a:ext cx="9240426" cy="298202"/>
          </a:xfrm>
          <a:prstGeom prst="rect">
            <a:avLst/>
          </a:prstGeom>
        </p:spPr>
      </p:pic>
      <p:pic>
        <p:nvPicPr>
          <p:cNvPr id="9" name="Picture 8"/>
          <p:cNvPicPr>
            <a:picLocks noChangeAspect="1"/>
          </p:cNvPicPr>
          <p:nvPr userDrawn="1"/>
        </p:nvPicPr>
        <p:blipFill>
          <a:blip r:embed="rId3"/>
          <a:stretch>
            <a:fillRect/>
          </a:stretch>
        </p:blipFill>
        <p:spPr>
          <a:xfrm>
            <a:off x="7442200" y="5836230"/>
            <a:ext cx="1663700" cy="780501"/>
          </a:xfrm>
          <a:prstGeom prst="rect">
            <a:avLst/>
          </a:prstGeom>
        </p:spPr>
      </p:pic>
      <p:pic>
        <p:nvPicPr>
          <p:cNvPr id="10" name="Picture 9" descr="New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12" y="5876618"/>
            <a:ext cx="3162301" cy="740113"/>
          </a:xfrm>
          <a:prstGeom prst="rect">
            <a:avLst/>
          </a:prstGeom>
        </p:spPr>
      </p:pic>
    </p:spTree>
    <p:extLst>
      <p:ext uri="{BB962C8B-B14F-4D97-AF65-F5344CB8AC3E}">
        <p14:creationId xmlns:p14="http://schemas.microsoft.com/office/powerpoint/2010/main" val="3924627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DB673-B42C-4F38-8BCA-6D8AEE64C23C}" type="datetime1">
              <a:rPr lang="en-ZA" smtClean="0">
                <a:solidFill>
                  <a:prstClr val="black">
                    <a:tint val="75000"/>
                  </a:prstClr>
                </a:solidFill>
              </a:rPr>
              <a:pPr/>
              <a:t>2022/10/11</a:t>
            </a:fld>
            <a:endParaRPr lang="en-US">
              <a:solidFill>
                <a:prstClr val="black">
                  <a:tint val="75000"/>
                </a:prstClr>
              </a:solidFill>
            </a:endParaRPr>
          </a:p>
        </p:txBody>
      </p:sp>
      <p:sp>
        <p:nvSpPr>
          <p:cNvPr id="5" name="Footer Placeholder 4"/>
          <p:cNvSpPr>
            <a:spLocks noGrp="1"/>
          </p:cNvSpPr>
          <p:nvPr>
            <p:ph type="ftr" sz="quarter" idx="11"/>
          </p:nvPr>
        </p:nvSpPr>
        <p:spPr>
          <a:xfrm>
            <a:off x="3384550" y="6356383"/>
            <a:ext cx="31369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9AC5568-C467-DA4E-A229-6C912B895CA4}"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a:stretch>
            <a:fillRect/>
          </a:stretch>
        </p:blipFill>
        <p:spPr>
          <a:xfrm>
            <a:off x="348074" y="363806"/>
            <a:ext cx="9240426" cy="298202"/>
          </a:xfrm>
          <a:prstGeom prst="rect">
            <a:avLst/>
          </a:prstGeom>
        </p:spPr>
      </p:pic>
      <p:pic>
        <p:nvPicPr>
          <p:cNvPr id="8" name="Picture 7"/>
          <p:cNvPicPr>
            <a:picLocks noChangeAspect="1"/>
          </p:cNvPicPr>
          <p:nvPr userDrawn="1"/>
        </p:nvPicPr>
        <p:blipFill>
          <a:blip r:embed="rId3"/>
          <a:stretch>
            <a:fillRect/>
          </a:stretch>
        </p:blipFill>
        <p:spPr>
          <a:xfrm>
            <a:off x="7442200" y="5836230"/>
            <a:ext cx="1663700" cy="780501"/>
          </a:xfrm>
          <a:prstGeom prst="rect">
            <a:avLst/>
          </a:prstGeom>
        </p:spPr>
      </p:pic>
      <p:pic>
        <p:nvPicPr>
          <p:cNvPr id="9" name="Picture 8" descr="New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12" y="5876618"/>
            <a:ext cx="3162301" cy="740113"/>
          </a:xfrm>
          <a:prstGeom prst="rect">
            <a:avLst/>
          </a:prstGeom>
        </p:spPr>
      </p:pic>
    </p:spTree>
    <p:extLst>
      <p:ext uri="{BB962C8B-B14F-4D97-AF65-F5344CB8AC3E}">
        <p14:creationId xmlns:p14="http://schemas.microsoft.com/office/powerpoint/2010/main" val="2251613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8" y="27463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1D48B-DB93-42B7-9423-D05D0304101A}" type="datetime1">
              <a:rPr lang="en-ZA" smtClean="0">
                <a:solidFill>
                  <a:prstClr val="black">
                    <a:tint val="75000"/>
                  </a:prstClr>
                </a:solidFill>
              </a:rPr>
              <a:pPr/>
              <a:t>2022/10/11</a:t>
            </a:fld>
            <a:endParaRPr lang="en-US">
              <a:solidFill>
                <a:prstClr val="black">
                  <a:tint val="75000"/>
                </a:prstClr>
              </a:solidFill>
            </a:endParaRPr>
          </a:p>
        </p:txBody>
      </p:sp>
      <p:sp>
        <p:nvSpPr>
          <p:cNvPr id="5" name="Footer Placeholder 4"/>
          <p:cNvSpPr>
            <a:spLocks noGrp="1"/>
          </p:cNvSpPr>
          <p:nvPr>
            <p:ph type="ftr" sz="quarter" idx="11"/>
          </p:nvPr>
        </p:nvSpPr>
        <p:spPr>
          <a:xfrm>
            <a:off x="3384550" y="6356383"/>
            <a:ext cx="31369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9AC5568-C467-DA4E-A229-6C912B895CA4}"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a:stretch>
            <a:fillRect/>
          </a:stretch>
        </p:blipFill>
        <p:spPr>
          <a:xfrm>
            <a:off x="348074" y="363806"/>
            <a:ext cx="9240426" cy="298202"/>
          </a:xfrm>
          <a:prstGeom prst="rect">
            <a:avLst/>
          </a:prstGeom>
        </p:spPr>
      </p:pic>
      <p:pic>
        <p:nvPicPr>
          <p:cNvPr id="8" name="Picture 7"/>
          <p:cNvPicPr>
            <a:picLocks noChangeAspect="1"/>
          </p:cNvPicPr>
          <p:nvPr userDrawn="1"/>
        </p:nvPicPr>
        <p:blipFill>
          <a:blip r:embed="rId3"/>
          <a:stretch>
            <a:fillRect/>
          </a:stretch>
        </p:blipFill>
        <p:spPr>
          <a:xfrm>
            <a:off x="7442200" y="5836230"/>
            <a:ext cx="1663700" cy="780501"/>
          </a:xfrm>
          <a:prstGeom prst="rect">
            <a:avLst/>
          </a:prstGeom>
        </p:spPr>
      </p:pic>
      <p:pic>
        <p:nvPicPr>
          <p:cNvPr id="9" name="Picture 8" descr="New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12" y="5876618"/>
            <a:ext cx="3162301" cy="740113"/>
          </a:xfrm>
          <a:prstGeom prst="rect">
            <a:avLst/>
          </a:prstGeom>
        </p:spPr>
      </p:pic>
    </p:spTree>
    <p:extLst>
      <p:ext uri="{BB962C8B-B14F-4D97-AF65-F5344CB8AC3E}">
        <p14:creationId xmlns:p14="http://schemas.microsoft.com/office/powerpoint/2010/main" val="1981510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a:xfrm>
            <a:off x="681038" y="6356813"/>
            <a:ext cx="2228850" cy="365125"/>
          </a:xfrm>
          <a:prstGeom prst="rect">
            <a:avLst/>
          </a:prstGeom>
        </p:spPr>
        <p:txBody>
          <a:bodyPr/>
          <a:lstStyle/>
          <a:p>
            <a:fld id="{3C7A4EC1-597D-E14D-93A1-E08907F1E0FA}" type="datetime1">
              <a:rPr lang="en-ZA" smtClean="0">
                <a:solidFill>
                  <a:prstClr val="black"/>
                </a:solidFill>
              </a:rPr>
              <a:pPr/>
              <a:t>2022/10/11</a:t>
            </a:fld>
            <a:endParaRPr lang="en-US">
              <a:solidFill>
                <a:prstClr val="black"/>
              </a:solidFill>
            </a:endParaRPr>
          </a:p>
        </p:txBody>
      </p:sp>
      <p:sp>
        <p:nvSpPr>
          <p:cNvPr id="5" name="Footer Placeholder 4"/>
          <p:cNvSpPr>
            <a:spLocks noGrp="1"/>
          </p:cNvSpPr>
          <p:nvPr>
            <p:ph type="ftr" sz="quarter" idx="11"/>
          </p:nvPr>
        </p:nvSpPr>
        <p:spPr>
          <a:xfrm>
            <a:off x="3281363" y="6356813"/>
            <a:ext cx="3343275"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57FC8E7-2C15-477C-BC4C-DB0042BF0B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452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813"/>
            <a:ext cx="2228850" cy="365125"/>
          </a:xfrm>
          <a:prstGeom prst="rect">
            <a:avLst/>
          </a:prstGeom>
        </p:spPr>
        <p:txBody>
          <a:bodyPr/>
          <a:lstStyle/>
          <a:p>
            <a:fld id="{F7DFD278-90A0-1B48-9AF0-E07290AB92B1}" type="datetime1">
              <a:rPr lang="en-ZA" smtClean="0">
                <a:solidFill>
                  <a:prstClr val="black"/>
                </a:solidFill>
              </a:rPr>
              <a:pPr/>
              <a:t>2022/10/11</a:t>
            </a:fld>
            <a:endParaRPr lang="en-US">
              <a:solidFill>
                <a:prstClr val="black"/>
              </a:solidFill>
            </a:endParaRPr>
          </a:p>
        </p:txBody>
      </p:sp>
      <p:sp>
        <p:nvSpPr>
          <p:cNvPr id="5" name="Footer Placeholder 4"/>
          <p:cNvSpPr>
            <a:spLocks noGrp="1"/>
          </p:cNvSpPr>
          <p:nvPr>
            <p:ph type="ftr" sz="quarter" idx="11"/>
          </p:nvPr>
        </p:nvSpPr>
        <p:spPr>
          <a:xfrm>
            <a:off x="3281363" y="6356813"/>
            <a:ext cx="3343275"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57FC8E7-2C15-477C-BC4C-DB0042BF0B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51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7" y="1709739"/>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7" y="4589926"/>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81038" y="6356813"/>
            <a:ext cx="2228850" cy="365125"/>
          </a:xfrm>
          <a:prstGeom prst="rect">
            <a:avLst/>
          </a:prstGeom>
        </p:spPr>
        <p:txBody>
          <a:bodyPr/>
          <a:lstStyle/>
          <a:p>
            <a:fld id="{CF72A2AD-4912-0741-AC6F-29D13056884B}" type="datetime1">
              <a:rPr lang="en-ZA" smtClean="0">
                <a:solidFill>
                  <a:prstClr val="black"/>
                </a:solidFill>
              </a:rPr>
              <a:pPr/>
              <a:t>2022/10/11</a:t>
            </a:fld>
            <a:endParaRPr lang="en-US">
              <a:solidFill>
                <a:prstClr val="black"/>
              </a:solidFill>
            </a:endParaRPr>
          </a:p>
        </p:txBody>
      </p:sp>
      <p:sp>
        <p:nvSpPr>
          <p:cNvPr id="5" name="Footer Placeholder 4"/>
          <p:cNvSpPr>
            <a:spLocks noGrp="1"/>
          </p:cNvSpPr>
          <p:nvPr>
            <p:ph type="ftr" sz="quarter" idx="11"/>
          </p:nvPr>
        </p:nvSpPr>
        <p:spPr>
          <a:xfrm>
            <a:off x="3281363" y="6356813"/>
            <a:ext cx="3343275"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57FC8E7-2C15-477C-BC4C-DB0042BF0B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630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1038" y="6356813"/>
            <a:ext cx="2228850" cy="365125"/>
          </a:xfrm>
          <a:prstGeom prst="rect">
            <a:avLst/>
          </a:prstGeom>
        </p:spPr>
        <p:txBody>
          <a:bodyPr/>
          <a:lstStyle/>
          <a:p>
            <a:fld id="{4964C253-419A-BF47-9960-DF66B1AE3F12}" type="datetime1">
              <a:rPr lang="en-ZA" smtClean="0">
                <a:solidFill>
                  <a:prstClr val="black"/>
                </a:solidFill>
              </a:rPr>
              <a:pPr/>
              <a:t>2022/10/11</a:t>
            </a:fld>
            <a:endParaRPr lang="en-US">
              <a:solidFill>
                <a:prstClr val="black"/>
              </a:solidFill>
            </a:endParaRPr>
          </a:p>
        </p:txBody>
      </p:sp>
      <p:sp>
        <p:nvSpPr>
          <p:cNvPr id="6" name="Footer Placeholder 5"/>
          <p:cNvSpPr>
            <a:spLocks noGrp="1"/>
          </p:cNvSpPr>
          <p:nvPr>
            <p:ph type="ftr" sz="quarter" idx="11"/>
          </p:nvPr>
        </p:nvSpPr>
        <p:spPr>
          <a:xfrm>
            <a:off x="3281363" y="6356813"/>
            <a:ext cx="3343275"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57FC8E7-2C15-477C-BC4C-DB0042BF0B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451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31"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31"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5"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5"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1038" y="6356813"/>
            <a:ext cx="2228850" cy="365125"/>
          </a:xfrm>
          <a:prstGeom prst="rect">
            <a:avLst/>
          </a:prstGeom>
        </p:spPr>
        <p:txBody>
          <a:bodyPr/>
          <a:lstStyle/>
          <a:p>
            <a:fld id="{F2B295AC-CDFD-E247-926D-7F97C3901CF1}" type="datetime1">
              <a:rPr lang="en-ZA" smtClean="0">
                <a:solidFill>
                  <a:prstClr val="black"/>
                </a:solidFill>
              </a:rPr>
              <a:pPr/>
              <a:t>2022/10/11</a:t>
            </a:fld>
            <a:endParaRPr lang="en-US">
              <a:solidFill>
                <a:prstClr val="black"/>
              </a:solidFill>
            </a:endParaRPr>
          </a:p>
        </p:txBody>
      </p:sp>
      <p:sp>
        <p:nvSpPr>
          <p:cNvPr id="8" name="Footer Placeholder 7"/>
          <p:cNvSpPr>
            <a:spLocks noGrp="1"/>
          </p:cNvSpPr>
          <p:nvPr>
            <p:ph type="ftr" sz="quarter" idx="11"/>
          </p:nvPr>
        </p:nvSpPr>
        <p:spPr>
          <a:xfrm>
            <a:off x="3281363" y="6356813"/>
            <a:ext cx="3343275"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57FC8E7-2C15-477C-BC4C-DB0042BF0B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315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1038" y="6356813"/>
            <a:ext cx="2228850" cy="365125"/>
          </a:xfrm>
          <a:prstGeom prst="rect">
            <a:avLst/>
          </a:prstGeom>
        </p:spPr>
        <p:txBody>
          <a:bodyPr/>
          <a:lstStyle/>
          <a:p>
            <a:fld id="{D3372A3B-9E20-904F-A391-23C8A5E76039}" type="datetime1">
              <a:rPr lang="en-ZA" smtClean="0">
                <a:solidFill>
                  <a:prstClr val="black"/>
                </a:solidFill>
              </a:rPr>
              <a:pPr/>
              <a:t>2022/10/11</a:t>
            </a:fld>
            <a:endParaRPr lang="en-US">
              <a:solidFill>
                <a:prstClr val="black"/>
              </a:solidFill>
            </a:endParaRPr>
          </a:p>
        </p:txBody>
      </p:sp>
      <p:sp>
        <p:nvSpPr>
          <p:cNvPr id="4" name="Footer Placeholder 3"/>
          <p:cNvSpPr>
            <a:spLocks noGrp="1"/>
          </p:cNvSpPr>
          <p:nvPr>
            <p:ph type="ftr" sz="quarter" idx="11"/>
          </p:nvPr>
        </p:nvSpPr>
        <p:spPr>
          <a:xfrm>
            <a:off x="3281363" y="6356813"/>
            <a:ext cx="3343275"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57FC8E7-2C15-477C-BC4C-DB0042BF0B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493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813"/>
            <a:ext cx="2228850" cy="365125"/>
          </a:xfrm>
          <a:prstGeom prst="rect">
            <a:avLst/>
          </a:prstGeom>
        </p:spPr>
        <p:txBody>
          <a:bodyPr/>
          <a:lstStyle/>
          <a:p>
            <a:fld id="{C7373838-49B9-654D-BC64-496C03851317}" type="datetime1">
              <a:rPr lang="en-ZA" smtClean="0">
                <a:solidFill>
                  <a:prstClr val="black"/>
                </a:solidFill>
              </a:rPr>
              <a:pPr/>
              <a:t>2022/10/11</a:t>
            </a:fld>
            <a:endParaRPr lang="en-US">
              <a:solidFill>
                <a:prstClr val="black"/>
              </a:solidFill>
            </a:endParaRPr>
          </a:p>
        </p:txBody>
      </p:sp>
      <p:sp>
        <p:nvSpPr>
          <p:cNvPr id="3" name="Footer Placeholder 2"/>
          <p:cNvSpPr>
            <a:spLocks noGrp="1"/>
          </p:cNvSpPr>
          <p:nvPr>
            <p:ph type="ftr" sz="quarter" idx="11"/>
          </p:nvPr>
        </p:nvSpPr>
        <p:spPr>
          <a:xfrm>
            <a:off x="3281363" y="6356813"/>
            <a:ext cx="3343275"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57FC8E7-2C15-477C-BC4C-DB0042BF0B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961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07FAD8-A083-4524-BE29-69B523CF59A0}" type="datetime1">
              <a:rPr lang="en-ZA" smtClean="0"/>
              <a:pPr/>
              <a:t>2022/10/11</a:t>
            </a:fld>
            <a:endParaRPr lang="en-US" dirty="0"/>
          </a:p>
        </p:txBody>
      </p:sp>
      <p:cxnSp>
        <p:nvCxnSpPr>
          <p:cNvPr id="13" name="Straight Connector 12"/>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a:spLocks noGrp="1"/>
          </p:cNvSpPr>
          <p:nvPr>
            <p:ph type="sldNum" sz="quarter" idx="12"/>
          </p:nvPr>
        </p:nvSpPr>
        <p:spPr>
          <a:xfrm>
            <a:off x="4955896" y="6356351"/>
            <a:ext cx="2311400" cy="365125"/>
          </a:xfrm>
        </p:spPr>
        <p:txBody>
          <a:bodyPr/>
          <a:lstStyle/>
          <a:p>
            <a:fld id="{39AC5568-C467-DA4E-A229-6C912B895CA4}" type="slidenum">
              <a:rPr lang="en-US" smtClean="0"/>
              <a:pPr/>
              <a:t>‹#›</a:t>
            </a:fld>
            <a:endParaRPr lang="en-US" dirty="0"/>
          </a:p>
        </p:txBody>
      </p:sp>
    </p:spTree>
    <p:extLst>
      <p:ext uri="{BB962C8B-B14F-4D97-AF65-F5344CB8AC3E}">
        <p14:creationId xmlns:p14="http://schemas.microsoft.com/office/powerpoint/2010/main" val="1443492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4"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424" y="987427"/>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32" y="2057400"/>
            <a:ext cx="3194944"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a:xfrm>
            <a:off x="681038" y="6356813"/>
            <a:ext cx="2228850" cy="365125"/>
          </a:xfrm>
          <a:prstGeom prst="rect">
            <a:avLst/>
          </a:prstGeom>
        </p:spPr>
        <p:txBody>
          <a:bodyPr/>
          <a:lstStyle/>
          <a:p>
            <a:fld id="{D0E94D24-0EAD-0849-A2A4-083AD544C056}" type="datetime1">
              <a:rPr lang="en-ZA" smtClean="0">
                <a:solidFill>
                  <a:prstClr val="black"/>
                </a:solidFill>
              </a:rPr>
              <a:pPr/>
              <a:t>2022/10/11</a:t>
            </a:fld>
            <a:endParaRPr lang="en-US">
              <a:solidFill>
                <a:prstClr val="black"/>
              </a:solidFill>
            </a:endParaRPr>
          </a:p>
        </p:txBody>
      </p:sp>
      <p:sp>
        <p:nvSpPr>
          <p:cNvPr id="6" name="Footer Placeholder 5"/>
          <p:cNvSpPr>
            <a:spLocks noGrp="1"/>
          </p:cNvSpPr>
          <p:nvPr>
            <p:ph type="ftr" sz="quarter" idx="11"/>
          </p:nvPr>
        </p:nvSpPr>
        <p:spPr>
          <a:xfrm>
            <a:off x="3281363" y="6356813"/>
            <a:ext cx="3343275"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57FC8E7-2C15-477C-BC4C-DB0042BF0B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174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4"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424" y="987427"/>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32" y="2057400"/>
            <a:ext cx="3194944"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a:xfrm>
            <a:off x="681038" y="6356813"/>
            <a:ext cx="2228850" cy="365125"/>
          </a:xfrm>
          <a:prstGeom prst="rect">
            <a:avLst/>
          </a:prstGeom>
        </p:spPr>
        <p:txBody>
          <a:bodyPr/>
          <a:lstStyle/>
          <a:p>
            <a:fld id="{91A2C8B5-C86E-6E4C-A599-D9CAA39A8FAD}" type="datetime1">
              <a:rPr lang="en-ZA" smtClean="0">
                <a:solidFill>
                  <a:prstClr val="black"/>
                </a:solidFill>
              </a:rPr>
              <a:pPr/>
              <a:t>2022/10/11</a:t>
            </a:fld>
            <a:endParaRPr lang="en-US">
              <a:solidFill>
                <a:prstClr val="black"/>
              </a:solidFill>
            </a:endParaRPr>
          </a:p>
        </p:txBody>
      </p:sp>
      <p:sp>
        <p:nvSpPr>
          <p:cNvPr id="6" name="Footer Placeholder 5"/>
          <p:cNvSpPr>
            <a:spLocks noGrp="1"/>
          </p:cNvSpPr>
          <p:nvPr>
            <p:ph type="ftr" sz="quarter" idx="11"/>
          </p:nvPr>
        </p:nvSpPr>
        <p:spPr>
          <a:xfrm>
            <a:off x="3281363" y="6356813"/>
            <a:ext cx="3343275"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57FC8E7-2C15-477C-BC4C-DB0042BF0B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664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813"/>
            <a:ext cx="2228850" cy="365125"/>
          </a:xfrm>
          <a:prstGeom prst="rect">
            <a:avLst/>
          </a:prstGeom>
        </p:spPr>
        <p:txBody>
          <a:bodyPr/>
          <a:lstStyle/>
          <a:p>
            <a:fld id="{53A1F4CD-ED51-DF45-A1B5-7483CC4E2407}" type="datetime1">
              <a:rPr lang="en-ZA" smtClean="0">
                <a:solidFill>
                  <a:prstClr val="black"/>
                </a:solidFill>
              </a:rPr>
              <a:pPr/>
              <a:t>2022/10/11</a:t>
            </a:fld>
            <a:endParaRPr lang="en-US">
              <a:solidFill>
                <a:prstClr val="black"/>
              </a:solidFill>
            </a:endParaRPr>
          </a:p>
        </p:txBody>
      </p:sp>
      <p:sp>
        <p:nvSpPr>
          <p:cNvPr id="5" name="Footer Placeholder 4"/>
          <p:cNvSpPr>
            <a:spLocks noGrp="1"/>
          </p:cNvSpPr>
          <p:nvPr>
            <p:ph type="ftr" sz="quarter" idx="11"/>
          </p:nvPr>
        </p:nvSpPr>
        <p:spPr>
          <a:xfrm>
            <a:off x="3281363" y="6356813"/>
            <a:ext cx="3343275"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57FC8E7-2C15-477C-BC4C-DB0042BF0B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841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7"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42"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813"/>
            <a:ext cx="2228850" cy="365125"/>
          </a:xfrm>
          <a:prstGeom prst="rect">
            <a:avLst/>
          </a:prstGeom>
        </p:spPr>
        <p:txBody>
          <a:bodyPr/>
          <a:lstStyle/>
          <a:p>
            <a:fld id="{3D5CDEF3-CC37-114C-A5BA-3F2AF3F672E0}" type="datetime1">
              <a:rPr lang="en-ZA" smtClean="0">
                <a:solidFill>
                  <a:prstClr val="black"/>
                </a:solidFill>
              </a:rPr>
              <a:pPr/>
              <a:t>2022/10/11</a:t>
            </a:fld>
            <a:endParaRPr lang="en-US">
              <a:solidFill>
                <a:prstClr val="black"/>
              </a:solidFill>
            </a:endParaRPr>
          </a:p>
        </p:txBody>
      </p:sp>
      <p:sp>
        <p:nvSpPr>
          <p:cNvPr id="5" name="Footer Placeholder 4"/>
          <p:cNvSpPr>
            <a:spLocks noGrp="1"/>
          </p:cNvSpPr>
          <p:nvPr>
            <p:ph type="ftr" sz="quarter" idx="11"/>
          </p:nvPr>
        </p:nvSpPr>
        <p:spPr>
          <a:xfrm>
            <a:off x="3281363" y="6356813"/>
            <a:ext cx="3343275"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57FC8E7-2C15-477C-BC4C-DB0042BF0B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196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0"/>
            <a:ext cx="8915400" cy="914401"/>
          </a:xfrm>
        </p:spPr>
        <p:txBody>
          <a:bodyPr/>
          <a:lstStyle/>
          <a:p>
            <a:r>
              <a:rPr lang="en-US" dirty="0"/>
              <a:t>Click to edit Master title style</a:t>
            </a:r>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4F10F3-8FB4-40C9-B6E9-B1F4604C37D1}" type="datetime1">
              <a:rPr lang="en-ZA" smtClean="0"/>
              <a:pPr/>
              <a:t>2022/10/11</a:t>
            </a:fld>
            <a:endParaRPr lang="en-US" dirty="0"/>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cxnSp>
        <p:nvCxnSpPr>
          <p:cNvPr id="14" name="Straight Connector 13"/>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5"/>
          <p:cNvSpPr txBox="1">
            <a:spLocks/>
          </p:cNvSpPr>
          <p:nvPr userDrawn="1"/>
        </p:nvSpPr>
        <p:spPr>
          <a:xfrm>
            <a:off x="4955896" y="6356351"/>
            <a:ext cx="2311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AC5568-C467-DA4E-A229-6C912B895CA4}" type="slidenum">
              <a:rPr lang="en-US" smtClean="0"/>
              <a:pPr/>
              <a:t>‹#›</a:t>
            </a:fld>
            <a:endParaRPr lang="en-US" dirty="0"/>
          </a:p>
        </p:txBody>
      </p:sp>
    </p:spTree>
    <p:extLst>
      <p:ext uri="{BB962C8B-B14F-4D97-AF65-F5344CB8AC3E}">
        <p14:creationId xmlns:p14="http://schemas.microsoft.com/office/powerpoint/2010/main" val="410489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1" y="0"/>
            <a:ext cx="8915400" cy="91440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ACF0C4-06A8-409F-95C9-E2E5E94E3186}" type="datetime1">
              <a:rPr lang="en-ZA" smtClean="0"/>
              <a:pPr/>
              <a:t>2022/10/11</a:t>
            </a:fld>
            <a:endParaRPr lang="en-US" dirty="0"/>
          </a:p>
        </p:txBody>
      </p:sp>
      <p:sp>
        <p:nvSpPr>
          <p:cNvPr id="8" name="Footer Placeholder 7"/>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4" name="Straight Connector 13"/>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txBox="1">
            <a:spLocks/>
          </p:cNvSpPr>
          <p:nvPr userDrawn="1"/>
        </p:nvSpPr>
        <p:spPr>
          <a:xfrm>
            <a:off x="5665592" y="6356351"/>
            <a:ext cx="2311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AC5568-C467-DA4E-A229-6C912B895CA4}" type="slidenum">
              <a:rPr lang="en-US" smtClean="0"/>
              <a:pPr/>
              <a:t>‹#›</a:t>
            </a:fld>
            <a:endParaRPr lang="en-US" dirty="0"/>
          </a:p>
        </p:txBody>
      </p:sp>
    </p:spTree>
    <p:extLst>
      <p:ext uri="{BB962C8B-B14F-4D97-AF65-F5344CB8AC3E}">
        <p14:creationId xmlns:p14="http://schemas.microsoft.com/office/powerpoint/2010/main" val="277144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2197"/>
            <a:ext cx="8915400" cy="912205"/>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D0C0C643-84FD-4AAC-88B6-F36F19F9B6C0}" type="datetime1">
              <a:rPr lang="en-ZA" smtClean="0"/>
              <a:pPr/>
              <a:t>2022/10/11</a:t>
            </a:fld>
            <a:endParaRPr lang="en-US" dirty="0"/>
          </a:p>
        </p:txBody>
      </p:sp>
      <p:sp>
        <p:nvSpPr>
          <p:cNvPr id="4" name="Footer Placeholder 3"/>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2" name="Straight Connector 11"/>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5665592" y="6356351"/>
            <a:ext cx="2311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AC5568-C467-DA4E-A229-6C912B895CA4}" type="slidenum">
              <a:rPr lang="en-US" smtClean="0"/>
              <a:pPr/>
              <a:t>‹#›</a:t>
            </a:fld>
            <a:endParaRPr lang="en-US" dirty="0"/>
          </a:p>
        </p:txBody>
      </p:sp>
    </p:spTree>
    <p:extLst>
      <p:ext uri="{BB962C8B-B14F-4D97-AF65-F5344CB8AC3E}">
        <p14:creationId xmlns:p14="http://schemas.microsoft.com/office/powerpoint/2010/main" val="298890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50520" y="-934"/>
            <a:ext cx="9344417" cy="915335"/>
          </a:xfrm>
          <a:prstGeom prst="rect">
            <a:avLst/>
          </a:prstGeom>
        </p:spPr>
      </p:pic>
      <p:sp>
        <p:nvSpPr>
          <p:cNvPr id="2" name="Date Placeholder 1"/>
          <p:cNvSpPr>
            <a:spLocks noGrp="1"/>
          </p:cNvSpPr>
          <p:nvPr>
            <p:ph type="dt" sz="half" idx="10"/>
          </p:nvPr>
        </p:nvSpPr>
        <p:spPr/>
        <p:txBody>
          <a:bodyPr/>
          <a:lstStyle/>
          <a:p>
            <a:fld id="{24E43E3D-DFA6-45A5-95BC-8B15659F9CC7}" type="datetime1">
              <a:rPr lang="en-ZA" smtClean="0"/>
              <a:pPr/>
              <a:t>2022/10/11</a:t>
            </a:fld>
            <a:endParaRPr lang="en-US" dirty="0"/>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endParaRPr lang="en-US" dirty="0"/>
          </a:p>
        </p:txBody>
      </p:sp>
      <p:cxnSp>
        <p:nvCxnSpPr>
          <p:cNvPr id="9" name="Straight Connector 8"/>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txBox="1">
            <a:spLocks/>
          </p:cNvSpPr>
          <p:nvPr userDrawn="1"/>
        </p:nvSpPr>
        <p:spPr>
          <a:xfrm>
            <a:off x="4955896" y="6356351"/>
            <a:ext cx="2311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AC5568-C467-DA4E-A229-6C912B895CA4}" type="slidenum">
              <a:rPr lang="en-US" smtClean="0"/>
              <a:pPr/>
              <a:t>‹#›</a:t>
            </a:fld>
            <a:endParaRPr lang="en-US" dirty="0"/>
          </a:p>
        </p:txBody>
      </p:sp>
    </p:spTree>
    <p:extLst>
      <p:ext uri="{BB962C8B-B14F-4D97-AF65-F5344CB8AC3E}">
        <p14:creationId xmlns:p14="http://schemas.microsoft.com/office/powerpoint/2010/main" val="298096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301988" y="273050"/>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620469-42E1-4C23-8C9C-4974DEF05F4E}" type="datetime1">
              <a:rPr lang="en-ZA" smtClean="0"/>
              <a:pPr/>
              <a:t>2022/10/11</a:t>
            </a:fld>
            <a:endParaRPr lang="en-US" dirty="0"/>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2" name="Straight Connector 11"/>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30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A871A-07A4-4716-8B90-A81257696257}" type="datetime1">
              <a:rPr lang="en-ZA" smtClean="0"/>
              <a:pPr/>
              <a:t>2022/10/11</a:t>
            </a:fld>
            <a:endParaRPr lang="en-US" dirty="0"/>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2" name="Straight Connector 11"/>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77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jpeg"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13" Type="http://schemas.openxmlformats.org/officeDocument/2006/relationships/image" Target="../media/image1.jpeg"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 Id="rId14" Type="http://schemas.openxmlformats.org/officeDocument/2006/relationships/image" Target="../media/image4.jpe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6486B-3FE5-4AAA-9701-054FD8A810EC}" type="datetime1">
              <a:rPr lang="en-ZA" smtClean="0"/>
              <a:pPr/>
              <a:t>2022/10/11</a:t>
            </a:fld>
            <a:endParaRPr lang="en-US" dirty="0"/>
          </a:p>
        </p:txBody>
      </p:sp>
      <p:sp>
        <p:nvSpPr>
          <p:cNvPr id="6" name="Slide Number Placeholder 5"/>
          <p:cNvSpPr>
            <a:spLocks noGrp="1"/>
          </p:cNvSpPr>
          <p:nvPr>
            <p:ph type="sldNum" sz="quarter" idx="4"/>
          </p:nvPr>
        </p:nvSpPr>
        <p:spPr>
          <a:xfrm>
            <a:off x="3105146" y="6356351"/>
            <a:ext cx="2311400" cy="365125"/>
          </a:xfrm>
          <a:prstGeom prst="rect">
            <a:avLst/>
          </a:prstGeom>
        </p:spPr>
        <p:txBody>
          <a:bodyPr vert="horz" lIns="91440" tIns="45720" rIns="91440" bIns="45720" rtlCol="0" anchor="ctr"/>
          <a:lstStyle>
            <a:lvl1pPr algn="r">
              <a:defRPr sz="1200">
                <a:solidFill>
                  <a:schemeClr val="tx1"/>
                </a:solidFill>
              </a:defRPr>
            </a:lvl1pPr>
          </a:lstStyle>
          <a:p>
            <a:fld id="{39AC5568-C467-DA4E-A229-6C912B895CA4}" type="slidenum">
              <a:rPr lang="en-US" smtClean="0"/>
              <a:pPr/>
              <a:t>‹#›</a:t>
            </a:fld>
            <a:endParaRPr lang="en-US" dirty="0"/>
          </a:p>
        </p:txBody>
      </p:sp>
      <p:pic>
        <p:nvPicPr>
          <p:cNvPr id="7" name="Picture 6"/>
          <p:cNvPicPr>
            <a:picLocks noChangeAspect="1"/>
          </p:cNvPicPr>
          <p:nvPr userDrawn="1"/>
        </p:nvPicPr>
        <p:blipFill>
          <a:blip r:embed="rId13"/>
          <a:stretch>
            <a:fillRect/>
          </a:stretch>
        </p:blipFill>
        <p:spPr>
          <a:xfrm>
            <a:off x="8305836" y="6229182"/>
            <a:ext cx="1104864" cy="518332"/>
          </a:xfrm>
          <a:prstGeom prst="rect">
            <a:avLst/>
          </a:prstGeom>
        </p:spPr>
      </p:pic>
      <p:pic>
        <p:nvPicPr>
          <p:cNvPr id="8" name="Picture 7" descr="New Logo.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95300" y="6258088"/>
            <a:ext cx="1979932" cy="463388"/>
          </a:xfrm>
          <a:prstGeom prst="rect">
            <a:avLst/>
          </a:prstGeom>
        </p:spPr>
      </p:pic>
    </p:spTree>
    <p:extLst>
      <p:ext uri="{BB962C8B-B14F-4D97-AF65-F5344CB8AC3E}">
        <p14:creationId xmlns:p14="http://schemas.microsoft.com/office/powerpoint/2010/main" val="2240202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8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6486B-3FE5-4AAA-9701-054FD8A810EC}" type="datetime1">
              <a:rPr lang="en-ZA" smtClean="0">
                <a:solidFill>
                  <a:prstClr val="black">
                    <a:tint val="75000"/>
                  </a:prstClr>
                </a:solidFill>
              </a:rPr>
              <a:pPr/>
              <a:t>2022/10/11</a:t>
            </a:fld>
            <a:endParaRPr lang="en-US">
              <a:solidFill>
                <a:prstClr val="black">
                  <a:tint val="75000"/>
                </a:prstClr>
              </a:solidFill>
            </a:endParaRPr>
          </a:p>
        </p:txBody>
      </p:sp>
      <p:sp>
        <p:nvSpPr>
          <p:cNvPr id="6" name="Slide Number Placeholder 5"/>
          <p:cNvSpPr>
            <a:spLocks noGrp="1"/>
          </p:cNvSpPr>
          <p:nvPr>
            <p:ph type="sldNum" sz="quarter" idx="4"/>
          </p:nvPr>
        </p:nvSpPr>
        <p:spPr>
          <a:xfrm>
            <a:off x="3105146" y="6356383"/>
            <a:ext cx="2311400" cy="365125"/>
          </a:xfrm>
          <a:prstGeom prst="rect">
            <a:avLst/>
          </a:prstGeom>
        </p:spPr>
        <p:txBody>
          <a:bodyPr vert="horz" lIns="91440" tIns="45720" rIns="91440" bIns="45720" rtlCol="0" anchor="ctr"/>
          <a:lstStyle>
            <a:lvl1pPr algn="r">
              <a:defRPr sz="1200">
                <a:solidFill>
                  <a:schemeClr val="tx1"/>
                </a:solidFill>
              </a:defRPr>
            </a:lvl1pPr>
          </a:lstStyle>
          <a:p>
            <a:fld id="{39AC5568-C467-DA4E-A229-6C912B895CA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50523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31893" y="6371082"/>
            <a:ext cx="222885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fld id="{B57FC8E7-2C15-477C-BC4C-DB0042BF0BDF}" type="slidenum">
              <a:rPr lang="en-US" smtClean="0">
                <a:solidFill>
                  <a:prstClr val="black">
                    <a:tint val="75000"/>
                  </a:prstClr>
                </a:solidFill>
              </a:rPr>
              <a:pPr/>
              <a:t>‹#›</a:t>
            </a:fld>
            <a:endParaRPr lang="en-US">
              <a:solidFill>
                <a:prstClr val="black">
                  <a:tint val="75000"/>
                </a:prstClr>
              </a:solidFill>
            </a:endParaRPr>
          </a:p>
        </p:txBody>
      </p:sp>
      <p:pic>
        <p:nvPicPr>
          <p:cNvPr id="7" name="Picture 1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80351" y="6207534"/>
            <a:ext cx="1125757" cy="65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ew Logo.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30254"/>
            <a:ext cx="2527589" cy="7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2763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3.emf"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13.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chart" Target="../charts/chart2.xml" /><Relationship Id="rId2" Type="http://schemas.openxmlformats.org/officeDocument/2006/relationships/chart" Target="../charts/chart1.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Layout" Target="../slideLayouts/slideLayout2.xml" /><Relationship Id="rId4" Type="http://schemas.openxmlformats.org/officeDocument/2006/relationships/image" Target="../media/image8.jpe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Layout" Target="../slideLayouts/slideLayout2.xml" /><Relationship Id="rId4" Type="http://schemas.openxmlformats.org/officeDocument/2006/relationships/image" Target="../media/image8.jpeg" /></Relationships>
</file>

<file path=ppt/slides/_rels/slide3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Layout" Target="../slideLayouts/slideLayout2.xml" /><Relationship Id="rId4" Type="http://schemas.openxmlformats.org/officeDocument/2006/relationships/image" Target="../media/image8.jpeg" /></Relationships>
</file>

<file path=ppt/slides/_rels/slide3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Layout" Target="../slideLayouts/slideLayout2.xml" /><Relationship Id="rId4" Type="http://schemas.openxmlformats.org/officeDocument/2006/relationships/image" Target="../media/image8.jpeg" /></Relationships>
</file>

<file path=ppt/slides/_rels/slide33.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Layout" Target="../slideLayouts/slideLayout2.xml" /><Relationship Id="rId4" Type="http://schemas.openxmlformats.org/officeDocument/2006/relationships/image" Target="../media/image8.jpeg"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2.xml" /><Relationship Id="rId1" Type="http://schemas.openxmlformats.org/officeDocument/2006/relationships/vmlDrawing" Target="../drawings/vmlDrawing1.vml" /><Relationship Id="rId4" Type="http://schemas.openxmlformats.org/officeDocument/2006/relationships/image" Target="../media/image10.pn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392" y="3371029"/>
            <a:ext cx="8799104" cy="2137508"/>
          </a:xfrm>
          <a:prstGeom prst="rect">
            <a:avLst/>
          </a:prstGeom>
          <a:noFill/>
        </p:spPr>
        <p:txBody>
          <a:bodyPr wrap="square" rtlCol="0">
            <a:spAutoFit/>
          </a:bodyPr>
          <a:lstStyle/>
          <a:p>
            <a:pPr algn="ctr"/>
            <a:r>
              <a:rPr lang="en-ZA" sz="2215" b="1" dirty="0"/>
              <a:t>MPUMALANGA STATE OF LOCAL GOVERNMENT REPORT</a:t>
            </a:r>
          </a:p>
          <a:p>
            <a:pPr algn="ctr"/>
            <a:r>
              <a:rPr lang="en-ZA" sz="2215" b="1" dirty="0"/>
              <a:t>(SUMMARY)</a:t>
            </a:r>
          </a:p>
          <a:p>
            <a:pPr algn="ctr"/>
            <a:r>
              <a:rPr lang="en-ZA" sz="2215" b="1" dirty="0"/>
              <a:t> </a:t>
            </a:r>
          </a:p>
          <a:p>
            <a:pPr algn="ctr"/>
            <a:endParaRPr lang="en-ZA" sz="2215" b="1" dirty="0"/>
          </a:p>
          <a:p>
            <a:pPr algn="ctr"/>
            <a:endParaRPr lang="en-ZA" sz="2215" b="1" dirty="0"/>
          </a:p>
          <a:p>
            <a:pPr algn="ctr"/>
            <a:r>
              <a:rPr lang="en-ZA" sz="2215" b="1" dirty="0"/>
              <a:t>						</a:t>
            </a:r>
          </a:p>
        </p:txBody>
      </p:sp>
      <p:pic>
        <p:nvPicPr>
          <p:cNvPr id="2" name="Picture 1" descr="MPG POWERPOINT L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49" y="0"/>
            <a:ext cx="9663147" cy="3018693"/>
          </a:xfrm>
          <a:prstGeom prst="rect">
            <a:avLst/>
          </a:prstGeom>
        </p:spPr>
      </p:pic>
      <p:grpSp>
        <p:nvGrpSpPr>
          <p:cNvPr id="11" name="Group 10"/>
          <p:cNvGrpSpPr/>
          <p:nvPr/>
        </p:nvGrpSpPr>
        <p:grpSpPr>
          <a:xfrm>
            <a:off x="5718908" y="2254640"/>
            <a:ext cx="3338473" cy="792252"/>
            <a:chOff x="5782732" y="2055173"/>
            <a:chExt cx="3894668" cy="924242"/>
          </a:xfrm>
        </p:grpSpPr>
        <p:sp>
          <p:nvSpPr>
            <p:cNvPr id="9" name="TextBox 8"/>
            <p:cNvSpPr txBox="1"/>
            <p:nvPr/>
          </p:nvSpPr>
          <p:spPr>
            <a:xfrm>
              <a:off x="6779713" y="2055173"/>
              <a:ext cx="2197730" cy="582862"/>
            </a:xfrm>
            <a:prstGeom prst="rect">
              <a:avLst/>
            </a:prstGeom>
            <a:noFill/>
          </p:spPr>
          <p:txBody>
            <a:bodyPr wrap="square" rtlCol="0">
              <a:spAutoFit/>
            </a:bodyPr>
            <a:lstStyle/>
            <a:p>
              <a:r>
                <a:rPr lang="en-GB" sz="1477" cap="all" baseline="30000" dirty="0">
                  <a:solidFill>
                    <a:srgbClr val="F2B01E"/>
                  </a:solidFill>
                  <a:latin typeface="Arial"/>
                  <a:cs typeface="Arial"/>
                </a:rPr>
                <a:t>when the sun rises</a:t>
              </a:r>
            </a:p>
            <a:p>
              <a:endParaRPr lang="en-US" sz="1662" dirty="0">
                <a:solidFill>
                  <a:srgbClr val="F2B01E"/>
                </a:solidFill>
              </a:endParaRPr>
            </a:p>
          </p:txBody>
        </p:sp>
        <p:sp>
          <p:nvSpPr>
            <p:cNvPr id="10" name="TextBox 9"/>
            <p:cNvSpPr txBox="1"/>
            <p:nvPr/>
          </p:nvSpPr>
          <p:spPr>
            <a:xfrm>
              <a:off x="5782732" y="2308211"/>
              <a:ext cx="3894668" cy="671204"/>
            </a:xfrm>
            <a:prstGeom prst="rect">
              <a:avLst/>
            </a:prstGeom>
            <a:noFill/>
          </p:spPr>
          <p:txBody>
            <a:bodyPr wrap="square" rtlCol="0">
              <a:spAutoFit/>
            </a:bodyPr>
            <a:lstStyle/>
            <a:p>
              <a:pPr algn="ctr"/>
              <a:r>
                <a:rPr lang="en-GB" sz="2215" cap="all" baseline="30000" dirty="0">
                  <a:solidFill>
                    <a:schemeClr val="bg1"/>
                  </a:solidFill>
                  <a:latin typeface="Arial"/>
                  <a:cs typeface="Arial"/>
                </a:rPr>
                <a:t>we work hard to deliver</a:t>
              </a:r>
            </a:p>
            <a:p>
              <a:endParaRPr lang="en-US" sz="1662" dirty="0">
                <a:solidFill>
                  <a:schemeClr val="bg1"/>
                </a:solidFill>
              </a:endParaRPr>
            </a:p>
          </p:txBody>
        </p:sp>
      </p:grpSp>
    </p:spTree>
    <p:extLst>
      <p:ext uri="{BB962C8B-B14F-4D97-AF65-F5344CB8AC3E}">
        <p14:creationId xmlns:p14="http://schemas.microsoft.com/office/powerpoint/2010/main" val="34803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69823" y="0"/>
            <a:ext cx="9428813" cy="914400"/>
            <a:chOff x="0" y="231501"/>
            <a:chExt cx="9906000" cy="799900"/>
          </a:xfrm>
        </p:grpSpPr>
        <p:pic>
          <p:nvPicPr>
            <p:cNvPr id="16" name="Picture 15"/>
            <p:cNvPicPr>
              <a:picLocks noChangeAspect="1"/>
            </p:cNvPicPr>
            <p:nvPr/>
          </p:nvPicPr>
          <p:blipFill>
            <a:blip r:embed="rId2" cstate="print"/>
            <a:stretch>
              <a:fillRect/>
            </a:stretch>
          </p:blipFill>
          <p:spPr>
            <a:xfrm>
              <a:off x="0" y="231501"/>
              <a:ext cx="9905999" cy="799900"/>
            </a:xfrm>
            <a:prstGeom prst="rect">
              <a:avLst/>
            </a:prstGeom>
          </p:spPr>
        </p:pic>
        <p:cxnSp>
          <p:nvCxnSpPr>
            <p:cNvPr id="17" name="Straight Connector 16"/>
            <p:cNvCxnSpPr/>
            <p:nvPr/>
          </p:nvCxnSpPr>
          <p:spPr>
            <a:xfrm>
              <a:off x="0" y="1031401"/>
              <a:ext cx="9906000"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5" name="Content Placeholder 4"/>
          <p:cNvSpPr>
            <a:spLocks noGrp="1"/>
          </p:cNvSpPr>
          <p:nvPr>
            <p:ph idx="1"/>
          </p:nvPr>
        </p:nvSpPr>
        <p:spPr>
          <a:xfrm>
            <a:off x="269823" y="949713"/>
            <a:ext cx="9428813" cy="5346322"/>
          </a:xfrm>
        </p:spPr>
        <p:txBody>
          <a:bodyPr>
            <a:noAutofit/>
          </a:bodyPr>
          <a:lstStyle/>
          <a:p>
            <a:pPr algn="just"/>
            <a:r>
              <a:rPr lang="en-US" sz="1200" dirty="0">
                <a:latin typeface="Arial" panose="020B0604020202020204" pitchFamily="34" charset="0"/>
                <a:cs typeface="Arial" panose="020B0604020202020204" pitchFamily="34" charset="0"/>
              </a:rPr>
              <a:t>There have been actions relating to improper procedures for the appointment of the Acting Municipal Manager and subsequent suspension of two directors (1) Technical Services (2) Community and Social Services, it became necessary that a meeting be convened with the Troika for clarity and processes followed.</a:t>
            </a:r>
          </a:p>
          <a:p>
            <a:pPr algn="just"/>
            <a:r>
              <a:rPr lang="en-US" sz="1200" dirty="0">
                <a:latin typeface="Arial" panose="020B0604020202020204" pitchFamily="34" charset="0"/>
                <a:cs typeface="Arial" panose="020B0604020202020204" pitchFamily="34" charset="0"/>
              </a:rPr>
              <a:t>The MEC convened a meeting on 25 January 2022 with the Troika wherein Executive Mayor, Speaker and Chief Whip, where it became apparent there were serious allegations that prompt haste in the decision for precautionary suspension of the two officials, though unprocedurally and in breach of certain provisions of the Systems Act and its Regulations.</a:t>
            </a:r>
          </a:p>
          <a:p>
            <a:r>
              <a:rPr lang="en-US" sz="1200" dirty="0">
                <a:latin typeface="Arial" panose="020B0604020202020204" pitchFamily="34" charset="0"/>
                <a:cs typeface="Arial" panose="020B0604020202020204" pitchFamily="34" charset="0"/>
              </a:rPr>
              <a:t>This also includes the fact that a person appointed to act as Municipal Manager who didn’t qualify in that position, was not a senior manager in the Municipality, yet he was given a task to carry out the suspension of senior managers. Stipulations for time frames </a:t>
            </a:r>
            <a:r>
              <a:rPr lang="en-US" sz="1200" dirty="0" err="1">
                <a:latin typeface="Arial" panose="020B0604020202020204" pitchFamily="34" charset="0"/>
                <a:cs typeface="Arial" panose="020B0604020202020204" pitchFamily="34" charset="0"/>
              </a:rPr>
              <a:t>eg</a:t>
            </a:r>
            <a:r>
              <a:rPr lang="en-US" sz="1200" dirty="0">
                <a:latin typeface="Arial" panose="020B0604020202020204" pitchFamily="34" charset="0"/>
                <a:cs typeface="Arial" panose="020B0604020202020204" pitchFamily="34" charset="0"/>
              </a:rPr>
              <a:t> provide 7 days for affected person to respond before actual suspension is effected as well as to sign off receipt/ acknowledgement of suspension through to the 30days for an investigation to ensue and 90days for disciplinary action to start are some of the technicalities that the Troika wasn't quite aware about. Which was a clear indication that the matter may need to be strengthened on technical grounds.</a:t>
            </a:r>
          </a:p>
          <a:p>
            <a:pPr algn="just"/>
            <a:r>
              <a:rPr lang="en-US" sz="1200" dirty="0">
                <a:latin typeface="Arial" panose="020B0604020202020204" pitchFamily="34" charset="0"/>
                <a:cs typeface="Arial" panose="020B0604020202020204" pitchFamily="34" charset="0"/>
              </a:rPr>
              <a:t>There was  general unacceptability and go slow by senior managers including insubordination and disregard of the authority by the Troika. This includes officials absconding from work, covering tracks for each other on matters of wrong doing and generally not being receptive of the Troika. </a:t>
            </a:r>
          </a:p>
        </p:txBody>
      </p:sp>
      <p:sp>
        <p:nvSpPr>
          <p:cNvPr id="2" name="Slide Number Placeholder 1"/>
          <p:cNvSpPr>
            <a:spLocks noGrp="1"/>
          </p:cNvSpPr>
          <p:nvPr>
            <p:ph type="sldNum" sz="quarter" idx="12"/>
          </p:nvPr>
        </p:nvSpPr>
        <p:spPr/>
        <p:txBody>
          <a:bodyPr/>
          <a:lstStyle/>
          <a:p>
            <a:fld id="{39AC5568-C467-DA4E-A229-6C912B895CA4}" type="slidenum">
              <a:rPr lang="en-US" smtClean="0">
                <a:solidFill>
                  <a:prstClr val="black">
                    <a:tint val="75000"/>
                  </a:prstClr>
                </a:solidFill>
              </a:rPr>
              <a:pPr/>
              <a:t>10</a:t>
            </a:fld>
            <a:endParaRPr lang="en-US" dirty="0">
              <a:solidFill>
                <a:prstClr val="black">
                  <a:tint val="75000"/>
                </a:prstClr>
              </a:solidFill>
            </a:endParaRPr>
          </a:p>
        </p:txBody>
      </p:sp>
      <p:sp>
        <p:nvSpPr>
          <p:cNvPr id="13" name="TextBox 12"/>
          <p:cNvSpPr txBox="1"/>
          <p:nvPr/>
        </p:nvSpPr>
        <p:spPr>
          <a:xfrm>
            <a:off x="-240711" y="246430"/>
            <a:ext cx="9154765" cy="369332"/>
          </a:xfrm>
          <a:prstGeom prst="rect">
            <a:avLst/>
          </a:prstGeom>
          <a:noFill/>
        </p:spPr>
        <p:txBody>
          <a:bodyPr wrap="square" rtlCol="0">
            <a:spAutoFit/>
          </a:bodyPr>
          <a:lstStyle/>
          <a:p>
            <a:pPr algn="ctr"/>
            <a:r>
              <a:rPr lang="en-ZA" b="1" dirty="0">
                <a:latin typeface="Arial" charset="0"/>
                <a:ea typeface="Arial" charset="0"/>
                <a:cs typeface="Arial" charset="0"/>
              </a:rPr>
              <a:t>EMERGING ISSUES IN MSUKALIGWA.</a:t>
            </a:r>
            <a:endParaRPr lang="en-US" b="1" dirty="0">
              <a:solidFill>
                <a:prstClr val="black"/>
              </a:solidFill>
              <a:latin typeface="Arial" charset="0"/>
              <a:ea typeface="Arial" charset="0"/>
              <a:cs typeface="Arial" charset="0"/>
            </a:endParaRPr>
          </a:p>
        </p:txBody>
      </p:sp>
      <p:sp>
        <p:nvSpPr>
          <p:cNvPr id="3" name="Rectangle 2"/>
          <p:cNvSpPr/>
          <p:nvPr/>
        </p:nvSpPr>
        <p:spPr>
          <a:xfrm>
            <a:off x="269823" y="4107305"/>
            <a:ext cx="9758597" cy="1754326"/>
          </a:xfrm>
          <a:prstGeom prst="rect">
            <a:avLst/>
          </a:prstGeom>
        </p:spPr>
        <p:txBody>
          <a:bodyPr wrap="square">
            <a:spAutoFit/>
          </a:bodyPr>
          <a:lstStyle/>
          <a:p>
            <a:pPr marL="190500" indent="-176213" algn="just">
              <a:buFont typeface="Arial" charset="0"/>
              <a:buChar char="•"/>
            </a:pPr>
            <a:r>
              <a:rPr lang="en-US" sz="1200" dirty="0">
                <a:latin typeface="Arial" panose="020B0604020202020204" pitchFamily="34" charset="0"/>
                <a:cs typeface="Arial" panose="020B0604020202020204" pitchFamily="34" charset="0"/>
              </a:rPr>
              <a:t>On 31 March 2022, Council convened an ordinary Council sitting to deal with compliance reports.  On the same day the Speaker postponed the meeting, however, the Acting Municipal Manager continued with the meeting.  At this meeting, Council dealt with the compliance reports and also passed a motion of no confidence against the Troika (old Troika).  An Acting Troika was elected (new Troika).  </a:t>
            </a:r>
          </a:p>
          <a:p>
            <a:pPr marL="190500" indent="-176213" algn="just">
              <a:buFont typeface="Arial" charset="0"/>
              <a:buChar char="•"/>
            </a:pPr>
            <a:r>
              <a:rPr lang="en-US" sz="1200" dirty="0">
                <a:latin typeface="Arial" panose="020B0604020202020204" pitchFamily="34" charset="0"/>
                <a:cs typeface="Arial" panose="020B0604020202020204" pitchFamily="34" charset="0"/>
              </a:rPr>
              <a:t>On 05 April 2022 another Council meeting was called and it proceeded with the old Troika and dealt with the Agenda items proposed for 31 March 2022.</a:t>
            </a:r>
          </a:p>
          <a:p>
            <a:pPr marL="190500" indent="-176213" algn="just">
              <a:buFont typeface="Arial" charset="0"/>
              <a:buChar char="•"/>
            </a:pPr>
            <a:r>
              <a:rPr lang="en-US" sz="1200" dirty="0">
                <a:latin typeface="Arial" panose="020B0604020202020204" pitchFamily="34" charset="0"/>
                <a:cs typeface="Arial" panose="020B0604020202020204" pitchFamily="34" charset="0"/>
              </a:rPr>
              <a:t>On 03 June 2022 Council met to elect a new TROIKA, which has brought stability into the municipality</a:t>
            </a:r>
          </a:p>
          <a:p>
            <a:pPr marL="190500" indent="-176213" algn="just">
              <a:buFont typeface="Arial" charset="0"/>
              <a:buChar char="•"/>
            </a:pPr>
            <a:r>
              <a:rPr lang="en-US" sz="1200" dirty="0" err="1">
                <a:latin typeface="Arial" panose="020B0604020202020204" pitchFamily="34" charset="0"/>
                <a:cs typeface="Arial" panose="020B0604020202020204" pitchFamily="34" charset="0"/>
              </a:rPr>
              <a:t>Msukaligwa</a:t>
            </a:r>
            <a:r>
              <a:rPr lang="en-US" sz="1200" dirty="0">
                <a:latin typeface="Arial" panose="020B0604020202020204" pitchFamily="34" charset="0"/>
                <a:cs typeface="Arial" panose="020B0604020202020204" pitchFamily="34" charset="0"/>
              </a:rPr>
              <a:t> has also been affected by poor service delivery which led to </a:t>
            </a:r>
            <a:r>
              <a:rPr lang="en-US" sz="1200" dirty="0" err="1">
                <a:latin typeface="Arial" panose="020B0604020202020204" pitchFamily="34" charset="0"/>
                <a:cs typeface="Arial" panose="020B0604020202020204" pitchFamily="34" charset="0"/>
              </a:rPr>
              <a:t>Afriforum</a:t>
            </a:r>
            <a:r>
              <a:rPr lang="en-US" sz="1200" dirty="0">
                <a:latin typeface="Arial" panose="020B0604020202020204" pitchFamily="34" charset="0"/>
                <a:cs typeface="Arial" panose="020B0604020202020204" pitchFamily="34" charset="0"/>
              </a:rPr>
              <a:t> seeking the intervention of both Provincial and National Government.</a:t>
            </a:r>
          </a:p>
          <a:p>
            <a:pPr marL="190500" indent="-176213" algn="just">
              <a:buFont typeface="Arial" charset="0"/>
              <a:buChar char="•"/>
            </a:pPr>
            <a:r>
              <a:rPr lang="en-US" sz="1200" dirty="0">
                <a:latin typeface="Arial" panose="020B0604020202020204" pitchFamily="34" charset="0"/>
                <a:cs typeface="Arial" panose="020B0604020202020204" pitchFamily="34" charset="0"/>
              </a:rPr>
              <a:t>The municipality has appointed a new Municipal Manager with effect from  from 15 August 2022</a:t>
            </a:r>
          </a:p>
        </p:txBody>
      </p:sp>
    </p:spTree>
    <p:extLst>
      <p:ext uri="{BB962C8B-B14F-4D97-AF65-F5344CB8AC3E}">
        <p14:creationId xmlns:p14="http://schemas.microsoft.com/office/powerpoint/2010/main" val="1822963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69823" y="0"/>
            <a:ext cx="9428813" cy="914400"/>
            <a:chOff x="0" y="231501"/>
            <a:chExt cx="9906000" cy="799900"/>
          </a:xfrm>
        </p:grpSpPr>
        <p:pic>
          <p:nvPicPr>
            <p:cNvPr id="16" name="Picture 15"/>
            <p:cNvPicPr>
              <a:picLocks noChangeAspect="1"/>
            </p:cNvPicPr>
            <p:nvPr/>
          </p:nvPicPr>
          <p:blipFill>
            <a:blip r:embed="rId2" cstate="print"/>
            <a:stretch>
              <a:fillRect/>
            </a:stretch>
          </p:blipFill>
          <p:spPr>
            <a:xfrm>
              <a:off x="0" y="231501"/>
              <a:ext cx="9905999" cy="799900"/>
            </a:xfrm>
            <a:prstGeom prst="rect">
              <a:avLst/>
            </a:prstGeom>
          </p:spPr>
        </p:pic>
        <p:cxnSp>
          <p:nvCxnSpPr>
            <p:cNvPr id="17" name="Straight Connector 16"/>
            <p:cNvCxnSpPr/>
            <p:nvPr/>
          </p:nvCxnSpPr>
          <p:spPr>
            <a:xfrm>
              <a:off x="0" y="1031401"/>
              <a:ext cx="9906000"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5" name="Content Placeholder 4"/>
          <p:cNvSpPr>
            <a:spLocks noGrp="1"/>
          </p:cNvSpPr>
          <p:nvPr>
            <p:ph idx="1"/>
          </p:nvPr>
        </p:nvSpPr>
        <p:spPr>
          <a:xfrm>
            <a:off x="269823" y="949712"/>
            <a:ext cx="9428813" cy="5108000"/>
          </a:xfrm>
          <a:solidFill>
            <a:schemeClr val="bg1"/>
          </a:solidFill>
        </p:spPr>
        <p:txBody>
          <a:bodyPr>
            <a:noAutofit/>
          </a:bodyPr>
          <a:lstStyle/>
          <a:p>
            <a:pPr marL="0" indent="0" algn="just">
              <a:buNone/>
            </a:pPr>
            <a:r>
              <a:rPr lang="en-US" sz="1200" b="1" dirty="0">
                <a:latin typeface="Arial" panose="020B0604020202020204" pitchFamily="34" charset="0"/>
                <a:cs typeface="Arial" panose="020B0604020202020204" pitchFamily="34" charset="0"/>
              </a:rPr>
              <a:t>ACTIONS:</a:t>
            </a:r>
            <a:endParaRPr lang="en-US" sz="1200" dirty="0">
              <a:latin typeface="Arial" panose="020B0604020202020204" pitchFamily="34" charset="0"/>
              <a:cs typeface="Arial" panose="020B0604020202020204" pitchFamily="34" charset="0"/>
            </a:endParaRPr>
          </a:p>
          <a:p>
            <a:pPr algn="just">
              <a:buAutoNum type="arabicPeriod"/>
            </a:pPr>
            <a:r>
              <a:rPr lang="en-US" sz="1200" dirty="0">
                <a:latin typeface="Arial" panose="020B0604020202020204" pitchFamily="34" charset="0"/>
                <a:cs typeface="Arial" panose="020B0604020202020204" pitchFamily="34" charset="0"/>
              </a:rPr>
              <a:t>The Department advised that all issues that are not in compliance must be raised in writing with the MEC so as the Department can assist in addressing the gaps.</a:t>
            </a:r>
          </a:p>
          <a:p>
            <a:pPr algn="just">
              <a:buAutoNum type="arabicPeriod"/>
            </a:pPr>
            <a:r>
              <a:rPr lang="en-US" sz="1200" dirty="0">
                <a:latin typeface="Arial" panose="020B0604020202020204" pitchFamily="34" charset="0"/>
                <a:cs typeface="Arial" panose="020B0604020202020204" pitchFamily="34" charset="0"/>
              </a:rPr>
              <a:t>The matter of the unqualifying acting Municipal Manager be reviewed by Council and to accelerate the recruitment process since the post was already advertised. Troika agreed that shortlisting and interviews shall be conducted in February 2022 and possibly appointment before end of March 2022. Where no qualifying and willing person can be identified within, a request through council resolution can be made for MEC to second a person to assist.</a:t>
            </a:r>
          </a:p>
          <a:p>
            <a:pPr algn="just">
              <a:buAutoNum type="arabicPeriod"/>
            </a:pPr>
            <a:r>
              <a:rPr lang="en-US" sz="1200" dirty="0">
                <a:latin typeface="Arial" panose="020B0604020202020204" pitchFamily="34" charset="0"/>
                <a:cs typeface="Arial" panose="020B0604020202020204" pitchFamily="34" charset="0"/>
              </a:rPr>
              <a:t>COGTA has assigned a Team to be activated to assist in all the identified institutional instabilities of the Municipality.</a:t>
            </a:r>
          </a:p>
          <a:p>
            <a:pPr algn="just">
              <a:buAutoNum type="arabicPeriod"/>
            </a:pPr>
            <a:r>
              <a:rPr lang="en-US" sz="1200" dirty="0">
                <a:latin typeface="Arial" panose="020B0604020202020204" pitchFamily="34" charset="0"/>
                <a:cs typeface="Arial" panose="020B0604020202020204" pitchFamily="34" charset="0"/>
              </a:rPr>
              <a:t>All legal non compliance matters identified including the Council Resolutions that are not in compliance with the law be urgently addressed including the capacity levels of the Municipality’s Legal Services Unit.</a:t>
            </a:r>
          </a:p>
          <a:p>
            <a:pPr algn="just">
              <a:buAutoNum type="arabicPeriod"/>
            </a:pPr>
            <a:r>
              <a:rPr lang="en-US" sz="1200" dirty="0">
                <a:latin typeface="Arial" panose="020B0604020202020204" pitchFamily="34" charset="0"/>
                <a:cs typeface="Arial" panose="020B0604020202020204" pitchFamily="34" charset="0"/>
              </a:rPr>
              <a:t>COGTA has deployed financial experts to support municipality improve its audit outcome, but the reception has not been positive from the municipality.</a:t>
            </a:r>
          </a:p>
          <a:p>
            <a:pPr algn="just">
              <a:buAutoNum type="arabicPeriod"/>
            </a:pPr>
            <a:r>
              <a:rPr lang="en-US" sz="1200" dirty="0">
                <a:latin typeface="Arial" panose="020B0604020202020204" pitchFamily="34" charset="0"/>
                <a:cs typeface="Arial" panose="020B0604020202020204" pitchFamily="34" charset="0"/>
              </a:rPr>
              <a:t>In February 2022 the Municipal Council resolved to request the MEC to second an acting Municipal Manager, </a:t>
            </a:r>
            <a:r>
              <a:rPr lang="en-US" sz="1200" dirty="0" err="1">
                <a:latin typeface="Arial" panose="020B0604020202020204" pitchFamily="34" charset="0"/>
                <a:cs typeface="Arial" panose="020B0604020202020204" pitchFamily="34" charset="0"/>
              </a:rPr>
              <a:t>Mr</a:t>
            </a:r>
            <a:r>
              <a:rPr lang="en-US" sz="1200" dirty="0">
                <a:latin typeface="Arial" panose="020B0604020202020204" pitchFamily="34" charset="0"/>
                <a:cs typeface="Arial" panose="020B0604020202020204" pitchFamily="34" charset="0"/>
              </a:rPr>
              <a:t> C Lisa was then seconded for a period of 3 months or until the post is filled. </a:t>
            </a:r>
          </a:p>
          <a:p>
            <a:pPr algn="just">
              <a:buAutoNum type="arabicPeriod"/>
            </a:pPr>
            <a:r>
              <a:rPr lang="en-US" sz="1200" dirty="0">
                <a:latin typeface="Arial" panose="020B0604020202020204" pitchFamily="34" charset="0"/>
                <a:cs typeface="Arial" panose="020B0604020202020204" pitchFamily="34" charset="0"/>
              </a:rPr>
              <a:t>On 15 August 2022, the municipality appointed a Municipal Manager Mr. M Kunene.</a:t>
            </a:r>
          </a:p>
          <a:p>
            <a:pPr algn="just">
              <a:buAutoNum type="arabicPeriod"/>
            </a:pPr>
            <a:r>
              <a:rPr lang="en-US" sz="1200" dirty="0">
                <a:latin typeface="Arial" panose="020B0604020202020204" pitchFamily="34" charset="0"/>
                <a:cs typeface="Arial" panose="020B0604020202020204" pitchFamily="34" charset="0"/>
              </a:rPr>
              <a:t>The department has developed a support plan to assist the municipality respond to the service delivery challenges</a:t>
            </a:r>
          </a:p>
          <a:p>
            <a:pPr algn="just">
              <a:buAutoNum type="arabicPeriod"/>
            </a:pPr>
            <a:r>
              <a:rPr lang="en-US" sz="1200" dirty="0">
                <a:latin typeface="Arial" panose="020B0604020202020204" pitchFamily="34" charset="0"/>
                <a:cs typeface="Arial" panose="020B0604020202020204" pitchFamily="34" charset="0"/>
              </a:rPr>
              <a:t>The Department  has also made a submission to the Executive Council to intervene in </a:t>
            </a:r>
            <a:r>
              <a:rPr lang="en-US" sz="1200" dirty="0" err="1">
                <a:latin typeface="Arial" panose="020B0604020202020204" pitchFamily="34" charset="0"/>
                <a:cs typeface="Arial" panose="020B0604020202020204" pitchFamily="34" charset="0"/>
              </a:rPr>
              <a:t>Msuakligwa</a:t>
            </a:r>
            <a:r>
              <a:rPr lang="en-US" sz="1200" dirty="0">
                <a:latin typeface="Arial" panose="020B0604020202020204" pitchFamily="34" charset="0"/>
                <a:cs typeface="Arial" panose="020B0604020202020204" pitchFamily="34" charset="0"/>
              </a:rPr>
              <a:t> in terms S139 (1)(a) of the Constitution of the Republic of South Africa</a:t>
            </a:r>
            <a:r>
              <a:rPr lang="en-US" sz="1400" dirty="0">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p:txBody>
          <a:bodyPr/>
          <a:lstStyle/>
          <a:p>
            <a:fld id="{39AC5568-C467-DA4E-A229-6C912B895CA4}" type="slidenum">
              <a:rPr lang="en-US" smtClean="0">
                <a:solidFill>
                  <a:prstClr val="black">
                    <a:tint val="75000"/>
                  </a:prstClr>
                </a:solidFill>
              </a:rPr>
              <a:pPr/>
              <a:t>11</a:t>
            </a:fld>
            <a:endParaRPr lang="en-US" dirty="0">
              <a:solidFill>
                <a:prstClr val="black">
                  <a:tint val="75000"/>
                </a:prstClr>
              </a:solidFill>
            </a:endParaRPr>
          </a:p>
        </p:txBody>
      </p:sp>
      <p:sp>
        <p:nvSpPr>
          <p:cNvPr id="13" name="TextBox 12"/>
          <p:cNvSpPr txBox="1"/>
          <p:nvPr/>
        </p:nvSpPr>
        <p:spPr>
          <a:xfrm>
            <a:off x="-240711" y="246430"/>
            <a:ext cx="9154765" cy="369332"/>
          </a:xfrm>
          <a:prstGeom prst="rect">
            <a:avLst/>
          </a:prstGeom>
          <a:noFill/>
        </p:spPr>
        <p:txBody>
          <a:bodyPr wrap="square" rtlCol="0">
            <a:spAutoFit/>
          </a:bodyPr>
          <a:lstStyle/>
          <a:p>
            <a:pPr algn="ctr"/>
            <a:r>
              <a:rPr lang="en-ZA" b="1" dirty="0">
                <a:latin typeface="Arial" charset="0"/>
                <a:ea typeface="Arial" charset="0"/>
                <a:cs typeface="Arial" charset="0"/>
              </a:rPr>
              <a:t>EMERGING ISSUES IN MSUKALIGWA..</a:t>
            </a:r>
            <a:r>
              <a:rPr lang="en-ZA" b="1" dirty="0" err="1">
                <a:latin typeface="Arial" charset="0"/>
                <a:ea typeface="Arial" charset="0"/>
                <a:cs typeface="Arial" charset="0"/>
              </a:rPr>
              <a:t>cont</a:t>
            </a:r>
            <a:r>
              <a:rPr lang="mr-IN" b="1" dirty="0">
                <a:latin typeface="Arial" charset="0"/>
                <a:ea typeface="Arial" charset="0"/>
                <a:cs typeface="Arial" charset="0"/>
              </a:rPr>
              <a:t>…</a:t>
            </a:r>
            <a:endParaRPr lang="en-US"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2009558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30068" y="0"/>
            <a:ext cx="8703520" cy="914400"/>
            <a:chOff x="0" y="231501"/>
            <a:chExt cx="9906000" cy="799900"/>
          </a:xfrm>
        </p:grpSpPr>
        <p:pic>
          <p:nvPicPr>
            <p:cNvPr id="16" name="Picture 15"/>
            <p:cNvPicPr>
              <a:picLocks noChangeAspect="1"/>
            </p:cNvPicPr>
            <p:nvPr/>
          </p:nvPicPr>
          <p:blipFill>
            <a:blip r:embed="rId2" cstate="print"/>
            <a:stretch>
              <a:fillRect/>
            </a:stretch>
          </p:blipFill>
          <p:spPr>
            <a:xfrm>
              <a:off x="0" y="231501"/>
              <a:ext cx="9905999" cy="799900"/>
            </a:xfrm>
            <a:prstGeom prst="rect">
              <a:avLst/>
            </a:prstGeom>
          </p:spPr>
        </p:pic>
        <p:cxnSp>
          <p:nvCxnSpPr>
            <p:cNvPr id="17" name="Straight Connector 16"/>
            <p:cNvCxnSpPr/>
            <p:nvPr/>
          </p:nvCxnSpPr>
          <p:spPr>
            <a:xfrm>
              <a:off x="0" y="1031401"/>
              <a:ext cx="9906000"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5" name="Content Placeholder 4"/>
          <p:cNvSpPr>
            <a:spLocks noGrp="1"/>
          </p:cNvSpPr>
          <p:nvPr>
            <p:ph idx="1"/>
          </p:nvPr>
        </p:nvSpPr>
        <p:spPr>
          <a:xfrm>
            <a:off x="269823" y="914400"/>
            <a:ext cx="9063765" cy="5599596"/>
          </a:xfrm>
        </p:spPr>
        <p:txBody>
          <a:bodyPr>
            <a:noAutofit/>
          </a:bodyPr>
          <a:lstStyle/>
          <a:p>
            <a:pPr algn="just"/>
            <a:r>
              <a:rPr lang="en-ZA" sz="1200" dirty="0">
                <a:latin typeface="Arial" panose="020B0604020202020204" pitchFamily="34" charset="0"/>
                <a:cs typeface="Arial" panose="020B0604020202020204" pitchFamily="34" charset="0"/>
              </a:rPr>
              <a:t>After the November 2021 Local Government Elections, A TROIKA not supported by the ruling party which caused some instability in the municipality .</a:t>
            </a:r>
          </a:p>
          <a:p>
            <a:pPr algn="just"/>
            <a:r>
              <a:rPr lang="en-ZA" sz="1200" dirty="0">
                <a:latin typeface="Arial" panose="020B0604020202020204" pitchFamily="34" charset="0"/>
                <a:cs typeface="Arial" panose="020B0604020202020204" pitchFamily="34" charset="0"/>
              </a:rPr>
              <a:t>On 18 March 2022, the Department was served with an application of the High. The application is lodged by Solomon </a:t>
            </a:r>
            <a:r>
              <a:rPr lang="en-ZA" sz="1200" dirty="0" err="1">
                <a:latin typeface="Arial" panose="020B0604020202020204" pitchFamily="34" charset="0"/>
                <a:cs typeface="Arial" panose="020B0604020202020204" pitchFamily="34" charset="0"/>
              </a:rPr>
              <a:t>Mahlalela</a:t>
            </a:r>
            <a:r>
              <a:rPr lang="en-ZA" sz="1200" dirty="0">
                <a:latin typeface="Arial" panose="020B0604020202020204" pitchFamily="34" charset="0"/>
                <a:cs typeface="Arial" panose="020B0604020202020204" pitchFamily="34" charset="0"/>
              </a:rPr>
              <a:t> (Applicant) against the Executive Mayor of Nkomazi Local Municipality (First Respondent), Speaker of Nkomazi Local Municipality (Second Respondent), Chief Whip of Nkomazi Local Municipality (Third Respondent), Acting Manager of Nkomazi Local Municipality (Fourth Respondent), the MEC (Fifth Respondent), the Department (Sixth Respondent), Chairperson of SALGA (Seventh Respondent), Executive Mayor of Ehlanzeni District Municipality (Eight Respondent), Chairperson of SAMU (Ninth Respondent) and Chairperson of IMATU (Tenth Respondent).</a:t>
            </a:r>
          </a:p>
          <a:p>
            <a:pPr marL="0" indent="0" algn="just">
              <a:buNone/>
            </a:pPr>
            <a:endParaRPr lang="en-ZA" sz="1200" dirty="0">
              <a:latin typeface="Arial" panose="020B0604020202020204" pitchFamily="34" charset="0"/>
              <a:cs typeface="Arial" panose="020B0604020202020204" pitchFamily="34" charset="0"/>
            </a:endParaRPr>
          </a:p>
          <a:p>
            <a:pPr algn="just"/>
            <a:r>
              <a:rPr lang="en-ZA" sz="1200" dirty="0">
                <a:latin typeface="Arial" panose="020B0604020202020204" pitchFamily="34" charset="0"/>
                <a:cs typeface="Arial" panose="020B0604020202020204" pitchFamily="34" charset="0"/>
              </a:rPr>
              <a:t>The Applicant was seeking for an order to interdict the process for the recruitment and appointment of a Municipal Manager, on the basis that the provisions of regulation 12 of the Local Government: Regulations on Appointment and Conditions of Employment of Senior Managers has been contravened in that the Nkomazi Municipal Council has never appointed a selection panel to make recommendations. </a:t>
            </a:r>
          </a:p>
          <a:p>
            <a:pPr marL="0" indent="0" algn="just">
              <a:buNone/>
            </a:pPr>
            <a:endParaRPr lang="en-ZA" sz="1200" dirty="0">
              <a:latin typeface="Arial" panose="020B0604020202020204" pitchFamily="34" charset="0"/>
              <a:cs typeface="Arial" panose="020B0604020202020204" pitchFamily="34" charset="0"/>
            </a:endParaRPr>
          </a:p>
          <a:p>
            <a:pPr algn="just"/>
            <a:r>
              <a:rPr lang="en-ZA" sz="1200" dirty="0">
                <a:latin typeface="Arial" panose="020B0604020202020204" pitchFamily="34" charset="0"/>
                <a:cs typeface="Arial" panose="020B0604020202020204" pitchFamily="34" charset="0"/>
              </a:rPr>
              <a:t>The matter was struck –off the roll of the Court for non-appearance of the Applicant.</a:t>
            </a:r>
          </a:p>
          <a:p>
            <a:pPr marL="0" indent="0" algn="just">
              <a:buNone/>
            </a:pPr>
            <a:r>
              <a:rPr lang="en-US" sz="1200" dirty="0">
                <a:latin typeface="Arial" panose="020B0604020202020204" pitchFamily="34" charset="0"/>
                <a:cs typeface="Arial" panose="020B0604020202020204" pitchFamily="34" charset="0"/>
              </a:rPr>
              <a:t> </a:t>
            </a:r>
            <a:br>
              <a:rPr lang="en-US" sz="12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fld id="{39AC5568-C467-DA4E-A229-6C912B895CA4}" type="slidenum">
              <a:rPr lang="en-US" smtClean="0">
                <a:solidFill>
                  <a:prstClr val="black">
                    <a:tint val="75000"/>
                  </a:prstClr>
                </a:solidFill>
              </a:rPr>
              <a:pPr/>
              <a:t>12</a:t>
            </a:fld>
            <a:endParaRPr lang="en-US" dirty="0">
              <a:solidFill>
                <a:prstClr val="black">
                  <a:tint val="75000"/>
                </a:prstClr>
              </a:solidFill>
            </a:endParaRPr>
          </a:p>
        </p:txBody>
      </p:sp>
      <p:sp>
        <p:nvSpPr>
          <p:cNvPr id="13" name="TextBox 12"/>
          <p:cNvSpPr txBox="1"/>
          <p:nvPr/>
        </p:nvSpPr>
        <p:spPr>
          <a:xfrm>
            <a:off x="158806" y="246430"/>
            <a:ext cx="8450552" cy="369332"/>
          </a:xfrm>
          <a:prstGeom prst="rect">
            <a:avLst/>
          </a:prstGeom>
          <a:noFill/>
        </p:spPr>
        <p:txBody>
          <a:bodyPr wrap="square" rtlCol="0">
            <a:spAutoFit/>
          </a:bodyPr>
          <a:lstStyle/>
          <a:p>
            <a:pPr algn="ctr"/>
            <a:r>
              <a:rPr lang="en-ZA" b="1" dirty="0">
                <a:latin typeface="Arial" charset="0"/>
                <a:ea typeface="Arial" charset="0"/>
                <a:cs typeface="Arial" charset="0"/>
              </a:rPr>
              <a:t>EMERGING ISSUES IN NKOMAZI</a:t>
            </a:r>
            <a:endParaRPr lang="en-US" b="1" dirty="0">
              <a:solidFill>
                <a:prstClr val="black"/>
              </a:solidFill>
              <a:latin typeface="Arial" charset="0"/>
              <a:ea typeface="Arial" charset="0"/>
              <a:cs typeface="Arial" charset="0"/>
            </a:endParaRPr>
          </a:p>
        </p:txBody>
      </p:sp>
      <p:pic>
        <p:nvPicPr>
          <p:cNvPr id="14" name="Picture 13"/>
          <p:cNvPicPr>
            <a:picLocks noChangeAspect="1"/>
          </p:cNvPicPr>
          <p:nvPr/>
        </p:nvPicPr>
        <p:blipFill>
          <a:blip r:embed="rId3" cstate="print"/>
          <a:stretch>
            <a:fillRect/>
          </a:stretch>
        </p:blipFill>
        <p:spPr>
          <a:xfrm>
            <a:off x="7465382" y="6223294"/>
            <a:ext cx="1143977" cy="581404"/>
          </a:xfrm>
          <a:prstGeom prst="rect">
            <a:avLst/>
          </a:prstGeom>
        </p:spPr>
      </p:pic>
      <p:pic>
        <p:nvPicPr>
          <p:cNvPr id="10" name="Picture 7" descr="New 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7805" y="6381358"/>
            <a:ext cx="2107563" cy="44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741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30068" y="0"/>
            <a:ext cx="8703520" cy="914400"/>
            <a:chOff x="0" y="231501"/>
            <a:chExt cx="9906000" cy="799900"/>
          </a:xfrm>
        </p:grpSpPr>
        <p:pic>
          <p:nvPicPr>
            <p:cNvPr id="16" name="Picture 15"/>
            <p:cNvPicPr>
              <a:picLocks noChangeAspect="1"/>
            </p:cNvPicPr>
            <p:nvPr/>
          </p:nvPicPr>
          <p:blipFill>
            <a:blip r:embed="rId2" cstate="print"/>
            <a:stretch>
              <a:fillRect/>
            </a:stretch>
          </p:blipFill>
          <p:spPr>
            <a:xfrm>
              <a:off x="0" y="231501"/>
              <a:ext cx="9905999" cy="799900"/>
            </a:xfrm>
            <a:prstGeom prst="rect">
              <a:avLst/>
            </a:prstGeom>
          </p:spPr>
        </p:pic>
        <p:cxnSp>
          <p:nvCxnSpPr>
            <p:cNvPr id="17" name="Straight Connector 16"/>
            <p:cNvCxnSpPr/>
            <p:nvPr/>
          </p:nvCxnSpPr>
          <p:spPr>
            <a:xfrm>
              <a:off x="0" y="1031401"/>
              <a:ext cx="9906000"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5" name="Content Placeholder 4"/>
          <p:cNvSpPr>
            <a:spLocks noGrp="1"/>
          </p:cNvSpPr>
          <p:nvPr>
            <p:ph idx="1"/>
          </p:nvPr>
        </p:nvSpPr>
        <p:spPr>
          <a:xfrm>
            <a:off x="284813" y="914400"/>
            <a:ext cx="9048775" cy="5394136"/>
          </a:xfrm>
        </p:spPr>
        <p:txBody>
          <a:bodyPr>
            <a:noAutofit/>
          </a:bodyPr>
          <a:lstStyle/>
          <a:p>
            <a:pPr marL="0" indent="0" algn="just">
              <a:buNone/>
            </a:pPr>
            <a:r>
              <a:rPr lang="en-US" sz="1200" b="1" dirty="0">
                <a:latin typeface="Arial" panose="020B0604020202020204" pitchFamily="34" charset="0"/>
                <a:cs typeface="Arial" panose="020B0604020202020204" pitchFamily="34" charset="0"/>
              </a:rPr>
              <a:t>ACTIONS</a:t>
            </a:r>
          </a:p>
          <a:p>
            <a:pPr marL="0" indent="0" algn="just">
              <a:buNone/>
            </a:pPr>
            <a:endParaRPr lang="en-US" sz="1200" b="1"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On The MEC invoked section </a:t>
            </a:r>
            <a:r>
              <a:rPr lang="en-ZA" sz="1200" dirty="0">
                <a:latin typeface="Arial" panose="020B0604020202020204" pitchFamily="34" charset="0"/>
                <a:cs typeface="Arial" panose="020B0604020202020204" pitchFamily="34" charset="0"/>
              </a:rPr>
              <a:t>29(1A) of the Local Government: Municipal Structures Act, 1998 (Act No. 117 of 1998), as amended by section 14 of the Local Government: Municipal Structures Amendment Act (No. 3 of 2021) and designated a person to call a Special Municipal Council meeting for purposes of tabling the Motion as per the request from Councillors.</a:t>
            </a:r>
          </a:p>
          <a:p>
            <a:pPr algn="just"/>
            <a:r>
              <a:rPr lang="en-ZA" sz="1200" dirty="0">
                <a:latin typeface="Arial" panose="020B0604020202020204" pitchFamily="34" charset="0"/>
                <a:cs typeface="Arial" panose="020B0604020202020204" pitchFamily="34" charset="0"/>
              </a:rPr>
              <a:t>On 02 August 2022 </a:t>
            </a:r>
            <a:r>
              <a:rPr lang="en-US" sz="1200" dirty="0">
                <a:latin typeface="Arial" panose="020B0604020202020204" pitchFamily="34" charset="0"/>
                <a:cs typeface="Arial" panose="020B0604020202020204" pitchFamily="34" charset="0"/>
              </a:rPr>
              <a:t>invoked section </a:t>
            </a:r>
            <a:r>
              <a:rPr lang="en-ZA" sz="1200" dirty="0">
                <a:latin typeface="Arial" panose="020B0604020202020204" pitchFamily="34" charset="0"/>
                <a:cs typeface="Arial" panose="020B0604020202020204" pitchFamily="34" charset="0"/>
              </a:rPr>
              <a:t>29(1A) of the Local Government: Municipal Structures Act, 1998 (Act No. 117 of 1998), as amended by section 14 of the Local Government: Municipal Structures Amendment Act (No. 3 of 2021) and designated a person to call a Special Municipal Council meeting for purposes of tabling the Motion as per the request from Councillors. </a:t>
            </a:r>
          </a:p>
          <a:p>
            <a:pPr algn="just"/>
            <a:r>
              <a:rPr lang="en-ZA" sz="1200" dirty="0">
                <a:latin typeface="Arial" panose="020B0604020202020204" pitchFamily="34" charset="0"/>
                <a:cs typeface="Arial" panose="020B0604020202020204" pitchFamily="34" charset="0"/>
              </a:rPr>
              <a:t>Mr P Mnisi was designated to convene a council meeting for the election of the Mayor.</a:t>
            </a:r>
          </a:p>
          <a:p>
            <a:pPr algn="just"/>
            <a:r>
              <a:rPr lang="en-ZA" sz="1200" dirty="0">
                <a:latin typeface="Arial" panose="020B0604020202020204" pitchFamily="34" charset="0"/>
                <a:cs typeface="Arial" panose="020B0604020202020204" pitchFamily="34" charset="0"/>
              </a:rPr>
              <a:t>On 12 August 2022, the MEC once again invoked the above mentioned legislation and designated Mr P. </a:t>
            </a:r>
            <a:r>
              <a:rPr lang="en-ZA" sz="1200" dirty="0" err="1">
                <a:latin typeface="Arial" panose="020B0604020202020204" pitchFamily="34" charset="0"/>
                <a:cs typeface="Arial" panose="020B0604020202020204" pitchFamily="34" charset="0"/>
              </a:rPr>
              <a:t>Nkosi</a:t>
            </a:r>
            <a:r>
              <a:rPr lang="en-ZA" sz="1200" dirty="0">
                <a:latin typeface="Arial" panose="020B0604020202020204" pitchFamily="34" charset="0"/>
                <a:cs typeface="Arial" panose="020B0604020202020204" pitchFamily="34" charset="0"/>
              </a:rPr>
              <a:t> for the election of the Speaker.</a:t>
            </a:r>
          </a:p>
          <a:p>
            <a:pPr algn="just"/>
            <a:r>
              <a:rPr lang="en-ZA" sz="1200" dirty="0">
                <a:latin typeface="Arial" panose="020B0604020202020204" pitchFamily="34" charset="0"/>
                <a:cs typeface="Arial" panose="020B0604020202020204" pitchFamily="34" charset="0"/>
              </a:rPr>
              <a:t>In September 2022, the department has seconded an acting Municipal Manager in Nkomazi</a:t>
            </a:r>
          </a:p>
          <a:p>
            <a:pPr algn="just"/>
            <a:endParaRPr lang="en-ZA" sz="12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9AC5568-C467-DA4E-A229-6C912B895CA4}" type="slidenum">
              <a:rPr lang="en-US" smtClean="0">
                <a:solidFill>
                  <a:prstClr val="black">
                    <a:tint val="75000"/>
                  </a:prstClr>
                </a:solidFill>
              </a:rPr>
              <a:pPr/>
              <a:t>13</a:t>
            </a:fld>
            <a:endParaRPr lang="en-US" dirty="0">
              <a:solidFill>
                <a:prstClr val="black">
                  <a:tint val="75000"/>
                </a:prstClr>
              </a:solidFill>
            </a:endParaRPr>
          </a:p>
        </p:txBody>
      </p:sp>
      <p:sp>
        <p:nvSpPr>
          <p:cNvPr id="13" name="TextBox 12"/>
          <p:cNvSpPr txBox="1"/>
          <p:nvPr/>
        </p:nvSpPr>
        <p:spPr>
          <a:xfrm>
            <a:off x="158806" y="246430"/>
            <a:ext cx="8450552" cy="369332"/>
          </a:xfrm>
          <a:prstGeom prst="rect">
            <a:avLst/>
          </a:prstGeom>
          <a:noFill/>
        </p:spPr>
        <p:txBody>
          <a:bodyPr wrap="square" rtlCol="0">
            <a:spAutoFit/>
          </a:bodyPr>
          <a:lstStyle/>
          <a:p>
            <a:pPr algn="ctr"/>
            <a:r>
              <a:rPr lang="en-ZA" b="1" dirty="0">
                <a:latin typeface="Arial" charset="0"/>
                <a:ea typeface="Arial" charset="0"/>
                <a:cs typeface="Arial" charset="0"/>
              </a:rPr>
              <a:t>EMERGING ISSUES IN NKOMAZI///Cont…// </a:t>
            </a:r>
            <a:endParaRPr lang="en-US"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230871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30068" y="0"/>
            <a:ext cx="8703520" cy="914400"/>
            <a:chOff x="0" y="231501"/>
            <a:chExt cx="9906000" cy="799900"/>
          </a:xfrm>
        </p:grpSpPr>
        <p:pic>
          <p:nvPicPr>
            <p:cNvPr id="16" name="Picture 15"/>
            <p:cNvPicPr>
              <a:picLocks noChangeAspect="1"/>
            </p:cNvPicPr>
            <p:nvPr/>
          </p:nvPicPr>
          <p:blipFill>
            <a:blip r:embed="rId2" cstate="print"/>
            <a:stretch>
              <a:fillRect/>
            </a:stretch>
          </p:blipFill>
          <p:spPr>
            <a:xfrm>
              <a:off x="0" y="231501"/>
              <a:ext cx="9905999" cy="799900"/>
            </a:xfrm>
            <a:prstGeom prst="rect">
              <a:avLst/>
            </a:prstGeom>
          </p:spPr>
        </p:pic>
        <p:cxnSp>
          <p:nvCxnSpPr>
            <p:cNvPr id="17" name="Straight Connector 16"/>
            <p:cNvCxnSpPr/>
            <p:nvPr/>
          </p:nvCxnSpPr>
          <p:spPr>
            <a:xfrm>
              <a:off x="0" y="1031401"/>
              <a:ext cx="9906000"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5" name="Content Placeholder 4"/>
          <p:cNvSpPr>
            <a:spLocks noGrp="1"/>
          </p:cNvSpPr>
          <p:nvPr>
            <p:ph idx="1"/>
          </p:nvPr>
        </p:nvSpPr>
        <p:spPr>
          <a:xfrm>
            <a:off x="630068" y="962214"/>
            <a:ext cx="8703520" cy="5346322"/>
          </a:xfrm>
        </p:spPr>
        <p:txBody>
          <a:bodyPr>
            <a:noAutofit/>
          </a:bodyPr>
          <a:lstStyle/>
          <a:p>
            <a:pPr marL="0" indent="0" algn="just">
              <a:buNone/>
            </a:pPr>
            <a:endParaRPr lang="en-US" sz="1400" dirty="0">
              <a:latin typeface="Helvetica" panose="020B0604020202020204" pitchFamily="34" charset="0"/>
            </a:endParaRPr>
          </a:p>
          <a:p>
            <a:pPr marL="501650" indent="-487363" algn="just">
              <a:spcBef>
                <a:spcPts val="1800"/>
              </a:spcBef>
            </a:pPr>
            <a:r>
              <a:rPr lang="en-US" sz="1200" dirty="0">
                <a:latin typeface="Arial" panose="020B0604020202020204" pitchFamily="34" charset="0"/>
                <a:cs typeface="Arial" panose="020B0604020202020204" pitchFamily="34" charset="0"/>
              </a:rPr>
              <a:t>Different views and perspectives amongst the officials, management and </a:t>
            </a:r>
            <a:r>
              <a:rPr lang="en-US" sz="1200" dirty="0" err="1">
                <a:latin typeface="Arial" panose="020B0604020202020204" pitchFamily="34" charset="0"/>
                <a:cs typeface="Arial" panose="020B0604020202020204" pitchFamily="34" charset="0"/>
              </a:rPr>
              <a:t>councillors</a:t>
            </a:r>
            <a:r>
              <a:rPr lang="en-US" sz="1200" dirty="0">
                <a:latin typeface="Arial" panose="020B0604020202020204" pitchFamily="34" charset="0"/>
                <a:cs typeface="Arial" panose="020B0604020202020204" pitchFamily="34" charset="0"/>
              </a:rPr>
              <a:t> regarding the implementation of the Grading system.</a:t>
            </a:r>
          </a:p>
          <a:p>
            <a:pPr marL="501650" indent="-487363" algn="just">
              <a:spcBef>
                <a:spcPts val="1800"/>
              </a:spcBef>
            </a:pPr>
            <a:r>
              <a:rPr lang="en-US" sz="1200" dirty="0">
                <a:latin typeface="Arial" panose="020B0604020202020204" pitchFamily="34" charset="0"/>
                <a:cs typeface="Arial" panose="020B0604020202020204" pitchFamily="34" charset="0"/>
              </a:rPr>
              <a:t>The grading of municipalities is not a matter that is affecting Steve </a:t>
            </a:r>
            <a:r>
              <a:rPr lang="en-US" sz="1200" dirty="0" err="1">
                <a:latin typeface="Arial" panose="020B0604020202020204" pitchFamily="34" charset="0"/>
                <a:cs typeface="Arial" panose="020B0604020202020204" pitchFamily="34" charset="0"/>
              </a:rPr>
              <a:t>Tshwete</a:t>
            </a:r>
            <a:r>
              <a:rPr lang="en-US" sz="1200" dirty="0">
                <a:latin typeface="Arial" panose="020B0604020202020204" pitchFamily="34" charset="0"/>
                <a:cs typeface="Arial" panose="020B0604020202020204" pitchFamily="34" charset="0"/>
              </a:rPr>
              <a:t> only. </a:t>
            </a:r>
          </a:p>
          <a:p>
            <a:pPr marL="501650" indent="-487363" algn="just">
              <a:spcBef>
                <a:spcPts val="1800"/>
              </a:spcBef>
            </a:pPr>
            <a:r>
              <a:rPr lang="en-US" sz="1200" dirty="0">
                <a:latin typeface="Arial" panose="020B0604020202020204" pitchFamily="34" charset="0"/>
                <a:cs typeface="Arial" panose="020B0604020202020204" pitchFamily="34" charset="0"/>
              </a:rPr>
              <a:t>All municipalities in the country are affected by this and partners in the South African Local Government Bargaining Council (SALGBC) are working tirelessly to address it.</a:t>
            </a:r>
          </a:p>
          <a:p>
            <a:pPr marL="501650" indent="-487363" algn="just">
              <a:spcBef>
                <a:spcPts val="1800"/>
              </a:spcBef>
            </a:pPr>
            <a:r>
              <a:rPr lang="en-US" sz="1200" dirty="0">
                <a:latin typeface="Arial" panose="020B0604020202020204" pitchFamily="34" charset="0"/>
                <a:cs typeface="Arial" panose="020B0604020202020204" pitchFamily="34" charset="0"/>
              </a:rPr>
              <a:t>The history to this will talk to the initial 2010 engagements which were later abandoned at the Bargaining Council between all parties.</a:t>
            </a:r>
          </a:p>
          <a:p>
            <a:pPr marL="501650" indent="-487363" algn="just">
              <a:spcBef>
                <a:spcPts val="1800"/>
              </a:spcBef>
            </a:pPr>
            <a:r>
              <a:rPr lang="en-US" sz="1200" dirty="0">
                <a:latin typeface="Arial" panose="020B0604020202020204" pitchFamily="34" charset="0"/>
                <a:cs typeface="Arial" panose="020B0604020202020204" pitchFamily="34" charset="0"/>
              </a:rPr>
              <a:t>The 2016/17 to 2020 Engagements where the service provider appointed, 21</a:t>
            </a:r>
            <a:r>
              <a:rPr lang="en-US" sz="1200" baseline="30000" dirty="0">
                <a:latin typeface="Arial" panose="020B0604020202020204" pitchFamily="34" charset="0"/>
                <a:cs typeface="Arial" panose="020B0604020202020204" pitchFamily="34" charset="0"/>
              </a:rPr>
              <a:t>st</a:t>
            </a:r>
            <a:r>
              <a:rPr lang="en-US" sz="1200" dirty="0">
                <a:latin typeface="Arial" panose="020B0604020202020204" pitchFamily="34" charset="0"/>
                <a:cs typeface="Arial" panose="020B0604020202020204" pitchFamily="34" charset="0"/>
              </a:rPr>
              <a:t> Century, noting that the same exercise was also undertaken by the same service provider by the Municipality. </a:t>
            </a:r>
          </a:p>
          <a:p>
            <a:pPr marL="501650" indent="-487363" algn="just">
              <a:spcBef>
                <a:spcPts val="1800"/>
              </a:spcBef>
            </a:pPr>
            <a:r>
              <a:rPr lang="en-US" sz="1200" dirty="0">
                <a:latin typeface="Arial" panose="020B0604020202020204" pitchFamily="34" charset="0"/>
                <a:cs typeface="Arial" panose="020B0604020202020204" pitchFamily="34" charset="0"/>
              </a:rPr>
              <a:t>2021 Wage Disagreement and unrest which resulted in COGTA’s intervention and the signing of the settlement agreement on 16 November 2021 which in the main reinstated the 400 dismissed workers. </a:t>
            </a:r>
          </a:p>
          <a:p>
            <a:pPr marL="225425" indent="0" algn="just">
              <a:spcBef>
                <a:spcPts val="1800"/>
              </a:spcBef>
              <a:buNone/>
            </a:pPr>
            <a:endParaRPr lang="en-US" sz="1600" dirty="0"/>
          </a:p>
        </p:txBody>
      </p:sp>
      <p:sp>
        <p:nvSpPr>
          <p:cNvPr id="2" name="Slide Number Placeholder 1"/>
          <p:cNvSpPr>
            <a:spLocks noGrp="1"/>
          </p:cNvSpPr>
          <p:nvPr>
            <p:ph type="sldNum" sz="quarter" idx="12"/>
          </p:nvPr>
        </p:nvSpPr>
        <p:spPr/>
        <p:txBody>
          <a:bodyPr/>
          <a:lstStyle/>
          <a:p>
            <a:fld id="{39AC5568-C467-DA4E-A229-6C912B895CA4}" type="slidenum">
              <a:rPr lang="en-US" smtClean="0">
                <a:solidFill>
                  <a:prstClr val="black">
                    <a:tint val="75000"/>
                  </a:prstClr>
                </a:solidFill>
              </a:rPr>
              <a:pPr/>
              <a:t>14</a:t>
            </a:fld>
            <a:endParaRPr lang="en-US" dirty="0">
              <a:solidFill>
                <a:prstClr val="black">
                  <a:tint val="75000"/>
                </a:prstClr>
              </a:solidFill>
            </a:endParaRPr>
          </a:p>
        </p:txBody>
      </p:sp>
      <p:sp>
        <p:nvSpPr>
          <p:cNvPr id="13" name="TextBox 12"/>
          <p:cNvSpPr txBox="1"/>
          <p:nvPr/>
        </p:nvSpPr>
        <p:spPr>
          <a:xfrm>
            <a:off x="756551" y="246430"/>
            <a:ext cx="8450552" cy="369332"/>
          </a:xfrm>
          <a:prstGeom prst="rect">
            <a:avLst/>
          </a:prstGeom>
          <a:noFill/>
        </p:spPr>
        <p:txBody>
          <a:bodyPr wrap="square" rtlCol="0">
            <a:spAutoFit/>
          </a:bodyPr>
          <a:lstStyle/>
          <a:p>
            <a:pPr algn="ctr"/>
            <a:r>
              <a:rPr lang="en-ZA" b="1" dirty="0">
                <a:latin typeface="Arial" charset="0"/>
                <a:ea typeface="Arial" charset="0"/>
                <a:cs typeface="Arial" charset="0"/>
              </a:rPr>
              <a:t>EMERGING ISSUES STEVE TSHWETE</a:t>
            </a:r>
            <a:endParaRPr lang="en-US"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37182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30068" y="0"/>
            <a:ext cx="8703520" cy="914400"/>
            <a:chOff x="0" y="231501"/>
            <a:chExt cx="9906000" cy="799900"/>
          </a:xfrm>
        </p:grpSpPr>
        <p:pic>
          <p:nvPicPr>
            <p:cNvPr id="16" name="Picture 15"/>
            <p:cNvPicPr>
              <a:picLocks noChangeAspect="1"/>
            </p:cNvPicPr>
            <p:nvPr/>
          </p:nvPicPr>
          <p:blipFill>
            <a:blip r:embed="rId2" cstate="print"/>
            <a:stretch>
              <a:fillRect/>
            </a:stretch>
          </p:blipFill>
          <p:spPr>
            <a:xfrm>
              <a:off x="0" y="231501"/>
              <a:ext cx="9905999" cy="799900"/>
            </a:xfrm>
            <a:prstGeom prst="rect">
              <a:avLst/>
            </a:prstGeom>
          </p:spPr>
        </p:pic>
        <p:cxnSp>
          <p:nvCxnSpPr>
            <p:cNvPr id="17" name="Straight Connector 16"/>
            <p:cNvCxnSpPr/>
            <p:nvPr/>
          </p:nvCxnSpPr>
          <p:spPr>
            <a:xfrm>
              <a:off x="0" y="1031401"/>
              <a:ext cx="9906000"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5" name="Content Placeholder 4"/>
          <p:cNvSpPr>
            <a:spLocks noGrp="1"/>
          </p:cNvSpPr>
          <p:nvPr>
            <p:ph idx="1"/>
          </p:nvPr>
        </p:nvSpPr>
        <p:spPr>
          <a:xfrm>
            <a:off x="630068" y="962214"/>
            <a:ext cx="8703520" cy="5346322"/>
          </a:xfrm>
        </p:spPr>
        <p:txBody>
          <a:bodyPr>
            <a:noAutofit/>
          </a:bodyPr>
          <a:lstStyle/>
          <a:p>
            <a:pPr marL="0" indent="0" algn="just">
              <a:buNone/>
            </a:pPr>
            <a:endParaRPr lang="en-US" sz="1400" dirty="0">
              <a:latin typeface="Helvetica" panose="020B0604020202020204" pitchFamily="34" charset="0"/>
            </a:endParaRPr>
          </a:p>
          <a:p>
            <a:pPr marL="512763" indent="-457200">
              <a:spcBef>
                <a:spcPts val="1800"/>
              </a:spcBef>
            </a:pPr>
            <a:r>
              <a:rPr lang="en-US" sz="1200" dirty="0">
                <a:latin typeface="Arial" panose="020B0604020202020204" pitchFamily="34" charset="0"/>
                <a:cs typeface="Arial" panose="020B0604020202020204" pitchFamily="34" charset="0"/>
              </a:rPr>
              <a:t>The poor working relationship between </a:t>
            </a:r>
            <a:r>
              <a:rPr lang="en-US" sz="1200" dirty="0" err="1">
                <a:latin typeface="Arial" panose="020B0604020202020204" pitchFamily="34" charset="0"/>
                <a:cs typeface="Arial" panose="020B0604020202020204" pitchFamily="34" charset="0"/>
              </a:rPr>
              <a:t>Organised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Labour</a:t>
            </a:r>
            <a:r>
              <a:rPr lang="en-US" sz="1200" dirty="0">
                <a:latin typeface="Arial" panose="020B0604020202020204" pitchFamily="34" charset="0"/>
                <a:cs typeface="Arial" panose="020B0604020202020204" pitchFamily="34" charset="0"/>
              </a:rPr>
              <a:t> and Management.  </a:t>
            </a:r>
          </a:p>
          <a:p>
            <a:pPr marL="512763" indent="-457200">
              <a:spcBef>
                <a:spcPts val="1800"/>
              </a:spcBef>
            </a:pPr>
            <a:r>
              <a:rPr lang="en-US" sz="1200" dirty="0">
                <a:latin typeface="Arial" panose="020B0604020202020204" pitchFamily="34" charset="0"/>
                <a:cs typeface="Arial" panose="020B0604020202020204" pitchFamily="34" charset="0"/>
              </a:rPr>
              <a:t>The collapse in engagements amidst allegations of each party accusing the other of engaging in bad faith. </a:t>
            </a:r>
          </a:p>
          <a:p>
            <a:pPr marL="512763" indent="-457200">
              <a:spcBef>
                <a:spcPts val="1800"/>
              </a:spcBef>
            </a:pPr>
            <a:r>
              <a:rPr lang="en-US" sz="1200" dirty="0">
                <a:latin typeface="Arial" panose="020B0604020202020204" pitchFamily="34" charset="0"/>
                <a:cs typeface="Arial" panose="020B0604020202020204" pitchFamily="34" charset="0"/>
              </a:rPr>
              <a:t>Members of Management are divided along the lines of those who are perceived to be “pro-workers” and those who are “anti-workers”.</a:t>
            </a:r>
          </a:p>
          <a:p>
            <a:pPr marL="512763" indent="-457200">
              <a:spcBef>
                <a:spcPts val="1800"/>
              </a:spcBef>
            </a:pPr>
            <a:r>
              <a:rPr lang="en-US" sz="1200" dirty="0">
                <a:latin typeface="Arial" panose="020B0604020202020204" pitchFamily="34" charset="0"/>
                <a:cs typeface="Arial" panose="020B0604020202020204" pitchFamily="34" charset="0"/>
              </a:rPr>
              <a:t>Disunity within members of Management has compromised its ability to decisively and collectively implement consequence management. </a:t>
            </a:r>
          </a:p>
          <a:p>
            <a:pPr marL="512763" indent="-457200">
              <a:spcBef>
                <a:spcPts val="1800"/>
              </a:spcBef>
            </a:pPr>
            <a:r>
              <a:rPr lang="en-US" sz="1200" dirty="0">
                <a:latin typeface="Arial" panose="020B0604020202020204" pitchFamily="34" charset="0"/>
                <a:cs typeface="Arial" panose="020B0604020202020204" pitchFamily="34" charset="0"/>
              </a:rPr>
              <a:t>Inability of addressing gaps within their internal controls.  </a:t>
            </a:r>
          </a:p>
          <a:p>
            <a:pPr marL="512763" indent="-457200">
              <a:spcBef>
                <a:spcPts val="1800"/>
              </a:spcBef>
            </a:pPr>
            <a:r>
              <a:rPr lang="en-US" sz="1200" dirty="0">
                <a:latin typeface="Arial" panose="020B0604020202020204" pitchFamily="34" charset="0"/>
                <a:cs typeface="Arial" panose="020B0604020202020204" pitchFamily="34" charset="0"/>
              </a:rPr>
              <a:t>Issues of perceptions mistrust and allegations of character assassination amongst members of Management.</a:t>
            </a:r>
          </a:p>
          <a:p>
            <a:pPr marL="512763" indent="-457200">
              <a:spcBef>
                <a:spcPts val="1800"/>
              </a:spcBef>
            </a:pPr>
            <a:r>
              <a:rPr lang="en-US" sz="1200" dirty="0">
                <a:latin typeface="Arial" panose="020B0604020202020204" pitchFamily="34" charset="0"/>
                <a:cs typeface="Arial" panose="020B0604020202020204" pitchFamily="34" charset="0"/>
              </a:rPr>
              <a:t>Weakened Management controls and level of engagements in addressing pertinent genuine workers concerns and misconceptions that arises. </a:t>
            </a:r>
          </a:p>
          <a:p>
            <a:pPr marL="225425" indent="0" algn="just">
              <a:spcBef>
                <a:spcPts val="1800"/>
              </a:spcBef>
              <a:buNone/>
            </a:pPr>
            <a:endParaRPr lang="en-US" sz="1600" dirty="0"/>
          </a:p>
        </p:txBody>
      </p:sp>
      <p:sp>
        <p:nvSpPr>
          <p:cNvPr id="2" name="Slide Number Placeholder 1"/>
          <p:cNvSpPr>
            <a:spLocks noGrp="1"/>
          </p:cNvSpPr>
          <p:nvPr>
            <p:ph type="sldNum" sz="quarter" idx="12"/>
          </p:nvPr>
        </p:nvSpPr>
        <p:spPr/>
        <p:txBody>
          <a:bodyPr/>
          <a:lstStyle/>
          <a:p>
            <a:fld id="{39AC5568-C467-DA4E-A229-6C912B895CA4}" type="slidenum">
              <a:rPr lang="en-US" smtClean="0">
                <a:solidFill>
                  <a:prstClr val="black">
                    <a:tint val="75000"/>
                  </a:prstClr>
                </a:solidFill>
              </a:rPr>
              <a:pPr/>
              <a:t>15</a:t>
            </a:fld>
            <a:endParaRPr lang="en-US" dirty="0">
              <a:solidFill>
                <a:prstClr val="black">
                  <a:tint val="75000"/>
                </a:prstClr>
              </a:solidFill>
            </a:endParaRPr>
          </a:p>
        </p:txBody>
      </p:sp>
      <p:sp>
        <p:nvSpPr>
          <p:cNvPr id="13" name="TextBox 12"/>
          <p:cNvSpPr txBox="1"/>
          <p:nvPr/>
        </p:nvSpPr>
        <p:spPr>
          <a:xfrm>
            <a:off x="756551" y="246430"/>
            <a:ext cx="8450552" cy="369332"/>
          </a:xfrm>
          <a:prstGeom prst="rect">
            <a:avLst/>
          </a:prstGeom>
          <a:noFill/>
        </p:spPr>
        <p:txBody>
          <a:bodyPr wrap="square" rtlCol="0">
            <a:spAutoFit/>
          </a:bodyPr>
          <a:lstStyle/>
          <a:p>
            <a:pPr algn="ctr"/>
            <a:r>
              <a:rPr lang="en-ZA" b="1" dirty="0">
                <a:latin typeface="Arial" charset="0"/>
                <a:ea typeface="Arial" charset="0"/>
                <a:cs typeface="Arial" charset="0"/>
              </a:rPr>
              <a:t>EMERGING ISSUES STEVE TSHWETE</a:t>
            </a:r>
            <a:endParaRPr lang="en-US"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647610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30068" y="0"/>
            <a:ext cx="8703520" cy="914400"/>
            <a:chOff x="0" y="231501"/>
            <a:chExt cx="9906000" cy="799900"/>
          </a:xfrm>
        </p:grpSpPr>
        <p:pic>
          <p:nvPicPr>
            <p:cNvPr id="16" name="Picture 15"/>
            <p:cNvPicPr>
              <a:picLocks noChangeAspect="1"/>
            </p:cNvPicPr>
            <p:nvPr/>
          </p:nvPicPr>
          <p:blipFill>
            <a:blip r:embed="rId2" cstate="print"/>
            <a:stretch>
              <a:fillRect/>
            </a:stretch>
          </p:blipFill>
          <p:spPr>
            <a:xfrm>
              <a:off x="0" y="231501"/>
              <a:ext cx="9905999" cy="799900"/>
            </a:xfrm>
            <a:prstGeom prst="rect">
              <a:avLst/>
            </a:prstGeom>
          </p:spPr>
        </p:pic>
        <p:cxnSp>
          <p:nvCxnSpPr>
            <p:cNvPr id="17" name="Straight Connector 16"/>
            <p:cNvCxnSpPr/>
            <p:nvPr/>
          </p:nvCxnSpPr>
          <p:spPr>
            <a:xfrm>
              <a:off x="0" y="1031401"/>
              <a:ext cx="9906000"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5" name="Content Placeholder 4"/>
          <p:cNvSpPr>
            <a:spLocks noGrp="1"/>
          </p:cNvSpPr>
          <p:nvPr>
            <p:ph idx="1"/>
          </p:nvPr>
        </p:nvSpPr>
        <p:spPr>
          <a:xfrm>
            <a:off x="630068" y="962214"/>
            <a:ext cx="8703520" cy="5346322"/>
          </a:xfrm>
        </p:spPr>
        <p:txBody>
          <a:bodyPr>
            <a:noAutofit/>
          </a:bodyPr>
          <a:lstStyle/>
          <a:p>
            <a:pPr marL="0" indent="0" algn="just">
              <a:buNone/>
            </a:pPr>
            <a:r>
              <a:rPr lang="en-US" sz="1200" b="1" dirty="0">
                <a:latin typeface="Helvetica" panose="020B0604020202020204" pitchFamily="34" charset="0"/>
              </a:rPr>
              <a:t>ACTIONS</a:t>
            </a:r>
          </a:p>
          <a:p>
            <a:pPr marL="682625" indent="-457200" algn="just">
              <a:lnSpc>
                <a:spcPct val="100000"/>
              </a:lnSpc>
              <a:spcBef>
                <a:spcPts val="1800"/>
              </a:spcBef>
            </a:pPr>
            <a:r>
              <a:rPr lang="en-US" sz="1200" dirty="0"/>
              <a:t>Restoration of stability and the provision of basic services to communities is a priority in terms of Sections  154(1), 155(6)(a) of the Constitution of the Republic of South Africa read with section 105(1)(a) of the Local Government: Municipal Systems Act, 2000.</a:t>
            </a:r>
          </a:p>
          <a:p>
            <a:pPr marL="682625" indent="-457200" algn="just">
              <a:lnSpc>
                <a:spcPct val="100000"/>
              </a:lnSpc>
              <a:spcBef>
                <a:spcPts val="1800"/>
              </a:spcBef>
            </a:pPr>
            <a:r>
              <a:rPr lang="en-US" sz="1200" dirty="0"/>
              <a:t>Meetings were convened on 15 August 2022, 18-22 August 2022 as part of the intervention to address the collapse of the relations between Council and the staff embarking on unprotected strike. </a:t>
            </a:r>
          </a:p>
          <a:p>
            <a:pPr marL="682625" indent="-457200" algn="just">
              <a:lnSpc>
                <a:spcPct val="100000"/>
              </a:lnSpc>
              <a:spcBef>
                <a:spcPts val="1800"/>
              </a:spcBef>
            </a:pPr>
            <a:r>
              <a:rPr lang="en-US" sz="1200" dirty="0"/>
              <a:t>Different stakeholders were convened as part of the Dispute Resolution Forum and the Task Teams from Province and National in addressing the divergent views.</a:t>
            </a:r>
          </a:p>
          <a:p>
            <a:pPr marL="682625" indent="-457200" algn="just">
              <a:lnSpc>
                <a:spcPct val="100000"/>
              </a:lnSpc>
              <a:spcBef>
                <a:spcPts val="1800"/>
              </a:spcBef>
            </a:pPr>
            <a:r>
              <a:rPr lang="en-US" sz="1200" dirty="0"/>
              <a:t>On 24 August 2022 at 12H00, midday, MEC realized that the Municipality was likely not to fulfil its statutory obligation for the payment of salaries on 25 August 2022 to all staff members.  </a:t>
            </a:r>
          </a:p>
          <a:p>
            <a:pPr marL="682625" indent="-457200" algn="just">
              <a:lnSpc>
                <a:spcPct val="100000"/>
              </a:lnSpc>
              <a:spcBef>
                <a:spcPts val="1800"/>
              </a:spcBef>
            </a:pPr>
            <a:r>
              <a:rPr lang="en-US" sz="1200" dirty="0"/>
              <a:t>The Municipality was urged in writing to ensure fulfillment of its statutory obligations whilst the provisions of “No Work, No Pay” policy are considered. </a:t>
            </a:r>
          </a:p>
          <a:p>
            <a:pPr marL="682625" indent="-457200" algn="just">
              <a:lnSpc>
                <a:spcPct val="100000"/>
              </a:lnSpc>
              <a:spcBef>
                <a:spcPts val="1800"/>
              </a:spcBef>
            </a:pPr>
            <a:r>
              <a:rPr lang="en-US" sz="1200" dirty="0"/>
              <a:t>The Municipality to be assisted to </a:t>
            </a:r>
            <a:r>
              <a:rPr lang="en-US" sz="1200" b="1" dirty="0"/>
              <a:t>ensure that “No Work, No Pay” deductions </a:t>
            </a:r>
            <a:r>
              <a:rPr lang="en-US" sz="1200" dirty="0"/>
              <a:t>are thoroughly worked out and implemented in consultation with the affected staff members. </a:t>
            </a:r>
          </a:p>
        </p:txBody>
      </p:sp>
      <p:sp>
        <p:nvSpPr>
          <p:cNvPr id="2" name="Slide Number Placeholder 1"/>
          <p:cNvSpPr>
            <a:spLocks noGrp="1"/>
          </p:cNvSpPr>
          <p:nvPr>
            <p:ph type="sldNum" sz="quarter" idx="12"/>
          </p:nvPr>
        </p:nvSpPr>
        <p:spPr/>
        <p:txBody>
          <a:bodyPr/>
          <a:lstStyle/>
          <a:p>
            <a:fld id="{39AC5568-C467-DA4E-A229-6C912B895CA4}" type="slidenum">
              <a:rPr lang="en-US" smtClean="0">
                <a:solidFill>
                  <a:prstClr val="black">
                    <a:tint val="75000"/>
                  </a:prstClr>
                </a:solidFill>
              </a:rPr>
              <a:pPr/>
              <a:t>16</a:t>
            </a:fld>
            <a:endParaRPr lang="en-US" dirty="0">
              <a:solidFill>
                <a:prstClr val="black">
                  <a:tint val="75000"/>
                </a:prstClr>
              </a:solidFill>
            </a:endParaRPr>
          </a:p>
        </p:txBody>
      </p:sp>
      <p:sp>
        <p:nvSpPr>
          <p:cNvPr id="13" name="TextBox 12"/>
          <p:cNvSpPr txBox="1"/>
          <p:nvPr/>
        </p:nvSpPr>
        <p:spPr>
          <a:xfrm>
            <a:off x="756551" y="246430"/>
            <a:ext cx="8450552" cy="369332"/>
          </a:xfrm>
          <a:prstGeom prst="rect">
            <a:avLst/>
          </a:prstGeom>
          <a:noFill/>
        </p:spPr>
        <p:txBody>
          <a:bodyPr wrap="square" rtlCol="0">
            <a:spAutoFit/>
          </a:bodyPr>
          <a:lstStyle/>
          <a:p>
            <a:pPr algn="ctr"/>
            <a:r>
              <a:rPr lang="en-ZA" b="1" dirty="0">
                <a:latin typeface="Arial" charset="0"/>
                <a:ea typeface="Arial" charset="0"/>
                <a:cs typeface="Arial" charset="0"/>
              </a:rPr>
              <a:t>EMERGING ISSUES STEVE TSHWETE</a:t>
            </a:r>
            <a:endParaRPr lang="en-US"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440100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30068" y="0"/>
            <a:ext cx="8703520" cy="914400"/>
            <a:chOff x="0" y="231501"/>
            <a:chExt cx="9906000" cy="799900"/>
          </a:xfrm>
        </p:grpSpPr>
        <p:pic>
          <p:nvPicPr>
            <p:cNvPr id="16" name="Picture 15"/>
            <p:cNvPicPr>
              <a:picLocks noChangeAspect="1"/>
            </p:cNvPicPr>
            <p:nvPr/>
          </p:nvPicPr>
          <p:blipFill>
            <a:blip r:embed="rId2" cstate="print"/>
            <a:stretch>
              <a:fillRect/>
            </a:stretch>
          </p:blipFill>
          <p:spPr>
            <a:xfrm>
              <a:off x="0" y="231501"/>
              <a:ext cx="9905999" cy="799900"/>
            </a:xfrm>
            <a:prstGeom prst="rect">
              <a:avLst/>
            </a:prstGeom>
          </p:spPr>
        </p:pic>
        <p:cxnSp>
          <p:nvCxnSpPr>
            <p:cNvPr id="17" name="Straight Connector 16"/>
            <p:cNvCxnSpPr/>
            <p:nvPr/>
          </p:nvCxnSpPr>
          <p:spPr>
            <a:xfrm>
              <a:off x="0" y="1031401"/>
              <a:ext cx="9906000"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5" name="Content Placeholder 4"/>
          <p:cNvSpPr>
            <a:spLocks noGrp="1"/>
          </p:cNvSpPr>
          <p:nvPr>
            <p:ph idx="1"/>
          </p:nvPr>
        </p:nvSpPr>
        <p:spPr>
          <a:xfrm>
            <a:off x="630068" y="962214"/>
            <a:ext cx="8703520" cy="5346322"/>
          </a:xfrm>
        </p:spPr>
        <p:txBody>
          <a:bodyPr>
            <a:noAutofit/>
          </a:bodyPr>
          <a:lstStyle/>
          <a:p>
            <a:pPr marL="0" indent="0" algn="just">
              <a:buNone/>
            </a:pPr>
            <a:r>
              <a:rPr lang="en-US" sz="1200" b="1" dirty="0">
                <a:latin typeface="Arial" panose="020B0604020202020204" pitchFamily="34" charset="0"/>
                <a:cs typeface="Arial" panose="020B0604020202020204" pitchFamily="34" charset="0"/>
              </a:rPr>
              <a:t>ACTIONS</a:t>
            </a:r>
          </a:p>
          <a:p>
            <a:pPr algn="just"/>
            <a:r>
              <a:rPr lang="en-US" sz="1200" dirty="0">
                <a:latin typeface="Arial" panose="020B0604020202020204" pitchFamily="34" charset="0"/>
                <a:cs typeface="Arial" panose="020B0604020202020204" pitchFamily="34" charset="0"/>
              </a:rPr>
              <a:t>Clearly relations have irretrievably broken down between Acting MM and the majority of staff members following the recent incidents.  </a:t>
            </a:r>
          </a:p>
          <a:p>
            <a:pPr algn="just"/>
            <a:r>
              <a:rPr lang="en-US" sz="1200" dirty="0">
                <a:latin typeface="Arial" panose="020B0604020202020204" pitchFamily="34" charset="0"/>
                <a:cs typeface="Arial" panose="020B0604020202020204" pitchFamily="34" charset="0"/>
              </a:rPr>
              <a:t>The Department has deemed in necessary for continuity of service rendering that a person with reputable qualifications and experience be seconded in line with Section 154, 155(6) and 105 of the Systems Act.</a:t>
            </a:r>
          </a:p>
          <a:p>
            <a:pPr algn="just"/>
            <a:r>
              <a:rPr lang="en-US" sz="1200" dirty="0">
                <a:latin typeface="Arial" panose="020B0604020202020204" pitchFamily="34" charset="0"/>
                <a:cs typeface="Arial" panose="020B0604020202020204" pitchFamily="34" charset="0"/>
              </a:rPr>
              <a:t>MEC had to take a responsible decision to support the Municipality whilst the process of recruitment for the MM position is expedited. </a:t>
            </a:r>
          </a:p>
          <a:p>
            <a:pPr algn="just"/>
            <a:r>
              <a:rPr lang="en-US" sz="1200" dirty="0">
                <a:latin typeface="Arial" panose="020B0604020202020204" pitchFamily="34" charset="0"/>
                <a:cs typeface="Arial" panose="020B0604020202020204" pitchFamily="34" charset="0"/>
              </a:rPr>
              <a:t>On 26 August 2022, the MEC for COGTA met with the municipal council, where he presented his proposal to support the municipality in line with Section 154, 155(6) and 105 of the Systems Act, by seconding an Acting Municipal Manager.</a:t>
            </a:r>
          </a:p>
          <a:p>
            <a:pPr algn="just"/>
            <a:r>
              <a:rPr lang="en-US" sz="1200" dirty="0">
                <a:latin typeface="Arial" panose="020B0604020202020204" pitchFamily="34" charset="0"/>
                <a:cs typeface="Arial" panose="020B0604020202020204" pitchFamily="34" charset="0"/>
              </a:rPr>
              <a:t>The Department identified a person with reputable qualifications and experience, to  be seconded to the municipality for a period of three months, as an Acting Municipal Manager.  </a:t>
            </a:r>
          </a:p>
          <a:p>
            <a:pPr marL="590550" indent="-576263" algn="just">
              <a:lnSpc>
                <a:spcPct val="100000"/>
              </a:lnSpc>
              <a:spcBef>
                <a:spcPts val="1800"/>
              </a:spcBef>
            </a:pPr>
            <a:r>
              <a:rPr lang="en-US" sz="1200" dirty="0">
                <a:latin typeface="Arial" panose="020B0604020202020204" pitchFamily="34" charset="0"/>
                <a:cs typeface="Arial" panose="020B0604020202020204" pitchFamily="34" charset="0"/>
              </a:rPr>
              <a:t>Council then resolved as follows:</a:t>
            </a:r>
          </a:p>
          <a:p>
            <a:pPr marL="1446213" indent="-457200" algn="just">
              <a:lnSpc>
                <a:spcPct val="100000"/>
              </a:lnSpc>
              <a:spcBef>
                <a:spcPts val="1800"/>
              </a:spcBef>
              <a:buAutoNum type="arabicPeriod"/>
            </a:pPr>
            <a:r>
              <a:rPr lang="en-US" sz="1200" dirty="0">
                <a:latin typeface="Arial" panose="020B0604020202020204" pitchFamily="34" charset="0"/>
                <a:cs typeface="Arial" panose="020B0604020202020204" pitchFamily="34" charset="0"/>
              </a:rPr>
              <a:t>To reject the proposal of the MEC to second an acting Municipal Manager</a:t>
            </a:r>
          </a:p>
          <a:p>
            <a:pPr marL="1446213" indent="-457200" algn="just">
              <a:lnSpc>
                <a:spcPct val="100000"/>
              </a:lnSpc>
              <a:spcBef>
                <a:spcPts val="1800"/>
              </a:spcBef>
              <a:buAutoNum type="arabicPeriod"/>
            </a:pPr>
            <a:r>
              <a:rPr lang="en-US" sz="1200" dirty="0">
                <a:latin typeface="Arial" panose="020B0604020202020204" pitchFamily="34" charset="0"/>
                <a:cs typeface="Arial" panose="020B0604020202020204" pitchFamily="34" charset="0"/>
              </a:rPr>
              <a:t>That council proceed with finalizing the recruitment process of the MM by appointing the MM at its council sitting on Tuesday, 30 August 2022.</a:t>
            </a:r>
          </a:p>
          <a:p>
            <a:pPr marL="682625" indent="-457200" algn="just">
              <a:lnSpc>
                <a:spcPct val="100000"/>
              </a:lnSpc>
              <a:spcBef>
                <a:spcPts val="1800"/>
              </a:spcBef>
            </a:pPr>
            <a:endParaRPr lang="en-US" sz="1500" dirty="0"/>
          </a:p>
          <a:p>
            <a:pPr marL="225425" indent="0" algn="just">
              <a:lnSpc>
                <a:spcPct val="100000"/>
              </a:lnSpc>
              <a:spcBef>
                <a:spcPts val="1800"/>
              </a:spcBef>
              <a:buNone/>
            </a:pPr>
            <a:endParaRPr lang="en-US" sz="1500" dirty="0"/>
          </a:p>
        </p:txBody>
      </p:sp>
      <p:sp>
        <p:nvSpPr>
          <p:cNvPr id="2" name="Slide Number Placeholder 1"/>
          <p:cNvSpPr>
            <a:spLocks noGrp="1"/>
          </p:cNvSpPr>
          <p:nvPr>
            <p:ph type="sldNum" sz="quarter" idx="12"/>
          </p:nvPr>
        </p:nvSpPr>
        <p:spPr/>
        <p:txBody>
          <a:bodyPr/>
          <a:lstStyle/>
          <a:p>
            <a:fld id="{39AC5568-C467-DA4E-A229-6C912B895CA4}" type="slidenum">
              <a:rPr lang="en-US" smtClean="0">
                <a:solidFill>
                  <a:prstClr val="black">
                    <a:tint val="75000"/>
                  </a:prstClr>
                </a:solidFill>
              </a:rPr>
              <a:pPr/>
              <a:t>17</a:t>
            </a:fld>
            <a:endParaRPr lang="en-US" dirty="0">
              <a:solidFill>
                <a:prstClr val="black">
                  <a:tint val="75000"/>
                </a:prstClr>
              </a:solidFill>
            </a:endParaRPr>
          </a:p>
        </p:txBody>
      </p:sp>
      <p:sp>
        <p:nvSpPr>
          <p:cNvPr id="13" name="TextBox 12"/>
          <p:cNvSpPr txBox="1"/>
          <p:nvPr/>
        </p:nvSpPr>
        <p:spPr>
          <a:xfrm>
            <a:off x="756551" y="246430"/>
            <a:ext cx="8450552" cy="369332"/>
          </a:xfrm>
          <a:prstGeom prst="rect">
            <a:avLst/>
          </a:prstGeom>
          <a:noFill/>
        </p:spPr>
        <p:txBody>
          <a:bodyPr wrap="square" rtlCol="0">
            <a:spAutoFit/>
          </a:bodyPr>
          <a:lstStyle/>
          <a:p>
            <a:pPr algn="ctr"/>
            <a:r>
              <a:rPr lang="en-ZA" b="1" dirty="0">
                <a:latin typeface="Arial" charset="0"/>
                <a:ea typeface="Arial" charset="0"/>
                <a:cs typeface="Arial" charset="0"/>
              </a:rPr>
              <a:t>EMERGING ISSUES STEVE TSHWETE</a:t>
            </a:r>
            <a:endParaRPr lang="en-US"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563106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p:cNvSpPr txBox="1">
            <a:spLocks/>
          </p:cNvSpPr>
          <p:nvPr/>
        </p:nvSpPr>
        <p:spPr>
          <a:xfrm>
            <a:off x="0" y="2156674"/>
            <a:ext cx="9906000" cy="1783363"/>
          </a:xfrm>
          <a:prstGeom prst="rect">
            <a:avLst/>
          </a:prstGeom>
          <a:solidFill>
            <a:srgbClr val="FFC00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3250" b="1">
                <a:solidFill>
                  <a:prstClr val="black"/>
                </a:solidFill>
              </a:rPr>
              <a:t>BASIC SERVICES </a:t>
            </a:r>
            <a:endParaRPr kumimoji="0" lang="en-US" sz="3250" b="1"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139659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0"/>
            <a:ext cx="10101259" cy="818866"/>
          </a:xfrm>
        </p:spPr>
        <p:txBody>
          <a:bodyPr>
            <a:noAutofit/>
          </a:bodyPr>
          <a:lstStyle/>
          <a:p>
            <a:pPr lvl="0" fontAlgn="base">
              <a:lnSpc>
                <a:spcPct val="120000"/>
              </a:lnSpc>
              <a:spcBef>
                <a:spcPts val="0"/>
              </a:spcBef>
              <a:spcAft>
                <a:spcPct val="0"/>
              </a:spcAft>
              <a:defRPr/>
            </a:pPr>
            <a:r>
              <a:rPr lang="en-ZA" sz="2400" b="1" dirty="0">
                <a:solidFill>
                  <a:prstClr val="black"/>
                </a:solidFill>
                <a:latin typeface="Arial" panose="020B0604020202020204" pitchFamily="34" charset="0"/>
                <a:cs typeface="Arial" panose="020B0604020202020204" pitchFamily="34" charset="0"/>
              </a:rPr>
              <a:t>OBSERVED CRITICAL PRESSURES</a:t>
            </a:r>
            <a:endParaRPr lang="en-US" sz="2700" dirty="0">
              <a:solidFill>
                <a:prstClr val="black"/>
              </a:solidFill>
              <a:ea typeface="+mn-ea"/>
              <a:cs typeface="+mn-cs"/>
            </a:endParaRPr>
          </a:p>
        </p:txBody>
      </p:sp>
      <p:sp>
        <p:nvSpPr>
          <p:cNvPr id="3" name="Content Placeholder 2"/>
          <p:cNvSpPr>
            <a:spLocks noGrp="1"/>
          </p:cNvSpPr>
          <p:nvPr>
            <p:ph idx="1"/>
          </p:nvPr>
        </p:nvSpPr>
        <p:spPr>
          <a:xfrm>
            <a:off x="-40273" y="628690"/>
            <a:ext cx="9710058" cy="5918829"/>
          </a:xfrm>
        </p:spPr>
        <p:txBody>
          <a:bodyPr>
            <a:noAutofit/>
          </a:bodyPr>
          <a:lstStyle/>
          <a:p>
            <a:pPr marL="0" lvl="1" indent="0" algn="just" defTabSz="914400" eaLnBrk="0" fontAlgn="base" hangingPunct="0">
              <a:lnSpc>
                <a:spcPct val="130000"/>
              </a:lnSpc>
              <a:spcBef>
                <a:spcPts val="0"/>
              </a:spcBef>
              <a:spcAft>
                <a:spcPct val="0"/>
              </a:spcAft>
              <a:buSzPct val="105000"/>
              <a:buNone/>
              <a:defRPr/>
            </a:pPr>
            <a:endParaRPr lang="en-ZA" sz="14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8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0" lvl="1" indent="0" algn="just" defTabSz="914400" eaLnBrk="0" fontAlgn="base" hangingPunct="0">
              <a:lnSpc>
                <a:spcPct val="150000"/>
              </a:lnSpc>
              <a:spcBef>
                <a:spcPts val="0"/>
              </a:spcBef>
              <a:spcAft>
                <a:spcPct val="0"/>
              </a:spcAft>
              <a:buSzPct val="105000"/>
              <a:buNone/>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solidFill>
                  <a:prstClr val="black"/>
                </a:solidFill>
              </a:rPr>
              <a:pPr/>
              <a:t>19</a:t>
            </a:fld>
            <a:endParaRPr lang="en-US">
              <a:solidFill>
                <a:prstClr val="black"/>
              </a:solidFill>
            </a:endParaRPr>
          </a:p>
        </p:txBody>
      </p:sp>
      <p:sp>
        <p:nvSpPr>
          <p:cNvPr id="5" name="TextBox 4"/>
          <p:cNvSpPr txBox="1"/>
          <p:nvPr/>
        </p:nvSpPr>
        <p:spPr>
          <a:xfrm>
            <a:off x="320040" y="5958840"/>
            <a:ext cx="2964302" cy="923330"/>
          </a:xfrm>
          <a:prstGeom prst="rect">
            <a:avLst/>
          </a:prstGeom>
          <a:solidFill>
            <a:srgbClr val="FFFFFF"/>
          </a:solidFill>
        </p:spPr>
        <p:txBody>
          <a:bodyPr wrap="square" rtlCol="0">
            <a:spAutoFit/>
          </a:bodyPr>
          <a:lstStyle/>
          <a:p>
            <a:endParaRPr lang="en-ZA" dirty="0"/>
          </a:p>
          <a:p>
            <a:endParaRPr lang="en-ZA" dirty="0"/>
          </a:p>
          <a:p>
            <a:endParaRPr lang="en-ZA" dirty="0"/>
          </a:p>
        </p:txBody>
      </p:sp>
      <p:sp>
        <p:nvSpPr>
          <p:cNvPr id="7" name="TextBox 6"/>
          <p:cNvSpPr txBox="1"/>
          <p:nvPr/>
        </p:nvSpPr>
        <p:spPr>
          <a:xfrm>
            <a:off x="6941698" y="5950578"/>
            <a:ext cx="2964302" cy="923330"/>
          </a:xfrm>
          <a:prstGeom prst="rect">
            <a:avLst/>
          </a:prstGeom>
          <a:solidFill>
            <a:srgbClr val="FFFFFF"/>
          </a:solidFill>
        </p:spPr>
        <p:txBody>
          <a:bodyPr wrap="square" rtlCol="0">
            <a:spAutoFit/>
          </a:bodyPr>
          <a:lstStyle/>
          <a:p>
            <a:endParaRPr lang="en-ZA" dirty="0"/>
          </a:p>
          <a:p>
            <a:endParaRPr lang="en-ZA" dirty="0"/>
          </a:p>
          <a:p>
            <a:endParaRPr lang="en-ZA" dirty="0"/>
          </a:p>
        </p:txBody>
      </p:sp>
      <p:sp>
        <p:nvSpPr>
          <p:cNvPr id="8" name="Rectangle 7"/>
          <p:cNvSpPr/>
          <p:nvPr/>
        </p:nvSpPr>
        <p:spPr>
          <a:xfrm>
            <a:off x="3" y="818866"/>
            <a:ext cx="9905997" cy="4662815"/>
          </a:xfrm>
          <a:prstGeom prst="rect">
            <a:avLst/>
          </a:prstGeom>
        </p:spPr>
        <p:txBody>
          <a:bodyPr wrap="square">
            <a:spAutoFit/>
          </a:bodyPr>
          <a:lstStyle/>
          <a:p>
            <a:pPr marL="342900" lvl="0" indent="-342900" algn="just" defTabSz="914400">
              <a:lnSpc>
                <a:spcPct val="150000"/>
              </a:lnSpc>
              <a:buFont typeface="Wingdings" panose="05000000000000000000" pitchFamily="2" charset="2"/>
              <a:buChar char="q"/>
            </a:pPr>
            <a:r>
              <a:rPr lang="en-ZA" dirty="0">
                <a:solidFill>
                  <a:prstClr val="black"/>
                </a:solidFill>
                <a:latin typeface="Arial" panose="020B0604020202020204" pitchFamily="34" charset="0"/>
                <a:cs typeface="Arial" panose="020B0604020202020204" pitchFamily="34" charset="0"/>
              </a:rPr>
              <a:t>The water problems in DR JS </a:t>
            </a:r>
            <a:r>
              <a:rPr lang="en-ZA" dirty="0" err="1">
                <a:solidFill>
                  <a:prstClr val="black"/>
                </a:solidFill>
                <a:latin typeface="Arial" panose="020B0604020202020204" pitchFamily="34" charset="0"/>
                <a:cs typeface="Arial" panose="020B0604020202020204" pitchFamily="34" charset="0"/>
              </a:rPr>
              <a:t>Moroka</a:t>
            </a:r>
            <a:r>
              <a:rPr lang="en-ZA" dirty="0">
                <a:solidFill>
                  <a:prstClr val="black"/>
                </a:solidFill>
                <a:latin typeface="Arial" panose="020B0604020202020204" pitchFamily="34" charset="0"/>
                <a:cs typeface="Arial" panose="020B0604020202020204" pitchFamily="34" charset="0"/>
              </a:rPr>
              <a:t> and </a:t>
            </a:r>
            <a:r>
              <a:rPr lang="en-ZA" dirty="0" err="1">
                <a:solidFill>
                  <a:prstClr val="black"/>
                </a:solidFill>
                <a:latin typeface="Arial" panose="020B0604020202020204" pitchFamily="34" charset="0"/>
                <a:cs typeface="Arial" panose="020B0604020202020204" pitchFamily="34" charset="0"/>
              </a:rPr>
              <a:t>Thembisile</a:t>
            </a:r>
            <a:r>
              <a:rPr lang="en-ZA" dirty="0">
                <a:solidFill>
                  <a:prstClr val="black"/>
                </a:solidFill>
                <a:latin typeface="Arial" panose="020B0604020202020204" pitchFamily="34" charset="0"/>
                <a:cs typeface="Arial" panose="020B0604020202020204" pitchFamily="34" charset="0"/>
              </a:rPr>
              <a:t> Hani municipalities derives from inadequate bulk water supply which the province, national, district municipality and the municipalities are currently responding to.</a:t>
            </a:r>
          </a:p>
          <a:p>
            <a:pPr marL="342900" lvl="0" indent="-342900" algn="just" defTabSz="914400">
              <a:lnSpc>
                <a:spcPct val="150000"/>
              </a:lnSpc>
              <a:buFont typeface="Wingdings" panose="05000000000000000000" pitchFamily="2" charset="2"/>
              <a:buChar char="q"/>
            </a:pPr>
            <a:r>
              <a:rPr lang="en-ZA" dirty="0">
                <a:solidFill>
                  <a:prstClr val="black"/>
                </a:solidFill>
                <a:latin typeface="Arial" panose="020B0604020202020204" pitchFamily="34" charset="0"/>
                <a:cs typeface="Arial" panose="020B0604020202020204" pitchFamily="34" charset="0"/>
              </a:rPr>
              <a:t>The current crisis has been exacerbated by the fact that the City of Tshwane had not adhered to the Service Level Agreement for the monthly supply of approximately 16.8Ml/d whereas only 10ML/d is supplied to </a:t>
            </a:r>
            <a:r>
              <a:rPr lang="en-ZA" dirty="0" err="1">
                <a:solidFill>
                  <a:prstClr val="black"/>
                </a:solidFill>
                <a:latin typeface="Arial" panose="020B0604020202020204" pitchFamily="34" charset="0"/>
                <a:cs typeface="Arial" panose="020B0604020202020204" pitchFamily="34" charset="0"/>
              </a:rPr>
              <a:t>Thembisile</a:t>
            </a:r>
            <a:r>
              <a:rPr lang="en-ZA" dirty="0">
                <a:solidFill>
                  <a:prstClr val="black"/>
                </a:solidFill>
                <a:latin typeface="Arial" panose="020B0604020202020204" pitchFamily="34" charset="0"/>
                <a:cs typeface="Arial" panose="020B0604020202020204" pitchFamily="34" charset="0"/>
              </a:rPr>
              <a:t> Hani Local Municipality.</a:t>
            </a:r>
          </a:p>
          <a:p>
            <a:pPr marL="342900" lvl="0" indent="-342900" algn="just" defTabSz="914400">
              <a:lnSpc>
                <a:spcPct val="150000"/>
              </a:lnSpc>
              <a:buFont typeface="Wingdings" panose="05000000000000000000" pitchFamily="2" charset="2"/>
              <a:buChar char="q"/>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Acute deficit in terms of water resources, where sources such as the dams  have already dried in areas such as in </a:t>
            </a:r>
            <a:r>
              <a:rPr lang="en-ZA" dirty="0" err="1">
                <a:solidFill>
                  <a:srgbClr val="000000"/>
                </a:solidFill>
                <a:latin typeface="Arial" panose="020B0604020202020204" pitchFamily="34" charset="0"/>
                <a:ea typeface="Calibri" panose="020F0502020204030204" pitchFamily="34" charset="0"/>
                <a:cs typeface="Arial" panose="020B0604020202020204" pitchFamily="34" charset="0"/>
              </a:rPr>
              <a:t>Dr.</a:t>
            </a:r>
            <a:r>
              <a:rPr lang="en-ZA" dirty="0">
                <a:solidFill>
                  <a:srgbClr val="000000"/>
                </a:solidFill>
                <a:latin typeface="Arial" panose="020B0604020202020204" pitchFamily="34" charset="0"/>
                <a:ea typeface="Calibri" panose="020F0502020204030204" pitchFamily="34" charset="0"/>
                <a:cs typeface="Arial" panose="020B0604020202020204" pitchFamily="34" charset="0"/>
              </a:rPr>
              <a:t> JS </a:t>
            </a:r>
            <a:r>
              <a:rPr lang="en-ZA" dirty="0" err="1">
                <a:solidFill>
                  <a:srgbClr val="000000"/>
                </a:solidFill>
                <a:latin typeface="Arial" panose="020B0604020202020204" pitchFamily="34" charset="0"/>
                <a:ea typeface="Calibri" panose="020F0502020204030204" pitchFamily="34" charset="0"/>
                <a:cs typeface="Arial" panose="020B0604020202020204" pitchFamily="34" charset="0"/>
              </a:rPr>
              <a:t>Moroka</a:t>
            </a:r>
            <a:r>
              <a:rPr lang="en-ZA" dirty="0">
                <a:solidFill>
                  <a:srgbClr val="000000"/>
                </a:solidFill>
                <a:latin typeface="Arial" panose="020B0604020202020204" pitchFamily="34" charset="0"/>
                <a:ea typeface="Calibri" panose="020F0502020204030204" pitchFamily="34" charset="0"/>
                <a:cs typeface="Arial" panose="020B0604020202020204" pitchFamily="34" charset="0"/>
              </a:rPr>
              <a:t> LM. </a:t>
            </a: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The current deficit is estimated at approximately 20 ML/ day. (demand is 60,27ML/Day against 40,27ML/Day capacity supply)</a:t>
            </a:r>
          </a:p>
          <a:p>
            <a:pPr marL="342900" lvl="0" indent="-342900" algn="just" defTabSz="914400">
              <a:lnSpc>
                <a:spcPct val="150000"/>
              </a:lnSpc>
              <a:buFont typeface="Wingdings" panose="05000000000000000000" pitchFamily="2" charset="2"/>
              <a:buChar char="q"/>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This can also be said in </a:t>
            </a:r>
            <a:r>
              <a:rPr lang="en-GB" dirty="0" err="1">
                <a:solidFill>
                  <a:srgbClr val="000000"/>
                </a:solidFill>
                <a:latin typeface="Arial" panose="020B0604020202020204" pitchFamily="34" charset="0"/>
                <a:ea typeface="Calibri" panose="020F0502020204030204" pitchFamily="34" charset="0"/>
                <a:cs typeface="Arial" panose="020B0604020202020204" pitchFamily="34" charset="0"/>
              </a:rPr>
              <a:t>Thembisile</a:t>
            </a: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Hani LM. The current deficit is estimated at approximately 17.1 Ml/ day.(demand at 66.60 ML/Day against 49,5ML/day)</a:t>
            </a:r>
            <a:endParaRPr lang="en-ZA" sz="2800" kern="0" dirty="0">
              <a:solidFill>
                <a:srgbClr val="000000"/>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51747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69823" y="0"/>
            <a:ext cx="9428813" cy="914400"/>
            <a:chOff x="0" y="231501"/>
            <a:chExt cx="9906000" cy="799900"/>
          </a:xfrm>
        </p:grpSpPr>
        <p:pic>
          <p:nvPicPr>
            <p:cNvPr id="16" name="Picture 15"/>
            <p:cNvPicPr>
              <a:picLocks noChangeAspect="1"/>
            </p:cNvPicPr>
            <p:nvPr/>
          </p:nvPicPr>
          <p:blipFill>
            <a:blip r:embed="rId2" cstate="print"/>
            <a:stretch>
              <a:fillRect/>
            </a:stretch>
          </p:blipFill>
          <p:spPr>
            <a:xfrm>
              <a:off x="0" y="231501"/>
              <a:ext cx="9905999" cy="799900"/>
            </a:xfrm>
            <a:prstGeom prst="rect">
              <a:avLst/>
            </a:prstGeom>
          </p:spPr>
        </p:pic>
        <p:cxnSp>
          <p:nvCxnSpPr>
            <p:cNvPr id="17" name="Straight Connector 16"/>
            <p:cNvCxnSpPr/>
            <p:nvPr/>
          </p:nvCxnSpPr>
          <p:spPr>
            <a:xfrm>
              <a:off x="0" y="1031401"/>
              <a:ext cx="9906000"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5" name="Content Placeholder 4"/>
          <p:cNvSpPr>
            <a:spLocks noGrp="1"/>
          </p:cNvSpPr>
          <p:nvPr>
            <p:ph idx="1"/>
          </p:nvPr>
        </p:nvSpPr>
        <p:spPr>
          <a:xfrm>
            <a:off x="483551" y="1511678"/>
            <a:ext cx="8941037" cy="5346322"/>
          </a:xfrm>
        </p:spPr>
        <p:txBody>
          <a:bodyPr>
            <a:noAutofit/>
          </a:bodyPr>
          <a:lstStyle/>
          <a:p>
            <a:pPr marL="234950" lvl="1" indent="0" algn="just">
              <a:buNone/>
            </a:pPr>
            <a:r>
              <a:rPr lang="en-US" sz="1200" dirty="0">
                <a:latin typeface="Arial" panose="020B0604020202020204" pitchFamily="34" charset="0"/>
                <a:ea typeface="Arial" charset="0"/>
                <a:cs typeface="Arial" panose="020B0604020202020204" pitchFamily="34" charset="0"/>
              </a:rPr>
              <a:t>To present </a:t>
            </a:r>
            <a:r>
              <a:rPr lang="en-ZA" sz="1200" dirty="0">
                <a:latin typeface="Arial" panose="020B0604020202020204" pitchFamily="34" charset="0"/>
                <a:ea typeface="Arial" charset="0"/>
                <a:cs typeface="Arial" panose="020B0604020202020204" pitchFamily="34" charset="0"/>
              </a:rPr>
              <a:t>the State of Local Government in Mpumalanga.</a:t>
            </a:r>
            <a:endParaRPr lang="en-ZA" sz="1200" i="1" dirty="0">
              <a:latin typeface="Arial" panose="020B0604020202020204" pitchFamily="34" charset="0"/>
              <a:ea typeface="Arial" charset="0"/>
              <a:cs typeface="Arial" panose="020B0604020202020204" pitchFamily="34" charset="0"/>
            </a:endParaRPr>
          </a:p>
          <a:p>
            <a:pPr marL="234950" lvl="1" indent="0" algn="just">
              <a:buNone/>
            </a:pPr>
            <a:endParaRPr lang="en-ZA" sz="1200" i="1" dirty="0">
              <a:latin typeface="Arial" panose="020B0604020202020204" pitchFamily="34" charset="0"/>
              <a:cs typeface="Arial" panose="020B0604020202020204" pitchFamily="34" charset="0"/>
            </a:endParaRPr>
          </a:p>
          <a:p>
            <a:pPr marL="0" indent="0" algn="just">
              <a:buNone/>
            </a:pPr>
            <a:endParaRPr lang="en-GB" sz="1600" dirty="0">
              <a:latin typeface="Arial" charset="0"/>
              <a:ea typeface="Arial" charset="0"/>
              <a:cs typeface="Arial" charset="0"/>
            </a:endParaRPr>
          </a:p>
          <a:p>
            <a:pPr algn="just"/>
            <a:endParaRPr lang="en-US" sz="1300" dirty="0">
              <a:latin typeface="Arial" charset="0"/>
              <a:ea typeface="Arial" charset="0"/>
              <a:cs typeface="Arial" charset="0"/>
            </a:endParaRPr>
          </a:p>
          <a:p>
            <a:pPr algn="just"/>
            <a:endParaRPr lang="en-US" sz="1600" dirty="0">
              <a:latin typeface="Arial" charset="0"/>
              <a:ea typeface="Arial" charset="0"/>
              <a:cs typeface="Arial" charset="0"/>
            </a:endParaRPr>
          </a:p>
          <a:p>
            <a:pPr algn="just">
              <a:buFont typeface="Wingdings" panose="05000000000000000000" pitchFamily="2" charset="2"/>
              <a:buChar char="q"/>
            </a:pPr>
            <a:endParaRPr lang="en-US" sz="1600" dirty="0"/>
          </a:p>
        </p:txBody>
      </p:sp>
      <p:sp>
        <p:nvSpPr>
          <p:cNvPr id="2" name="Slide Number Placeholder 1"/>
          <p:cNvSpPr>
            <a:spLocks noGrp="1"/>
          </p:cNvSpPr>
          <p:nvPr>
            <p:ph type="sldNum" sz="quarter" idx="12"/>
          </p:nvPr>
        </p:nvSpPr>
        <p:spPr/>
        <p:txBody>
          <a:bodyPr/>
          <a:lstStyle/>
          <a:p>
            <a:fld id="{39AC5568-C467-DA4E-A229-6C912B895CA4}" type="slidenum">
              <a:rPr lang="en-US" smtClean="0">
                <a:solidFill>
                  <a:prstClr val="black">
                    <a:tint val="75000"/>
                  </a:prstClr>
                </a:solidFill>
              </a:rPr>
              <a:pPr/>
              <a:t>2</a:t>
            </a:fld>
            <a:endParaRPr lang="en-US" dirty="0">
              <a:solidFill>
                <a:prstClr val="black">
                  <a:tint val="75000"/>
                </a:prstClr>
              </a:solidFill>
            </a:endParaRPr>
          </a:p>
        </p:txBody>
      </p:sp>
      <p:sp>
        <p:nvSpPr>
          <p:cNvPr id="13" name="TextBox 12"/>
          <p:cNvSpPr txBox="1"/>
          <p:nvPr/>
        </p:nvSpPr>
        <p:spPr>
          <a:xfrm>
            <a:off x="-240711" y="246430"/>
            <a:ext cx="9154765" cy="369332"/>
          </a:xfrm>
          <a:prstGeom prst="rect">
            <a:avLst/>
          </a:prstGeom>
          <a:noFill/>
        </p:spPr>
        <p:txBody>
          <a:bodyPr wrap="square" rtlCol="0">
            <a:spAutoFit/>
          </a:bodyPr>
          <a:lstStyle/>
          <a:p>
            <a:pPr algn="ctr"/>
            <a:r>
              <a:rPr lang="en-ZA" b="1" dirty="0">
                <a:latin typeface="Arial" charset="0"/>
                <a:ea typeface="Arial" charset="0"/>
                <a:cs typeface="Arial" charset="0"/>
              </a:rPr>
              <a:t>PURPOSE</a:t>
            </a:r>
            <a:endParaRPr lang="en-US"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102649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0"/>
            <a:ext cx="10101259" cy="818866"/>
          </a:xfrm>
        </p:spPr>
        <p:txBody>
          <a:bodyPr>
            <a:noAutofit/>
          </a:bodyPr>
          <a:lstStyle/>
          <a:p>
            <a:pPr lvl="0" fontAlgn="base">
              <a:lnSpc>
                <a:spcPct val="120000"/>
              </a:lnSpc>
              <a:spcBef>
                <a:spcPts val="0"/>
              </a:spcBef>
              <a:spcAft>
                <a:spcPct val="0"/>
              </a:spcAft>
              <a:defRPr/>
            </a:pPr>
            <a:r>
              <a:rPr lang="en-ZA" sz="2700" b="1" dirty="0">
                <a:solidFill>
                  <a:prstClr val="black"/>
                </a:solidFill>
                <a:ea typeface="+mn-ea"/>
                <a:cs typeface="+mn-cs"/>
              </a:rPr>
              <a:t>MUNICIPAL SPECIFIC OBSERVATIONS</a:t>
            </a:r>
            <a:endParaRPr lang="en-US" sz="2700" dirty="0">
              <a:solidFill>
                <a:prstClr val="black"/>
              </a:solidFill>
              <a:ea typeface="+mn-ea"/>
              <a:cs typeface="+mn-cs"/>
            </a:endParaRPr>
          </a:p>
        </p:txBody>
      </p:sp>
      <p:sp>
        <p:nvSpPr>
          <p:cNvPr id="3" name="Content Placeholder 2"/>
          <p:cNvSpPr>
            <a:spLocks noGrp="1"/>
          </p:cNvSpPr>
          <p:nvPr>
            <p:ph idx="1"/>
          </p:nvPr>
        </p:nvSpPr>
        <p:spPr>
          <a:xfrm>
            <a:off x="-40273" y="628690"/>
            <a:ext cx="9710058" cy="5918829"/>
          </a:xfrm>
        </p:spPr>
        <p:txBody>
          <a:bodyPr>
            <a:noAutofit/>
          </a:bodyPr>
          <a:lstStyle/>
          <a:p>
            <a:pPr marL="0" lvl="1" indent="0" algn="just" defTabSz="914400" eaLnBrk="0" fontAlgn="base" hangingPunct="0">
              <a:lnSpc>
                <a:spcPct val="130000"/>
              </a:lnSpc>
              <a:spcBef>
                <a:spcPts val="0"/>
              </a:spcBef>
              <a:spcAft>
                <a:spcPct val="0"/>
              </a:spcAft>
              <a:buSzPct val="105000"/>
              <a:buNone/>
              <a:defRPr/>
            </a:pPr>
            <a:endParaRPr lang="en-ZA" sz="14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8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0" lvl="1" indent="0" algn="just" defTabSz="914400" eaLnBrk="0" fontAlgn="base" hangingPunct="0">
              <a:lnSpc>
                <a:spcPct val="150000"/>
              </a:lnSpc>
              <a:spcBef>
                <a:spcPts val="0"/>
              </a:spcBef>
              <a:spcAft>
                <a:spcPct val="0"/>
              </a:spcAft>
              <a:buSzPct val="105000"/>
              <a:buNone/>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p:cNvSpPr txBox="1"/>
          <p:nvPr/>
        </p:nvSpPr>
        <p:spPr>
          <a:xfrm>
            <a:off x="320040" y="5958840"/>
            <a:ext cx="2964302" cy="923330"/>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6941698" y="5950578"/>
            <a:ext cx="2964302" cy="923330"/>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40273" y="859388"/>
            <a:ext cx="9946273" cy="6055504"/>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altLang="en-US" sz="13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DR JS MOROKA MUNICIPALITY</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The acute shortage of water has prompted for the following exploration of alternatives for the augmentation in the short, medium and long term:</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Short term</a:t>
            </a:r>
          </a:p>
          <a:p>
            <a:pPr marL="742950" marR="0" lvl="1"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Calibri"/>
                <a:cs typeface="Arial" panose="020B0604020202020204" pitchFamily="34" charset="0"/>
              </a:rPr>
              <a:t>Mthombo</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 emergency bulk pipeline, currently under construction funded from MIG to the value of R53m (additional 6Ml/d)</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Medium Term</a:t>
            </a:r>
          </a:p>
          <a:p>
            <a:pPr marL="742950" marR="0" lvl="1"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Calibri"/>
                <a:cs typeface="Arial" panose="020B0604020202020204" pitchFamily="34" charset="0"/>
              </a:rPr>
              <a:t>Magalies</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 Water board release of additional bulk water  for the additional 10Ml/d. A bulk pipeline connecting from the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Calibri"/>
                <a:cs typeface="Arial" panose="020B0604020202020204" pitchFamily="34" charset="0"/>
              </a:rPr>
              <a:t>Magalies</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 Water Board to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Calibri"/>
                <a:cs typeface="Arial" panose="020B0604020202020204" pitchFamily="34" charset="0"/>
              </a:rPr>
              <a:t>Dr</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 JS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Calibri"/>
                <a:cs typeface="Arial" panose="020B0604020202020204" pitchFamily="34" charset="0"/>
              </a:rPr>
              <a:t>Moroka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 Municipality. Possibly Nkangala District be considered as an Implementing Agent.</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Long term</a:t>
            </a:r>
          </a:p>
          <a:p>
            <a:pPr marL="742950" marR="0" lvl="1"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Rust De Winter bulk water pipeline. Nkangala District is appointed as an Implementing Agent (10Ml/d). Feasibility study has been completed in September 2022 and the project is estimated at around R750 million. Currently busy with the Implementation Readiness Study and preliminary designs which will be completed in January 2023.</a:t>
            </a:r>
          </a:p>
          <a:p>
            <a:pPr marL="742950" marR="0" lvl="1"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Bulk pipeline to be connected from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Calibri"/>
                <a:cs typeface="Arial" panose="020B0604020202020204" pitchFamily="34" charset="0"/>
              </a:rPr>
              <a:t>Mkhombo</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 dam with Wiltevreden WTW  to recoup system losses which are as high as 40%.</a:t>
            </a:r>
          </a:p>
        </p:txBody>
      </p:sp>
    </p:spTree>
    <p:extLst>
      <p:ext uri="{BB962C8B-B14F-4D97-AF65-F5344CB8AC3E}">
        <p14:creationId xmlns:p14="http://schemas.microsoft.com/office/powerpoint/2010/main" val="3569200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0"/>
            <a:ext cx="10101259" cy="818866"/>
          </a:xfrm>
        </p:spPr>
        <p:txBody>
          <a:bodyPr>
            <a:noAutofit/>
          </a:bodyPr>
          <a:lstStyle/>
          <a:p>
            <a:pPr lvl="0" fontAlgn="base">
              <a:lnSpc>
                <a:spcPct val="120000"/>
              </a:lnSpc>
              <a:spcBef>
                <a:spcPts val="0"/>
              </a:spcBef>
              <a:spcAft>
                <a:spcPct val="0"/>
              </a:spcAft>
              <a:defRPr/>
            </a:pPr>
            <a:r>
              <a:rPr lang="en-ZA" sz="2700" b="1" dirty="0">
                <a:solidFill>
                  <a:prstClr val="black"/>
                </a:solidFill>
                <a:ea typeface="+mn-ea"/>
                <a:cs typeface="+mn-cs"/>
              </a:rPr>
              <a:t>MUNICIPAL SPECIFIC OBSERVATIONS</a:t>
            </a:r>
            <a:endParaRPr lang="en-US" sz="2700" dirty="0">
              <a:solidFill>
                <a:prstClr val="black"/>
              </a:solidFill>
              <a:ea typeface="+mn-ea"/>
              <a:cs typeface="+mn-cs"/>
            </a:endParaRPr>
          </a:p>
        </p:txBody>
      </p:sp>
      <p:sp>
        <p:nvSpPr>
          <p:cNvPr id="3" name="Content Placeholder 2"/>
          <p:cNvSpPr>
            <a:spLocks noGrp="1"/>
          </p:cNvSpPr>
          <p:nvPr>
            <p:ph idx="1"/>
          </p:nvPr>
        </p:nvSpPr>
        <p:spPr>
          <a:xfrm>
            <a:off x="-40273" y="628690"/>
            <a:ext cx="9710058" cy="5918829"/>
          </a:xfrm>
        </p:spPr>
        <p:txBody>
          <a:bodyPr>
            <a:noAutofit/>
          </a:bodyPr>
          <a:lstStyle/>
          <a:p>
            <a:pPr marL="0" lvl="1" indent="0" algn="just" defTabSz="914400" eaLnBrk="0" fontAlgn="base" hangingPunct="0">
              <a:lnSpc>
                <a:spcPct val="130000"/>
              </a:lnSpc>
              <a:spcBef>
                <a:spcPts val="0"/>
              </a:spcBef>
              <a:spcAft>
                <a:spcPct val="0"/>
              </a:spcAft>
              <a:buSzPct val="105000"/>
              <a:buNone/>
              <a:defRPr/>
            </a:pPr>
            <a:endParaRPr lang="en-ZA" sz="14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8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0" lvl="1" indent="0" algn="just" defTabSz="914400" eaLnBrk="0" fontAlgn="base" hangingPunct="0">
              <a:lnSpc>
                <a:spcPct val="150000"/>
              </a:lnSpc>
              <a:spcBef>
                <a:spcPts val="0"/>
              </a:spcBef>
              <a:spcAft>
                <a:spcPct val="0"/>
              </a:spcAft>
              <a:buSzPct val="105000"/>
              <a:buNone/>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solidFill>
                  <a:prstClr val="black"/>
                </a:solidFill>
              </a:rPr>
              <a:pPr/>
              <a:t>21</a:t>
            </a:fld>
            <a:endParaRPr lang="en-US">
              <a:solidFill>
                <a:prstClr val="black"/>
              </a:solidFill>
            </a:endParaRPr>
          </a:p>
        </p:txBody>
      </p:sp>
      <p:sp>
        <p:nvSpPr>
          <p:cNvPr id="5" name="TextBox 4"/>
          <p:cNvSpPr txBox="1"/>
          <p:nvPr/>
        </p:nvSpPr>
        <p:spPr>
          <a:xfrm>
            <a:off x="320040" y="5958840"/>
            <a:ext cx="2964302" cy="923330"/>
          </a:xfrm>
          <a:prstGeom prst="rect">
            <a:avLst/>
          </a:prstGeom>
          <a:solidFill>
            <a:srgbClr val="FFFFFF"/>
          </a:solidFill>
        </p:spPr>
        <p:txBody>
          <a:bodyPr wrap="square" rtlCol="0">
            <a:spAutoFit/>
          </a:bodyPr>
          <a:lstStyle/>
          <a:p>
            <a:endParaRPr lang="en-ZA" dirty="0"/>
          </a:p>
          <a:p>
            <a:endParaRPr lang="en-ZA" dirty="0"/>
          </a:p>
          <a:p>
            <a:endParaRPr lang="en-ZA" dirty="0"/>
          </a:p>
        </p:txBody>
      </p:sp>
      <p:sp>
        <p:nvSpPr>
          <p:cNvPr id="7" name="TextBox 6"/>
          <p:cNvSpPr txBox="1"/>
          <p:nvPr/>
        </p:nvSpPr>
        <p:spPr>
          <a:xfrm>
            <a:off x="6941698" y="5950578"/>
            <a:ext cx="2964302" cy="923330"/>
          </a:xfrm>
          <a:prstGeom prst="rect">
            <a:avLst/>
          </a:prstGeom>
          <a:solidFill>
            <a:srgbClr val="FFFFFF"/>
          </a:solidFill>
        </p:spPr>
        <p:txBody>
          <a:bodyPr wrap="square" rtlCol="0">
            <a:spAutoFit/>
          </a:bodyPr>
          <a:lstStyle/>
          <a:p>
            <a:endParaRPr lang="en-ZA" dirty="0"/>
          </a:p>
          <a:p>
            <a:endParaRPr lang="en-ZA" dirty="0"/>
          </a:p>
          <a:p>
            <a:endParaRPr lang="en-ZA" dirty="0"/>
          </a:p>
        </p:txBody>
      </p:sp>
      <p:sp>
        <p:nvSpPr>
          <p:cNvPr id="6" name="Rectangle 5"/>
          <p:cNvSpPr/>
          <p:nvPr/>
        </p:nvSpPr>
        <p:spPr>
          <a:xfrm>
            <a:off x="39186" y="859388"/>
            <a:ext cx="9775374" cy="4109330"/>
          </a:xfrm>
          <a:prstGeom prst="rect">
            <a:avLst/>
          </a:prstGeom>
        </p:spPr>
        <p:txBody>
          <a:bodyPr wrap="square">
            <a:spAutoFit/>
          </a:bodyPr>
          <a:lstStyle/>
          <a:p>
            <a:pPr algn="just">
              <a:lnSpc>
                <a:spcPct val="150000"/>
              </a:lnSpc>
            </a:pPr>
            <a:r>
              <a:rPr lang="en-US" altLang="en-US" sz="1600" b="1" dirty="0">
                <a:latin typeface="Arial" panose="020B0604020202020204" pitchFamily="34" charset="0"/>
                <a:ea typeface="Calibri"/>
                <a:cs typeface="Arial" panose="020B0604020202020204" pitchFamily="34" charset="0"/>
              </a:rPr>
              <a:t>THEMBISILE MUNICIPALITY</a:t>
            </a:r>
          </a:p>
          <a:p>
            <a:pPr marL="285750" indent="-285750" algn="just">
              <a:lnSpc>
                <a:spcPct val="150000"/>
              </a:lnSpc>
              <a:buFont typeface="Wingdings" panose="05000000000000000000" pitchFamily="2" charset="2"/>
              <a:buChar char="q"/>
            </a:pPr>
            <a:r>
              <a:rPr lang="en-US" altLang="en-US" sz="1600" dirty="0">
                <a:latin typeface="Arial" panose="020B0604020202020204" pitchFamily="34" charset="0"/>
                <a:ea typeface="Calibri"/>
                <a:cs typeface="Arial" panose="020B0604020202020204" pitchFamily="34" charset="0"/>
              </a:rPr>
              <a:t>The acute shortage of water has prompted for the following exploration of alternatives for the augmentation in the short, medium and long term:</a:t>
            </a:r>
          </a:p>
          <a:p>
            <a:pPr marL="285750" indent="-285750" algn="just">
              <a:lnSpc>
                <a:spcPct val="150000"/>
              </a:lnSpc>
              <a:buFont typeface="Wingdings" panose="05000000000000000000" pitchFamily="2" charset="2"/>
              <a:buChar char="q"/>
            </a:pPr>
            <a:r>
              <a:rPr lang="en-US" altLang="en-US" sz="1600" b="1" dirty="0">
                <a:latin typeface="Arial" panose="020B0604020202020204" pitchFamily="34" charset="0"/>
                <a:ea typeface="Calibri"/>
                <a:cs typeface="Arial" panose="020B0604020202020204" pitchFamily="34" charset="0"/>
              </a:rPr>
              <a:t>Short term</a:t>
            </a:r>
          </a:p>
          <a:p>
            <a:pPr marL="742950" lvl="1" indent="-285750" algn="just">
              <a:lnSpc>
                <a:spcPct val="150000"/>
              </a:lnSpc>
              <a:buFont typeface="Wingdings" panose="05000000000000000000" pitchFamily="2" charset="2"/>
              <a:buChar char="q"/>
            </a:pPr>
            <a:r>
              <a:rPr lang="en-US" altLang="en-US" sz="1600" dirty="0">
                <a:latin typeface="Arial" panose="020B0604020202020204" pitchFamily="34" charset="0"/>
                <a:ea typeface="Calibri"/>
                <a:cs typeface="Arial" panose="020B0604020202020204" pitchFamily="34" charset="0"/>
              </a:rPr>
              <a:t>Force City of Tshwane to provide the maximum allocation of water which is 16Ml/d versus the current supply of 10Ml/d.</a:t>
            </a:r>
          </a:p>
          <a:p>
            <a:pPr marL="742950" lvl="1" indent="-285750" algn="just">
              <a:lnSpc>
                <a:spcPct val="150000"/>
              </a:lnSpc>
              <a:buFont typeface="Wingdings" panose="05000000000000000000" pitchFamily="2" charset="2"/>
              <a:buChar char="q"/>
            </a:pPr>
            <a:r>
              <a:rPr lang="en-US" altLang="en-US" sz="1600" dirty="0">
                <a:latin typeface="Arial" panose="020B0604020202020204" pitchFamily="34" charset="0"/>
                <a:ea typeface="Calibri"/>
                <a:cs typeface="Arial" panose="020B0604020202020204" pitchFamily="34" charset="0"/>
              </a:rPr>
              <a:t> </a:t>
            </a:r>
            <a:r>
              <a:rPr lang="en-US" altLang="en-US" sz="1600" dirty="0">
                <a:solidFill>
                  <a:prstClr val="black"/>
                </a:solidFill>
                <a:latin typeface="Arial" panose="020B0604020202020204" pitchFamily="34" charset="0"/>
                <a:ea typeface="Calibri"/>
                <a:cs typeface="Arial" panose="020B0604020202020204" pitchFamily="34" charset="0"/>
              </a:rPr>
              <a:t>Bundu Scheme is currently completed and supplying additional 5Ml/d</a:t>
            </a:r>
          </a:p>
          <a:p>
            <a:pPr marL="742950" lvl="1" indent="-285750" algn="just">
              <a:lnSpc>
                <a:spcPct val="150000"/>
              </a:lnSpc>
              <a:buFont typeface="Wingdings" panose="05000000000000000000" pitchFamily="2" charset="2"/>
              <a:buChar char="q"/>
            </a:pPr>
            <a:r>
              <a:rPr lang="en-US" altLang="en-US" sz="1600" dirty="0">
                <a:solidFill>
                  <a:prstClr val="black"/>
                </a:solidFill>
                <a:latin typeface="Arial" panose="020B0604020202020204" pitchFamily="34" charset="0"/>
                <a:ea typeface="Calibri"/>
                <a:cs typeface="Arial" panose="020B0604020202020204" pitchFamily="34" charset="0"/>
              </a:rPr>
              <a:t>Refurbishment of </a:t>
            </a:r>
            <a:r>
              <a:rPr lang="en-US" altLang="en-US" sz="1600" dirty="0" err="1">
                <a:solidFill>
                  <a:prstClr val="black"/>
                </a:solidFill>
                <a:latin typeface="Arial" panose="020B0604020202020204" pitchFamily="34" charset="0"/>
                <a:ea typeface="Calibri"/>
                <a:cs typeface="Arial" panose="020B0604020202020204" pitchFamily="34" charset="0"/>
              </a:rPr>
              <a:t>Moloto</a:t>
            </a:r>
            <a:r>
              <a:rPr lang="en-US" altLang="en-US" sz="1600" dirty="0">
                <a:solidFill>
                  <a:prstClr val="black"/>
                </a:solidFill>
                <a:latin typeface="Arial" panose="020B0604020202020204" pitchFamily="34" charset="0"/>
                <a:ea typeface="Calibri"/>
                <a:cs typeface="Arial" panose="020B0604020202020204" pitchFamily="34" charset="0"/>
              </a:rPr>
              <a:t> ground water supply scheme for additional 4Ml/d</a:t>
            </a:r>
            <a:endParaRPr lang="en-US" altLang="en-US" sz="1600" dirty="0">
              <a:latin typeface="Arial" panose="020B0604020202020204" pitchFamily="34" charset="0"/>
              <a:ea typeface="Calibri"/>
              <a:cs typeface="Arial" panose="020B0604020202020204" pitchFamily="34" charset="0"/>
            </a:endParaRPr>
          </a:p>
          <a:p>
            <a:pPr marL="285750" indent="-285750" algn="just">
              <a:lnSpc>
                <a:spcPct val="150000"/>
              </a:lnSpc>
              <a:buFont typeface="Wingdings" panose="05000000000000000000" pitchFamily="2" charset="2"/>
              <a:buChar char="q"/>
            </a:pPr>
            <a:r>
              <a:rPr lang="en-US" altLang="en-US" sz="1600" b="1" dirty="0">
                <a:latin typeface="Arial" panose="020B0604020202020204" pitchFamily="34" charset="0"/>
                <a:ea typeface="Calibri"/>
                <a:cs typeface="Arial" panose="020B0604020202020204" pitchFamily="34" charset="0"/>
              </a:rPr>
              <a:t>Long term</a:t>
            </a:r>
          </a:p>
          <a:p>
            <a:pPr marL="742950" lvl="1" indent="-285750" algn="just">
              <a:lnSpc>
                <a:spcPct val="150000"/>
              </a:lnSpc>
              <a:buFont typeface="Wingdings" panose="05000000000000000000" pitchFamily="2" charset="2"/>
              <a:buChar char="q"/>
            </a:pPr>
            <a:r>
              <a:rPr lang="en-ZA" sz="1600" dirty="0">
                <a:solidFill>
                  <a:prstClr val="black"/>
                </a:solidFill>
                <a:latin typeface="Arial" panose="020B0604020202020204" pitchFamily="34" charset="0"/>
                <a:ea typeface="Calibri"/>
                <a:cs typeface="Arial" panose="020B0604020202020204" pitchFamily="34" charset="0"/>
              </a:rPr>
              <a:t>Implementation of the Loskop Bulk Water Project  for the additional 20 Ml/d. The Implementation Readiness study has been approved and currently contractors are on site</a:t>
            </a:r>
            <a:r>
              <a:rPr lang="en-ZA" sz="1400" dirty="0">
                <a:solidFill>
                  <a:prstClr val="black"/>
                </a:solidFill>
                <a:latin typeface="Arial" panose="020B0604020202020204" pitchFamily="34" charset="0"/>
                <a:ea typeface="Calibri"/>
                <a:cs typeface="Arial" panose="020B0604020202020204" pitchFamily="34" charset="0"/>
              </a:rPr>
              <a:t>. </a:t>
            </a:r>
            <a:endParaRPr lang="en-US" altLang="en-US" sz="1400" b="1"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664778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14" y="-6567"/>
            <a:ext cx="9076243" cy="665329"/>
          </a:xfrm>
        </p:spPr>
        <p:txBody>
          <a:bodyPr/>
          <a:lstStyle/>
          <a:p>
            <a:r>
              <a:rPr lang="en-ZA" sz="1875"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PROVINCIAL OVERVIEW ON MIG PERFORMANCE FOR </a:t>
            </a:r>
            <a:r>
              <a:rPr lang="en-ZA" sz="1869"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2022/23 FY</a:t>
            </a:r>
            <a:endParaRPr lang="en-ZA" sz="2275"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72822" y="1308267"/>
            <a:ext cx="6960358" cy="4125036"/>
          </a:xfrm>
        </p:spPr>
        <p:txBody>
          <a:bodyPr>
            <a:noAutofit/>
          </a:bodyPr>
          <a:lstStyle/>
          <a:p>
            <a:pPr marL="0" indent="0" algn="just" defTabSz="742950" eaLnBrk="0" fontAlgn="base" hangingPunct="0">
              <a:lnSpc>
                <a:spcPct val="150000"/>
              </a:lnSpc>
              <a:spcBef>
                <a:spcPts val="0"/>
              </a:spcBef>
              <a:buSzPct val="100000"/>
              <a:buNone/>
            </a:pPr>
            <a:endParaRPr lang="en-ZA" sz="1300" dirty="0">
              <a:latin typeface="Arial" panose="020B0604020202020204" pitchFamily="34" charset="0"/>
              <a:ea typeface="Calibri"/>
              <a:cs typeface="Arial" panose="020B0604020202020204" pitchFamily="34" charset="0"/>
            </a:endParaRPr>
          </a:p>
          <a:p>
            <a:pPr algn="just" defTabSz="742950" eaLnBrk="0" fontAlgn="base" hangingPunct="0">
              <a:lnSpc>
                <a:spcPct val="150000"/>
              </a:lnSpc>
              <a:spcBef>
                <a:spcPts val="0"/>
              </a:spcBef>
              <a:buSzPct val="100000"/>
              <a:buFont typeface="Wingdings" panose="05000000000000000000" pitchFamily="2" charset="2"/>
              <a:buChar char="q"/>
            </a:pPr>
            <a:endParaRPr lang="en-ZA" sz="1300" dirty="0">
              <a:latin typeface="Arial" panose="020B0604020202020204" pitchFamily="34" charset="0"/>
              <a:ea typeface="Calibri"/>
              <a:cs typeface="Arial" panose="020B0604020202020204" pitchFamily="34" charset="0"/>
            </a:endParaRPr>
          </a:p>
          <a:p>
            <a:pPr marL="0" indent="0" algn="just" defTabSz="742950" eaLnBrk="0" fontAlgn="base" hangingPunct="0">
              <a:lnSpc>
                <a:spcPct val="150000"/>
              </a:lnSpc>
              <a:spcBef>
                <a:spcPts val="0"/>
              </a:spcBef>
              <a:buClr>
                <a:srgbClr val="CC9900"/>
              </a:buClr>
              <a:buSzPct val="65000"/>
              <a:buNone/>
            </a:pPr>
            <a:endParaRPr lang="en-ZA" sz="1300" dirty="0">
              <a:latin typeface="Arial" panose="020B0604020202020204" pitchFamily="34" charset="0"/>
              <a:ea typeface="Calibri"/>
              <a:cs typeface="Arial" panose="020B0604020202020204" pitchFamily="34" charset="0"/>
            </a:endParaRPr>
          </a:p>
          <a:p>
            <a:pPr marL="0" indent="0" algn="just" defTabSz="742950" eaLnBrk="0" fontAlgn="base" hangingPunct="0">
              <a:lnSpc>
                <a:spcPct val="150000"/>
              </a:lnSpc>
              <a:spcBef>
                <a:spcPts val="0"/>
              </a:spcBef>
              <a:buClr>
                <a:srgbClr val="CC9900"/>
              </a:buClr>
              <a:buSzPct val="65000"/>
              <a:buNone/>
            </a:pPr>
            <a:endParaRPr lang="en-ZA" sz="1300" dirty="0">
              <a:latin typeface="Arial" panose="020B0604020202020204" pitchFamily="34" charset="0"/>
              <a:ea typeface="Calibri"/>
              <a:cs typeface="Arial" panose="020B0604020202020204" pitchFamily="34" charset="0"/>
            </a:endParaRPr>
          </a:p>
          <a:p>
            <a:pPr lvl="1" algn="just" defTabSz="742950" eaLnBrk="0" fontAlgn="base" hangingPunct="0">
              <a:lnSpc>
                <a:spcPct val="150000"/>
              </a:lnSpc>
              <a:spcBef>
                <a:spcPts val="0"/>
              </a:spcBef>
              <a:buClr>
                <a:srgbClr val="CC9900"/>
              </a:buClr>
              <a:buSzPct val="65000"/>
              <a:buFont typeface="Wingdings" panose="05000000000000000000" pitchFamily="2" charset="2"/>
              <a:buChar char="ü"/>
            </a:pPr>
            <a:endParaRPr lang="en-ZA" sz="1300" dirty="0">
              <a:latin typeface="Arial" panose="020B0604020202020204" pitchFamily="34" charset="0"/>
              <a:ea typeface="Calibri"/>
              <a:cs typeface="Arial" panose="020B0604020202020204" pitchFamily="34" charset="0"/>
            </a:endParaRPr>
          </a:p>
          <a:p>
            <a:pPr marL="371475" lvl="1" indent="0" algn="just" defTabSz="742950" eaLnBrk="0" fontAlgn="base" hangingPunct="0">
              <a:lnSpc>
                <a:spcPct val="150000"/>
              </a:lnSpc>
              <a:spcBef>
                <a:spcPts val="0"/>
              </a:spcBef>
              <a:buClr>
                <a:srgbClr val="CC9900"/>
              </a:buClr>
              <a:buSzPct val="65000"/>
              <a:buNone/>
            </a:pPr>
            <a:endParaRPr lang="en-ZA" sz="1300" dirty="0">
              <a:latin typeface="Arial" panose="020B0604020202020204" pitchFamily="34" charset="0"/>
              <a:ea typeface="Calibri"/>
              <a:cs typeface="Arial" panose="020B0604020202020204" pitchFamily="34" charset="0"/>
            </a:endParaRPr>
          </a:p>
          <a:p>
            <a:pPr marL="221853" indent="-221853" algn="just" defTabSz="742950" eaLnBrk="0" fontAlgn="base" hangingPunct="0">
              <a:lnSpc>
                <a:spcPct val="150000"/>
              </a:lnSpc>
              <a:spcBef>
                <a:spcPts val="0"/>
              </a:spcBef>
              <a:buClr>
                <a:srgbClr val="CC9900"/>
              </a:buClr>
              <a:buSzPct val="65000"/>
              <a:buFont typeface="Wingdings" pitchFamily="2" charset="2"/>
              <a:buChar char="q"/>
            </a:pPr>
            <a:endParaRPr lang="en-ZA" sz="1300" kern="0" dirty="0">
              <a:solidFill>
                <a:srgbClr val="000000"/>
              </a:solidFill>
              <a:latin typeface="Arial"/>
              <a:ea typeface="ＭＳ Ｐゴシック" pitchFamily="34" charset="-128"/>
              <a:cs typeface="Arial"/>
            </a:endParaRPr>
          </a:p>
          <a:p>
            <a:pPr marL="221853" indent="-221853" algn="just" defTabSz="742950" eaLnBrk="0" fontAlgn="base" hangingPunct="0">
              <a:lnSpc>
                <a:spcPct val="150000"/>
              </a:lnSpc>
              <a:spcBef>
                <a:spcPts val="0"/>
              </a:spcBef>
              <a:buClr>
                <a:srgbClr val="CC9900"/>
              </a:buClr>
              <a:buSzPct val="65000"/>
              <a:buFont typeface="Wingdings" pitchFamily="2" charset="2"/>
              <a:buChar char="q"/>
            </a:pPr>
            <a:endParaRPr lang="en-ZA" sz="1463" kern="0" dirty="0">
              <a:solidFill>
                <a:srgbClr val="000000"/>
              </a:solidFill>
              <a:latin typeface="Arial"/>
              <a:ea typeface="ＭＳ Ｐゴシック" pitchFamily="34" charset="-128"/>
              <a:cs typeface="Arial"/>
            </a:endParaRPr>
          </a:p>
          <a:p>
            <a:pPr marL="221853" indent="-221853" algn="just" defTabSz="742950" eaLnBrk="0" fontAlgn="base" hangingPunct="0">
              <a:lnSpc>
                <a:spcPct val="150000"/>
              </a:lnSpc>
              <a:spcBef>
                <a:spcPts val="0"/>
              </a:spcBef>
              <a:buClr>
                <a:srgbClr val="CC9900"/>
              </a:buClr>
              <a:buSzPct val="65000"/>
              <a:buFont typeface="Wingdings" pitchFamily="2" charset="2"/>
              <a:buChar char="q"/>
            </a:pPr>
            <a:endParaRPr lang="en-ZA" sz="1463" kern="0" dirty="0">
              <a:solidFill>
                <a:srgbClr val="000000"/>
              </a:solidFill>
              <a:latin typeface="Arial"/>
              <a:ea typeface="ＭＳ Ｐゴシック" pitchFamily="34" charset="-128"/>
              <a:cs typeface="Arial"/>
            </a:endParaRPr>
          </a:p>
          <a:p>
            <a:pPr marL="221853" indent="-221853" algn="just" defTabSz="742950" eaLnBrk="0" fontAlgn="base" hangingPunct="0">
              <a:lnSpc>
                <a:spcPct val="150000"/>
              </a:lnSpc>
              <a:spcBef>
                <a:spcPts val="0"/>
              </a:spcBef>
              <a:buClr>
                <a:srgbClr val="CC9900"/>
              </a:buClr>
              <a:buSzPct val="65000"/>
              <a:buFont typeface="Wingdings" pitchFamily="2" charset="2"/>
              <a:buChar char="q"/>
            </a:pPr>
            <a:endParaRPr lang="en-ZA" sz="1463" kern="0" dirty="0">
              <a:solidFill>
                <a:srgbClr val="000000"/>
              </a:solidFill>
              <a:latin typeface="Arial"/>
              <a:ea typeface="ＭＳ Ｐゴシック" pitchFamily="34" charset="-128"/>
              <a:cs typeface="Arial"/>
            </a:endParaRPr>
          </a:p>
        </p:txBody>
      </p:sp>
      <p:sp>
        <p:nvSpPr>
          <p:cNvPr id="4" name="Slide Number Placeholder 3"/>
          <p:cNvSpPr>
            <a:spLocks noGrp="1"/>
          </p:cNvSpPr>
          <p:nvPr>
            <p:ph type="sldNum" sz="quarter" idx="12"/>
          </p:nvPr>
        </p:nvSpPr>
        <p:spPr/>
        <p:txBody>
          <a:bodyPr/>
          <a:lstStyle/>
          <a:p>
            <a:pPr defTabSz="742950">
              <a:defRPr/>
            </a:pPr>
            <a:fld id="{39AC5568-C467-DA4E-A229-6C912B895CA4}" type="slidenum">
              <a:rPr lang="en-US">
                <a:solidFill>
                  <a:prstClr val="black"/>
                </a:solidFill>
                <a:latin typeface="Calibri"/>
              </a:rPr>
              <a:pPr defTabSz="742950">
                <a:defRPr/>
              </a:pPr>
              <a:t>22</a:t>
            </a:fld>
            <a:endParaRPr lang="en-US" dirty="0">
              <a:solidFill>
                <a:prstClr val="black"/>
              </a:solidFill>
              <a:latin typeface="Calibri"/>
            </a:endParaRPr>
          </a:p>
        </p:txBody>
      </p:sp>
      <p:graphicFrame>
        <p:nvGraphicFramePr>
          <p:cNvPr id="6" name="Chart 5"/>
          <p:cNvGraphicFramePr>
            <a:graphicFrameLocks/>
          </p:cNvGraphicFramePr>
          <p:nvPr/>
        </p:nvGraphicFramePr>
        <p:xfrm>
          <a:off x="106703" y="1308267"/>
          <a:ext cx="4213802" cy="35721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440042" y="940164"/>
            <a:ext cx="5359257" cy="2704715"/>
          </a:xfrm>
          <a:prstGeom prst="rect">
            <a:avLst/>
          </a:prstGeom>
          <a:noFill/>
        </p:spPr>
        <p:txBody>
          <a:bodyPr wrap="square" rtlCol="0">
            <a:spAutoFit/>
          </a:bodyPr>
          <a:lstStyle/>
          <a:p>
            <a:pPr marL="232172" indent="-232172" algn="just" defTabSz="742950">
              <a:lnSpc>
                <a:spcPct val="150000"/>
              </a:lnSpc>
              <a:buFont typeface="Wingdings" panose="05000000000000000000" pitchFamily="2" charset="2"/>
              <a:buChar char="q"/>
            </a:pPr>
            <a:r>
              <a:rPr lang="en-GB" sz="1400" dirty="0">
                <a:solidFill>
                  <a:prstClr val="black"/>
                </a:solidFill>
                <a:latin typeface="Arial" panose="020B0604020202020204" pitchFamily="34" charset="0"/>
                <a:cs typeface="Arial" panose="020B0604020202020204" pitchFamily="34" charset="0"/>
              </a:rPr>
              <a:t>A total of 227 projects are planned for 2022/23 financial year.</a:t>
            </a:r>
          </a:p>
          <a:p>
            <a:pPr marL="232172" indent="-232172" algn="just" defTabSz="742950">
              <a:lnSpc>
                <a:spcPct val="150000"/>
              </a:lnSpc>
              <a:buFont typeface="Wingdings" panose="05000000000000000000" pitchFamily="2" charset="2"/>
              <a:buChar char="q"/>
            </a:pPr>
            <a:r>
              <a:rPr lang="en-GB" sz="1400" dirty="0">
                <a:solidFill>
                  <a:prstClr val="black"/>
                </a:solidFill>
                <a:latin typeface="Arial" panose="020B0604020202020204" pitchFamily="34" charset="0"/>
                <a:cs typeface="Arial" panose="020B0604020202020204" pitchFamily="34" charset="0"/>
              </a:rPr>
              <a:t>An amount of R1.1 billion (53%) of the R2 billion allocation is prioritised to water and sanitation projects, R687 million (34%) is prioritised to Roads and storm water projects and the difference of R263 million (13%) is prioritised for other projects such as solid waste, street lighting, sports facilities including the 5% PMU operational budget</a:t>
            </a:r>
            <a:r>
              <a:rPr lang="en-GB" sz="1200" dirty="0">
                <a:solidFill>
                  <a:prstClr val="black"/>
                </a:solidFill>
                <a:latin typeface="Arial" panose="020B0604020202020204" pitchFamily="34" charset="0"/>
                <a:cs typeface="Arial" panose="020B0604020202020204" pitchFamily="34" charset="0"/>
              </a:rPr>
              <a:t>.</a:t>
            </a:r>
          </a:p>
          <a:p>
            <a:pPr marL="232172" indent="-232172" algn="just" defTabSz="742950">
              <a:buFont typeface="Wingdings" panose="05000000000000000000" pitchFamily="2" charset="2"/>
              <a:buChar char="q"/>
            </a:pPr>
            <a:endParaRPr lang="en-GB" sz="1138" dirty="0">
              <a:solidFill>
                <a:prstClr val="black"/>
              </a:solidFill>
              <a:latin typeface="Arial" panose="020B0604020202020204" pitchFamily="34" charset="0"/>
              <a:cs typeface="Arial" panose="020B0604020202020204" pitchFamily="34" charset="0"/>
            </a:endParaRPr>
          </a:p>
          <a:p>
            <a:pPr algn="just" defTabSz="742950"/>
            <a:endParaRPr lang="en-ZA" sz="1138" dirty="0">
              <a:solidFill>
                <a:prstClr val="black"/>
              </a:solidFill>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nvGraphicFramePr>
        <p:xfrm>
          <a:off x="4510233" y="3543216"/>
          <a:ext cx="4864724" cy="28186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4156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442"/>
            <a:ext cx="9973540" cy="714004"/>
          </a:xfrm>
        </p:spPr>
        <p:txBody>
          <a:bodyPr>
            <a:noAutofit/>
          </a:bodyPr>
          <a:lstStyle/>
          <a:p>
            <a:r>
              <a:rPr lang="en-ZA" sz="1600" b="1" dirty="0">
                <a:latin typeface="Arial" panose="020B0604020202020204" pitchFamily="34" charset="0"/>
                <a:cs typeface="Arial" panose="020B0604020202020204" pitchFamily="34" charset="0"/>
              </a:rPr>
              <a:t>MUNICIPAL MIG SPENDING AS AT END OF SEPTEMBER 2022</a:t>
            </a:r>
          </a:p>
        </p:txBody>
      </p:sp>
      <p:sp>
        <p:nvSpPr>
          <p:cNvPr id="6" name="Rectangle 5"/>
          <p:cNvSpPr/>
          <p:nvPr/>
        </p:nvSpPr>
        <p:spPr>
          <a:xfrm>
            <a:off x="2476500" y="3166429"/>
            <a:ext cx="4953000" cy="317459"/>
          </a:xfrm>
          <a:prstGeom prst="rect">
            <a:avLst/>
          </a:prstGeom>
        </p:spPr>
        <p:txBody>
          <a:bodyPr>
            <a:spAutoFit/>
          </a:bodyPr>
          <a:lstStyle/>
          <a:p>
            <a:pPr defTabSz="742950">
              <a:defRPr/>
            </a:pPr>
            <a:endParaRPr lang="en-GB" sz="1463" dirty="0">
              <a:solidFill>
                <a:prstClr val="black"/>
              </a:solidFill>
              <a:latin typeface="Calibri"/>
            </a:endParaRPr>
          </a:p>
        </p:txBody>
      </p:sp>
      <p:graphicFrame>
        <p:nvGraphicFramePr>
          <p:cNvPr id="3" name="Table 2"/>
          <p:cNvGraphicFramePr>
            <a:graphicFrameLocks noGrp="1"/>
          </p:cNvGraphicFramePr>
          <p:nvPr/>
        </p:nvGraphicFramePr>
        <p:xfrm>
          <a:off x="1" y="903446"/>
          <a:ext cx="9905998" cy="4812081"/>
        </p:xfrm>
        <a:graphic>
          <a:graphicData uri="http://schemas.openxmlformats.org/drawingml/2006/table">
            <a:tbl>
              <a:tblPr/>
              <a:tblGrid>
                <a:gridCol w="1541370">
                  <a:extLst>
                    <a:ext uri="{9D8B030D-6E8A-4147-A177-3AD203B41FA5}">
                      <a16:colId xmlns:a16="http://schemas.microsoft.com/office/drawing/2014/main" val="2687353461"/>
                    </a:ext>
                  </a:extLst>
                </a:gridCol>
                <a:gridCol w="1089759">
                  <a:extLst>
                    <a:ext uri="{9D8B030D-6E8A-4147-A177-3AD203B41FA5}">
                      <a16:colId xmlns:a16="http://schemas.microsoft.com/office/drawing/2014/main" val="3049084146"/>
                    </a:ext>
                  </a:extLst>
                </a:gridCol>
                <a:gridCol w="1040670">
                  <a:extLst>
                    <a:ext uri="{9D8B030D-6E8A-4147-A177-3AD203B41FA5}">
                      <a16:colId xmlns:a16="http://schemas.microsoft.com/office/drawing/2014/main" val="1572505838"/>
                    </a:ext>
                  </a:extLst>
                </a:gridCol>
                <a:gridCol w="1168299">
                  <a:extLst>
                    <a:ext uri="{9D8B030D-6E8A-4147-A177-3AD203B41FA5}">
                      <a16:colId xmlns:a16="http://schemas.microsoft.com/office/drawing/2014/main" val="230402875"/>
                    </a:ext>
                  </a:extLst>
                </a:gridCol>
                <a:gridCol w="1129029">
                  <a:extLst>
                    <a:ext uri="{9D8B030D-6E8A-4147-A177-3AD203B41FA5}">
                      <a16:colId xmlns:a16="http://schemas.microsoft.com/office/drawing/2014/main" val="98023050"/>
                    </a:ext>
                  </a:extLst>
                </a:gridCol>
                <a:gridCol w="1315563">
                  <a:extLst>
                    <a:ext uri="{9D8B030D-6E8A-4147-A177-3AD203B41FA5}">
                      <a16:colId xmlns:a16="http://schemas.microsoft.com/office/drawing/2014/main" val="4234787664"/>
                    </a:ext>
                  </a:extLst>
                </a:gridCol>
                <a:gridCol w="1286110">
                  <a:extLst>
                    <a:ext uri="{9D8B030D-6E8A-4147-A177-3AD203B41FA5}">
                      <a16:colId xmlns:a16="http://schemas.microsoft.com/office/drawing/2014/main" val="838234008"/>
                    </a:ext>
                  </a:extLst>
                </a:gridCol>
                <a:gridCol w="1335198">
                  <a:extLst>
                    <a:ext uri="{9D8B030D-6E8A-4147-A177-3AD203B41FA5}">
                      <a16:colId xmlns:a16="http://schemas.microsoft.com/office/drawing/2014/main" val="1749706711"/>
                    </a:ext>
                  </a:extLst>
                </a:gridCol>
              </a:tblGrid>
              <a:tr h="222754">
                <a:tc>
                  <a:txBody>
                    <a:bodyPr/>
                    <a:lstStyle/>
                    <a:p>
                      <a:pPr algn="l" fontAlgn="t"/>
                      <a:r>
                        <a:rPr lang="en-ZA" sz="1000" b="1" i="0" u="none" strike="noStrike">
                          <a:effectLst/>
                          <a:latin typeface="Arial" panose="020B0604020202020204" pitchFamily="34" charset="0"/>
                        </a:rPr>
                        <a:t>Municipality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1000" b="1" i="0" u="none" strike="noStrike">
                          <a:effectLst/>
                          <a:latin typeface="Arial" panose="020B0604020202020204" pitchFamily="34" charset="0"/>
                        </a:rPr>
                        <a:t>MIG Allocation (R'000)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1000" b="1" i="0" u="none" strike="noStrike">
                          <a:effectLst/>
                          <a:latin typeface="Arial" panose="020B0604020202020204" pitchFamily="34" charset="0"/>
                        </a:rPr>
                        <a:t>Transferred to date (R'000)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1000" b="1" i="0" u="none" strike="noStrike">
                          <a:effectLst/>
                          <a:latin typeface="Arial" panose="020B0604020202020204" pitchFamily="34" charset="0"/>
                        </a:rPr>
                        <a:t>% Transferred to date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t"/>
                      <a:r>
                        <a:rPr lang="en-ZA" sz="1000" b="1" i="0" u="none" strike="noStrike">
                          <a:effectLst/>
                          <a:latin typeface="Arial" panose="020B0604020202020204" pitchFamily="34" charset="0"/>
                        </a:rPr>
                        <a:t>Balance to be transferred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r>
                        <a:rPr lang="en-GB" sz="1000" b="1" i="0" u="none" strike="noStrike">
                          <a:effectLst/>
                          <a:latin typeface="Arial" panose="020B0604020202020204" pitchFamily="34" charset="0"/>
                        </a:rPr>
                        <a:t>Actual Expenditure to date (R'000)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r>
                        <a:rPr lang="en-GB" sz="1000" b="1" i="0" u="none" strike="noStrike">
                          <a:effectLst/>
                          <a:latin typeface="Arial" panose="020B0604020202020204" pitchFamily="34" charset="0"/>
                        </a:rPr>
                        <a:t>% Expenditure against the total Allocation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r>
                        <a:rPr lang="en-GB" sz="1000" b="1" i="0" u="none" strike="noStrike">
                          <a:effectLst/>
                          <a:latin typeface="Arial" panose="020B0604020202020204" pitchFamily="34" charset="0"/>
                        </a:rPr>
                        <a:t>Balance against the total allocation (R'000)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58903116"/>
                  </a:ext>
                </a:extLst>
              </a:tr>
              <a:tr h="202504">
                <a:tc>
                  <a:txBody>
                    <a:bodyPr/>
                    <a:lstStyle/>
                    <a:p>
                      <a:pPr algn="l" fontAlgn="b"/>
                      <a:r>
                        <a:rPr lang="en-ZA" sz="1000" b="0" i="0" u="none" strike="noStrike">
                          <a:effectLst/>
                          <a:latin typeface="Arial" panose="020B0604020202020204" pitchFamily="34" charset="0"/>
                        </a:rPr>
                        <a:t>Chief Albert Luthuli</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99 706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53 324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46 382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30 559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69 147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477746"/>
                  </a:ext>
                </a:extLst>
              </a:tr>
              <a:tr h="202504">
                <a:tc>
                  <a:txBody>
                    <a:bodyPr/>
                    <a:lstStyle/>
                    <a:p>
                      <a:pPr algn="l" fontAlgn="b"/>
                      <a:r>
                        <a:rPr lang="en-ZA" sz="1000" b="0" i="0" u="none" strike="noStrike">
                          <a:effectLst/>
                          <a:latin typeface="Arial" panose="020B0604020202020204" pitchFamily="34" charset="0"/>
                        </a:rPr>
                        <a:t>Msukaligwa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60 055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20 000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40 055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6 046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54 009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027157"/>
                  </a:ext>
                </a:extLst>
              </a:tr>
              <a:tr h="202504">
                <a:tc>
                  <a:txBody>
                    <a:bodyPr/>
                    <a:lstStyle/>
                    <a:p>
                      <a:pPr algn="l" fontAlgn="b"/>
                      <a:r>
                        <a:rPr lang="en-ZA" sz="1000" b="0" i="0" u="none" strike="noStrike">
                          <a:effectLst/>
                          <a:latin typeface="Arial" panose="020B0604020202020204" pitchFamily="34" charset="0"/>
                        </a:rPr>
                        <a:t>Mkhondo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89 625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46 205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43 420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25 101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64 524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0737628"/>
                  </a:ext>
                </a:extLst>
              </a:tr>
              <a:tr h="202504">
                <a:tc>
                  <a:txBody>
                    <a:bodyPr/>
                    <a:lstStyle/>
                    <a:p>
                      <a:pPr algn="l" fontAlgn="b"/>
                      <a:r>
                        <a:rPr lang="en-ZA" sz="1000" b="0" i="0" u="none" strike="noStrike">
                          <a:effectLst/>
                          <a:latin typeface="Arial" panose="020B0604020202020204" pitchFamily="34" charset="0"/>
                        </a:rPr>
                        <a:t>Dr Pixley Ka Isaka Seme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29 722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7 000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22 722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29 457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72377"/>
                  </a:ext>
                </a:extLst>
              </a:tr>
              <a:tr h="202504">
                <a:tc>
                  <a:txBody>
                    <a:bodyPr/>
                    <a:lstStyle/>
                    <a:p>
                      <a:pPr algn="l" fontAlgn="b"/>
                      <a:r>
                        <a:rPr lang="en-ZA" sz="1000" b="0" i="0" u="none" strike="noStrike">
                          <a:effectLst/>
                          <a:latin typeface="Arial" panose="020B0604020202020204" pitchFamily="34" charset="0"/>
                        </a:rPr>
                        <a:t>Lekwa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32 514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14 000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18 514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9 018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23 496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671975"/>
                  </a:ext>
                </a:extLst>
              </a:tr>
              <a:tr h="202504">
                <a:tc>
                  <a:txBody>
                    <a:bodyPr/>
                    <a:lstStyle/>
                    <a:p>
                      <a:pPr algn="l" fontAlgn="b"/>
                      <a:r>
                        <a:rPr lang="en-ZA" sz="1000" b="0" i="0" u="none" strike="noStrike">
                          <a:effectLst/>
                          <a:latin typeface="Arial" panose="020B0604020202020204" pitchFamily="34" charset="0"/>
                        </a:rPr>
                        <a:t>Dipaleseng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20 943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7 210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13 733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20 278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076440"/>
                  </a:ext>
                </a:extLst>
              </a:tr>
              <a:tr h="202504">
                <a:tc>
                  <a:txBody>
                    <a:bodyPr/>
                    <a:lstStyle/>
                    <a:p>
                      <a:pPr algn="l" fontAlgn="b"/>
                      <a:r>
                        <a:rPr lang="en-ZA" sz="1000" b="0" i="0" u="none" strike="noStrike">
                          <a:effectLst/>
                          <a:latin typeface="Arial" panose="020B0604020202020204" pitchFamily="34" charset="0"/>
                        </a:rPr>
                        <a:t>Govan Mbeki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65 932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21 564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44 368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9 986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55 946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798442"/>
                  </a:ext>
                </a:extLst>
              </a:tr>
              <a:tr h="253130">
                <a:tc>
                  <a:txBody>
                    <a:bodyPr/>
                    <a:lstStyle/>
                    <a:p>
                      <a:pPr algn="l" fontAlgn="b"/>
                      <a:r>
                        <a:rPr lang="en-ZA" sz="1000" b="1" i="0" u="none" strike="noStrike">
                          <a:effectLst/>
                          <a:latin typeface="Arial" panose="020B0604020202020204" pitchFamily="34" charset="0"/>
                        </a:rPr>
                        <a:t>GERT SIBANDE DISTRICT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398 497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169 303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42%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229 194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81 640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316 857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53239049"/>
                  </a:ext>
                </a:extLst>
              </a:tr>
              <a:tr h="221489">
                <a:tc>
                  <a:txBody>
                    <a:bodyPr/>
                    <a:lstStyle/>
                    <a:p>
                      <a:pPr algn="l" fontAlgn="b"/>
                      <a:r>
                        <a:rPr lang="en-ZA" sz="1000" b="0" i="0" u="none" strike="noStrike">
                          <a:effectLst/>
                          <a:latin typeface="Arial" panose="020B0604020202020204" pitchFamily="34" charset="0"/>
                        </a:rPr>
                        <a:t>Victor Khanye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27 976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6 185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21 791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27 678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51786"/>
                  </a:ext>
                </a:extLst>
              </a:tr>
              <a:tr h="221489">
                <a:tc>
                  <a:txBody>
                    <a:bodyPr/>
                    <a:lstStyle/>
                    <a:p>
                      <a:pPr algn="l" fontAlgn="b"/>
                      <a:r>
                        <a:rPr lang="en-ZA" sz="1000" b="0" i="0" u="none" strike="noStrike">
                          <a:effectLst/>
                          <a:latin typeface="Arial" panose="020B0604020202020204" pitchFamily="34" charset="0"/>
                        </a:rPr>
                        <a:t>Emalahleni</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137 675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69 930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67 745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35 255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102 420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664241"/>
                  </a:ext>
                </a:extLst>
              </a:tr>
              <a:tr h="221489">
                <a:tc>
                  <a:txBody>
                    <a:bodyPr/>
                    <a:lstStyle/>
                    <a:p>
                      <a:pPr algn="l" fontAlgn="b"/>
                      <a:r>
                        <a:rPr lang="en-ZA" sz="1000" b="0" i="0" u="none" strike="noStrike">
                          <a:effectLst/>
                          <a:latin typeface="Arial" panose="020B0604020202020204" pitchFamily="34" charset="0"/>
                        </a:rPr>
                        <a:t>Emakhazeni</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20 272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11 000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9 272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4 899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15 373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242919"/>
                  </a:ext>
                </a:extLst>
              </a:tr>
              <a:tr h="221489">
                <a:tc>
                  <a:txBody>
                    <a:bodyPr/>
                    <a:lstStyle/>
                    <a:p>
                      <a:pPr algn="l" fontAlgn="b"/>
                      <a:r>
                        <a:rPr lang="en-ZA" sz="1000" b="0" i="0" u="none" strike="noStrike">
                          <a:effectLst/>
                          <a:latin typeface="Arial" panose="020B0604020202020204" pitchFamily="34" charset="0"/>
                        </a:rPr>
                        <a:t>Thembisile Hani</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141 661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95 336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46 325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46 696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94 965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444056"/>
                  </a:ext>
                </a:extLst>
              </a:tr>
              <a:tr h="221489">
                <a:tc>
                  <a:txBody>
                    <a:bodyPr/>
                    <a:lstStyle/>
                    <a:p>
                      <a:pPr algn="l" fontAlgn="b"/>
                      <a:r>
                        <a:rPr lang="en-ZA" sz="1000" b="0" i="0" u="none" strike="noStrike">
                          <a:effectLst/>
                          <a:latin typeface="Arial" panose="020B0604020202020204" pitchFamily="34" charset="0"/>
                        </a:rPr>
                        <a:t>Dr JS Moroka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153 660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35 000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118 660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17 973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135 687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5494148"/>
                  </a:ext>
                </a:extLst>
              </a:tr>
              <a:tr h="196176">
                <a:tc>
                  <a:txBody>
                    <a:bodyPr/>
                    <a:lstStyle/>
                    <a:p>
                      <a:pPr algn="l" fontAlgn="b"/>
                      <a:r>
                        <a:rPr lang="en-ZA" sz="1000" b="1" i="0" u="none" strike="noStrike">
                          <a:effectLst/>
                          <a:latin typeface="Arial" panose="020B0604020202020204" pitchFamily="34" charset="0"/>
                        </a:rPr>
                        <a:t>NKANGALA DISTRICT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481 244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217 451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263 793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105 121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376 123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33200794"/>
                  </a:ext>
                </a:extLst>
              </a:tr>
              <a:tr h="227817">
                <a:tc>
                  <a:txBody>
                    <a:bodyPr/>
                    <a:lstStyle/>
                    <a:p>
                      <a:pPr algn="l" fontAlgn="b"/>
                      <a:r>
                        <a:rPr lang="en-ZA" sz="1000" b="0" i="0" u="none" strike="noStrike">
                          <a:effectLst/>
                          <a:latin typeface="Arial" panose="020B0604020202020204" pitchFamily="34" charset="0"/>
                        </a:rPr>
                        <a:t>Thaba Chweu</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53 907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18 000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35 907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5 317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48 590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299040"/>
                  </a:ext>
                </a:extLst>
              </a:tr>
              <a:tr h="227817">
                <a:tc>
                  <a:txBody>
                    <a:bodyPr/>
                    <a:lstStyle/>
                    <a:p>
                      <a:pPr algn="l" fontAlgn="b"/>
                      <a:r>
                        <a:rPr lang="en-ZA" sz="1000" b="0" i="0" u="none" strike="noStrike">
                          <a:effectLst/>
                          <a:latin typeface="Arial" panose="020B0604020202020204" pitchFamily="34" charset="0"/>
                        </a:rPr>
                        <a:t>Nkomazi</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258 939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173 939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85 000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107 383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151 556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364680"/>
                  </a:ext>
                </a:extLst>
              </a:tr>
              <a:tr h="253130">
                <a:tc>
                  <a:txBody>
                    <a:bodyPr/>
                    <a:lstStyle/>
                    <a:p>
                      <a:pPr algn="l" fontAlgn="b"/>
                      <a:r>
                        <a:rPr lang="en-ZA" sz="1000" b="0" i="0" u="none" strike="noStrike">
                          <a:effectLst/>
                          <a:latin typeface="Arial" panose="020B0604020202020204" pitchFamily="34" charset="0"/>
                        </a:rPr>
                        <a:t>Bushbuckridge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430 851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115 000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315 851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36 918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393 933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174916"/>
                  </a:ext>
                </a:extLst>
              </a:tr>
              <a:tr h="253130">
                <a:tc>
                  <a:txBody>
                    <a:bodyPr/>
                    <a:lstStyle/>
                    <a:p>
                      <a:pPr algn="l" fontAlgn="b"/>
                      <a:r>
                        <a:rPr lang="en-ZA" sz="1000" b="0" i="0" u="none" strike="noStrike">
                          <a:effectLst/>
                          <a:latin typeface="Arial" panose="020B0604020202020204" pitchFamily="34" charset="0"/>
                        </a:rPr>
                        <a:t>City of Mbombela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384 362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72 340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312 022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42 750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panose="020B0604020202020204" pitchFamily="34" charset="0"/>
                        </a:rPr>
                        <a:t>341 612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730559"/>
                  </a:ext>
                </a:extLst>
              </a:tr>
              <a:tr h="164534">
                <a:tc>
                  <a:txBody>
                    <a:bodyPr/>
                    <a:lstStyle/>
                    <a:p>
                      <a:pPr algn="l" fontAlgn="b"/>
                      <a:r>
                        <a:rPr lang="en-ZA" sz="1000" b="1" i="0" u="none" strike="noStrike">
                          <a:effectLst/>
                          <a:latin typeface="Arial" panose="020B0604020202020204" pitchFamily="34" charset="0"/>
                        </a:rPr>
                        <a:t>EHLANZENI DISTRICT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1 128 059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379 279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748 780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192 368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935 691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6357356"/>
                  </a:ext>
                </a:extLst>
              </a:tr>
              <a:tr h="202504">
                <a:tc>
                  <a:txBody>
                    <a:bodyPr/>
                    <a:lstStyle/>
                    <a:p>
                      <a:pPr algn="l" fontAlgn="b"/>
                      <a:r>
                        <a:rPr lang="en-ZA" sz="1000" b="1" i="0" u="none" strike="noStrike">
                          <a:effectLst/>
                          <a:latin typeface="Arial" panose="020B0604020202020204" pitchFamily="34" charset="0"/>
                        </a:rPr>
                        <a:t>PROVINCIAL STATUS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2 007 800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766 033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1 241 767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379 129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dirty="0">
                          <a:effectLst/>
                          <a:latin typeface="Arial" panose="020B0604020202020204" pitchFamily="34" charset="0"/>
                        </a:rPr>
                        <a:t>1 628 671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60505385"/>
                  </a:ext>
                </a:extLst>
              </a:tr>
            </a:tbl>
          </a:graphicData>
        </a:graphic>
      </p:graphicFrame>
    </p:spTree>
    <p:extLst>
      <p:ext uri="{BB962C8B-B14F-4D97-AF65-F5344CB8AC3E}">
        <p14:creationId xmlns:p14="http://schemas.microsoft.com/office/powerpoint/2010/main" val="2382215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0"/>
            <a:ext cx="10101259" cy="818866"/>
          </a:xfrm>
        </p:spPr>
        <p:txBody>
          <a:bodyPr>
            <a:noAutofit/>
          </a:bodyPr>
          <a:lstStyle/>
          <a:p>
            <a:pPr lvl="0" fontAlgn="base">
              <a:lnSpc>
                <a:spcPct val="120000"/>
              </a:lnSpc>
              <a:spcBef>
                <a:spcPts val="0"/>
              </a:spcBef>
              <a:spcAft>
                <a:spcPct val="0"/>
              </a:spcAft>
              <a:defRPr/>
            </a:pPr>
            <a:r>
              <a:rPr lang="en-ZA" sz="2700" b="1" dirty="0">
                <a:solidFill>
                  <a:prstClr val="black"/>
                </a:solidFill>
                <a:ea typeface="+mn-ea"/>
                <a:cs typeface="+mn-cs"/>
              </a:rPr>
              <a:t>SEWER SPILLAGES</a:t>
            </a:r>
            <a:endParaRPr lang="en-US" sz="2700" dirty="0">
              <a:solidFill>
                <a:prstClr val="black"/>
              </a:solidFill>
              <a:ea typeface="+mn-ea"/>
              <a:cs typeface="+mn-cs"/>
            </a:endParaRPr>
          </a:p>
        </p:txBody>
      </p:sp>
      <p:sp>
        <p:nvSpPr>
          <p:cNvPr id="3" name="Content Placeholder 2"/>
          <p:cNvSpPr>
            <a:spLocks noGrp="1"/>
          </p:cNvSpPr>
          <p:nvPr>
            <p:ph idx="1"/>
          </p:nvPr>
        </p:nvSpPr>
        <p:spPr>
          <a:xfrm>
            <a:off x="-40273" y="628690"/>
            <a:ext cx="9710058" cy="5918829"/>
          </a:xfrm>
        </p:spPr>
        <p:txBody>
          <a:bodyPr>
            <a:noAutofit/>
          </a:bodyPr>
          <a:lstStyle/>
          <a:p>
            <a:pPr marL="0" lvl="1" indent="0" algn="just" defTabSz="914400" eaLnBrk="0" fontAlgn="base" hangingPunct="0">
              <a:lnSpc>
                <a:spcPct val="130000"/>
              </a:lnSpc>
              <a:spcBef>
                <a:spcPts val="0"/>
              </a:spcBef>
              <a:spcAft>
                <a:spcPct val="0"/>
              </a:spcAft>
              <a:buSzPct val="105000"/>
              <a:buNone/>
              <a:defRPr/>
            </a:pPr>
            <a:endParaRPr lang="en-ZA" sz="14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285750" indent="-285750" algn="just" defTabSz="742950" eaLnBrk="0" fontAlgn="base" hangingPunct="0">
              <a:lnSpc>
                <a:spcPts val="2400"/>
              </a:lnSpc>
              <a:spcAft>
                <a:spcPct val="0"/>
              </a:spcAft>
              <a:buFont typeface="Wingdings" pitchFamily="2" charset="2"/>
              <a:buChar char="q"/>
            </a:pPr>
            <a:r>
              <a:rPr lang="en-GB" sz="1600" b="1" dirty="0">
                <a:latin typeface="Arial" panose="020B0604020202020204" pitchFamily="34" charset="0"/>
                <a:ea typeface="ＭＳ Ｐゴシック" pitchFamily="34" charset="-128"/>
                <a:cs typeface="Arial" panose="020B0604020202020204" pitchFamily="34" charset="0"/>
              </a:rPr>
              <a:t>The highest concern is the poor management of </a:t>
            </a:r>
            <a:r>
              <a:rPr lang="en-GB" sz="1600" b="1" dirty="0">
                <a:latin typeface="Arial"/>
                <a:ea typeface="Calibri"/>
                <a:cs typeface="Arial"/>
              </a:rPr>
              <a:t>sewer leakages and spillage to water resources. This has become a chronic area of concern. Municipalities such as </a:t>
            </a:r>
            <a:r>
              <a:rPr lang="en-GB" sz="1600" b="1" dirty="0" err="1">
                <a:latin typeface="Arial"/>
                <a:ea typeface="Calibri"/>
                <a:cs typeface="Arial"/>
              </a:rPr>
              <a:t>Msukaligwa</a:t>
            </a:r>
            <a:r>
              <a:rPr lang="en-GB" sz="1600" b="1" dirty="0">
                <a:latin typeface="Arial"/>
                <a:ea typeface="Calibri"/>
                <a:cs typeface="Arial"/>
              </a:rPr>
              <a:t>, Govan Mbeki, </a:t>
            </a:r>
            <a:r>
              <a:rPr lang="en-GB" sz="1600" b="1" dirty="0" err="1">
                <a:latin typeface="Arial"/>
                <a:ea typeface="Calibri"/>
                <a:cs typeface="Arial"/>
              </a:rPr>
              <a:t>Thaba</a:t>
            </a:r>
            <a:r>
              <a:rPr lang="en-GB" sz="1600" b="1" dirty="0">
                <a:latin typeface="Arial"/>
                <a:ea typeface="Calibri"/>
                <a:cs typeface="Arial"/>
              </a:rPr>
              <a:t> </a:t>
            </a:r>
            <a:r>
              <a:rPr lang="en-GB" sz="1600" b="1" dirty="0" err="1">
                <a:latin typeface="Arial"/>
                <a:ea typeface="Calibri"/>
                <a:cs typeface="Arial"/>
              </a:rPr>
              <a:t>Chweu</a:t>
            </a:r>
            <a:r>
              <a:rPr lang="en-GB" sz="1600" b="1" dirty="0">
                <a:latin typeface="Arial"/>
                <a:ea typeface="Calibri"/>
                <a:cs typeface="Arial"/>
              </a:rPr>
              <a:t> and </a:t>
            </a:r>
            <a:r>
              <a:rPr lang="en-GB" sz="1600" b="1" dirty="0" err="1">
                <a:latin typeface="Arial"/>
                <a:ea typeface="Calibri"/>
                <a:cs typeface="Arial"/>
              </a:rPr>
              <a:t>Lekwa</a:t>
            </a:r>
            <a:r>
              <a:rPr lang="en-GB" sz="1600" b="1" dirty="0">
                <a:latin typeface="Arial"/>
                <a:ea typeface="Calibri"/>
                <a:cs typeface="Arial"/>
              </a:rPr>
              <a:t> are the most affected.</a:t>
            </a:r>
          </a:p>
          <a:p>
            <a:pPr marL="285750" indent="-285750" algn="just" defTabSz="742950" eaLnBrk="0" fontAlgn="base" hangingPunct="0">
              <a:lnSpc>
                <a:spcPts val="2400"/>
              </a:lnSpc>
              <a:spcAft>
                <a:spcPct val="0"/>
              </a:spcAft>
              <a:buFont typeface="Wingdings" pitchFamily="2" charset="2"/>
              <a:buChar char="q"/>
            </a:pPr>
            <a:r>
              <a:rPr lang="en-ZA" sz="1600" dirty="0">
                <a:latin typeface="Arial"/>
                <a:ea typeface="Calibri"/>
                <a:cs typeface="Arial"/>
              </a:rPr>
              <a:t>There could be a need for special projects and programmes to deal with sewer spillages and water leakages. The </a:t>
            </a:r>
            <a:r>
              <a:rPr lang="en-ZA" sz="1600" b="1" dirty="0">
                <a:latin typeface="Arial"/>
                <a:ea typeface="Calibri"/>
                <a:cs typeface="Arial"/>
              </a:rPr>
              <a:t>War on Leaks programme </a:t>
            </a:r>
            <a:r>
              <a:rPr lang="en-ZA" sz="1600" dirty="0">
                <a:latin typeface="Arial"/>
                <a:ea typeface="Calibri"/>
                <a:cs typeface="Arial"/>
              </a:rPr>
              <a:t>needs to be resuscitated as it assisted in dealing leakages. </a:t>
            </a:r>
          </a:p>
          <a:p>
            <a:pPr marL="285750" indent="-285750" algn="just" defTabSz="742950" eaLnBrk="0" fontAlgn="base" hangingPunct="0">
              <a:lnSpc>
                <a:spcPts val="2400"/>
              </a:lnSpc>
              <a:spcAft>
                <a:spcPct val="0"/>
              </a:spcAft>
              <a:buFont typeface="Wingdings" pitchFamily="2" charset="2"/>
              <a:buChar char="q"/>
            </a:pPr>
            <a:r>
              <a:rPr lang="en-ZA" sz="1600" dirty="0">
                <a:latin typeface="Arial"/>
                <a:ea typeface="Calibri"/>
                <a:cs typeface="Arial"/>
              </a:rPr>
              <a:t>Recently, the South Africana Human Rights Commission has been issuing directives to various municipalities on the issue of water and sanitation challenges as reported by communities. </a:t>
            </a:r>
          </a:p>
          <a:p>
            <a:pPr lvl="0" algn="just">
              <a:lnSpc>
                <a:spcPct val="150000"/>
              </a:lnSpc>
              <a:buFont typeface="Wingdings" panose="05000000000000000000" pitchFamily="2" charset="2"/>
              <a:buChar char="q"/>
            </a:pPr>
            <a:r>
              <a:rPr lang="en-GB" sz="1600" dirty="0">
                <a:solidFill>
                  <a:prstClr val="black"/>
                </a:solidFill>
                <a:latin typeface="Arial" panose="020B0604020202020204" pitchFamily="34" charset="0"/>
                <a:cs typeface="Arial" panose="020B0604020202020204" pitchFamily="34" charset="0"/>
              </a:rPr>
              <a:t>The Provincial Government has intervened through Department of Human Settlement </a:t>
            </a:r>
          </a:p>
          <a:p>
            <a:pPr lvl="0" algn="just">
              <a:lnSpc>
                <a:spcPct val="150000"/>
              </a:lnSpc>
              <a:buFont typeface="Wingdings" panose="05000000000000000000" pitchFamily="2" charset="2"/>
              <a:buChar char="q"/>
            </a:pPr>
            <a:r>
              <a:rPr lang="en-GB" sz="1600" dirty="0">
                <a:solidFill>
                  <a:prstClr val="black"/>
                </a:solidFill>
                <a:latin typeface="Arial" panose="020B0604020202020204" pitchFamily="34" charset="0"/>
                <a:cs typeface="Arial" panose="020B0604020202020204" pitchFamily="34" charset="0"/>
              </a:rPr>
              <a:t>High level interventions are being considered by the Honourable  Minister of Water and Sanitation to augment current interventions undertaken mainly in </a:t>
            </a:r>
            <a:r>
              <a:rPr lang="en-GB" sz="1600" dirty="0" err="1">
                <a:solidFill>
                  <a:prstClr val="black"/>
                </a:solidFill>
                <a:latin typeface="Arial" panose="020B0604020202020204" pitchFamily="34" charset="0"/>
                <a:cs typeface="Arial" panose="020B0604020202020204" pitchFamily="34" charset="0"/>
              </a:rPr>
              <a:t>Lekwa</a:t>
            </a:r>
            <a:r>
              <a:rPr lang="en-GB" sz="1600" dirty="0">
                <a:solidFill>
                  <a:prstClr val="black"/>
                </a:solidFill>
                <a:latin typeface="Arial" panose="020B0604020202020204" pitchFamily="34" charset="0"/>
                <a:cs typeface="Arial" panose="020B0604020202020204" pitchFamily="34" charset="0"/>
              </a:rPr>
              <a:t> Municipality.</a:t>
            </a:r>
            <a:endParaRPr lang="en-ZA" sz="1600" dirty="0">
              <a:solidFill>
                <a:prstClr val="black"/>
              </a:solidFill>
              <a:latin typeface="Arial" panose="020B0604020202020204" pitchFamily="34" charset="0"/>
              <a:cs typeface="Arial" panose="020B0604020202020204" pitchFamily="34" charset="0"/>
            </a:endParaRPr>
          </a:p>
          <a:p>
            <a:pPr marL="285750" indent="-285750" algn="just" defTabSz="742950" eaLnBrk="0" fontAlgn="base" hangingPunct="0">
              <a:lnSpc>
                <a:spcPts val="2400"/>
              </a:lnSpc>
              <a:spcAft>
                <a:spcPct val="0"/>
              </a:spcAft>
              <a:buFont typeface="Wingdings" pitchFamily="2" charset="2"/>
              <a:buChar char="q"/>
            </a:pPr>
            <a:endParaRPr lang="en-ZA" sz="18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0" lvl="1" indent="0" algn="just" defTabSz="914400" eaLnBrk="0" fontAlgn="base" hangingPunct="0">
              <a:lnSpc>
                <a:spcPct val="150000"/>
              </a:lnSpc>
              <a:spcBef>
                <a:spcPts val="0"/>
              </a:spcBef>
              <a:spcAft>
                <a:spcPct val="0"/>
              </a:spcAft>
              <a:buSzPct val="105000"/>
              <a:buNone/>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kern="0" dirty="0">
              <a:solidFill>
                <a:srgbClr val="000000"/>
              </a:solidFill>
              <a:latin typeface="Arial" panose="020B0604020202020204" pitchFamily="34" charset="0"/>
              <a:ea typeface="ＭＳ Ｐゴシック" pitchFamily="34" charset="-128"/>
              <a:cs typeface="Arial" panose="020B0604020202020204" pitchFamily="34" charset="0"/>
            </a:endParaRPr>
          </a:p>
          <a:p>
            <a:pPr marL="536575" lvl="1" indent="-536575" algn="just" defTabSz="914400" eaLnBrk="0" fontAlgn="base" hangingPunct="0">
              <a:lnSpc>
                <a:spcPct val="150000"/>
              </a:lnSpc>
              <a:spcBef>
                <a:spcPts val="0"/>
              </a:spcBef>
              <a:spcAft>
                <a:spcPct val="0"/>
              </a:spcAft>
              <a:buSzPct val="105000"/>
              <a:buFont typeface="Wingdings" panose="05000000000000000000" pitchFamily="2" charset="2"/>
              <a:buChar char="q"/>
              <a:defRPr/>
            </a:pPr>
            <a:endParaRPr lang="en-ZA" sz="1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p:cNvSpPr txBox="1"/>
          <p:nvPr/>
        </p:nvSpPr>
        <p:spPr>
          <a:xfrm>
            <a:off x="320040" y="5958840"/>
            <a:ext cx="2964302" cy="923330"/>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6941698" y="5950578"/>
            <a:ext cx="2964302" cy="923330"/>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2115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975"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ctr" defTabSz="742950" rtl="0" eaLnBrk="1" fontAlgn="auto" latinLnBrk="0" hangingPunct="1">
                <a:lnSpc>
                  <a:spcPct val="100000"/>
                </a:lnSpc>
                <a:spcBef>
                  <a:spcPts val="0"/>
                </a:spcBef>
                <a:spcAft>
                  <a:spcPts val="0"/>
                </a:spcAft>
                <a:buClrTx/>
                <a:buSzTx/>
                <a:buFontTx/>
                <a:buNone/>
                <a:tabLst/>
                <a:defRPr/>
              </a:pPr>
              <a:t>25</a:t>
            </a:fld>
            <a:endParaRPr kumimoji="0" lang="en-US" sz="975"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le 3"/>
          <p:cNvSpPr txBox="1">
            <a:spLocks/>
          </p:cNvSpPr>
          <p:nvPr/>
        </p:nvSpPr>
        <p:spPr>
          <a:xfrm>
            <a:off x="0" y="4029"/>
            <a:ext cx="9906000" cy="393326"/>
          </a:xfrm>
          <a:prstGeom prst="rect">
            <a:avLst/>
          </a:prstGeom>
          <a:solidFill>
            <a:srgbClr val="FFCA28"/>
          </a:solidFill>
          <a:ln>
            <a:solidFill>
              <a:srgbClr val="000000"/>
            </a:solidFill>
          </a:ln>
        </p:spPr>
        <p:txBody>
          <a:bodyPr vert="horz" lIns="74295" tIns="37148" rIns="74295" bIns="37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742950" rtl="0" eaLnBrk="1" fontAlgn="auto" latinLnBrk="0" hangingPunct="1">
              <a:lnSpc>
                <a:spcPct val="110000"/>
              </a:lnSpc>
              <a:spcBef>
                <a:spcPts val="488"/>
              </a:spcBef>
              <a:spcAft>
                <a:spcPts val="488"/>
              </a:spcAft>
              <a:buClrTx/>
              <a:buSzTx/>
              <a:buFontTx/>
              <a:buNone/>
              <a:tabLst/>
              <a:defRPr/>
            </a:pPr>
            <a:r>
              <a:rPr kumimoji="0" lang="en-US" sz="1463"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HIGH LEVEL SUMMARY: SEWER SPILLAGE  PROJECTS</a:t>
            </a:r>
            <a:endParaRPr kumimoji="0" lang="en-US" sz="1463"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graphicFrame>
        <p:nvGraphicFramePr>
          <p:cNvPr id="7" name="Table 3"/>
          <p:cNvGraphicFramePr>
            <a:graphicFrameLocks noGrp="1"/>
          </p:cNvGraphicFramePr>
          <p:nvPr>
            <p:extLst>
              <p:ext uri="{D42A27DB-BD31-4B8C-83A1-F6EECF244321}">
                <p14:modId xmlns:p14="http://schemas.microsoft.com/office/powerpoint/2010/main" val="2124348147"/>
              </p:ext>
            </p:extLst>
          </p:nvPr>
        </p:nvGraphicFramePr>
        <p:xfrm>
          <a:off x="0" y="397355"/>
          <a:ext cx="9906000" cy="4937055"/>
        </p:xfrm>
        <a:graphic>
          <a:graphicData uri="http://schemas.openxmlformats.org/drawingml/2006/table">
            <a:tbl>
              <a:tblPr firstRow="1" bandRow="1">
                <a:tableStyleId>{5C22544A-7EE6-4342-B048-85BDC9FD1C3A}</a:tableStyleId>
              </a:tblPr>
              <a:tblGrid>
                <a:gridCol w="2078759">
                  <a:extLst>
                    <a:ext uri="{9D8B030D-6E8A-4147-A177-3AD203B41FA5}">
                      <a16:colId xmlns:a16="http://schemas.microsoft.com/office/drawing/2014/main" val="20000"/>
                    </a:ext>
                  </a:extLst>
                </a:gridCol>
                <a:gridCol w="1894068">
                  <a:extLst>
                    <a:ext uri="{9D8B030D-6E8A-4147-A177-3AD203B41FA5}">
                      <a16:colId xmlns:a16="http://schemas.microsoft.com/office/drawing/2014/main" val="20001"/>
                    </a:ext>
                  </a:extLst>
                </a:gridCol>
                <a:gridCol w="1736157">
                  <a:extLst>
                    <a:ext uri="{9D8B030D-6E8A-4147-A177-3AD203B41FA5}">
                      <a16:colId xmlns:a16="http://schemas.microsoft.com/office/drawing/2014/main" val="20002"/>
                    </a:ext>
                  </a:extLst>
                </a:gridCol>
                <a:gridCol w="1962952">
                  <a:extLst>
                    <a:ext uri="{9D8B030D-6E8A-4147-A177-3AD203B41FA5}">
                      <a16:colId xmlns:a16="http://schemas.microsoft.com/office/drawing/2014/main" val="20003"/>
                    </a:ext>
                  </a:extLst>
                </a:gridCol>
                <a:gridCol w="2234064">
                  <a:extLst>
                    <a:ext uri="{9D8B030D-6E8A-4147-A177-3AD203B41FA5}">
                      <a16:colId xmlns:a16="http://schemas.microsoft.com/office/drawing/2014/main" val="20004"/>
                    </a:ext>
                  </a:extLst>
                </a:gridCol>
              </a:tblGrid>
              <a:tr h="402430">
                <a:tc>
                  <a:txBody>
                    <a:bodyPr/>
                    <a:lstStyle/>
                    <a:p>
                      <a:pPr algn="l" fontAlgn="b"/>
                      <a:r>
                        <a:rPr lang="en-ZA" sz="1300" b="1" i="0" u="none" strike="noStrike" dirty="0">
                          <a:solidFill>
                            <a:schemeClr val="tx1"/>
                          </a:solidFill>
                          <a:effectLst/>
                          <a:latin typeface="Arial" panose="020B0604020202020204" pitchFamily="34" charset="0"/>
                          <a:cs typeface="Arial" panose="020B0604020202020204" pitchFamily="34" charset="0"/>
                        </a:rPr>
                        <a:t>PROJECT NAME </a:t>
                      </a:r>
                    </a:p>
                  </a:txBody>
                  <a:tcPr marL="6191" marR="6191" marT="61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en-ZA" sz="1300" b="1" i="0" u="none" strike="noStrike" dirty="0">
                          <a:solidFill>
                            <a:schemeClr val="tx1"/>
                          </a:solidFill>
                          <a:effectLst/>
                          <a:latin typeface="Arial" panose="020B0604020202020204" pitchFamily="34" charset="0"/>
                          <a:cs typeface="Arial" panose="020B0604020202020204" pitchFamily="34" charset="0"/>
                        </a:rPr>
                        <a:t>SCOPE OF WORK</a:t>
                      </a:r>
                    </a:p>
                  </a:txBody>
                  <a:tcPr marL="6191" marR="6191" marT="61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ZA" sz="1300" b="1" i="0" u="none" strike="noStrike" dirty="0">
                          <a:solidFill>
                            <a:schemeClr val="tx1"/>
                          </a:solidFill>
                          <a:effectLst/>
                          <a:latin typeface="Arial" panose="020B0604020202020204" pitchFamily="34" charset="0"/>
                          <a:cs typeface="Arial" panose="020B0604020202020204" pitchFamily="34" charset="0"/>
                        </a:rPr>
                        <a:t>PROJECT FINANCES</a:t>
                      </a:r>
                    </a:p>
                  </a:txBody>
                  <a:tcPr marL="6191" marR="6191" marT="61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en-ZA" sz="1300" b="1" i="0" u="none" strike="noStrike" dirty="0">
                          <a:solidFill>
                            <a:schemeClr val="tx1"/>
                          </a:solidFill>
                          <a:effectLst/>
                          <a:latin typeface="Arial" panose="020B0604020202020204" pitchFamily="34" charset="0"/>
                          <a:cs typeface="Arial" panose="020B0604020202020204" pitchFamily="34" charset="0"/>
                        </a:rPr>
                        <a:t>PROGRESS TO DATE</a:t>
                      </a:r>
                    </a:p>
                  </a:txBody>
                  <a:tcPr marL="6191" marR="6191" marT="61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en-ZA" sz="1300" b="1" i="0" u="none" strike="noStrike" dirty="0">
                          <a:solidFill>
                            <a:schemeClr val="tx1"/>
                          </a:solidFill>
                          <a:effectLst/>
                          <a:latin typeface="Arial" panose="020B0604020202020204" pitchFamily="34" charset="0"/>
                          <a:cs typeface="Arial" panose="020B0604020202020204" pitchFamily="34" charset="0"/>
                        </a:rPr>
                        <a:t>SUMMARY OF CHALLENGES</a:t>
                      </a:r>
                    </a:p>
                  </a:txBody>
                  <a:tcPr marL="6191" marR="6191" marT="61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614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Arial" panose="020B0604020202020204" pitchFamily="34" charset="0"/>
                          <a:cs typeface="Arial" panose="020B0604020202020204" pitchFamily="34" charset="0"/>
                        </a:rPr>
                        <a:t>Upgrading of Ermelo Ext 32, 33 and 34  sewer outfall pipeline in </a:t>
                      </a:r>
                      <a:r>
                        <a:rPr lang="en-GB" sz="1100" b="0" i="0" u="none" strike="noStrike" dirty="0" err="1">
                          <a:solidFill>
                            <a:schemeClr val="tx1"/>
                          </a:solidFill>
                          <a:effectLst/>
                          <a:latin typeface="Arial" panose="020B0604020202020204" pitchFamily="34" charset="0"/>
                          <a:cs typeface="Arial" panose="020B0604020202020204" pitchFamily="34" charset="0"/>
                        </a:rPr>
                        <a:t>Msukaligwa</a:t>
                      </a:r>
                      <a:r>
                        <a:rPr lang="en-GB" sz="1100" b="0" i="0" u="none" strike="noStrike" baseline="0" dirty="0">
                          <a:solidFill>
                            <a:schemeClr val="tx1"/>
                          </a:solidFill>
                          <a:effectLst/>
                          <a:latin typeface="Arial" panose="020B0604020202020204" pitchFamily="34" charset="0"/>
                          <a:cs typeface="Arial" panose="020B0604020202020204" pitchFamily="34" charset="0"/>
                        </a:rPr>
                        <a:t> LM.</a:t>
                      </a:r>
                      <a:endParaRPr lang="en-ZA" sz="1100" b="0" i="0" u="none" strike="noStrike" dirty="0">
                        <a:solidFill>
                          <a:schemeClr val="tx1"/>
                        </a:solidFill>
                        <a:effectLst/>
                        <a:latin typeface="Arial" panose="020B0604020202020204" pitchFamily="34" charset="0"/>
                        <a:cs typeface="Arial" panose="020B0604020202020204" pitchFamily="34" charset="0"/>
                      </a:endParaRPr>
                    </a:p>
                  </a:txBody>
                  <a:tcPr marL="74290" marR="74290" marT="37144" marB="3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chemeClr val="tx1"/>
                          </a:solidFill>
                          <a:effectLst/>
                          <a:latin typeface="Arial" panose="020B0604020202020204" pitchFamily="34" charset="0"/>
                          <a:cs typeface="Arial" panose="020B0604020202020204" pitchFamily="34" charset="0"/>
                        </a:rPr>
                        <a:t>Upgrading of Ermelo Ext 32, 33 and 34  sewer outfall pipeline</a:t>
                      </a:r>
                      <a:endParaRPr lang="en-ZA" sz="1100" b="0" i="0" u="none" strike="noStrike" dirty="0">
                        <a:solidFill>
                          <a:schemeClr val="tx1"/>
                        </a:solidFill>
                        <a:effectLst/>
                        <a:latin typeface="Arial" panose="020B0604020202020204" pitchFamily="34" charset="0"/>
                        <a:cs typeface="Arial" panose="020B0604020202020204" pitchFamily="34" charset="0"/>
                      </a:endParaRPr>
                    </a:p>
                  </a:txBody>
                  <a:tcPr marL="74290" marR="74290" marT="37144" marB="3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R22 384 185.00</a:t>
                      </a:r>
                      <a:endParaRPr kumimoji="0" lang="en-ZA"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74290" marR="74290" marT="37144" marB="3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defTabSz="914400" rtl="0" eaLnBrk="1" latinLnBrk="0" hangingPunct="1">
                        <a:spcAft>
                          <a:spcPts val="0"/>
                        </a:spcAft>
                        <a:buFont typeface="Arial" panose="020B0604020202020204" pitchFamily="34" charset="0"/>
                        <a:buChar char="•"/>
                      </a:pPr>
                      <a:r>
                        <a:rPr lang="en-US" sz="1100" kern="1200" dirty="0">
                          <a:solidFill>
                            <a:schemeClr val="tx1"/>
                          </a:solidFill>
                          <a:latin typeface="Arial" panose="020B0604020202020204" pitchFamily="34" charset="0"/>
                          <a:ea typeface="+mn-ea"/>
                          <a:cs typeface="Arial" panose="020B0604020202020204" pitchFamily="34" charset="0"/>
                        </a:rPr>
                        <a:t>On-going</a:t>
                      </a:r>
                    </a:p>
                  </a:txBody>
                  <a:tcPr marL="74290" marR="74290" marT="37144" marB="3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rtl="0" fontAlgn="ctr">
                        <a:buFont typeface="Arial" panose="020B0604020202020204" pitchFamily="34" charset="0"/>
                        <a:buChar char="•"/>
                      </a:pPr>
                      <a:r>
                        <a:rPr lang="en-GB" sz="1100" kern="1200" baseline="0" dirty="0">
                          <a:solidFill>
                            <a:schemeClr val="tx1"/>
                          </a:solidFill>
                          <a:effectLst/>
                          <a:latin typeface="Arial" panose="020B0604020202020204" pitchFamily="34" charset="0"/>
                          <a:ea typeface="+mn-ea"/>
                          <a:cs typeface="Arial" panose="020B0604020202020204" pitchFamily="34" charset="0"/>
                        </a:rPr>
                        <a:t>None</a:t>
                      </a:r>
                      <a:endParaRPr lang="en-ZA" sz="1100" kern="1200" baseline="0" dirty="0">
                        <a:solidFill>
                          <a:schemeClr val="tx1"/>
                        </a:solidFill>
                        <a:effectLst/>
                        <a:latin typeface="Arial" panose="020B0604020202020204" pitchFamily="34" charset="0"/>
                        <a:ea typeface="+mn-ea"/>
                        <a:cs typeface="Arial" panose="020B0604020202020204" pitchFamily="34" charset="0"/>
                      </a:endParaRPr>
                    </a:p>
                  </a:txBody>
                  <a:tcPr marL="74290" marR="74290" marT="37144" marB="3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4365">
                <a:tc>
                  <a:txBody>
                    <a:bodyPr/>
                    <a:lstStyle/>
                    <a:p>
                      <a:pPr marL="0" indent="-342900" algn="l" hangingPunct="0"/>
                      <a:r>
                        <a:rPr lang="en-GB" altLang="en-US" sz="1100" b="0" dirty="0">
                          <a:solidFill>
                            <a:schemeClr val="tx1"/>
                          </a:solidFill>
                          <a:latin typeface="Arial" panose="020B0604020202020204" pitchFamily="34" charset="0"/>
                          <a:cs typeface="Arial" panose="020B0604020202020204" pitchFamily="34" charset="0"/>
                        </a:rPr>
                        <a:t>Upgrading of </a:t>
                      </a:r>
                      <a:r>
                        <a:rPr lang="en-GB" altLang="en-US" sz="1100" b="0" dirty="0" err="1">
                          <a:solidFill>
                            <a:schemeClr val="tx1"/>
                          </a:solidFill>
                          <a:latin typeface="Arial" panose="020B0604020202020204" pitchFamily="34" charset="0"/>
                          <a:cs typeface="Arial" panose="020B0604020202020204" pitchFamily="34" charset="0"/>
                        </a:rPr>
                        <a:t>Rooikopen</a:t>
                      </a:r>
                      <a:r>
                        <a:rPr lang="en-GB" altLang="en-US" sz="1100" b="0" dirty="0">
                          <a:solidFill>
                            <a:schemeClr val="tx1"/>
                          </a:solidFill>
                          <a:latin typeface="Arial" panose="020B0604020202020204" pitchFamily="34" charset="0"/>
                          <a:cs typeface="Arial" panose="020B0604020202020204" pitchFamily="34" charset="0"/>
                        </a:rPr>
                        <a:t> internal sewer reticulation in Lekwa</a:t>
                      </a:r>
                      <a:r>
                        <a:rPr lang="en-GB" altLang="en-US" sz="1100" b="0" baseline="0" dirty="0">
                          <a:solidFill>
                            <a:schemeClr val="tx1"/>
                          </a:solidFill>
                          <a:latin typeface="Arial" panose="020B0604020202020204" pitchFamily="34" charset="0"/>
                          <a:cs typeface="Arial" panose="020B0604020202020204" pitchFamily="34" charset="0"/>
                        </a:rPr>
                        <a:t> LM</a:t>
                      </a:r>
                      <a:endParaRPr lang="en-US" altLang="en-US" sz="1100" b="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Upgrading of </a:t>
                      </a:r>
                      <a:r>
                        <a:rPr lang="en-GB" sz="1100" dirty="0" err="1">
                          <a:solidFill>
                            <a:schemeClr val="tx1"/>
                          </a:solidFill>
                          <a:latin typeface="Arial" panose="020B0604020202020204" pitchFamily="34" charset="0"/>
                          <a:cs typeface="Arial" panose="020B0604020202020204" pitchFamily="34" charset="0"/>
                        </a:rPr>
                        <a:t>Rooikopen</a:t>
                      </a:r>
                      <a:r>
                        <a:rPr lang="en-GB" sz="1100" dirty="0">
                          <a:solidFill>
                            <a:schemeClr val="tx1"/>
                          </a:solidFill>
                          <a:latin typeface="Arial" panose="020B0604020202020204" pitchFamily="34" charset="0"/>
                          <a:cs typeface="Arial" panose="020B0604020202020204" pitchFamily="34" charset="0"/>
                        </a:rPr>
                        <a:t> internal sewer reticulation</a:t>
                      </a:r>
                      <a:endParaRPr lang="en-ZA" sz="110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R90 000 000.00</a:t>
                      </a:r>
                      <a:endParaRPr kumimoji="0" lang="en-ZA"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On-going</a:t>
                      </a:r>
                      <a:endParaRPr lang="en-ZA" sz="110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kern="1200" baseline="0" dirty="0">
                          <a:solidFill>
                            <a:schemeClr val="tx1"/>
                          </a:solidFill>
                          <a:latin typeface="Arial" panose="020B0604020202020204" pitchFamily="34" charset="0"/>
                          <a:ea typeface="+mn-ea"/>
                          <a:cs typeface="Arial" panose="020B0604020202020204" pitchFamily="34" charset="0"/>
                        </a:rPr>
                        <a:t>None</a:t>
                      </a:r>
                      <a:endParaRPr lang="en-ZA" sz="1100" kern="1200" baseline="0" dirty="0">
                        <a:solidFill>
                          <a:schemeClr val="tx1"/>
                        </a:solidFill>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1010">
                <a:tc>
                  <a:txBody>
                    <a:bodyPr/>
                    <a:lstStyle/>
                    <a:p>
                      <a:pPr marL="0" indent="-342900" algn="l" hangingPunct="0"/>
                      <a:r>
                        <a:rPr lang="en-GB" altLang="en-US" sz="1100" b="0" dirty="0">
                          <a:solidFill>
                            <a:schemeClr val="tx1"/>
                          </a:solidFill>
                          <a:latin typeface="Arial" panose="020B0604020202020204" pitchFamily="34" charset="0"/>
                          <a:cs typeface="Arial" panose="020B0604020202020204" pitchFamily="34" charset="0"/>
                        </a:rPr>
                        <a:t>Upgrading of </a:t>
                      </a:r>
                      <a:r>
                        <a:rPr lang="en-GB" altLang="en-US" sz="1100" b="0" dirty="0" err="1">
                          <a:solidFill>
                            <a:schemeClr val="tx1"/>
                          </a:solidFill>
                          <a:latin typeface="Arial" panose="020B0604020202020204" pitchFamily="34" charset="0"/>
                          <a:cs typeface="Arial" panose="020B0604020202020204" pitchFamily="34" charset="0"/>
                        </a:rPr>
                        <a:t>Madala</a:t>
                      </a:r>
                      <a:r>
                        <a:rPr lang="en-GB" altLang="en-US" sz="1100" b="0" dirty="0">
                          <a:solidFill>
                            <a:schemeClr val="tx1"/>
                          </a:solidFill>
                          <a:latin typeface="Arial" panose="020B0604020202020204" pitchFamily="34" charset="0"/>
                          <a:cs typeface="Arial" panose="020B0604020202020204" pitchFamily="34" charset="0"/>
                        </a:rPr>
                        <a:t> Sewer Main Line in </a:t>
                      </a:r>
                      <a:r>
                        <a:rPr lang="en-GB" altLang="en-US" sz="1100" b="0" dirty="0" err="1">
                          <a:solidFill>
                            <a:schemeClr val="tx1"/>
                          </a:solidFill>
                          <a:latin typeface="Arial" panose="020B0604020202020204" pitchFamily="34" charset="0"/>
                          <a:cs typeface="Arial" panose="020B0604020202020204" pitchFamily="34" charset="0"/>
                        </a:rPr>
                        <a:t>Emakhazeni</a:t>
                      </a:r>
                      <a:r>
                        <a:rPr lang="en-GB" altLang="en-US" sz="1100" b="0" dirty="0">
                          <a:solidFill>
                            <a:schemeClr val="tx1"/>
                          </a:solidFill>
                          <a:latin typeface="Arial" panose="020B0604020202020204" pitchFamily="34" charset="0"/>
                          <a:cs typeface="Arial" panose="020B0604020202020204" pitchFamily="34" charset="0"/>
                        </a:rPr>
                        <a:t> LM</a:t>
                      </a:r>
                      <a:endParaRPr lang="en-US" altLang="en-US" sz="1100" b="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Upgrading of </a:t>
                      </a:r>
                      <a:r>
                        <a:rPr lang="en-GB" sz="1100" dirty="0" err="1">
                          <a:solidFill>
                            <a:schemeClr val="tx1"/>
                          </a:solidFill>
                          <a:latin typeface="Arial" panose="020B0604020202020204" pitchFamily="34" charset="0"/>
                          <a:cs typeface="Arial" panose="020B0604020202020204" pitchFamily="34" charset="0"/>
                        </a:rPr>
                        <a:t>Madala</a:t>
                      </a:r>
                      <a:r>
                        <a:rPr lang="en-GB" sz="1100" dirty="0">
                          <a:solidFill>
                            <a:schemeClr val="tx1"/>
                          </a:solidFill>
                          <a:latin typeface="Arial" panose="020B0604020202020204" pitchFamily="34" charset="0"/>
                          <a:cs typeface="Arial" panose="020B0604020202020204" pitchFamily="34" charset="0"/>
                        </a:rPr>
                        <a:t> Sewer Main Line </a:t>
                      </a:r>
                      <a:endParaRPr lang="en-ZA" sz="110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R15 718 990.00</a:t>
                      </a:r>
                      <a:endParaRPr kumimoji="0" lang="en-ZA"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b="0" i="0" dirty="0">
                          <a:solidFill>
                            <a:schemeClr val="tx1"/>
                          </a:solidFill>
                          <a:latin typeface="Arial" panose="020B0604020202020204" pitchFamily="34" charset="0"/>
                          <a:cs typeface="Arial" panose="020B0604020202020204" pitchFamily="34" charset="0"/>
                        </a:rPr>
                        <a:t>Planning</a:t>
                      </a: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kern="1200" baseline="0" dirty="0">
                          <a:solidFill>
                            <a:schemeClr val="tx1"/>
                          </a:solidFill>
                          <a:latin typeface="Arial" panose="020B0604020202020204" pitchFamily="34" charset="0"/>
                          <a:ea typeface="+mn-ea"/>
                          <a:cs typeface="Arial" panose="020B0604020202020204" pitchFamily="34" charset="0"/>
                        </a:rPr>
                        <a:t>None</a:t>
                      </a:r>
                      <a:endParaRPr lang="en-ZA" sz="1100" kern="1200" baseline="0" dirty="0">
                        <a:solidFill>
                          <a:schemeClr val="tx1"/>
                        </a:solidFill>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9003972"/>
                  </a:ext>
                </a:extLst>
              </a:tr>
              <a:tr h="594365">
                <a:tc>
                  <a:txBody>
                    <a:bodyPr/>
                    <a:lstStyle/>
                    <a:p>
                      <a:pPr marL="0" indent="-342900" algn="l" hangingPunct="0"/>
                      <a:r>
                        <a:rPr lang="en-GB" altLang="en-US" sz="1100" b="0" dirty="0">
                          <a:solidFill>
                            <a:schemeClr val="tx1"/>
                          </a:solidFill>
                          <a:latin typeface="Arial" panose="020B0604020202020204" pitchFamily="34" charset="0"/>
                          <a:cs typeface="Arial" panose="020B0604020202020204" pitchFamily="34" charset="0"/>
                        </a:rPr>
                        <a:t>Sewer reticulation network in </a:t>
                      </a:r>
                      <a:r>
                        <a:rPr lang="en-GB" altLang="en-US" sz="1100" b="0" dirty="0" err="1">
                          <a:solidFill>
                            <a:schemeClr val="tx1"/>
                          </a:solidFill>
                          <a:latin typeface="Arial" panose="020B0604020202020204" pitchFamily="34" charset="0"/>
                          <a:cs typeface="Arial" panose="020B0604020202020204" pitchFamily="34" charset="0"/>
                        </a:rPr>
                        <a:t>Wakkerstroom</a:t>
                      </a:r>
                      <a:r>
                        <a:rPr lang="en-GB" altLang="en-US" sz="1100" b="0" dirty="0">
                          <a:solidFill>
                            <a:schemeClr val="tx1"/>
                          </a:solidFill>
                          <a:latin typeface="Arial" panose="020B0604020202020204" pitchFamily="34" charset="0"/>
                          <a:cs typeface="Arial" panose="020B0604020202020204" pitchFamily="34" charset="0"/>
                        </a:rPr>
                        <a:t>, Ward 5 in </a:t>
                      </a:r>
                      <a:r>
                        <a:rPr lang="en-GB" altLang="en-US" sz="1100" b="0" dirty="0" err="1">
                          <a:solidFill>
                            <a:schemeClr val="tx1"/>
                          </a:solidFill>
                          <a:latin typeface="Arial" panose="020B0604020202020204" pitchFamily="34" charset="0"/>
                          <a:cs typeface="Arial" panose="020B0604020202020204" pitchFamily="34" charset="0"/>
                        </a:rPr>
                        <a:t>Pixley</a:t>
                      </a:r>
                      <a:r>
                        <a:rPr lang="en-GB" altLang="en-US" sz="1100" b="0" dirty="0">
                          <a:solidFill>
                            <a:schemeClr val="tx1"/>
                          </a:solidFill>
                          <a:latin typeface="Arial" panose="020B0604020202020204" pitchFamily="34" charset="0"/>
                          <a:cs typeface="Arial" panose="020B0604020202020204" pitchFamily="34" charset="0"/>
                        </a:rPr>
                        <a:t> </a:t>
                      </a:r>
                      <a:r>
                        <a:rPr lang="en-GB" altLang="en-US" sz="1100" b="0" dirty="0" err="1">
                          <a:solidFill>
                            <a:schemeClr val="tx1"/>
                          </a:solidFill>
                          <a:latin typeface="Arial" panose="020B0604020202020204" pitchFamily="34" charset="0"/>
                          <a:cs typeface="Arial" panose="020B0604020202020204" pitchFamily="34" charset="0"/>
                        </a:rPr>
                        <a:t>Ka</a:t>
                      </a:r>
                      <a:r>
                        <a:rPr lang="en-GB" altLang="en-US" sz="1100" b="0" dirty="0">
                          <a:solidFill>
                            <a:schemeClr val="tx1"/>
                          </a:solidFill>
                          <a:latin typeface="Arial" panose="020B0604020202020204" pitchFamily="34" charset="0"/>
                          <a:cs typeface="Arial" panose="020B0604020202020204" pitchFamily="34" charset="0"/>
                        </a:rPr>
                        <a:t> </a:t>
                      </a:r>
                      <a:r>
                        <a:rPr lang="en-GB" altLang="en-US" sz="1100" b="0" dirty="0" err="1">
                          <a:solidFill>
                            <a:schemeClr val="tx1"/>
                          </a:solidFill>
                          <a:latin typeface="Arial" panose="020B0604020202020204" pitchFamily="34" charset="0"/>
                          <a:cs typeface="Arial" panose="020B0604020202020204" pitchFamily="34" charset="0"/>
                        </a:rPr>
                        <a:t>Seme</a:t>
                      </a:r>
                      <a:r>
                        <a:rPr lang="en-GB" altLang="en-US" sz="1100" b="0" baseline="0" dirty="0">
                          <a:solidFill>
                            <a:schemeClr val="tx1"/>
                          </a:solidFill>
                          <a:latin typeface="Arial" panose="020B0604020202020204" pitchFamily="34" charset="0"/>
                          <a:cs typeface="Arial" panose="020B0604020202020204" pitchFamily="34" charset="0"/>
                        </a:rPr>
                        <a:t> LM.</a:t>
                      </a:r>
                      <a:endParaRPr lang="en-US" altLang="en-US" sz="1100" b="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Sewer reticulation network in </a:t>
                      </a:r>
                      <a:r>
                        <a:rPr lang="en-GB" sz="1100" dirty="0" err="1">
                          <a:solidFill>
                            <a:schemeClr val="tx1"/>
                          </a:solidFill>
                          <a:latin typeface="Arial" panose="020B0604020202020204" pitchFamily="34" charset="0"/>
                          <a:cs typeface="Arial" panose="020B0604020202020204" pitchFamily="34" charset="0"/>
                        </a:rPr>
                        <a:t>Wakkerstroom</a:t>
                      </a:r>
                      <a:r>
                        <a:rPr lang="en-GB" sz="1100" dirty="0">
                          <a:solidFill>
                            <a:schemeClr val="tx1"/>
                          </a:solidFill>
                          <a:latin typeface="Arial" panose="020B0604020202020204" pitchFamily="34" charset="0"/>
                          <a:cs typeface="Arial" panose="020B0604020202020204" pitchFamily="34" charset="0"/>
                        </a:rPr>
                        <a:t>, Ward 5</a:t>
                      </a:r>
                      <a:endParaRPr lang="en-ZA" sz="110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R21 794 392,05</a:t>
                      </a: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b="0" i="0" dirty="0">
                          <a:solidFill>
                            <a:schemeClr val="tx1"/>
                          </a:solidFill>
                          <a:latin typeface="Arial" panose="020B0604020202020204" pitchFamily="34" charset="0"/>
                          <a:cs typeface="Arial" panose="020B0604020202020204" pitchFamily="34" charset="0"/>
                        </a:rPr>
                        <a:t>Implementation</a:t>
                      </a: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kern="1200" baseline="0" dirty="0">
                          <a:solidFill>
                            <a:schemeClr val="tx1"/>
                          </a:solidFill>
                          <a:latin typeface="Arial" panose="020B0604020202020204" pitchFamily="34" charset="0"/>
                          <a:ea typeface="+mn-ea"/>
                          <a:cs typeface="Arial" panose="020B0604020202020204" pitchFamily="34" charset="0"/>
                        </a:rPr>
                        <a:t>None</a:t>
                      </a:r>
                      <a:endParaRPr lang="en-ZA" sz="1100" kern="1200" baseline="0" dirty="0">
                        <a:solidFill>
                          <a:schemeClr val="tx1"/>
                        </a:solidFill>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35720"/>
                  </a:ext>
                </a:extLst>
              </a:tr>
              <a:tr h="601287">
                <a:tc>
                  <a:txBody>
                    <a:bodyPr/>
                    <a:lstStyle/>
                    <a:p>
                      <a:pPr marL="0" indent="-342900" algn="l" hangingPunct="0"/>
                      <a:r>
                        <a:rPr lang="en-GB" altLang="en-US" sz="1100" b="0" dirty="0">
                          <a:solidFill>
                            <a:schemeClr val="tx1"/>
                          </a:solidFill>
                          <a:latin typeface="Arial" panose="020B0604020202020204" pitchFamily="34" charset="0"/>
                          <a:cs typeface="Arial" panose="020B0604020202020204" pitchFamily="34" charset="0"/>
                        </a:rPr>
                        <a:t>Construction of </a:t>
                      </a:r>
                      <a:r>
                        <a:rPr lang="en-GB" altLang="en-US" sz="1100" b="0" dirty="0" err="1">
                          <a:solidFill>
                            <a:schemeClr val="tx1"/>
                          </a:solidFill>
                          <a:latin typeface="Arial" panose="020B0604020202020204" pitchFamily="34" charset="0"/>
                          <a:cs typeface="Arial" panose="020B0604020202020204" pitchFamily="34" charset="0"/>
                        </a:rPr>
                        <a:t>Kanyamazane</a:t>
                      </a:r>
                      <a:r>
                        <a:rPr lang="en-GB" altLang="en-US" sz="1100" b="0" dirty="0">
                          <a:solidFill>
                            <a:schemeClr val="tx1"/>
                          </a:solidFill>
                          <a:latin typeface="Arial" panose="020B0604020202020204" pitchFamily="34" charset="0"/>
                          <a:cs typeface="Arial" panose="020B0604020202020204" pitchFamily="34" charset="0"/>
                        </a:rPr>
                        <a:t> (</a:t>
                      </a:r>
                      <a:r>
                        <a:rPr lang="en-GB" altLang="en-US" sz="1100" b="0" dirty="0" err="1">
                          <a:solidFill>
                            <a:schemeClr val="tx1"/>
                          </a:solidFill>
                          <a:latin typeface="Arial" panose="020B0604020202020204" pitchFamily="34" charset="0"/>
                          <a:cs typeface="Arial" panose="020B0604020202020204" pitchFamily="34" charset="0"/>
                        </a:rPr>
                        <a:t>Mhlume</a:t>
                      </a:r>
                      <a:r>
                        <a:rPr lang="en-GB" altLang="en-US" sz="1100" b="0" dirty="0">
                          <a:solidFill>
                            <a:schemeClr val="tx1"/>
                          </a:solidFill>
                          <a:latin typeface="Arial" panose="020B0604020202020204" pitchFamily="34" charset="0"/>
                          <a:cs typeface="Arial" panose="020B0604020202020204" pitchFamily="34" charset="0"/>
                        </a:rPr>
                        <a:t>) Sewer Reticulation in City of </a:t>
                      </a:r>
                      <a:r>
                        <a:rPr lang="en-GB" altLang="en-US" sz="1100" b="0" dirty="0" err="1">
                          <a:solidFill>
                            <a:schemeClr val="tx1"/>
                          </a:solidFill>
                          <a:latin typeface="Arial" panose="020B0604020202020204" pitchFamily="34" charset="0"/>
                          <a:cs typeface="Arial" panose="020B0604020202020204" pitchFamily="34" charset="0"/>
                        </a:rPr>
                        <a:t>Mbombela</a:t>
                      </a:r>
                      <a:r>
                        <a:rPr lang="en-GB" altLang="en-US" sz="1100" b="0" dirty="0">
                          <a:solidFill>
                            <a:schemeClr val="tx1"/>
                          </a:solidFill>
                          <a:latin typeface="Arial" panose="020B0604020202020204" pitchFamily="34" charset="0"/>
                          <a:cs typeface="Arial" panose="020B0604020202020204" pitchFamily="34" charset="0"/>
                        </a:rPr>
                        <a:t>.</a:t>
                      </a:r>
                      <a:endParaRPr lang="en-US" altLang="en-US" sz="1100" b="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Construction of </a:t>
                      </a:r>
                      <a:r>
                        <a:rPr lang="en-GB" sz="1100" dirty="0" err="1">
                          <a:solidFill>
                            <a:schemeClr val="tx1"/>
                          </a:solidFill>
                          <a:latin typeface="Arial" panose="020B0604020202020204" pitchFamily="34" charset="0"/>
                          <a:cs typeface="Arial" panose="020B0604020202020204" pitchFamily="34" charset="0"/>
                        </a:rPr>
                        <a:t>Kanyamazane</a:t>
                      </a:r>
                      <a:r>
                        <a:rPr lang="en-GB" sz="1100" dirty="0">
                          <a:solidFill>
                            <a:schemeClr val="tx1"/>
                          </a:solidFill>
                          <a:latin typeface="Arial" panose="020B0604020202020204" pitchFamily="34" charset="0"/>
                          <a:cs typeface="Arial" panose="020B0604020202020204" pitchFamily="34" charset="0"/>
                        </a:rPr>
                        <a:t> (</a:t>
                      </a:r>
                      <a:r>
                        <a:rPr lang="en-GB" sz="1100" dirty="0" err="1">
                          <a:solidFill>
                            <a:schemeClr val="tx1"/>
                          </a:solidFill>
                          <a:latin typeface="Arial" panose="020B0604020202020204" pitchFamily="34" charset="0"/>
                          <a:cs typeface="Arial" panose="020B0604020202020204" pitchFamily="34" charset="0"/>
                        </a:rPr>
                        <a:t>Mhlume</a:t>
                      </a:r>
                      <a:r>
                        <a:rPr lang="en-GB" sz="1100" dirty="0">
                          <a:solidFill>
                            <a:schemeClr val="tx1"/>
                          </a:solidFill>
                          <a:latin typeface="Arial" panose="020B0604020202020204" pitchFamily="34" charset="0"/>
                          <a:cs typeface="Arial" panose="020B0604020202020204" pitchFamily="34" charset="0"/>
                        </a:rPr>
                        <a:t>) Sewer Reticulation</a:t>
                      </a:r>
                      <a:endParaRPr lang="en-ZA" sz="110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R38 744 256.00</a:t>
                      </a:r>
                      <a:endParaRPr kumimoji="0" lang="en-ZA"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b="0" i="0" dirty="0">
                          <a:solidFill>
                            <a:schemeClr val="tx1"/>
                          </a:solidFill>
                          <a:latin typeface="Arial" panose="020B0604020202020204" pitchFamily="34" charset="0"/>
                          <a:cs typeface="Arial" panose="020B0604020202020204" pitchFamily="34" charset="0"/>
                        </a:rPr>
                        <a:t>Implementation</a:t>
                      </a: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kern="1200" baseline="0" dirty="0">
                          <a:solidFill>
                            <a:schemeClr val="tx1"/>
                          </a:solidFill>
                          <a:latin typeface="Arial" panose="020B0604020202020204" pitchFamily="34" charset="0"/>
                          <a:ea typeface="+mn-ea"/>
                          <a:cs typeface="Arial" panose="020B0604020202020204" pitchFamily="34" charset="0"/>
                        </a:rPr>
                        <a:t>None</a:t>
                      </a:r>
                      <a:endParaRPr lang="en-ZA" sz="1100" kern="1200" baseline="0" dirty="0">
                        <a:solidFill>
                          <a:schemeClr val="tx1"/>
                        </a:solidFill>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2657408"/>
                  </a:ext>
                </a:extLst>
              </a:tr>
              <a:tr h="941075">
                <a:tc>
                  <a:txBody>
                    <a:bodyPr/>
                    <a:lstStyle/>
                    <a:p>
                      <a:pPr marL="0" indent="-342900" algn="l" hangingPunct="0"/>
                      <a:r>
                        <a:rPr lang="en-GB" altLang="en-US" sz="1100" b="0" dirty="0">
                          <a:solidFill>
                            <a:schemeClr val="tx1"/>
                          </a:solidFill>
                          <a:latin typeface="Arial" panose="020B0604020202020204" pitchFamily="34" charset="0"/>
                          <a:cs typeface="Arial" panose="020B0604020202020204" pitchFamily="34" charset="0"/>
                        </a:rPr>
                        <a:t>Upgrade of the </a:t>
                      </a:r>
                      <a:r>
                        <a:rPr lang="en-GB" altLang="en-US" sz="1100" b="0" dirty="0" err="1">
                          <a:solidFill>
                            <a:schemeClr val="tx1"/>
                          </a:solidFill>
                          <a:latin typeface="Arial" panose="020B0604020202020204" pitchFamily="34" charset="0"/>
                          <a:cs typeface="Arial" panose="020B0604020202020204" pitchFamily="34" charset="0"/>
                        </a:rPr>
                        <a:t>Embalenhle</a:t>
                      </a:r>
                      <a:r>
                        <a:rPr lang="en-GB" altLang="en-US" sz="1100" b="0" dirty="0">
                          <a:solidFill>
                            <a:schemeClr val="tx1"/>
                          </a:solidFill>
                          <a:latin typeface="Arial" panose="020B0604020202020204" pitchFamily="34" charset="0"/>
                          <a:cs typeface="Arial" panose="020B0604020202020204" pitchFamily="34" charset="0"/>
                        </a:rPr>
                        <a:t> Bulk Sewer Pipeline and Pump station </a:t>
                      </a:r>
                      <a:r>
                        <a:rPr lang="en-GB" altLang="en-US" sz="1100" b="0" dirty="0" err="1">
                          <a:solidFill>
                            <a:schemeClr val="tx1"/>
                          </a:solidFill>
                          <a:latin typeface="Arial" panose="020B0604020202020204" pitchFamily="34" charset="0"/>
                          <a:cs typeface="Arial" panose="020B0604020202020204" pitchFamily="34" charset="0"/>
                        </a:rPr>
                        <a:t>ext</a:t>
                      </a:r>
                      <a:r>
                        <a:rPr lang="en-GB" altLang="en-US" sz="1100" b="0" dirty="0">
                          <a:solidFill>
                            <a:schemeClr val="tx1"/>
                          </a:solidFill>
                          <a:latin typeface="Arial" panose="020B0604020202020204" pitchFamily="34" charset="0"/>
                          <a:cs typeface="Arial" panose="020B0604020202020204" pitchFamily="34" charset="0"/>
                        </a:rPr>
                        <a:t> 5 in Govan Mbeki LM</a:t>
                      </a:r>
                      <a:endParaRPr lang="en-US" altLang="en-US" sz="1100" b="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Upgrade of the </a:t>
                      </a:r>
                      <a:r>
                        <a:rPr lang="en-GB" sz="1100" dirty="0" err="1">
                          <a:solidFill>
                            <a:schemeClr val="tx1"/>
                          </a:solidFill>
                          <a:latin typeface="Arial" panose="020B0604020202020204" pitchFamily="34" charset="0"/>
                          <a:cs typeface="Arial" panose="020B0604020202020204" pitchFamily="34" charset="0"/>
                        </a:rPr>
                        <a:t>Embalenhle</a:t>
                      </a:r>
                      <a:r>
                        <a:rPr lang="en-GB" sz="1100" dirty="0">
                          <a:solidFill>
                            <a:schemeClr val="tx1"/>
                          </a:solidFill>
                          <a:latin typeface="Arial" panose="020B0604020202020204" pitchFamily="34" charset="0"/>
                          <a:cs typeface="Arial" panose="020B0604020202020204" pitchFamily="34" charset="0"/>
                        </a:rPr>
                        <a:t> Bulk Sewer Pipeline and Pump station </a:t>
                      </a:r>
                      <a:r>
                        <a:rPr lang="en-GB" sz="1100" dirty="0" err="1">
                          <a:solidFill>
                            <a:schemeClr val="tx1"/>
                          </a:solidFill>
                          <a:latin typeface="Arial" panose="020B0604020202020204" pitchFamily="34" charset="0"/>
                          <a:cs typeface="Arial" panose="020B0604020202020204" pitchFamily="34" charset="0"/>
                        </a:rPr>
                        <a:t>ext</a:t>
                      </a:r>
                      <a:r>
                        <a:rPr lang="en-GB" sz="1100" dirty="0">
                          <a:solidFill>
                            <a:schemeClr val="tx1"/>
                          </a:solidFill>
                          <a:latin typeface="Arial" panose="020B0604020202020204" pitchFamily="34" charset="0"/>
                          <a:cs typeface="Arial" panose="020B0604020202020204" pitchFamily="34" charset="0"/>
                        </a:rPr>
                        <a:t> 5</a:t>
                      </a:r>
                      <a:endParaRPr lang="en-ZA" sz="110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ZA" sz="1100" b="0" i="0" u="none" strike="noStrike" kern="1200" noProof="0" dirty="0">
                          <a:solidFill>
                            <a:srgbClr val="000000"/>
                          </a:solidFill>
                          <a:effectLst/>
                          <a:latin typeface="Arial" panose="020B0604020202020204" pitchFamily="34" charset="0"/>
                          <a:ea typeface="+mn-ea"/>
                          <a:cs typeface="+mn-cs"/>
                        </a:rPr>
                        <a:t>R52 300 000</a:t>
                      </a: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b="0" i="0" dirty="0">
                          <a:solidFill>
                            <a:schemeClr val="tx1"/>
                          </a:solidFill>
                          <a:latin typeface="Arial" panose="020B0604020202020204" pitchFamily="34" charset="0"/>
                          <a:cs typeface="Arial" panose="020B0604020202020204" pitchFamily="34" charset="0"/>
                        </a:rPr>
                        <a:t>Walls of the sump casted 100%. Upper slap beam concrete casted 100%. 1km pipe laid. Overall progress 69%</a:t>
                      </a:r>
                      <a:endParaRPr lang="en-US" sz="1100" b="0" i="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kern="1200" baseline="0" dirty="0">
                          <a:solidFill>
                            <a:schemeClr val="tx1"/>
                          </a:solidFill>
                          <a:latin typeface="Arial" panose="020B0604020202020204" pitchFamily="34" charset="0"/>
                          <a:ea typeface="+mn-ea"/>
                          <a:cs typeface="Arial" panose="020B0604020202020204" pitchFamily="34" charset="0"/>
                        </a:rPr>
                        <a:t>Slow progress with the site closed numerous times due to non-payment to workers and suppliers</a:t>
                      </a:r>
                      <a:endParaRPr lang="en-ZA" sz="1100" kern="1200" baseline="0" dirty="0">
                        <a:solidFill>
                          <a:schemeClr val="tx1"/>
                        </a:solidFill>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4181841"/>
                  </a:ext>
                </a:extLst>
              </a:tr>
              <a:tr h="767720">
                <a:tc>
                  <a:txBody>
                    <a:bodyPr/>
                    <a:lstStyle/>
                    <a:p>
                      <a:pPr marL="0" indent="-342900" algn="l" hangingPunct="0"/>
                      <a:r>
                        <a:rPr lang="en-GB" altLang="en-US" sz="1100" b="0" dirty="0">
                          <a:solidFill>
                            <a:schemeClr val="tx1"/>
                          </a:solidFill>
                          <a:latin typeface="Arial" panose="020B0604020202020204" pitchFamily="34" charset="0"/>
                          <a:cs typeface="Arial" panose="020B0604020202020204" pitchFamily="34" charset="0"/>
                        </a:rPr>
                        <a:t>Upgrading of </a:t>
                      </a:r>
                      <a:r>
                        <a:rPr lang="en-GB" altLang="en-US" sz="1100" b="0" dirty="0" err="1">
                          <a:solidFill>
                            <a:schemeClr val="tx1"/>
                          </a:solidFill>
                          <a:latin typeface="Arial" panose="020B0604020202020204" pitchFamily="34" charset="0"/>
                          <a:cs typeface="Arial" panose="020B0604020202020204" pitchFamily="34" charset="0"/>
                        </a:rPr>
                        <a:t>Madala</a:t>
                      </a:r>
                      <a:r>
                        <a:rPr lang="en-GB" altLang="en-US" sz="1100" b="0" dirty="0">
                          <a:solidFill>
                            <a:schemeClr val="tx1"/>
                          </a:solidFill>
                          <a:latin typeface="Arial" panose="020B0604020202020204" pitchFamily="34" charset="0"/>
                          <a:cs typeface="Arial" panose="020B0604020202020204" pitchFamily="34" charset="0"/>
                        </a:rPr>
                        <a:t> Sewer Main Line in </a:t>
                      </a:r>
                      <a:r>
                        <a:rPr lang="en-GB" altLang="en-US" sz="1100" b="0" dirty="0" err="1">
                          <a:solidFill>
                            <a:schemeClr val="tx1"/>
                          </a:solidFill>
                          <a:latin typeface="Arial" panose="020B0604020202020204" pitchFamily="34" charset="0"/>
                          <a:cs typeface="Arial" panose="020B0604020202020204" pitchFamily="34" charset="0"/>
                        </a:rPr>
                        <a:t>Emakhazeni</a:t>
                      </a:r>
                      <a:r>
                        <a:rPr lang="en-GB" altLang="en-US" sz="1100" b="0" dirty="0">
                          <a:solidFill>
                            <a:schemeClr val="tx1"/>
                          </a:solidFill>
                          <a:latin typeface="Arial" panose="020B0604020202020204" pitchFamily="34" charset="0"/>
                          <a:cs typeface="Arial" panose="020B0604020202020204" pitchFamily="34" charset="0"/>
                        </a:rPr>
                        <a:t> LM</a:t>
                      </a:r>
                      <a:endParaRPr lang="en-US" altLang="en-US" sz="1100" b="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Construction of sewer pump station and rising main in </a:t>
                      </a:r>
                      <a:r>
                        <a:rPr lang="en-GB" sz="1100" dirty="0" err="1">
                          <a:solidFill>
                            <a:schemeClr val="tx1"/>
                          </a:solidFill>
                          <a:latin typeface="Arial" panose="020B0604020202020204" pitchFamily="34" charset="0"/>
                          <a:cs typeface="Arial" panose="020B0604020202020204" pitchFamily="34" charset="0"/>
                        </a:rPr>
                        <a:t>Madala</a:t>
                      </a:r>
                      <a:r>
                        <a:rPr lang="en-GB" sz="1100" dirty="0">
                          <a:solidFill>
                            <a:schemeClr val="tx1"/>
                          </a:solidFill>
                          <a:latin typeface="Arial" panose="020B0604020202020204" pitchFamily="34" charset="0"/>
                          <a:cs typeface="Arial" panose="020B0604020202020204" pitchFamily="34" charset="0"/>
                        </a:rPr>
                        <a:t> Township </a:t>
                      </a:r>
                      <a:endParaRPr lang="en-ZA" sz="110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ZA" sz="1100" b="0" i="0" u="none" strike="noStrike" dirty="0">
                          <a:solidFill>
                            <a:srgbClr val="000000"/>
                          </a:solidFill>
                          <a:effectLst/>
                          <a:latin typeface="Arial" panose="020B0604020202020204" pitchFamily="34" charset="0"/>
                        </a:rPr>
                        <a:t>R 18 973 785,88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b="0" i="0" dirty="0">
                          <a:solidFill>
                            <a:schemeClr val="tx1"/>
                          </a:solidFill>
                          <a:latin typeface="Arial" panose="020B0604020202020204" pitchFamily="34" charset="0"/>
                          <a:cs typeface="Arial" panose="020B0604020202020204" pitchFamily="34" charset="0"/>
                        </a:rPr>
                        <a:t>Construction is at 87%</a:t>
                      </a: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kern="1200" baseline="0" dirty="0">
                          <a:solidFill>
                            <a:schemeClr val="tx1"/>
                          </a:solidFill>
                          <a:latin typeface="Arial" panose="020B0604020202020204" pitchFamily="34" charset="0"/>
                          <a:ea typeface="+mn-ea"/>
                          <a:cs typeface="Arial" panose="020B0604020202020204" pitchFamily="34" charset="0"/>
                        </a:rPr>
                        <a:t>Insufficient budget to complete the project</a:t>
                      </a:r>
                      <a:endParaRPr lang="en-ZA" sz="1100" kern="1200" baseline="0" dirty="0">
                        <a:solidFill>
                          <a:schemeClr val="tx1"/>
                        </a:solidFill>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7186878"/>
                  </a:ext>
                </a:extLst>
              </a:tr>
            </a:tbl>
          </a:graphicData>
        </a:graphic>
      </p:graphicFrame>
    </p:spTree>
    <p:extLst>
      <p:ext uri="{BB962C8B-B14F-4D97-AF65-F5344CB8AC3E}">
        <p14:creationId xmlns:p14="http://schemas.microsoft.com/office/powerpoint/2010/main" val="252305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975"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ctr" defTabSz="742950" rtl="0" eaLnBrk="1" fontAlgn="auto" latinLnBrk="0" hangingPunct="1">
                <a:lnSpc>
                  <a:spcPct val="100000"/>
                </a:lnSpc>
                <a:spcBef>
                  <a:spcPts val="0"/>
                </a:spcBef>
                <a:spcAft>
                  <a:spcPts val="0"/>
                </a:spcAft>
                <a:buClrTx/>
                <a:buSzTx/>
                <a:buFontTx/>
                <a:buNone/>
                <a:tabLst/>
                <a:defRPr/>
              </a:pPr>
              <a:t>26</a:t>
            </a:fld>
            <a:endParaRPr kumimoji="0" lang="en-US" sz="975"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le 3"/>
          <p:cNvSpPr txBox="1">
            <a:spLocks/>
          </p:cNvSpPr>
          <p:nvPr/>
        </p:nvSpPr>
        <p:spPr>
          <a:xfrm>
            <a:off x="0" y="687201"/>
            <a:ext cx="9906000" cy="393326"/>
          </a:xfrm>
          <a:prstGeom prst="rect">
            <a:avLst/>
          </a:prstGeom>
          <a:solidFill>
            <a:srgbClr val="FFCA28"/>
          </a:solidFill>
          <a:ln>
            <a:solidFill>
              <a:srgbClr val="000000"/>
            </a:solidFill>
          </a:ln>
        </p:spPr>
        <p:txBody>
          <a:bodyPr vert="horz" lIns="74295" tIns="37148" rIns="74295" bIns="37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742950" rtl="0" eaLnBrk="1" fontAlgn="auto" latinLnBrk="0" hangingPunct="1">
              <a:lnSpc>
                <a:spcPct val="110000"/>
              </a:lnSpc>
              <a:spcBef>
                <a:spcPts val="488"/>
              </a:spcBef>
              <a:spcAft>
                <a:spcPts val="488"/>
              </a:spcAft>
              <a:buClrTx/>
              <a:buSzTx/>
              <a:buFontTx/>
              <a:buNone/>
              <a:tabLst/>
              <a:defRPr/>
            </a:pPr>
            <a:r>
              <a:rPr kumimoji="0" lang="en-US" sz="1625"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HIGH LEVEL SUMMARY: SEWER SPILLAGE  PROJECTS</a:t>
            </a:r>
            <a:endParaRPr kumimoji="0" lang="en-US" sz="1625"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graphicFrame>
        <p:nvGraphicFramePr>
          <p:cNvPr id="7" name="Table 3"/>
          <p:cNvGraphicFramePr>
            <a:graphicFrameLocks noGrp="1"/>
          </p:cNvGraphicFramePr>
          <p:nvPr/>
        </p:nvGraphicFramePr>
        <p:xfrm>
          <a:off x="1" y="1080527"/>
          <a:ext cx="9905999" cy="3690477"/>
        </p:xfrm>
        <a:graphic>
          <a:graphicData uri="http://schemas.openxmlformats.org/drawingml/2006/table">
            <a:tbl>
              <a:tblPr firstRow="1" bandRow="1">
                <a:tableStyleId>{5C22544A-7EE6-4342-B048-85BDC9FD1C3A}</a:tableStyleId>
              </a:tblPr>
              <a:tblGrid>
                <a:gridCol w="1913661">
                  <a:extLst>
                    <a:ext uri="{9D8B030D-6E8A-4147-A177-3AD203B41FA5}">
                      <a16:colId xmlns:a16="http://schemas.microsoft.com/office/drawing/2014/main" val="20000"/>
                    </a:ext>
                  </a:extLst>
                </a:gridCol>
                <a:gridCol w="1755960">
                  <a:extLst>
                    <a:ext uri="{9D8B030D-6E8A-4147-A177-3AD203B41FA5}">
                      <a16:colId xmlns:a16="http://schemas.microsoft.com/office/drawing/2014/main" val="20001"/>
                    </a:ext>
                  </a:extLst>
                </a:gridCol>
                <a:gridCol w="1715564">
                  <a:extLst>
                    <a:ext uri="{9D8B030D-6E8A-4147-A177-3AD203B41FA5}">
                      <a16:colId xmlns:a16="http://schemas.microsoft.com/office/drawing/2014/main" val="20002"/>
                    </a:ext>
                  </a:extLst>
                </a:gridCol>
                <a:gridCol w="2023890">
                  <a:extLst>
                    <a:ext uri="{9D8B030D-6E8A-4147-A177-3AD203B41FA5}">
                      <a16:colId xmlns:a16="http://schemas.microsoft.com/office/drawing/2014/main" val="20003"/>
                    </a:ext>
                  </a:extLst>
                </a:gridCol>
                <a:gridCol w="2496924">
                  <a:extLst>
                    <a:ext uri="{9D8B030D-6E8A-4147-A177-3AD203B41FA5}">
                      <a16:colId xmlns:a16="http://schemas.microsoft.com/office/drawing/2014/main" val="20004"/>
                    </a:ext>
                  </a:extLst>
                </a:gridCol>
              </a:tblGrid>
              <a:tr h="481830">
                <a:tc>
                  <a:txBody>
                    <a:bodyPr/>
                    <a:lstStyle/>
                    <a:p>
                      <a:pPr algn="l" fontAlgn="b"/>
                      <a:r>
                        <a:rPr lang="en-ZA" sz="1300" b="1" i="0" u="none" strike="noStrike" dirty="0">
                          <a:solidFill>
                            <a:schemeClr val="tx1"/>
                          </a:solidFill>
                          <a:effectLst/>
                          <a:latin typeface="Arial" panose="020B0604020202020204" pitchFamily="34" charset="0"/>
                          <a:cs typeface="Arial" panose="020B0604020202020204" pitchFamily="34" charset="0"/>
                        </a:rPr>
                        <a:t>PROJECT NAME </a:t>
                      </a:r>
                    </a:p>
                  </a:txBody>
                  <a:tcPr marL="6191" marR="6191" marT="61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en-ZA" sz="1300" b="1" i="0" u="none" strike="noStrike" dirty="0">
                          <a:solidFill>
                            <a:schemeClr val="tx1"/>
                          </a:solidFill>
                          <a:effectLst/>
                          <a:latin typeface="Arial" panose="020B0604020202020204" pitchFamily="34" charset="0"/>
                          <a:cs typeface="Arial" panose="020B0604020202020204" pitchFamily="34" charset="0"/>
                        </a:rPr>
                        <a:t>SCOPE OF WORK</a:t>
                      </a:r>
                    </a:p>
                  </a:txBody>
                  <a:tcPr marL="6191" marR="6191" marT="61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ZA" sz="1300" b="1" i="0" u="none" strike="noStrike" dirty="0">
                          <a:solidFill>
                            <a:schemeClr val="tx1"/>
                          </a:solidFill>
                          <a:effectLst/>
                          <a:latin typeface="Arial" panose="020B0604020202020204" pitchFamily="34" charset="0"/>
                          <a:cs typeface="Arial" panose="020B0604020202020204" pitchFamily="34" charset="0"/>
                        </a:rPr>
                        <a:t>PROJECT FINANCES</a:t>
                      </a:r>
                    </a:p>
                  </a:txBody>
                  <a:tcPr marL="6191" marR="6191" marT="61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en-ZA" sz="1300" b="1" i="0" u="none" strike="noStrike" dirty="0">
                          <a:solidFill>
                            <a:schemeClr val="tx1"/>
                          </a:solidFill>
                          <a:effectLst/>
                          <a:latin typeface="Arial" panose="020B0604020202020204" pitchFamily="34" charset="0"/>
                          <a:cs typeface="Arial" panose="020B0604020202020204" pitchFamily="34" charset="0"/>
                        </a:rPr>
                        <a:t>PROGRESS TO DATE</a:t>
                      </a:r>
                    </a:p>
                  </a:txBody>
                  <a:tcPr marL="6191" marR="6191" marT="61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en-ZA" sz="1300" b="1" i="0" u="none" strike="noStrike" dirty="0">
                          <a:solidFill>
                            <a:schemeClr val="tx1"/>
                          </a:solidFill>
                          <a:effectLst/>
                          <a:latin typeface="Arial" panose="020B0604020202020204" pitchFamily="34" charset="0"/>
                          <a:cs typeface="Arial" panose="020B0604020202020204" pitchFamily="34" charset="0"/>
                        </a:rPr>
                        <a:t>SUMMARY OF CHALLENGES</a:t>
                      </a:r>
                    </a:p>
                  </a:txBody>
                  <a:tcPr marL="6191" marR="6191" marT="61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767720">
                <a:tc>
                  <a:txBody>
                    <a:bodyPr/>
                    <a:lstStyle/>
                    <a:p>
                      <a:pPr marL="0" indent="-342900" algn="l" hangingPunct="0"/>
                      <a:r>
                        <a:rPr lang="en-GB" altLang="en-US" sz="1100" b="0" dirty="0">
                          <a:solidFill>
                            <a:schemeClr val="tx1"/>
                          </a:solidFill>
                          <a:latin typeface="Arial" panose="020B0604020202020204" pitchFamily="34" charset="0"/>
                          <a:cs typeface="Arial" panose="020B0604020202020204" pitchFamily="34" charset="0"/>
                        </a:rPr>
                        <a:t>Planning, Design and Construction of Amsterdam Sewer Reticulation in </a:t>
                      </a:r>
                      <a:r>
                        <a:rPr lang="en-GB" altLang="en-US" sz="1100" b="0" dirty="0" err="1">
                          <a:solidFill>
                            <a:schemeClr val="tx1"/>
                          </a:solidFill>
                          <a:latin typeface="Arial" panose="020B0604020202020204" pitchFamily="34" charset="0"/>
                          <a:cs typeface="Arial" panose="020B0604020202020204" pitchFamily="34" charset="0"/>
                        </a:rPr>
                        <a:t>Mkhondp</a:t>
                      </a:r>
                      <a:r>
                        <a:rPr lang="en-GB" altLang="en-US" sz="1100" b="0" dirty="0">
                          <a:solidFill>
                            <a:schemeClr val="tx1"/>
                          </a:solidFill>
                          <a:latin typeface="Arial" panose="020B0604020202020204" pitchFamily="34" charset="0"/>
                          <a:cs typeface="Arial" panose="020B0604020202020204" pitchFamily="34" charset="0"/>
                        </a:rPr>
                        <a:t> LM</a:t>
                      </a:r>
                      <a:endParaRPr lang="en-US" altLang="en-US" sz="1100" b="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Planning, Design and Construction of Amsterdam Sewer Reticulation</a:t>
                      </a:r>
                      <a:endParaRPr lang="en-ZA" sz="110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R48 815 298,41</a:t>
                      </a: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b="0" i="0" dirty="0">
                          <a:solidFill>
                            <a:schemeClr val="tx1"/>
                          </a:solidFill>
                          <a:latin typeface="Arial" panose="020B0604020202020204" pitchFamily="34" charset="0"/>
                          <a:cs typeface="Arial" panose="020B0604020202020204" pitchFamily="34" charset="0"/>
                        </a:rPr>
                        <a:t>Implementation </a:t>
                      </a:r>
                    </a:p>
                    <a:p>
                      <a:pPr marL="171450" indent="-171450">
                        <a:buFont typeface="Arial" panose="020B0604020202020204" pitchFamily="34" charset="0"/>
                        <a:buChar char="•"/>
                      </a:pPr>
                      <a:endParaRPr lang="en-US" sz="1100" b="0" i="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kern="1200" baseline="0" dirty="0">
                          <a:solidFill>
                            <a:schemeClr val="tx1"/>
                          </a:solidFill>
                          <a:latin typeface="Arial" panose="020B0604020202020204" pitchFamily="34" charset="0"/>
                          <a:ea typeface="+mn-ea"/>
                          <a:cs typeface="Arial" panose="020B0604020202020204" pitchFamily="34" charset="0"/>
                        </a:rPr>
                        <a:t>None</a:t>
                      </a:r>
                      <a:endParaRPr lang="en-ZA" sz="1100" kern="1200" baseline="0" dirty="0">
                        <a:solidFill>
                          <a:schemeClr val="tx1"/>
                        </a:solidFill>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8988622"/>
                  </a:ext>
                </a:extLst>
              </a:tr>
              <a:tr h="767720">
                <a:tc>
                  <a:txBody>
                    <a:bodyPr/>
                    <a:lstStyle/>
                    <a:p>
                      <a:pPr marL="171450" indent="-171450" algn="l" defTabSz="914400" rtl="0" eaLnBrk="1" fontAlgn="ctr" latinLnBrk="0" hangingPunct="1">
                        <a:buFont typeface="Arial" panose="020B0604020202020204" pitchFamily="34" charset="0"/>
                        <a:buChar char="•"/>
                      </a:pPr>
                      <a:r>
                        <a:rPr lang="en-GB" altLang="en-US" sz="1100" kern="1200" dirty="0">
                          <a:solidFill>
                            <a:schemeClr val="tx1"/>
                          </a:solidFill>
                          <a:latin typeface="Arial" panose="020B0604020202020204" pitchFamily="34" charset="0"/>
                          <a:ea typeface="+mn-ea"/>
                          <a:cs typeface="Arial" panose="020B0604020202020204" pitchFamily="34" charset="0"/>
                        </a:rPr>
                        <a:t>Construction of </a:t>
                      </a:r>
                      <a:r>
                        <a:rPr lang="en-GB" altLang="en-US" sz="1100" kern="1200" dirty="0" err="1">
                          <a:solidFill>
                            <a:schemeClr val="tx1"/>
                          </a:solidFill>
                          <a:latin typeface="Arial" panose="020B0604020202020204" pitchFamily="34" charset="0"/>
                          <a:ea typeface="+mn-ea"/>
                          <a:cs typeface="Arial" panose="020B0604020202020204" pitchFamily="34" charset="0"/>
                        </a:rPr>
                        <a:t>Rustplaas</a:t>
                      </a:r>
                      <a:r>
                        <a:rPr lang="en-GB" altLang="en-US" sz="1100" kern="1200" dirty="0">
                          <a:solidFill>
                            <a:schemeClr val="tx1"/>
                          </a:solidFill>
                          <a:latin typeface="Arial" panose="020B0604020202020204" pitchFamily="34" charset="0"/>
                          <a:ea typeface="+mn-ea"/>
                          <a:cs typeface="Arial" panose="020B0604020202020204" pitchFamily="34" charset="0"/>
                        </a:rPr>
                        <a:t> Outfall Sewer in </a:t>
                      </a:r>
                      <a:r>
                        <a:rPr lang="en-GB" altLang="en-US" sz="1100" kern="1200" dirty="0" err="1">
                          <a:solidFill>
                            <a:schemeClr val="tx1"/>
                          </a:solidFill>
                          <a:latin typeface="Arial" panose="020B0604020202020204" pitchFamily="34" charset="0"/>
                          <a:ea typeface="+mn-ea"/>
                          <a:cs typeface="Arial" panose="020B0604020202020204" pitchFamily="34" charset="0"/>
                        </a:rPr>
                        <a:t>Mkhondo</a:t>
                      </a:r>
                      <a:r>
                        <a:rPr lang="en-GB" altLang="en-US" sz="1100" kern="1200" dirty="0">
                          <a:solidFill>
                            <a:schemeClr val="tx1"/>
                          </a:solidFill>
                          <a:latin typeface="Arial" panose="020B0604020202020204" pitchFamily="34" charset="0"/>
                          <a:ea typeface="+mn-ea"/>
                          <a:cs typeface="Arial" panose="020B0604020202020204" pitchFamily="34" charset="0"/>
                        </a:rPr>
                        <a:t> LM</a:t>
                      </a:r>
                      <a:endParaRPr lang="en-US" altLang="en-US" sz="1100" kern="1200" dirty="0">
                        <a:solidFill>
                          <a:schemeClr val="tx1"/>
                        </a:solidFill>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defTabSz="914400" rtl="0" eaLnBrk="1" fontAlgn="ctr" latinLnBrk="0" hangingPunct="1">
                        <a:buFont typeface="Arial" panose="020B0604020202020204" pitchFamily="34" charset="0"/>
                        <a:buChar char="•"/>
                      </a:pPr>
                      <a:r>
                        <a:rPr lang="en-GB" sz="1100" kern="1200" dirty="0">
                          <a:solidFill>
                            <a:schemeClr val="tx1"/>
                          </a:solidFill>
                          <a:latin typeface="Arial" panose="020B0604020202020204" pitchFamily="34" charset="0"/>
                          <a:ea typeface="+mn-ea"/>
                          <a:cs typeface="Arial" panose="020B0604020202020204" pitchFamily="34" charset="0"/>
                        </a:rPr>
                        <a:t>Construction of 3,1km of </a:t>
                      </a:r>
                      <a:r>
                        <a:rPr lang="en-GB" sz="1100" kern="1200" dirty="0" err="1">
                          <a:solidFill>
                            <a:schemeClr val="tx1"/>
                          </a:solidFill>
                          <a:latin typeface="Arial" panose="020B0604020202020204" pitchFamily="34" charset="0"/>
                          <a:ea typeface="+mn-ea"/>
                          <a:cs typeface="Arial" panose="020B0604020202020204" pitchFamily="34" charset="0"/>
                        </a:rPr>
                        <a:t>Rustplaas</a:t>
                      </a:r>
                      <a:r>
                        <a:rPr lang="en-GB" sz="1100" kern="1200" dirty="0">
                          <a:solidFill>
                            <a:schemeClr val="tx1"/>
                          </a:solidFill>
                          <a:latin typeface="Arial" panose="020B0604020202020204" pitchFamily="34" charset="0"/>
                          <a:ea typeface="+mn-ea"/>
                          <a:cs typeface="Arial" panose="020B0604020202020204" pitchFamily="34" charset="0"/>
                        </a:rPr>
                        <a:t> Outfall Sewer Lines</a:t>
                      </a:r>
                      <a:endParaRPr lang="en-ZA" sz="1100" kern="1200" dirty="0">
                        <a:solidFill>
                          <a:schemeClr val="tx1"/>
                        </a:solidFill>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ZA" sz="1100" kern="1200" noProof="0" dirty="0">
                          <a:solidFill>
                            <a:schemeClr val="tx1"/>
                          </a:solidFill>
                          <a:latin typeface="Arial" panose="020B0604020202020204" pitchFamily="34" charset="0"/>
                          <a:ea typeface="+mn-ea"/>
                          <a:cs typeface="Arial" panose="020B0604020202020204" pitchFamily="34" charset="0"/>
                        </a:rPr>
                        <a:t>R20 705 713,81</a:t>
                      </a: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defTabSz="914400" rtl="0" eaLnBrk="1" fontAlgn="ctr" latinLnBrk="0" hangingPunct="1">
                        <a:buFont typeface="Arial" panose="020B0604020202020204" pitchFamily="34" charset="0"/>
                        <a:buChar char="•"/>
                      </a:pPr>
                      <a:r>
                        <a:rPr lang="en-GB" sz="1100" kern="1200" dirty="0">
                          <a:solidFill>
                            <a:schemeClr val="tx1"/>
                          </a:solidFill>
                          <a:latin typeface="Arial" panose="020B0604020202020204" pitchFamily="34" charset="0"/>
                          <a:ea typeface="+mn-ea"/>
                          <a:cs typeface="Arial" panose="020B0604020202020204" pitchFamily="34" charset="0"/>
                        </a:rPr>
                        <a:t>Construction-52%                                     1.9km of pipeline installed   and 27 manholes completed </a:t>
                      </a:r>
                      <a:endParaRPr lang="en-US" sz="1100" kern="1200" dirty="0">
                        <a:solidFill>
                          <a:schemeClr val="tx1"/>
                        </a:solidFill>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defTabSz="914400" rtl="0" eaLnBrk="1" fontAlgn="ctr" latinLnBrk="0" hangingPunct="1">
                        <a:buFont typeface="Arial" panose="020B0604020202020204" pitchFamily="34" charset="0"/>
                        <a:buChar char="•"/>
                      </a:pPr>
                      <a:r>
                        <a:rPr lang="en-GB" sz="1100" kern="1200" dirty="0">
                          <a:solidFill>
                            <a:schemeClr val="tx1"/>
                          </a:solidFill>
                          <a:latin typeface="Arial" panose="020B0604020202020204" pitchFamily="34" charset="0"/>
                          <a:ea typeface="+mn-ea"/>
                          <a:cs typeface="Arial" panose="020B0604020202020204" pitchFamily="34" charset="0"/>
                        </a:rPr>
                        <a:t>None</a:t>
                      </a:r>
                      <a:endParaRPr lang="en-ZA" sz="1100" kern="1200" dirty="0">
                        <a:solidFill>
                          <a:schemeClr val="tx1"/>
                        </a:solidFill>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028639"/>
                  </a:ext>
                </a:extLst>
              </a:tr>
              <a:tr h="767720">
                <a:tc>
                  <a:txBody>
                    <a:bodyPr/>
                    <a:lstStyle/>
                    <a:p>
                      <a:pPr marL="0" indent="-342900" algn="l" hangingPunct="0"/>
                      <a:r>
                        <a:rPr lang="en-GB" altLang="en-US" sz="1100" b="0" dirty="0">
                          <a:solidFill>
                            <a:schemeClr val="tx1"/>
                          </a:solidFill>
                          <a:latin typeface="Arial" panose="020B0604020202020204" pitchFamily="34" charset="0"/>
                          <a:cs typeface="Arial" panose="020B0604020202020204" pitchFamily="34" charset="0"/>
                        </a:rPr>
                        <a:t>Construction</a:t>
                      </a:r>
                      <a:r>
                        <a:rPr lang="en-GB" altLang="en-US" sz="1100" b="0" baseline="0" dirty="0">
                          <a:solidFill>
                            <a:schemeClr val="tx1"/>
                          </a:solidFill>
                          <a:latin typeface="Arial" panose="020B0604020202020204" pitchFamily="34" charset="0"/>
                          <a:cs typeface="Arial" panose="020B0604020202020204" pitchFamily="34" charset="0"/>
                        </a:rPr>
                        <a:t> of New WWTW and sewer reticulation in </a:t>
                      </a:r>
                      <a:r>
                        <a:rPr lang="en-GB" altLang="en-US" sz="1100" b="0" baseline="0" dirty="0" err="1">
                          <a:solidFill>
                            <a:schemeClr val="tx1"/>
                          </a:solidFill>
                          <a:latin typeface="Arial" panose="020B0604020202020204" pitchFamily="34" charset="0"/>
                          <a:cs typeface="Arial" panose="020B0604020202020204" pitchFamily="34" charset="0"/>
                        </a:rPr>
                        <a:t>Charl</a:t>
                      </a:r>
                      <a:r>
                        <a:rPr lang="en-GB" altLang="en-US" sz="1100" b="0" baseline="0" dirty="0">
                          <a:solidFill>
                            <a:schemeClr val="tx1"/>
                          </a:solidFill>
                          <a:latin typeface="Arial" panose="020B0604020202020204" pitchFamily="34" charset="0"/>
                          <a:cs typeface="Arial" panose="020B0604020202020204" pitchFamily="34" charset="0"/>
                        </a:rPr>
                        <a:t> </a:t>
                      </a:r>
                      <a:r>
                        <a:rPr lang="en-GB" altLang="en-US" sz="1100" b="0" baseline="0" dirty="0" err="1">
                          <a:solidFill>
                            <a:schemeClr val="tx1"/>
                          </a:solidFill>
                          <a:latin typeface="Arial" panose="020B0604020202020204" pitchFamily="34" charset="0"/>
                          <a:cs typeface="Arial" panose="020B0604020202020204" pitchFamily="34" charset="0"/>
                        </a:rPr>
                        <a:t>Cilliers</a:t>
                      </a:r>
                      <a:r>
                        <a:rPr lang="en-GB" altLang="en-US" sz="1100" b="0" baseline="0" dirty="0">
                          <a:solidFill>
                            <a:schemeClr val="tx1"/>
                          </a:solidFill>
                          <a:latin typeface="Arial" panose="020B0604020202020204" pitchFamily="34" charset="0"/>
                          <a:cs typeface="Arial" panose="020B0604020202020204" pitchFamily="34" charset="0"/>
                        </a:rPr>
                        <a:t> in Govan Mbeki LM</a:t>
                      </a:r>
                      <a:endParaRPr lang="en-US" altLang="en-US" sz="1100" b="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altLang="en-US" sz="1100" b="0" dirty="0">
                          <a:solidFill>
                            <a:schemeClr val="tx1"/>
                          </a:solidFill>
                          <a:latin typeface="Arial" panose="020B0604020202020204" pitchFamily="34" charset="0"/>
                          <a:cs typeface="Arial" panose="020B0604020202020204" pitchFamily="34" charset="0"/>
                        </a:rPr>
                        <a:t>Construction</a:t>
                      </a:r>
                      <a:r>
                        <a:rPr lang="en-GB" altLang="en-US" sz="1100" b="0" baseline="0" dirty="0">
                          <a:solidFill>
                            <a:schemeClr val="tx1"/>
                          </a:solidFill>
                          <a:latin typeface="Arial" panose="020B0604020202020204" pitchFamily="34" charset="0"/>
                          <a:cs typeface="Arial" panose="020B0604020202020204" pitchFamily="34" charset="0"/>
                        </a:rPr>
                        <a:t> of New WWTW and sewer reticulation in </a:t>
                      </a:r>
                      <a:r>
                        <a:rPr lang="en-GB" altLang="en-US" sz="1100" b="0" baseline="0" dirty="0" err="1">
                          <a:solidFill>
                            <a:schemeClr val="tx1"/>
                          </a:solidFill>
                          <a:latin typeface="Arial" panose="020B0604020202020204" pitchFamily="34" charset="0"/>
                          <a:cs typeface="Arial" panose="020B0604020202020204" pitchFamily="34" charset="0"/>
                        </a:rPr>
                        <a:t>Charl</a:t>
                      </a:r>
                      <a:r>
                        <a:rPr lang="en-GB" altLang="en-US" sz="1100" b="0" baseline="0" dirty="0">
                          <a:solidFill>
                            <a:schemeClr val="tx1"/>
                          </a:solidFill>
                          <a:latin typeface="Arial" panose="020B0604020202020204" pitchFamily="34" charset="0"/>
                          <a:cs typeface="Arial" panose="020B0604020202020204" pitchFamily="34" charset="0"/>
                        </a:rPr>
                        <a:t> </a:t>
                      </a:r>
                      <a:r>
                        <a:rPr lang="en-GB" altLang="en-US" sz="1100" b="0" baseline="0" dirty="0" err="1">
                          <a:solidFill>
                            <a:schemeClr val="tx1"/>
                          </a:solidFill>
                          <a:latin typeface="Arial" panose="020B0604020202020204" pitchFamily="34" charset="0"/>
                          <a:cs typeface="Arial" panose="020B0604020202020204" pitchFamily="34" charset="0"/>
                        </a:rPr>
                        <a:t>Cilliers</a:t>
                      </a:r>
                      <a:r>
                        <a:rPr lang="en-GB" altLang="en-US" sz="1100" b="0" baseline="0" dirty="0">
                          <a:solidFill>
                            <a:schemeClr val="tx1"/>
                          </a:solidFill>
                          <a:latin typeface="Arial" panose="020B0604020202020204" pitchFamily="34" charset="0"/>
                          <a:cs typeface="Arial" panose="020B0604020202020204" pitchFamily="34" charset="0"/>
                        </a:rPr>
                        <a:t> </a:t>
                      </a:r>
                      <a:endParaRPr lang="en-ZA" sz="110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R55 205 566.00</a:t>
                      </a:r>
                      <a:endParaRPr kumimoji="0" lang="en-ZA"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solidFill>
                            <a:schemeClr val="tx1"/>
                          </a:solidFill>
                          <a:latin typeface="Arial" panose="020B0604020202020204" pitchFamily="34" charset="0"/>
                          <a:cs typeface="Arial" panose="020B0604020202020204" pitchFamily="34" charset="0"/>
                        </a:rPr>
                        <a:t>Implementation </a:t>
                      </a:r>
                    </a:p>
                    <a:p>
                      <a:pPr marL="171450" indent="-171450">
                        <a:buFont typeface="Arial" panose="020B0604020202020204" pitchFamily="34" charset="0"/>
                        <a:buChar char="•"/>
                      </a:pPr>
                      <a:endParaRPr lang="en-US" sz="1100" b="0" i="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kern="1200" baseline="0" dirty="0">
                          <a:solidFill>
                            <a:schemeClr val="tx1"/>
                          </a:solidFill>
                          <a:latin typeface="Arial" panose="020B0604020202020204" pitchFamily="34" charset="0"/>
                          <a:ea typeface="+mn-ea"/>
                          <a:cs typeface="Arial" panose="020B0604020202020204" pitchFamily="34" charset="0"/>
                        </a:rPr>
                        <a:t>None</a:t>
                      </a:r>
                      <a:endParaRPr lang="en-ZA" sz="1100" kern="1200" baseline="0" dirty="0">
                        <a:solidFill>
                          <a:schemeClr val="tx1"/>
                        </a:solidFill>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5150746"/>
                  </a:ext>
                </a:extLst>
              </a:tr>
              <a:tr h="905487">
                <a:tc>
                  <a:txBody>
                    <a:bodyPr/>
                    <a:lstStyle/>
                    <a:p>
                      <a:pPr marL="0" indent="-342900" algn="l" hangingPunct="0"/>
                      <a:r>
                        <a:rPr lang="en-GB" altLang="en-US" sz="1100" b="0" dirty="0">
                          <a:solidFill>
                            <a:schemeClr val="tx1"/>
                          </a:solidFill>
                          <a:latin typeface="Arial" panose="020B0604020202020204" pitchFamily="34" charset="0"/>
                          <a:cs typeface="Arial" panose="020B0604020202020204" pitchFamily="34" charset="0"/>
                        </a:rPr>
                        <a:t>Construction of </a:t>
                      </a:r>
                      <a:r>
                        <a:rPr lang="en-GB" altLang="en-US" sz="1100" b="0" dirty="0" err="1">
                          <a:solidFill>
                            <a:schemeClr val="tx1"/>
                          </a:solidFill>
                          <a:latin typeface="Arial" panose="020B0604020202020204" pitchFamily="34" charset="0"/>
                          <a:cs typeface="Arial" panose="020B0604020202020204" pitchFamily="34" charset="0"/>
                        </a:rPr>
                        <a:t>Kanyamazane</a:t>
                      </a:r>
                      <a:r>
                        <a:rPr lang="en-GB" altLang="en-US" sz="1100" b="0" dirty="0">
                          <a:solidFill>
                            <a:schemeClr val="tx1"/>
                          </a:solidFill>
                          <a:latin typeface="Arial" panose="020B0604020202020204" pitchFamily="34" charset="0"/>
                          <a:cs typeface="Arial" panose="020B0604020202020204" pitchFamily="34" charset="0"/>
                        </a:rPr>
                        <a:t> (</a:t>
                      </a:r>
                      <a:r>
                        <a:rPr lang="en-GB" altLang="en-US" sz="1100" b="0" dirty="0" err="1">
                          <a:solidFill>
                            <a:schemeClr val="tx1"/>
                          </a:solidFill>
                          <a:latin typeface="Arial" panose="020B0604020202020204" pitchFamily="34" charset="0"/>
                          <a:cs typeface="Arial" panose="020B0604020202020204" pitchFamily="34" charset="0"/>
                        </a:rPr>
                        <a:t>Mhlume</a:t>
                      </a:r>
                      <a:r>
                        <a:rPr lang="en-GB" altLang="en-US" sz="1100" b="0" dirty="0">
                          <a:solidFill>
                            <a:schemeClr val="tx1"/>
                          </a:solidFill>
                          <a:latin typeface="Arial" panose="020B0604020202020204" pitchFamily="34" charset="0"/>
                          <a:cs typeface="Arial" panose="020B0604020202020204" pitchFamily="34" charset="0"/>
                        </a:rPr>
                        <a:t>) Sewer Reticulation in City of </a:t>
                      </a:r>
                      <a:r>
                        <a:rPr lang="en-GB" altLang="en-US" sz="1100" b="0" dirty="0" err="1">
                          <a:solidFill>
                            <a:schemeClr val="tx1"/>
                          </a:solidFill>
                          <a:latin typeface="Arial" panose="020B0604020202020204" pitchFamily="34" charset="0"/>
                          <a:cs typeface="Arial" panose="020B0604020202020204" pitchFamily="34" charset="0"/>
                        </a:rPr>
                        <a:t>Mbombela</a:t>
                      </a:r>
                      <a:r>
                        <a:rPr lang="en-GB" altLang="en-US" sz="1100" b="0" dirty="0">
                          <a:solidFill>
                            <a:schemeClr val="tx1"/>
                          </a:solidFill>
                          <a:latin typeface="Arial" panose="020B0604020202020204" pitchFamily="34" charset="0"/>
                          <a:cs typeface="Arial" panose="020B0604020202020204" pitchFamily="34" charset="0"/>
                        </a:rPr>
                        <a:t>.</a:t>
                      </a:r>
                      <a:endParaRPr lang="en-US" altLang="en-US" sz="1100" b="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Construction of </a:t>
                      </a:r>
                      <a:r>
                        <a:rPr lang="en-GB" sz="1100" dirty="0" err="1">
                          <a:solidFill>
                            <a:schemeClr val="tx1"/>
                          </a:solidFill>
                          <a:latin typeface="Arial" panose="020B0604020202020204" pitchFamily="34" charset="0"/>
                          <a:cs typeface="Arial" panose="020B0604020202020204" pitchFamily="34" charset="0"/>
                        </a:rPr>
                        <a:t>Kanyamazane</a:t>
                      </a:r>
                      <a:r>
                        <a:rPr lang="en-GB" sz="1100" dirty="0">
                          <a:solidFill>
                            <a:schemeClr val="tx1"/>
                          </a:solidFill>
                          <a:latin typeface="Arial" panose="020B0604020202020204" pitchFamily="34" charset="0"/>
                          <a:cs typeface="Arial" panose="020B0604020202020204" pitchFamily="34" charset="0"/>
                        </a:rPr>
                        <a:t> (</a:t>
                      </a:r>
                      <a:r>
                        <a:rPr lang="en-GB" sz="1100" dirty="0" err="1">
                          <a:solidFill>
                            <a:schemeClr val="tx1"/>
                          </a:solidFill>
                          <a:latin typeface="Arial" panose="020B0604020202020204" pitchFamily="34" charset="0"/>
                          <a:cs typeface="Arial" panose="020B0604020202020204" pitchFamily="34" charset="0"/>
                        </a:rPr>
                        <a:t>Mhlume</a:t>
                      </a:r>
                      <a:r>
                        <a:rPr lang="en-GB" sz="1100" dirty="0">
                          <a:solidFill>
                            <a:schemeClr val="tx1"/>
                          </a:solidFill>
                          <a:latin typeface="Arial" panose="020B0604020202020204" pitchFamily="34" charset="0"/>
                          <a:cs typeface="Arial" panose="020B0604020202020204" pitchFamily="34" charset="0"/>
                        </a:rPr>
                        <a:t>) Sewer Reticulation</a:t>
                      </a:r>
                      <a:endParaRPr lang="en-ZA" sz="1100" dirty="0">
                        <a:solidFill>
                          <a:schemeClr val="tx1"/>
                        </a:solidFill>
                        <a:latin typeface="Arial" panose="020B0604020202020204" pitchFamily="34" charset="0"/>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R38 744 256.00</a:t>
                      </a:r>
                      <a:endParaRPr kumimoji="0" lang="en-ZA"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b="0" i="0" dirty="0">
                          <a:solidFill>
                            <a:schemeClr val="tx1"/>
                          </a:solidFill>
                          <a:latin typeface="Arial" panose="020B0604020202020204" pitchFamily="34" charset="0"/>
                          <a:cs typeface="Arial" panose="020B0604020202020204" pitchFamily="34" charset="0"/>
                        </a:rPr>
                        <a:t>Implementation</a:t>
                      </a: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kern="1200" baseline="0" dirty="0">
                          <a:solidFill>
                            <a:schemeClr val="tx1"/>
                          </a:solidFill>
                          <a:latin typeface="Arial" panose="020B0604020202020204" pitchFamily="34" charset="0"/>
                          <a:ea typeface="+mn-ea"/>
                          <a:cs typeface="Arial" panose="020B0604020202020204" pitchFamily="34" charset="0"/>
                        </a:rPr>
                        <a:t>None</a:t>
                      </a:r>
                      <a:endParaRPr lang="en-ZA" sz="1100" kern="1200" baseline="0" dirty="0">
                        <a:solidFill>
                          <a:schemeClr val="tx1"/>
                        </a:solidFill>
                        <a:latin typeface="Arial" panose="020B0604020202020204" pitchFamily="34" charset="0"/>
                        <a:ea typeface="+mn-ea"/>
                        <a:cs typeface="Arial" panose="020B0604020202020204" pitchFamily="34" charset="0"/>
                      </a:endParaRPr>
                    </a:p>
                  </a:txBody>
                  <a:tcPr marL="74290" marR="74290" marT="37150" marB="3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2657408"/>
                  </a:ext>
                </a:extLst>
              </a:tr>
            </a:tbl>
          </a:graphicData>
        </a:graphic>
      </p:graphicFrame>
    </p:spTree>
    <p:extLst>
      <p:ext uri="{BB962C8B-B14F-4D97-AF65-F5344CB8AC3E}">
        <p14:creationId xmlns:p14="http://schemas.microsoft.com/office/powerpoint/2010/main" val="1553280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975"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ctr" defTabSz="742950" rtl="0" eaLnBrk="1" fontAlgn="auto" latinLnBrk="0" hangingPunct="1">
                <a:lnSpc>
                  <a:spcPct val="100000"/>
                </a:lnSpc>
                <a:spcBef>
                  <a:spcPts val="0"/>
                </a:spcBef>
                <a:spcAft>
                  <a:spcPts val="0"/>
                </a:spcAft>
                <a:buClrTx/>
                <a:buSzTx/>
                <a:buFontTx/>
                <a:buNone/>
                <a:tabLst/>
                <a:defRPr/>
              </a:pPr>
              <a:t>27</a:t>
            </a:fld>
            <a:endParaRPr kumimoji="0" lang="en-US" sz="975"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le 3"/>
          <p:cNvSpPr txBox="1">
            <a:spLocks/>
          </p:cNvSpPr>
          <p:nvPr/>
        </p:nvSpPr>
        <p:spPr>
          <a:xfrm>
            <a:off x="0" y="687201"/>
            <a:ext cx="9906000" cy="393326"/>
          </a:xfrm>
          <a:prstGeom prst="rect">
            <a:avLst/>
          </a:prstGeom>
          <a:solidFill>
            <a:srgbClr val="FFCA28"/>
          </a:solidFill>
          <a:ln>
            <a:solidFill>
              <a:srgbClr val="000000"/>
            </a:solidFill>
          </a:ln>
        </p:spPr>
        <p:txBody>
          <a:bodyPr vert="horz" lIns="74295" tIns="37148" rIns="74295" bIns="37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742950" rtl="0" eaLnBrk="1" fontAlgn="auto" latinLnBrk="0" hangingPunct="1">
              <a:lnSpc>
                <a:spcPct val="110000"/>
              </a:lnSpc>
              <a:spcBef>
                <a:spcPts val="488"/>
              </a:spcBef>
              <a:spcAft>
                <a:spcPts val="488"/>
              </a:spcAft>
              <a:buClrTx/>
              <a:buSzTx/>
              <a:buFontTx/>
              <a:buNone/>
              <a:tabLst/>
              <a:defRPr/>
            </a:pPr>
            <a:r>
              <a:rPr kumimoji="0" lang="en-US" sz="1625"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HIGH LEVEL SUMMARY: SEWER SPILLAGE  PROJECTS (Dept. of Human Settlements)</a:t>
            </a:r>
            <a:endParaRPr kumimoji="0" lang="en-US" sz="1625"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graphicFrame>
        <p:nvGraphicFramePr>
          <p:cNvPr id="7" name="Table 3"/>
          <p:cNvGraphicFramePr>
            <a:graphicFrameLocks noGrp="1"/>
          </p:cNvGraphicFramePr>
          <p:nvPr/>
        </p:nvGraphicFramePr>
        <p:xfrm>
          <a:off x="1" y="1080528"/>
          <a:ext cx="9906000" cy="4538187"/>
        </p:xfrm>
        <a:graphic>
          <a:graphicData uri="http://schemas.openxmlformats.org/drawingml/2006/table">
            <a:tbl>
              <a:tblPr firstRow="1" bandRow="1">
                <a:tableStyleId>{5C22544A-7EE6-4342-B048-85BDC9FD1C3A}</a:tableStyleId>
              </a:tblPr>
              <a:tblGrid>
                <a:gridCol w="1668946">
                  <a:extLst>
                    <a:ext uri="{9D8B030D-6E8A-4147-A177-3AD203B41FA5}">
                      <a16:colId xmlns:a16="http://schemas.microsoft.com/office/drawing/2014/main" val="20000"/>
                    </a:ext>
                  </a:extLst>
                </a:gridCol>
                <a:gridCol w="2000676">
                  <a:extLst>
                    <a:ext uri="{9D8B030D-6E8A-4147-A177-3AD203B41FA5}">
                      <a16:colId xmlns:a16="http://schemas.microsoft.com/office/drawing/2014/main" val="20001"/>
                    </a:ext>
                  </a:extLst>
                </a:gridCol>
                <a:gridCol w="1638703">
                  <a:extLst>
                    <a:ext uri="{9D8B030D-6E8A-4147-A177-3AD203B41FA5}">
                      <a16:colId xmlns:a16="http://schemas.microsoft.com/office/drawing/2014/main" val="20002"/>
                    </a:ext>
                  </a:extLst>
                </a:gridCol>
                <a:gridCol w="2218083">
                  <a:extLst>
                    <a:ext uri="{9D8B030D-6E8A-4147-A177-3AD203B41FA5}">
                      <a16:colId xmlns:a16="http://schemas.microsoft.com/office/drawing/2014/main" val="20003"/>
                    </a:ext>
                  </a:extLst>
                </a:gridCol>
                <a:gridCol w="2379592">
                  <a:extLst>
                    <a:ext uri="{9D8B030D-6E8A-4147-A177-3AD203B41FA5}">
                      <a16:colId xmlns:a16="http://schemas.microsoft.com/office/drawing/2014/main" val="20004"/>
                    </a:ext>
                  </a:extLst>
                </a:gridCol>
              </a:tblGrid>
              <a:tr h="402430">
                <a:tc>
                  <a:txBody>
                    <a:bodyPr/>
                    <a:lstStyle/>
                    <a:p>
                      <a:pPr algn="l" fontAlgn="b"/>
                      <a:r>
                        <a:rPr lang="en-ZA" sz="1300" b="1" i="0" u="none" strike="noStrike" dirty="0">
                          <a:solidFill>
                            <a:schemeClr val="tx1"/>
                          </a:solidFill>
                          <a:effectLst/>
                          <a:latin typeface="Arial" panose="020B0604020202020204" pitchFamily="34" charset="0"/>
                          <a:cs typeface="Arial" panose="020B0604020202020204" pitchFamily="34" charset="0"/>
                        </a:rPr>
                        <a:t>PROJECT NAME </a:t>
                      </a:r>
                    </a:p>
                  </a:txBody>
                  <a:tcPr marL="6191" marR="6191" marT="61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en-ZA" sz="1300" b="1" i="0" u="none" strike="noStrike" dirty="0">
                          <a:solidFill>
                            <a:schemeClr val="tx1"/>
                          </a:solidFill>
                          <a:effectLst/>
                          <a:latin typeface="Arial" panose="020B0604020202020204" pitchFamily="34" charset="0"/>
                          <a:cs typeface="Arial" panose="020B0604020202020204" pitchFamily="34" charset="0"/>
                        </a:rPr>
                        <a:t>SCOPE OF WORK</a:t>
                      </a:r>
                    </a:p>
                  </a:txBody>
                  <a:tcPr marL="6191" marR="6191" marT="61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ZA" sz="1300" b="1" i="0" u="none" strike="noStrike" dirty="0">
                          <a:solidFill>
                            <a:schemeClr val="tx1"/>
                          </a:solidFill>
                          <a:effectLst/>
                          <a:latin typeface="Arial" panose="020B0604020202020204" pitchFamily="34" charset="0"/>
                          <a:cs typeface="Arial" panose="020B0604020202020204" pitchFamily="34" charset="0"/>
                        </a:rPr>
                        <a:t>PROJECT FINANCES</a:t>
                      </a:r>
                    </a:p>
                  </a:txBody>
                  <a:tcPr marL="6191" marR="6191" marT="61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en-ZA" sz="1300" b="1" i="0" u="none" strike="noStrike" dirty="0">
                          <a:solidFill>
                            <a:schemeClr val="tx1"/>
                          </a:solidFill>
                          <a:effectLst/>
                          <a:latin typeface="Arial" panose="020B0604020202020204" pitchFamily="34" charset="0"/>
                          <a:cs typeface="Arial" panose="020B0604020202020204" pitchFamily="34" charset="0"/>
                        </a:rPr>
                        <a:t>PROGRESS TO DATE</a:t>
                      </a:r>
                    </a:p>
                  </a:txBody>
                  <a:tcPr marL="6191" marR="6191" marT="61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en-ZA" sz="1300" b="1" i="0" u="none" strike="noStrike" dirty="0">
                          <a:solidFill>
                            <a:schemeClr val="tx1"/>
                          </a:solidFill>
                          <a:effectLst/>
                          <a:latin typeface="Arial" panose="020B0604020202020204" pitchFamily="34" charset="0"/>
                          <a:cs typeface="Arial" panose="020B0604020202020204" pitchFamily="34" charset="0"/>
                        </a:rPr>
                        <a:t>SUMMARY OF CHALLENGES</a:t>
                      </a:r>
                    </a:p>
                  </a:txBody>
                  <a:tcPr marL="6191" marR="6191" marT="61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1634484">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dirty="0" err="1">
                          <a:solidFill>
                            <a:schemeClr val="tx1"/>
                          </a:solidFill>
                          <a:latin typeface="Arial" panose="020B0604020202020204" pitchFamily="34" charset="0"/>
                          <a:ea typeface="+mn-ea"/>
                          <a:cs typeface="Arial" panose="020B0604020202020204" pitchFamily="34" charset="0"/>
                        </a:rPr>
                        <a:t>Leandra</a:t>
                      </a:r>
                      <a:r>
                        <a:rPr lang="en-ZA" sz="1100" b="0" kern="1200" dirty="0">
                          <a:solidFill>
                            <a:schemeClr val="tx1"/>
                          </a:solidFill>
                          <a:latin typeface="Arial" panose="020B0604020202020204" pitchFamily="34" charset="0"/>
                          <a:ea typeface="+mn-ea"/>
                          <a:cs typeface="Arial" panose="020B0604020202020204" pitchFamily="34" charset="0"/>
                        </a:rPr>
                        <a:t> Sewer Spillage</a:t>
                      </a:r>
                    </a:p>
                  </a:txBody>
                  <a:tcPr marL="74290" marR="74290" marT="37144" marB="3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defTabSz="914400" rtl="0" eaLnBrk="1" latinLnBrk="0" hangingPunct="1">
                        <a:spcAft>
                          <a:spcPts val="0"/>
                        </a:spcAft>
                        <a:buFont typeface="Arial" panose="020B0604020202020204" pitchFamily="34" charset="0"/>
                        <a:buChar char="•"/>
                      </a:pPr>
                      <a:r>
                        <a:rPr lang="en-ZA" sz="1100" b="0" kern="1200" dirty="0">
                          <a:solidFill>
                            <a:schemeClr val="tx1"/>
                          </a:solidFill>
                          <a:latin typeface="Arial" panose="020B0604020202020204" pitchFamily="34" charset="0"/>
                          <a:ea typeface="+mn-ea"/>
                          <a:cs typeface="Arial" panose="020B0604020202020204" pitchFamily="34" charset="0"/>
                        </a:rPr>
                        <a:t>Unblocking of sewer line, </a:t>
                      </a:r>
                    </a:p>
                    <a:p>
                      <a:pPr marL="171450" indent="-171450" algn="l" defTabSz="914400" rtl="0" eaLnBrk="1" latinLnBrk="0" hangingPunct="1">
                        <a:spcAft>
                          <a:spcPts val="0"/>
                        </a:spcAft>
                        <a:buFont typeface="Arial" panose="020B0604020202020204" pitchFamily="34" charset="0"/>
                        <a:buChar char="•"/>
                      </a:pPr>
                      <a:r>
                        <a:rPr lang="en-ZA" sz="1100" b="0" kern="1200" dirty="0">
                          <a:solidFill>
                            <a:schemeClr val="tx1"/>
                          </a:solidFill>
                          <a:latin typeface="Arial" panose="020B0604020202020204" pitchFamily="34" charset="0"/>
                          <a:ea typeface="+mn-ea"/>
                          <a:cs typeface="Arial" panose="020B0604020202020204" pitchFamily="34" charset="0"/>
                        </a:rPr>
                        <a:t>Desludging of sewer lines,</a:t>
                      </a:r>
                    </a:p>
                    <a:p>
                      <a:pPr marL="171450" indent="-171450" algn="l" defTabSz="914400" rtl="0" eaLnBrk="1" latinLnBrk="0" hangingPunct="1">
                        <a:spcAft>
                          <a:spcPts val="0"/>
                        </a:spcAft>
                        <a:buFont typeface="Arial" panose="020B0604020202020204" pitchFamily="34" charset="0"/>
                        <a:buChar char="•"/>
                      </a:pPr>
                      <a:r>
                        <a:rPr lang="en-ZA" sz="1100" b="0" kern="1200" dirty="0">
                          <a:solidFill>
                            <a:schemeClr val="tx1"/>
                          </a:solidFill>
                          <a:latin typeface="Arial" panose="020B0604020202020204" pitchFamily="34" charset="0"/>
                          <a:ea typeface="+mn-ea"/>
                          <a:cs typeface="Arial" panose="020B0604020202020204" pitchFamily="34" charset="0"/>
                        </a:rPr>
                        <a:t> Raising of manholes, </a:t>
                      </a:r>
                    </a:p>
                    <a:p>
                      <a:pPr marL="171450" indent="-171450" algn="l" defTabSz="914400" rtl="0" eaLnBrk="1" latinLnBrk="0" hangingPunct="1">
                        <a:spcAft>
                          <a:spcPts val="0"/>
                        </a:spcAft>
                        <a:buFont typeface="Arial" panose="020B0604020202020204" pitchFamily="34" charset="0"/>
                        <a:buChar char="•"/>
                      </a:pPr>
                      <a:r>
                        <a:rPr lang="en-ZA" sz="1100" b="0" kern="1200" dirty="0">
                          <a:solidFill>
                            <a:schemeClr val="tx1"/>
                          </a:solidFill>
                          <a:latin typeface="Arial" panose="020B0604020202020204" pitchFamily="34" charset="0"/>
                          <a:ea typeface="+mn-ea"/>
                          <a:cs typeface="Arial" panose="020B0604020202020204" pitchFamily="34" charset="0"/>
                        </a:rPr>
                        <a:t>replace damaged sewer lines</a:t>
                      </a:r>
                    </a:p>
                    <a:p>
                      <a:pPr marL="171450" indent="-171450" algn="l" defTabSz="914400" rtl="0" eaLnBrk="1" latinLnBrk="0" hangingPunct="1">
                        <a:spcAft>
                          <a:spcPts val="0"/>
                        </a:spcAft>
                        <a:buFont typeface="Arial" panose="020B0604020202020204" pitchFamily="34" charset="0"/>
                        <a:buChar char="•"/>
                      </a:pPr>
                      <a:r>
                        <a:rPr lang="en-ZA" sz="1100" b="0" kern="1200" dirty="0">
                          <a:solidFill>
                            <a:schemeClr val="tx1"/>
                          </a:solidFill>
                          <a:latin typeface="Arial" panose="020B0604020202020204" pitchFamily="34" charset="0"/>
                          <a:ea typeface="+mn-ea"/>
                          <a:cs typeface="Arial" panose="020B0604020202020204" pitchFamily="34" charset="0"/>
                        </a:rPr>
                        <a:t>conducting CCTV inspections</a:t>
                      </a:r>
                    </a:p>
                  </a:txBody>
                  <a:tcPr marL="74290" marR="74290" marT="37144" marB="3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latin typeface="Arial" panose="020B0604020202020204" pitchFamily="34" charset="0"/>
                          <a:ea typeface="+mn-ea"/>
                          <a:cs typeface="Arial" panose="020B0604020202020204" pitchFamily="34" charset="0"/>
                        </a:rPr>
                        <a:t>Contract Amount: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noProof="0" dirty="0">
                          <a:solidFill>
                            <a:schemeClr val="tx1"/>
                          </a:solidFill>
                          <a:latin typeface="Arial" panose="020B0604020202020204" pitchFamily="34" charset="0"/>
                          <a:ea typeface="+mn-ea"/>
                          <a:cs typeface="Arial" panose="020B0604020202020204" pitchFamily="34" charset="0"/>
                        </a:rPr>
                        <a:t>R 29 876 000.78 </a:t>
                      </a:r>
                      <a:endParaRPr lang="en-ZA" sz="1100" b="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100" b="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dirty="0">
                          <a:solidFill>
                            <a:schemeClr val="tx1"/>
                          </a:solidFill>
                          <a:latin typeface="Arial" panose="020B0604020202020204" pitchFamily="34" charset="0"/>
                          <a:ea typeface="+mn-ea"/>
                          <a:cs typeface="Arial" panose="020B0604020202020204" pitchFamily="34" charset="0"/>
                        </a:rPr>
                        <a:t>Expenditure to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noProof="0" dirty="0">
                          <a:solidFill>
                            <a:schemeClr val="tx1"/>
                          </a:solidFill>
                          <a:latin typeface="Arial" panose="020B0604020202020204" pitchFamily="34" charset="0"/>
                          <a:ea typeface="+mn-ea"/>
                          <a:cs typeface="Arial" panose="020B0604020202020204" pitchFamily="34" charset="0"/>
                        </a:rPr>
                        <a:t>R 29 876 000,78</a:t>
                      </a:r>
                      <a:endParaRPr lang="en-ZA" sz="1100" b="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100" b="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noProof="0" dirty="0">
                          <a:solidFill>
                            <a:schemeClr val="tx1"/>
                          </a:solidFill>
                          <a:latin typeface="Arial" panose="020B0604020202020204" pitchFamily="34" charset="0"/>
                          <a:ea typeface="+mn-ea"/>
                          <a:cs typeface="Arial" panose="020B0604020202020204" pitchFamily="34" charset="0"/>
                        </a:rPr>
                        <a:t>Balance of Expenditure: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noProof="0" dirty="0">
                          <a:solidFill>
                            <a:schemeClr val="tx1"/>
                          </a:solidFill>
                          <a:latin typeface="Arial" panose="020B0604020202020204" pitchFamily="34" charset="0"/>
                          <a:ea typeface="+mn-ea"/>
                          <a:cs typeface="Arial" panose="020B0604020202020204" pitchFamily="34" charset="0"/>
                        </a:rPr>
                        <a:t>R 0</a:t>
                      </a:r>
                    </a:p>
                  </a:txBody>
                  <a:tcPr marL="74290" marR="74290" marT="37144" marB="3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defTabSz="914400" rtl="0" eaLnBrk="1" latinLnBrk="0" hangingPunct="1">
                        <a:spcAft>
                          <a:spcPts val="0"/>
                        </a:spcAft>
                        <a:buFont typeface="Arial" panose="020B0604020202020204" pitchFamily="34" charset="0"/>
                        <a:buChar char="•"/>
                      </a:pPr>
                      <a:r>
                        <a:rPr lang="en-ZA" sz="1100" b="0" kern="1200" dirty="0">
                          <a:solidFill>
                            <a:schemeClr val="tx1"/>
                          </a:solidFill>
                          <a:latin typeface="Arial" panose="020B0604020202020204" pitchFamily="34" charset="0"/>
                          <a:ea typeface="+mn-ea"/>
                          <a:cs typeface="Arial" panose="020B0604020202020204" pitchFamily="34" charset="0"/>
                        </a:rPr>
                        <a:t>Completion (final approval) has been achieved on </a:t>
                      </a:r>
                      <a:r>
                        <a:rPr lang="en-ZA" sz="1100" b="0" kern="1200" dirty="0" err="1">
                          <a:solidFill>
                            <a:schemeClr val="tx1"/>
                          </a:solidFill>
                          <a:latin typeface="Arial" panose="020B0604020202020204" pitchFamily="34" charset="0"/>
                          <a:ea typeface="+mn-ea"/>
                          <a:cs typeface="Arial" panose="020B0604020202020204" pitchFamily="34" charset="0"/>
                        </a:rPr>
                        <a:t>Kliphuis</a:t>
                      </a:r>
                      <a:r>
                        <a:rPr lang="en-ZA" sz="1100" b="0" kern="1200" dirty="0">
                          <a:solidFill>
                            <a:schemeClr val="tx1"/>
                          </a:solidFill>
                          <a:latin typeface="Arial" panose="020B0604020202020204" pitchFamily="34" charset="0"/>
                          <a:ea typeface="+mn-ea"/>
                          <a:cs typeface="Arial" panose="020B0604020202020204" pitchFamily="34" charset="0"/>
                        </a:rPr>
                        <a:t> catchment area and WWTW catchment area.</a:t>
                      </a:r>
                    </a:p>
                    <a:p>
                      <a:pPr marL="171450" indent="-171450" algn="l" defTabSz="914400" rtl="0" eaLnBrk="1" latinLnBrk="0" hangingPunct="1">
                        <a:spcAft>
                          <a:spcPts val="0"/>
                        </a:spcAft>
                        <a:buFont typeface="Arial" panose="020B0604020202020204" pitchFamily="34" charset="0"/>
                        <a:buChar char="•"/>
                      </a:pPr>
                      <a:endParaRPr lang="en-ZA" sz="1100" b="0" kern="1200" dirty="0">
                        <a:solidFill>
                          <a:schemeClr val="tx1"/>
                        </a:solidFill>
                        <a:latin typeface="Arial" panose="020B0604020202020204" pitchFamily="34" charset="0"/>
                        <a:ea typeface="+mn-ea"/>
                        <a:cs typeface="Arial" panose="020B0604020202020204" pitchFamily="34" charset="0"/>
                      </a:endParaRPr>
                    </a:p>
                    <a:p>
                      <a:pPr marL="171450" indent="-171450" algn="l" defTabSz="914400" rtl="0" eaLnBrk="1" latinLnBrk="0" hangingPunct="1">
                        <a:spcAft>
                          <a:spcPts val="0"/>
                        </a:spcAft>
                        <a:buFont typeface="Arial" panose="020B0604020202020204" pitchFamily="34" charset="0"/>
                        <a:buChar char="•"/>
                      </a:pPr>
                      <a:r>
                        <a:rPr lang="en-US" sz="1100" b="0" kern="1200" dirty="0">
                          <a:solidFill>
                            <a:schemeClr val="tx1"/>
                          </a:solidFill>
                          <a:latin typeface="Arial" panose="020B0604020202020204" pitchFamily="34" charset="0"/>
                          <a:ea typeface="+mn-ea"/>
                          <a:cs typeface="Arial" panose="020B0604020202020204" pitchFamily="34" charset="0"/>
                        </a:rPr>
                        <a:t>100% COMPLETE</a:t>
                      </a:r>
                      <a:endParaRPr lang="en-ZA" sz="1100" b="0" kern="1200" dirty="0">
                        <a:solidFill>
                          <a:schemeClr val="tx1"/>
                        </a:solidFill>
                        <a:latin typeface="Arial" panose="020B0604020202020204" pitchFamily="34" charset="0"/>
                        <a:ea typeface="+mn-ea"/>
                        <a:cs typeface="Arial" panose="020B0604020202020204" pitchFamily="34" charset="0"/>
                      </a:endParaRPr>
                    </a:p>
                    <a:p>
                      <a:pPr marL="171450" indent="-171450" algn="l" defTabSz="914400" rtl="0" eaLnBrk="1" latinLnBrk="0" hangingPunct="1">
                        <a:spcAft>
                          <a:spcPts val="0"/>
                        </a:spcAft>
                        <a:buFont typeface="Arial" panose="020B0604020202020204" pitchFamily="34" charset="0"/>
                        <a:buChar char="•"/>
                      </a:pPr>
                      <a:endParaRPr lang="en-US" sz="1100" b="0" kern="1200" dirty="0">
                        <a:solidFill>
                          <a:schemeClr val="tx1"/>
                        </a:solidFill>
                        <a:latin typeface="Arial" panose="020B0604020202020204" pitchFamily="34" charset="0"/>
                        <a:ea typeface="+mn-ea"/>
                        <a:cs typeface="Arial" panose="020B0604020202020204" pitchFamily="34" charset="0"/>
                      </a:endParaRPr>
                    </a:p>
                  </a:txBody>
                  <a:tcPr marL="74290" marR="74290" marT="37144" marB="3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defTabSz="914400" rtl="0" eaLnBrk="1" fontAlgn="ctr" latinLnBrk="0" hangingPunct="1">
                        <a:buFont typeface="Arial" panose="020B0604020202020204" pitchFamily="34" charset="0"/>
                        <a:buChar char="•"/>
                      </a:pPr>
                      <a:r>
                        <a:rPr lang="en-ZA" sz="1100" b="0" kern="1200" dirty="0">
                          <a:solidFill>
                            <a:schemeClr val="tx1"/>
                          </a:solidFill>
                          <a:latin typeface="Arial" panose="020B0604020202020204" pitchFamily="34" charset="0"/>
                          <a:ea typeface="+mn-ea"/>
                          <a:cs typeface="Arial" panose="020B0604020202020204" pitchFamily="34" charset="0"/>
                        </a:rPr>
                        <a:t>N17 pump station catchment area was omitted due to incomplete bulk infrastructure by the Local Municipality. </a:t>
                      </a:r>
                    </a:p>
                  </a:txBody>
                  <a:tcPr marL="74290" marR="74290" marT="37144" marB="3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8988622"/>
                  </a:ext>
                </a:extLst>
              </a:tr>
              <a:tr h="2501273">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b="0" kern="1200" dirty="0">
                          <a:solidFill>
                            <a:schemeClr val="tx1"/>
                          </a:solidFill>
                          <a:latin typeface="Arial" panose="020B0604020202020204" pitchFamily="34" charset="0"/>
                          <a:ea typeface="+mn-ea"/>
                          <a:cs typeface="Arial" panose="020B0604020202020204" pitchFamily="34" charset="0"/>
                        </a:rPr>
                        <a:t>Embalenhle Sewer Spillages </a:t>
                      </a:r>
                    </a:p>
                  </a:txBody>
                  <a:tcPr marL="74290" marR="74290" marT="37152" marB="37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dirty="0">
                          <a:solidFill>
                            <a:schemeClr val="tx1"/>
                          </a:solidFill>
                          <a:latin typeface="Arial" panose="020B0604020202020204" pitchFamily="34" charset="0"/>
                          <a:ea typeface="+mn-ea"/>
                          <a:cs typeface="Arial" panose="020B0604020202020204" pitchFamily="34" charset="0"/>
                        </a:rPr>
                        <a:t>To undertake an investigation to determine the problems, possible interventions &amp; cost estimates to address the sewer spillage challenges in Embalenhle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latin typeface="Arial" panose="020B0604020202020204" pitchFamily="34" charset="0"/>
                          <a:ea typeface="+mn-ea"/>
                          <a:cs typeface="Arial" panose="020B0604020202020204" pitchFamily="34" charset="0"/>
                        </a:rPr>
                        <a:t>Upgrading of internal sewer reticulation in ext. 10, 16, 18, 19, 21 &amp; 22.</a:t>
                      </a:r>
                      <a:endParaRPr lang="en-ZA" sz="1100" b="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dirty="0">
                          <a:solidFill>
                            <a:schemeClr val="tx1"/>
                          </a:solidFill>
                          <a:latin typeface="Arial" panose="020B0604020202020204" pitchFamily="34" charset="0"/>
                          <a:ea typeface="+mn-ea"/>
                          <a:cs typeface="Arial" panose="020B0604020202020204" pitchFamily="34" charset="0"/>
                        </a:rPr>
                        <a:t>Upgrading of pump stations in ext. 22 &amp; 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dirty="0">
                          <a:solidFill>
                            <a:schemeClr val="tx1"/>
                          </a:solidFill>
                          <a:latin typeface="Arial" panose="020B0604020202020204" pitchFamily="34" charset="0"/>
                          <a:ea typeface="+mn-ea"/>
                          <a:cs typeface="Arial" panose="020B0604020202020204" pitchFamily="34" charset="0"/>
                        </a:rPr>
                        <a:t>Construction of a sewer outfall line in ext. 25</a:t>
                      </a:r>
                    </a:p>
                  </a:txBody>
                  <a:tcPr marL="74290" marR="74290" marT="37152" marB="37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latin typeface="Arial" panose="020B0604020202020204" pitchFamily="34" charset="0"/>
                          <a:ea typeface="+mn-ea"/>
                          <a:cs typeface="Arial" panose="020B0604020202020204" pitchFamily="34" charset="0"/>
                        </a:rPr>
                        <a:t>Contract Amount: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noProof="0" dirty="0">
                          <a:solidFill>
                            <a:schemeClr val="tx1"/>
                          </a:solidFill>
                          <a:latin typeface="Arial" panose="020B0604020202020204" pitchFamily="34" charset="0"/>
                          <a:ea typeface="+mn-ea"/>
                          <a:cs typeface="Arial" panose="020B0604020202020204" pitchFamily="34" charset="0"/>
                        </a:rPr>
                        <a:t>R165 403 052.50</a:t>
                      </a:r>
                      <a:endParaRPr lang="en-ZA" sz="1100" b="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100" b="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dirty="0">
                          <a:solidFill>
                            <a:schemeClr val="tx1"/>
                          </a:solidFill>
                          <a:latin typeface="Arial" panose="020B0604020202020204" pitchFamily="34" charset="0"/>
                          <a:ea typeface="+mn-ea"/>
                          <a:cs typeface="Arial" panose="020B0604020202020204" pitchFamily="34" charset="0"/>
                        </a:rPr>
                        <a:t>Expenditure to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noProof="0" dirty="0">
                          <a:solidFill>
                            <a:schemeClr val="tx1"/>
                          </a:solidFill>
                          <a:latin typeface="Arial" panose="020B0604020202020204" pitchFamily="34" charset="0"/>
                          <a:ea typeface="+mn-ea"/>
                          <a:cs typeface="Arial" panose="020B0604020202020204" pitchFamily="34" charset="0"/>
                        </a:rPr>
                        <a:t>R 159 112 956.60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noProof="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dirty="0">
                          <a:solidFill>
                            <a:schemeClr val="tx1"/>
                          </a:solidFill>
                          <a:latin typeface="Arial" panose="020B0604020202020204" pitchFamily="34" charset="0"/>
                          <a:ea typeface="+mn-ea"/>
                          <a:cs typeface="Arial" panose="020B0604020202020204" pitchFamily="34" charset="0"/>
                        </a:rPr>
                        <a:t>Shortfall: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noProof="0" dirty="0">
                          <a:solidFill>
                            <a:schemeClr val="tx1"/>
                          </a:solidFill>
                          <a:latin typeface="Arial" panose="020B0604020202020204" pitchFamily="34" charset="0"/>
                          <a:ea typeface="+mn-ea"/>
                          <a:cs typeface="Arial" panose="020B0604020202020204" pitchFamily="34" charset="0"/>
                        </a:rPr>
                        <a:t>R 6 290 095,88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100" b="0" kern="1200" dirty="0">
                        <a:solidFill>
                          <a:schemeClr val="tx1"/>
                        </a:solidFill>
                        <a:latin typeface="Arial" panose="020B0604020202020204" pitchFamily="34" charset="0"/>
                        <a:ea typeface="+mn-ea"/>
                        <a:cs typeface="Arial" panose="020B0604020202020204" pitchFamily="34" charset="0"/>
                      </a:endParaRPr>
                    </a:p>
                  </a:txBody>
                  <a:tcPr marL="74290" marR="74290" marT="37152" marB="37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dirty="0">
                          <a:solidFill>
                            <a:schemeClr val="tx1"/>
                          </a:solidFill>
                          <a:latin typeface="Arial" panose="020B0604020202020204" pitchFamily="34" charset="0"/>
                          <a:ea typeface="+mn-ea"/>
                          <a:cs typeface="Arial" panose="020B0604020202020204" pitchFamily="34" charset="0"/>
                        </a:rPr>
                        <a:t>The upgrading of internal sewer reticulation in ext. 10, 16, 18,19, 21 &amp; 22 has reached final completion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dirty="0">
                          <a:solidFill>
                            <a:schemeClr val="tx1"/>
                          </a:solidFill>
                          <a:latin typeface="Arial" panose="020B0604020202020204" pitchFamily="34" charset="0"/>
                          <a:ea typeface="+mn-ea"/>
                          <a:cs typeface="Arial" panose="020B0604020202020204" pitchFamily="34" charset="0"/>
                        </a:rPr>
                        <a:t>Construction of 315mm sewer outfall line was completed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dirty="0">
                          <a:solidFill>
                            <a:schemeClr val="tx1"/>
                          </a:solidFill>
                          <a:latin typeface="Arial" panose="020B0604020202020204" pitchFamily="34" charset="0"/>
                          <a:ea typeface="+mn-ea"/>
                          <a:cs typeface="Arial" panose="020B0604020202020204" pitchFamily="34" charset="0"/>
                        </a:rPr>
                        <a:t>Refurbishment of pump stations in ext. 22 &amp; 25 was handed over to GMLM at 54%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100" b="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100" b="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dirty="0">
                          <a:solidFill>
                            <a:schemeClr val="tx1"/>
                          </a:solidFill>
                          <a:latin typeface="Arial" panose="020B0604020202020204" pitchFamily="34" charset="0"/>
                          <a:ea typeface="+mn-ea"/>
                          <a:cs typeface="Arial" panose="020B0604020202020204" pitchFamily="34" charset="0"/>
                        </a:rPr>
                        <a:t>Project transferred to Govan Mbeki Local Municipality for completion</a:t>
                      </a:r>
                      <a:endParaRPr lang="en-US" sz="1100" b="0" kern="1200" dirty="0">
                        <a:solidFill>
                          <a:schemeClr val="tx1"/>
                        </a:solidFill>
                        <a:latin typeface="Arial" panose="020B0604020202020204" pitchFamily="34" charset="0"/>
                        <a:ea typeface="+mn-ea"/>
                        <a:cs typeface="Arial" panose="020B0604020202020204" pitchFamily="34" charset="0"/>
                      </a:endParaRPr>
                    </a:p>
                  </a:txBody>
                  <a:tcPr marL="74290" marR="74290" marT="37152" marB="37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0" kern="1200" dirty="0">
                          <a:solidFill>
                            <a:schemeClr val="tx1"/>
                          </a:solidFill>
                          <a:latin typeface="Arial" panose="020B0604020202020204" pitchFamily="34" charset="0"/>
                          <a:ea typeface="+mn-ea"/>
                          <a:cs typeface="Arial" panose="020B0604020202020204" pitchFamily="34" charset="0"/>
                        </a:rPr>
                        <a:t>Project transferred to Govan Mbeki Local Municipality for completion.</a:t>
                      </a:r>
                      <a:endParaRPr lang="en-US" sz="1100" b="0" kern="1200" dirty="0">
                        <a:solidFill>
                          <a:schemeClr val="tx1"/>
                        </a:solidFill>
                        <a:latin typeface="Arial" panose="020B0604020202020204" pitchFamily="34" charset="0"/>
                        <a:ea typeface="+mn-ea"/>
                        <a:cs typeface="Arial" panose="020B0604020202020204" pitchFamily="34" charset="0"/>
                      </a:endParaRPr>
                    </a:p>
                  </a:txBody>
                  <a:tcPr marL="74290" marR="74290" marT="37152" marB="37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5150746"/>
                  </a:ext>
                </a:extLst>
              </a:tr>
            </a:tbl>
          </a:graphicData>
        </a:graphic>
      </p:graphicFrame>
    </p:spTree>
    <p:extLst>
      <p:ext uri="{BB962C8B-B14F-4D97-AF65-F5344CB8AC3E}">
        <p14:creationId xmlns:p14="http://schemas.microsoft.com/office/powerpoint/2010/main" val="3602532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AC5568-C467-DA4E-A229-6C912B895CA4}" type="slidenum">
              <a:rPr lang="en-US" smtClean="0"/>
              <a:pPr/>
              <a:t>28</a:t>
            </a:fld>
            <a:endParaRPr lang="en-US" dirty="0"/>
          </a:p>
        </p:txBody>
      </p:sp>
      <p:sp>
        <p:nvSpPr>
          <p:cNvPr id="7" name="Title 1"/>
          <p:cNvSpPr txBox="1">
            <a:spLocks/>
          </p:cNvSpPr>
          <p:nvPr/>
        </p:nvSpPr>
        <p:spPr>
          <a:xfrm>
            <a:off x="0" y="2156674"/>
            <a:ext cx="9906000" cy="1783363"/>
          </a:xfrm>
          <a:prstGeom prst="rect">
            <a:avLst/>
          </a:prstGeom>
          <a:solidFill>
            <a:srgbClr val="FFC00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50" b="1">
                <a:solidFill>
                  <a:prstClr val="black"/>
                </a:solidFill>
              </a:rPr>
              <a:t>BUILDING CAPABLE INSTITUTIONS </a:t>
            </a:r>
            <a:endParaRPr lang="en-US" sz="3250" b="1" dirty="0"/>
          </a:p>
        </p:txBody>
      </p:sp>
    </p:spTree>
    <p:extLst>
      <p:ext uri="{BB962C8B-B14F-4D97-AF65-F5344CB8AC3E}">
        <p14:creationId xmlns:p14="http://schemas.microsoft.com/office/powerpoint/2010/main" val="2504632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31095" y="689179"/>
            <a:ext cx="8721967" cy="3139321"/>
          </a:xfrm>
          <a:prstGeom prst="rect">
            <a:avLst/>
          </a:prstGeom>
          <a:noFill/>
        </p:spPr>
        <p:txBody>
          <a:bodyPr wrap="square" rtlCol="0">
            <a:spAutoFit/>
          </a:bodyPr>
          <a:lstStyle/>
          <a:p>
            <a:r>
              <a:rPr lang="en-ZA" b="1" dirty="0">
                <a:solidFill>
                  <a:prstClr val="black"/>
                </a:solidFill>
              </a:rPr>
              <a:t> </a:t>
            </a:r>
          </a:p>
          <a:p>
            <a:r>
              <a:rPr lang="en-ZA" b="1" u="sng" dirty="0">
                <a:solidFill>
                  <a:prstClr val="black"/>
                </a:solidFill>
                <a:latin typeface="Arial" pitchFamily="34" charset="0"/>
                <a:ea typeface="Calibri"/>
                <a:cs typeface="Arial" pitchFamily="34" charset="0"/>
              </a:rPr>
              <a:t>IMSP KPA: </a:t>
            </a:r>
            <a:r>
              <a:rPr lang="en-ZA" b="1" dirty="0">
                <a:solidFill>
                  <a:prstClr val="black"/>
                </a:solidFill>
                <a:latin typeface="Arial" pitchFamily="34" charset="0"/>
                <a:ea typeface="Calibri"/>
                <a:cs typeface="Arial" pitchFamily="34" charset="0"/>
              </a:rPr>
              <a:t>Institutional Capacity and Administrative Capability</a:t>
            </a:r>
            <a:endParaRPr lang="en-ZA" dirty="0">
              <a:solidFill>
                <a:prstClr val="black"/>
              </a:solidFill>
              <a:latin typeface="Arial" pitchFamily="34" charset="0"/>
              <a:ea typeface="Calibri"/>
              <a:cs typeface="Arial" pitchFamily="34" charset="0"/>
            </a:endParaRPr>
          </a:p>
          <a:p>
            <a:endParaRPr lang="en-ZA" b="1" u="sng" dirty="0">
              <a:solidFill>
                <a:srgbClr val="FFC000"/>
              </a:solidFill>
              <a:latin typeface="Arial" pitchFamily="34" charset="0"/>
              <a:cs typeface="Arial" pitchFamily="34" charset="0"/>
            </a:endParaRPr>
          </a:p>
          <a:p>
            <a:endParaRPr lang="en-ZA" b="1" u="sng" dirty="0">
              <a:solidFill>
                <a:srgbClr val="FFC000"/>
              </a:solidFill>
              <a:latin typeface="Arial" pitchFamily="34" charset="0"/>
              <a:cs typeface="Arial" pitchFamily="34" charset="0"/>
            </a:endParaRPr>
          </a:p>
          <a:p>
            <a:endParaRPr lang="en-ZA" b="1" dirty="0">
              <a:solidFill>
                <a:prstClr val="black"/>
              </a:solidFill>
            </a:endParaRPr>
          </a:p>
          <a:p>
            <a:endParaRPr lang="en-ZA" b="1" dirty="0">
              <a:solidFill>
                <a:prstClr val="black"/>
              </a:solidFill>
            </a:endParaRPr>
          </a:p>
          <a:p>
            <a:endParaRPr lang="en-ZA" b="1" dirty="0">
              <a:solidFill>
                <a:prstClr val="black"/>
              </a:solidFill>
            </a:endParaRPr>
          </a:p>
          <a:p>
            <a:endParaRPr lang="en-ZA" b="1" dirty="0">
              <a:solidFill>
                <a:prstClr val="black"/>
              </a:solidFill>
            </a:endParaRPr>
          </a:p>
          <a:p>
            <a:endParaRPr lang="en-ZA" b="1" dirty="0">
              <a:solidFill>
                <a:prstClr val="black"/>
              </a:solidFill>
            </a:endParaRPr>
          </a:p>
          <a:p>
            <a:r>
              <a:rPr lang="en-ZA" b="1" dirty="0">
                <a:solidFill>
                  <a:prstClr val="black"/>
                </a:solidFill>
              </a:rPr>
              <a:t>	</a:t>
            </a:r>
          </a:p>
          <a:p>
            <a:endParaRPr lang="en-ZA" b="1" dirty="0">
              <a:solidFill>
                <a:prstClr val="black"/>
              </a:solidFill>
            </a:endParaRPr>
          </a:p>
        </p:txBody>
      </p:sp>
      <p:pic>
        <p:nvPicPr>
          <p:cNvPr id="7" name="Picture 6"/>
          <p:cNvPicPr>
            <a:picLocks noChangeAspect="1"/>
          </p:cNvPicPr>
          <p:nvPr/>
        </p:nvPicPr>
        <p:blipFill>
          <a:blip r:embed="rId2"/>
          <a:stretch>
            <a:fillRect/>
          </a:stretch>
        </p:blipFill>
        <p:spPr>
          <a:xfrm>
            <a:off x="702299" y="0"/>
            <a:ext cx="8529624" cy="662008"/>
          </a:xfrm>
          <a:prstGeom prst="rect">
            <a:avLst/>
          </a:prstGeom>
        </p:spPr>
      </p:pic>
      <p:cxnSp>
        <p:nvCxnSpPr>
          <p:cNvPr id="8" name="Straight Connector 7"/>
          <p:cNvCxnSpPr/>
          <p:nvPr/>
        </p:nvCxnSpPr>
        <p:spPr>
          <a:xfrm>
            <a:off x="702299" y="666684"/>
            <a:ext cx="8529624"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8567" y="-425116"/>
            <a:ext cx="8686803" cy="1928733"/>
          </a:xfrm>
          <a:prstGeom prst="rect">
            <a:avLst/>
          </a:prstGeom>
          <a:noFill/>
        </p:spPr>
        <p:txBody>
          <a:bodyPr wrap="square" rtlCol="0" anchor="ctr">
            <a:spAutoFit/>
          </a:bodyPr>
          <a:lstStyle/>
          <a:p>
            <a:pPr algn="ctr"/>
            <a:r>
              <a:rPr lang="en-ZA" sz="2000" dirty="0">
                <a:solidFill>
                  <a:prstClr val="black"/>
                </a:solidFill>
                <a:latin typeface="Arial" pitchFamily="34" charset="0"/>
                <a:cs typeface="Arial" pitchFamily="34" charset="0"/>
              </a:rPr>
              <a:t> </a:t>
            </a:r>
          </a:p>
          <a:p>
            <a:pPr algn="ctr"/>
            <a:r>
              <a:rPr lang="en-ZA" sz="2400" b="1" dirty="0"/>
              <a:t>STATUS QUO ON THE APPOINTMENT OF TOP 6 SENIOR MANAGERS (PROVINCIAL OVERVIEW)</a:t>
            </a:r>
            <a:r>
              <a:rPr lang="en-ZA" sz="2400" b="1" dirty="0">
                <a:solidFill>
                  <a:prstClr val="black"/>
                </a:solidFill>
              </a:rPr>
              <a:t> </a:t>
            </a:r>
            <a:br>
              <a:rPr lang="en-ZA" sz="2400" dirty="0">
                <a:solidFill>
                  <a:prstClr val="black"/>
                </a:solidFill>
              </a:rPr>
            </a:br>
            <a:endParaRPr lang="en-ZA" sz="2000" dirty="0">
              <a:solidFill>
                <a:prstClr val="black"/>
              </a:solidFill>
              <a:latin typeface="Arial" pitchFamily="34" charset="0"/>
              <a:cs typeface="Arial" pitchFamily="34" charset="0"/>
            </a:endParaRPr>
          </a:p>
          <a:p>
            <a:pPr algn="ctr"/>
            <a:r>
              <a:rPr lang="en-GB" sz="2000" baseline="30000" dirty="0">
                <a:solidFill>
                  <a:srgbClr val="FFFFFF"/>
                </a:solidFill>
                <a:latin typeface="Arial" pitchFamily="34" charset="0"/>
                <a:cs typeface="Arial" pitchFamily="34" charset="0"/>
              </a:rPr>
              <a:t>O</a:t>
            </a:r>
          </a:p>
          <a:p>
            <a:pPr algn="ctr"/>
            <a:endParaRPr lang="en-US" dirty="0">
              <a:solidFill>
                <a:prstClr val="black"/>
              </a:solidFill>
            </a:endParaRPr>
          </a:p>
        </p:txBody>
      </p:sp>
      <p:pic>
        <p:nvPicPr>
          <p:cNvPr id="11" name="Picture 10"/>
          <p:cNvPicPr>
            <a:picLocks noChangeAspect="1"/>
          </p:cNvPicPr>
          <p:nvPr/>
        </p:nvPicPr>
        <p:blipFill>
          <a:blip r:embed="rId3"/>
          <a:stretch>
            <a:fillRect/>
          </a:stretch>
        </p:blipFill>
        <p:spPr>
          <a:xfrm>
            <a:off x="7379677" y="5776620"/>
            <a:ext cx="1652954" cy="840081"/>
          </a:xfrm>
          <a:prstGeom prst="rect">
            <a:avLst/>
          </a:prstGeom>
        </p:spPr>
      </p:pic>
      <p:pic>
        <p:nvPicPr>
          <p:cNvPr id="12" name="Picture 11" descr="New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478" y="5876588"/>
            <a:ext cx="2919047" cy="74011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99407906"/>
              </p:ext>
            </p:extLst>
          </p:nvPr>
        </p:nvGraphicFramePr>
        <p:xfrm>
          <a:off x="887626" y="1644720"/>
          <a:ext cx="8158970" cy="4089400"/>
        </p:xfrm>
        <a:graphic>
          <a:graphicData uri="http://schemas.openxmlformats.org/drawingml/2006/table">
            <a:tbl>
              <a:tblPr firstRow="1" bandRow="1">
                <a:tableStyleId>{5940675A-B579-460E-94D1-54222C63F5DA}</a:tableStyleId>
              </a:tblPr>
              <a:tblGrid>
                <a:gridCol w="1019871">
                  <a:extLst>
                    <a:ext uri="{9D8B030D-6E8A-4147-A177-3AD203B41FA5}">
                      <a16:colId xmlns:a16="http://schemas.microsoft.com/office/drawing/2014/main" val="20000"/>
                    </a:ext>
                  </a:extLst>
                </a:gridCol>
                <a:gridCol w="509936">
                  <a:extLst>
                    <a:ext uri="{9D8B030D-6E8A-4147-A177-3AD203B41FA5}">
                      <a16:colId xmlns:a16="http://schemas.microsoft.com/office/drawing/2014/main" val="20001"/>
                    </a:ext>
                  </a:extLst>
                </a:gridCol>
                <a:gridCol w="509936">
                  <a:extLst>
                    <a:ext uri="{9D8B030D-6E8A-4147-A177-3AD203B41FA5}">
                      <a16:colId xmlns:a16="http://schemas.microsoft.com/office/drawing/2014/main" val="20008"/>
                    </a:ext>
                  </a:extLst>
                </a:gridCol>
                <a:gridCol w="431232">
                  <a:extLst>
                    <a:ext uri="{9D8B030D-6E8A-4147-A177-3AD203B41FA5}">
                      <a16:colId xmlns:a16="http://schemas.microsoft.com/office/drawing/2014/main" val="20002"/>
                    </a:ext>
                  </a:extLst>
                </a:gridCol>
                <a:gridCol w="588639">
                  <a:extLst>
                    <a:ext uri="{9D8B030D-6E8A-4147-A177-3AD203B41FA5}">
                      <a16:colId xmlns:a16="http://schemas.microsoft.com/office/drawing/2014/main" val="20009"/>
                    </a:ext>
                  </a:extLst>
                </a:gridCol>
                <a:gridCol w="431639">
                  <a:extLst>
                    <a:ext uri="{9D8B030D-6E8A-4147-A177-3AD203B41FA5}">
                      <a16:colId xmlns:a16="http://schemas.microsoft.com/office/drawing/2014/main" val="20003"/>
                    </a:ext>
                  </a:extLst>
                </a:gridCol>
                <a:gridCol w="588232">
                  <a:extLst>
                    <a:ext uri="{9D8B030D-6E8A-4147-A177-3AD203B41FA5}">
                      <a16:colId xmlns:a16="http://schemas.microsoft.com/office/drawing/2014/main" val="20010"/>
                    </a:ext>
                  </a:extLst>
                </a:gridCol>
                <a:gridCol w="422420">
                  <a:extLst>
                    <a:ext uri="{9D8B030D-6E8A-4147-A177-3AD203B41FA5}">
                      <a16:colId xmlns:a16="http://schemas.microsoft.com/office/drawing/2014/main" val="20004"/>
                    </a:ext>
                  </a:extLst>
                </a:gridCol>
                <a:gridCol w="539015">
                  <a:extLst>
                    <a:ext uri="{9D8B030D-6E8A-4147-A177-3AD203B41FA5}">
                      <a16:colId xmlns:a16="http://schemas.microsoft.com/office/drawing/2014/main" val="20011"/>
                    </a:ext>
                  </a:extLst>
                </a:gridCol>
                <a:gridCol w="510139">
                  <a:extLst>
                    <a:ext uri="{9D8B030D-6E8A-4147-A177-3AD203B41FA5}">
                      <a16:colId xmlns:a16="http://schemas.microsoft.com/office/drawing/2014/main" val="20005"/>
                    </a:ext>
                  </a:extLst>
                </a:gridCol>
                <a:gridCol w="568168">
                  <a:extLst>
                    <a:ext uri="{9D8B030D-6E8A-4147-A177-3AD203B41FA5}">
                      <a16:colId xmlns:a16="http://schemas.microsoft.com/office/drawing/2014/main" val="20012"/>
                    </a:ext>
                  </a:extLst>
                </a:gridCol>
                <a:gridCol w="521893">
                  <a:extLst>
                    <a:ext uri="{9D8B030D-6E8A-4147-A177-3AD203B41FA5}">
                      <a16:colId xmlns:a16="http://schemas.microsoft.com/office/drawing/2014/main" val="20006"/>
                    </a:ext>
                  </a:extLst>
                </a:gridCol>
                <a:gridCol w="497978">
                  <a:extLst>
                    <a:ext uri="{9D8B030D-6E8A-4147-A177-3AD203B41FA5}">
                      <a16:colId xmlns:a16="http://schemas.microsoft.com/office/drawing/2014/main" val="20013"/>
                    </a:ext>
                  </a:extLst>
                </a:gridCol>
                <a:gridCol w="509936">
                  <a:extLst>
                    <a:ext uri="{9D8B030D-6E8A-4147-A177-3AD203B41FA5}">
                      <a16:colId xmlns:a16="http://schemas.microsoft.com/office/drawing/2014/main" val="20007"/>
                    </a:ext>
                  </a:extLst>
                </a:gridCol>
                <a:gridCol w="509936">
                  <a:extLst>
                    <a:ext uri="{9D8B030D-6E8A-4147-A177-3AD203B41FA5}">
                      <a16:colId xmlns:a16="http://schemas.microsoft.com/office/drawing/2014/main" val="20014"/>
                    </a:ext>
                  </a:extLst>
                </a:gridCol>
              </a:tblGrid>
              <a:tr h="887439">
                <a:tc rowSpan="2">
                  <a:txBody>
                    <a:bodyPr/>
                    <a:lstStyle/>
                    <a:p>
                      <a:endParaRPr lang="en-ZA" dirty="0">
                        <a:solidFill>
                          <a:schemeClr val="tx1"/>
                        </a:solidFill>
                      </a:endParaRPr>
                    </a:p>
                  </a:txBody>
                  <a:tcPr/>
                </a:tc>
                <a:tc gridSpan="2">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Municipal Manager</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Chief Financial Officer</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marL="0" marR="0" algn="ctr">
                        <a:spcBef>
                          <a:spcPts val="0"/>
                        </a:spcBef>
                        <a:spcAft>
                          <a:spcPts val="0"/>
                        </a:spcAft>
                      </a:pPr>
                      <a:r>
                        <a:rPr lang="en-GB" sz="1200" dirty="0" err="1">
                          <a:latin typeface="Arial" panose="020B0604020202020204" pitchFamily="34" charset="0"/>
                          <a:cs typeface="Arial" panose="020B0604020202020204" pitchFamily="34" charset="0"/>
                        </a:rPr>
                        <a:t>Dir</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Technical Services/ Engineering</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marL="0" marR="0" algn="ctr">
                        <a:spcBef>
                          <a:spcPts val="0"/>
                        </a:spcBef>
                        <a:spcAft>
                          <a:spcPts val="0"/>
                        </a:spcAft>
                      </a:pPr>
                      <a:r>
                        <a:rPr lang="en-GB" sz="1200" dirty="0" err="1">
                          <a:latin typeface="Arial" panose="020B0604020202020204" pitchFamily="34" charset="0"/>
                          <a:cs typeface="Arial" panose="020B0604020202020204" pitchFamily="34" charset="0"/>
                        </a:rPr>
                        <a:t>Dir</a:t>
                      </a:r>
                      <a:endParaRPr lang="en-US" sz="1200" dirty="0">
                        <a:latin typeface="Arial" panose="020B0604020202020204" pitchFamily="34" charset="0"/>
                        <a:cs typeface="Arial" panose="020B0604020202020204" pitchFamily="34" charset="0"/>
                      </a:endParaRPr>
                    </a:p>
                    <a:p>
                      <a:pPr marL="0" marR="0" algn="ctr">
                        <a:spcBef>
                          <a:spcPts val="0"/>
                        </a:spcBef>
                        <a:spcAft>
                          <a:spcPts val="0"/>
                        </a:spcAft>
                      </a:pPr>
                      <a:r>
                        <a:rPr lang="en-GB" sz="1200" dirty="0">
                          <a:latin typeface="Arial" panose="020B0604020202020204" pitchFamily="34" charset="0"/>
                          <a:cs typeface="Arial" panose="020B0604020202020204" pitchFamily="34" charset="0"/>
                        </a:rPr>
                        <a:t>Corporate Services</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marL="0" marR="0" algn="ctr">
                        <a:spcBef>
                          <a:spcPts val="0"/>
                        </a:spcBef>
                        <a:spcAft>
                          <a:spcPts val="0"/>
                        </a:spcAft>
                      </a:pPr>
                      <a:r>
                        <a:rPr lang="en-GB" sz="1200" dirty="0" err="1">
                          <a:latin typeface="Arial" panose="020B0604020202020204" pitchFamily="34" charset="0"/>
                          <a:cs typeface="Arial" panose="020B0604020202020204" pitchFamily="34" charset="0"/>
                        </a:rPr>
                        <a:t>Dir</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Town/ Development Planning</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marL="0" marR="0" algn="ctr">
                        <a:spcBef>
                          <a:spcPts val="0"/>
                        </a:spcBef>
                        <a:spcAft>
                          <a:spcPts val="0"/>
                        </a:spcAft>
                      </a:pPr>
                      <a:r>
                        <a:rPr lang="en-GB" sz="1200" dirty="0" err="1">
                          <a:latin typeface="Arial" panose="020B0604020202020204" pitchFamily="34" charset="0"/>
                          <a:cs typeface="Arial" panose="020B0604020202020204" pitchFamily="34" charset="0"/>
                        </a:rPr>
                        <a:t>Dir</a:t>
                      </a:r>
                      <a:r>
                        <a:rPr lang="en-GB" sz="1200" dirty="0">
                          <a:latin typeface="Arial" panose="020B0604020202020204" pitchFamily="34" charset="0"/>
                          <a:cs typeface="Arial" panose="020B0604020202020204" pitchFamily="34" charset="0"/>
                        </a:rPr>
                        <a:t> Community Services</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marL="0" marR="0" algn="ctr">
                        <a:spcBef>
                          <a:spcPts val="0"/>
                        </a:spcBef>
                        <a:spcAft>
                          <a:spcPts val="0"/>
                        </a:spcAft>
                      </a:pPr>
                      <a:r>
                        <a:rPr lang="en-US" sz="1200" dirty="0">
                          <a:latin typeface="Arial" panose="020B0604020202020204" pitchFamily="34" charset="0"/>
                          <a:cs typeface="Arial" panose="020B0604020202020204" pitchFamily="34" charset="0"/>
                        </a:rPr>
                        <a:t>Other senior managers,</a:t>
                      </a:r>
                      <a:r>
                        <a:rPr lang="en-US" sz="1200" baseline="0" dirty="0">
                          <a:latin typeface="Arial" panose="020B0604020202020204" pitchFamily="34" charset="0"/>
                          <a:cs typeface="Arial" panose="020B0604020202020204" pitchFamily="34" charset="0"/>
                        </a:rPr>
                        <a:t> if any</a:t>
                      </a:r>
                      <a:endParaRPr lang="en-US" sz="1200" b="0" dirty="0">
                        <a:solidFill>
                          <a:schemeClr val="tx1"/>
                        </a:solidFill>
                        <a:latin typeface="Arial" panose="020B0604020202020204" pitchFamily="34" charset="0"/>
                        <a:ea typeface="Times New Roman"/>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0"/>
                  </a:ext>
                </a:extLst>
              </a:tr>
              <a:tr h="527681">
                <a:tc vMerge="1">
                  <a:txBody>
                    <a:bodyPr/>
                    <a:lstStyle/>
                    <a:p>
                      <a:endParaRPr lang="en-ZA"/>
                    </a:p>
                  </a:txBody>
                  <a:tcPr/>
                </a:tc>
                <a:tc>
                  <a:txBody>
                    <a:bodyPr/>
                    <a:lstStyle/>
                    <a:p>
                      <a:pPr marL="0" marR="0" algn="ctr">
                        <a:spcBef>
                          <a:spcPts val="0"/>
                        </a:spcBef>
                        <a:spcAft>
                          <a:spcPts val="0"/>
                        </a:spcAft>
                      </a:pPr>
                      <a:r>
                        <a:rPr lang="en-US" sz="1200" b="1" baseline="0" dirty="0">
                          <a:solidFill>
                            <a:schemeClr val="tx1"/>
                          </a:solidFill>
                          <a:latin typeface="Arial"/>
                          <a:ea typeface="Times New Roman"/>
                          <a:cs typeface="Times New Roman"/>
                        </a:rPr>
                        <a:t>Jun  22</a:t>
                      </a:r>
                      <a:endParaRPr lang="en-US" sz="1200" b="1" dirty="0">
                        <a:solidFill>
                          <a:schemeClr val="tx1"/>
                        </a:solidFill>
                        <a:latin typeface="Arial"/>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b="1" baseline="0" dirty="0">
                          <a:solidFill>
                            <a:schemeClr val="tx1"/>
                          </a:solidFill>
                          <a:latin typeface="Arial"/>
                          <a:ea typeface="Times New Roman"/>
                          <a:cs typeface="Times New Roman"/>
                        </a:rPr>
                        <a:t>Sept 22</a:t>
                      </a:r>
                      <a:endParaRPr lang="en-US" sz="1200" b="1" dirty="0">
                        <a:solidFill>
                          <a:schemeClr val="tx1"/>
                        </a:solidFill>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b="1" baseline="0" dirty="0">
                          <a:solidFill>
                            <a:schemeClr val="tx1"/>
                          </a:solidFill>
                          <a:latin typeface="Arial"/>
                          <a:ea typeface="Times New Roman"/>
                          <a:cs typeface="Times New Roman"/>
                        </a:rPr>
                        <a:t>Jun  22</a:t>
                      </a:r>
                      <a:endParaRPr lang="en-US" sz="1200" b="1" dirty="0">
                        <a:solidFill>
                          <a:schemeClr val="tx1"/>
                        </a:solidFill>
                        <a:latin typeface="Arial"/>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b="1" baseline="0" dirty="0">
                          <a:solidFill>
                            <a:schemeClr val="tx1"/>
                          </a:solidFill>
                          <a:latin typeface="Arial"/>
                          <a:ea typeface="Times New Roman"/>
                          <a:cs typeface="Times New Roman"/>
                        </a:rPr>
                        <a:t>Sept  22</a:t>
                      </a:r>
                      <a:endParaRPr lang="en-US" sz="1200" b="1" dirty="0">
                        <a:solidFill>
                          <a:schemeClr val="tx1"/>
                        </a:solidFill>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b="1" baseline="0" dirty="0">
                          <a:solidFill>
                            <a:schemeClr val="tx1"/>
                          </a:solidFill>
                          <a:latin typeface="Arial"/>
                          <a:ea typeface="Times New Roman"/>
                          <a:cs typeface="Times New Roman"/>
                        </a:rPr>
                        <a:t>Jun  22</a:t>
                      </a:r>
                      <a:endParaRPr lang="en-US" sz="1200" b="1" dirty="0">
                        <a:solidFill>
                          <a:schemeClr val="tx1"/>
                        </a:solidFill>
                        <a:latin typeface="Arial"/>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b="1" baseline="0" dirty="0">
                          <a:solidFill>
                            <a:schemeClr val="tx1"/>
                          </a:solidFill>
                          <a:latin typeface="Arial"/>
                          <a:ea typeface="Times New Roman"/>
                          <a:cs typeface="Times New Roman"/>
                        </a:rPr>
                        <a:t>Sept  22</a:t>
                      </a:r>
                      <a:endParaRPr lang="en-US" sz="1200" b="1" dirty="0">
                        <a:solidFill>
                          <a:schemeClr val="tx1"/>
                        </a:solidFill>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b="1" baseline="0" dirty="0">
                          <a:solidFill>
                            <a:schemeClr val="tx1"/>
                          </a:solidFill>
                          <a:latin typeface="Arial"/>
                          <a:ea typeface="Times New Roman"/>
                          <a:cs typeface="Times New Roman"/>
                        </a:rPr>
                        <a:t>Jun  22</a:t>
                      </a:r>
                      <a:endParaRPr lang="en-US" sz="1200" b="1" dirty="0">
                        <a:solidFill>
                          <a:schemeClr val="tx1"/>
                        </a:solidFill>
                        <a:latin typeface="Arial"/>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b="1" baseline="0" dirty="0">
                          <a:solidFill>
                            <a:schemeClr val="tx1"/>
                          </a:solidFill>
                          <a:latin typeface="Arial"/>
                          <a:ea typeface="Times New Roman"/>
                          <a:cs typeface="Times New Roman"/>
                        </a:rPr>
                        <a:t>Sept 22</a:t>
                      </a:r>
                      <a:endParaRPr lang="en-US" sz="1200" b="1" dirty="0">
                        <a:solidFill>
                          <a:schemeClr val="tx1"/>
                        </a:solidFill>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b="1" baseline="0" dirty="0">
                          <a:solidFill>
                            <a:schemeClr val="tx1"/>
                          </a:solidFill>
                          <a:latin typeface="Arial"/>
                          <a:ea typeface="Times New Roman"/>
                          <a:cs typeface="Times New Roman"/>
                        </a:rPr>
                        <a:t>Jun  22</a:t>
                      </a:r>
                      <a:endParaRPr lang="en-US" sz="1200" b="1" dirty="0">
                        <a:solidFill>
                          <a:schemeClr val="tx1"/>
                        </a:solidFill>
                        <a:latin typeface="Arial"/>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b="1" baseline="0" dirty="0">
                          <a:solidFill>
                            <a:schemeClr val="tx1"/>
                          </a:solidFill>
                          <a:latin typeface="Arial"/>
                          <a:ea typeface="Times New Roman"/>
                          <a:cs typeface="Times New Roman"/>
                        </a:rPr>
                        <a:t>Sept 22</a:t>
                      </a:r>
                      <a:endParaRPr lang="en-US" sz="1200" b="1" dirty="0">
                        <a:solidFill>
                          <a:schemeClr val="tx1"/>
                        </a:solidFill>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b="1" baseline="0" dirty="0">
                          <a:solidFill>
                            <a:schemeClr val="tx1"/>
                          </a:solidFill>
                          <a:latin typeface="Arial"/>
                          <a:ea typeface="Times New Roman"/>
                          <a:cs typeface="Times New Roman"/>
                        </a:rPr>
                        <a:t>Jun  22</a:t>
                      </a:r>
                      <a:endParaRPr lang="en-US" sz="1200" b="1" dirty="0">
                        <a:solidFill>
                          <a:schemeClr val="tx1"/>
                        </a:solidFill>
                        <a:latin typeface="Arial"/>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b="1" baseline="0" dirty="0">
                          <a:solidFill>
                            <a:schemeClr val="tx1"/>
                          </a:solidFill>
                          <a:latin typeface="Arial"/>
                          <a:ea typeface="Times New Roman"/>
                          <a:cs typeface="Times New Roman"/>
                        </a:rPr>
                        <a:t>Sept  22</a:t>
                      </a:r>
                      <a:endParaRPr lang="en-US" sz="1200" b="1" dirty="0">
                        <a:solidFill>
                          <a:schemeClr val="tx1"/>
                        </a:solidFill>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b="1" baseline="0" dirty="0">
                          <a:solidFill>
                            <a:schemeClr val="tx1"/>
                          </a:solidFill>
                          <a:latin typeface="Arial"/>
                          <a:ea typeface="Times New Roman"/>
                          <a:cs typeface="Times New Roman"/>
                        </a:rPr>
                        <a:t>Jun  22</a:t>
                      </a:r>
                      <a:endParaRPr lang="en-US" sz="1200" b="1" dirty="0">
                        <a:solidFill>
                          <a:schemeClr val="tx1"/>
                        </a:solidFill>
                        <a:latin typeface="Arial"/>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b="1" baseline="0" dirty="0">
                          <a:solidFill>
                            <a:schemeClr val="tx1"/>
                          </a:solidFill>
                          <a:latin typeface="Arial"/>
                          <a:ea typeface="Times New Roman"/>
                          <a:cs typeface="Times New Roman"/>
                        </a:rPr>
                        <a:t>Sept  22</a:t>
                      </a:r>
                      <a:endParaRPr lang="en-US" sz="1200" b="1" dirty="0">
                        <a:solidFill>
                          <a:schemeClr val="tx1"/>
                        </a:solidFill>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615627">
                <a:tc>
                  <a:txBody>
                    <a:bodyPr/>
                    <a:lstStyle/>
                    <a:p>
                      <a:pPr marL="0" marR="0">
                        <a:spcBef>
                          <a:spcPts val="0"/>
                        </a:spcBef>
                        <a:spcAft>
                          <a:spcPts val="0"/>
                        </a:spcAft>
                      </a:pPr>
                      <a:r>
                        <a:rPr lang="en-GB" sz="1200" dirty="0">
                          <a:latin typeface="Arial" panose="020B0604020202020204" pitchFamily="34" charset="0"/>
                          <a:cs typeface="Arial" panose="020B0604020202020204" pitchFamily="34" charset="0"/>
                        </a:rPr>
                        <a:t>Total</a:t>
                      </a:r>
                      <a:r>
                        <a:rPr lang="en-GB" sz="1200" baseline="0" dirty="0">
                          <a:latin typeface="Arial" panose="020B0604020202020204" pitchFamily="34" charset="0"/>
                          <a:cs typeface="Arial" panose="020B0604020202020204" pitchFamily="34" charset="0"/>
                        </a:rPr>
                        <a:t>  No. of posts</a:t>
                      </a:r>
                      <a:endParaRPr lang="en-US" sz="120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r>
                        <a:rPr lang="en-ZA" sz="1200" dirty="0">
                          <a:solidFill>
                            <a:schemeClr val="tx1"/>
                          </a:solidFill>
                        </a:rPr>
                        <a:t>20</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20</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20</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20</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20</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20</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20</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20</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15</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16</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19</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19</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11</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615627">
                <a:tc>
                  <a:txBody>
                    <a:bodyPr/>
                    <a:lstStyle/>
                    <a:p>
                      <a:pPr marL="0" marR="0">
                        <a:spcBef>
                          <a:spcPts val="0"/>
                        </a:spcBef>
                        <a:spcAft>
                          <a:spcPts val="0"/>
                        </a:spcAft>
                      </a:pPr>
                      <a:r>
                        <a:rPr lang="en-GB" sz="1200" dirty="0">
                          <a:latin typeface="Arial" panose="020B0604020202020204" pitchFamily="34" charset="0"/>
                          <a:cs typeface="Arial" panose="020B0604020202020204" pitchFamily="34" charset="0"/>
                        </a:rPr>
                        <a:t>Total No. filled</a:t>
                      </a:r>
                      <a:endParaRPr lang="en-US" sz="120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r>
                        <a:rPr lang="en-ZA" sz="1200" dirty="0">
                          <a:solidFill>
                            <a:schemeClr val="tx1"/>
                          </a:solidFill>
                        </a:rPr>
                        <a:t>14</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16</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13</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15</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17</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16</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13</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13</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11</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9</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9</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16</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8</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581994">
                <a:tc>
                  <a:txBody>
                    <a:bodyPr/>
                    <a:lstStyle/>
                    <a:p>
                      <a:pPr marL="0" marR="0">
                        <a:spcBef>
                          <a:spcPts val="0"/>
                        </a:spcBef>
                        <a:spcAft>
                          <a:spcPts val="0"/>
                        </a:spcAft>
                      </a:pPr>
                      <a:r>
                        <a:rPr lang="en-GB" sz="1200" dirty="0">
                          <a:latin typeface="Arial" panose="020B0604020202020204" pitchFamily="34" charset="0"/>
                          <a:cs typeface="Arial" panose="020B0604020202020204" pitchFamily="34" charset="0"/>
                        </a:rPr>
                        <a:t>Total</a:t>
                      </a:r>
                      <a:r>
                        <a:rPr lang="en-GB" sz="1200" baseline="0" dirty="0">
                          <a:latin typeface="Arial" panose="020B0604020202020204" pitchFamily="34" charset="0"/>
                          <a:cs typeface="Arial" panose="020B0604020202020204" pitchFamily="34" charset="0"/>
                        </a:rPr>
                        <a:t> No. Vacant</a:t>
                      </a:r>
                      <a:endParaRPr lang="en-US" sz="120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r>
                        <a:rPr lang="en-ZA" sz="1200" dirty="0">
                          <a:solidFill>
                            <a:schemeClr val="tx1"/>
                          </a:solidFill>
                        </a:rPr>
                        <a:t>6</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4</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7</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5</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3</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4</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7</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7</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4</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7</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10</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3</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3</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6</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861032">
                <a:tc>
                  <a:txBody>
                    <a:bodyPr/>
                    <a:lstStyle/>
                    <a:p>
                      <a:pPr marL="0" marR="0">
                        <a:spcBef>
                          <a:spcPts val="0"/>
                        </a:spcBef>
                        <a:spcAft>
                          <a:spcPts val="0"/>
                        </a:spcAft>
                      </a:pPr>
                      <a:r>
                        <a:rPr lang="en-US" sz="1200" dirty="0">
                          <a:latin typeface="Arial" panose="020B0604020202020204" pitchFamily="34" charset="0"/>
                          <a:cs typeface="Arial" panose="020B0604020202020204" pitchFamily="34" charset="0"/>
                        </a:rPr>
                        <a:t>Total</a:t>
                      </a:r>
                      <a:r>
                        <a:rPr lang="en-US" sz="1200" baseline="0" dirty="0">
                          <a:latin typeface="Arial" panose="020B0604020202020204" pitchFamily="34" charset="0"/>
                          <a:cs typeface="Arial" panose="020B0604020202020204" pitchFamily="34" charset="0"/>
                        </a:rPr>
                        <a:t> No. filled by female</a:t>
                      </a:r>
                      <a:endParaRPr lang="en-US" sz="120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r>
                        <a:rPr lang="en-ZA" sz="1200" dirty="0">
                          <a:solidFill>
                            <a:schemeClr val="tx1"/>
                          </a:solidFill>
                        </a:rPr>
                        <a:t>5</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5</a:t>
                      </a:r>
                    </a:p>
                  </a:txBody>
                  <a:tcPr>
                    <a:lnL w="12700" cap="flat" cmpd="sng" algn="ctr">
                      <a:solidFill>
                        <a:schemeClr val="tx1"/>
                      </a:solidFill>
                      <a:prstDash val="solid"/>
                      <a:round/>
                      <a:headEnd type="none" w="med" len="med"/>
                      <a:tailEnd type="none" w="med" len="med"/>
                    </a:lnL>
                  </a:tcPr>
                </a:tc>
                <a:tc>
                  <a:txBody>
                    <a:bodyPr/>
                    <a:lstStyle/>
                    <a:p>
                      <a:r>
                        <a:rPr lang="en-ZA" sz="1200" b="0" dirty="0">
                          <a:solidFill>
                            <a:schemeClr val="tx1"/>
                          </a:solidFill>
                        </a:rPr>
                        <a:t>3</a:t>
                      </a:r>
                    </a:p>
                  </a:txBody>
                  <a:tcPr>
                    <a:lnR w="12700" cap="flat" cmpd="sng" algn="ctr">
                      <a:solidFill>
                        <a:schemeClr val="tx1"/>
                      </a:solidFill>
                      <a:prstDash val="solid"/>
                      <a:round/>
                      <a:headEnd type="none" w="med" len="med"/>
                      <a:tailEnd type="none" w="med" len="med"/>
                    </a:lnR>
                  </a:tcPr>
                </a:tc>
                <a:tc>
                  <a:txBody>
                    <a:bodyPr/>
                    <a:lstStyle/>
                    <a:p>
                      <a:r>
                        <a:rPr lang="en-ZA" sz="1200" b="0" dirty="0">
                          <a:solidFill>
                            <a:schemeClr val="tx1"/>
                          </a:solidFill>
                        </a:rPr>
                        <a:t>5</a:t>
                      </a:r>
                    </a:p>
                  </a:txBody>
                  <a:tcPr>
                    <a:lnL w="12700" cap="flat" cmpd="sng" algn="ctr">
                      <a:solidFill>
                        <a:schemeClr val="tx1"/>
                      </a:solidFill>
                      <a:prstDash val="solid"/>
                      <a:round/>
                      <a:headEnd type="none" w="med" len="med"/>
                      <a:tailEnd type="none" w="med" len="med"/>
                    </a:lnL>
                  </a:tcPr>
                </a:tc>
                <a:tc>
                  <a:txBody>
                    <a:bodyPr/>
                    <a:lstStyle/>
                    <a:p>
                      <a:r>
                        <a:rPr lang="en-ZA" sz="1200" b="0" dirty="0">
                          <a:solidFill>
                            <a:schemeClr val="tx1"/>
                          </a:solidFill>
                        </a:rPr>
                        <a:t>4</a:t>
                      </a:r>
                    </a:p>
                  </a:txBody>
                  <a:tcPr>
                    <a:lnR w="12700" cap="flat" cmpd="sng" algn="ctr">
                      <a:solidFill>
                        <a:schemeClr val="tx1"/>
                      </a:solidFill>
                      <a:prstDash val="solid"/>
                      <a:round/>
                      <a:headEnd type="none" w="med" len="med"/>
                      <a:tailEnd type="none" w="med" len="med"/>
                    </a:lnR>
                  </a:tcPr>
                </a:tc>
                <a:tc>
                  <a:txBody>
                    <a:bodyPr/>
                    <a:lstStyle/>
                    <a:p>
                      <a:r>
                        <a:rPr lang="en-ZA" sz="1200" b="0" dirty="0">
                          <a:solidFill>
                            <a:schemeClr val="tx1"/>
                          </a:solidFill>
                        </a:rPr>
                        <a:t>3</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2</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3</a:t>
                      </a:r>
                    </a:p>
                  </a:txBody>
                  <a:tcPr>
                    <a:lnL w="12700" cap="flat" cmpd="sng" algn="ctr">
                      <a:solidFill>
                        <a:schemeClr val="tx1"/>
                      </a:solidFill>
                      <a:prstDash val="solid"/>
                      <a:round/>
                      <a:headEnd type="none" w="med" len="med"/>
                      <a:tailEnd type="none" w="med" len="med"/>
                    </a:lnL>
                  </a:tcPr>
                </a:tc>
                <a:tc>
                  <a:txBody>
                    <a:bodyPr/>
                    <a:lstStyle/>
                    <a:p>
                      <a:r>
                        <a:rPr lang="en-ZA" sz="1200" b="0" dirty="0">
                          <a:solidFill>
                            <a:schemeClr val="tx1"/>
                          </a:solidFill>
                        </a:rPr>
                        <a:t>3</a:t>
                      </a:r>
                    </a:p>
                  </a:txBody>
                  <a:tcPr>
                    <a:lnR w="12700" cap="flat" cmpd="sng" algn="ctr">
                      <a:solidFill>
                        <a:schemeClr val="tx1"/>
                      </a:solidFill>
                      <a:prstDash val="solid"/>
                      <a:round/>
                      <a:headEnd type="none" w="med" len="med"/>
                      <a:tailEnd type="none" w="med" len="med"/>
                    </a:lnR>
                  </a:tcPr>
                </a:tc>
                <a:tc>
                  <a:txBody>
                    <a:bodyPr/>
                    <a:lstStyle/>
                    <a:p>
                      <a:r>
                        <a:rPr lang="en-ZA" sz="1200" b="0" dirty="0">
                          <a:solidFill>
                            <a:schemeClr val="tx1"/>
                          </a:solidFill>
                        </a:rPr>
                        <a:t>2</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5</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8</a:t>
                      </a:r>
                    </a:p>
                  </a:txBody>
                  <a:tcPr>
                    <a:lnL w="12700" cap="flat" cmpd="sng" algn="ctr">
                      <a:solidFill>
                        <a:schemeClr val="tx1"/>
                      </a:solidFill>
                      <a:prstDash val="solid"/>
                      <a:round/>
                      <a:headEnd type="none" w="med" len="med"/>
                      <a:tailEnd type="none" w="med" len="med"/>
                    </a:lnL>
                  </a:tcPr>
                </a:tc>
                <a:tc>
                  <a:txBody>
                    <a:bodyPr/>
                    <a:lstStyle/>
                    <a:p>
                      <a:r>
                        <a:rPr lang="en-ZA" sz="1200" dirty="0">
                          <a:solidFill>
                            <a:schemeClr val="tx1"/>
                          </a:solidFill>
                        </a:rPr>
                        <a:t>1</a:t>
                      </a:r>
                    </a:p>
                  </a:txBody>
                  <a:tcPr>
                    <a:lnR w="12700" cap="flat" cmpd="sng" algn="ctr">
                      <a:solidFill>
                        <a:schemeClr val="tx1"/>
                      </a:solidFill>
                      <a:prstDash val="solid"/>
                      <a:round/>
                      <a:headEnd type="none" w="med" len="med"/>
                      <a:tailEnd type="none" w="med" len="med"/>
                    </a:lnR>
                  </a:tcPr>
                </a:tc>
                <a:tc>
                  <a:txBody>
                    <a:bodyPr/>
                    <a:lstStyle/>
                    <a:p>
                      <a:r>
                        <a:rPr lang="en-ZA" sz="1200" dirty="0">
                          <a:solidFill>
                            <a:schemeClr val="tx1"/>
                          </a:solidFill>
                        </a:rPr>
                        <a:t>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32700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AC5568-C467-DA4E-A229-6C912B895CA4}" type="slidenum">
              <a:rPr lang="en-US" smtClean="0"/>
              <a:pPr/>
              <a:t>3</a:t>
            </a:fld>
            <a:endParaRPr lang="en-US" dirty="0"/>
          </a:p>
        </p:txBody>
      </p:sp>
      <p:sp>
        <p:nvSpPr>
          <p:cNvPr id="7" name="Title 1"/>
          <p:cNvSpPr txBox="1">
            <a:spLocks/>
          </p:cNvSpPr>
          <p:nvPr/>
        </p:nvSpPr>
        <p:spPr>
          <a:xfrm>
            <a:off x="0" y="2156674"/>
            <a:ext cx="9906000" cy="1783363"/>
          </a:xfrm>
          <a:prstGeom prst="rect">
            <a:avLst/>
          </a:prstGeom>
          <a:solidFill>
            <a:srgbClr val="FFC00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50" b="1"/>
              <a:t>GOVERNANCE </a:t>
            </a:r>
            <a:endParaRPr lang="en-US" sz="3250" b="1" dirty="0"/>
          </a:p>
        </p:txBody>
      </p:sp>
    </p:spTree>
    <p:extLst>
      <p:ext uri="{BB962C8B-B14F-4D97-AF65-F5344CB8AC3E}">
        <p14:creationId xmlns:p14="http://schemas.microsoft.com/office/powerpoint/2010/main" val="999055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26478" y="2057401"/>
            <a:ext cx="7860323" cy="3139321"/>
          </a:xfrm>
          <a:prstGeom prst="rect">
            <a:avLst/>
          </a:prstGeom>
          <a:noFill/>
        </p:spPr>
        <p:txBody>
          <a:bodyPr wrap="square" rtlCol="0">
            <a:spAutoFit/>
          </a:bodyPr>
          <a:lstStyle/>
          <a:p>
            <a:r>
              <a:rPr lang="en-ZA" b="1" dirty="0">
                <a:solidFill>
                  <a:prstClr val="black"/>
                </a:solidFill>
              </a:rPr>
              <a:t> </a:t>
            </a:r>
          </a:p>
          <a:p>
            <a:endParaRPr lang="en-ZA" dirty="0">
              <a:solidFill>
                <a:prstClr val="black"/>
              </a:solidFill>
              <a:latin typeface="Arial" pitchFamily="34" charset="0"/>
              <a:ea typeface="Calibri"/>
              <a:cs typeface="Arial" pitchFamily="34" charset="0"/>
            </a:endParaRPr>
          </a:p>
          <a:p>
            <a:endParaRPr lang="en-ZA" b="1" u="sng" dirty="0">
              <a:solidFill>
                <a:srgbClr val="FFC000"/>
              </a:solidFill>
              <a:latin typeface="Arial" pitchFamily="34" charset="0"/>
              <a:cs typeface="Arial" pitchFamily="34" charset="0"/>
            </a:endParaRPr>
          </a:p>
          <a:p>
            <a:endParaRPr lang="en-ZA" b="1" u="sng" dirty="0">
              <a:solidFill>
                <a:srgbClr val="FFC000"/>
              </a:solidFill>
              <a:latin typeface="Arial" pitchFamily="34" charset="0"/>
              <a:cs typeface="Arial" pitchFamily="34" charset="0"/>
            </a:endParaRPr>
          </a:p>
          <a:p>
            <a:endParaRPr lang="en-ZA" b="1" dirty="0">
              <a:solidFill>
                <a:prstClr val="black"/>
              </a:solidFill>
            </a:endParaRPr>
          </a:p>
          <a:p>
            <a:endParaRPr lang="en-ZA" b="1" dirty="0">
              <a:solidFill>
                <a:prstClr val="black"/>
              </a:solidFill>
            </a:endParaRPr>
          </a:p>
          <a:p>
            <a:endParaRPr lang="en-ZA" b="1" dirty="0">
              <a:solidFill>
                <a:prstClr val="black"/>
              </a:solidFill>
            </a:endParaRPr>
          </a:p>
          <a:p>
            <a:endParaRPr lang="en-ZA" b="1" dirty="0">
              <a:solidFill>
                <a:prstClr val="black"/>
              </a:solidFill>
            </a:endParaRPr>
          </a:p>
          <a:p>
            <a:endParaRPr lang="en-ZA" b="1" dirty="0">
              <a:solidFill>
                <a:prstClr val="black"/>
              </a:solidFill>
            </a:endParaRPr>
          </a:p>
          <a:p>
            <a:r>
              <a:rPr lang="en-ZA" b="1" dirty="0">
                <a:solidFill>
                  <a:prstClr val="black"/>
                </a:solidFill>
              </a:rPr>
              <a:t>	</a:t>
            </a:r>
          </a:p>
          <a:p>
            <a:endParaRPr lang="en-ZA" b="1" dirty="0">
              <a:solidFill>
                <a:prstClr val="black"/>
              </a:solidFill>
            </a:endParaRPr>
          </a:p>
        </p:txBody>
      </p:sp>
      <p:pic>
        <p:nvPicPr>
          <p:cNvPr id="7" name="Picture 6"/>
          <p:cNvPicPr>
            <a:picLocks noChangeAspect="1"/>
          </p:cNvPicPr>
          <p:nvPr/>
        </p:nvPicPr>
        <p:blipFill>
          <a:blip r:embed="rId2"/>
          <a:stretch>
            <a:fillRect/>
          </a:stretch>
        </p:blipFill>
        <p:spPr>
          <a:xfrm>
            <a:off x="702299" y="0"/>
            <a:ext cx="8529624" cy="662008"/>
          </a:xfrm>
          <a:prstGeom prst="rect">
            <a:avLst/>
          </a:prstGeom>
        </p:spPr>
      </p:pic>
      <p:cxnSp>
        <p:nvCxnSpPr>
          <p:cNvPr id="8" name="Straight Connector 7"/>
          <p:cNvCxnSpPr/>
          <p:nvPr/>
        </p:nvCxnSpPr>
        <p:spPr>
          <a:xfrm>
            <a:off x="702299" y="666684"/>
            <a:ext cx="8529624"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8567" y="-425116"/>
            <a:ext cx="8686803" cy="1928733"/>
          </a:xfrm>
          <a:prstGeom prst="rect">
            <a:avLst/>
          </a:prstGeom>
          <a:noFill/>
        </p:spPr>
        <p:txBody>
          <a:bodyPr wrap="square" rtlCol="0" anchor="ctr">
            <a:spAutoFit/>
          </a:bodyPr>
          <a:lstStyle/>
          <a:p>
            <a:pPr algn="ctr"/>
            <a:r>
              <a:rPr lang="en-ZA" sz="2000" dirty="0">
                <a:solidFill>
                  <a:prstClr val="black"/>
                </a:solidFill>
                <a:latin typeface="Arial" pitchFamily="34" charset="0"/>
                <a:cs typeface="Arial" pitchFamily="34" charset="0"/>
              </a:rPr>
              <a:t> </a:t>
            </a:r>
          </a:p>
          <a:p>
            <a:pPr algn="ctr"/>
            <a:r>
              <a:rPr lang="en-ZA" sz="2400" b="1" dirty="0"/>
              <a:t>STATUS QUO ON THE APPOINTMENT OF TOP 6 SENIOR MANAGERS (PROVINCIAL OVERVIEW)</a:t>
            </a:r>
            <a:r>
              <a:rPr lang="en-ZA" sz="2400" b="1" dirty="0">
                <a:solidFill>
                  <a:prstClr val="black"/>
                </a:solidFill>
              </a:rPr>
              <a:t> </a:t>
            </a:r>
            <a:br>
              <a:rPr lang="en-ZA" sz="2400" dirty="0">
                <a:solidFill>
                  <a:prstClr val="black"/>
                </a:solidFill>
              </a:rPr>
            </a:br>
            <a:endParaRPr lang="en-ZA" sz="2000" dirty="0">
              <a:solidFill>
                <a:prstClr val="black"/>
              </a:solidFill>
              <a:latin typeface="Arial" pitchFamily="34" charset="0"/>
              <a:cs typeface="Arial" pitchFamily="34" charset="0"/>
            </a:endParaRPr>
          </a:p>
          <a:p>
            <a:pPr algn="ctr"/>
            <a:r>
              <a:rPr lang="en-GB" sz="2000" baseline="30000" dirty="0">
                <a:solidFill>
                  <a:srgbClr val="FFFFFF"/>
                </a:solidFill>
                <a:latin typeface="Arial" pitchFamily="34" charset="0"/>
                <a:cs typeface="Arial" pitchFamily="34" charset="0"/>
              </a:rPr>
              <a:t>O</a:t>
            </a:r>
          </a:p>
          <a:p>
            <a:pPr algn="ctr"/>
            <a:endParaRPr lang="en-US" dirty="0">
              <a:solidFill>
                <a:prstClr val="black"/>
              </a:solidFill>
            </a:endParaRPr>
          </a:p>
        </p:txBody>
      </p:sp>
      <p:pic>
        <p:nvPicPr>
          <p:cNvPr id="11" name="Picture 10"/>
          <p:cNvPicPr>
            <a:picLocks noChangeAspect="1"/>
          </p:cNvPicPr>
          <p:nvPr/>
        </p:nvPicPr>
        <p:blipFill>
          <a:blip r:embed="rId3"/>
          <a:stretch>
            <a:fillRect/>
          </a:stretch>
        </p:blipFill>
        <p:spPr>
          <a:xfrm>
            <a:off x="7379677" y="5776620"/>
            <a:ext cx="1652954" cy="840081"/>
          </a:xfrm>
          <a:prstGeom prst="rect">
            <a:avLst/>
          </a:prstGeom>
        </p:spPr>
      </p:pic>
      <p:pic>
        <p:nvPicPr>
          <p:cNvPr id="12" name="Picture 11" descr="New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478" y="5876588"/>
            <a:ext cx="2919047" cy="740113"/>
          </a:xfrm>
          <a:prstGeom prst="rect">
            <a:avLst/>
          </a:prstGeom>
        </p:spPr>
      </p:pic>
      <p:graphicFrame>
        <p:nvGraphicFramePr>
          <p:cNvPr id="4" name="Table 3"/>
          <p:cNvGraphicFramePr>
            <a:graphicFrameLocks noGrp="1"/>
          </p:cNvGraphicFramePr>
          <p:nvPr/>
        </p:nvGraphicFramePr>
        <p:xfrm>
          <a:off x="702302" y="1397001"/>
          <a:ext cx="8330328" cy="4749650"/>
        </p:xfrm>
        <a:graphic>
          <a:graphicData uri="http://schemas.openxmlformats.org/drawingml/2006/table">
            <a:tbl>
              <a:tblPr firstRow="1" bandRow="1">
                <a:tableStyleId>{5C22544A-7EE6-4342-B048-85BDC9FD1C3A}</a:tableStyleId>
              </a:tblPr>
              <a:tblGrid>
                <a:gridCol w="1388388">
                  <a:extLst>
                    <a:ext uri="{9D8B030D-6E8A-4147-A177-3AD203B41FA5}">
                      <a16:colId xmlns:a16="http://schemas.microsoft.com/office/drawing/2014/main" val="20000"/>
                    </a:ext>
                  </a:extLst>
                </a:gridCol>
                <a:gridCol w="1388388">
                  <a:extLst>
                    <a:ext uri="{9D8B030D-6E8A-4147-A177-3AD203B41FA5}">
                      <a16:colId xmlns:a16="http://schemas.microsoft.com/office/drawing/2014/main" val="20001"/>
                    </a:ext>
                  </a:extLst>
                </a:gridCol>
                <a:gridCol w="1388388">
                  <a:extLst>
                    <a:ext uri="{9D8B030D-6E8A-4147-A177-3AD203B41FA5}">
                      <a16:colId xmlns:a16="http://schemas.microsoft.com/office/drawing/2014/main" val="20002"/>
                    </a:ext>
                  </a:extLst>
                </a:gridCol>
                <a:gridCol w="1388388">
                  <a:extLst>
                    <a:ext uri="{9D8B030D-6E8A-4147-A177-3AD203B41FA5}">
                      <a16:colId xmlns:a16="http://schemas.microsoft.com/office/drawing/2014/main" val="20003"/>
                    </a:ext>
                  </a:extLst>
                </a:gridCol>
                <a:gridCol w="1388388">
                  <a:extLst>
                    <a:ext uri="{9D8B030D-6E8A-4147-A177-3AD203B41FA5}">
                      <a16:colId xmlns:a16="http://schemas.microsoft.com/office/drawing/2014/main" val="20004"/>
                    </a:ext>
                  </a:extLst>
                </a:gridCol>
                <a:gridCol w="1388388">
                  <a:extLst>
                    <a:ext uri="{9D8B030D-6E8A-4147-A177-3AD203B41FA5}">
                      <a16:colId xmlns:a16="http://schemas.microsoft.com/office/drawing/2014/main" val="20005"/>
                    </a:ext>
                  </a:extLst>
                </a:gridCol>
              </a:tblGrid>
              <a:tr h="949930">
                <a:tc>
                  <a:txBody>
                    <a:bodyPr/>
                    <a:lstStyle/>
                    <a:p>
                      <a:r>
                        <a:rPr lang="en-ZA" dirty="0"/>
                        <a:t>DISTRICT</a:t>
                      </a:r>
                    </a:p>
                  </a:txBody>
                  <a:tcPr/>
                </a:tc>
                <a:tc>
                  <a:txBody>
                    <a:bodyPr/>
                    <a:lstStyle/>
                    <a:p>
                      <a:r>
                        <a:rPr lang="en-ZA" dirty="0"/>
                        <a:t>TOTAL NO OF POSTS</a:t>
                      </a:r>
                    </a:p>
                  </a:txBody>
                  <a:tcPr/>
                </a:tc>
                <a:tc>
                  <a:txBody>
                    <a:bodyPr/>
                    <a:lstStyle/>
                    <a:p>
                      <a:r>
                        <a:rPr lang="en-ZA" dirty="0"/>
                        <a:t>FILLED POSTS</a:t>
                      </a:r>
                    </a:p>
                  </a:txBody>
                  <a:tcPr/>
                </a:tc>
                <a:tc>
                  <a:txBody>
                    <a:bodyPr/>
                    <a:lstStyle/>
                    <a:p>
                      <a:r>
                        <a:rPr lang="en-ZA" dirty="0"/>
                        <a:t>MALES</a:t>
                      </a:r>
                    </a:p>
                  </a:txBody>
                  <a:tcPr/>
                </a:tc>
                <a:tc>
                  <a:txBody>
                    <a:bodyPr/>
                    <a:lstStyle/>
                    <a:p>
                      <a:r>
                        <a:rPr lang="en-ZA" dirty="0"/>
                        <a:t>FEMALES</a:t>
                      </a:r>
                    </a:p>
                  </a:txBody>
                  <a:tcPr/>
                </a:tc>
                <a:tc>
                  <a:txBody>
                    <a:bodyPr/>
                    <a:lstStyle/>
                    <a:p>
                      <a:r>
                        <a:rPr lang="en-ZA" dirty="0"/>
                        <a:t>VACANT POST</a:t>
                      </a:r>
                    </a:p>
                  </a:txBody>
                  <a:tcPr/>
                </a:tc>
                <a:extLst>
                  <a:ext uri="{0D108BD9-81ED-4DB2-BD59-A6C34878D82A}">
                    <a16:rowId xmlns:a16="http://schemas.microsoft.com/office/drawing/2014/main" val="10000"/>
                  </a:ext>
                </a:extLst>
              </a:tr>
              <a:tr h="949930">
                <a:tc>
                  <a:txBody>
                    <a:bodyPr/>
                    <a:lstStyle/>
                    <a:p>
                      <a:r>
                        <a:rPr lang="en-ZA" dirty="0"/>
                        <a:t>GERT SIBANDE </a:t>
                      </a:r>
                    </a:p>
                  </a:txBody>
                  <a:tcPr/>
                </a:tc>
                <a:tc>
                  <a:txBody>
                    <a:bodyPr/>
                    <a:lstStyle/>
                    <a:p>
                      <a:r>
                        <a:rPr lang="en-ZA" dirty="0"/>
                        <a:t>49</a:t>
                      </a:r>
                    </a:p>
                  </a:txBody>
                  <a:tcPr/>
                </a:tc>
                <a:tc>
                  <a:txBody>
                    <a:bodyPr/>
                    <a:lstStyle/>
                    <a:p>
                      <a:r>
                        <a:rPr lang="en-ZA" dirty="0"/>
                        <a:t>35</a:t>
                      </a:r>
                    </a:p>
                  </a:txBody>
                  <a:tcPr/>
                </a:tc>
                <a:tc>
                  <a:txBody>
                    <a:bodyPr/>
                    <a:lstStyle/>
                    <a:p>
                      <a:r>
                        <a:rPr lang="en-ZA" dirty="0"/>
                        <a:t>30</a:t>
                      </a:r>
                    </a:p>
                  </a:txBody>
                  <a:tcPr/>
                </a:tc>
                <a:tc>
                  <a:txBody>
                    <a:bodyPr/>
                    <a:lstStyle/>
                    <a:p>
                      <a:r>
                        <a:rPr lang="en-ZA" dirty="0"/>
                        <a:t>5</a:t>
                      </a:r>
                    </a:p>
                  </a:txBody>
                  <a:tcPr/>
                </a:tc>
                <a:tc>
                  <a:txBody>
                    <a:bodyPr/>
                    <a:lstStyle/>
                    <a:p>
                      <a:r>
                        <a:rPr lang="en-ZA" dirty="0"/>
                        <a:t>13</a:t>
                      </a:r>
                    </a:p>
                  </a:txBody>
                  <a:tcPr/>
                </a:tc>
                <a:extLst>
                  <a:ext uri="{0D108BD9-81ED-4DB2-BD59-A6C34878D82A}">
                    <a16:rowId xmlns:a16="http://schemas.microsoft.com/office/drawing/2014/main" val="10001"/>
                  </a:ext>
                </a:extLst>
              </a:tr>
              <a:tr h="949930">
                <a:tc>
                  <a:txBody>
                    <a:bodyPr/>
                    <a:lstStyle/>
                    <a:p>
                      <a:r>
                        <a:rPr lang="en-ZA" dirty="0"/>
                        <a:t>NKANGALA</a:t>
                      </a:r>
                    </a:p>
                  </a:txBody>
                  <a:tcPr/>
                </a:tc>
                <a:tc>
                  <a:txBody>
                    <a:bodyPr/>
                    <a:lstStyle/>
                    <a:p>
                      <a:r>
                        <a:rPr lang="en-ZA" dirty="0"/>
                        <a:t>40</a:t>
                      </a:r>
                    </a:p>
                  </a:txBody>
                  <a:tcPr/>
                </a:tc>
                <a:tc>
                  <a:txBody>
                    <a:bodyPr/>
                    <a:lstStyle/>
                    <a:p>
                      <a:r>
                        <a:rPr lang="en-ZA" dirty="0"/>
                        <a:t>28</a:t>
                      </a:r>
                    </a:p>
                  </a:txBody>
                  <a:tcPr/>
                </a:tc>
                <a:tc>
                  <a:txBody>
                    <a:bodyPr/>
                    <a:lstStyle/>
                    <a:p>
                      <a:r>
                        <a:rPr lang="en-ZA" dirty="0"/>
                        <a:t>14</a:t>
                      </a:r>
                    </a:p>
                  </a:txBody>
                  <a:tcPr/>
                </a:tc>
                <a:tc>
                  <a:txBody>
                    <a:bodyPr/>
                    <a:lstStyle/>
                    <a:p>
                      <a:r>
                        <a:rPr lang="en-ZA" dirty="0"/>
                        <a:t>14</a:t>
                      </a:r>
                    </a:p>
                  </a:txBody>
                  <a:tcPr/>
                </a:tc>
                <a:tc>
                  <a:txBody>
                    <a:bodyPr/>
                    <a:lstStyle/>
                    <a:p>
                      <a:r>
                        <a:rPr lang="en-ZA" dirty="0"/>
                        <a:t>12</a:t>
                      </a:r>
                    </a:p>
                  </a:txBody>
                  <a:tcPr/>
                </a:tc>
                <a:extLst>
                  <a:ext uri="{0D108BD9-81ED-4DB2-BD59-A6C34878D82A}">
                    <a16:rowId xmlns:a16="http://schemas.microsoft.com/office/drawing/2014/main" val="10002"/>
                  </a:ext>
                </a:extLst>
              </a:tr>
              <a:tr h="949930">
                <a:tc>
                  <a:txBody>
                    <a:bodyPr/>
                    <a:lstStyle/>
                    <a:p>
                      <a:r>
                        <a:rPr lang="en-ZA" dirty="0"/>
                        <a:t>EHLANZENI</a:t>
                      </a:r>
                    </a:p>
                  </a:txBody>
                  <a:tcPr/>
                </a:tc>
                <a:tc>
                  <a:txBody>
                    <a:bodyPr/>
                    <a:lstStyle/>
                    <a:p>
                      <a:r>
                        <a:rPr lang="en-ZA" dirty="0"/>
                        <a:t>36</a:t>
                      </a:r>
                    </a:p>
                  </a:txBody>
                  <a:tcPr/>
                </a:tc>
                <a:tc>
                  <a:txBody>
                    <a:bodyPr/>
                    <a:lstStyle/>
                    <a:p>
                      <a:r>
                        <a:rPr lang="en-ZA" dirty="0"/>
                        <a:t>25</a:t>
                      </a:r>
                    </a:p>
                  </a:txBody>
                  <a:tcPr/>
                </a:tc>
                <a:tc>
                  <a:txBody>
                    <a:bodyPr/>
                    <a:lstStyle/>
                    <a:p>
                      <a:r>
                        <a:rPr lang="en-ZA" dirty="0"/>
                        <a:t>17</a:t>
                      </a:r>
                    </a:p>
                  </a:txBody>
                  <a:tcPr/>
                </a:tc>
                <a:tc>
                  <a:txBody>
                    <a:bodyPr/>
                    <a:lstStyle/>
                    <a:p>
                      <a:r>
                        <a:rPr lang="en-ZA" dirty="0"/>
                        <a:t>8</a:t>
                      </a:r>
                    </a:p>
                  </a:txBody>
                  <a:tcPr/>
                </a:tc>
                <a:tc>
                  <a:txBody>
                    <a:bodyPr/>
                    <a:lstStyle/>
                    <a:p>
                      <a:r>
                        <a:rPr lang="en-ZA" dirty="0"/>
                        <a:t>11</a:t>
                      </a:r>
                    </a:p>
                  </a:txBody>
                  <a:tcPr/>
                </a:tc>
                <a:extLst>
                  <a:ext uri="{0D108BD9-81ED-4DB2-BD59-A6C34878D82A}">
                    <a16:rowId xmlns:a16="http://schemas.microsoft.com/office/drawing/2014/main" val="10003"/>
                  </a:ext>
                </a:extLst>
              </a:tr>
              <a:tr h="949930">
                <a:tc>
                  <a:txBody>
                    <a:bodyPr/>
                    <a:lstStyle/>
                    <a:p>
                      <a:r>
                        <a:rPr lang="en-ZA" dirty="0"/>
                        <a:t>TOTAL</a:t>
                      </a:r>
                    </a:p>
                  </a:txBody>
                  <a:tcPr/>
                </a:tc>
                <a:tc>
                  <a:txBody>
                    <a:bodyPr/>
                    <a:lstStyle/>
                    <a:p>
                      <a:r>
                        <a:rPr lang="en-ZA" dirty="0"/>
                        <a:t>124</a:t>
                      </a:r>
                    </a:p>
                  </a:txBody>
                  <a:tcPr/>
                </a:tc>
                <a:tc>
                  <a:txBody>
                    <a:bodyPr/>
                    <a:lstStyle/>
                    <a:p>
                      <a:r>
                        <a:rPr lang="en-ZA" dirty="0"/>
                        <a:t>88</a:t>
                      </a:r>
                    </a:p>
                  </a:txBody>
                  <a:tcPr/>
                </a:tc>
                <a:tc>
                  <a:txBody>
                    <a:bodyPr/>
                    <a:lstStyle/>
                    <a:p>
                      <a:r>
                        <a:rPr lang="en-ZA" dirty="0"/>
                        <a:t>61</a:t>
                      </a:r>
                    </a:p>
                  </a:txBody>
                  <a:tcPr/>
                </a:tc>
                <a:tc>
                  <a:txBody>
                    <a:bodyPr/>
                    <a:lstStyle/>
                    <a:p>
                      <a:r>
                        <a:rPr lang="en-ZA" dirty="0"/>
                        <a:t>27</a:t>
                      </a:r>
                    </a:p>
                  </a:txBody>
                  <a:tcPr/>
                </a:tc>
                <a:tc>
                  <a:txBody>
                    <a:bodyPr/>
                    <a:lstStyle/>
                    <a:p>
                      <a:r>
                        <a:rPr lang="en-ZA" dirty="0"/>
                        <a:t>36</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14678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02299" y="0"/>
            <a:ext cx="8529624" cy="662008"/>
          </a:xfrm>
          <a:prstGeom prst="rect">
            <a:avLst/>
          </a:prstGeom>
        </p:spPr>
      </p:pic>
      <p:pic>
        <p:nvPicPr>
          <p:cNvPr id="11" name="Picture 10"/>
          <p:cNvPicPr>
            <a:picLocks noChangeAspect="1"/>
          </p:cNvPicPr>
          <p:nvPr/>
        </p:nvPicPr>
        <p:blipFill>
          <a:blip r:embed="rId3"/>
          <a:stretch>
            <a:fillRect/>
          </a:stretch>
        </p:blipFill>
        <p:spPr>
          <a:xfrm>
            <a:off x="7250724" y="5836200"/>
            <a:ext cx="1535723" cy="780501"/>
          </a:xfrm>
          <a:prstGeom prst="rect">
            <a:avLst/>
          </a:prstGeom>
        </p:spPr>
      </p:pic>
      <p:cxnSp>
        <p:nvCxnSpPr>
          <p:cNvPr id="14" name="Straight Connector 13"/>
          <p:cNvCxnSpPr/>
          <p:nvPr/>
        </p:nvCxnSpPr>
        <p:spPr>
          <a:xfrm>
            <a:off x="702299" y="667195"/>
            <a:ext cx="8529624"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38158" y="104923"/>
            <a:ext cx="8446874" cy="954107"/>
          </a:xfrm>
          <a:prstGeom prst="rect">
            <a:avLst/>
          </a:prstGeom>
          <a:noFill/>
        </p:spPr>
        <p:txBody>
          <a:bodyPr wrap="square" rtlCol="0">
            <a:spAutoFit/>
          </a:bodyPr>
          <a:lstStyle/>
          <a:p>
            <a:pPr algn="ctr"/>
            <a:r>
              <a:rPr lang="en-ZA" sz="2800" b="1" dirty="0"/>
              <a:t>STATUS QUO ON APPOINTMENT: (GERT SIBANDE)</a:t>
            </a:r>
            <a:br>
              <a:rPr lang="en-ZA" sz="3200" dirty="0"/>
            </a:br>
            <a:endParaRPr lang="en-US" sz="2800" dirty="0">
              <a:solidFill>
                <a:prstClr val="black"/>
              </a:solidFill>
              <a:latin typeface="Bauhaus 93" panose="04030905020B02020C02" pitchFamily="82" charset="0"/>
              <a:cs typeface="Arial" pitchFamily="34" charset="0"/>
            </a:endParaRPr>
          </a:p>
        </p:txBody>
      </p:sp>
      <p:pic>
        <p:nvPicPr>
          <p:cNvPr id="8" name="Picture 7" descr="New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478" y="5876588"/>
            <a:ext cx="2919047" cy="74011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53577619"/>
              </p:ext>
            </p:extLst>
          </p:nvPr>
        </p:nvGraphicFramePr>
        <p:xfrm>
          <a:off x="619454" y="980728"/>
          <a:ext cx="8640961" cy="5304184"/>
        </p:xfrm>
        <a:graphic>
          <a:graphicData uri="http://schemas.openxmlformats.org/drawingml/2006/table">
            <a:tbl>
              <a:tblPr firstRow="1" bandRow="1">
                <a:tableStyleId>{5940675A-B579-460E-94D1-54222C63F5DA}</a:tableStyleId>
              </a:tblPr>
              <a:tblGrid>
                <a:gridCol w="1012159">
                  <a:extLst>
                    <a:ext uri="{9D8B030D-6E8A-4147-A177-3AD203B41FA5}">
                      <a16:colId xmlns:a16="http://schemas.microsoft.com/office/drawing/2014/main" val="20000"/>
                    </a:ext>
                  </a:extLst>
                </a:gridCol>
                <a:gridCol w="822713">
                  <a:extLst>
                    <a:ext uri="{9D8B030D-6E8A-4147-A177-3AD203B41FA5}">
                      <a16:colId xmlns:a16="http://schemas.microsoft.com/office/drawing/2014/main" val="20001"/>
                    </a:ext>
                  </a:extLst>
                </a:gridCol>
                <a:gridCol w="757417">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864096">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864096">
                  <a:extLst>
                    <a:ext uri="{9D8B030D-6E8A-4147-A177-3AD203B41FA5}">
                      <a16:colId xmlns:a16="http://schemas.microsoft.com/office/drawing/2014/main" val="20009"/>
                    </a:ext>
                  </a:extLst>
                </a:gridCol>
              </a:tblGrid>
              <a:tr h="370840">
                <a:tc>
                  <a:txBody>
                    <a:bodyPr/>
                    <a:lstStyle/>
                    <a:p>
                      <a:endParaRPr lang="en-ZA" dirty="0"/>
                    </a:p>
                  </a:txBody>
                  <a:tcPr/>
                </a:tc>
                <a:tc>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Municipal Manager</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Chief Financial Officer</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Dir/ Man Technical Services</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Dir/ Man </a:t>
                      </a:r>
                      <a:endParaRPr lang="en-US" sz="1200" dirty="0">
                        <a:latin typeface="Arial" panose="020B0604020202020204" pitchFamily="34" charset="0"/>
                        <a:cs typeface="Arial" panose="020B0604020202020204" pitchFamily="34" charset="0"/>
                      </a:endParaRPr>
                    </a:p>
                    <a:p>
                      <a:pPr marL="0" marR="0" algn="ctr">
                        <a:spcBef>
                          <a:spcPts val="0"/>
                        </a:spcBef>
                        <a:spcAft>
                          <a:spcPts val="0"/>
                        </a:spcAft>
                      </a:pPr>
                      <a:r>
                        <a:rPr lang="en-GB" sz="1200" dirty="0">
                          <a:latin typeface="Arial" panose="020B0604020202020204" pitchFamily="34" charset="0"/>
                          <a:cs typeface="Arial" panose="020B0604020202020204" pitchFamily="34" charset="0"/>
                        </a:rPr>
                        <a:t>Corporate Services</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Dir /Man</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Town/ Development Planning</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Dir/Man Community Services</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US" sz="1200" b="0" dirty="0">
                          <a:solidFill>
                            <a:schemeClr val="tx1"/>
                          </a:solidFill>
                          <a:latin typeface="Arial" panose="020B0604020202020204" pitchFamily="34" charset="0"/>
                          <a:ea typeface="Times New Roman"/>
                          <a:cs typeface="Arial" panose="020B0604020202020204" pitchFamily="34" charset="0"/>
                        </a:rPr>
                        <a:t>Other</a:t>
                      </a:r>
                      <a:r>
                        <a:rPr lang="en-US" sz="1200" b="0" baseline="0" dirty="0">
                          <a:solidFill>
                            <a:schemeClr val="tx1"/>
                          </a:solidFill>
                          <a:latin typeface="Arial" panose="020B0604020202020204" pitchFamily="34" charset="0"/>
                          <a:ea typeface="Times New Roman"/>
                          <a:cs typeface="Arial" panose="020B0604020202020204" pitchFamily="34" charset="0"/>
                        </a:rPr>
                        <a:t> senior managers, if any</a:t>
                      </a:r>
                      <a:endParaRPr lang="en-US" sz="1200" b="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US" sz="1200" dirty="0">
                          <a:latin typeface="Arial" panose="020B0604020202020204" pitchFamily="34" charset="0"/>
                          <a:cs typeface="Arial" panose="020B0604020202020204" pitchFamily="34" charset="0"/>
                        </a:rPr>
                        <a:t>Filled/Total</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US" sz="1200" dirty="0">
                          <a:latin typeface="Arial" panose="020B0604020202020204" pitchFamily="34" charset="0"/>
                          <a:cs typeface="Arial" panose="020B0604020202020204" pitchFamily="34" charset="0"/>
                        </a:rPr>
                        <a:t>% Filled</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276592">
                <a:tc>
                  <a:txBody>
                    <a:bodyPr/>
                    <a:lstStyle/>
                    <a:p>
                      <a:r>
                        <a:rPr lang="en-ZA" sz="1200" dirty="0">
                          <a:latin typeface="Arial" panose="020B0604020202020204" pitchFamily="34" charset="0"/>
                          <a:cs typeface="Arial" panose="020B0604020202020204" pitchFamily="34" charset="0"/>
                        </a:rPr>
                        <a:t>Gert</a:t>
                      </a:r>
                      <a:r>
                        <a:rPr lang="en-ZA" sz="1200" baseline="0" dirty="0">
                          <a:latin typeface="Arial" panose="020B0604020202020204" pitchFamily="34" charset="0"/>
                          <a:cs typeface="Arial" panose="020B0604020202020204" pitchFamily="34" charset="0"/>
                        </a:rPr>
                        <a:t> Sibande</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solidFill>
                            <a:schemeClr val="tx1"/>
                          </a:solidFill>
                          <a:latin typeface="Arial" panose="020B0604020202020204" pitchFamily="34" charset="0"/>
                          <a:cs typeface="Arial" panose="020B0604020202020204" pitchFamily="34" charset="0"/>
                        </a:rPr>
                        <a:t>Filled</a:t>
                      </a:r>
                    </a:p>
                  </a:txBody>
                  <a:tcPr/>
                </a:tc>
                <a:tc>
                  <a:txBody>
                    <a:bodyPr/>
                    <a:lstStyle/>
                    <a:p>
                      <a:r>
                        <a:rPr lang="en-ZA" sz="1200">
                          <a:latin typeface="Arial" panose="020B0604020202020204" pitchFamily="34" charset="0"/>
                          <a:cs typeface="Arial" panose="020B0604020202020204" pitchFamily="34" charset="0"/>
                        </a:rPr>
                        <a:t>Filled</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6/6</a:t>
                      </a:r>
                    </a:p>
                  </a:txBody>
                  <a:tcPr/>
                </a:tc>
                <a:tc>
                  <a:txBody>
                    <a:bodyPr/>
                    <a:lstStyle/>
                    <a:p>
                      <a:r>
                        <a:rPr lang="en-ZA" sz="1200"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10001"/>
                  </a:ext>
                </a:extLst>
              </a:tr>
              <a:tr h="370840">
                <a:tc>
                  <a:txBody>
                    <a:bodyPr/>
                    <a:lstStyle/>
                    <a:p>
                      <a:r>
                        <a:rPr lang="en-ZA" sz="1200" dirty="0">
                          <a:latin typeface="Arial" panose="020B0604020202020204" pitchFamily="34" charset="0"/>
                          <a:cs typeface="Arial" panose="020B0604020202020204" pitchFamily="34" charset="0"/>
                        </a:rPr>
                        <a:t>Chief</a:t>
                      </a:r>
                      <a:r>
                        <a:rPr lang="en-ZA" sz="1200" baseline="0" dirty="0">
                          <a:latin typeface="Arial" panose="020B0604020202020204" pitchFamily="34" charset="0"/>
                          <a:cs typeface="Arial" panose="020B0604020202020204" pitchFamily="34" charset="0"/>
                        </a:rPr>
                        <a:t> Albert Luthuli</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6/6</a:t>
                      </a:r>
                    </a:p>
                  </a:txBody>
                  <a:tcPr/>
                </a:tc>
                <a:tc>
                  <a:txBody>
                    <a:bodyPr/>
                    <a:lstStyle/>
                    <a:p>
                      <a:r>
                        <a:rPr lang="en-ZA" sz="1200"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10002"/>
                  </a:ext>
                </a:extLst>
              </a:tr>
              <a:tr h="312648">
                <a:tc>
                  <a:txBody>
                    <a:bodyPr/>
                    <a:lstStyle/>
                    <a:p>
                      <a:r>
                        <a:rPr lang="en-ZA" sz="1200" dirty="0" err="1">
                          <a:latin typeface="Arial" panose="020B0604020202020204" pitchFamily="34" charset="0"/>
                          <a:cs typeface="Arial" panose="020B0604020202020204" pitchFamily="34" charset="0"/>
                        </a:rPr>
                        <a:t>Msukaligwa</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solidFill>
                            <a:schemeClr val="tx1"/>
                          </a:solidFill>
                          <a:latin typeface="Arial" panose="020B0604020202020204" pitchFamily="34" charset="0"/>
                          <a:cs typeface="Arial" panose="020B0604020202020204" pitchFamily="34" charset="0"/>
                        </a:rPr>
                        <a:t>Vacant</a:t>
                      </a:r>
                      <a:r>
                        <a:rPr lang="en-ZA" sz="1200" baseline="0" dirty="0">
                          <a:solidFill>
                            <a:schemeClr val="tx1"/>
                          </a:solidFill>
                          <a:latin typeface="Arial" panose="020B0604020202020204" pitchFamily="34" charset="0"/>
                          <a:cs typeface="Arial" panose="020B0604020202020204" pitchFamily="34" charset="0"/>
                        </a:rPr>
                        <a:t> </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dirty="0">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4/6</a:t>
                      </a:r>
                    </a:p>
                  </a:txBody>
                  <a:tcPr/>
                </a:tc>
                <a:tc>
                  <a:txBody>
                    <a:bodyPr/>
                    <a:lstStyle/>
                    <a:p>
                      <a:r>
                        <a:rPr lang="en-ZA" sz="1200" dirty="0">
                          <a:latin typeface="Arial" panose="020B0604020202020204" pitchFamily="34" charset="0"/>
                          <a:cs typeface="Arial" panose="020B0604020202020204" pitchFamily="34" charset="0"/>
                        </a:rPr>
                        <a:t>83%</a:t>
                      </a:r>
                    </a:p>
                  </a:txBody>
                  <a:tcPr/>
                </a:tc>
                <a:extLst>
                  <a:ext uri="{0D108BD9-81ED-4DB2-BD59-A6C34878D82A}">
                    <a16:rowId xmlns:a16="http://schemas.microsoft.com/office/drawing/2014/main" val="10003"/>
                  </a:ext>
                </a:extLst>
              </a:tr>
              <a:tr h="301848">
                <a:tc>
                  <a:txBody>
                    <a:bodyPr/>
                    <a:lstStyle/>
                    <a:p>
                      <a:r>
                        <a:rPr lang="en-ZA" sz="1200" dirty="0" err="1">
                          <a:latin typeface="Arial" panose="020B0604020202020204" pitchFamily="34" charset="0"/>
                          <a:cs typeface="Arial" panose="020B0604020202020204" pitchFamily="34" charset="0"/>
                        </a:rPr>
                        <a:t>Lekwa</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dirty="0">
                          <a:solidFill>
                            <a:schemeClr val="tx1"/>
                          </a:solidFill>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3/6</a:t>
                      </a:r>
                    </a:p>
                  </a:txBody>
                  <a:tcPr/>
                </a:tc>
                <a:tc>
                  <a:txBody>
                    <a:bodyPr/>
                    <a:lstStyle/>
                    <a:p>
                      <a:r>
                        <a:rPr lang="en-ZA" sz="1200" dirty="0">
                          <a:latin typeface="Arial" panose="020B0604020202020204" pitchFamily="34" charset="0"/>
                          <a:cs typeface="Arial" panose="020B0604020202020204" pitchFamily="34" charset="0"/>
                        </a:rPr>
                        <a:t>33%</a:t>
                      </a:r>
                    </a:p>
                  </a:txBody>
                  <a:tcPr/>
                </a:tc>
                <a:extLst>
                  <a:ext uri="{0D108BD9-81ED-4DB2-BD59-A6C34878D82A}">
                    <a16:rowId xmlns:a16="http://schemas.microsoft.com/office/drawing/2014/main" val="10004"/>
                  </a:ext>
                </a:extLst>
              </a:tr>
              <a:tr h="370840">
                <a:tc>
                  <a:txBody>
                    <a:bodyPr/>
                    <a:lstStyle/>
                    <a:p>
                      <a:r>
                        <a:rPr lang="en-ZA" sz="1200" dirty="0" err="1">
                          <a:latin typeface="Arial" panose="020B0604020202020204" pitchFamily="34" charset="0"/>
                          <a:cs typeface="Arial" panose="020B0604020202020204" pitchFamily="34" charset="0"/>
                        </a:rPr>
                        <a:t>Mkhondo</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Vacant</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dirty="0">
                          <a:solidFill>
                            <a:schemeClr val="tx1"/>
                          </a:solidFill>
                          <a:latin typeface="Arial" panose="020B0604020202020204" pitchFamily="34" charset="0"/>
                          <a:cs typeface="Arial" panose="020B0604020202020204" pitchFamily="34" charset="0"/>
                        </a:rPr>
                        <a:t>Vacant</a:t>
                      </a:r>
                      <a:r>
                        <a:rPr lang="en-ZA" sz="1200" baseline="0" dirty="0">
                          <a:solidFill>
                            <a:schemeClr val="tx1"/>
                          </a:solidFill>
                          <a:latin typeface="Arial" panose="020B0604020202020204" pitchFamily="34" charset="0"/>
                          <a:cs typeface="Arial" panose="020B0604020202020204" pitchFamily="34" charset="0"/>
                        </a:rPr>
                        <a:t> </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3/6</a:t>
                      </a:r>
                    </a:p>
                  </a:txBody>
                  <a:tcPr/>
                </a:tc>
                <a:tc>
                  <a:txBody>
                    <a:bodyPr/>
                    <a:lstStyle/>
                    <a:p>
                      <a:r>
                        <a:rPr lang="en-ZA" sz="1200" dirty="0">
                          <a:latin typeface="Arial" panose="020B0604020202020204" pitchFamily="34" charset="0"/>
                          <a:cs typeface="Arial" panose="020B0604020202020204" pitchFamily="34" charset="0"/>
                        </a:rPr>
                        <a:t>50%</a:t>
                      </a:r>
                    </a:p>
                  </a:txBody>
                  <a:tcPr/>
                </a:tc>
                <a:extLst>
                  <a:ext uri="{0D108BD9-81ED-4DB2-BD59-A6C34878D82A}">
                    <a16:rowId xmlns:a16="http://schemas.microsoft.com/office/drawing/2014/main" val="10005"/>
                  </a:ext>
                </a:extLst>
              </a:tr>
              <a:tr h="280248">
                <a:tc>
                  <a:txBody>
                    <a:bodyPr/>
                    <a:lstStyle/>
                    <a:p>
                      <a:r>
                        <a:rPr lang="en-ZA" sz="1200" dirty="0" err="1">
                          <a:latin typeface="Arial" panose="020B0604020202020204" pitchFamily="34" charset="0"/>
                          <a:cs typeface="Arial" panose="020B0604020202020204" pitchFamily="34" charset="0"/>
                        </a:rPr>
                        <a:t>Dipaleseng</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Vacant</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 </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solidFill>
                            <a:schemeClr val="tx1"/>
                          </a:solidFill>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6/6</a:t>
                      </a:r>
                    </a:p>
                  </a:txBody>
                  <a:tcPr/>
                </a:tc>
                <a:tc>
                  <a:txBody>
                    <a:bodyPr/>
                    <a:lstStyle/>
                    <a:p>
                      <a:r>
                        <a:rPr lang="en-ZA" sz="1200"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10006"/>
                  </a:ext>
                </a:extLst>
              </a:tr>
              <a:tr h="370840">
                <a:tc>
                  <a:txBody>
                    <a:bodyPr/>
                    <a:lstStyle/>
                    <a:p>
                      <a:r>
                        <a:rPr lang="en-ZA" sz="1200" dirty="0">
                          <a:latin typeface="Arial" panose="020B0604020202020204" pitchFamily="34" charset="0"/>
                          <a:cs typeface="Arial" panose="020B0604020202020204" pitchFamily="34" charset="0"/>
                        </a:rPr>
                        <a:t>Dr </a:t>
                      </a:r>
                      <a:r>
                        <a:rPr lang="en-ZA" sz="1200" dirty="0" err="1">
                          <a:latin typeface="Arial" panose="020B0604020202020204" pitchFamily="34" charset="0"/>
                          <a:cs typeface="Arial" panose="020B0604020202020204" pitchFamily="34" charset="0"/>
                        </a:rPr>
                        <a:t>Pixley</a:t>
                      </a:r>
                      <a:r>
                        <a:rPr lang="en-ZA" sz="1200" dirty="0">
                          <a:latin typeface="Arial" panose="020B0604020202020204" pitchFamily="34" charset="0"/>
                          <a:cs typeface="Arial" panose="020B0604020202020204" pitchFamily="34" charset="0"/>
                        </a:rPr>
                        <a:t> </a:t>
                      </a:r>
                      <a:r>
                        <a:rPr lang="en-ZA" sz="1200" dirty="0" err="1">
                          <a:latin typeface="Arial" panose="020B0604020202020204" pitchFamily="34" charset="0"/>
                          <a:cs typeface="Arial" panose="020B0604020202020204" pitchFamily="34" charset="0"/>
                        </a:rPr>
                        <a:t>Ka</a:t>
                      </a:r>
                      <a:r>
                        <a:rPr lang="en-ZA" sz="1200" dirty="0">
                          <a:latin typeface="Arial" panose="020B0604020202020204" pitchFamily="34" charset="0"/>
                          <a:cs typeface="Arial" panose="020B0604020202020204" pitchFamily="34" charset="0"/>
                        </a:rPr>
                        <a:t> </a:t>
                      </a:r>
                      <a:r>
                        <a:rPr lang="en-ZA" sz="1200" dirty="0" err="1">
                          <a:latin typeface="Arial" panose="020B0604020202020204" pitchFamily="34" charset="0"/>
                          <a:cs typeface="Arial" panose="020B0604020202020204" pitchFamily="34" charset="0"/>
                        </a:rPr>
                        <a:t>Isaka</a:t>
                      </a:r>
                      <a:r>
                        <a:rPr lang="en-ZA" sz="1200" dirty="0">
                          <a:latin typeface="Arial" panose="020B0604020202020204" pitchFamily="34" charset="0"/>
                          <a:cs typeface="Arial" panose="020B0604020202020204" pitchFamily="34" charset="0"/>
                        </a:rPr>
                        <a:t> </a:t>
                      </a:r>
                      <a:r>
                        <a:rPr lang="en-ZA" sz="1200" dirty="0" err="1">
                          <a:latin typeface="Arial" panose="020B0604020202020204" pitchFamily="34" charset="0"/>
                          <a:cs typeface="Arial" panose="020B0604020202020204" pitchFamily="34" charset="0"/>
                        </a:rPr>
                        <a:t>Seme</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dirty="0">
                          <a:solidFill>
                            <a:schemeClr val="tx1"/>
                          </a:solidFill>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3/5</a:t>
                      </a:r>
                    </a:p>
                  </a:txBody>
                  <a:tcPr/>
                </a:tc>
                <a:tc>
                  <a:txBody>
                    <a:bodyPr/>
                    <a:lstStyle/>
                    <a:p>
                      <a:r>
                        <a:rPr lang="en-ZA" sz="1200" dirty="0">
                          <a:latin typeface="Arial" panose="020B0604020202020204" pitchFamily="34" charset="0"/>
                          <a:cs typeface="Arial" panose="020B0604020202020204" pitchFamily="34" charset="0"/>
                        </a:rPr>
                        <a:t>60%</a:t>
                      </a:r>
                    </a:p>
                  </a:txBody>
                  <a:tcPr/>
                </a:tc>
                <a:extLst>
                  <a:ext uri="{0D108BD9-81ED-4DB2-BD59-A6C34878D82A}">
                    <a16:rowId xmlns:a16="http://schemas.microsoft.com/office/drawing/2014/main" val="10007"/>
                  </a:ext>
                </a:extLst>
              </a:tr>
              <a:tr h="316304">
                <a:tc>
                  <a:txBody>
                    <a:bodyPr/>
                    <a:lstStyle/>
                    <a:p>
                      <a:r>
                        <a:rPr lang="en-ZA" sz="1200" dirty="0">
                          <a:latin typeface="Arial" panose="020B0604020202020204" pitchFamily="34" charset="0"/>
                          <a:cs typeface="Arial" panose="020B0604020202020204" pitchFamily="34" charset="0"/>
                        </a:rPr>
                        <a:t>Govan Mbeki</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solidFill>
                            <a:schemeClr val="tx1"/>
                          </a:solidFill>
                          <a:latin typeface="Arial" panose="020B0604020202020204" pitchFamily="34" charset="0"/>
                          <a:cs typeface="Arial" panose="020B0604020202020204" pitchFamily="34" charset="0"/>
                        </a:rPr>
                        <a:t>Vacant</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Vacant (1)</a:t>
                      </a:r>
                    </a:p>
                  </a:txBody>
                  <a:tcPr/>
                </a:tc>
                <a:tc>
                  <a:txBody>
                    <a:bodyPr/>
                    <a:lstStyle/>
                    <a:p>
                      <a:r>
                        <a:rPr lang="en-ZA" sz="1200" dirty="0">
                          <a:latin typeface="Arial" panose="020B0604020202020204" pitchFamily="34" charset="0"/>
                          <a:cs typeface="Arial" panose="020B0604020202020204" pitchFamily="34" charset="0"/>
                        </a:rPr>
                        <a:t>4/8</a:t>
                      </a:r>
                    </a:p>
                  </a:txBody>
                  <a:tcPr/>
                </a:tc>
                <a:tc>
                  <a:txBody>
                    <a:bodyPr/>
                    <a:lstStyle/>
                    <a:p>
                      <a:r>
                        <a:rPr lang="en-ZA" sz="1200">
                          <a:latin typeface="Arial" panose="020B0604020202020204" pitchFamily="34" charset="0"/>
                          <a:cs typeface="Arial" panose="020B0604020202020204" pitchFamily="34" charset="0"/>
                        </a:rPr>
                        <a:t>50%</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370840">
                <a:tc>
                  <a:txBody>
                    <a:bodyPr/>
                    <a:lstStyle/>
                    <a:p>
                      <a:pPr marL="0" marR="0">
                        <a:spcBef>
                          <a:spcPts val="0"/>
                        </a:spcBef>
                        <a:spcAft>
                          <a:spcPts val="0"/>
                        </a:spcAft>
                      </a:pPr>
                      <a:r>
                        <a:rPr lang="en-US" sz="1200" b="1" dirty="0">
                          <a:latin typeface="Arial" panose="020B0604020202020204" pitchFamily="34" charset="0"/>
                          <a:cs typeface="Arial" panose="020B0604020202020204" pitchFamily="34" charset="0"/>
                        </a:rPr>
                        <a:t>Number of Posts</a:t>
                      </a:r>
                      <a:endParaRPr lang="en-US"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r>
                        <a:rPr lang="en-ZA" sz="1200" b="1" dirty="0">
                          <a:latin typeface="Arial" panose="020B0604020202020204" pitchFamily="34" charset="0"/>
                          <a:cs typeface="Arial" panose="020B0604020202020204" pitchFamily="34" charset="0"/>
                        </a:rPr>
                        <a:t>8</a:t>
                      </a:r>
                    </a:p>
                  </a:txBody>
                  <a:tcPr/>
                </a:tc>
                <a:tc>
                  <a:txBody>
                    <a:bodyPr/>
                    <a:lstStyle/>
                    <a:p>
                      <a:r>
                        <a:rPr lang="en-ZA" sz="1200" b="1" dirty="0">
                          <a:latin typeface="Arial" panose="020B0604020202020204" pitchFamily="34" charset="0"/>
                          <a:cs typeface="Arial" panose="020B0604020202020204" pitchFamily="34" charset="0"/>
                        </a:rPr>
                        <a:t>8</a:t>
                      </a:r>
                    </a:p>
                  </a:txBody>
                  <a:tcPr/>
                </a:tc>
                <a:tc>
                  <a:txBody>
                    <a:bodyPr/>
                    <a:lstStyle/>
                    <a:p>
                      <a:r>
                        <a:rPr lang="en-ZA" sz="1200" b="1" dirty="0">
                          <a:latin typeface="Arial" panose="020B0604020202020204" pitchFamily="34" charset="0"/>
                          <a:cs typeface="Arial" panose="020B0604020202020204" pitchFamily="34" charset="0"/>
                        </a:rPr>
                        <a:t>8</a:t>
                      </a:r>
                    </a:p>
                  </a:txBody>
                  <a:tcPr/>
                </a:tc>
                <a:tc>
                  <a:txBody>
                    <a:bodyPr/>
                    <a:lstStyle/>
                    <a:p>
                      <a:r>
                        <a:rPr lang="en-ZA" sz="1200" b="1" dirty="0">
                          <a:latin typeface="Arial" panose="020B0604020202020204" pitchFamily="34" charset="0"/>
                          <a:cs typeface="Arial" panose="020B0604020202020204" pitchFamily="34" charset="0"/>
                        </a:rPr>
                        <a:t>8</a:t>
                      </a:r>
                    </a:p>
                  </a:txBody>
                  <a:tcPr/>
                </a:tc>
                <a:tc>
                  <a:txBody>
                    <a:bodyPr/>
                    <a:lstStyle/>
                    <a:p>
                      <a:r>
                        <a:rPr lang="en-ZA" sz="1200" b="1" dirty="0">
                          <a:latin typeface="Arial" panose="020B0604020202020204" pitchFamily="34" charset="0"/>
                          <a:cs typeface="Arial" panose="020B0604020202020204" pitchFamily="34" charset="0"/>
                        </a:rPr>
                        <a:t>7</a:t>
                      </a:r>
                    </a:p>
                  </a:txBody>
                  <a:tcPr/>
                </a:tc>
                <a:tc>
                  <a:txBody>
                    <a:bodyPr/>
                    <a:lstStyle/>
                    <a:p>
                      <a:r>
                        <a:rPr lang="en-ZA" sz="1200" b="1" dirty="0">
                          <a:latin typeface="Arial" panose="020B0604020202020204" pitchFamily="34" charset="0"/>
                          <a:cs typeface="Arial" panose="020B0604020202020204" pitchFamily="34" charset="0"/>
                        </a:rPr>
                        <a:t>8</a:t>
                      </a:r>
                    </a:p>
                  </a:txBody>
                  <a:tcPr/>
                </a:tc>
                <a:tc>
                  <a:txBody>
                    <a:bodyPr/>
                    <a:lstStyle/>
                    <a:p>
                      <a:r>
                        <a:rPr lang="en-ZA" sz="1200" b="1" dirty="0">
                          <a:latin typeface="Arial" panose="020B0604020202020204" pitchFamily="34" charset="0"/>
                          <a:cs typeface="Arial" panose="020B0604020202020204" pitchFamily="34" charset="0"/>
                        </a:rPr>
                        <a:t>1</a:t>
                      </a: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370840">
                <a:tc>
                  <a:txBody>
                    <a:bodyPr/>
                    <a:lstStyle/>
                    <a:p>
                      <a:pPr marL="0" marR="0">
                        <a:spcBef>
                          <a:spcPts val="0"/>
                        </a:spcBef>
                        <a:spcAft>
                          <a:spcPts val="0"/>
                        </a:spcAft>
                      </a:pPr>
                      <a:r>
                        <a:rPr lang="en-US" sz="1200" b="1" dirty="0">
                          <a:latin typeface="Arial" panose="020B0604020202020204" pitchFamily="34" charset="0"/>
                          <a:cs typeface="Arial" panose="020B0604020202020204" pitchFamily="34" charset="0"/>
                        </a:rPr>
                        <a:t>Filled</a:t>
                      </a:r>
                      <a:endParaRPr lang="en-US"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r>
                        <a:rPr lang="en-ZA" sz="1200" b="1" dirty="0">
                          <a:latin typeface="Arial" panose="020B0604020202020204" pitchFamily="34" charset="0"/>
                          <a:cs typeface="Arial" panose="020B0604020202020204" pitchFamily="34" charset="0"/>
                        </a:rPr>
                        <a:t>5</a:t>
                      </a:r>
                    </a:p>
                  </a:txBody>
                  <a:tcPr/>
                </a:tc>
                <a:tc>
                  <a:txBody>
                    <a:bodyPr/>
                    <a:lstStyle/>
                    <a:p>
                      <a:r>
                        <a:rPr lang="en-ZA" sz="1200" b="1" dirty="0">
                          <a:latin typeface="Arial" panose="020B0604020202020204" pitchFamily="34" charset="0"/>
                          <a:cs typeface="Arial" panose="020B0604020202020204" pitchFamily="34" charset="0"/>
                        </a:rPr>
                        <a:t>6</a:t>
                      </a:r>
                    </a:p>
                  </a:txBody>
                  <a:tcPr/>
                </a:tc>
                <a:tc>
                  <a:txBody>
                    <a:bodyPr/>
                    <a:lstStyle/>
                    <a:p>
                      <a:r>
                        <a:rPr lang="en-ZA" sz="1200" b="1" dirty="0">
                          <a:latin typeface="Arial" panose="020B0604020202020204" pitchFamily="34" charset="0"/>
                          <a:cs typeface="Arial" panose="020B0604020202020204" pitchFamily="34" charset="0"/>
                        </a:rPr>
                        <a:t>7</a:t>
                      </a:r>
                    </a:p>
                  </a:txBody>
                  <a:tcPr/>
                </a:tc>
                <a:tc>
                  <a:txBody>
                    <a:bodyPr/>
                    <a:lstStyle/>
                    <a:p>
                      <a:r>
                        <a:rPr lang="en-ZA" sz="1200" b="1" dirty="0">
                          <a:latin typeface="Arial" panose="020B0604020202020204" pitchFamily="34" charset="0"/>
                          <a:cs typeface="Arial" panose="020B0604020202020204" pitchFamily="34" charset="0"/>
                        </a:rPr>
                        <a:t>5</a:t>
                      </a:r>
                    </a:p>
                  </a:txBody>
                  <a:tcPr/>
                </a:tc>
                <a:tc>
                  <a:txBody>
                    <a:bodyPr/>
                    <a:lstStyle/>
                    <a:p>
                      <a:r>
                        <a:rPr lang="en-ZA" sz="1200" b="1" dirty="0">
                          <a:latin typeface="Arial" panose="020B0604020202020204" pitchFamily="34" charset="0"/>
                          <a:cs typeface="Arial" panose="020B0604020202020204" pitchFamily="34" charset="0"/>
                        </a:rPr>
                        <a:t>4</a:t>
                      </a:r>
                    </a:p>
                  </a:txBody>
                  <a:tcPr/>
                </a:tc>
                <a:tc>
                  <a:txBody>
                    <a:bodyPr/>
                    <a:lstStyle/>
                    <a:p>
                      <a:r>
                        <a:rPr lang="en-ZA" sz="1200" b="1" dirty="0">
                          <a:latin typeface="Arial" panose="020B0604020202020204" pitchFamily="34" charset="0"/>
                          <a:cs typeface="Arial" panose="020B0604020202020204" pitchFamily="34" charset="0"/>
                        </a:rPr>
                        <a:t>7</a:t>
                      </a:r>
                    </a:p>
                  </a:txBody>
                  <a:tcPr/>
                </a:tc>
                <a:tc>
                  <a:txBody>
                    <a:bodyPr/>
                    <a:lstStyle/>
                    <a:p>
                      <a:r>
                        <a:rPr lang="en-ZA" sz="1200" b="1" dirty="0">
                          <a:latin typeface="Arial" panose="020B0604020202020204" pitchFamily="34" charset="0"/>
                          <a:cs typeface="Arial" panose="020B0604020202020204" pitchFamily="34" charset="0"/>
                        </a:rPr>
                        <a:t>1</a:t>
                      </a: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Vacant </a:t>
                      </a:r>
                      <a:endParaRPr lang="en-US" sz="1200" b="1" dirty="0">
                        <a:latin typeface="Arial" panose="020B0604020202020204" pitchFamily="34" charset="0"/>
                        <a:ea typeface="Times New Roman"/>
                        <a:cs typeface="Arial" panose="020B0604020202020204" pitchFamily="34" charset="0"/>
                      </a:endParaRPr>
                    </a:p>
                    <a:p>
                      <a:pPr marL="0" marR="0">
                        <a:spcBef>
                          <a:spcPts val="0"/>
                        </a:spcBef>
                        <a:spcAft>
                          <a:spcPts val="0"/>
                        </a:spcAft>
                      </a:pPr>
                      <a:endParaRPr lang="en-US"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r>
                        <a:rPr lang="en-ZA" sz="1200" b="1" dirty="0">
                          <a:latin typeface="Arial" panose="020B0604020202020204" pitchFamily="34" charset="0"/>
                          <a:cs typeface="Arial" panose="020B0604020202020204" pitchFamily="34" charset="0"/>
                        </a:rPr>
                        <a:t>3</a:t>
                      </a:r>
                    </a:p>
                  </a:txBody>
                  <a:tcPr/>
                </a:tc>
                <a:tc>
                  <a:txBody>
                    <a:bodyPr/>
                    <a:lstStyle/>
                    <a:p>
                      <a:r>
                        <a:rPr lang="en-ZA" sz="1200" b="1" dirty="0">
                          <a:latin typeface="Arial" panose="020B0604020202020204" pitchFamily="34" charset="0"/>
                          <a:cs typeface="Arial" panose="020B0604020202020204" pitchFamily="34" charset="0"/>
                        </a:rPr>
                        <a:t>2</a:t>
                      </a:r>
                    </a:p>
                  </a:txBody>
                  <a:tcPr/>
                </a:tc>
                <a:tc>
                  <a:txBody>
                    <a:bodyPr/>
                    <a:lstStyle/>
                    <a:p>
                      <a:r>
                        <a:rPr lang="en-ZA" sz="1200" b="1" dirty="0">
                          <a:latin typeface="Arial" panose="020B0604020202020204" pitchFamily="34" charset="0"/>
                          <a:cs typeface="Arial" panose="020B0604020202020204" pitchFamily="34" charset="0"/>
                        </a:rPr>
                        <a:t>1</a:t>
                      </a:r>
                    </a:p>
                  </a:txBody>
                  <a:tcPr/>
                </a:tc>
                <a:tc>
                  <a:txBody>
                    <a:bodyPr/>
                    <a:lstStyle/>
                    <a:p>
                      <a:r>
                        <a:rPr lang="en-ZA" sz="1200" b="1" dirty="0">
                          <a:latin typeface="Arial" panose="020B0604020202020204" pitchFamily="34" charset="0"/>
                          <a:cs typeface="Arial" panose="020B0604020202020204" pitchFamily="34" charset="0"/>
                        </a:rPr>
                        <a:t>3</a:t>
                      </a:r>
                    </a:p>
                  </a:txBody>
                  <a:tcPr/>
                </a:tc>
                <a:tc>
                  <a:txBody>
                    <a:bodyPr/>
                    <a:lstStyle/>
                    <a:p>
                      <a:r>
                        <a:rPr lang="en-ZA" sz="1200" b="1" dirty="0">
                          <a:latin typeface="Arial" panose="020B0604020202020204" pitchFamily="34" charset="0"/>
                          <a:cs typeface="Arial" panose="020B0604020202020204" pitchFamily="34" charset="0"/>
                        </a:rPr>
                        <a:t>3</a:t>
                      </a:r>
                    </a:p>
                  </a:txBody>
                  <a:tcPr/>
                </a:tc>
                <a:tc>
                  <a:txBody>
                    <a:bodyPr/>
                    <a:lstStyle/>
                    <a:p>
                      <a:r>
                        <a:rPr lang="en-ZA" sz="1200" b="1" dirty="0">
                          <a:latin typeface="Arial" panose="020B0604020202020204" pitchFamily="34" charset="0"/>
                          <a:cs typeface="Arial" panose="020B0604020202020204" pitchFamily="34" charset="0"/>
                        </a:rPr>
                        <a:t>1</a:t>
                      </a:r>
                    </a:p>
                  </a:txBody>
                  <a:tcPr/>
                </a:tc>
                <a:tc>
                  <a:txBody>
                    <a:bodyPr/>
                    <a:lstStyle/>
                    <a:p>
                      <a:r>
                        <a:rPr lang="en-ZA" sz="1200" b="1" dirty="0">
                          <a:latin typeface="Arial" panose="020B0604020202020204" pitchFamily="34" charset="0"/>
                          <a:cs typeface="Arial" panose="020B0604020202020204" pitchFamily="34" charset="0"/>
                        </a:rPr>
                        <a:t>0</a:t>
                      </a: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20454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02299" y="0"/>
            <a:ext cx="8529624" cy="662008"/>
          </a:xfrm>
          <a:prstGeom prst="rect">
            <a:avLst/>
          </a:prstGeom>
        </p:spPr>
      </p:pic>
      <p:pic>
        <p:nvPicPr>
          <p:cNvPr id="11" name="Picture 10"/>
          <p:cNvPicPr>
            <a:picLocks noChangeAspect="1"/>
          </p:cNvPicPr>
          <p:nvPr/>
        </p:nvPicPr>
        <p:blipFill>
          <a:blip r:embed="rId3"/>
          <a:stretch>
            <a:fillRect/>
          </a:stretch>
        </p:blipFill>
        <p:spPr>
          <a:xfrm>
            <a:off x="7250724" y="5836200"/>
            <a:ext cx="1535723" cy="780501"/>
          </a:xfrm>
          <a:prstGeom prst="rect">
            <a:avLst/>
          </a:prstGeom>
        </p:spPr>
      </p:pic>
      <p:cxnSp>
        <p:nvCxnSpPr>
          <p:cNvPr id="14" name="Straight Connector 13"/>
          <p:cNvCxnSpPr/>
          <p:nvPr/>
        </p:nvCxnSpPr>
        <p:spPr>
          <a:xfrm>
            <a:off x="702299" y="667195"/>
            <a:ext cx="8529624"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38158" y="104923"/>
            <a:ext cx="8446874" cy="954107"/>
          </a:xfrm>
          <a:prstGeom prst="rect">
            <a:avLst/>
          </a:prstGeom>
          <a:noFill/>
        </p:spPr>
        <p:txBody>
          <a:bodyPr wrap="square" rtlCol="0">
            <a:spAutoFit/>
          </a:bodyPr>
          <a:lstStyle/>
          <a:p>
            <a:pPr algn="ctr"/>
            <a:r>
              <a:rPr lang="en-ZA" sz="2800" b="1" dirty="0"/>
              <a:t>STATUS QUO ON APPOINTMENT: (NKANGALA DISTRICT)</a:t>
            </a:r>
            <a:br>
              <a:rPr lang="en-ZA" sz="3200" dirty="0"/>
            </a:br>
            <a:endParaRPr lang="en-US" sz="2800" dirty="0">
              <a:solidFill>
                <a:prstClr val="black"/>
              </a:solidFill>
              <a:latin typeface="Bauhaus 93" panose="04030905020B02020C02" pitchFamily="82" charset="0"/>
              <a:cs typeface="Arial" pitchFamily="34" charset="0"/>
            </a:endParaRPr>
          </a:p>
        </p:txBody>
      </p:sp>
      <p:pic>
        <p:nvPicPr>
          <p:cNvPr id="8" name="Picture 7" descr="New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478" y="5876588"/>
            <a:ext cx="2919047" cy="74011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163182211"/>
              </p:ext>
            </p:extLst>
          </p:nvPr>
        </p:nvGraphicFramePr>
        <p:xfrm>
          <a:off x="702298" y="1059029"/>
          <a:ext cx="8550481" cy="5034644"/>
        </p:xfrm>
        <a:graphic>
          <a:graphicData uri="http://schemas.openxmlformats.org/drawingml/2006/table">
            <a:tbl>
              <a:tblPr firstRow="1" bandRow="1">
                <a:tableStyleId>{5940675A-B579-460E-94D1-54222C63F5DA}</a:tableStyleId>
              </a:tblPr>
              <a:tblGrid>
                <a:gridCol w="954486">
                  <a:extLst>
                    <a:ext uri="{9D8B030D-6E8A-4147-A177-3AD203B41FA5}">
                      <a16:colId xmlns:a16="http://schemas.microsoft.com/office/drawing/2014/main" val="20000"/>
                    </a:ext>
                  </a:extLst>
                </a:gridCol>
                <a:gridCol w="861173">
                  <a:extLst>
                    <a:ext uri="{9D8B030D-6E8A-4147-A177-3AD203B41FA5}">
                      <a16:colId xmlns:a16="http://schemas.microsoft.com/office/drawing/2014/main" val="20001"/>
                    </a:ext>
                  </a:extLst>
                </a:gridCol>
                <a:gridCol w="749486">
                  <a:extLst>
                    <a:ext uri="{9D8B030D-6E8A-4147-A177-3AD203B41FA5}">
                      <a16:colId xmlns:a16="http://schemas.microsoft.com/office/drawing/2014/main" val="20002"/>
                    </a:ext>
                  </a:extLst>
                </a:gridCol>
                <a:gridCol w="855048">
                  <a:extLst>
                    <a:ext uri="{9D8B030D-6E8A-4147-A177-3AD203B41FA5}">
                      <a16:colId xmlns:a16="http://schemas.microsoft.com/office/drawing/2014/main" val="20003"/>
                    </a:ext>
                  </a:extLst>
                </a:gridCol>
                <a:gridCol w="855048">
                  <a:extLst>
                    <a:ext uri="{9D8B030D-6E8A-4147-A177-3AD203B41FA5}">
                      <a16:colId xmlns:a16="http://schemas.microsoft.com/office/drawing/2014/main" val="20004"/>
                    </a:ext>
                  </a:extLst>
                </a:gridCol>
                <a:gridCol w="855048">
                  <a:extLst>
                    <a:ext uri="{9D8B030D-6E8A-4147-A177-3AD203B41FA5}">
                      <a16:colId xmlns:a16="http://schemas.microsoft.com/office/drawing/2014/main" val="20005"/>
                    </a:ext>
                  </a:extLst>
                </a:gridCol>
                <a:gridCol w="855048">
                  <a:extLst>
                    <a:ext uri="{9D8B030D-6E8A-4147-A177-3AD203B41FA5}">
                      <a16:colId xmlns:a16="http://schemas.microsoft.com/office/drawing/2014/main" val="20006"/>
                    </a:ext>
                  </a:extLst>
                </a:gridCol>
                <a:gridCol w="855048">
                  <a:extLst>
                    <a:ext uri="{9D8B030D-6E8A-4147-A177-3AD203B41FA5}">
                      <a16:colId xmlns:a16="http://schemas.microsoft.com/office/drawing/2014/main" val="20007"/>
                    </a:ext>
                  </a:extLst>
                </a:gridCol>
                <a:gridCol w="923838">
                  <a:extLst>
                    <a:ext uri="{9D8B030D-6E8A-4147-A177-3AD203B41FA5}">
                      <a16:colId xmlns:a16="http://schemas.microsoft.com/office/drawing/2014/main" val="20008"/>
                    </a:ext>
                  </a:extLst>
                </a:gridCol>
                <a:gridCol w="786258">
                  <a:extLst>
                    <a:ext uri="{9D8B030D-6E8A-4147-A177-3AD203B41FA5}">
                      <a16:colId xmlns:a16="http://schemas.microsoft.com/office/drawing/2014/main" val="20009"/>
                    </a:ext>
                  </a:extLst>
                </a:gridCol>
              </a:tblGrid>
              <a:tr h="863610">
                <a:tc>
                  <a:txBody>
                    <a:bodyPr/>
                    <a:lstStyle/>
                    <a:p>
                      <a:endParaRPr lang="en-ZA" dirty="0">
                        <a:latin typeface="Arial" panose="020B0604020202020204" pitchFamily="34" charset="0"/>
                        <a:cs typeface="Arial" panose="020B0604020202020204" pitchFamily="34" charset="0"/>
                      </a:endParaRPr>
                    </a:p>
                  </a:txBody>
                  <a:tcPr/>
                </a:tc>
                <a:tc>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Municipal Manager</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Chief Financial Officer</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Dir/ Man Technical Services</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Dir/ Man </a:t>
                      </a:r>
                      <a:endParaRPr lang="en-US" sz="1200" dirty="0">
                        <a:latin typeface="Arial" panose="020B0604020202020204" pitchFamily="34" charset="0"/>
                        <a:cs typeface="Arial" panose="020B0604020202020204" pitchFamily="34" charset="0"/>
                      </a:endParaRPr>
                    </a:p>
                    <a:p>
                      <a:pPr marL="0" marR="0" algn="ctr">
                        <a:spcBef>
                          <a:spcPts val="0"/>
                        </a:spcBef>
                        <a:spcAft>
                          <a:spcPts val="0"/>
                        </a:spcAft>
                      </a:pPr>
                      <a:r>
                        <a:rPr lang="en-GB" sz="1200" dirty="0">
                          <a:latin typeface="Arial" panose="020B0604020202020204" pitchFamily="34" charset="0"/>
                          <a:cs typeface="Arial" panose="020B0604020202020204" pitchFamily="34" charset="0"/>
                        </a:rPr>
                        <a:t>Corporate Services</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err="1">
                          <a:latin typeface="Arial" panose="020B0604020202020204" pitchFamily="34" charset="0"/>
                          <a:cs typeface="Arial" panose="020B0604020202020204" pitchFamily="34" charset="0"/>
                        </a:rPr>
                        <a:t>Dir</a:t>
                      </a:r>
                      <a:r>
                        <a:rPr lang="en-GB" sz="1200" dirty="0">
                          <a:latin typeface="Arial" panose="020B0604020202020204" pitchFamily="34" charset="0"/>
                          <a:cs typeface="Arial" panose="020B0604020202020204" pitchFamily="34" charset="0"/>
                        </a:rPr>
                        <a:t> /Man</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Town/ Development Planning</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err="1">
                          <a:latin typeface="Arial" panose="020B0604020202020204" pitchFamily="34" charset="0"/>
                          <a:cs typeface="Arial" panose="020B0604020202020204" pitchFamily="34" charset="0"/>
                        </a:rPr>
                        <a:t>Dir</a:t>
                      </a:r>
                      <a:r>
                        <a:rPr lang="en-GB" sz="1200" dirty="0">
                          <a:latin typeface="Arial" panose="020B0604020202020204" pitchFamily="34" charset="0"/>
                          <a:cs typeface="Arial" panose="020B0604020202020204" pitchFamily="34" charset="0"/>
                        </a:rPr>
                        <a:t>/Man Community Services</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US" sz="1200" b="0" dirty="0">
                          <a:solidFill>
                            <a:schemeClr val="tx1"/>
                          </a:solidFill>
                          <a:latin typeface="Arial" panose="020B0604020202020204" pitchFamily="34" charset="0"/>
                          <a:ea typeface="Times New Roman"/>
                          <a:cs typeface="Arial" panose="020B0604020202020204" pitchFamily="34" charset="0"/>
                        </a:rPr>
                        <a:t>Other</a:t>
                      </a:r>
                      <a:r>
                        <a:rPr lang="en-US" sz="1200" b="0" baseline="0" dirty="0">
                          <a:solidFill>
                            <a:schemeClr val="tx1"/>
                          </a:solidFill>
                          <a:latin typeface="Arial" panose="020B0604020202020204" pitchFamily="34" charset="0"/>
                          <a:ea typeface="Times New Roman"/>
                          <a:cs typeface="Arial" panose="020B0604020202020204" pitchFamily="34" charset="0"/>
                        </a:rPr>
                        <a:t> senior managers, if any</a:t>
                      </a:r>
                      <a:endParaRPr lang="en-US" sz="1200" b="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US" sz="1200" dirty="0">
                          <a:latin typeface="Arial" panose="020B0604020202020204" pitchFamily="34" charset="0"/>
                          <a:cs typeface="Arial" panose="020B0604020202020204" pitchFamily="34" charset="0"/>
                        </a:rPr>
                        <a:t>Filled/Total</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US" sz="1200" dirty="0">
                          <a:latin typeface="Arial" panose="020B0604020202020204" pitchFamily="34" charset="0"/>
                          <a:cs typeface="Arial" panose="020B0604020202020204" pitchFamily="34" charset="0"/>
                        </a:rPr>
                        <a:t>% Filled</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431805">
                <a:tc>
                  <a:txBody>
                    <a:bodyPr/>
                    <a:lstStyle/>
                    <a:p>
                      <a:r>
                        <a:rPr lang="en-ZA" sz="1200" dirty="0">
                          <a:latin typeface="Arial" panose="020B0604020202020204" pitchFamily="34" charset="0"/>
                          <a:cs typeface="Arial" panose="020B0604020202020204" pitchFamily="34" charset="0"/>
                        </a:rPr>
                        <a:t>Nkangala</a:t>
                      </a:r>
                      <a:r>
                        <a:rPr lang="en-ZA" sz="1200" baseline="0" dirty="0">
                          <a:latin typeface="Arial" panose="020B0604020202020204" pitchFamily="34" charset="0"/>
                          <a:cs typeface="Arial" panose="020B0604020202020204" pitchFamily="34" charset="0"/>
                        </a:rPr>
                        <a:t> District</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Vacant</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dirty="0">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4/6</a:t>
                      </a:r>
                    </a:p>
                  </a:txBody>
                  <a:tcPr/>
                </a:tc>
                <a:tc>
                  <a:txBody>
                    <a:bodyPr/>
                    <a:lstStyle/>
                    <a:p>
                      <a:r>
                        <a:rPr lang="en-ZA" sz="1200" dirty="0">
                          <a:latin typeface="Arial" panose="020B0604020202020204" pitchFamily="34" charset="0"/>
                          <a:cs typeface="Arial" panose="020B0604020202020204" pitchFamily="34" charset="0"/>
                        </a:rPr>
                        <a:t>83%</a:t>
                      </a:r>
                    </a:p>
                  </a:txBody>
                  <a:tcPr/>
                </a:tc>
                <a:extLst>
                  <a:ext uri="{0D108BD9-81ED-4DB2-BD59-A6C34878D82A}">
                    <a16:rowId xmlns:a16="http://schemas.microsoft.com/office/drawing/2014/main" val="10001"/>
                  </a:ext>
                </a:extLst>
              </a:tr>
              <a:tr h="431805">
                <a:tc>
                  <a:txBody>
                    <a:bodyPr/>
                    <a:lstStyle/>
                    <a:p>
                      <a:r>
                        <a:rPr lang="en-ZA" sz="1200" dirty="0">
                          <a:latin typeface="Arial" panose="020B0604020202020204" pitchFamily="34" charset="0"/>
                          <a:cs typeface="Arial" panose="020B0604020202020204" pitchFamily="34" charset="0"/>
                        </a:rPr>
                        <a:t>Victor</a:t>
                      </a:r>
                      <a:r>
                        <a:rPr lang="en-ZA" sz="1200" baseline="0" dirty="0">
                          <a:latin typeface="Arial" panose="020B0604020202020204" pitchFamily="34" charset="0"/>
                          <a:cs typeface="Arial" panose="020B0604020202020204" pitchFamily="34" charset="0"/>
                        </a:rPr>
                        <a:t> </a:t>
                      </a:r>
                      <a:r>
                        <a:rPr lang="en-ZA" sz="1200" baseline="0" dirty="0" err="1">
                          <a:latin typeface="Arial" panose="020B0604020202020204" pitchFamily="34" charset="0"/>
                          <a:cs typeface="Arial" panose="020B0604020202020204" pitchFamily="34" charset="0"/>
                        </a:rPr>
                        <a:t>Khanye</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Vacant</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Filled</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3/5</a:t>
                      </a:r>
                    </a:p>
                  </a:txBody>
                  <a:tcPr/>
                </a:tc>
                <a:tc>
                  <a:txBody>
                    <a:bodyPr/>
                    <a:lstStyle/>
                    <a:p>
                      <a:r>
                        <a:rPr lang="en-ZA" sz="1200" dirty="0">
                          <a:latin typeface="Arial" panose="020B0604020202020204" pitchFamily="34" charset="0"/>
                          <a:cs typeface="Arial" panose="020B0604020202020204" pitchFamily="34" charset="0"/>
                        </a:rPr>
                        <a:t>60%</a:t>
                      </a:r>
                    </a:p>
                  </a:txBody>
                  <a:tcPr/>
                </a:tc>
                <a:extLst>
                  <a:ext uri="{0D108BD9-81ED-4DB2-BD59-A6C34878D82A}">
                    <a16:rowId xmlns:a16="http://schemas.microsoft.com/office/drawing/2014/main" val="10002"/>
                  </a:ext>
                </a:extLst>
              </a:tr>
              <a:tr h="295282">
                <a:tc>
                  <a:txBody>
                    <a:bodyPr/>
                    <a:lstStyle/>
                    <a:p>
                      <a:r>
                        <a:rPr lang="en-ZA" sz="1200" dirty="0" err="1">
                          <a:latin typeface="Arial" panose="020B0604020202020204" pitchFamily="34" charset="0"/>
                          <a:cs typeface="Arial" panose="020B0604020202020204" pitchFamily="34" charset="0"/>
                        </a:rPr>
                        <a:t>Emalahleni</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dirty="0">
                          <a:latin typeface="Arial" panose="020B0604020202020204" pitchFamily="34" charset="0"/>
                          <a:cs typeface="Arial" panose="020B0604020202020204" pitchFamily="34" charset="0"/>
                        </a:rPr>
                        <a:t>Vacant</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dirty="0">
                          <a:latin typeface="Arial" panose="020B0604020202020204" pitchFamily="34" charset="0"/>
                          <a:cs typeface="Arial" panose="020B0604020202020204" pitchFamily="34" charset="0"/>
                        </a:rPr>
                        <a:t>3/7</a:t>
                      </a:r>
                    </a:p>
                  </a:txBody>
                  <a:tcPr/>
                </a:tc>
                <a:tc>
                  <a:txBody>
                    <a:bodyPr/>
                    <a:lstStyle/>
                    <a:p>
                      <a:r>
                        <a:rPr lang="en-ZA" sz="1200" dirty="0">
                          <a:latin typeface="Arial" panose="020B0604020202020204" pitchFamily="34" charset="0"/>
                          <a:cs typeface="Arial" panose="020B0604020202020204" pitchFamily="34" charset="0"/>
                        </a:rPr>
                        <a:t>43%</a:t>
                      </a:r>
                    </a:p>
                  </a:txBody>
                  <a:tcPr/>
                </a:tc>
                <a:extLst>
                  <a:ext uri="{0D108BD9-81ED-4DB2-BD59-A6C34878D82A}">
                    <a16:rowId xmlns:a16="http://schemas.microsoft.com/office/drawing/2014/main" val="10003"/>
                  </a:ext>
                </a:extLst>
              </a:tr>
              <a:tr h="431805">
                <a:tc>
                  <a:txBody>
                    <a:bodyPr/>
                    <a:lstStyle/>
                    <a:p>
                      <a:r>
                        <a:rPr lang="en-ZA" sz="1200" dirty="0">
                          <a:latin typeface="Arial" panose="020B0604020202020204" pitchFamily="34" charset="0"/>
                          <a:cs typeface="Arial" panose="020B0604020202020204" pitchFamily="34" charset="0"/>
                        </a:rPr>
                        <a:t>Steve</a:t>
                      </a:r>
                      <a:r>
                        <a:rPr lang="en-ZA" sz="1200" baseline="0" dirty="0">
                          <a:latin typeface="Arial" panose="020B0604020202020204" pitchFamily="34" charset="0"/>
                          <a:cs typeface="Arial" panose="020B0604020202020204" pitchFamily="34" charset="0"/>
                        </a:rPr>
                        <a:t> </a:t>
                      </a:r>
                      <a:r>
                        <a:rPr lang="en-ZA" sz="1200" baseline="0" dirty="0" err="1">
                          <a:latin typeface="Arial" panose="020B0604020202020204" pitchFamily="34" charset="0"/>
                          <a:cs typeface="Arial" panose="020B0604020202020204" pitchFamily="34" charset="0"/>
                        </a:rPr>
                        <a:t>Tshwete</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a:latin typeface="Arial" panose="020B0604020202020204" pitchFamily="34" charset="0"/>
                          <a:cs typeface="Arial" panose="020B0604020202020204" pitchFamily="34" charset="0"/>
                        </a:rPr>
                        <a:t>N/a</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5/5</a:t>
                      </a:r>
                    </a:p>
                  </a:txBody>
                  <a:tcPr/>
                </a:tc>
                <a:tc>
                  <a:txBody>
                    <a:bodyPr/>
                    <a:lstStyle/>
                    <a:p>
                      <a:r>
                        <a:rPr lang="en-ZA" sz="1200"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10004"/>
                  </a:ext>
                </a:extLst>
              </a:tr>
              <a:tr h="350242">
                <a:tc>
                  <a:txBody>
                    <a:bodyPr/>
                    <a:lstStyle/>
                    <a:p>
                      <a:r>
                        <a:rPr lang="en-ZA" sz="1200" dirty="0" err="1">
                          <a:latin typeface="Arial" panose="020B0604020202020204" pitchFamily="34" charset="0"/>
                          <a:cs typeface="Arial" panose="020B0604020202020204" pitchFamily="34" charset="0"/>
                        </a:rPr>
                        <a:t>Emakhazeni</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Vacant</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 </a:t>
                      </a:r>
                    </a:p>
                  </a:txBody>
                  <a:tcPr/>
                </a:tc>
                <a:tc>
                  <a:txBody>
                    <a:bodyPr/>
                    <a:lstStyle/>
                    <a:p>
                      <a:r>
                        <a:rPr lang="en-ZA" sz="1200" dirty="0">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3/4</a:t>
                      </a:r>
                    </a:p>
                  </a:txBody>
                  <a:tcPr/>
                </a:tc>
                <a:tc>
                  <a:txBody>
                    <a:bodyPr/>
                    <a:lstStyle/>
                    <a:p>
                      <a:r>
                        <a:rPr lang="en-ZA" sz="1200" dirty="0">
                          <a:latin typeface="Arial" panose="020B0604020202020204" pitchFamily="34" charset="0"/>
                          <a:cs typeface="Arial" panose="020B0604020202020204" pitchFamily="34" charset="0"/>
                        </a:rPr>
                        <a:t>75%</a:t>
                      </a:r>
                    </a:p>
                  </a:txBody>
                  <a:tcPr/>
                </a:tc>
                <a:extLst>
                  <a:ext uri="{0D108BD9-81ED-4DB2-BD59-A6C34878D82A}">
                    <a16:rowId xmlns:a16="http://schemas.microsoft.com/office/drawing/2014/main" val="10005"/>
                  </a:ext>
                </a:extLst>
              </a:tr>
              <a:tr h="431805">
                <a:tc>
                  <a:txBody>
                    <a:bodyPr/>
                    <a:lstStyle/>
                    <a:p>
                      <a:r>
                        <a:rPr lang="en-ZA" sz="1200" dirty="0" err="1">
                          <a:latin typeface="Arial" panose="020B0604020202020204" pitchFamily="34" charset="0"/>
                          <a:cs typeface="Arial" panose="020B0604020202020204" pitchFamily="34" charset="0"/>
                        </a:rPr>
                        <a:t>Thembisile</a:t>
                      </a:r>
                      <a:r>
                        <a:rPr lang="en-ZA" sz="1200" baseline="0" dirty="0">
                          <a:latin typeface="Arial" panose="020B0604020202020204" pitchFamily="34" charset="0"/>
                          <a:cs typeface="Arial" panose="020B0604020202020204" pitchFamily="34" charset="0"/>
                        </a:rPr>
                        <a:t> Hani</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a:latin typeface="Arial" panose="020B0604020202020204" pitchFamily="34" charset="0"/>
                          <a:cs typeface="Arial" panose="020B0604020202020204" pitchFamily="34" charset="0"/>
                        </a:rPr>
                        <a:t>N/a</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6/6</a:t>
                      </a:r>
                    </a:p>
                  </a:txBody>
                  <a:tcPr/>
                </a:tc>
                <a:tc>
                  <a:txBody>
                    <a:bodyPr/>
                    <a:lstStyle/>
                    <a:p>
                      <a:r>
                        <a:rPr lang="en-ZA" sz="1200"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10006"/>
                  </a:ext>
                </a:extLst>
              </a:tr>
              <a:tr h="431805">
                <a:tc>
                  <a:txBody>
                    <a:bodyPr/>
                    <a:lstStyle/>
                    <a:p>
                      <a:r>
                        <a:rPr lang="en-ZA" sz="1200" dirty="0">
                          <a:latin typeface="Arial" panose="020B0604020202020204" pitchFamily="34" charset="0"/>
                          <a:cs typeface="Arial" panose="020B0604020202020204" pitchFamily="34" charset="0"/>
                        </a:rPr>
                        <a:t>Dr</a:t>
                      </a:r>
                      <a:r>
                        <a:rPr lang="en-ZA" sz="1200" baseline="0" dirty="0">
                          <a:latin typeface="Arial" panose="020B0604020202020204" pitchFamily="34" charset="0"/>
                          <a:cs typeface="Arial" panose="020B0604020202020204" pitchFamily="34" charset="0"/>
                        </a:rPr>
                        <a:t> JS </a:t>
                      </a:r>
                      <a:r>
                        <a:rPr lang="en-ZA" sz="1200" baseline="0" dirty="0" err="1">
                          <a:latin typeface="Arial" panose="020B0604020202020204" pitchFamily="34" charset="0"/>
                          <a:cs typeface="Arial" panose="020B0604020202020204" pitchFamily="34" charset="0"/>
                        </a:rPr>
                        <a:t>Moroka</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 </a:t>
                      </a:r>
                    </a:p>
                  </a:txBody>
                  <a:tcPr/>
                </a:tc>
                <a:tc>
                  <a:txBody>
                    <a:bodyPr/>
                    <a:lstStyle/>
                    <a:p>
                      <a:r>
                        <a:rPr lang="en-ZA" sz="1200" dirty="0">
                          <a:latin typeface="Arial" panose="020B0604020202020204" pitchFamily="34" charset="0"/>
                          <a:cs typeface="Arial" panose="020B0604020202020204" pitchFamily="34" charset="0"/>
                        </a:rPr>
                        <a:t>Filled</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baseline="0" dirty="0">
                          <a:latin typeface="Arial" panose="020B0604020202020204" pitchFamily="34" charset="0"/>
                          <a:cs typeface="Arial" panose="020B0604020202020204" pitchFamily="34" charset="0"/>
                        </a:rPr>
                        <a:t>Vacant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Vacant</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4/6</a:t>
                      </a:r>
                    </a:p>
                  </a:txBody>
                  <a:tcPr/>
                </a:tc>
                <a:tc>
                  <a:txBody>
                    <a:bodyPr/>
                    <a:lstStyle/>
                    <a:p>
                      <a:r>
                        <a:rPr lang="en-ZA" sz="1200" dirty="0">
                          <a:latin typeface="Arial" panose="020B0604020202020204" pitchFamily="34" charset="0"/>
                          <a:cs typeface="Arial" panose="020B0604020202020204" pitchFamily="34" charset="0"/>
                        </a:rPr>
                        <a:t>83%</a:t>
                      </a:r>
                    </a:p>
                  </a:txBody>
                  <a:tcPr/>
                </a:tc>
                <a:extLst>
                  <a:ext uri="{0D108BD9-81ED-4DB2-BD59-A6C34878D82A}">
                    <a16:rowId xmlns:a16="http://schemas.microsoft.com/office/drawing/2014/main" val="10007"/>
                  </a:ext>
                </a:extLst>
              </a:tr>
              <a:tr h="350242">
                <a:tc>
                  <a:txBody>
                    <a:bodyPr/>
                    <a:lstStyle/>
                    <a:p>
                      <a:pPr marL="0" marR="0">
                        <a:spcBef>
                          <a:spcPts val="0"/>
                        </a:spcBef>
                        <a:spcAft>
                          <a:spcPts val="0"/>
                        </a:spcAft>
                      </a:pPr>
                      <a:r>
                        <a:rPr lang="en-US" sz="1200" b="1" dirty="0">
                          <a:latin typeface="Arial" panose="020B0604020202020204" pitchFamily="34" charset="0"/>
                          <a:cs typeface="Arial" panose="020B0604020202020204" pitchFamily="34" charset="0"/>
                        </a:rPr>
                        <a:t>Number of Posts</a:t>
                      </a:r>
                      <a:endParaRPr lang="en-US"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r>
                        <a:rPr lang="en-ZA" sz="1200" b="1" dirty="0">
                          <a:latin typeface="Arial" panose="020B0604020202020204" pitchFamily="34" charset="0"/>
                          <a:cs typeface="Arial" panose="020B0604020202020204" pitchFamily="34" charset="0"/>
                        </a:rPr>
                        <a:t>7</a:t>
                      </a:r>
                    </a:p>
                  </a:txBody>
                  <a:tcPr/>
                </a:tc>
                <a:tc>
                  <a:txBody>
                    <a:bodyPr/>
                    <a:lstStyle/>
                    <a:p>
                      <a:r>
                        <a:rPr lang="en-ZA" sz="1200" b="1" dirty="0">
                          <a:latin typeface="Arial" panose="020B0604020202020204" pitchFamily="34" charset="0"/>
                          <a:cs typeface="Arial" panose="020B0604020202020204" pitchFamily="34" charset="0"/>
                        </a:rPr>
                        <a:t>7</a:t>
                      </a:r>
                    </a:p>
                  </a:txBody>
                  <a:tcPr/>
                </a:tc>
                <a:tc>
                  <a:txBody>
                    <a:bodyPr/>
                    <a:lstStyle/>
                    <a:p>
                      <a:r>
                        <a:rPr lang="en-ZA" sz="1200" b="1" dirty="0">
                          <a:latin typeface="Arial" panose="020B0604020202020204" pitchFamily="34" charset="0"/>
                          <a:cs typeface="Arial" panose="020B0604020202020204" pitchFamily="34" charset="0"/>
                        </a:rPr>
                        <a:t>7</a:t>
                      </a:r>
                    </a:p>
                  </a:txBody>
                  <a:tcPr/>
                </a:tc>
                <a:tc>
                  <a:txBody>
                    <a:bodyPr/>
                    <a:lstStyle/>
                    <a:p>
                      <a:r>
                        <a:rPr lang="en-ZA" sz="1200" b="1" dirty="0">
                          <a:latin typeface="Arial" panose="020B0604020202020204" pitchFamily="34" charset="0"/>
                          <a:cs typeface="Arial" panose="020B0604020202020204" pitchFamily="34" charset="0"/>
                        </a:rPr>
                        <a:t>7</a:t>
                      </a:r>
                    </a:p>
                  </a:txBody>
                  <a:tcPr/>
                </a:tc>
                <a:tc>
                  <a:txBody>
                    <a:bodyPr/>
                    <a:lstStyle/>
                    <a:p>
                      <a:r>
                        <a:rPr lang="en-ZA" sz="1200" b="1" dirty="0">
                          <a:latin typeface="Arial" panose="020B0604020202020204" pitchFamily="34" charset="0"/>
                          <a:cs typeface="Arial" panose="020B0604020202020204" pitchFamily="34" charset="0"/>
                        </a:rPr>
                        <a:t>4</a:t>
                      </a:r>
                    </a:p>
                  </a:txBody>
                  <a:tcPr/>
                </a:tc>
                <a:tc>
                  <a:txBody>
                    <a:bodyPr/>
                    <a:lstStyle/>
                    <a:p>
                      <a:r>
                        <a:rPr lang="en-ZA" sz="1200" b="1" dirty="0">
                          <a:latin typeface="Arial" panose="020B0604020202020204" pitchFamily="34" charset="0"/>
                          <a:cs typeface="Arial" panose="020B0604020202020204" pitchFamily="34" charset="0"/>
                        </a:rPr>
                        <a:t>7</a:t>
                      </a:r>
                    </a:p>
                  </a:txBody>
                  <a:tcPr/>
                </a:tc>
                <a:tc>
                  <a:txBody>
                    <a:bodyPr/>
                    <a:lstStyle/>
                    <a:p>
                      <a:r>
                        <a:rPr lang="en-ZA" sz="1200" b="1" dirty="0">
                          <a:latin typeface="Arial" panose="020B0604020202020204" pitchFamily="34" charset="0"/>
                          <a:cs typeface="Arial" panose="020B0604020202020204" pitchFamily="34" charset="0"/>
                        </a:rPr>
                        <a:t>1</a:t>
                      </a: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350242">
                <a:tc>
                  <a:txBody>
                    <a:bodyPr/>
                    <a:lstStyle/>
                    <a:p>
                      <a:pPr marL="0" marR="0">
                        <a:spcBef>
                          <a:spcPts val="0"/>
                        </a:spcBef>
                        <a:spcAft>
                          <a:spcPts val="0"/>
                        </a:spcAft>
                      </a:pPr>
                      <a:r>
                        <a:rPr lang="en-US" sz="1200" b="1" dirty="0">
                          <a:latin typeface="Arial" panose="020B0604020202020204" pitchFamily="34" charset="0"/>
                          <a:cs typeface="Arial" panose="020B0604020202020204" pitchFamily="34" charset="0"/>
                        </a:rPr>
                        <a:t>Filled</a:t>
                      </a:r>
                      <a:endParaRPr lang="en-US"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r>
                        <a:rPr lang="en-ZA" sz="1200" b="1" dirty="0">
                          <a:latin typeface="Arial" panose="020B0604020202020204" pitchFamily="34" charset="0"/>
                          <a:cs typeface="Arial" panose="020B0604020202020204" pitchFamily="34" charset="0"/>
                        </a:rPr>
                        <a:t>6</a:t>
                      </a:r>
                    </a:p>
                  </a:txBody>
                  <a:tcPr/>
                </a:tc>
                <a:tc>
                  <a:txBody>
                    <a:bodyPr/>
                    <a:lstStyle/>
                    <a:p>
                      <a:r>
                        <a:rPr lang="en-ZA" sz="1200" b="1" dirty="0">
                          <a:latin typeface="Arial" panose="020B0604020202020204" pitchFamily="34" charset="0"/>
                          <a:cs typeface="Arial" panose="020B0604020202020204" pitchFamily="34" charset="0"/>
                        </a:rPr>
                        <a:t>6</a:t>
                      </a:r>
                    </a:p>
                  </a:txBody>
                  <a:tcPr/>
                </a:tc>
                <a:tc>
                  <a:txBody>
                    <a:bodyPr/>
                    <a:lstStyle/>
                    <a:p>
                      <a:r>
                        <a:rPr lang="en-ZA" sz="1200" b="1" dirty="0">
                          <a:latin typeface="Arial" panose="020B0604020202020204" pitchFamily="34" charset="0"/>
                          <a:cs typeface="Arial" panose="020B0604020202020204" pitchFamily="34" charset="0"/>
                        </a:rPr>
                        <a:t>5</a:t>
                      </a:r>
                    </a:p>
                  </a:txBody>
                  <a:tcPr/>
                </a:tc>
                <a:tc>
                  <a:txBody>
                    <a:bodyPr/>
                    <a:lstStyle/>
                    <a:p>
                      <a:r>
                        <a:rPr lang="en-ZA" sz="1200" b="1" dirty="0">
                          <a:latin typeface="Arial" panose="020B0604020202020204" pitchFamily="34" charset="0"/>
                          <a:cs typeface="Arial" panose="020B0604020202020204" pitchFamily="34" charset="0"/>
                        </a:rPr>
                        <a:t>4</a:t>
                      </a:r>
                    </a:p>
                  </a:txBody>
                  <a:tcPr/>
                </a:tc>
                <a:tc>
                  <a:txBody>
                    <a:bodyPr/>
                    <a:lstStyle/>
                    <a:p>
                      <a:r>
                        <a:rPr lang="en-ZA" sz="1200" b="1" dirty="0">
                          <a:latin typeface="Arial" panose="020B0604020202020204" pitchFamily="34" charset="0"/>
                          <a:cs typeface="Arial" panose="020B0604020202020204" pitchFamily="34" charset="0"/>
                        </a:rPr>
                        <a:t>2</a:t>
                      </a:r>
                    </a:p>
                  </a:txBody>
                  <a:tcPr/>
                </a:tc>
                <a:tc>
                  <a:txBody>
                    <a:bodyPr/>
                    <a:lstStyle/>
                    <a:p>
                      <a:r>
                        <a:rPr lang="en-ZA" sz="1200" b="1" dirty="0">
                          <a:latin typeface="Arial" panose="020B0604020202020204" pitchFamily="34" charset="0"/>
                          <a:cs typeface="Arial" panose="020B0604020202020204" pitchFamily="34" charset="0"/>
                        </a:rPr>
                        <a:t>5</a:t>
                      </a:r>
                    </a:p>
                  </a:txBody>
                  <a:tcPr/>
                </a:tc>
                <a:tc>
                  <a:txBody>
                    <a:bodyPr/>
                    <a:lstStyle/>
                    <a:p>
                      <a:r>
                        <a:rPr lang="en-ZA" sz="1200" b="1" dirty="0">
                          <a:latin typeface="Arial" panose="020B0604020202020204" pitchFamily="34" charset="0"/>
                          <a:cs typeface="Arial" panose="020B0604020202020204" pitchFamily="34" charset="0"/>
                        </a:rPr>
                        <a:t>0</a:t>
                      </a: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3502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Vacant </a:t>
                      </a:r>
                      <a:endParaRPr lang="en-US" sz="1200" b="1" dirty="0">
                        <a:latin typeface="Arial" panose="020B0604020202020204" pitchFamily="34" charset="0"/>
                        <a:ea typeface="Times New Roman"/>
                        <a:cs typeface="Arial" panose="020B0604020202020204" pitchFamily="34" charset="0"/>
                      </a:endParaRPr>
                    </a:p>
                    <a:p>
                      <a:pPr marL="0" marR="0">
                        <a:spcBef>
                          <a:spcPts val="0"/>
                        </a:spcBef>
                        <a:spcAft>
                          <a:spcPts val="0"/>
                        </a:spcAft>
                      </a:pPr>
                      <a:endParaRPr lang="en-US"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r>
                        <a:rPr lang="en-ZA" sz="1200" b="1" dirty="0">
                          <a:latin typeface="Arial" panose="020B0604020202020204" pitchFamily="34" charset="0"/>
                          <a:cs typeface="Arial" panose="020B0604020202020204" pitchFamily="34" charset="0"/>
                        </a:rPr>
                        <a:t>1</a:t>
                      </a:r>
                    </a:p>
                  </a:txBody>
                  <a:tcPr/>
                </a:tc>
                <a:tc>
                  <a:txBody>
                    <a:bodyPr/>
                    <a:lstStyle/>
                    <a:p>
                      <a:r>
                        <a:rPr lang="en-ZA" sz="1200" b="1" dirty="0">
                          <a:latin typeface="Arial" panose="020B0604020202020204" pitchFamily="34" charset="0"/>
                          <a:cs typeface="Arial" panose="020B0604020202020204" pitchFamily="34" charset="0"/>
                        </a:rPr>
                        <a:t>1</a:t>
                      </a:r>
                    </a:p>
                  </a:txBody>
                  <a:tcPr/>
                </a:tc>
                <a:tc>
                  <a:txBody>
                    <a:bodyPr/>
                    <a:lstStyle/>
                    <a:p>
                      <a:r>
                        <a:rPr lang="en-ZA" sz="1200" b="1" dirty="0">
                          <a:latin typeface="Arial" panose="020B0604020202020204" pitchFamily="34" charset="0"/>
                          <a:cs typeface="Arial" panose="020B0604020202020204" pitchFamily="34" charset="0"/>
                        </a:rPr>
                        <a:t>2</a:t>
                      </a:r>
                    </a:p>
                  </a:txBody>
                  <a:tcPr/>
                </a:tc>
                <a:tc>
                  <a:txBody>
                    <a:bodyPr/>
                    <a:lstStyle/>
                    <a:p>
                      <a:r>
                        <a:rPr lang="en-ZA" sz="1200" b="1" dirty="0">
                          <a:latin typeface="Arial" panose="020B0604020202020204" pitchFamily="34" charset="0"/>
                          <a:cs typeface="Arial" panose="020B0604020202020204" pitchFamily="34" charset="0"/>
                        </a:rPr>
                        <a:t>3</a:t>
                      </a:r>
                    </a:p>
                  </a:txBody>
                  <a:tcPr/>
                </a:tc>
                <a:tc>
                  <a:txBody>
                    <a:bodyPr/>
                    <a:lstStyle/>
                    <a:p>
                      <a:r>
                        <a:rPr lang="en-ZA" sz="1200" b="1" dirty="0">
                          <a:latin typeface="Arial" panose="020B0604020202020204" pitchFamily="34" charset="0"/>
                          <a:cs typeface="Arial" panose="020B0604020202020204" pitchFamily="34" charset="0"/>
                        </a:rPr>
                        <a:t>2</a:t>
                      </a:r>
                    </a:p>
                  </a:txBody>
                  <a:tcPr/>
                </a:tc>
                <a:tc>
                  <a:txBody>
                    <a:bodyPr/>
                    <a:lstStyle/>
                    <a:p>
                      <a:r>
                        <a:rPr lang="en-ZA" sz="1200" b="1" dirty="0">
                          <a:latin typeface="Arial" panose="020B0604020202020204" pitchFamily="34" charset="0"/>
                          <a:cs typeface="Arial" panose="020B0604020202020204" pitchFamily="34" charset="0"/>
                        </a:rPr>
                        <a:t>2</a:t>
                      </a:r>
                    </a:p>
                  </a:txBody>
                  <a:tcPr/>
                </a:tc>
                <a:tc>
                  <a:txBody>
                    <a:bodyPr/>
                    <a:lstStyle/>
                    <a:p>
                      <a:r>
                        <a:rPr lang="en-ZA" sz="1200" b="1" dirty="0">
                          <a:latin typeface="Arial" panose="020B0604020202020204" pitchFamily="34" charset="0"/>
                          <a:cs typeface="Arial" panose="020B0604020202020204" pitchFamily="34" charset="0"/>
                        </a:rPr>
                        <a:t>1</a:t>
                      </a: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04294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02299" y="0"/>
            <a:ext cx="8529624" cy="662008"/>
          </a:xfrm>
          <a:prstGeom prst="rect">
            <a:avLst/>
          </a:prstGeom>
        </p:spPr>
      </p:pic>
      <p:pic>
        <p:nvPicPr>
          <p:cNvPr id="11" name="Picture 10"/>
          <p:cNvPicPr>
            <a:picLocks noChangeAspect="1"/>
          </p:cNvPicPr>
          <p:nvPr/>
        </p:nvPicPr>
        <p:blipFill>
          <a:blip r:embed="rId3"/>
          <a:stretch>
            <a:fillRect/>
          </a:stretch>
        </p:blipFill>
        <p:spPr>
          <a:xfrm>
            <a:off x="7250724" y="5836200"/>
            <a:ext cx="1535723" cy="780501"/>
          </a:xfrm>
          <a:prstGeom prst="rect">
            <a:avLst/>
          </a:prstGeom>
        </p:spPr>
      </p:pic>
      <p:cxnSp>
        <p:nvCxnSpPr>
          <p:cNvPr id="14" name="Straight Connector 13"/>
          <p:cNvCxnSpPr/>
          <p:nvPr/>
        </p:nvCxnSpPr>
        <p:spPr>
          <a:xfrm>
            <a:off x="702299" y="667195"/>
            <a:ext cx="8529624"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38158" y="104923"/>
            <a:ext cx="8446874" cy="954107"/>
          </a:xfrm>
          <a:prstGeom prst="rect">
            <a:avLst/>
          </a:prstGeom>
          <a:noFill/>
        </p:spPr>
        <p:txBody>
          <a:bodyPr wrap="square" rtlCol="0">
            <a:spAutoFit/>
          </a:bodyPr>
          <a:lstStyle/>
          <a:p>
            <a:pPr algn="ctr"/>
            <a:r>
              <a:rPr lang="en-ZA" sz="2800" b="1" dirty="0"/>
              <a:t>STATUS QUO ON APPOINTMENT: (EHLANZENI DISTRICT)</a:t>
            </a:r>
            <a:br>
              <a:rPr lang="en-ZA" sz="3200" dirty="0"/>
            </a:br>
            <a:endParaRPr lang="en-US" sz="2800" dirty="0">
              <a:solidFill>
                <a:prstClr val="black"/>
              </a:solidFill>
              <a:latin typeface="Bauhaus 93" panose="04030905020B02020C02" pitchFamily="82" charset="0"/>
              <a:cs typeface="Arial" pitchFamily="34" charset="0"/>
            </a:endParaRPr>
          </a:p>
        </p:txBody>
      </p:sp>
      <p:pic>
        <p:nvPicPr>
          <p:cNvPr id="8" name="Picture 7" descr="New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478" y="5876588"/>
            <a:ext cx="2919047" cy="740113"/>
          </a:xfrm>
          <a:prstGeom prst="rect">
            <a:avLst/>
          </a:prstGeom>
        </p:spPr>
      </p:pic>
      <p:graphicFrame>
        <p:nvGraphicFramePr>
          <p:cNvPr id="2" name="Table 1"/>
          <p:cNvGraphicFramePr>
            <a:graphicFrameLocks noGrp="1"/>
          </p:cNvGraphicFramePr>
          <p:nvPr/>
        </p:nvGraphicFramePr>
        <p:xfrm>
          <a:off x="619454" y="980728"/>
          <a:ext cx="8640961" cy="4130040"/>
        </p:xfrm>
        <a:graphic>
          <a:graphicData uri="http://schemas.openxmlformats.org/drawingml/2006/table">
            <a:tbl>
              <a:tblPr firstRow="1" bandRow="1">
                <a:tableStyleId>{5940675A-B579-460E-94D1-54222C63F5DA}</a:tableStyleId>
              </a:tblPr>
              <a:tblGrid>
                <a:gridCol w="1012159">
                  <a:extLst>
                    <a:ext uri="{9D8B030D-6E8A-4147-A177-3AD203B41FA5}">
                      <a16:colId xmlns:a16="http://schemas.microsoft.com/office/drawing/2014/main" val="20000"/>
                    </a:ext>
                  </a:extLst>
                </a:gridCol>
                <a:gridCol w="822713">
                  <a:extLst>
                    <a:ext uri="{9D8B030D-6E8A-4147-A177-3AD203B41FA5}">
                      <a16:colId xmlns:a16="http://schemas.microsoft.com/office/drawing/2014/main" val="20001"/>
                    </a:ext>
                  </a:extLst>
                </a:gridCol>
                <a:gridCol w="757417">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927466">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726014">
                  <a:extLst>
                    <a:ext uri="{9D8B030D-6E8A-4147-A177-3AD203B41FA5}">
                      <a16:colId xmlns:a16="http://schemas.microsoft.com/office/drawing/2014/main" val="20009"/>
                    </a:ext>
                  </a:extLst>
                </a:gridCol>
              </a:tblGrid>
              <a:tr h="370840">
                <a:tc>
                  <a:txBody>
                    <a:bodyPr/>
                    <a:lstStyle/>
                    <a:p>
                      <a:endParaRPr lang="en-ZA" dirty="0">
                        <a:latin typeface="Arial" panose="020B0604020202020204" pitchFamily="34" charset="0"/>
                        <a:cs typeface="Arial" panose="020B0604020202020204" pitchFamily="34" charset="0"/>
                      </a:endParaRPr>
                    </a:p>
                  </a:txBody>
                  <a:tcPr/>
                </a:tc>
                <a:tc>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Municipal Manager</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Chief Financial Officer</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Dir/ Man Technical Services</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Dir/ Man </a:t>
                      </a:r>
                      <a:endParaRPr lang="en-US" sz="1200" dirty="0">
                        <a:latin typeface="Arial" panose="020B0604020202020204" pitchFamily="34" charset="0"/>
                        <a:cs typeface="Arial" panose="020B0604020202020204" pitchFamily="34" charset="0"/>
                      </a:endParaRPr>
                    </a:p>
                    <a:p>
                      <a:pPr marL="0" marR="0" algn="ctr">
                        <a:spcBef>
                          <a:spcPts val="0"/>
                        </a:spcBef>
                        <a:spcAft>
                          <a:spcPts val="0"/>
                        </a:spcAft>
                      </a:pPr>
                      <a:r>
                        <a:rPr lang="en-GB" sz="1200" dirty="0">
                          <a:latin typeface="Arial" panose="020B0604020202020204" pitchFamily="34" charset="0"/>
                          <a:cs typeface="Arial" panose="020B0604020202020204" pitchFamily="34" charset="0"/>
                        </a:rPr>
                        <a:t>Corporate Services</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Dir /Man</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Town/ Development Planning</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a:latin typeface="Arial" panose="020B0604020202020204" pitchFamily="34" charset="0"/>
                          <a:cs typeface="Arial" panose="020B0604020202020204" pitchFamily="34" charset="0"/>
                        </a:rPr>
                        <a:t>Dir/Man Community Services</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US" sz="1200" b="0" dirty="0">
                          <a:solidFill>
                            <a:schemeClr val="tx1"/>
                          </a:solidFill>
                          <a:latin typeface="Arial" panose="020B0604020202020204" pitchFamily="34" charset="0"/>
                          <a:ea typeface="Times New Roman"/>
                          <a:cs typeface="Arial" panose="020B0604020202020204" pitchFamily="34" charset="0"/>
                        </a:rPr>
                        <a:t>Other</a:t>
                      </a:r>
                      <a:r>
                        <a:rPr lang="en-US" sz="1200" b="0" baseline="0" dirty="0">
                          <a:solidFill>
                            <a:schemeClr val="tx1"/>
                          </a:solidFill>
                          <a:latin typeface="Arial" panose="020B0604020202020204" pitchFamily="34" charset="0"/>
                          <a:ea typeface="Times New Roman"/>
                          <a:cs typeface="Arial" panose="020B0604020202020204" pitchFamily="34" charset="0"/>
                        </a:rPr>
                        <a:t> senior managers, if any</a:t>
                      </a:r>
                      <a:endParaRPr lang="en-US" sz="1200" b="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US" sz="1200" dirty="0">
                          <a:latin typeface="Arial" panose="020B0604020202020204" pitchFamily="34" charset="0"/>
                          <a:cs typeface="Arial" panose="020B0604020202020204" pitchFamily="34" charset="0"/>
                        </a:rPr>
                        <a:t>Filled/Total</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US" sz="1200" dirty="0">
                          <a:latin typeface="Arial" panose="020B0604020202020204" pitchFamily="34" charset="0"/>
                          <a:cs typeface="Arial" panose="020B0604020202020204" pitchFamily="34" charset="0"/>
                        </a:rPr>
                        <a:t>% Filled</a:t>
                      </a:r>
                      <a:endParaRPr lang="en-US" sz="1200" b="1"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276592">
                <a:tc>
                  <a:txBody>
                    <a:bodyPr/>
                    <a:lstStyle/>
                    <a:p>
                      <a:r>
                        <a:rPr lang="en-ZA" sz="1200" baseline="0" dirty="0">
                          <a:latin typeface="Arial" panose="020B0604020202020204" pitchFamily="34" charset="0"/>
                          <a:cs typeface="Arial" panose="020B0604020202020204" pitchFamily="34" charset="0"/>
                        </a:rPr>
                        <a:t>Ehlanzeni District</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Vacant</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baseline="0" dirty="0">
                          <a:latin typeface="Arial" panose="020B0604020202020204" pitchFamily="34" charset="0"/>
                          <a:cs typeface="Arial" panose="020B0604020202020204" pitchFamily="34" charset="0"/>
                        </a:rPr>
                        <a:t>Vacant  (1)</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5/7</a:t>
                      </a:r>
                    </a:p>
                  </a:txBody>
                  <a:tcPr/>
                </a:tc>
                <a:tc>
                  <a:txBody>
                    <a:bodyPr/>
                    <a:lstStyle/>
                    <a:p>
                      <a:r>
                        <a:rPr lang="en-ZA" sz="1200" dirty="0">
                          <a:latin typeface="Arial" panose="020B0604020202020204" pitchFamily="34" charset="0"/>
                          <a:cs typeface="Arial" panose="020B0604020202020204" pitchFamily="34" charset="0"/>
                        </a:rPr>
                        <a:t>71%</a:t>
                      </a:r>
                    </a:p>
                  </a:txBody>
                  <a:tcPr/>
                </a:tc>
                <a:extLst>
                  <a:ext uri="{0D108BD9-81ED-4DB2-BD59-A6C34878D82A}">
                    <a16:rowId xmlns:a16="http://schemas.microsoft.com/office/drawing/2014/main" val="10001"/>
                  </a:ext>
                </a:extLst>
              </a:tr>
              <a:tr h="370840">
                <a:tc>
                  <a:txBody>
                    <a:bodyPr/>
                    <a:lstStyle/>
                    <a:p>
                      <a:r>
                        <a:rPr lang="en-ZA" sz="1200" dirty="0" err="1">
                          <a:latin typeface="Arial" panose="020B0604020202020204" pitchFamily="34" charset="0"/>
                          <a:cs typeface="Arial" panose="020B0604020202020204" pitchFamily="34" charset="0"/>
                        </a:rPr>
                        <a:t>Thaba</a:t>
                      </a:r>
                      <a:r>
                        <a:rPr lang="en-ZA" sz="1200" baseline="0" dirty="0">
                          <a:latin typeface="Arial" panose="020B0604020202020204" pitchFamily="34" charset="0"/>
                          <a:cs typeface="Arial" panose="020B0604020202020204" pitchFamily="34" charset="0"/>
                        </a:rPr>
                        <a:t> </a:t>
                      </a:r>
                      <a:r>
                        <a:rPr lang="en-ZA" sz="1200" baseline="0" dirty="0" err="1">
                          <a:latin typeface="Arial" panose="020B0604020202020204" pitchFamily="34" charset="0"/>
                          <a:cs typeface="Arial" panose="020B0604020202020204" pitchFamily="34" charset="0"/>
                        </a:rPr>
                        <a:t>Chweu</a:t>
                      </a:r>
                      <a:endParaRPr lang="en-ZA" sz="1200" dirty="0">
                        <a:latin typeface="Arial" panose="020B0604020202020204" pitchFamily="34" charset="0"/>
                        <a:cs typeface="Arial" panose="020B0604020202020204" pitchFamily="34" charset="0"/>
                      </a:endParaRPr>
                    </a:p>
                  </a:txBody>
                  <a:tcPr/>
                </a:tc>
                <a:tc>
                  <a:txBody>
                    <a:bodyPr/>
                    <a:lstStyle/>
                    <a:p>
                      <a:r>
                        <a:rPr lang="en-ZA" sz="1200">
                          <a:latin typeface="Arial" panose="020B0604020202020204" pitchFamily="34" charset="0"/>
                          <a:cs typeface="Arial" panose="020B0604020202020204" pitchFamily="34" charset="0"/>
                        </a:rPr>
                        <a:t>Filled</a:t>
                      </a:r>
                      <a:endParaRPr lang="en-ZA" sz="1200" dirty="0">
                        <a:latin typeface="Arial" panose="020B0604020202020204" pitchFamily="34" charset="0"/>
                        <a:cs typeface="Arial" panose="020B0604020202020204" pitchFamily="34" charset="0"/>
                      </a:endParaRPr>
                    </a:p>
                  </a:txBody>
                  <a:tcPr/>
                </a:tc>
                <a:tc>
                  <a:txBody>
                    <a:bodyPr/>
                    <a:lstStyle/>
                    <a:p>
                      <a:r>
                        <a:rPr lang="en-ZA" sz="1200">
                          <a:latin typeface="Arial" panose="020B0604020202020204" pitchFamily="34" charset="0"/>
                          <a:cs typeface="Arial" panose="020B0604020202020204" pitchFamily="34" charset="0"/>
                        </a:rPr>
                        <a:t>Filled</a:t>
                      </a:r>
                      <a:endParaRPr lang="en-ZA" sz="1200" dirty="0">
                        <a:latin typeface="Arial" panose="020B0604020202020204" pitchFamily="34" charset="0"/>
                        <a:cs typeface="Arial" panose="020B0604020202020204" pitchFamily="34" charset="0"/>
                      </a:endParaRPr>
                    </a:p>
                  </a:txBody>
                  <a:tcPr/>
                </a:tc>
                <a:tc>
                  <a:txBody>
                    <a:bodyPr/>
                    <a:lstStyle/>
                    <a:p>
                      <a:r>
                        <a:rPr lang="en-ZA" sz="1200">
                          <a:latin typeface="Arial" panose="020B0604020202020204" pitchFamily="34" charset="0"/>
                          <a:cs typeface="Arial" panose="020B0604020202020204" pitchFamily="34" charset="0"/>
                        </a:rPr>
                        <a:t>Filled</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a:latin typeface="Arial" panose="020B0604020202020204" pitchFamily="34" charset="0"/>
                          <a:cs typeface="Arial" panose="020B0604020202020204" pitchFamily="34" charset="0"/>
                        </a:rPr>
                        <a:t>N/a</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4/6</a:t>
                      </a:r>
                    </a:p>
                  </a:txBody>
                  <a:tcPr/>
                </a:tc>
                <a:tc>
                  <a:txBody>
                    <a:bodyPr/>
                    <a:lstStyle/>
                    <a:p>
                      <a:r>
                        <a:rPr lang="en-ZA" sz="1200" dirty="0">
                          <a:latin typeface="Arial" panose="020B0604020202020204" pitchFamily="34" charset="0"/>
                          <a:cs typeface="Arial" panose="020B0604020202020204" pitchFamily="34" charset="0"/>
                        </a:rPr>
                        <a:t>67%</a:t>
                      </a:r>
                    </a:p>
                  </a:txBody>
                  <a:tcPr/>
                </a:tc>
                <a:extLst>
                  <a:ext uri="{0D108BD9-81ED-4DB2-BD59-A6C34878D82A}">
                    <a16:rowId xmlns:a16="http://schemas.microsoft.com/office/drawing/2014/main" val="10002"/>
                  </a:ext>
                </a:extLst>
              </a:tr>
              <a:tr h="312648">
                <a:tc>
                  <a:txBody>
                    <a:bodyPr/>
                    <a:lstStyle/>
                    <a:p>
                      <a:r>
                        <a:rPr lang="en-ZA" sz="1200" dirty="0">
                          <a:latin typeface="Arial" panose="020B0604020202020204" pitchFamily="34" charset="0"/>
                          <a:cs typeface="Arial" panose="020B0604020202020204" pitchFamily="34" charset="0"/>
                        </a:rPr>
                        <a:t>City</a:t>
                      </a:r>
                      <a:r>
                        <a:rPr lang="en-ZA" sz="1200" baseline="0" dirty="0">
                          <a:latin typeface="Arial" panose="020B0604020202020204" pitchFamily="34" charset="0"/>
                          <a:cs typeface="Arial" panose="020B0604020202020204" pitchFamily="34" charset="0"/>
                        </a:rPr>
                        <a:t> of </a:t>
                      </a:r>
                      <a:r>
                        <a:rPr lang="en-ZA" sz="1200" baseline="0" dirty="0" err="1">
                          <a:latin typeface="Arial" panose="020B0604020202020204" pitchFamily="34" charset="0"/>
                          <a:cs typeface="Arial" panose="020B0604020202020204" pitchFamily="34" charset="0"/>
                        </a:rPr>
                        <a:t>Mbombela</a:t>
                      </a:r>
                      <a:endParaRPr lang="en-ZA" sz="1200" dirty="0">
                        <a:latin typeface="Arial" panose="020B0604020202020204" pitchFamily="34" charset="0"/>
                        <a:cs typeface="Arial" panose="020B0604020202020204" pitchFamily="34" charset="0"/>
                      </a:endParaRPr>
                    </a:p>
                  </a:txBody>
                  <a:tcPr/>
                </a:tc>
                <a:tc>
                  <a:txBody>
                    <a:bodyPr/>
                    <a:lstStyle/>
                    <a:p>
                      <a:r>
                        <a:rPr lang="en-ZA" sz="1200">
                          <a:latin typeface="Arial" panose="020B0604020202020204" pitchFamily="34" charset="0"/>
                          <a:cs typeface="Arial" panose="020B0604020202020204" pitchFamily="34" charset="0"/>
                        </a:rPr>
                        <a:t>Filled</a:t>
                      </a:r>
                      <a:endParaRPr lang="en-ZA" sz="1200" dirty="0">
                        <a:latin typeface="Arial" panose="020B0604020202020204" pitchFamily="34" charset="0"/>
                        <a:cs typeface="Arial" panose="020B0604020202020204" pitchFamily="34" charset="0"/>
                      </a:endParaRPr>
                    </a:p>
                  </a:txBody>
                  <a:tcPr/>
                </a:tc>
                <a:tc>
                  <a:txBody>
                    <a:bodyPr/>
                    <a:lstStyle/>
                    <a:p>
                      <a:r>
                        <a:rPr lang="en-ZA" sz="1200">
                          <a:latin typeface="Arial" panose="020B0604020202020204" pitchFamily="34" charset="0"/>
                          <a:cs typeface="Arial" panose="020B0604020202020204" pitchFamily="34" charset="0"/>
                        </a:rPr>
                        <a:t>Filled</a:t>
                      </a:r>
                      <a:endParaRPr lang="en-ZA" sz="1200" dirty="0">
                        <a:latin typeface="Arial" panose="020B0604020202020204" pitchFamily="34" charset="0"/>
                        <a:cs typeface="Arial" panose="020B0604020202020204" pitchFamily="34" charset="0"/>
                      </a:endParaRPr>
                    </a:p>
                  </a:txBody>
                  <a:tcPr/>
                </a:tc>
                <a:tc>
                  <a:txBody>
                    <a:bodyPr/>
                    <a:lstStyle/>
                    <a:p>
                      <a:r>
                        <a:rPr lang="en-ZA" sz="1200">
                          <a:latin typeface="Arial" panose="020B0604020202020204" pitchFamily="34" charset="0"/>
                          <a:cs typeface="Arial" panose="020B0604020202020204" pitchFamily="34" charset="0"/>
                        </a:rPr>
                        <a:t>Filled</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a:latin typeface="Arial" panose="020B0604020202020204" pitchFamily="34" charset="0"/>
                          <a:cs typeface="Arial" panose="020B0604020202020204" pitchFamily="34" charset="0"/>
                        </a:rPr>
                        <a:t>Filled</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 (3)</a:t>
                      </a:r>
                    </a:p>
                  </a:txBody>
                  <a:tcPr/>
                </a:tc>
                <a:tc>
                  <a:txBody>
                    <a:bodyPr/>
                    <a:lstStyle/>
                    <a:p>
                      <a:r>
                        <a:rPr lang="en-ZA" sz="1200" dirty="0">
                          <a:latin typeface="Arial" panose="020B0604020202020204" pitchFamily="34" charset="0"/>
                          <a:cs typeface="Arial" panose="020B0604020202020204" pitchFamily="34" charset="0"/>
                        </a:rPr>
                        <a:t>9/9</a:t>
                      </a:r>
                    </a:p>
                  </a:txBody>
                  <a:tcPr/>
                </a:tc>
                <a:tc>
                  <a:txBody>
                    <a:bodyPr/>
                    <a:lstStyle/>
                    <a:p>
                      <a:r>
                        <a:rPr lang="en-ZA" sz="1200"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10003"/>
                  </a:ext>
                </a:extLst>
              </a:tr>
              <a:tr h="301848">
                <a:tc>
                  <a:txBody>
                    <a:bodyPr/>
                    <a:lstStyle/>
                    <a:p>
                      <a:r>
                        <a:rPr lang="en-ZA" sz="1200" dirty="0">
                          <a:latin typeface="Arial" panose="020B0604020202020204" pitchFamily="34" charset="0"/>
                          <a:cs typeface="Arial" panose="020B0604020202020204" pitchFamily="34" charset="0"/>
                        </a:rPr>
                        <a:t>Nkomazi</a:t>
                      </a: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dirty="0">
                          <a:latin typeface="Arial" panose="020B0604020202020204" pitchFamily="34" charset="0"/>
                          <a:cs typeface="Arial" panose="020B0604020202020204" pitchFamily="34" charset="0"/>
                        </a:rPr>
                        <a:t>Vacant </a:t>
                      </a:r>
                    </a:p>
                  </a:txBody>
                  <a:tcPr/>
                </a:tc>
                <a:tc>
                  <a:txBody>
                    <a:bodyPr/>
                    <a:lstStyle/>
                    <a:p>
                      <a:r>
                        <a:rPr lang="en-ZA" sz="1200" dirty="0">
                          <a:latin typeface="Arial" panose="020B0604020202020204" pitchFamily="34" charset="0"/>
                          <a:cs typeface="Arial" panose="020B0604020202020204" pitchFamily="34" charset="0"/>
                        </a:rPr>
                        <a:t>Vacant</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Vacant</a:t>
                      </a:r>
                      <a:r>
                        <a:rPr lang="en-ZA"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Vacant</a:t>
                      </a:r>
                      <a:r>
                        <a:rPr lang="en-ZA" sz="1200" baseline="0" dirty="0">
                          <a:latin typeface="Arial" panose="020B0604020202020204" pitchFamily="34" charset="0"/>
                          <a:cs typeface="Arial" panose="020B0604020202020204" pitchFamily="34" charset="0"/>
                        </a:rPr>
                        <a:t> (2)</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2/8</a:t>
                      </a:r>
                    </a:p>
                  </a:txBody>
                  <a:tcPr/>
                </a:tc>
                <a:tc>
                  <a:txBody>
                    <a:bodyPr/>
                    <a:lstStyle/>
                    <a:p>
                      <a:r>
                        <a:rPr lang="en-ZA" sz="1200" dirty="0">
                          <a:latin typeface="Arial" panose="020B0604020202020204" pitchFamily="34" charset="0"/>
                          <a:cs typeface="Arial" panose="020B0604020202020204" pitchFamily="34" charset="0"/>
                        </a:rPr>
                        <a:t>25%</a:t>
                      </a:r>
                    </a:p>
                  </a:txBody>
                  <a:tcPr/>
                </a:tc>
                <a:extLst>
                  <a:ext uri="{0D108BD9-81ED-4DB2-BD59-A6C34878D82A}">
                    <a16:rowId xmlns:a16="http://schemas.microsoft.com/office/drawing/2014/main" val="10004"/>
                  </a:ext>
                </a:extLst>
              </a:tr>
              <a:tr h="370840">
                <a:tc>
                  <a:txBody>
                    <a:bodyPr/>
                    <a:lstStyle/>
                    <a:p>
                      <a:r>
                        <a:rPr lang="en-ZA" sz="1200" dirty="0">
                          <a:latin typeface="Arial" panose="020B0604020202020204" pitchFamily="34" charset="0"/>
                          <a:cs typeface="Arial" panose="020B0604020202020204" pitchFamily="34" charset="0"/>
                        </a:rPr>
                        <a:t>Bushbuckridge</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a:latin typeface="Arial" panose="020B0604020202020204" pitchFamily="34" charset="0"/>
                          <a:cs typeface="Arial" panose="020B0604020202020204" pitchFamily="34" charset="0"/>
                        </a:rPr>
                        <a:t>Filled</a:t>
                      </a:r>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Vacant</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Filled</a:t>
                      </a:r>
                    </a:p>
                  </a:txBody>
                  <a:tcPr/>
                </a:tc>
                <a:tc>
                  <a:txBody>
                    <a:bodyPr/>
                    <a:lstStyle/>
                    <a:p>
                      <a:r>
                        <a:rPr lang="en-ZA" sz="1200" dirty="0">
                          <a:latin typeface="Arial" panose="020B0604020202020204" pitchFamily="34" charset="0"/>
                          <a:cs typeface="Arial" panose="020B0604020202020204" pitchFamily="34" charset="0"/>
                        </a:rPr>
                        <a:t>N/a</a:t>
                      </a:r>
                    </a:p>
                  </a:txBody>
                  <a:tcPr/>
                </a:tc>
                <a:tc>
                  <a:txBody>
                    <a:bodyPr/>
                    <a:lstStyle/>
                    <a:p>
                      <a:r>
                        <a:rPr lang="en-ZA" sz="1200" dirty="0">
                          <a:latin typeface="Arial" panose="020B0604020202020204" pitchFamily="34" charset="0"/>
                          <a:cs typeface="Arial" panose="020B0604020202020204" pitchFamily="34" charset="0"/>
                        </a:rPr>
                        <a:t>3/6</a:t>
                      </a:r>
                    </a:p>
                  </a:txBody>
                  <a:tcPr/>
                </a:tc>
                <a:tc>
                  <a:txBody>
                    <a:bodyPr/>
                    <a:lstStyle/>
                    <a:p>
                      <a:r>
                        <a:rPr lang="en-ZA" sz="1200" dirty="0">
                          <a:latin typeface="Arial" panose="020B0604020202020204" pitchFamily="34" charset="0"/>
                          <a:cs typeface="Arial" panose="020B0604020202020204" pitchFamily="34" charset="0"/>
                        </a:rPr>
                        <a:t>50%</a:t>
                      </a:r>
                    </a:p>
                  </a:txBody>
                  <a:tcPr/>
                </a:tc>
                <a:extLst>
                  <a:ext uri="{0D108BD9-81ED-4DB2-BD59-A6C34878D82A}">
                    <a16:rowId xmlns:a16="http://schemas.microsoft.com/office/drawing/2014/main" val="10005"/>
                  </a:ext>
                </a:extLst>
              </a:tr>
              <a:tr h="370840">
                <a:tc>
                  <a:txBody>
                    <a:bodyPr/>
                    <a:lstStyle/>
                    <a:p>
                      <a:pPr marL="0" marR="0">
                        <a:spcBef>
                          <a:spcPts val="0"/>
                        </a:spcBef>
                        <a:spcAft>
                          <a:spcPts val="0"/>
                        </a:spcAft>
                      </a:pPr>
                      <a:r>
                        <a:rPr lang="en-US" sz="1200" b="1" dirty="0">
                          <a:latin typeface="Arial" panose="020B0604020202020204" pitchFamily="34" charset="0"/>
                          <a:cs typeface="Arial" panose="020B0604020202020204" pitchFamily="34" charset="0"/>
                        </a:rPr>
                        <a:t>Number of Posts</a:t>
                      </a:r>
                      <a:endParaRPr lang="en-US"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r>
                        <a:rPr lang="en-ZA" sz="1200" b="1" dirty="0">
                          <a:latin typeface="Arial" panose="020B0604020202020204" pitchFamily="34" charset="0"/>
                          <a:cs typeface="Arial" panose="020B0604020202020204" pitchFamily="34" charset="0"/>
                        </a:rPr>
                        <a:t>5</a:t>
                      </a:r>
                    </a:p>
                  </a:txBody>
                  <a:tcPr/>
                </a:tc>
                <a:tc>
                  <a:txBody>
                    <a:bodyPr/>
                    <a:lstStyle/>
                    <a:p>
                      <a:r>
                        <a:rPr lang="en-ZA" sz="1200" b="1" dirty="0">
                          <a:latin typeface="Arial" panose="020B0604020202020204" pitchFamily="34" charset="0"/>
                          <a:cs typeface="Arial" panose="020B0604020202020204" pitchFamily="34" charset="0"/>
                        </a:rPr>
                        <a:t>5</a:t>
                      </a:r>
                    </a:p>
                  </a:txBody>
                  <a:tcPr/>
                </a:tc>
                <a:tc>
                  <a:txBody>
                    <a:bodyPr/>
                    <a:lstStyle/>
                    <a:p>
                      <a:r>
                        <a:rPr lang="en-ZA" sz="1200" b="1" dirty="0">
                          <a:latin typeface="Arial" panose="020B0604020202020204" pitchFamily="34" charset="0"/>
                          <a:cs typeface="Arial" panose="020B0604020202020204" pitchFamily="34" charset="0"/>
                        </a:rPr>
                        <a:t>5</a:t>
                      </a:r>
                    </a:p>
                  </a:txBody>
                  <a:tcPr/>
                </a:tc>
                <a:tc>
                  <a:txBody>
                    <a:bodyPr/>
                    <a:lstStyle/>
                    <a:p>
                      <a:r>
                        <a:rPr lang="en-ZA" sz="1200" b="1" dirty="0">
                          <a:latin typeface="Arial" panose="020B0604020202020204" pitchFamily="34" charset="0"/>
                          <a:cs typeface="Arial" panose="020B0604020202020204" pitchFamily="34" charset="0"/>
                        </a:rPr>
                        <a:t>5</a:t>
                      </a:r>
                    </a:p>
                  </a:txBody>
                  <a:tcPr/>
                </a:tc>
                <a:tc>
                  <a:txBody>
                    <a:bodyPr/>
                    <a:lstStyle/>
                    <a:p>
                      <a:r>
                        <a:rPr lang="en-ZA" sz="1200" b="1" dirty="0">
                          <a:latin typeface="Arial" panose="020B0604020202020204" pitchFamily="34" charset="0"/>
                          <a:cs typeface="Arial" panose="020B0604020202020204" pitchFamily="34" charset="0"/>
                        </a:rPr>
                        <a:t>5</a:t>
                      </a:r>
                    </a:p>
                  </a:txBody>
                  <a:tcPr/>
                </a:tc>
                <a:tc>
                  <a:txBody>
                    <a:bodyPr/>
                    <a:lstStyle/>
                    <a:p>
                      <a:r>
                        <a:rPr lang="en-ZA" sz="1200" b="1" dirty="0">
                          <a:latin typeface="Arial" panose="020B0604020202020204" pitchFamily="34" charset="0"/>
                          <a:cs typeface="Arial" panose="020B0604020202020204" pitchFamily="34" charset="0"/>
                        </a:rPr>
                        <a:t>5</a:t>
                      </a:r>
                    </a:p>
                  </a:txBody>
                  <a:tcPr/>
                </a:tc>
                <a:tc>
                  <a:txBody>
                    <a:bodyPr/>
                    <a:lstStyle/>
                    <a:p>
                      <a:r>
                        <a:rPr lang="en-ZA" sz="1200" b="1" dirty="0">
                          <a:latin typeface="Arial" panose="020B0604020202020204" pitchFamily="34" charset="0"/>
                          <a:cs typeface="Arial" panose="020B0604020202020204" pitchFamily="34" charset="0"/>
                        </a:rPr>
                        <a:t>6</a:t>
                      </a: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pPr marL="0" marR="0">
                        <a:spcBef>
                          <a:spcPts val="0"/>
                        </a:spcBef>
                        <a:spcAft>
                          <a:spcPts val="0"/>
                        </a:spcAft>
                      </a:pPr>
                      <a:r>
                        <a:rPr lang="en-US" sz="1200" b="1" dirty="0">
                          <a:latin typeface="Arial" panose="020B0604020202020204" pitchFamily="34" charset="0"/>
                          <a:cs typeface="Arial" panose="020B0604020202020204" pitchFamily="34" charset="0"/>
                        </a:rPr>
                        <a:t>Filled</a:t>
                      </a:r>
                      <a:endParaRPr lang="en-US"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r>
                        <a:rPr lang="en-ZA" sz="1200" b="1" dirty="0">
                          <a:latin typeface="Arial" panose="020B0604020202020204" pitchFamily="34" charset="0"/>
                          <a:cs typeface="Arial" panose="020B0604020202020204" pitchFamily="34" charset="0"/>
                        </a:rPr>
                        <a:t>4</a:t>
                      </a:r>
                    </a:p>
                  </a:txBody>
                  <a:tcPr/>
                </a:tc>
                <a:tc>
                  <a:txBody>
                    <a:bodyPr/>
                    <a:lstStyle/>
                    <a:p>
                      <a:r>
                        <a:rPr lang="en-ZA" sz="1200" b="1" dirty="0">
                          <a:latin typeface="Arial" panose="020B0604020202020204" pitchFamily="34" charset="0"/>
                          <a:cs typeface="Arial" panose="020B0604020202020204" pitchFamily="34" charset="0"/>
                        </a:rPr>
                        <a:t>3</a:t>
                      </a:r>
                    </a:p>
                  </a:txBody>
                  <a:tcPr/>
                </a:tc>
                <a:tc>
                  <a:txBody>
                    <a:bodyPr/>
                    <a:lstStyle/>
                    <a:p>
                      <a:r>
                        <a:rPr lang="en-ZA" sz="1200" b="1" dirty="0">
                          <a:latin typeface="Arial" panose="020B0604020202020204" pitchFamily="34" charset="0"/>
                          <a:cs typeface="Arial" panose="020B0604020202020204" pitchFamily="34" charset="0"/>
                        </a:rPr>
                        <a:t>4</a:t>
                      </a:r>
                    </a:p>
                  </a:txBody>
                  <a:tcPr/>
                </a:tc>
                <a:tc>
                  <a:txBody>
                    <a:bodyPr/>
                    <a:lstStyle/>
                    <a:p>
                      <a:r>
                        <a:rPr lang="en-ZA" sz="1200" b="1" dirty="0">
                          <a:latin typeface="Arial" panose="020B0604020202020204" pitchFamily="34" charset="0"/>
                          <a:cs typeface="Arial" panose="020B0604020202020204" pitchFamily="34" charset="0"/>
                        </a:rPr>
                        <a:t>4</a:t>
                      </a:r>
                    </a:p>
                  </a:txBody>
                  <a:tcPr/>
                </a:tc>
                <a:tc>
                  <a:txBody>
                    <a:bodyPr/>
                    <a:lstStyle/>
                    <a:p>
                      <a:r>
                        <a:rPr lang="en-ZA" sz="1200" b="1" dirty="0">
                          <a:latin typeface="Arial" panose="020B0604020202020204" pitchFamily="34" charset="0"/>
                          <a:cs typeface="Arial" panose="020B0604020202020204" pitchFamily="34" charset="0"/>
                        </a:rPr>
                        <a:t>3</a:t>
                      </a:r>
                    </a:p>
                  </a:txBody>
                  <a:tcPr/>
                </a:tc>
                <a:tc>
                  <a:txBody>
                    <a:bodyPr/>
                    <a:lstStyle/>
                    <a:p>
                      <a:r>
                        <a:rPr lang="en-ZA" sz="1200" b="1" dirty="0">
                          <a:latin typeface="Arial" panose="020B0604020202020204" pitchFamily="34" charset="0"/>
                          <a:cs typeface="Arial" panose="020B0604020202020204" pitchFamily="34" charset="0"/>
                        </a:rPr>
                        <a:t>4</a:t>
                      </a:r>
                    </a:p>
                  </a:txBody>
                  <a:tcPr/>
                </a:tc>
                <a:tc>
                  <a:txBody>
                    <a:bodyPr/>
                    <a:lstStyle/>
                    <a:p>
                      <a:r>
                        <a:rPr lang="en-ZA" sz="1200" b="1" dirty="0">
                          <a:latin typeface="Arial" panose="020B0604020202020204" pitchFamily="34" charset="0"/>
                          <a:cs typeface="Arial" panose="020B0604020202020204" pitchFamily="34" charset="0"/>
                        </a:rPr>
                        <a:t>3</a:t>
                      </a: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Vacant </a:t>
                      </a:r>
                      <a:endParaRPr lang="en-US" sz="1200" b="1" dirty="0">
                        <a:latin typeface="Arial" panose="020B0604020202020204" pitchFamily="34" charset="0"/>
                        <a:ea typeface="Times New Roman"/>
                        <a:cs typeface="Arial" panose="020B0604020202020204" pitchFamily="34" charset="0"/>
                      </a:endParaRPr>
                    </a:p>
                    <a:p>
                      <a:pPr marL="0" marR="0">
                        <a:spcBef>
                          <a:spcPts val="0"/>
                        </a:spcBef>
                        <a:spcAft>
                          <a:spcPts val="0"/>
                        </a:spcAft>
                      </a:pPr>
                      <a:endParaRPr lang="en-US"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r>
                        <a:rPr lang="en-ZA" sz="1200" b="1" dirty="0">
                          <a:latin typeface="Arial" panose="020B0604020202020204" pitchFamily="34" charset="0"/>
                          <a:cs typeface="Arial" panose="020B0604020202020204" pitchFamily="34" charset="0"/>
                        </a:rPr>
                        <a:t>1</a:t>
                      </a:r>
                    </a:p>
                  </a:txBody>
                  <a:tcPr/>
                </a:tc>
                <a:tc>
                  <a:txBody>
                    <a:bodyPr/>
                    <a:lstStyle/>
                    <a:p>
                      <a:r>
                        <a:rPr lang="en-ZA" sz="1200" b="1" dirty="0">
                          <a:latin typeface="Arial" panose="020B0604020202020204" pitchFamily="34" charset="0"/>
                          <a:cs typeface="Arial" panose="020B0604020202020204" pitchFamily="34" charset="0"/>
                        </a:rPr>
                        <a:t>2</a:t>
                      </a:r>
                    </a:p>
                  </a:txBody>
                  <a:tcPr/>
                </a:tc>
                <a:tc>
                  <a:txBody>
                    <a:bodyPr/>
                    <a:lstStyle/>
                    <a:p>
                      <a:r>
                        <a:rPr lang="en-ZA" sz="1200" b="1" dirty="0">
                          <a:latin typeface="Arial" panose="020B0604020202020204" pitchFamily="34" charset="0"/>
                          <a:cs typeface="Arial" panose="020B0604020202020204" pitchFamily="34" charset="0"/>
                        </a:rPr>
                        <a:t>1</a:t>
                      </a:r>
                    </a:p>
                  </a:txBody>
                  <a:tcPr/>
                </a:tc>
                <a:tc>
                  <a:txBody>
                    <a:bodyPr/>
                    <a:lstStyle/>
                    <a:p>
                      <a:r>
                        <a:rPr lang="en-ZA" sz="1200" b="1" dirty="0">
                          <a:latin typeface="Arial" panose="020B0604020202020204" pitchFamily="34" charset="0"/>
                          <a:cs typeface="Arial" panose="020B0604020202020204" pitchFamily="34" charset="0"/>
                        </a:rPr>
                        <a:t>1</a:t>
                      </a:r>
                    </a:p>
                  </a:txBody>
                  <a:tcPr/>
                </a:tc>
                <a:tc>
                  <a:txBody>
                    <a:bodyPr/>
                    <a:lstStyle/>
                    <a:p>
                      <a:r>
                        <a:rPr lang="en-ZA" sz="1200" b="1" dirty="0">
                          <a:latin typeface="Arial" panose="020B0604020202020204" pitchFamily="34" charset="0"/>
                          <a:cs typeface="Arial" panose="020B0604020202020204" pitchFamily="34" charset="0"/>
                        </a:rPr>
                        <a:t>2</a:t>
                      </a:r>
                    </a:p>
                  </a:txBody>
                  <a:tcPr/>
                </a:tc>
                <a:tc>
                  <a:txBody>
                    <a:bodyPr/>
                    <a:lstStyle/>
                    <a:p>
                      <a:r>
                        <a:rPr lang="en-ZA" sz="1200" b="1" dirty="0">
                          <a:latin typeface="Arial" panose="020B0604020202020204" pitchFamily="34" charset="0"/>
                          <a:cs typeface="Arial" panose="020B0604020202020204" pitchFamily="34" charset="0"/>
                        </a:rPr>
                        <a:t>1</a:t>
                      </a:r>
                    </a:p>
                  </a:txBody>
                  <a:tcPr/>
                </a:tc>
                <a:tc>
                  <a:txBody>
                    <a:bodyPr/>
                    <a:lstStyle/>
                    <a:p>
                      <a:r>
                        <a:rPr lang="en-ZA" sz="1200" b="1" dirty="0">
                          <a:latin typeface="Arial" panose="020B0604020202020204" pitchFamily="34" charset="0"/>
                          <a:cs typeface="Arial" panose="020B0604020202020204" pitchFamily="34" charset="0"/>
                        </a:rPr>
                        <a:t>3</a:t>
                      </a: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62950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p:cNvSpPr txBox="1">
            <a:spLocks/>
          </p:cNvSpPr>
          <p:nvPr/>
        </p:nvSpPr>
        <p:spPr>
          <a:xfrm>
            <a:off x="0" y="2156674"/>
            <a:ext cx="9906000" cy="1783363"/>
          </a:xfrm>
          <a:prstGeom prst="rect">
            <a:avLst/>
          </a:prstGeom>
          <a:solidFill>
            <a:srgbClr val="FFC00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3250" b="1">
                <a:solidFill>
                  <a:prstClr val="black"/>
                </a:solidFill>
              </a:rPr>
              <a:t>PUBLIC PARTICPATION </a:t>
            </a:r>
            <a:endParaRPr kumimoji="0" lang="en-US" sz="3250" b="1"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917618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a:latin typeface="Arial Black" panose="020B0A04020102020204" pitchFamily="34" charset="0"/>
                <a:cs typeface="Arial" panose="020B0604020202020204" pitchFamily="34" charset="0"/>
              </a:rPr>
              <a:t>MUNICIPALITIES THAT COMPILED WITH THE ORIGINAL DEADLINE OF THE 24 OF MARCH 2022 </a:t>
            </a:r>
            <a:endParaRPr lang="en-ZA" sz="1800" dirty="0">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a:xfrm>
            <a:off x="377313" y="1059426"/>
            <a:ext cx="8915400" cy="4702277"/>
          </a:xfrm>
        </p:spPr>
        <p:txBody>
          <a:bodyPr>
            <a:normAutofit/>
          </a:bodyPr>
          <a:lstStyle/>
          <a:p>
            <a:r>
              <a:rPr lang="en-GB" sz="1200" dirty="0">
                <a:latin typeface="Arial" panose="020B0604020202020204" pitchFamily="34" charset="0"/>
                <a:cs typeface="Arial" panose="020B0604020202020204" pitchFamily="34" charset="0"/>
              </a:rPr>
              <a:t>A total of 5 municipalities complied with the original deadline of Ward Committees establishment of 24 March 2022. These are:</a:t>
            </a:r>
          </a:p>
          <a:p>
            <a:pPr marL="400050" indent="-400050">
              <a:lnSpc>
                <a:spcPct val="150000"/>
              </a:lnSpc>
              <a:buFont typeface="+mj-lt"/>
              <a:buAutoNum type="romanUcPeriod"/>
            </a:pPr>
            <a:r>
              <a:rPr lang="en-GB" sz="1200" dirty="0" err="1">
                <a:latin typeface="Arial" panose="020B0604020202020204" pitchFamily="34" charset="0"/>
                <a:cs typeface="Arial" panose="020B0604020202020204" pitchFamily="34" charset="0"/>
              </a:rPr>
              <a:t>Emakhazeni</a:t>
            </a:r>
            <a:endParaRPr lang="en-GB" sz="1200" dirty="0">
              <a:latin typeface="Arial" panose="020B0604020202020204" pitchFamily="34" charset="0"/>
              <a:cs typeface="Arial" panose="020B0604020202020204" pitchFamily="34" charset="0"/>
            </a:endParaRPr>
          </a:p>
          <a:p>
            <a:pPr marL="400050" indent="-400050">
              <a:lnSpc>
                <a:spcPct val="150000"/>
              </a:lnSpc>
              <a:buFont typeface="+mj-lt"/>
              <a:buAutoNum type="romanUcPeriod"/>
            </a:pPr>
            <a:r>
              <a:rPr lang="en-GB" sz="1200" dirty="0">
                <a:latin typeface="Arial" panose="020B0604020202020204" pitchFamily="34" charset="0"/>
                <a:cs typeface="Arial" panose="020B0604020202020204" pitchFamily="34" charset="0"/>
              </a:rPr>
              <a:t>Steve </a:t>
            </a:r>
            <a:r>
              <a:rPr lang="en-GB" sz="1200" dirty="0" err="1">
                <a:latin typeface="Arial" panose="020B0604020202020204" pitchFamily="34" charset="0"/>
                <a:cs typeface="Arial" panose="020B0604020202020204" pitchFamily="34" charset="0"/>
              </a:rPr>
              <a:t>Tshwete</a:t>
            </a:r>
            <a:endParaRPr lang="en-GB" sz="1200" dirty="0">
              <a:latin typeface="Arial" panose="020B0604020202020204" pitchFamily="34" charset="0"/>
              <a:cs typeface="Arial" panose="020B0604020202020204" pitchFamily="34" charset="0"/>
            </a:endParaRPr>
          </a:p>
          <a:p>
            <a:pPr marL="400050" indent="-400050">
              <a:lnSpc>
                <a:spcPct val="150000"/>
              </a:lnSpc>
              <a:buFont typeface="+mj-lt"/>
              <a:buAutoNum type="romanUcPeriod"/>
            </a:pPr>
            <a:r>
              <a:rPr lang="en-GB" sz="1200" dirty="0">
                <a:latin typeface="Arial" panose="020B0604020202020204" pitchFamily="34" charset="0"/>
                <a:cs typeface="Arial" panose="020B0604020202020204" pitchFamily="34" charset="0"/>
              </a:rPr>
              <a:t>Chief Albert Luthuli</a:t>
            </a:r>
          </a:p>
          <a:p>
            <a:pPr marL="400050" indent="-400050">
              <a:lnSpc>
                <a:spcPct val="150000"/>
              </a:lnSpc>
              <a:buFont typeface="+mj-lt"/>
              <a:buAutoNum type="romanUcPeriod"/>
            </a:pPr>
            <a:r>
              <a:rPr lang="en-GB" sz="1200" dirty="0">
                <a:latin typeface="Arial" panose="020B0604020202020204" pitchFamily="34" charset="0"/>
                <a:cs typeface="Arial" panose="020B0604020202020204" pitchFamily="34" charset="0"/>
              </a:rPr>
              <a:t>Dipaleseng</a:t>
            </a:r>
          </a:p>
          <a:p>
            <a:pPr marL="400050" indent="-400050">
              <a:lnSpc>
                <a:spcPct val="150000"/>
              </a:lnSpc>
              <a:buFont typeface="+mj-lt"/>
              <a:buAutoNum type="romanUcPeriod"/>
            </a:pPr>
            <a:r>
              <a:rPr lang="en-GB" sz="1200" dirty="0">
                <a:latin typeface="Arial" panose="020B0604020202020204" pitchFamily="34" charset="0"/>
                <a:cs typeface="Arial" panose="020B0604020202020204" pitchFamily="34" charset="0"/>
              </a:rPr>
              <a:t>Govan Mbeki</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 total of 360 Ward Committees were  re-established by the 24</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of March 2022, through the Province.</a:t>
            </a:r>
          </a:p>
          <a:p>
            <a:r>
              <a:rPr lang="en-GB" sz="1200" dirty="0">
                <a:latin typeface="Arial" panose="020B0604020202020204" pitchFamily="34" charset="0"/>
                <a:cs typeface="Arial" panose="020B0604020202020204" pitchFamily="34" charset="0"/>
              </a:rPr>
              <a:t>As of the 24</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of April 2022,the total number of established ward committees was 378</a:t>
            </a:r>
            <a:r>
              <a:rPr lang="en-GB" sz="1600" dirty="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35</a:t>
            </a:fld>
            <a:endParaRPr lang="en-US" dirty="0"/>
          </a:p>
        </p:txBody>
      </p:sp>
    </p:spTree>
    <p:extLst>
      <p:ext uri="{BB962C8B-B14F-4D97-AF65-F5344CB8AC3E}">
        <p14:creationId xmlns:p14="http://schemas.microsoft.com/office/powerpoint/2010/main" val="1753457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0"/>
            <a:ext cx="9324109" cy="914399"/>
          </a:xfrm>
          <a:solidFill>
            <a:srgbClr val="FFCA28"/>
          </a:solidFill>
          <a:ln>
            <a:solidFill>
              <a:srgbClr val="000000"/>
            </a:solidFill>
          </a:ln>
        </p:spPr>
        <p:txBody>
          <a:bodyPr anchor="ctr">
            <a:noAutofit/>
          </a:bodyPr>
          <a:lstStyle/>
          <a:p>
            <a:pPr algn="ctr"/>
            <a:r>
              <a:rPr lang="en-US" sz="1800" dirty="0">
                <a:latin typeface="Arial Black"/>
                <a:cs typeface="Arial Black"/>
              </a:rPr>
              <a:t>REQUEST FOR EXTENSION</a:t>
            </a:r>
          </a:p>
        </p:txBody>
      </p:sp>
      <p:sp>
        <p:nvSpPr>
          <p:cNvPr id="5" name="Slide Number Placeholder 4"/>
          <p:cNvSpPr>
            <a:spLocks noGrp="1"/>
          </p:cNvSpPr>
          <p:nvPr>
            <p:ph type="sldNum" sz="quarter" idx="12"/>
          </p:nvPr>
        </p:nvSpPr>
        <p:spPr/>
        <p:txBody>
          <a:bodyPr/>
          <a:lstStyle/>
          <a:p>
            <a:fld id="{B57FC8E7-2C15-477C-BC4C-DB0042BF0BDF}" type="slidenum">
              <a:rPr lang="en-US" smtClean="0"/>
              <a:pPr/>
              <a:t>36</a:t>
            </a:fld>
            <a:endParaRPr lang="en-US" dirty="0"/>
          </a:p>
        </p:txBody>
      </p:sp>
      <p:sp>
        <p:nvSpPr>
          <p:cNvPr id="6" name="TextBox 5"/>
          <p:cNvSpPr txBox="1"/>
          <p:nvPr/>
        </p:nvSpPr>
        <p:spPr>
          <a:xfrm>
            <a:off x="227183" y="840931"/>
            <a:ext cx="9182287" cy="3139321"/>
          </a:xfrm>
          <a:prstGeom prst="rect">
            <a:avLst/>
          </a:prstGeom>
          <a:noFill/>
        </p:spPr>
        <p:txBody>
          <a:bodyPr wrap="square" rtlCol="0">
            <a:spAutoFit/>
          </a:bodyPr>
          <a:lstStyle/>
          <a:p>
            <a:pPr indent="-364331" algn="just">
              <a:lnSpc>
                <a:spcPct val="150000"/>
              </a:lnSpc>
              <a:buSzPct val="85000"/>
            </a:pPr>
            <a:r>
              <a:rPr lang="en-ZA" altLang="en-US" sz="1200" dirty="0">
                <a:latin typeface="Arial" panose="020B0604020202020204" pitchFamily="34" charset="0"/>
                <a:ea typeface="Tahoma" panose="020B0604030504040204" pitchFamily="34" charset="0"/>
                <a:cs typeface="Arial" panose="020B0604020202020204" pitchFamily="34" charset="0"/>
              </a:rPr>
              <a:t>The following municipalities requested  an extension of time on the Establishment of Ward Committees after the expiry of allocated 120 days (24 November 2021-24 March 2022), as set out on Amended Local Government Structures Act.</a:t>
            </a:r>
          </a:p>
          <a:p>
            <a:pPr indent="-364331" algn="just">
              <a:lnSpc>
                <a:spcPct val="150000"/>
              </a:lnSpc>
              <a:buSzPct val="85000"/>
            </a:pPr>
            <a:endParaRPr lang="en-ZA" sz="1200" dirty="0">
              <a:latin typeface="Arial" panose="020B0604020202020204" pitchFamily="34" charset="0"/>
              <a:cs typeface="Arial" panose="020B0604020202020204" pitchFamily="34" charset="0"/>
            </a:endParaRPr>
          </a:p>
          <a:p>
            <a:pPr marL="1407319" lvl="3" indent="-400050" algn="just">
              <a:buSzPct val="85000"/>
              <a:buFont typeface="+mj-lt"/>
              <a:buAutoNum type="romanUcPeriod"/>
            </a:pPr>
            <a:r>
              <a:rPr lang="en-ZA" sz="1200" dirty="0">
                <a:latin typeface="Arial" pitchFamily="34" charset="0"/>
                <a:ea typeface="Tahoma" panose="020B0604030504040204" pitchFamily="34" charset="0"/>
                <a:cs typeface="Arial" pitchFamily="34" charset="0"/>
              </a:rPr>
              <a:t>Victor Khanye LM</a:t>
            </a:r>
          </a:p>
          <a:p>
            <a:pPr marL="1407319" lvl="3" indent="-400050" algn="just">
              <a:buSzPct val="85000"/>
              <a:buFont typeface="+mj-lt"/>
              <a:buAutoNum type="romanUcPeriod"/>
            </a:pPr>
            <a:r>
              <a:rPr lang="en-ZA" sz="1200" dirty="0" err="1">
                <a:latin typeface="Arial" pitchFamily="34" charset="0"/>
                <a:ea typeface="Tahoma" panose="020B0604030504040204" pitchFamily="34" charset="0"/>
                <a:cs typeface="Arial" pitchFamily="34" charset="0"/>
              </a:rPr>
              <a:t>Thembisile</a:t>
            </a:r>
            <a:r>
              <a:rPr lang="en-ZA" sz="1200" dirty="0">
                <a:latin typeface="Arial" pitchFamily="34" charset="0"/>
                <a:ea typeface="Tahoma" panose="020B0604030504040204" pitchFamily="34" charset="0"/>
                <a:cs typeface="Arial" pitchFamily="34" charset="0"/>
              </a:rPr>
              <a:t> LM</a:t>
            </a:r>
          </a:p>
          <a:p>
            <a:pPr marL="1407319" lvl="3" indent="-400050" algn="just">
              <a:buSzPct val="85000"/>
              <a:buFont typeface="+mj-lt"/>
              <a:buAutoNum type="romanUcPeriod"/>
            </a:pPr>
            <a:r>
              <a:rPr lang="en-ZA" sz="1200" dirty="0">
                <a:latin typeface="Arial" pitchFamily="34" charset="0"/>
                <a:ea typeface="Tahoma" panose="020B0604030504040204" pitchFamily="34" charset="0"/>
                <a:cs typeface="Arial" pitchFamily="34" charset="0"/>
              </a:rPr>
              <a:t>Bushbuckridge LM</a:t>
            </a:r>
          </a:p>
          <a:p>
            <a:pPr marL="1407319" lvl="3" indent="-400050" algn="just">
              <a:buSzPct val="85000"/>
              <a:buFont typeface="+mj-lt"/>
              <a:buAutoNum type="romanUcPeriod"/>
            </a:pPr>
            <a:r>
              <a:rPr lang="en-ZA" sz="1200" dirty="0">
                <a:latin typeface="Arial" pitchFamily="34" charset="0"/>
                <a:ea typeface="Tahoma" panose="020B0604030504040204" pitchFamily="34" charset="0"/>
                <a:cs typeface="Arial" pitchFamily="34" charset="0"/>
              </a:rPr>
              <a:t>Nkomazi LM</a:t>
            </a:r>
          </a:p>
          <a:p>
            <a:pPr marL="1407319" lvl="3" indent="-400050" algn="just">
              <a:buSzPct val="85000"/>
              <a:buFont typeface="+mj-lt"/>
              <a:buAutoNum type="romanUcPeriod"/>
            </a:pPr>
            <a:r>
              <a:rPr lang="en-ZA" sz="1200" dirty="0">
                <a:latin typeface="Arial" pitchFamily="34" charset="0"/>
                <a:ea typeface="Tahoma" panose="020B0604030504040204" pitchFamily="34" charset="0"/>
                <a:cs typeface="Arial" pitchFamily="34" charset="0"/>
              </a:rPr>
              <a:t>City of </a:t>
            </a:r>
            <a:r>
              <a:rPr lang="en-ZA" sz="1200" dirty="0" err="1">
                <a:latin typeface="Arial" pitchFamily="34" charset="0"/>
                <a:ea typeface="Tahoma" panose="020B0604030504040204" pitchFamily="34" charset="0"/>
                <a:cs typeface="Arial" pitchFamily="34" charset="0"/>
              </a:rPr>
              <a:t>Mbombela</a:t>
            </a:r>
            <a:r>
              <a:rPr lang="en-ZA" sz="1200" dirty="0">
                <a:latin typeface="Arial" pitchFamily="34" charset="0"/>
                <a:ea typeface="Tahoma" panose="020B0604030504040204" pitchFamily="34" charset="0"/>
                <a:cs typeface="Arial" pitchFamily="34" charset="0"/>
              </a:rPr>
              <a:t> LM</a:t>
            </a:r>
          </a:p>
          <a:p>
            <a:pPr marL="1407319" lvl="3" indent="-400050" algn="just">
              <a:buSzPct val="85000"/>
              <a:buFont typeface="+mj-lt"/>
              <a:buAutoNum type="romanUcPeriod"/>
            </a:pPr>
            <a:r>
              <a:rPr lang="en-ZA" sz="1200" dirty="0">
                <a:latin typeface="Arial" pitchFamily="34" charset="0"/>
                <a:ea typeface="Tahoma" panose="020B0604030504040204" pitchFamily="34" charset="0"/>
                <a:cs typeface="Arial" pitchFamily="34" charset="0"/>
              </a:rPr>
              <a:t>Pixley </a:t>
            </a:r>
            <a:r>
              <a:rPr lang="en-ZA" sz="1200" dirty="0" err="1">
                <a:latin typeface="Arial" pitchFamily="34" charset="0"/>
                <a:ea typeface="Tahoma" panose="020B0604030504040204" pitchFamily="34" charset="0"/>
                <a:cs typeface="Arial" pitchFamily="34" charset="0"/>
              </a:rPr>
              <a:t>ka</a:t>
            </a:r>
            <a:r>
              <a:rPr lang="en-ZA" sz="1200" dirty="0">
                <a:latin typeface="Arial" pitchFamily="34" charset="0"/>
                <a:ea typeface="Tahoma" panose="020B0604030504040204" pitchFamily="34" charset="0"/>
                <a:cs typeface="Arial" pitchFamily="34" charset="0"/>
              </a:rPr>
              <a:t> Isaka Seme LM</a:t>
            </a:r>
          </a:p>
          <a:p>
            <a:pPr marL="1407319" lvl="3" indent="-400050" algn="just">
              <a:buSzPct val="85000"/>
              <a:buFont typeface="+mj-lt"/>
              <a:buAutoNum type="romanUcPeriod"/>
            </a:pPr>
            <a:r>
              <a:rPr lang="en-ZA" sz="1200" dirty="0" err="1">
                <a:latin typeface="Arial" pitchFamily="34" charset="0"/>
                <a:ea typeface="Tahoma" panose="020B0604030504040204" pitchFamily="34" charset="0"/>
                <a:cs typeface="Arial" pitchFamily="34" charset="0"/>
              </a:rPr>
              <a:t>Msukaligwa</a:t>
            </a:r>
            <a:r>
              <a:rPr lang="en-ZA" sz="1200" dirty="0">
                <a:latin typeface="Arial" pitchFamily="34" charset="0"/>
                <a:ea typeface="Tahoma" panose="020B0604030504040204" pitchFamily="34" charset="0"/>
                <a:cs typeface="Arial" pitchFamily="34" charset="0"/>
              </a:rPr>
              <a:t> LM</a:t>
            </a:r>
          </a:p>
          <a:p>
            <a:pPr marL="1407319" lvl="3" indent="-400050" algn="just">
              <a:buSzPct val="85000"/>
              <a:buFont typeface="+mj-lt"/>
              <a:buAutoNum type="romanUcPeriod"/>
            </a:pPr>
            <a:r>
              <a:rPr lang="en-ZA" sz="1200" dirty="0" err="1">
                <a:latin typeface="Arial" pitchFamily="34" charset="0"/>
                <a:ea typeface="Tahoma" panose="020B0604030504040204" pitchFamily="34" charset="0"/>
                <a:cs typeface="Arial" pitchFamily="34" charset="0"/>
              </a:rPr>
              <a:t>Lekwa</a:t>
            </a:r>
            <a:r>
              <a:rPr lang="en-ZA" sz="1200" dirty="0">
                <a:latin typeface="Arial" pitchFamily="34" charset="0"/>
                <a:ea typeface="Tahoma" panose="020B0604030504040204" pitchFamily="34" charset="0"/>
                <a:cs typeface="Arial" pitchFamily="34" charset="0"/>
              </a:rPr>
              <a:t> LM</a:t>
            </a:r>
          </a:p>
          <a:p>
            <a:pPr marL="1407319" lvl="3" indent="-400050" algn="just">
              <a:buSzPct val="85000"/>
              <a:buFont typeface="+mj-lt"/>
              <a:buAutoNum type="romanUcPeriod"/>
            </a:pPr>
            <a:r>
              <a:rPr lang="en-ZA" sz="1200" dirty="0" err="1">
                <a:latin typeface="Arial" pitchFamily="34" charset="0"/>
                <a:ea typeface="Tahoma" panose="020B0604030504040204" pitchFamily="34" charset="0"/>
                <a:cs typeface="Arial" pitchFamily="34" charset="0"/>
              </a:rPr>
              <a:t>Mkhondo</a:t>
            </a:r>
            <a:r>
              <a:rPr lang="en-ZA" sz="1200" dirty="0">
                <a:latin typeface="Arial" pitchFamily="34" charset="0"/>
                <a:ea typeface="Tahoma" panose="020B0604030504040204" pitchFamily="34" charset="0"/>
                <a:cs typeface="Arial" pitchFamily="34" charset="0"/>
              </a:rPr>
              <a:t> LM</a:t>
            </a:r>
          </a:p>
          <a:p>
            <a:pPr marL="1407319" lvl="3" indent="-400050" algn="just">
              <a:buSzPct val="85000"/>
              <a:buFont typeface="+mj-lt"/>
              <a:buAutoNum type="romanUcPeriod"/>
            </a:pPr>
            <a:r>
              <a:rPr lang="en-GB" sz="1200" dirty="0">
                <a:latin typeface="Arial" pitchFamily="34" charset="0"/>
                <a:ea typeface="Tahoma" panose="020B0604030504040204" pitchFamily="34" charset="0"/>
                <a:cs typeface="Arial" pitchFamily="34" charset="0"/>
              </a:rPr>
              <a:t>Thaba Chweu LM</a:t>
            </a:r>
            <a:endParaRPr lang="en-ZA" sz="1200" dirty="0">
              <a:latin typeface="Arial" pitchFamily="34" charset="0"/>
              <a:ea typeface="Tahoma" panose="020B0604030504040204" pitchFamily="34" charset="0"/>
              <a:cs typeface="Arial" pitchFamily="34" charset="0"/>
            </a:endParaRPr>
          </a:p>
          <a:p>
            <a:pPr marL="378619" lvl="1" indent="-285750" algn="just">
              <a:lnSpc>
                <a:spcPct val="150000"/>
              </a:lnSpc>
              <a:buSzPct val="85000"/>
              <a:buFont typeface="Arial" panose="020B0604020202020204" pitchFamily="34" charset="0"/>
              <a:buChar char="•"/>
            </a:pPr>
            <a:endParaRPr lang="en-ZA" sz="1600" b="1" dirty="0">
              <a:solidFill>
                <a:srgbClr val="FF0000"/>
              </a:solidFill>
              <a:latin typeface="Arial" pitchFamily="34" charset="0"/>
              <a:ea typeface="Tahoma" panose="020B0604030504040204" pitchFamily="34" charset="0"/>
              <a:cs typeface="Arial" pitchFamily="34" charset="0"/>
            </a:endParaRPr>
          </a:p>
        </p:txBody>
      </p:sp>
    </p:spTree>
    <p:extLst>
      <p:ext uri="{BB962C8B-B14F-4D97-AF65-F5344CB8AC3E}">
        <p14:creationId xmlns:p14="http://schemas.microsoft.com/office/powerpoint/2010/main" val="437257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prstClr val="black"/>
                </a:solidFill>
                <a:latin typeface="Arial Black"/>
                <a:cs typeface="Arial Black"/>
              </a:rPr>
              <a:t>REQUEST FOR EXTENSION CONTINUED </a:t>
            </a:r>
            <a:endParaRPr lang="en-ZA" dirty="0"/>
          </a:p>
        </p:txBody>
      </p:sp>
      <p:sp>
        <p:nvSpPr>
          <p:cNvPr id="3" name="Content Placeholder 2"/>
          <p:cNvSpPr>
            <a:spLocks noGrp="1"/>
          </p:cNvSpPr>
          <p:nvPr>
            <p:ph idx="1"/>
          </p:nvPr>
        </p:nvSpPr>
        <p:spPr>
          <a:xfrm>
            <a:off x="111842" y="921777"/>
            <a:ext cx="8915400" cy="5115229"/>
          </a:xfrm>
        </p:spPr>
        <p:txBody>
          <a:bodyPr>
            <a:normAutofit/>
          </a:bodyPr>
          <a:lstStyle/>
          <a:p>
            <a:pPr marL="778669" lvl="3" indent="0" algn="just">
              <a:buSzPct val="85000"/>
              <a:buNone/>
            </a:pPr>
            <a:endParaRPr lang="en-ZA" sz="1600" dirty="0">
              <a:latin typeface="Arial" pitchFamily="34" charset="0"/>
              <a:ea typeface="Tahoma" panose="020B0604030504040204" pitchFamily="34" charset="0"/>
              <a:cs typeface="Arial" pitchFamily="34" charset="0"/>
            </a:endParaRPr>
          </a:p>
          <a:p>
            <a:pPr marL="1063625" lvl="3" indent="-828675" algn="just">
              <a:lnSpc>
                <a:spcPct val="150000"/>
              </a:lnSpc>
              <a:buSzPct val="85000"/>
              <a:buFont typeface="Arial" panose="020B0604020202020204" pitchFamily="34" charset="0"/>
              <a:buChar char="•"/>
            </a:pPr>
            <a:r>
              <a:rPr lang="en-ZA" sz="1200" dirty="0">
                <a:latin typeface="Arial" pitchFamily="34" charset="0"/>
                <a:ea typeface="Tahoma" panose="020B0604030504040204" pitchFamily="34" charset="0"/>
                <a:cs typeface="Arial" pitchFamily="34" charset="0"/>
              </a:rPr>
              <a:t>The Honourable MEC  approved the extension of 30 days as per request from the 10 municipalities. The  extension was until the 24</a:t>
            </a:r>
            <a:r>
              <a:rPr lang="en-ZA" sz="1200" baseline="30000" dirty="0">
                <a:latin typeface="Arial" pitchFamily="34" charset="0"/>
                <a:ea typeface="Tahoma" panose="020B0604030504040204" pitchFamily="34" charset="0"/>
                <a:cs typeface="Arial" pitchFamily="34" charset="0"/>
              </a:rPr>
              <a:t>th </a:t>
            </a:r>
            <a:r>
              <a:rPr lang="en-ZA" sz="1200" dirty="0">
                <a:latin typeface="Arial" pitchFamily="34" charset="0"/>
                <a:ea typeface="Tahoma" panose="020B0604030504040204" pitchFamily="34" charset="0"/>
                <a:cs typeface="Arial" pitchFamily="34" charset="0"/>
              </a:rPr>
              <a:t> of April 2022, from the extension given by the MEC the affected municipalities were responsible for 38 wards that were yet to be established. </a:t>
            </a:r>
          </a:p>
          <a:p>
            <a:pPr marL="1063625" lvl="3" indent="-828675" algn="just">
              <a:lnSpc>
                <a:spcPct val="150000"/>
              </a:lnSpc>
              <a:buSzPct val="85000"/>
              <a:buFont typeface="Arial" panose="020B0604020202020204" pitchFamily="34" charset="0"/>
              <a:buChar char="•"/>
            </a:pPr>
            <a:r>
              <a:rPr lang="en-ZA" sz="1200" dirty="0">
                <a:latin typeface="Arial" pitchFamily="34" charset="0"/>
                <a:ea typeface="Tahoma" panose="020B0604030504040204" pitchFamily="34" charset="0"/>
                <a:cs typeface="Arial" pitchFamily="34" charset="0"/>
              </a:rPr>
              <a:t>Only three municipalities out of the 10 that had requested for extension  complied with the extension deadline of the 24</a:t>
            </a:r>
            <a:r>
              <a:rPr lang="en-ZA" sz="1200" baseline="30000" dirty="0">
                <a:latin typeface="Arial" pitchFamily="34" charset="0"/>
                <a:ea typeface="Tahoma" panose="020B0604030504040204" pitchFamily="34" charset="0"/>
                <a:cs typeface="Arial" pitchFamily="34" charset="0"/>
              </a:rPr>
              <a:t>th</a:t>
            </a:r>
            <a:r>
              <a:rPr lang="en-ZA" sz="1200" dirty="0">
                <a:latin typeface="Arial" pitchFamily="34" charset="0"/>
                <a:ea typeface="Tahoma" panose="020B0604030504040204" pitchFamily="34" charset="0"/>
                <a:cs typeface="Arial" pitchFamily="34" charset="0"/>
              </a:rPr>
              <a:t> of April. These are Dr Pixley </a:t>
            </a:r>
            <a:r>
              <a:rPr lang="en-ZA" sz="1200" dirty="0" err="1">
                <a:latin typeface="Arial" pitchFamily="34" charset="0"/>
                <a:ea typeface="Tahoma" panose="020B0604030504040204" pitchFamily="34" charset="0"/>
                <a:cs typeface="Arial" pitchFamily="34" charset="0"/>
              </a:rPr>
              <a:t>ka</a:t>
            </a:r>
            <a:r>
              <a:rPr lang="en-ZA" sz="1200" dirty="0">
                <a:latin typeface="Arial" pitchFamily="34" charset="0"/>
                <a:ea typeface="Tahoma" panose="020B0604030504040204" pitchFamily="34" charset="0"/>
                <a:cs typeface="Arial" pitchFamily="34" charset="0"/>
              </a:rPr>
              <a:t> </a:t>
            </a:r>
            <a:r>
              <a:rPr lang="en-ZA" sz="1200" dirty="0" err="1">
                <a:latin typeface="Arial" pitchFamily="34" charset="0"/>
                <a:ea typeface="Tahoma" panose="020B0604030504040204" pitchFamily="34" charset="0"/>
                <a:cs typeface="Arial" pitchFamily="34" charset="0"/>
              </a:rPr>
              <a:t>Isaka</a:t>
            </a:r>
            <a:r>
              <a:rPr lang="en-ZA" sz="1200" dirty="0">
                <a:latin typeface="Arial" pitchFamily="34" charset="0"/>
                <a:ea typeface="Tahoma" panose="020B0604030504040204" pitchFamily="34" charset="0"/>
                <a:cs typeface="Arial" pitchFamily="34" charset="0"/>
              </a:rPr>
              <a:t> </a:t>
            </a:r>
            <a:r>
              <a:rPr lang="en-ZA" sz="1200" dirty="0" err="1">
                <a:latin typeface="Arial" pitchFamily="34" charset="0"/>
                <a:ea typeface="Tahoma" panose="020B0604030504040204" pitchFamily="34" charset="0"/>
                <a:cs typeface="Arial" pitchFamily="34" charset="0"/>
              </a:rPr>
              <a:t>Seme</a:t>
            </a:r>
            <a:r>
              <a:rPr lang="en-ZA" sz="1200" dirty="0">
                <a:latin typeface="Arial" pitchFamily="34" charset="0"/>
                <a:ea typeface="Tahoma" panose="020B0604030504040204" pitchFamily="34" charset="0"/>
                <a:cs typeface="Arial" pitchFamily="34" charset="0"/>
              </a:rPr>
              <a:t>, Msukaligwa  and Lekwa which accounted for 18 wards between them.</a:t>
            </a:r>
          </a:p>
          <a:p>
            <a:pPr marL="1063625" lvl="3" indent="-828675" algn="just">
              <a:lnSpc>
                <a:spcPct val="150000"/>
              </a:lnSpc>
              <a:buSzPct val="85000"/>
              <a:buFont typeface="Arial" panose="020B0604020202020204" pitchFamily="34" charset="0"/>
              <a:buChar char="•"/>
            </a:pPr>
            <a:r>
              <a:rPr lang="en-ZA" sz="1200" dirty="0">
                <a:latin typeface="Arial" pitchFamily="34" charset="0"/>
                <a:ea typeface="Tahoma" panose="020B0604030504040204" pitchFamily="34" charset="0"/>
                <a:cs typeface="Arial" pitchFamily="34" charset="0"/>
              </a:rPr>
              <a:t>A total of 11 Ward Committees were re-established between the 25</a:t>
            </a:r>
            <a:r>
              <a:rPr lang="en-ZA" sz="1200" baseline="30000" dirty="0">
                <a:latin typeface="Arial" pitchFamily="34" charset="0"/>
                <a:ea typeface="Tahoma" panose="020B0604030504040204" pitchFamily="34" charset="0"/>
                <a:cs typeface="Arial" pitchFamily="34" charset="0"/>
              </a:rPr>
              <a:t>th</a:t>
            </a:r>
            <a:r>
              <a:rPr lang="en-ZA" sz="1200" dirty="0">
                <a:latin typeface="Arial" pitchFamily="34" charset="0"/>
                <a:ea typeface="Tahoma" panose="020B0604030504040204" pitchFamily="34" charset="0"/>
                <a:cs typeface="Arial" pitchFamily="34" charset="0"/>
              </a:rPr>
              <a:t> of April and the 25</a:t>
            </a:r>
            <a:r>
              <a:rPr lang="en-ZA" sz="1200" baseline="30000" dirty="0">
                <a:latin typeface="Arial" pitchFamily="34" charset="0"/>
                <a:ea typeface="Tahoma" panose="020B0604030504040204" pitchFamily="34" charset="0"/>
                <a:cs typeface="Arial" pitchFamily="34" charset="0"/>
              </a:rPr>
              <a:t>th</a:t>
            </a:r>
            <a:r>
              <a:rPr lang="en-ZA" sz="1200" dirty="0">
                <a:latin typeface="Arial" pitchFamily="34" charset="0"/>
                <a:ea typeface="Tahoma" panose="020B0604030504040204" pitchFamily="34" charset="0"/>
                <a:cs typeface="Arial" pitchFamily="34" charset="0"/>
              </a:rPr>
              <a:t> of May by the following municipalities Victor Khanye (7) Bushbuckridge (1)  and City Mbombela (3) .</a:t>
            </a:r>
          </a:p>
          <a:p>
            <a:pPr marL="1063625" lvl="3" indent="-828675" algn="just">
              <a:lnSpc>
                <a:spcPct val="150000"/>
              </a:lnSpc>
              <a:buSzPct val="85000"/>
              <a:buFont typeface="Arial" panose="020B0604020202020204" pitchFamily="34" charset="0"/>
              <a:buChar char="•"/>
            </a:pPr>
            <a:r>
              <a:rPr lang="en-ZA" sz="1200" dirty="0">
                <a:latin typeface="Arial" panose="020B0604020202020204" pitchFamily="34" charset="0"/>
                <a:cs typeface="Arial" panose="020B0604020202020204" pitchFamily="34" charset="0"/>
              </a:rPr>
              <a:t>Dr JS </a:t>
            </a:r>
            <a:r>
              <a:rPr lang="en-ZA" sz="1200" dirty="0" err="1">
                <a:latin typeface="Arial" panose="020B0604020202020204" pitchFamily="34" charset="0"/>
                <a:cs typeface="Arial" panose="020B0604020202020204" pitchFamily="34" charset="0"/>
              </a:rPr>
              <a:t>Moroka</a:t>
            </a:r>
            <a:r>
              <a:rPr lang="en-ZA" sz="1200" dirty="0">
                <a:latin typeface="Arial" panose="020B0604020202020204" pitchFamily="34" charset="0"/>
                <a:cs typeface="Arial" panose="020B0604020202020204" pitchFamily="34" charset="0"/>
              </a:rPr>
              <a:t> and </a:t>
            </a:r>
            <a:r>
              <a:rPr lang="en-ZA" sz="1200" dirty="0" err="1">
                <a:latin typeface="Arial" panose="020B0604020202020204" pitchFamily="34" charset="0"/>
                <a:cs typeface="Arial" panose="020B0604020202020204" pitchFamily="34" charset="0"/>
              </a:rPr>
              <a:t>Emalahleni</a:t>
            </a:r>
            <a:r>
              <a:rPr lang="en-ZA" sz="1200" dirty="0">
                <a:latin typeface="Arial" panose="020B0604020202020204" pitchFamily="34" charset="0"/>
                <a:cs typeface="Arial" panose="020B0604020202020204" pitchFamily="34" charset="0"/>
              </a:rPr>
              <a:t> Local municipalities failed to comply with amended section 73 of structures act with regard to the request for an extension of time after the expiry of the provided 120 days after Local Government elections. </a:t>
            </a:r>
          </a:p>
          <a:p>
            <a:pPr marL="1064419" lvl="3" indent="-285750" algn="just">
              <a:lnSpc>
                <a:spcPct val="150000"/>
              </a:lnSpc>
              <a:buSzPct val="85000"/>
              <a:buFont typeface="Arial" panose="020B0604020202020204" pitchFamily="34" charset="0"/>
              <a:buChar char="•"/>
            </a:pPr>
            <a:endParaRPr lang="en-ZA" sz="1600" dirty="0">
              <a:latin typeface="Arial" pitchFamily="34" charset="0"/>
              <a:ea typeface="Tahoma" panose="020B0604030504040204" pitchFamily="34" charset="0"/>
              <a:cs typeface="Arial" pitchFamily="34" charset="0"/>
            </a:endParaRPr>
          </a:p>
          <a:p>
            <a:pPr marL="1064419" lvl="3" indent="-285750" algn="just">
              <a:buSzPct val="85000"/>
              <a:buFont typeface="Arial" panose="020B0604020202020204" pitchFamily="34" charset="0"/>
              <a:buChar char="•"/>
            </a:pPr>
            <a:endParaRPr lang="en-ZA" sz="1600" dirty="0">
              <a:latin typeface="Arial" pitchFamily="34" charset="0"/>
              <a:ea typeface="Tahoma" panose="020B0604030504040204" pitchFamily="34" charset="0"/>
              <a:cs typeface="Arial" pitchFamily="34" charset="0"/>
            </a:endParaRPr>
          </a:p>
          <a:p>
            <a:endParaRPr lang="en-ZA"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37</a:t>
            </a:fld>
            <a:endParaRPr lang="en-US" dirty="0"/>
          </a:p>
        </p:txBody>
      </p:sp>
    </p:spTree>
    <p:extLst>
      <p:ext uri="{BB962C8B-B14F-4D97-AF65-F5344CB8AC3E}">
        <p14:creationId xmlns:p14="http://schemas.microsoft.com/office/powerpoint/2010/main" val="297695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0"/>
            <a:ext cx="9324109" cy="900545"/>
          </a:xfrm>
          <a:solidFill>
            <a:srgbClr val="FFCA28"/>
          </a:solidFill>
          <a:ln>
            <a:solidFill>
              <a:srgbClr val="000000"/>
            </a:solidFill>
          </a:ln>
        </p:spPr>
        <p:txBody>
          <a:bodyPr anchor="ctr">
            <a:noAutofit/>
          </a:bodyPr>
          <a:lstStyle/>
          <a:p>
            <a:pPr algn="ctr"/>
            <a:r>
              <a:rPr lang="en-US" sz="1800" dirty="0">
                <a:latin typeface="Arial Black"/>
                <a:cs typeface="Arial Black"/>
              </a:rPr>
              <a:t> INDUCTION OF WARD COMMITTEES </a:t>
            </a:r>
          </a:p>
        </p:txBody>
      </p:sp>
      <p:sp>
        <p:nvSpPr>
          <p:cNvPr id="5" name="Slide Number Placeholder 4"/>
          <p:cNvSpPr>
            <a:spLocks noGrp="1"/>
          </p:cNvSpPr>
          <p:nvPr>
            <p:ph type="sldNum" sz="quarter" idx="12"/>
          </p:nvPr>
        </p:nvSpPr>
        <p:spPr/>
        <p:txBody>
          <a:bodyPr/>
          <a:lstStyle/>
          <a:p>
            <a:fld id="{B57FC8E7-2C15-477C-BC4C-DB0042BF0BDF}" type="slidenum">
              <a:rPr lang="en-US" smtClean="0"/>
              <a:pPr/>
              <a:t>38</a:t>
            </a:fld>
            <a:endParaRPr lang="en-US" dirty="0"/>
          </a:p>
        </p:txBody>
      </p:sp>
      <p:sp>
        <p:nvSpPr>
          <p:cNvPr id="6" name="TextBox 5"/>
          <p:cNvSpPr txBox="1"/>
          <p:nvPr/>
        </p:nvSpPr>
        <p:spPr>
          <a:xfrm>
            <a:off x="277091" y="1010586"/>
            <a:ext cx="9324109" cy="1252138"/>
          </a:xfrm>
          <a:prstGeom prst="rect">
            <a:avLst/>
          </a:prstGeom>
          <a:noFill/>
        </p:spPr>
        <p:txBody>
          <a:bodyPr wrap="square" rtlCol="0">
            <a:spAutoFit/>
          </a:bodyPr>
          <a:lstStyle/>
          <a:p>
            <a:pPr marL="378619" lvl="1" indent="-285750" algn="just">
              <a:lnSpc>
                <a:spcPct val="150000"/>
              </a:lnSpc>
              <a:buSzPct val="85000"/>
              <a:buFont typeface="Arial" panose="020B0604020202020204" pitchFamily="34" charset="0"/>
              <a:buChar char="•"/>
            </a:pPr>
            <a:r>
              <a:rPr lang="en-ZA" sz="1200" dirty="0">
                <a:latin typeface="Arial" pitchFamily="34" charset="0"/>
                <a:ea typeface="Tahoma" panose="020B0604030504040204" pitchFamily="34" charset="0"/>
                <a:cs typeface="Arial" pitchFamily="34" charset="0"/>
              </a:rPr>
              <a:t>The Department had conducted inductions in all 17 Ward Committees with the exception of 6 Wards in Steve </a:t>
            </a:r>
            <a:r>
              <a:rPr lang="en-ZA" sz="1200" dirty="0" err="1">
                <a:latin typeface="Arial" pitchFamily="34" charset="0"/>
                <a:ea typeface="Tahoma" panose="020B0604030504040204" pitchFamily="34" charset="0"/>
                <a:cs typeface="Arial" pitchFamily="34" charset="0"/>
              </a:rPr>
              <a:t>Tshwete</a:t>
            </a:r>
            <a:r>
              <a:rPr lang="en-ZA" sz="1200" dirty="0">
                <a:latin typeface="Arial" pitchFamily="34" charset="0"/>
                <a:ea typeface="Tahoma" panose="020B0604030504040204" pitchFamily="34" charset="0"/>
                <a:cs typeface="Arial" pitchFamily="34" charset="0"/>
              </a:rPr>
              <a:t> Local Municipality. The delay was due to the worker’s strike which took place in the municipality. </a:t>
            </a:r>
          </a:p>
          <a:p>
            <a:pPr marL="378619" lvl="1" indent="-285750" algn="just">
              <a:lnSpc>
                <a:spcPct val="150000"/>
              </a:lnSpc>
              <a:buSzPct val="85000"/>
              <a:buFont typeface="Arial" panose="020B0604020202020204" pitchFamily="34" charset="0"/>
              <a:buChar char="•"/>
            </a:pPr>
            <a:r>
              <a:rPr lang="en-ZA" sz="1200" dirty="0">
                <a:latin typeface="Arial" pitchFamily="34" charset="0"/>
                <a:ea typeface="Tahoma" panose="020B0604030504040204" pitchFamily="34" charset="0"/>
                <a:cs typeface="Arial" pitchFamily="34" charset="0"/>
              </a:rPr>
              <a:t>The induction on the remaining 6 Ward is scheduled to take place on the 18-19</a:t>
            </a:r>
            <a:r>
              <a:rPr lang="en-ZA" sz="1200" baseline="30000" dirty="0">
                <a:latin typeface="Arial" pitchFamily="34" charset="0"/>
                <a:ea typeface="Tahoma" panose="020B0604030504040204" pitchFamily="34" charset="0"/>
                <a:cs typeface="Arial" pitchFamily="34" charset="0"/>
              </a:rPr>
              <a:t>th</a:t>
            </a:r>
            <a:r>
              <a:rPr lang="en-ZA" sz="1200" dirty="0">
                <a:latin typeface="Arial" pitchFamily="34" charset="0"/>
                <a:ea typeface="Tahoma" panose="020B0604030504040204" pitchFamily="34" charset="0"/>
                <a:cs typeface="Arial" pitchFamily="34" charset="0"/>
              </a:rPr>
              <a:t> October 2022.</a:t>
            </a:r>
          </a:p>
          <a:p>
            <a:pPr marL="378619" lvl="1" indent="-285750" algn="just">
              <a:lnSpc>
                <a:spcPct val="150000"/>
              </a:lnSpc>
              <a:buSzPct val="85000"/>
              <a:buFont typeface="Arial" panose="020B0604020202020204" pitchFamily="34" charset="0"/>
              <a:buChar char="•"/>
            </a:pPr>
            <a:endParaRPr lang="en-ZA" sz="1625" dirty="0">
              <a:latin typeface="Arial" pitchFamily="34" charset="0"/>
              <a:ea typeface="Tahoma" panose="020B0604030504040204" pitchFamily="34" charset="0"/>
              <a:cs typeface="Arial" pitchFamily="34" charset="0"/>
            </a:endParaRPr>
          </a:p>
        </p:txBody>
      </p:sp>
    </p:spTree>
    <p:extLst>
      <p:ext uri="{BB962C8B-B14F-4D97-AF65-F5344CB8AC3E}">
        <p14:creationId xmlns:p14="http://schemas.microsoft.com/office/powerpoint/2010/main" val="18744512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0"/>
            <a:ext cx="9324109" cy="942109"/>
          </a:xfrm>
          <a:solidFill>
            <a:srgbClr val="FFCA28"/>
          </a:solidFill>
          <a:ln>
            <a:solidFill>
              <a:srgbClr val="000000"/>
            </a:solidFill>
          </a:ln>
        </p:spPr>
        <p:txBody>
          <a:bodyPr anchor="ctr">
            <a:noAutofit/>
          </a:bodyPr>
          <a:lstStyle/>
          <a:p>
            <a:r>
              <a:rPr lang="en-US" sz="2000" dirty="0">
                <a:latin typeface="Arial Black"/>
                <a:cs typeface="Arial Black"/>
              </a:rPr>
              <a:t> WARD COMMITEES ESTABLISHMENT</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293701" y="1344164"/>
            <a:ext cx="8605816" cy="842538"/>
          </a:xfrm>
          <a:prstGeom prst="rect">
            <a:avLst/>
          </a:prstGeom>
          <a:noFill/>
        </p:spPr>
        <p:txBody>
          <a:bodyPr wrap="square" rtlCol="0">
            <a:spAutoFit/>
          </a:bodyPr>
          <a:lstStyle/>
          <a:p>
            <a:pPr marL="325041" marR="0" lvl="1" indent="-232172" algn="just" defTabSz="457200" rtl="0" eaLnBrk="1" fontAlgn="auto" latinLnBrk="0" hangingPunct="1">
              <a:lnSpc>
                <a:spcPct val="150000"/>
              </a:lnSpc>
              <a:spcBef>
                <a:spcPts val="0"/>
              </a:spcBef>
              <a:spcAft>
                <a:spcPts val="0"/>
              </a:spcAft>
              <a:buClrTx/>
              <a:buSzPct val="85000"/>
              <a:buFontTx/>
              <a:buNone/>
              <a:tabLst/>
              <a:defRPr/>
            </a:pPr>
            <a:r>
              <a:rPr kumimoji="0" lang="en-ZA" sz="1625"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a:t>
            </a:r>
          </a:p>
          <a:p>
            <a:pPr marL="325041" marR="0" lvl="1" indent="-232172" algn="just" defTabSz="457200" rtl="0" eaLnBrk="1" fontAlgn="auto" latinLnBrk="0" hangingPunct="1">
              <a:lnSpc>
                <a:spcPct val="150000"/>
              </a:lnSpc>
              <a:spcBef>
                <a:spcPts val="0"/>
              </a:spcBef>
              <a:spcAft>
                <a:spcPts val="0"/>
              </a:spcAft>
              <a:buClrTx/>
              <a:buSzPct val="85000"/>
              <a:buFontTx/>
              <a:buNone/>
              <a:tabLst/>
              <a:defRPr/>
            </a:pPr>
            <a:r>
              <a:rPr kumimoji="0" lang="en-ZA" sz="1625" b="0" i="0" u="none" strike="noStrike" kern="1200" cap="none" spc="0" normalizeH="0" baseline="0" noProof="0" dirty="0">
                <a:ln>
                  <a:noFill/>
                </a:ln>
                <a:solidFill>
                  <a:prstClr val="black"/>
                </a:solidFill>
                <a:effectLst/>
                <a:uLnTx/>
                <a:uFillTx/>
                <a:latin typeface="Arial" pitchFamily="34" charset="0"/>
                <a:ea typeface="Tahoma" panose="020B0604030504040204" pitchFamily="34" charset="0"/>
                <a:cs typeface="Arial" pitchFamily="34" charset="0"/>
              </a:rPr>
              <a:t> </a:t>
            </a:r>
            <a:endParaRPr kumimoji="0" lang="en-ZA" sz="1625" b="0" i="0" u="none" strike="noStrike" kern="1200" cap="none" spc="0" normalizeH="0" baseline="0" noProof="0" dirty="0">
              <a:ln>
                <a:noFill/>
              </a:ln>
              <a:solidFill>
                <a:srgbClr val="FF0000"/>
              </a:solidFill>
              <a:effectLst/>
              <a:uLnTx/>
              <a:uFillTx/>
              <a:latin typeface="Arial" pitchFamily="34" charset="0"/>
              <a:ea typeface="Tahoma" panose="020B0604030504040204"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34208652"/>
              </p:ext>
            </p:extLst>
          </p:nvPr>
        </p:nvGraphicFramePr>
        <p:xfrm>
          <a:off x="277091" y="1080653"/>
          <a:ext cx="9296399" cy="4835237"/>
        </p:xfrm>
        <a:graphic>
          <a:graphicData uri="http://schemas.openxmlformats.org/drawingml/2006/table">
            <a:tbl>
              <a:tblPr firstRow="1" firstCol="1" bandRow="1">
                <a:tableStyleId>{93296810-A885-4BE3-A3E7-6D5BEEA58F35}</a:tableStyleId>
              </a:tblPr>
              <a:tblGrid>
                <a:gridCol w="1485717">
                  <a:extLst>
                    <a:ext uri="{9D8B030D-6E8A-4147-A177-3AD203B41FA5}">
                      <a16:colId xmlns:a16="http://schemas.microsoft.com/office/drawing/2014/main" val="3801182782"/>
                    </a:ext>
                  </a:extLst>
                </a:gridCol>
                <a:gridCol w="1872889">
                  <a:extLst>
                    <a:ext uri="{9D8B030D-6E8A-4147-A177-3AD203B41FA5}">
                      <a16:colId xmlns:a16="http://schemas.microsoft.com/office/drawing/2014/main" val="1355816482"/>
                    </a:ext>
                  </a:extLst>
                </a:gridCol>
                <a:gridCol w="1417134">
                  <a:extLst>
                    <a:ext uri="{9D8B030D-6E8A-4147-A177-3AD203B41FA5}">
                      <a16:colId xmlns:a16="http://schemas.microsoft.com/office/drawing/2014/main" val="3071861794"/>
                    </a:ext>
                  </a:extLst>
                </a:gridCol>
                <a:gridCol w="1643875">
                  <a:extLst>
                    <a:ext uri="{9D8B030D-6E8A-4147-A177-3AD203B41FA5}">
                      <a16:colId xmlns:a16="http://schemas.microsoft.com/office/drawing/2014/main" val="14860976"/>
                    </a:ext>
                  </a:extLst>
                </a:gridCol>
                <a:gridCol w="1542726">
                  <a:extLst>
                    <a:ext uri="{9D8B030D-6E8A-4147-A177-3AD203B41FA5}">
                      <a16:colId xmlns:a16="http://schemas.microsoft.com/office/drawing/2014/main" val="2475298601"/>
                    </a:ext>
                  </a:extLst>
                </a:gridCol>
                <a:gridCol w="1334058">
                  <a:extLst>
                    <a:ext uri="{9D8B030D-6E8A-4147-A177-3AD203B41FA5}">
                      <a16:colId xmlns:a16="http://schemas.microsoft.com/office/drawing/2014/main" val="3219893720"/>
                    </a:ext>
                  </a:extLst>
                </a:gridCol>
              </a:tblGrid>
              <a:tr h="1538762">
                <a:tc>
                  <a:txBody>
                    <a:bodyPr/>
                    <a:lstStyle/>
                    <a:p>
                      <a:pPr algn="just">
                        <a:lnSpc>
                          <a:spcPct val="200000"/>
                        </a:lnSpc>
                        <a:spcAft>
                          <a:spcPts val="0"/>
                        </a:spcAft>
                        <a:tabLst>
                          <a:tab pos="180340" algn="l"/>
                          <a:tab pos="540385" algn="l"/>
                        </a:tabLst>
                      </a:pPr>
                      <a:r>
                        <a:rPr lang="en-US" sz="1200" dirty="0">
                          <a:effectLst/>
                          <a:latin typeface="Arial" panose="020B0604020202020204" pitchFamily="34" charset="0"/>
                          <a:cs typeface="Arial" panose="020B0604020202020204" pitchFamily="34" charset="0"/>
                        </a:rPr>
                        <a:t>District Municipality</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200000"/>
                        </a:lnSpc>
                        <a:spcAft>
                          <a:spcPts val="1500"/>
                        </a:spcAft>
                        <a:tabLst>
                          <a:tab pos="180340" algn="l"/>
                          <a:tab pos="540385" algn="l"/>
                        </a:tabLst>
                      </a:pPr>
                      <a:r>
                        <a:rPr lang="en-US" sz="1200" dirty="0">
                          <a:effectLst/>
                          <a:latin typeface="Arial" panose="020B0604020202020204" pitchFamily="34" charset="0"/>
                          <a:cs typeface="Arial" panose="020B0604020202020204" pitchFamily="34" charset="0"/>
                        </a:rPr>
                        <a:t>Local Municipality</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200000"/>
                        </a:lnSpc>
                        <a:spcAft>
                          <a:spcPts val="0"/>
                        </a:spcAft>
                        <a:tabLst>
                          <a:tab pos="180340" algn="l"/>
                          <a:tab pos="540385" algn="l"/>
                        </a:tabLst>
                      </a:pPr>
                      <a:r>
                        <a:rPr lang="en-US" sz="1200" dirty="0">
                          <a:effectLst/>
                          <a:latin typeface="Arial" panose="020B0604020202020204" pitchFamily="34" charset="0"/>
                          <a:cs typeface="Arial" panose="020B0604020202020204" pitchFamily="34" charset="0"/>
                        </a:rPr>
                        <a:t>Total number of wards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200000"/>
                        </a:lnSpc>
                        <a:spcAft>
                          <a:spcPts val="0"/>
                        </a:spcAft>
                        <a:tabLst>
                          <a:tab pos="180340" algn="l"/>
                          <a:tab pos="540385" algn="l"/>
                        </a:tabLst>
                      </a:pPr>
                      <a:r>
                        <a:rPr lang="en-US" sz="1200" dirty="0">
                          <a:effectLst/>
                          <a:latin typeface="Arial" panose="020B0604020202020204" pitchFamily="34" charset="0"/>
                          <a:cs typeface="Arial" panose="020B0604020202020204" pitchFamily="34" charset="0"/>
                        </a:rPr>
                        <a:t>Number of ward committees established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200000"/>
                        </a:lnSpc>
                        <a:spcAft>
                          <a:spcPts val="0"/>
                        </a:spcAft>
                        <a:tabLst>
                          <a:tab pos="180340" algn="l"/>
                          <a:tab pos="540385" algn="l"/>
                        </a:tabLst>
                      </a:pPr>
                      <a:r>
                        <a:rPr lang="en-ZA" sz="1200" baseline="0" dirty="0">
                          <a:effectLst/>
                          <a:latin typeface="Arial" panose="020B0604020202020204" pitchFamily="34" charset="0"/>
                          <a:ea typeface="Times New Roman" panose="02020603050405020304" pitchFamily="18" charset="0"/>
                          <a:cs typeface="Arial" panose="020B0604020202020204" pitchFamily="34" charset="0"/>
                        </a:rPr>
                        <a:t>Number of Wards not Established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200000"/>
                        </a:lnSpc>
                        <a:spcAft>
                          <a:spcPts val="0"/>
                        </a:spcAft>
                        <a:tabLst>
                          <a:tab pos="180340" algn="l"/>
                          <a:tab pos="540385" algn="l"/>
                        </a:tabLst>
                      </a:pPr>
                      <a:r>
                        <a:rPr lang="en-US" sz="1200" dirty="0">
                          <a:effectLst/>
                          <a:latin typeface="Arial" panose="020B0604020202020204" pitchFamily="34" charset="0"/>
                          <a:cs typeface="Arial" panose="020B0604020202020204" pitchFamily="34" charset="0"/>
                        </a:rPr>
                        <a:t>Percentages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0460639"/>
                  </a:ext>
                </a:extLst>
              </a:tr>
              <a:tr h="659295">
                <a:tc rowSpan="4">
                  <a:txBody>
                    <a:bodyPr/>
                    <a:lstStyle/>
                    <a:p>
                      <a:pPr algn="just">
                        <a:lnSpc>
                          <a:spcPct val="200000"/>
                        </a:lnSpc>
                        <a:spcAft>
                          <a:spcPts val="0"/>
                        </a:spcAft>
                        <a:tabLst>
                          <a:tab pos="180340" algn="l"/>
                          <a:tab pos="540385" algn="l"/>
                        </a:tabLst>
                      </a:pPr>
                      <a:r>
                        <a:rPr lang="en-US" sz="1200" dirty="0">
                          <a:effectLst/>
                          <a:latin typeface="Arial" panose="020B0604020202020204" pitchFamily="34" charset="0"/>
                          <a:cs typeface="Arial" panose="020B0604020202020204" pitchFamily="34" charset="0"/>
                        </a:rPr>
                        <a:t>Ehlanzeni</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lnSpc>
                          <a:spcPct val="20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Bushbuckridge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US" sz="1200" kern="1200" dirty="0">
                          <a:effectLst/>
                          <a:latin typeface="Arial" panose="020B0604020202020204" pitchFamily="34" charset="0"/>
                          <a:cs typeface="Arial" panose="020B0604020202020204" pitchFamily="34" charset="0"/>
                        </a:rPr>
                        <a:t>38</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ZA" sz="1200" dirty="0">
                          <a:effectLst/>
                          <a:latin typeface="Arial" panose="020B0604020202020204" pitchFamily="34" charset="0"/>
                          <a:cs typeface="Arial" panose="020B0604020202020204" pitchFamily="34" charset="0"/>
                        </a:rPr>
                        <a:t>38</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100%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97473468"/>
                  </a:ext>
                </a:extLst>
              </a:tr>
              <a:tr h="659295">
                <a:tc vMerge="1">
                  <a:txBody>
                    <a:bodyPr/>
                    <a:lstStyle/>
                    <a:p>
                      <a:endParaRPr lang="en-ZA"/>
                    </a:p>
                  </a:txBody>
                  <a:tcPr/>
                </a:tc>
                <a:tc>
                  <a:txBody>
                    <a:bodyPr/>
                    <a:lstStyle/>
                    <a:p>
                      <a:pPr algn="just">
                        <a:lnSpc>
                          <a:spcPct val="20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Thaba Chweu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US" sz="1200" kern="1200" dirty="0">
                          <a:effectLst/>
                          <a:latin typeface="Arial" panose="020B0604020202020204" pitchFamily="34" charset="0"/>
                          <a:cs typeface="Arial" panose="020B0604020202020204" pitchFamily="34" charset="0"/>
                        </a:rPr>
                        <a:t>14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14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100%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967220"/>
                  </a:ext>
                </a:extLst>
              </a:tr>
              <a:tr h="659295">
                <a:tc vMerge="1">
                  <a:txBody>
                    <a:bodyPr/>
                    <a:lstStyle/>
                    <a:p>
                      <a:endParaRPr lang="en-ZA"/>
                    </a:p>
                  </a:txBody>
                  <a:tcPr/>
                </a:tc>
                <a:tc>
                  <a:txBody>
                    <a:bodyPr/>
                    <a:lstStyle/>
                    <a:p>
                      <a:pPr algn="just">
                        <a:lnSpc>
                          <a:spcPct val="20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Nkomazi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US" sz="1200" kern="1200" dirty="0">
                          <a:effectLst/>
                          <a:latin typeface="Arial" panose="020B0604020202020204" pitchFamily="34" charset="0"/>
                          <a:cs typeface="Arial" panose="020B0604020202020204" pitchFamily="34" charset="0"/>
                        </a:rPr>
                        <a:t>33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ea typeface="+mn-ea"/>
                          <a:cs typeface="Arial" panose="020B0604020202020204" pitchFamily="34" charset="0"/>
                        </a:rPr>
                        <a:t>33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100%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76875894"/>
                  </a:ext>
                </a:extLst>
              </a:tr>
              <a:tr h="659295">
                <a:tc vMerge="1">
                  <a:txBody>
                    <a:bodyPr/>
                    <a:lstStyle/>
                    <a:p>
                      <a:endParaRPr lang="en-ZA"/>
                    </a:p>
                  </a:txBody>
                  <a:tcPr/>
                </a:tc>
                <a:tc>
                  <a:txBody>
                    <a:bodyPr/>
                    <a:lstStyle/>
                    <a:p>
                      <a:pPr algn="just">
                        <a:lnSpc>
                          <a:spcPct val="20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City of </a:t>
                      </a:r>
                      <a:r>
                        <a:rPr lang="en-GB" sz="1200" kern="1200" dirty="0" err="1">
                          <a:effectLst/>
                          <a:latin typeface="Arial" panose="020B0604020202020204" pitchFamily="34" charset="0"/>
                          <a:cs typeface="Arial" panose="020B0604020202020204" pitchFamily="34" charset="0"/>
                        </a:rPr>
                        <a:t>Mbombela</a:t>
                      </a:r>
                      <a:r>
                        <a:rPr lang="en-GB" sz="1200" kern="1200" dirty="0">
                          <a:effectLst/>
                          <a:latin typeface="Arial" panose="020B0604020202020204" pitchFamily="34" charset="0"/>
                          <a:cs typeface="Arial" panose="020B0604020202020204" pitchFamily="34" charset="0"/>
                        </a:rPr>
                        <a:t>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US" sz="1200" kern="1200" dirty="0">
                          <a:effectLst/>
                          <a:latin typeface="Arial" panose="020B0604020202020204" pitchFamily="34" charset="0"/>
                          <a:cs typeface="Arial" panose="020B0604020202020204" pitchFamily="34" charset="0"/>
                        </a:rPr>
                        <a:t>45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45</a:t>
                      </a:r>
                    </a:p>
                  </a:txBody>
                  <a:tcPr marL="68580" marR="68580" marT="0" marB="0"/>
                </a:tc>
                <a:tc>
                  <a:txBody>
                    <a:bodyPr/>
                    <a:lstStyle/>
                    <a:p>
                      <a:pPr algn="r">
                        <a:lnSpc>
                          <a:spcPct val="2000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100%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26947496"/>
                  </a:ext>
                </a:extLst>
              </a:tr>
              <a:tr h="659295">
                <a:tc>
                  <a:txBody>
                    <a:bodyPr/>
                    <a:lstStyle/>
                    <a:p>
                      <a:pPr algn="just">
                        <a:lnSpc>
                          <a:spcPct val="2000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TOTAL</a:t>
                      </a:r>
                    </a:p>
                  </a:txBody>
                  <a:tcPr marL="68580" marR="68580" marT="0" marB="0" anchor="ctr"/>
                </a:tc>
                <a:tc>
                  <a:txBody>
                    <a:bodyPr/>
                    <a:lstStyle/>
                    <a:p>
                      <a:pPr algn="just">
                        <a:lnSpc>
                          <a:spcPct val="200000"/>
                        </a:lnSpc>
                        <a:spcAft>
                          <a:spcPts val="0"/>
                        </a:spcAft>
                        <a:tabLst>
                          <a:tab pos="180340" algn="l"/>
                          <a:tab pos="540385" algn="l"/>
                        </a:tabLst>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solidFill>
                  </a:tcPr>
                </a:tc>
                <a:tc>
                  <a:txBody>
                    <a:bodyPr/>
                    <a:lstStyle/>
                    <a:p>
                      <a:pPr algn="r">
                        <a:lnSpc>
                          <a:spcPct val="200000"/>
                        </a:lnSpc>
                        <a:spcAft>
                          <a:spcPts val="0"/>
                        </a:spcAft>
                        <a:tabLst>
                          <a:tab pos="180340" algn="l"/>
                          <a:tab pos="540385" algn="l"/>
                        </a:tabLst>
                      </a:pPr>
                      <a:r>
                        <a:rPr lang="en-ZA" sz="1200" b="1" dirty="0">
                          <a:effectLst/>
                          <a:latin typeface="Arial" panose="020B0604020202020204" pitchFamily="34" charset="0"/>
                          <a:ea typeface="Times New Roman" panose="02020603050405020304" pitchFamily="18" charset="0"/>
                          <a:cs typeface="Arial" panose="020B0604020202020204" pitchFamily="34" charset="0"/>
                        </a:rPr>
                        <a:t>130</a:t>
                      </a:r>
                    </a:p>
                  </a:txBody>
                  <a:tcPr marL="68580" marR="68580" marT="0" marB="0"/>
                </a:tc>
                <a:tc>
                  <a:txBody>
                    <a:bodyPr/>
                    <a:lstStyle/>
                    <a:p>
                      <a:pPr algn="r">
                        <a:lnSpc>
                          <a:spcPct val="200000"/>
                        </a:lnSpc>
                        <a:spcAft>
                          <a:spcPts val="0"/>
                        </a:spcAft>
                        <a:tabLst>
                          <a:tab pos="180340" algn="l"/>
                          <a:tab pos="540385" algn="l"/>
                        </a:tabLst>
                      </a:pPr>
                      <a:r>
                        <a:rPr lang="en-ZA" sz="1200" b="1" dirty="0">
                          <a:effectLst/>
                          <a:latin typeface="Arial" panose="020B0604020202020204" pitchFamily="34" charset="0"/>
                          <a:ea typeface="Times New Roman" panose="02020603050405020304" pitchFamily="18" charset="0"/>
                          <a:cs typeface="Arial" panose="020B0604020202020204" pitchFamily="34" charset="0"/>
                        </a:rPr>
                        <a:t>130</a:t>
                      </a:r>
                    </a:p>
                  </a:txBody>
                  <a:tcPr marL="68580" marR="68580" marT="0" marB="0"/>
                </a:tc>
                <a:tc>
                  <a:txBody>
                    <a:bodyPr/>
                    <a:lstStyle/>
                    <a:p>
                      <a:pPr algn="r">
                        <a:lnSpc>
                          <a:spcPct val="200000"/>
                        </a:lnSpc>
                        <a:spcAft>
                          <a:spcPts val="0"/>
                        </a:spcAft>
                        <a:tabLst>
                          <a:tab pos="180340" algn="l"/>
                          <a:tab pos="540385" algn="l"/>
                        </a:tabLst>
                      </a:pPr>
                      <a:r>
                        <a:rPr lang="en-ZA" sz="12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tc>
                <a:tc>
                  <a:txBody>
                    <a:bodyPr/>
                    <a:lstStyle/>
                    <a:p>
                      <a:pPr algn="r">
                        <a:lnSpc>
                          <a:spcPct val="200000"/>
                        </a:lnSpc>
                        <a:spcAft>
                          <a:spcPts val="0"/>
                        </a:spcAft>
                        <a:tabLst>
                          <a:tab pos="180340" algn="l"/>
                          <a:tab pos="540385" algn="l"/>
                        </a:tabLst>
                      </a:pPr>
                      <a:r>
                        <a:rPr lang="en-ZA" sz="1200" b="1" dirty="0">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tc>
                <a:extLst>
                  <a:ext uri="{0D108BD9-81ED-4DB2-BD59-A6C34878D82A}">
                    <a16:rowId xmlns:a16="http://schemas.microsoft.com/office/drawing/2014/main" val="3076835282"/>
                  </a:ext>
                </a:extLst>
              </a:tr>
            </a:tbl>
          </a:graphicData>
        </a:graphic>
      </p:graphicFrame>
    </p:spTree>
    <p:extLst>
      <p:ext uri="{BB962C8B-B14F-4D97-AF65-F5344CB8AC3E}">
        <p14:creationId xmlns:p14="http://schemas.microsoft.com/office/powerpoint/2010/main" val="1453523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Box 18"/>
          <p:cNvSpPr txBox="1">
            <a:spLocks noChangeArrowheads="1"/>
          </p:cNvSpPr>
          <p:nvPr/>
        </p:nvSpPr>
        <p:spPr bwMode="auto">
          <a:xfrm>
            <a:off x="0" y="959371"/>
            <a:ext cx="9906000" cy="546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32172" indent="-232172" defTabSz="371475" fontAlgn="base">
              <a:spcBef>
                <a:spcPct val="0"/>
              </a:spcBef>
              <a:spcAft>
                <a:spcPct val="0"/>
              </a:spcAft>
              <a:buFont typeface="Wingdings" panose="05000000000000000000" pitchFamily="2" charset="2"/>
              <a:buChar char="§"/>
            </a:pPr>
            <a:r>
              <a:rPr lang="en-GB" altLang="en-US" sz="1200" dirty="0">
                <a:solidFill>
                  <a:prstClr val="black"/>
                </a:solidFill>
              </a:rPr>
              <a:t>2021 Local Government Elections were held on the  1</a:t>
            </a:r>
            <a:r>
              <a:rPr lang="en-GB" altLang="en-US" sz="1200" baseline="30000" dirty="0">
                <a:solidFill>
                  <a:prstClr val="black"/>
                </a:solidFill>
              </a:rPr>
              <a:t>st</a:t>
            </a:r>
            <a:r>
              <a:rPr lang="en-GB" altLang="en-US" sz="1200" dirty="0">
                <a:solidFill>
                  <a:prstClr val="black"/>
                </a:solidFill>
              </a:rPr>
              <a:t> of November 2021. The IEC declared the results and published names of elected councillors in the Government Gazette on the 9</a:t>
            </a:r>
            <a:r>
              <a:rPr lang="en-GB" altLang="en-US" sz="1200" baseline="30000" dirty="0">
                <a:solidFill>
                  <a:prstClr val="black"/>
                </a:solidFill>
              </a:rPr>
              <a:t>th</a:t>
            </a:r>
            <a:r>
              <a:rPr lang="en-GB" altLang="en-US" sz="1200" dirty="0">
                <a:solidFill>
                  <a:prstClr val="black"/>
                </a:solidFill>
              </a:rPr>
              <a:t> of November 2021</a:t>
            </a:r>
          </a:p>
          <a:p>
            <a:pPr defTabSz="371475" fontAlgn="base">
              <a:spcBef>
                <a:spcPct val="0"/>
              </a:spcBef>
              <a:spcAft>
                <a:spcPct val="0"/>
              </a:spcAft>
            </a:pPr>
            <a:endParaRPr lang="en-GB" altLang="en-US" sz="1200" dirty="0">
              <a:solidFill>
                <a:prstClr val="black"/>
              </a:solidFill>
            </a:endParaRPr>
          </a:p>
          <a:p>
            <a:pPr marL="232172" indent="-232172" defTabSz="371475" fontAlgn="base">
              <a:spcBef>
                <a:spcPct val="0"/>
              </a:spcBef>
              <a:spcAft>
                <a:spcPct val="0"/>
              </a:spcAft>
              <a:buFont typeface="Wingdings" panose="05000000000000000000" pitchFamily="2" charset="2"/>
              <a:buChar char="§"/>
            </a:pPr>
            <a:r>
              <a:rPr lang="en-GB" altLang="en-US" sz="1200" dirty="0">
                <a:solidFill>
                  <a:prstClr val="black"/>
                </a:solidFill>
              </a:rPr>
              <a:t>In accordance with Section 29 (2) of the Local Government: Municipal Structures Act, 1998 which stipulates that “the municipal manager of a municipality or, in the absence of the municipal manager, a person designated by the MEC for Local Government in the Province, must call the first meeting of the council of that municipality within 14 days after the council has been declared elected or, if it is a district council, after all the members to be appointed by local councils have been appointed”</a:t>
            </a:r>
          </a:p>
          <a:p>
            <a:pPr defTabSz="371475" fontAlgn="base">
              <a:spcBef>
                <a:spcPct val="0"/>
              </a:spcBef>
              <a:spcAft>
                <a:spcPct val="0"/>
              </a:spcAft>
            </a:pPr>
            <a:endParaRPr lang="en-GB" altLang="en-US" sz="1200" dirty="0">
              <a:solidFill>
                <a:prstClr val="black"/>
              </a:solidFill>
            </a:endParaRPr>
          </a:p>
          <a:p>
            <a:pPr marL="232172" indent="-232172" defTabSz="371475" fontAlgn="base">
              <a:spcBef>
                <a:spcPct val="0"/>
              </a:spcBef>
              <a:spcAft>
                <a:spcPct val="0"/>
              </a:spcAft>
              <a:buFont typeface="Wingdings" panose="05000000000000000000" pitchFamily="2" charset="2"/>
              <a:buChar char="§"/>
            </a:pPr>
            <a:r>
              <a:rPr lang="en-GB" altLang="en-US" sz="1200" dirty="0">
                <a:solidFill>
                  <a:prstClr val="black"/>
                </a:solidFill>
              </a:rPr>
              <a:t>The MEC for Local Government in the Province designated Municipal Managers or Persons to convene and preside over the 1</a:t>
            </a:r>
            <a:r>
              <a:rPr lang="en-GB" altLang="en-US" sz="1200" baseline="30000" dirty="0">
                <a:solidFill>
                  <a:prstClr val="black"/>
                </a:solidFill>
              </a:rPr>
              <a:t>st</a:t>
            </a:r>
            <a:r>
              <a:rPr lang="en-GB" altLang="en-US" sz="1200" dirty="0">
                <a:solidFill>
                  <a:prstClr val="black"/>
                </a:solidFill>
              </a:rPr>
              <a:t> council meetings to sit on Monday 22 &amp; Tuesday 23 November 2021. District Municipalities convened their first council meetings on Thursday 25 November 2021.</a:t>
            </a:r>
          </a:p>
          <a:p>
            <a:pPr defTabSz="371475" fontAlgn="base">
              <a:spcBef>
                <a:spcPct val="0"/>
              </a:spcBef>
              <a:spcAft>
                <a:spcPct val="0"/>
              </a:spcAft>
            </a:pPr>
            <a:endParaRPr lang="en-GB" altLang="en-US" sz="1200" dirty="0">
              <a:solidFill>
                <a:prstClr val="black"/>
              </a:solidFill>
            </a:endParaRPr>
          </a:p>
          <a:p>
            <a:pPr marL="232172" indent="-232172" defTabSz="371475" fontAlgn="base">
              <a:spcBef>
                <a:spcPct val="0"/>
              </a:spcBef>
              <a:spcAft>
                <a:spcPct val="0"/>
              </a:spcAft>
              <a:buFont typeface="Wingdings" panose="05000000000000000000" pitchFamily="2" charset="2"/>
              <a:buChar char="§"/>
            </a:pPr>
            <a:r>
              <a:rPr lang="en-GB" altLang="en-US" sz="1200" dirty="0">
                <a:solidFill>
                  <a:prstClr val="black"/>
                </a:solidFill>
              </a:rPr>
              <a:t>The election of the new Political Office Bearers of the 20 Municipalities were successfully conducted on the above mentioned dates in all local municipalities</a:t>
            </a:r>
          </a:p>
          <a:p>
            <a:pPr marL="232172" indent="-232172" defTabSz="371475" fontAlgn="base">
              <a:spcBef>
                <a:spcPct val="0"/>
              </a:spcBef>
              <a:spcAft>
                <a:spcPct val="0"/>
              </a:spcAft>
              <a:buFont typeface="Wingdings" panose="05000000000000000000" pitchFamily="2" charset="2"/>
              <a:buChar char="§"/>
            </a:pPr>
            <a:r>
              <a:rPr lang="en-ZA" sz="1200" dirty="0">
                <a:solidFill>
                  <a:srgbClr val="000000"/>
                </a:solidFill>
                <a:ea typeface="Calibri" panose="020F0502020204030204" pitchFamily="34" charset="0"/>
              </a:rPr>
              <a:t>During the election of the office bearers, there were no disputes in all municipalities.</a:t>
            </a:r>
          </a:p>
          <a:p>
            <a:pPr marL="232172" indent="-232172" defTabSz="371475" fontAlgn="base">
              <a:spcBef>
                <a:spcPct val="0"/>
              </a:spcBef>
              <a:spcAft>
                <a:spcPct val="0"/>
              </a:spcAft>
              <a:buFont typeface="Wingdings" panose="05000000000000000000" pitchFamily="2" charset="2"/>
              <a:buChar char="§"/>
            </a:pPr>
            <a:endParaRPr lang="en-ZA" sz="1200" dirty="0">
              <a:solidFill>
                <a:srgbClr val="000000"/>
              </a:solidFill>
              <a:ea typeface="Calibri" panose="020F0502020204030204" pitchFamily="34" charset="0"/>
            </a:endParaRPr>
          </a:p>
          <a:p>
            <a:pPr marL="232172" indent="-232172" defTabSz="371475" fontAlgn="base">
              <a:spcBef>
                <a:spcPct val="0"/>
              </a:spcBef>
              <a:spcAft>
                <a:spcPct val="0"/>
              </a:spcAft>
              <a:buFont typeface="Wingdings" panose="05000000000000000000" pitchFamily="2" charset="2"/>
              <a:buChar char="§"/>
            </a:pPr>
            <a:r>
              <a:rPr lang="en-ZA" sz="1200" dirty="0">
                <a:solidFill>
                  <a:srgbClr val="000000"/>
                </a:solidFill>
                <a:ea typeface="Calibri" panose="020F0502020204030204" pitchFamily="34" charset="0"/>
              </a:rPr>
              <a:t>The province experienced coalition government for the first time in the following Municipalities:</a:t>
            </a:r>
          </a:p>
          <a:p>
            <a:pPr marL="232172" indent="-232172" defTabSz="371475" fontAlgn="base">
              <a:spcBef>
                <a:spcPct val="0"/>
              </a:spcBef>
              <a:spcAft>
                <a:spcPct val="0"/>
              </a:spcAft>
              <a:buFont typeface="Wingdings" panose="05000000000000000000" pitchFamily="2" charset="2"/>
              <a:buChar char="§"/>
            </a:pPr>
            <a:endParaRPr lang="en-ZA" sz="1200" dirty="0">
              <a:solidFill>
                <a:srgbClr val="000000"/>
              </a:solidFill>
              <a:ea typeface="Calibri" panose="020F0502020204030204" pitchFamily="34" charset="0"/>
            </a:endParaRPr>
          </a:p>
          <a:p>
            <a:pPr marL="989013" indent="-222250" defTabSz="371475" fontAlgn="base">
              <a:spcBef>
                <a:spcPct val="0"/>
              </a:spcBef>
              <a:spcAft>
                <a:spcPct val="0"/>
              </a:spcAft>
              <a:buFont typeface="Wingdings" panose="05000000000000000000" pitchFamily="2" charset="2"/>
              <a:buChar char="§"/>
            </a:pPr>
            <a:r>
              <a:rPr lang="en-ZA" sz="1200" dirty="0">
                <a:solidFill>
                  <a:srgbClr val="000000"/>
                </a:solidFill>
                <a:ea typeface="Calibri" panose="020F0502020204030204" pitchFamily="34" charset="0"/>
              </a:rPr>
              <a:t>Lekwa :led by the LCF</a:t>
            </a:r>
          </a:p>
          <a:p>
            <a:pPr marL="989013" indent="-222250" defTabSz="371475" fontAlgn="base">
              <a:spcBef>
                <a:spcPct val="0"/>
              </a:spcBef>
              <a:spcAft>
                <a:spcPct val="0"/>
              </a:spcAft>
              <a:buFont typeface="Wingdings" panose="05000000000000000000" pitchFamily="2" charset="2"/>
              <a:buChar char="§"/>
            </a:pPr>
            <a:r>
              <a:rPr lang="en-ZA" sz="1200" dirty="0">
                <a:solidFill>
                  <a:srgbClr val="000000"/>
                </a:solidFill>
                <a:ea typeface="Calibri" panose="020F0502020204030204" pitchFamily="34" charset="0"/>
              </a:rPr>
              <a:t>Govan Mbeki: led by the ANC</a:t>
            </a:r>
          </a:p>
          <a:p>
            <a:pPr marL="989013" indent="-222250" defTabSz="371475" fontAlgn="base">
              <a:spcBef>
                <a:spcPct val="0"/>
              </a:spcBef>
              <a:spcAft>
                <a:spcPct val="0"/>
              </a:spcAft>
              <a:buFont typeface="Wingdings" panose="05000000000000000000" pitchFamily="2" charset="2"/>
              <a:buChar char="§"/>
            </a:pPr>
            <a:r>
              <a:rPr lang="en-ZA" sz="1200" dirty="0">
                <a:solidFill>
                  <a:srgbClr val="000000"/>
                </a:solidFill>
                <a:ea typeface="Calibri" panose="020F0502020204030204" pitchFamily="34" charset="0"/>
              </a:rPr>
              <a:t>Steve </a:t>
            </a:r>
            <a:r>
              <a:rPr lang="en-ZA" sz="1200" dirty="0" err="1">
                <a:solidFill>
                  <a:srgbClr val="000000"/>
                </a:solidFill>
                <a:ea typeface="Calibri" panose="020F0502020204030204" pitchFamily="34" charset="0"/>
              </a:rPr>
              <a:t>Tshwete</a:t>
            </a:r>
            <a:r>
              <a:rPr lang="en-ZA" sz="1200" dirty="0">
                <a:solidFill>
                  <a:srgbClr val="000000"/>
                </a:solidFill>
                <a:ea typeface="Calibri" panose="020F0502020204030204" pitchFamily="34" charset="0"/>
              </a:rPr>
              <a:t>: led by the ANC</a:t>
            </a:r>
          </a:p>
          <a:p>
            <a:pPr marL="989013" indent="-222250" defTabSz="371475" fontAlgn="base">
              <a:spcBef>
                <a:spcPct val="0"/>
              </a:spcBef>
              <a:spcAft>
                <a:spcPct val="0"/>
              </a:spcAft>
              <a:buFont typeface="Wingdings" panose="05000000000000000000" pitchFamily="2" charset="2"/>
              <a:buChar char="§"/>
            </a:pPr>
            <a:r>
              <a:rPr lang="en-ZA" sz="1200" dirty="0">
                <a:solidFill>
                  <a:srgbClr val="000000"/>
                </a:solidFill>
                <a:ea typeface="Calibri" panose="020F0502020204030204" pitchFamily="34" charset="0"/>
              </a:rPr>
              <a:t>Mkhondo : led by an Independent candidate. </a:t>
            </a:r>
          </a:p>
          <a:p>
            <a:pPr marL="989013" indent="-222250" defTabSz="371475" fontAlgn="base">
              <a:spcBef>
                <a:spcPct val="0"/>
              </a:spcBef>
              <a:spcAft>
                <a:spcPct val="0"/>
              </a:spcAft>
              <a:buFont typeface="Wingdings" panose="05000000000000000000" pitchFamily="2" charset="2"/>
              <a:buChar char="§"/>
            </a:pPr>
            <a:endParaRPr lang="en-ZA" sz="1200" dirty="0">
              <a:solidFill>
                <a:srgbClr val="000000"/>
              </a:solidFill>
              <a:ea typeface="Calibri" panose="020F0502020204030204" pitchFamily="34" charset="0"/>
            </a:endParaRPr>
          </a:p>
          <a:p>
            <a:pPr marL="14288" indent="265113" defTabSz="371475" fontAlgn="base">
              <a:spcBef>
                <a:spcPct val="0"/>
              </a:spcBef>
              <a:spcAft>
                <a:spcPct val="0"/>
              </a:spcAft>
              <a:buFont typeface="Wingdings" panose="05000000000000000000" pitchFamily="2" charset="2"/>
              <a:buChar char="§"/>
            </a:pPr>
            <a:r>
              <a:rPr lang="en-ZA" sz="1200" dirty="0">
                <a:solidFill>
                  <a:srgbClr val="000000"/>
                </a:solidFill>
                <a:ea typeface="Calibri" panose="020F0502020204030204" pitchFamily="34" charset="0"/>
              </a:rPr>
              <a:t>After the local government elections there were some emerging issues in </a:t>
            </a:r>
            <a:r>
              <a:rPr lang="en-ZA" sz="1200" dirty="0" err="1">
                <a:solidFill>
                  <a:srgbClr val="000000"/>
                </a:solidFill>
                <a:ea typeface="Calibri" panose="020F0502020204030204" pitchFamily="34" charset="0"/>
              </a:rPr>
              <a:t>Mkhondo</a:t>
            </a:r>
            <a:r>
              <a:rPr lang="en-ZA" sz="1200" dirty="0">
                <a:solidFill>
                  <a:srgbClr val="000000"/>
                </a:solidFill>
                <a:ea typeface="Calibri" panose="020F0502020204030204" pitchFamily="34" charset="0"/>
              </a:rPr>
              <a:t>, </a:t>
            </a:r>
            <a:r>
              <a:rPr lang="en-ZA" sz="1200" dirty="0" err="1">
                <a:solidFill>
                  <a:srgbClr val="000000"/>
                </a:solidFill>
                <a:ea typeface="Calibri" panose="020F0502020204030204" pitchFamily="34" charset="0"/>
              </a:rPr>
              <a:t>Msukaligwa</a:t>
            </a:r>
            <a:r>
              <a:rPr lang="en-ZA" sz="1200" dirty="0">
                <a:solidFill>
                  <a:srgbClr val="000000"/>
                </a:solidFill>
                <a:ea typeface="Calibri" panose="020F0502020204030204" pitchFamily="34" charset="0"/>
              </a:rPr>
              <a:t> ,Nkomazi and Steve </a:t>
            </a:r>
            <a:r>
              <a:rPr lang="en-ZA" sz="1200" dirty="0" err="1">
                <a:solidFill>
                  <a:srgbClr val="000000"/>
                </a:solidFill>
                <a:ea typeface="Calibri" panose="020F0502020204030204" pitchFamily="34" charset="0"/>
              </a:rPr>
              <a:t>Tshwete</a:t>
            </a:r>
            <a:endParaRPr lang="en-ZA" sz="1200" dirty="0">
              <a:solidFill>
                <a:srgbClr val="000000"/>
              </a:solidFill>
              <a:ea typeface="Calibri" panose="020F0502020204030204" pitchFamily="34" charset="0"/>
            </a:endParaRPr>
          </a:p>
          <a:p>
            <a:pPr marL="232172" indent="-232172" defTabSz="371475" fontAlgn="base">
              <a:spcBef>
                <a:spcPct val="0"/>
              </a:spcBef>
              <a:spcAft>
                <a:spcPct val="0"/>
              </a:spcAft>
              <a:buFont typeface="Wingdings" panose="05000000000000000000" pitchFamily="2" charset="2"/>
              <a:buChar char="§"/>
            </a:pPr>
            <a:endParaRPr lang="en-ZA" sz="1200" dirty="0">
              <a:solidFill>
                <a:srgbClr val="000000"/>
              </a:solidFill>
              <a:ea typeface="Calibri" panose="020F0502020204030204" pitchFamily="34" charset="0"/>
            </a:endParaRPr>
          </a:p>
          <a:p>
            <a:pPr defTabSz="371475" fontAlgn="base">
              <a:spcBef>
                <a:spcPct val="0"/>
              </a:spcBef>
              <a:spcAft>
                <a:spcPct val="0"/>
              </a:spcAft>
            </a:pPr>
            <a:endParaRPr lang="en-GB" altLang="en-US" sz="1300" dirty="0">
              <a:solidFill>
                <a:prstClr val="black"/>
              </a:solidFill>
            </a:endParaRPr>
          </a:p>
          <a:p>
            <a:pPr defTabSz="371475" fontAlgn="base">
              <a:spcBef>
                <a:spcPct val="0"/>
              </a:spcBef>
              <a:spcAft>
                <a:spcPct val="0"/>
              </a:spcAft>
            </a:pPr>
            <a:endParaRPr lang="en-GB" altLang="en-US" sz="1300" dirty="0">
              <a:solidFill>
                <a:prstClr val="black"/>
              </a:solidFill>
            </a:endParaRPr>
          </a:p>
          <a:p>
            <a:pPr defTabSz="371475" fontAlgn="base">
              <a:spcBef>
                <a:spcPct val="0"/>
              </a:spcBef>
              <a:spcAft>
                <a:spcPct val="0"/>
              </a:spcAft>
            </a:pPr>
            <a:endParaRPr lang="en-GB" altLang="en-US" sz="1300" baseline="30000" dirty="0">
              <a:solidFill>
                <a:prstClr val="black"/>
              </a:solidFill>
            </a:endParaRPr>
          </a:p>
          <a:p>
            <a:pPr defTabSz="371475" fontAlgn="base">
              <a:spcBef>
                <a:spcPct val="0"/>
              </a:spcBef>
              <a:spcAft>
                <a:spcPct val="0"/>
              </a:spcAft>
            </a:pPr>
            <a:endParaRPr lang="en-US" altLang="en-US" sz="1463" dirty="0">
              <a:solidFill>
                <a:prstClr val="black"/>
              </a:solidFill>
              <a:latin typeface="Calibri" panose="020F0502020204030204" pitchFamily="34" charset="0"/>
            </a:endParaRPr>
          </a:p>
        </p:txBody>
      </p:sp>
      <p:sp>
        <p:nvSpPr>
          <p:cNvPr id="2153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603647" indent="-232172">
              <a:defRPr>
                <a:solidFill>
                  <a:schemeClr val="tx1"/>
                </a:solidFill>
                <a:latin typeface="Arial" panose="020B0604020202020204" pitchFamily="34" charset="0"/>
                <a:ea typeface="MS PGothic" panose="020B0600070205080204" pitchFamily="34" charset="-128"/>
              </a:defRPr>
            </a:lvl2pPr>
            <a:lvl3pPr marL="928688" indent="-185738">
              <a:defRPr>
                <a:solidFill>
                  <a:schemeClr val="tx1"/>
                </a:solidFill>
                <a:latin typeface="Arial" panose="020B0604020202020204" pitchFamily="34" charset="0"/>
                <a:ea typeface="MS PGothic" panose="020B0600070205080204" pitchFamily="34" charset="-128"/>
              </a:defRPr>
            </a:lvl3pPr>
            <a:lvl4pPr marL="1300163" indent="-185738">
              <a:defRPr>
                <a:solidFill>
                  <a:schemeClr val="tx1"/>
                </a:solidFill>
                <a:latin typeface="Arial" panose="020B0604020202020204" pitchFamily="34" charset="0"/>
                <a:ea typeface="MS PGothic" panose="020B0600070205080204" pitchFamily="34" charset="-128"/>
              </a:defRPr>
            </a:lvl4pPr>
            <a:lvl5pPr marL="1671638" indent="-185738">
              <a:defRPr>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822D3ED-D19C-4031-9FCD-A94AC5826CC9}" type="slidenum">
              <a:rPr lang="en-US" altLang="en-US">
                <a:solidFill>
                  <a:srgbClr val="898989"/>
                </a:solidFill>
                <a:latin typeface="Calibri" panose="020F0502020204030204" pitchFamily="34" charset="0"/>
              </a:rPr>
              <a:pPr/>
              <a:t>4</a:t>
            </a:fld>
            <a:endParaRPr lang="en-US" altLang="en-US" dirty="0">
              <a:solidFill>
                <a:srgbClr val="898989"/>
              </a:solidFill>
              <a:latin typeface="Calibri" panose="020F0502020204030204" pitchFamily="34" charset="0"/>
            </a:endParaRPr>
          </a:p>
        </p:txBody>
      </p:sp>
      <p:sp>
        <p:nvSpPr>
          <p:cNvPr id="7" name="Title 3"/>
          <p:cNvSpPr txBox="1">
            <a:spLocks/>
          </p:cNvSpPr>
          <p:nvPr/>
        </p:nvSpPr>
        <p:spPr>
          <a:xfrm>
            <a:off x="1" y="1"/>
            <a:ext cx="9808202" cy="959370"/>
          </a:xfrm>
          <a:prstGeom prst="rect">
            <a:avLst/>
          </a:prstGeom>
          <a:solidFill>
            <a:srgbClr val="FFCA28"/>
          </a:solidFill>
          <a:ln>
            <a:solidFill>
              <a:srgbClr val="000000"/>
            </a:solidFill>
          </a:ln>
        </p:spPr>
        <p:txBody>
          <a:bodyPr vert="horz" lIns="74295" tIns="37148" rIns="74295" bIns="37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488"/>
              </a:spcBef>
              <a:spcAft>
                <a:spcPts val="488"/>
              </a:spcAft>
            </a:pPr>
            <a:r>
              <a:rPr lang="en-US" sz="1463" dirty="0">
                <a:solidFill>
                  <a:sysClr val="windowText" lastClr="000000"/>
                </a:solidFill>
                <a:latin typeface="Arial Black"/>
                <a:cs typeface="Arial Black"/>
              </a:rPr>
              <a:t>INTRODUCTION</a:t>
            </a:r>
          </a:p>
        </p:txBody>
      </p:sp>
    </p:spTree>
    <p:extLst>
      <p:ext uri="{BB962C8B-B14F-4D97-AF65-F5344CB8AC3E}">
        <p14:creationId xmlns:p14="http://schemas.microsoft.com/office/powerpoint/2010/main" val="2101850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0"/>
            <a:ext cx="9324109" cy="914400"/>
          </a:xfrm>
          <a:solidFill>
            <a:srgbClr val="FFCA28"/>
          </a:solidFill>
          <a:ln>
            <a:solidFill>
              <a:srgbClr val="000000"/>
            </a:solidFill>
          </a:ln>
        </p:spPr>
        <p:txBody>
          <a:bodyPr anchor="ctr">
            <a:noAutofit/>
          </a:bodyPr>
          <a:lstStyle/>
          <a:p>
            <a:r>
              <a:rPr lang="en-US" sz="1800" dirty="0">
                <a:latin typeface="Arial Black"/>
                <a:cs typeface="Arial Black"/>
              </a:rPr>
              <a:t>WARD COMMITEES ESTABLISHMENT</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293701" y="1344164"/>
            <a:ext cx="8605816" cy="842538"/>
          </a:xfrm>
          <a:prstGeom prst="rect">
            <a:avLst/>
          </a:prstGeom>
          <a:noFill/>
        </p:spPr>
        <p:txBody>
          <a:bodyPr wrap="square" rtlCol="0">
            <a:spAutoFit/>
          </a:bodyPr>
          <a:lstStyle/>
          <a:p>
            <a:pPr marL="325041" marR="0" lvl="1" indent="-232172" algn="just" defTabSz="457200" rtl="0" eaLnBrk="1" fontAlgn="auto" latinLnBrk="0" hangingPunct="1">
              <a:lnSpc>
                <a:spcPct val="150000"/>
              </a:lnSpc>
              <a:spcBef>
                <a:spcPts val="0"/>
              </a:spcBef>
              <a:spcAft>
                <a:spcPts val="0"/>
              </a:spcAft>
              <a:buClrTx/>
              <a:buSzPct val="85000"/>
              <a:buFontTx/>
              <a:buNone/>
              <a:tabLst/>
              <a:defRPr/>
            </a:pPr>
            <a:r>
              <a:rPr kumimoji="0" lang="en-ZA" sz="1625"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a:t>
            </a:r>
          </a:p>
          <a:p>
            <a:pPr marL="325041" marR="0" lvl="1" indent="-232172" algn="just" defTabSz="457200" rtl="0" eaLnBrk="1" fontAlgn="auto" latinLnBrk="0" hangingPunct="1">
              <a:lnSpc>
                <a:spcPct val="150000"/>
              </a:lnSpc>
              <a:spcBef>
                <a:spcPts val="0"/>
              </a:spcBef>
              <a:spcAft>
                <a:spcPts val="0"/>
              </a:spcAft>
              <a:buClrTx/>
              <a:buSzPct val="85000"/>
              <a:buFontTx/>
              <a:buNone/>
              <a:tabLst/>
              <a:defRPr/>
            </a:pPr>
            <a:r>
              <a:rPr kumimoji="0" lang="en-ZA" sz="1625" b="0" i="0" u="none" strike="noStrike" kern="1200" cap="none" spc="0" normalizeH="0" baseline="0" noProof="0" dirty="0">
                <a:ln>
                  <a:noFill/>
                </a:ln>
                <a:solidFill>
                  <a:prstClr val="black"/>
                </a:solidFill>
                <a:effectLst/>
                <a:uLnTx/>
                <a:uFillTx/>
                <a:latin typeface="Arial" pitchFamily="34" charset="0"/>
                <a:ea typeface="Tahoma" panose="020B0604030504040204" pitchFamily="34" charset="0"/>
                <a:cs typeface="Arial" pitchFamily="34" charset="0"/>
              </a:rPr>
              <a:t> </a:t>
            </a:r>
            <a:endParaRPr kumimoji="0" lang="en-ZA" sz="1625" b="0" i="0" u="none" strike="noStrike" kern="1200" cap="none" spc="0" normalizeH="0" baseline="0" noProof="0" dirty="0">
              <a:ln>
                <a:noFill/>
              </a:ln>
              <a:solidFill>
                <a:srgbClr val="FF0000"/>
              </a:solidFill>
              <a:effectLst/>
              <a:uLnTx/>
              <a:uFillTx/>
              <a:latin typeface="Arial" pitchFamily="34" charset="0"/>
              <a:ea typeface="Tahoma" panose="020B0604030504040204"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41447276"/>
              </p:ext>
            </p:extLst>
          </p:nvPr>
        </p:nvGraphicFramePr>
        <p:xfrm>
          <a:off x="277091" y="1080650"/>
          <a:ext cx="9324110" cy="4835242"/>
        </p:xfrm>
        <a:graphic>
          <a:graphicData uri="http://schemas.openxmlformats.org/drawingml/2006/table">
            <a:tbl>
              <a:tblPr firstRow="1" firstCol="1" bandRow="1">
                <a:tableStyleId>{93296810-A885-4BE3-A3E7-6D5BEEA58F35}</a:tableStyleId>
              </a:tblPr>
              <a:tblGrid>
                <a:gridCol w="1490146">
                  <a:extLst>
                    <a:ext uri="{9D8B030D-6E8A-4147-A177-3AD203B41FA5}">
                      <a16:colId xmlns:a16="http://schemas.microsoft.com/office/drawing/2014/main" val="3801182782"/>
                    </a:ext>
                  </a:extLst>
                </a:gridCol>
                <a:gridCol w="1878472">
                  <a:extLst>
                    <a:ext uri="{9D8B030D-6E8A-4147-A177-3AD203B41FA5}">
                      <a16:colId xmlns:a16="http://schemas.microsoft.com/office/drawing/2014/main" val="1355816482"/>
                    </a:ext>
                  </a:extLst>
                </a:gridCol>
                <a:gridCol w="1421358">
                  <a:extLst>
                    <a:ext uri="{9D8B030D-6E8A-4147-A177-3AD203B41FA5}">
                      <a16:colId xmlns:a16="http://schemas.microsoft.com/office/drawing/2014/main" val="3071861794"/>
                    </a:ext>
                  </a:extLst>
                </a:gridCol>
                <a:gridCol w="1648775">
                  <a:extLst>
                    <a:ext uri="{9D8B030D-6E8A-4147-A177-3AD203B41FA5}">
                      <a16:colId xmlns:a16="http://schemas.microsoft.com/office/drawing/2014/main" val="14860976"/>
                    </a:ext>
                  </a:extLst>
                </a:gridCol>
                <a:gridCol w="1407144">
                  <a:extLst>
                    <a:ext uri="{9D8B030D-6E8A-4147-A177-3AD203B41FA5}">
                      <a16:colId xmlns:a16="http://schemas.microsoft.com/office/drawing/2014/main" val="2475298601"/>
                    </a:ext>
                  </a:extLst>
                </a:gridCol>
                <a:gridCol w="1478215">
                  <a:extLst>
                    <a:ext uri="{9D8B030D-6E8A-4147-A177-3AD203B41FA5}">
                      <a16:colId xmlns:a16="http://schemas.microsoft.com/office/drawing/2014/main" val="3219893720"/>
                    </a:ext>
                  </a:extLst>
                </a:gridCol>
              </a:tblGrid>
              <a:tr h="1353925">
                <a:tc>
                  <a:txBody>
                    <a:bodyPr/>
                    <a:lstStyle/>
                    <a:p>
                      <a:pPr algn="just">
                        <a:lnSpc>
                          <a:spcPct val="200000"/>
                        </a:lnSpc>
                        <a:spcAft>
                          <a:spcPts val="0"/>
                        </a:spcAft>
                        <a:tabLst>
                          <a:tab pos="180340" algn="l"/>
                          <a:tab pos="540385" algn="l"/>
                        </a:tabLst>
                      </a:pPr>
                      <a:r>
                        <a:rPr lang="en-US" sz="1200" dirty="0">
                          <a:effectLst/>
                          <a:latin typeface="Arial" panose="020B0604020202020204" pitchFamily="34" charset="0"/>
                          <a:cs typeface="Arial" panose="020B0604020202020204" pitchFamily="34" charset="0"/>
                        </a:rPr>
                        <a:t>District Municipality</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200000"/>
                        </a:lnSpc>
                        <a:spcAft>
                          <a:spcPts val="1500"/>
                        </a:spcAft>
                        <a:tabLst>
                          <a:tab pos="180340" algn="l"/>
                          <a:tab pos="540385" algn="l"/>
                        </a:tabLst>
                      </a:pPr>
                      <a:r>
                        <a:rPr lang="en-US" sz="1200" dirty="0">
                          <a:effectLst/>
                          <a:latin typeface="Arial" panose="020B0604020202020204" pitchFamily="34" charset="0"/>
                          <a:cs typeface="Arial" panose="020B0604020202020204" pitchFamily="34" charset="0"/>
                        </a:rPr>
                        <a:t>Local Municipality</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200000"/>
                        </a:lnSpc>
                        <a:spcAft>
                          <a:spcPts val="0"/>
                        </a:spcAft>
                        <a:tabLst>
                          <a:tab pos="180340" algn="l"/>
                          <a:tab pos="540385" algn="l"/>
                        </a:tabLst>
                      </a:pPr>
                      <a:r>
                        <a:rPr lang="en-US" sz="1200" dirty="0">
                          <a:effectLst/>
                          <a:latin typeface="Arial" panose="020B0604020202020204" pitchFamily="34" charset="0"/>
                          <a:cs typeface="Arial" panose="020B0604020202020204" pitchFamily="34" charset="0"/>
                        </a:rPr>
                        <a:t>Total number of wards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200000"/>
                        </a:lnSpc>
                        <a:spcAft>
                          <a:spcPts val="0"/>
                        </a:spcAft>
                        <a:tabLst>
                          <a:tab pos="180340" algn="l"/>
                          <a:tab pos="540385" algn="l"/>
                        </a:tabLst>
                      </a:pPr>
                      <a:r>
                        <a:rPr lang="en-US" sz="1200" dirty="0">
                          <a:effectLst/>
                          <a:latin typeface="Arial" panose="020B0604020202020204" pitchFamily="34" charset="0"/>
                          <a:cs typeface="Arial" panose="020B0604020202020204" pitchFamily="34" charset="0"/>
                        </a:rPr>
                        <a:t>Number of ward committees established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200000"/>
                        </a:lnSpc>
                        <a:spcAft>
                          <a:spcPts val="0"/>
                        </a:spcAft>
                        <a:tabLst>
                          <a:tab pos="180340" algn="l"/>
                          <a:tab pos="540385" algn="l"/>
                        </a:tabLst>
                      </a:pPr>
                      <a:r>
                        <a:rPr lang="en-ZA" sz="1200" baseline="0" dirty="0">
                          <a:effectLst/>
                          <a:latin typeface="Arial" panose="020B0604020202020204" pitchFamily="34" charset="0"/>
                          <a:ea typeface="Times New Roman" panose="02020603050405020304" pitchFamily="18" charset="0"/>
                          <a:cs typeface="Arial" panose="020B0604020202020204" pitchFamily="34" charset="0"/>
                        </a:rPr>
                        <a:t>Number of Wards not Established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200000"/>
                        </a:lnSpc>
                        <a:spcAft>
                          <a:spcPts val="0"/>
                        </a:spcAft>
                        <a:tabLst>
                          <a:tab pos="180340" algn="l"/>
                          <a:tab pos="540385" algn="l"/>
                        </a:tabLst>
                      </a:pPr>
                      <a:r>
                        <a:rPr lang="en-US" sz="1200" dirty="0">
                          <a:effectLst/>
                          <a:latin typeface="Arial" panose="020B0604020202020204" pitchFamily="34" charset="0"/>
                          <a:cs typeface="Arial" panose="020B0604020202020204" pitchFamily="34" charset="0"/>
                        </a:rPr>
                        <a:t>Percentages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0460639"/>
                  </a:ext>
                </a:extLst>
              </a:tr>
              <a:tr h="484612">
                <a:tc rowSpan="6">
                  <a:txBody>
                    <a:bodyPr/>
                    <a:lstStyle/>
                    <a:p>
                      <a:pPr algn="just">
                        <a:lnSpc>
                          <a:spcPct val="200000"/>
                        </a:lnSpc>
                        <a:spcAft>
                          <a:spcPts val="0"/>
                        </a:spcAft>
                        <a:tabLst>
                          <a:tab pos="180340" algn="l"/>
                          <a:tab pos="540385" algn="l"/>
                        </a:tabLst>
                      </a:pPr>
                      <a:r>
                        <a:rPr lang="en-US" sz="1200" dirty="0">
                          <a:effectLst/>
                          <a:latin typeface="Arial" panose="020B0604020202020204" pitchFamily="34" charset="0"/>
                          <a:cs typeface="Arial" panose="020B0604020202020204" pitchFamily="34" charset="0"/>
                        </a:rPr>
                        <a:t>Nkangala</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lnSpc>
                          <a:spcPct val="20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Victor </a:t>
                      </a:r>
                      <a:r>
                        <a:rPr lang="en-GB" sz="1200" kern="1200" dirty="0" err="1">
                          <a:effectLst/>
                          <a:latin typeface="Arial" panose="020B0604020202020204" pitchFamily="34" charset="0"/>
                          <a:cs typeface="Arial" panose="020B0604020202020204" pitchFamily="34" charset="0"/>
                        </a:rPr>
                        <a:t>Khanye</a:t>
                      </a:r>
                      <a:r>
                        <a:rPr lang="en-GB" sz="1200" kern="1200" dirty="0">
                          <a:effectLst/>
                          <a:latin typeface="Arial" panose="020B0604020202020204" pitchFamily="34" charset="0"/>
                          <a:cs typeface="Arial" panose="020B0604020202020204" pitchFamily="34" charset="0"/>
                        </a:rPr>
                        <a:t>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09</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09</a:t>
                      </a:r>
                    </a:p>
                  </a:txBody>
                  <a:tcPr marL="68580" marR="68580" marT="0" marB="0"/>
                </a:tc>
                <a:tc>
                  <a:txBody>
                    <a:bodyPr/>
                    <a:lstStyle/>
                    <a:p>
                      <a:pPr algn="r">
                        <a:lnSpc>
                          <a:spcPct val="2000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100%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65292555"/>
                  </a:ext>
                </a:extLst>
              </a:tr>
              <a:tr h="484612">
                <a:tc vMerge="1">
                  <a:txBody>
                    <a:bodyPr/>
                    <a:lstStyle/>
                    <a:p>
                      <a:endParaRPr lang="en-ZA"/>
                    </a:p>
                  </a:txBody>
                  <a:tcPr/>
                </a:tc>
                <a:tc>
                  <a:txBody>
                    <a:bodyPr/>
                    <a:lstStyle/>
                    <a:p>
                      <a:pPr algn="just">
                        <a:lnSpc>
                          <a:spcPct val="200000"/>
                        </a:lnSpc>
                        <a:spcAft>
                          <a:spcPts val="0"/>
                        </a:spcAft>
                        <a:tabLst>
                          <a:tab pos="180340" algn="l"/>
                          <a:tab pos="540385" algn="l"/>
                        </a:tabLst>
                      </a:pPr>
                      <a:r>
                        <a:rPr lang="en-GB" sz="1200" kern="1200" dirty="0" err="1">
                          <a:effectLst/>
                          <a:latin typeface="Arial" panose="020B0604020202020204" pitchFamily="34" charset="0"/>
                          <a:cs typeface="Arial" panose="020B0604020202020204" pitchFamily="34" charset="0"/>
                        </a:rPr>
                        <a:t>Emakhazeni</a:t>
                      </a:r>
                      <a:r>
                        <a:rPr lang="en-GB" sz="1200" kern="1200" dirty="0">
                          <a:effectLst/>
                          <a:latin typeface="Arial" panose="020B0604020202020204" pitchFamily="34" charset="0"/>
                          <a:cs typeface="Arial" panose="020B0604020202020204" pitchFamily="34" charset="0"/>
                        </a:rPr>
                        <a:t>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08</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08</a:t>
                      </a:r>
                    </a:p>
                  </a:txBody>
                  <a:tcPr marL="68580" marR="68580" marT="0" marB="0"/>
                </a:tc>
                <a:tc>
                  <a:txBody>
                    <a:bodyPr/>
                    <a:lstStyle/>
                    <a:p>
                      <a:pPr algn="r">
                        <a:lnSpc>
                          <a:spcPct val="2000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100%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75850284"/>
                  </a:ext>
                </a:extLst>
              </a:tr>
              <a:tr h="484612">
                <a:tc vMerge="1">
                  <a:txBody>
                    <a:bodyPr/>
                    <a:lstStyle/>
                    <a:p>
                      <a:endParaRPr lang="en-ZA"/>
                    </a:p>
                  </a:txBody>
                  <a:tcPr/>
                </a:tc>
                <a:tc>
                  <a:txBody>
                    <a:bodyPr/>
                    <a:lstStyle/>
                    <a:p>
                      <a:pPr algn="just">
                        <a:lnSpc>
                          <a:spcPct val="20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Dr JS </a:t>
                      </a:r>
                      <a:r>
                        <a:rPr lang="en-GB" sz="1200" kern="1200" dirty="0" err="1">
                          <a:effectLst/>
                          <a:latin typeface="Arial" panose="020B0604020202020204" pitchFamily="34" charset="0"/>
                          <a:cs typeface="Arial" panose="020B0604020202020204" pitchFamily="34" charset="0"/>
                        </a:rPr>
                        <a:t>Moroka</a:t>
                      </a:r>
                      <a:r>
                        <a:rPr lang="en-GB" sz="1200" kern="1200" dirty="0">
                          <a:effectLst/>
                          <a:latin typeface="Arial" panose="020B0604020202020204" pitchFamily="34" charset="0"/>
                          <a:cs typeface="Arial" panose="020B0604020202020204" pitchFamily="34" charset="0"/>
                        </a:rPr>
                        <a:t>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31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31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a:effectLst/>
                          <a:latin typeface="Arial" panose="020B0604020202020204" pitchFamily="34" charset="0"/>
                          <a:cs typeface="Arial" panose="020B0604020202020204" pitchFamily="34" charset="0"/>
                        </a:rPr>
                        <a:t>100%</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93964550"/>
                  </a:ext>
                </a:extLst>
              </a:tr>
              <a:tr h="484612">
                <a:tc vMerge="1">
                  <a:txBody>
                    <a:bodyPr/>
                    <a:lstStyle/>
                    <a:p>
                      <a:endParaRPr lang="en-ZA"/>
                    </a:p>
                  </a:txBody>
                  <a:tcPr/>
                </a:tc>
                <a:tc>
                  <a:txBody>
                    <a:bodyPr/>
                    <a:lstStyle/>
                    <a:p>
                      <a:pPr algn="just">
                        <a:lnSpc>
                          <a:spcPct val="200000"/>
                        </a:lnSpc>
                        <a:spcAft>
                          <a:spcPts val="0"/>
                        </a:spcAft>
                        <a:tabLst>
                          <a:tab pos="180340" algn="l"/>
                          <a:tab pos="540385" algn="l"/>
                        </a:tabLst>
                      </a:pPr>
                      <a:r>
                        <a:rPr lang="en-GB" sz="1200" kern="1200" dirty="0" err="1">
                          <a:effectLst/>
                          <a:latin typeface="Arial" panose="020B0604020202020204" pitchFamily="34" charset="0"/>
                          <a:cs typeface="Arial" panose="020B0604020202020204" pitchFamily="34" charset="0"/>
                        </a:rPr>
                        <a:t>Thembisile</a:t>
                      </a:r>
                      <a:r>
                        <a:rPr lang="en-GB" sz="1200" kern="1200" dirty="0">
                          <a:effectLst/>
                          <a:latin typeface="Arial" panose="020B0604020202020204" pitchFamily="34" charset="0"/>
                          <a:cs typeface="Arial" panose="020B0604020202020204" pitchFamily="34" charset="0"/>
                        </a:rPr>
                        <a:t> Hani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32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32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100%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04686272"/>
                  </a:ext>
                </a:extLst>
              </a:tr>
              <a:tr h="484612">
                <a:tc vMerge="1">
                  <a:txBody>
                    <a:bodyPr/>
                    <a:lstStyle/>
                    <a:p>
                      <a:endParaRPr lang="en-ZA"/>
                    </a:p>
                  </a:txBody>
                  <a:tcPr/>
                </a:tc>
                <a:tc>
                  <a:txBody>
                    <a:bodyPr/>
                    <a:lstStyle/>
                    <a:p>
                      <a:pPr algn="just">
                        <a:lnSpc>
                          <a:spcPct val="20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Emalahleni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kern="1200">
                          <a:effectLst/>
                          <a:latin typeface="Arial" panose="020B0604020202020204" pitchFamily="34" charset="0"/>
                          <a:cs typeface="Arial" panose="020B0604020202020204" pitchFamily="34" charset="0"/>
                        </a:rPr>
                        <a:t>34</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ea typeface="+mn-ea"/>
                          <a:cs typeface="Arial" panose="020B0604020202020204" pitchFamily="34" charset="0"/>
                        </a:rPr>
                        <a:t>34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100%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78573306"/>
                  </a:ext>
                </a:extLst>
              </a:tr>
              <a:tr h="484612">
                <a:tc vMerge="1">
                  <a:txBody>
                    <a:bodyPr/>
                    <a:lstStyle/>
                    <a:p>
                      <a:endParaRPr lang="en-ZA"/>
                    </a:p>
                  </a:txBody>
                  <a:tcPr/>
                </a:tc>
                <a:tc>
                  <a:txBody>
                    <a:bodyPr/>
                    <a:lstStyle/>
                    <a:p>
                      <a:pPr algn="just">
                        <a:lnSpc>
                          <a:spcPct val="20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Steve </a:t>
                      </a:r>
                      <a:r>
                        <a:rPr lang="en-GB" sz="1200" kern="1200" dirty="0" err="1">
                          <a:effectLst/>
                          <a:latin typeface="Arial" panose="020B0604020202020204" pitchFamily="34" charset="0"/>
                          <a:cs typeface="Arial" panose="020B0604020202020204" pitchFamily="34" charset="0"/>
                        </a:rPr>
                        <a:t>Tshwete</a:t>
                      </a:r>
                      <a:r>
                        <a:rPr lang="en-GB" sz="1200" kern="1200" dirty="0">
                          <a:effectLst/>
                          <a:latin typeface="Arial" panose="020B0604020202020204" pitchFamily="34" charset="0"/>
                          <a:cs typeface="Arial" panose="020B0604020202020204" pitchFamily="34" charset="0"/>
                        </a:rPr>
                        <a:t>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29</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29</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tc>
                <a:tc>
                  <a:txBody>
                    <a:bodyPr/>
                    <a:lstStyle/>
                    <a:p>
                      <a:pPr algn="r">
                        <a:lnSpc>
                          <a:spcPct val="20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100%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11765388"/>
                  </a:ext>
                </a:extLst>
              </a:tr>
              <a:tr h="573645">
                <a:tc>
                  <a:txBody>
                    <a:bodyPr/>
                    <a:lstStyle/>
                    <a:p>
                      <a:pPr algn="just">
                        <a:lnSpc>
                          <a:spcPct val="2000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TOTAL</a:t>
                      </a:r>
                    </a:p>
                  </a:txBody>
                  <a:tcPr marL="68580" marR="68580" marT="0" marB="0" anchor="ctr"/>
                </a:tc>
                <a:tc>
                  <a:txBody>
                    <a:bodyPr/>
                    <a:lstStyle/>
                    <a:p>
                      <a:pPr algn="just">
                        <a:lnSpc>
                          <a:spcPct val="200000"/>
                        </a:lnSpc>
                        <a:spcAft>
                          <a:spcPts val="0"/>
                        </a:spcAft>
                        <a:tabLst>
                          <a:tab pos="180340" algn="l"/>
                          <a:tab pos="540385" algn="l"/>
                        </a:tabLst>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solidFill>
                  </a:tcPr>
                </a:tc>
                <a:tc>
                  <a:txBody>
                    <a:bodyPr/>
                    <a:lstStyle/>
                    <a:p>
                      <a:pPr algn="r">
                        <a:lnSpc>
                          <a:spcPct val="200000"/>
                        </a:lnSpc>
                        <a:spcAft>
                          <a:spcPts val="0"/>
                        </a:spcAft>
                        <a:tabLst>
                          <a:tab pos="180340" algn="l"/>
                          <a:tab pos="540385" algn="l"/>
                        </a:tabLst>
                      </a:pPr>
                      <a:r>
                        <a:rPr lang="en-ZA" sz="1200" b="1" dirty="0">
                          <a:effectLst/>
                          <a:latin typeface="Arial" panose="020B0604020202020204" pitchFamily="34" charset="0"/>
                          <a:ea typeface="Times New Roman" panose="02020603050405020304" pitchFamily="18" charset="0"/>
                          <a:cs typeface="Arial" panose="020B0604020202020204" pitchFamily="34" charset="0"/>
                        </a:rPr>
                        <a:t>143</a:t>
                      </a:r>
                    </a:p>
                  </a:txBody>
                  <a:tcPr marL="68580" marR="68580" marT="0" marB="0"/>
                </a:tc>
                <a:tc>
                  <a:txBody>
                    <a:bodyPr/>
                    <a:lstStyle/>
                    <a:p>
                      <a:pPr algn="r">
                        <a:lnSpc>
                          <a:spcPct val="200000"/>
                        </a:lnSpc>
                        <a:spcAft>
                          <a:spcPts val="0"/>
                        </a:spcAft>
                        <a:tabLst>
                          <a:tab pos="180340" algn="l"/>
                          <a:tab pos="540385" algn="l"/>
                        </a:tabLst>
                      </a:pPr>
                      <a:r>
                        <a:rPr lang="en-ZA" sz="1200" b="1" dirty="0">
                          <a:effectLst/>
                          <a:latin typeface="Arial" panose="020B0604020202020204" pitchFamily="34" charset="0"/>
                          <a:ea typeface="Times New Roman" panose="02020603050405020304" pitchFamily="18" charset="0"/>
                          <a:cs typeface="Arial" panose="020B0604020202020204" pitchFamily="34" charset="0"/>
                        </a:rPr>
                        <a:t>143</a:t>
                      </a:r>
                    </a:p>
                  </a:txBody>
                  <a:tcPr marL="68580" marR="68580" marT="0" marB="0"/>
                </a:tc>
                <a:tc>
                  <a:txBody>
                    <a:bodyPr/>
                    <a:lstStyle/>
                    <a:p>
                      <a:pPr algn="r">
                        <a:lnSpc>
                          <a:spcPct val="200000"/>
                        </a:lnSpc>
                        <a:spcAft>
                          <a:spcPts val="0"/>
                        </a:spcAft>
                        <a:tabLst>
                          <a:tab pos="180340" algn="l"/>
                          <a:tab pos="540385" algn="l"/>
                        </a:tabLst>
                      </a:pPr>
                      <a:r>
                        <a:rPr lang="en-GB" sz="1200" b="1" dirty="0">
                          <a:effectLst/>
                          <a:latin typeface="Arial" panose="020B0604020202020204" pitchFamily="34" charset="0"/>
                          <a:ea typeface="Times New Roman" panose="02020603050405020304" pitchFamily="18" charset="0"/>
                          <a:cs typeface="Arial" panose="020B0604020202020204" pitchFamily="34" charset="0"/>
                        </a:rPr>
                        <a:t>0</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200000"/>
                        </a:lnSpc>
                        <a:spcAft>
                          <a:spcPts val="0"/>
                        </a:spcAft>
                        <a:tabLst>
                          <a:tab pos="180340" algn="l"/>
                          <a:tab pos="540385" algn="l"/>
                        </a:tabLst>
                      </a:pPr>
                      <a:r>
                        <a:rPr lang="en-ZA" sz="1200" b="1" dirty="0">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tc>
                <a:extLst>
                  <a:ext uri="{0D108BD9-81ED-4DB2-BD59-A6C34878D82A}">
                    <a16:rowId xmlns:a16="http://schemas.microsoft.com/office/drawing/2014/main" val="2286172147"/>
                  </a:ext>
                </a:extLst>
              </a:tr>
            </a:tbl>
          </a:graphicData>
        </a:graphic>
      </p:graphicFrame>
    </p:spTree>
    <p:extLst>
      <p:ext uri="{BB962C8B-B14F-4D97-AF65-F5344CB8AC3E}">
        <p14:creationId xmlns:p14="http://schemas.microsoft.com/office/powerpoint/2010/main" val="1744206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0"/>
            <a:ext cx="9324109" cy="886691"/>
          </a:xfrm>
          <a:solidFill>
            <a:srgbClr val="FFCA28"/>
          </a:solidFill>
          <a:ln>
            <a:solidFill>
              <a:srgbClr val="000000"/>
            </a:solidFill>
          </a:ln>
        </p:spPr>
        <p:txBody>
          <a:bodyPr anchor="ctr">
            <a:noAutofit/>
          </a:bodyPr>
          <a:lstStyle/>
          <a:p>
            <a:r>
              <a:rPr lang="en-US" sz="2000" dirty="0">
                <a:latin typeface="Arial Black"/>
                <a:cs typeface="Arial Black"/>
              </a:rPr>
              <a:t> WARD COMMITEES ESTABLISHMENT</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293701" y="1344164"/>
            <a:ext cx="8605816" cy="842538"/>
          </a:xfrm>
          <a:prstGeom prst="rect">
            <a:avLst/>
          </a:prstGeom>
          <a:noFill/>
        </p:spPr>
        <p:txBody>
          <a:bodyPr wrap="square" rtlCol="0">
            <a:spAutoFit/>
          </a:bodyPr>
          <a:lstStyle/>
          <a:p>
            <a:pPr marL="325041" marR="0" lvl="1" indent="-232172" algn="just" defTabSz="457200" rtl="0" eaLnBrk="1" fontAlgn="auto" latinLnBrk="0" hangingPunct="1">
              <a:lnSpc>
                <a:spcPct val="150000"/>
              </a:lnSpc>
              <a:spcBef>
                <a:spcPts val="0"/>
              </a:spcBef>
              <a:spcAft>
                <a:spcPts val="0"/>
              </a:spcAft>
              <a:buClrTx/>
              <a:buSzPct val="85000"/>
              <a:buFontTx/>
              <a:buNone/>
              <a:tabLst/>
              <a:defRPr/>
            </a:pPr>
            <a:r>
              <a:rPr kumimoji="0" lang="en-ZA" sz="1625"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a:t>
            </a:r>
          </a:p>
          <a:p>
            <a:pPr marL="325041" marR="0" lvl="1" indent="-232172" algn="just" defTabSz="457200" rtl="0" eaLnBrk="1" fontAlgn="auto" latinLnBrk="0" hangingPunct="1">
              <a:lnSpc>
                <a:spcPct val="150000"/>
              </a:lnSpc>
              <a:spcBef>
                <a:spcPts val="0"/>
              </a:spcBef>
              <a:spcAft>
                <a:spcPts val="0"/>
              </a:spcAft>
              <a:buClrTx/>
              <a:buSzPct val="85000"/>
              <a:buFontTx/>
              <a:buNone/>
              <a:tabLst/>
              <a:defRPr/>
            </a:pPr>
            <a:r>
              <a:rPr kumimoji="0" lang="en-ZA" sz="1625" b="0" i="0" u="none" strike="noStrike" kern="1200" cap="none" spc="0" normalizeH="0" baseline="0" noProof="0" dirty="0">
                <a:ln>
                  <a:noFill/>
                </a:ln>
                <a:solidFill>
                  <a:prstClr val="black"/>
                </a:solidFill>
                <a:effectLst/>
                <a:uLnTx/>
                <a:uFillTx/>
                <a:latin typeface="Arial" pitchFamily="34" charset="0"/>
                <a:ea typeface="Tahoma" panose="020B0604030504040204" pitchFamily="34" charset="0"/>
                <a:cs typeface="Arial" pitchFamily="34" charset="0"/>
              </a:rPr>
              <a:t> </a:t>
            </a:r>
            <a:endParaRPr kumimoji="0" lang="en-ZA" sz="1625" b="0" i="0" u="none" strike="noStrike" kern="1200" cap="none" spc="0" normalizeH="0" baseline="0" noProof="0" dirty="0">
              <a:ln>
                <a:noFill/>
              </a:ln>
              <a:solidFill>
                <a:srgbClr val="FF0000"/>
              </a:solidFill>
              <a:effectLst/>
              <a:uLnTx/>
              <a:uFillTx/>
              <a:latin typeface="Arial" pitchFamily="34" charset="0"/>
              <a:ea typeface="Tahoma" panose="020B0604030504040204"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78109676"/>
              </p:ext>
            </p:extLst>
          </p:nvPr>
        </p:nvGraphicFramePr>
        <p:xfrm>
          <a:off x="293702" y="1080653"/>
          <a:ext cx="9307502" cy="4253929"/>
        </p:xfrm>
        <a:graphic>
          <a:graphicData uri="http://schemas.openxmlformats.org/drawingml/2006/table">
            <a:tbl>
              <a:tblPr firstRow="1" firstCol="1" bandRow="1">
                <a:tableStyleId>{93296810-A885-4BE3-A3E7-6D5BEEA58F35}</a:tableStyleId>
              </a:tblPr>
              <a:tblGrid>
                <a:gridCol w="1487492">
                  <a:extLst>
                    <a:ext uri="{9D8B030D-6E8A-4147-A177-3AD203B41FA5}">
                      <a16:colId xmlns:a16="http://schemas.microsoft.com/office/drawing/2014/main" val="3801182782"/>
                    </a:ext>
                  </a:extLst>
                </a:gridCol>
                <a:gridCol w="1875126">
                  <a:extLst>
                    <a:ext uri="{9D8B030D-6E8A-4147-A177-3AD203B41FA5}">
                      <a16:colId xmlns:a16="http://schemas.microsoft.com/office/drawing/2014/main" val="1355816482"/>
                    </a:ext>
                  </a:extLst>
                </a:gridCol>
                <a:gridCol w="1418826">
                  <a:extLst>
                    <a:ext uri="{9D8B030D-6E8A-4147-A177-3AD203B41FA5}">
                      <a16:colId xmlns:a16="http://schemas.microsoft.com/office/drawing/2014/main" val="3071861794"/>
                    </a:ext>
                  </a:extLst>
                </a:gridCol>
                <a:gridCol w="1645838">
                  <a:extLst>
                    <a:ext uri="{9D8B030D-6E8A-4147-A177-3AD203B41FA5}">
                      <a16:colId xmlns:a16="http://schemas.microsoft.com/office/drawing/2014/main" val="14860976"/>
                    </a:ext>
                  </a:extLst>
                </a:gridCol>
                <a:gridCol w="1404638">
                  <a:extLst>
                    <a:ext uri="{9D8B030D-6E8A-4147-A177-3AD203B41FA5}">
                      <a16:colId xmlns:a16="http://schemas.microsoft.com/office/drawing/2014/main" val="2475298601"/>
                    </a:ext>
                  </a:extLst>
                </a:gridCol>
                <a:gridCol w="1475582">
                  <a:extLst>
                    <a:ext uri="{9D8B030D-6E8A-4147-A177-3AD203B41FA5}">
                      <a16:colId xmlns:a16="http://schemas.microsoft.com/office/drawing/2014/main" val="3219893720"/>
                    </a:ext>
                  </a:extLst>
                </a:gridCol>
              </a:tblGrid>
              <a:tr h="1011383">
                <a:tc>
                  <a:txBody>
                    <a:bodyPr/>
                    <a:lstStyle/>
                    <a:p>
                      <a:pPr algn="just">
                        <a:lnSpc>
                          <a:spcPct val="150000"/>
                        </a:lnSpc>
                        <a:spcAft>
                          <a:spcPts val="0"/>
                        </a:spcAft>
                        <a:tabLst>
                          <a:tab pos="180340" algn="l"/>
                          <a:tab pos="540385" algn="l"/>
                        </a:tabLst>
                      </a:pPr>
                      <a:r>
                        <a:rPr lang="en-US" sz="1200" dirty="0">
                          <a:effectLst/>
                          <a:latin typeface="Arial" panose="020B0604020202020204" pitchFamily="34" charset="0"/>
                          <a:cs typeface="Arial" panose="020B0604020202020204" pitchFamily="34" charset="0"/>
                        </a:rPr>
                        <a:t>District Municipality</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1500"/>
                        </a:spcAft>
                        <a:tabLst>
                          <a:tab pos="180340" algn="l"/>
                          <a:tab pos="540385" algn="l"/>
                        </a:tabLst>
                      </a:pPr>
                      <a:r>
                        <a:rPr lang="en-US" sz="1200" dirty="0">
                          <a:effectLst/>
                          <a:latin typeface="Arial" panose="020B0604020202020204" pitchFamily="34" charset="0"/>
                          <a:cs typeface="Arial" panose="020B0604020202020204" pitchFamily="34" charset="0"/>
                        </a:rPr>
                        <a:t>Local Municipality</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tabLst>
                          <a:tab pos="180340" algn="l"/>
                          <a:tab pos="540385" algn="l"/>
                        </a:tabLst>
                      </a:pPr>
                      <a:r>
                        <a:rPr lang="en-US" sz="1200">
                          <a:effectLst/>
                          <a:latin typeface="Arial" panose="020B0604020202020204" pitchFamily="34" charset="0"/>
                          <a:cs typeface="Arial" panose="020B0604020202020204" pitchFamily="34" charset="0"/>
                        </a:rPr>
                        <a:t>Total number of wards</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tabLst>
                          <a:tab pos="180340" algn="l"/>
                          <a:tab pos="540385" algn="l"/>
                        </a:tabLst>
                      </a:pPr>
                      <a:r>
                        <a:rPr lang="en-US" sz="1200" dirty="0">
                          <a:effectLst/>
                          <a:latin typeface="Arial" panose="020B0604020202020204" pitchFamily="34" charset="0"/>
                          <a:cs typeface="Arial" panose="020B0604020202020204" pitchFamily="34" charset="0"/>
                        </a:rPr>
                        <a:t>Number of ward committees established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tabLst>
                          <a:tab pos="180340" algn="l"/>
                          <a:tab pos="540385" algn="l"/>
                        </a:tabLst>
                      </a:pPr>
                      <a:r>
                        <a:rPr lang="en-ZA" sz="1200" baseline="0" dirty="0">
                          <a:effectLst/>
                          <a:latin typeface="Arial" panose="020B0604020202020204" pitchFamily="34" charset="0"/>
                          <a:ea typeface="Times New Roman" panose="02020603050405020304" pitchFamily="18" charset="0"/>
                          <a:cs typeface="Arial" panose="020B0604020202020204" pitchFamily="34" charset="0"/>
                        </a:rPr>
                        <a:t>Number of Wards not Established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tabLst>
                          <a:tab pos="180340" algn="l"/>
                          <a:tab pos="540385" algn="l"/>
                        </a:tabLst>
                      </a:pPr>
                      <a:r>
                        <a:rPr lang="en-US" sz="1200" dirty="0">
                          <a:effectLst/>
                          <a:latin typeface="Arial" panose="020B0604020202020204" pitchFamily="34" charset="0"/>
                          <a:cs typeface="Arial" panose="020B0604020202020204" pitchFamily="34" charset="0"/>
                        </a:rPr>
                        <a:t>Percentages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0460639"/>
                  </a:ext>
                </a:extLst>
              </a:tr>
              <a:tr h="392891">
                <a:tc rowSpan="7">
                  <a:txBody>
                    <a:bodyPr/>
                    <a:lstStyle/>
                    <a:p>
                      <a:r>
                        <a:rPr lang="en-ZA" sz="1200" dirty="0" err="1">
                          <a:latin typeface="Arial" panose="020B0604020202020204" pitchFamily="34" charset="0"/>
                          <a:cs typeface="Arial" panose="020B0604020202020204" pitchFamily="34" charset="0"/>
                        </a:rPr>
                        <a:t>Gert</a:t>
                      </a:r>
                      <a:r>
                        <a:rPr lang="en-ZA" sz="1200" dirty="0">
                          <a:latin typeface="Arial" panose="020B0604020202020204" pitchFamily="34" charset="0"/>
                          <a:cs typeface="Arial" panose="020B0604020202020204" pitchFamily="34" charset="0"/>
                        </a:rPr>
                        <a:t> </a:t>
                      </a:r>
                      <a:r>
                        <a:rPr lang="en-ZA" sz="1200" dirty="0" err="1">
                          <a:latin typeface="Arial" panose="020B0604020202020204" pitchFamily="34" charset="0"/>
                          <a:cs typeface="Arial" panose="020B0604020202020204" pitchFamily="34" charset="0"/>
                        </a:rPr>
                        <a:t>Sibande</a:t>
                      </a:r>
                      <a:endParaRPr lang="en-ZA" sz="1200" dirty="0">
                        <a:latin typeface="Arial" panose="020B0604020202020204" pitchFamily="34" charset="0"/>
                        <a:cs typeface="Arial" panose="020B0604020202020204" pitchFamily="34" charset="0"/>
                      </a:endParaRPr>
                    </a:p>
                  </a:txBody>
                  <a:tcPr marL="68580" marR="68580" marT="0" marB="0" anchor="ctr"/>
                </a:tc>
                <a:tc>
                  <a:txBody>
                    <a:bodyPr/>
                    <a:lstStyle/>
                    <a:p>
                      <a:pPr algn="just">
                        <a:lnSpc>
                          <a:spcPct val="15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Chief Albert Luthuli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25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25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r>
                        <a:rPr lang="en-ZA" sz="1200" dirty="0">
                          <a:latin typeface="Arial" panose="020B0604020202020204" pitchFamily="34" charset="0"/>
                          <a:cs typeface="Arial" panose="020B0604020202020204" pitchFamily="34" charset="0"/>
                        </a:rPr>
                        <a:t>0</a:t>
                      </a:r>
                    </a:p>
                  </a:txBody>
                  <a:tcPr marL="68580" marR="68580" marT="0" marB="0"/>
                </a:tc>
                <a:tc>
                  <a:txBody>
                    <a:bodyPr/>
                    <a:lstStyle/>
                    <a:p>
                      <a:pPr algn="r">
                        <a:lnSpc>
                          <a:spcPct val="15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100%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97473468"/>
                  </a:ext>
                </a:extLst>
              </a:tr>
              <a:tr h="392891">
                <a:tc vMerge="1">
                  <a:txBody>
                    <a:bodyPr/>
                    <a:lstStyle/>
                    <a:p>
                      <a:endParaRPr lang="en-ZA"/>
                    </a:p>
                  </a:txBody>
                  <a:tcPr/>
                </a:tc>
                <a:tc>
                  <a:txBody>
                    <a:bodyPr/>
                    <a:lstStyle/>
                    <a:p>
                      <a:pPr algn="just">
                        <a:lnSpc>
                          <a:spcPct val="150000"/>
                        </a:lnSpc>
                        <a:spcAft>
                          <a:spcPts val="0"/>
                        </a:spcAft>
                        <a:tabLst>
                          <a:tab pos="180340" algn="l"/>
                          <a:tab pos="540385" algn="l"/>
                        </a:tabLst>
                      </a:pPr>
                      <a:r>
                        <a:rPr lang="en-GB" sz="1200" kern="1200" dirty="0" err="1">
                          <a:effectLst/>
                          <a:latin typeface="Arial" panose="020B0604020202020204" pitchFamily="34" charset="0"/>
                          <a:cs typeface="Arial" panose="020B0604020202020204" pitchFamily="34" charset="0"/>
                        </a:rPr>
                        <a:t>Dipaleseng</a:t>
                      </a:r>
                      <a:r>
                        <a:rPr lang="en-GB" sz="1200" kern="1200" dirty="0">
                          <a:effectLst/>
                          <a:latin typeface="Arial" panose="020B0604020202020204" pitchFamily="34" charset="0"/>
                          <a:cs typeface="Arial" panose="020B0604020202020204" pitchFamily="34" charset="0"/>
                        </a:rPr>
                        <a:t>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06</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06</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r>
                        <a:rPr lang="en-ZA" sz="1200" dirty="0">
                          <a:latin typeface="Arial" panose="020B0604020202020204" pitchFamily="34" charset="0"/>
                          <a:cs typeface="Arial" panose="020B0604020202020204" pitchFamily="34" charset="0"/>
                        </a:rPr>
                        <a:t>0</a:t>
                      </a:r>
                    </a:p>
                  </a:txBody>
                  <a:tcPr marL="68580" marR="68580" marT="0" marB="0"/>
                </a:tc>
                <a:tc>
                  <a:txBody>
                    <a:bodyPr/>
                    <a:lstStyle/>
                    <a:p>
                      <a:pPr algn="r">
                        <a:lnSpc>
                          <a:spcPct val="150000"/>
                        </a:lnSpc>
                        <a:spcAft>
                          <a:spcPts val="0"/>
                        </a:spcAft>
                        <a:tabLst>
                          <a:tab pos="180340" algn="l"/>
                          <a:tab pos="540385" algn="l"/>
                        </a:tabLst>
                      </a:pPr>
                      <a:r>
                        <a:rPr lang="en-GB" sz="1200">
                          <a:effectLst/>
                          <a:latin typeface="Arial" panose="020B0604020202020204" pitchFamily="34" charset="0"/>
                          <a:cs typeface="Arial" panose="020B0604020202020204" pitchFamily="34" charset="0"/>
                        </a:rPr>
                        <a:t>100%</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967220"/>
                  </a:ext>
                </a:extLst>
              </a:tr>
              <a:tr h="392891">
                <a:tc vMerge="1">
                  <a:txBody>
                    <a:bodyPr/>
                    <a:lstStyle/>
                    <a:p>
                      <a:endParaRPr lang="en-ZA"/>
                    </a:p>
                  </a:txBody>
                  <a:tcPr/>
                </a:tc>
                <a:tc>
                  <a:txBody>
                    <a:bodyPr/>
                    <a:lstStyle/>
                    <a:p>
                      <a:pPr algn="just">
                        <a:lnSpc>
                          <a:spcPct val="15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Govan Mbeki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32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32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r>
                        <a:rPr lang="en-ZA" sz="1200" dirty="0">
                          <a:latin typeface="Arial" panose="020B0604020202020204" pitchFamily="34" charset="0"/>
                          <a:cs typeface="Arial" panose="020B0604020202020204" pitchFamily="34" charset="0"/>
                        </a:rPr>
                        <a:t>0</a:t>
                      </a:r>
                    </a:p>
                  </a:txBody>
                  <a:tcPr marL="68580" marR="68580" marT="0" marB="0"/>
                </a:tc>
                <a:tc>
                  <a:txBody>
                    <a:bodyPr/>
                    <a:lstStyle/>
                    <a:p>
                      <a:pPr algn="r">
                        <a:lnSpc>
                          <a:spcPct val="15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100%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76875894"/>
                  </a:ext>
                </a:extLst>
              </a:tr>
              <a:tr h="392891">
                <a:tc vMerge="1">
                  <a:txBody>
                    <a:bodyPr/>
                    <a:lstStyle/>
                    <a:p>
                      <a:endParaRPr lang="en-ZA"/>
                    </a:p>
                  </a:txBody>
                  <a:tcPr/>
                </a:tc>
                <a:tc>
                  <a:txBody>
                    <a:bodyPr/>
                    <a:lstStyle/>
                    <a:p>
                      <a:pPr algn="just">
                        <a:lnSpc>
                          <a:spcPct val="150000"/>
                        </a:lnSpc>
                        <a:spcAft>
                          <a:spcPts val="0"/>
                        </a:spcAft>
                        <a:tabLst>
                          <a:tab pos="180340" algn="l"/>
                          <a:tab pos="540385" algn="l"/>
                        </a:tabLst>
                      </a:pPr>
                      <a:r>
                        <a:rPr lang="en-GB" sz="1200" kern="1200" dirty="0" err="1">
                          <a:effectLst/>
                          <a:latin typeface="Arial" panose="020B0604020202020204" pitchFamily="34" charset="0"/>
                          <a:cs typeface="Arial" panose="020B0604020202020204" pitchFamily="34" charset="0"/>
                        </a:rPr>
                        <a:t>Lekwa</a:t>
                      </a:r>
                      <a:r>
                        <a:rPr lang="en-GB" sz="1200" kern="1200" dirty="0">
                          <a:effectLst/>
                          <a:latin typeface="Arial" panose="020B0604020202020204" pitchFamily="34" charset="0"/>
                          <a:cs typeface="Arial" panose="020B0604020202020204" pitchFamily="34" charset="0"/>
                        </a:rPr>
                        <a:t>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15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15</a:t>
                      </a:r>
                    </a:p>
                  </a:txBody>
                  <a:tcPr marL="68580" marR="68580" marT="0" marB="0"/>
                </a:tc>
                <a:tc>
                  <a:txBody>
                    <a:bodyPr/>
                    <a:lstStyle/>
                    <a:p>
                      <a:pPr algn="r"/>
                      <a:r>
                        <a:rPr lang="en-ZA" sz="1200" dirty="0">
                          <a:latin typeface="Arial" panose="020B0604020202020204" pitchFamily="34" charset="0"/>
                          <a:cs typeface="Arial" panose="020B0604020202020204" pitchFamily="34" charset="0"/>
                        </a:rPr>
                        <a:t>0</a:t>
                      </a:r>
                    </a:p>
                  </a:txBody>
                  <a:tcPr marL="68580" marR="68580" marT="0" marB="0"/>
                </a:tc>
                <a:tc>
                  <a:txBody>
                    <a:bodyPr/>
                    <a:lstStyle/>
                    <a:p>
                      <a:pPr algn="just">
                        <a:lnSpc>
                          <a:spcPct val="15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                 100%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26947496"/>
                  </a:ext>
                </a:extLst>
              </a:tr>
              <a:tr h="385714">
                <a:tc vMerge="1">
                  <a:txBody>
                    <a:bodyPr/>
                    <a:lstStyle/>
                    <a:p>
                      <a:endParaRPr lang="en-ZA"/>
                    </a:p>
                  </a:txBody>
                  <a:tcPr/>
                </a:tc>
                <a:tc>
                  <a:txBody>
                    <a:bodyPr/>
                    <a:lstStyle/>
                    <a:p>
                      <a:pPr algn="just">
                        <a:lnSpc>
                          <a:spcPct val="15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Mkhondo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19</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tabLst>
                          <a:tab pos="180340" algn="l"/>
                          <a:tab pos="54038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19</a:t>
                      </a:r>
                    </a:p>
                  </a:txBody>
                  <a:tcPr marL="68580" marR="68580" marT="0" marB="0"/>
                </a:tc>
                <a:tc>
                  <a:txBody>
                    <a:bodyPr/>
                    <a:lstStyle/>
                    <a:p>
                      <a:pPr algn="r"/>
                      <a:r>
                        <a:rPr lang="en-ZA" sz="1200" dirty="0">
                          <a:latin typeface="Arial" panose="020B0604020202020204" pitchFamily="34" charset="0"/>
                          <a:cs typeface="Arial" panose="020B0604020202020204" pitchFamily="34" charset="0"/>
                        </a:rPr>
                        <a:t>0</a:t>
                      </a:r>
                    </a:p>
                  </a:txBody>
                  <a:tcPr marL="68580" marR="68580" marT="0" marB="0"/>
                </a:tc>
                <a:tc>
                  <a:txBody>
                    <a:bodyPr/>
                    <a:lstStyle/>
                    <a:p>
                      <a:pPr algn="r">
                        <a:lnSpc>
                          <a:spcPct val="15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99%</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65292555"/>
                  </a:ext>
                </a:extLst>
              </a:tr>
              <a:tr h="384759">
                <a:tc vMerge="1">
                  <a:txBody>
                    <a:bodyPr/>
                    <a:lstStyle/>
                    <a:p>
                      <a:endParaRPr lang="en-ZA"/>
                    </a:p>
                  </a:txBody>
                  <a:tcPr/>
                </a:tc>
                <a:tc>
                  <a:txBody>
                    <a:bodyPr/>
                    <a:lstStyle/>
                    <a:p>
                      <a:pPr algn="just">
                        <a:lnSpc>
                          <a:spcPct val="150000"/>
                        </a:lnSpc>
                        <a:spcAft>
                          <a:spcPts val="0"/>
                        </a:spcAft>
                        <a:tabLst>
                          <a:tab pos="180340" algn="l"/>
                          <a:tab pos="540385" algn="l"/>
                        </a:tabLst>
                      </a:pPr>
                      <a:r>
                        <a:rPr lang="en-GB" sz="1200" kern="1200" dirty="0" err="1">
                          <a:effectLst/>
                          <a:latin typeface="Arial" panose="020B0604020202020204" pitchFamily="34" charset="0"/>
                          <a:cs typeface="Arial" panose="020B0604020202020204" pitchFamily="34" charset="0"/>
                        </a:rPr>
                        <a:t>Msukaligwa</a:t>
                      </a:r>
                      <a:r>
                        <a:rPr lang="en-GB" sz="1200" kern="1200" dirty="0">
                          <a:effectLst/>
                          <a:latin typeface="Arial" panose="020B0604020202020204" pitchFamily="34" charset="0"/>
                          <a:cs typeface="Arial" panose="020B0604020202020204" pitchFamily="34" charset="0"/>
                        </a:rPr>
                        <a:t>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19</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19</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r>
                        <a:rPr lang="en-ZA" sz="1200" dirty="0">
                          <a:latin typeface="Arial" panose="020B0604020202020204" pitchFamily="34" charset="0"/>
                          <a:cs typeface="Arial" panose="020B0604020202020204" pitchFamily="34" charset="0"/>
                        </a:rPr>
                        <a:t>0</a:t>
                      </a:r>
                    </a:p>
                  </a:txBody>
                  <a:tcPr marL="68580" marR="68580" marT="0" marB="0"/>
                </a:tc>
                <a:tc>
                  <a:txBody>
                    <a:bodyPr/>
                    <a:lstStyle/>
                    <a:p>
                      <a:pPr algn="r">
                        <a:lnSpc>
                          <a:spcPct val="15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100%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75850284"/>
                  </a:ext>
                </a:extLst>
              </a:tr>
              <a:tr h="385714">
                <a:tc vMerge="1">
                  <a:txBody>
                    <a:bodyPr/>
                    <a:lstStyle/>
                    <a:p>
                      <a:endParaRPr lang="en-ZA"/>
                    </a:p>
                  </a:txBody>
                  <a:tcPr/>
                </a:tc>
                <a:tc>
                  <a:txBody>
                    <a:bodyPr/>
                    <a:lstStyle/>
                    <a:p>
                      <a:pPr algn="just">
                        <a:lnSpc>
                          <a:spcPct val="15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Dr </a:t>
                      </a:r>
                      <a:r>
                        <a:rPr lang="en-GB" sz="1200" kern="1200" dirty="0" err="1">
                          <a:effectLst/>
                          <a:latin typeface="Arial" panose="020B0604020202020204" pitchFamily="34" charset="0"/>
                          <a:cs typeface="Arial" panose="020B0604020202020204" pitchFamily="34" charset="0"/>
                        </a:rPr>
                        <a:t>Pixley</a:t>
                      </a:r>
                      <a:r>
                        <a:rPr lang="en-GB" sz="1200" kern="1200" dirty="0">
                          <a:effectLst/>
                          <a:latin typeface="Arial" panose="020B0604020202020204" pitchFamily="34" charset="0"/>
                          <a:cs typeface="Arial" panose="020B0604020202020204" pitchFamily="34" charset="0"/>
                        </a:rPr>
                        <a:t> </a:t>
                      </a:r>
                      <a:r>
                        <a:rPr lang="en-GB" sz="1200" kern="1200" dirty="0" err="1">
                          <a:effectLst/>
                          <a:latin typeface="Arial" panose="020B0604020202020204" pitchFamily="34" charset="0"/>
                          <a:cs typeface="Arial" panose="020B0604020202020204" pitchFamily="34" charset="0"/>
                        </a:rPr>
                        <a:t>Ka</a:t>
                      </a:r>
                      <a:r>
                        <a:rPr lang="en-GB" sz="1200" kern="1200" dirty="0">
                          <a:effectLst/>
                          <a:latin typeface="Arial" panose="020B0604020202020204" pitchFamily="34" charset="0"/>
                          <a:cs typeface="Arial" panose="020B0604020202020204" pitchFamily="34" charset="0"/>
                        </a:rPr>
                        <a:t> </a:t>
                      </a:r>
                      <a:r>
                        <a:rPr lang="en-GB" sz="1200" kern="1200" dirty="0" err="1">
                          <a:effectLst/>
                          <a:latin typeface="Arial" panose="020B0604020202020204" pitchFamily="34" charset="0"/>
                          <a:cs typeface="Arial" panose="020B0604020202020204" pitchFamily="34" charset="0"/>
                        </a:rPr>
                        <a:t>Isaka</a:t>
                      </a:r>
                      <a:r>
                        <a:rPr lang="en-GB" sz="1200" kern="1200" dirty="0">
                          <a:effectLst/>
                          <a:latin typeface="Arial" panose="020B0604020202020204" pitchFamily="34" charset="0"/>
                          <a:cs typeface="Arial" panose="020B0604020202020204" pitchFamily="34" charset="0"/>
                        </a:rPr>
                        <a:t> </a:t>
                      </a:r>
                      <a:r>
                        <a:rPr lang="en-GB" sz="1200" kern="1200" dirty="0" err="1">
                          <a:effectLst/>
                          <a:latin typeface="Arial" panose="020B0604020202020204" pitchFamily="34" charset="0"/>
                          <a:cs typeface="Arial" panose="020B0604020202020204" pitchFamily="34" charset="0"/>
                        </a:rPr>
                        <a:t>Seme</a:t>
                      </a:r>
                      <a:r>
                        <a:rPr lang="en-GB" sz="1200" kern="1200">
                          <a:effectLst/>
                          <a:latin typeface="Arial" panose="020B0604020202020204" pitchFamily="34" charset="0"/>
                          <a:cs typeface="Arial" panose="020B0604020202020204" pitchFamily="34" charset="0"/>
                        </a:rPr>
                        <a:t> LM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tabLst>
                          <a:tab pos="180340" algn="l"/>
                          <a:tab pos="540385" algn="l"/>
                        </a:tabLst>
                      </a:pPr>
                      <a:r>
                        <a:rPr lang="en-GB" sz="1200" kern="1200" dirty="0">
                          <a:effectLst/>
                          <a:latin typeface="Arial" panose="020B0604020202020204" pitchFamily="34" charset="0"/>
                          <a:cs typeface="Arial" panose="020B0604020202020204" pitchFamily="34" charset="0"/>
                        </a:rPr>
                        <a:t>11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11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r>
                        <a:rPr lang="en-GB" sz="1200" dirty="0">
                          <a:latin typeface="Arial" panose="020B0604020202020204" pitchFamily="34" charset="0"/>
                          <a:cs typeface="Arial" panose="020B0604020202020204" pitchFamily="34" charset="0"/>
                        </a:rPr>
                        <a:t>0</a:t>
                      </a:r>
                      <a:endParaRPr lang="en-ZA" sz="1200" dirty="0">
                        <a:latin typeface="Arial" panose="020B0604020202020204" pitchFamily="34" charset="0"/>
                        <a:cs typeface="Arial" panose="020B0604020202020204" pitchFamily="34" charset="0"/>
                      </a:endParaRPr>
                    </a:p>
                  </a:txBody>
                  <a:tcPr marL="68580" marR="68580" marT="0" marB="0"/>
                </a:tc>
                <a:tc>
                  <a:txBody>
                    <a:bodyPr/>
                    <a:lstStyle/>
                    <a:p>
                      <a:pPr algn="r">
                        <a:lnSpc>
                          <a:spcPct val="150000"/>
                        </a:lnSpc>
                        <a:spcAft>
                          <a:spcPts val="0"/>
                        </a:spcAft>
                        <a:tabLst>
                          <a:tab pos="180340" algn="l"/>
                          <a:tab pos="540385" algn="l"/>
                        </a:tabLst>
                      </a:pPr>
                      <a:r>
                        <a:rPr lang="en-GB" sz="1200" dirty="0">
                          <a:effectLst/>
                          <a:latin typeface="Arial" panose="020B0604020202020204" pitchFamily="34" charset="0"/>
                          <a:cs typeface="Arial" panose="020B0604020202020204" pitchFamily="34" charset="0"/>
                        </a:rPr>
                        <a:t>100%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93964550"/>
                  </a:ext>
                </a:extLst>
              </a:tr>
              <a:tr h="3857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a:effectLst/>
                          <a:latin typeface="Arial" panose="020B0604020202020204" pitchFamily="34" charset="0"/>
                          <a:ea typeface="Times New Roman" panose="02020603050405020304" pitchFamily="18" charset="0"/>
                          <a:cs typeface="Arial" panose="020B0604020202020204" pitchFamily="34" charset="0"/>
                        </a:rPr>
                        <a:t>TOTAL</a:t>
                      </a:r>
                    </a:p>
                    <a:p>
                      <a:endParaRPr lang="en-ZA" sz="1200" dirty="0">
                        <a:latin typeface="Arial" panose="020B0604020202020204" pitchFamily="34" charset="0"/>
                        <a:cs typeface="Arial" panose="020B0604020202020204" pitchFamily="34" charset="0"/>
                      </a:endParaRPr>
                    </a:p>
                  </a:txBody>
                  <a:tcPr marL="68580" marR="68580" marT="0" marB="0" anchor="ctr"/>
                </a:tc>
                <a:tc>
                  <a:txBody>
                    <a:bodyPr/>
                    <a:lstStyle/>
                    <a:p>
                      <a:pPr algn="just">
                        <a:lnSpc>
                          <a:spcPct val="150000"/>
                        </a:lnSpc>
                        <a:spcAft>
                          <a:spcPts val="0"/>
                        </a:spcAft>
                        <a:tabLst>
                          <a:tab pos="180340" algn="l"/>
                          <a:tab pos="540385" algn="l"/>
                        </a:tabLst>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solidFill>
                  </a:tcPr>
                </a:tc>
                <a:tc>
                  <a:txBody>
                    <a:bodyPr/>
                    <a:lstStyle/>
                    <a:p>
                      <a:pPr algn="r">
                        <a:lnSpc>
                          <a:spcPct val="150000"/>
                        </a:lnSpc>
                        <a:spcAft>
                          <a:spcPts val="0"/>
                        </a:spcAft>
                        <a:tabLst>
                          <a:tab pos="180340" algn="l"/>
                          <a:tab pos="540385" algn="l"/>
                        </a:tabLst>
                      </a:pPr>
                      <a:r>
                        <a:rPr lang="en-ZA" sz="1200" b="1" dirty="0">
                          <a:effectLst/>
                          <a:latin typeface="Arial" panose="020B0604020202020204" pitchFamily="34" charset="0"/>
                          <a:ea typeface="Times New Roman" panose="02020603050405020304" pitchFamily="18" charset="0"/>
                          <a:cs typeface="Arial" panose="020B0604020202020204" pitchFamily="34" charset="0"/>
                        </a:rPr>
                        <a:t>127</a:t>
                      </a:r>
                    </a:p>
                  </a:txBody>
                  <a:tcPr marL="68580" marR="68580" marT="0" marB="0"/>
                </a:tc>
                <a:tc>
                  <a:txBody>
                    <a:bodyPr/>
                    <a:lstStyle/>
                    <a:p>
                      <a:pPr algn="r">
                        <a:lnSpc>
                          <a:spcPct val="150000"/>
                        </a:lnSpc>
                        <a:spcAft>
                          <a:spcPts val="0"/>
                        </a:spcAft>
                        <a:tabLst>
                          <a:tab pos="180340" algn="l"/>
                          <a:tab pos="540385" algn="l"/>
                        </a:tabLst>
                      </a:pPr>
                      <a:r>
                        <a:rPr lang="en-ZA" sz="1200" b="1" dirty="0">
                          <a:effectLst/>
                          <a:latin typeface="Arial" panose="020B0604020202020204" pitchFamily="34" charset="0"/>
                          <a:ea typeface="Times New Roman" panose="02020603050405020304" pitchFamily="18" charset="0"/>
                          <a:cs typeface="Arial" panose="020B0604020202020204" pitchFamily="34" charset="0"/>
                        </a:rPr>
                        <a:t>127</a:t>
                      </a:r>
                    </a:p>
                  </a:txBody>
                  <a:tcPr marL="68580" marR="68580" marT="0" marB="0"/>
                </a:tc>
                <a:tc>
                  <a:txBody>
                    <a:bodyPr/>
                    <a:lstStyle/>
                    <a:p>
                      <a:pPr algn="r"/>
                      <a:r>
                        <a:rPr lang="en-GB" sz="1200" b="1" dirty="0">
                          <a:latin typeface="Arial" panose="020B0604020202020204" pitchFamily="34" charset="0"/>
                          <a:cs typeface="Arial" panose="020B0604020202020204" pitchFamily="34" charset="0"/>
                        </a:rPr>
                        <a:t>0</a:t>
                      </a:r>
                      <a:endParaRPr lang="en-ZA" sz="1200" b="1" dirty="0">
                        <a:latin typeface="Arial" panose="020B0604020202020204" pitchFamily="34" charset="0"/>
                        <a:cs typeface="Arial" panose="020B0604020202020204" pitchFamily="34" charset="0"/>
                      </a:endParaRPr>
                    </a:p>
                  </a:txBody>
                  <a:tcPr marL="68580" marR="68580" marT="0" marB="0"/>
                </a:tc>
                <a:tc>
                  <a:txBody>
                    <a:bodyPr/>
                    <a:lstStyle/>
                    <a:p>
                      <a:pPr algn="r">
                        <a:lnSpc>
                          <a:spcPct val="150000"/>
                        </a:lnSpc>
                        <a:spcAft>
                          <a:spcPts val="0"/>
                        </a:spcAft>
                        <a:tabLst>
                          <a:tab pos="180340" algn="l"/>
                          <a:tab pos="540385" algn="l"/>
                        </a:tabLst>
                      </a:pPr>
                      <a:r>
                        <a:rPr lang="en-ZA" sz="1200" b="1" dirty="0">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tc>
                <a:extLst>
                  <a:ext uri="{0D108BD9-81ED-4DB2-BD59-A6C34878D82A}">
                    <a16:rowId xmlns:a16="http://schemas.microsoft.com/office/drawing/2014/main" val="2005184656"/>
                  </a:ext>
                </a:extLst>
              </a:tr>
            </a:tbl>
          </a:graphicData>
        </a:graphic>
      </p:graphicFrame>
    </p:spTree>
    <p:extLst>
      <p:ext uri="{BB962C8B-B14F-4D97-AF65-F5344CB8AC3E}">
        <p14:creationId xmlns:p14="http://schemas.microsoft.com/office/powerpoint/2010/main" val="1731670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p:cNvSpPr txBox="1">
            <a:spLocks/>
          </p:cNvSpPr>
          <p:nvPr/>
        </p:nvSpPr>
        <p:spPr>
          <a:xfrm>
            <a:off x="0" y="2156674"/>
            <a:ext cx="9906000" cy="1783363"/>
          </a:xfrm>
          <a:prstGeom prst="rect">
            <a:avLst/>
          </a:prstGeom>
          <a:solidFill>
            <a:srgbClr val="FFC00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3250" b="1" dirty="0">
                <a:solidFill>
                  <a:prstClr val="black"/>
                </a:solidFill>
              </a:rPr>
              <a:t>FINANCIAL MANAGEMENT </a:t>
            </a:r>
            <a:endParaRPr kumimoji="0" lang="en-US" sz="3250" b="1"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755326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bg1"/>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ZA"/>
              <a:t>6 YEARS OVERVIEW AUDIT OUTCOME/OPINION</a:t>
            </a:r>
            <a:endParaRPr lang="en-ZA" altLang="en-US" dirty="0"/>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43</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Table 4"/>
          <p:cNvGraphicFramePr>
            <a:graphicFrameLocks noGrp="1"/>
          </p:cNvGraphicFramePr>
          <p:nvPr/>
        </p:nvGraphicFramePr>
        <p:xfrm>
          <a:off x="204807" y="522733"/>
          <a:ext cx="9462654" cy="5581847"/>
        </p:xfrm>
        <a:graphic>
          <a:graphicData uri="http://schemas.openxmlformats.org/drawingml/2006/table">
            <a:tbl>
              <a:tblPr firstRow="1" firstCol="1" bandRow="1"/>
              <a:tblGrid>
                <a:gridCol w="1368867">
                  <a:extLst>
                    <a:ext uri="{9D8B030D-6E8A-4147-A177-3AD203B41FA5}">
                      <a16:colId xmlns:a16="http://schemas.microsoft.com/office/drawing/2014/main" val="20000"/>
                    </a:ext>
                  </a:extLst>
                </a:gridCol>
                <a:gridCol w="1133511">
                  <a:extLst>
                    <a:ext uri="{9D8B030D-6E8A-4147-A177-3AD203B41FA5}">
                      <a16:colId xmlns:a16="http://schemas.microsoft.com/office/drawing/2014/main" val="20001"/>
                    </a:ext>
                  </a:extLst>
                </a:gridCol>
                <a:gridCol w="1133511">
                  <a:extLst>
                    <a:ext uri="{9D8B030D-6E8A-4147-A177-3AD203B41FA5}">
                      <a16:colId xmlns:a16="http://schemas.microsoft.com/office/drawing/2014/main" val="20002"/>
                    </a:ext>
                  </a:extLst>
                </a:gridCol>
                <a:gridCol w="1072076">
                  <a:extLst>
                    <a:ext uri="{9D8B030D-6E8A-4147-A177-3AD203B41FA5}">
                      <a16:colId xmlns:a16="http://schemas.microsoft.com/office/drawing/2014/main" val="20003"/>
                    </a:ext>
                  </a:extLst>
                </a:gridCol>
                <a:gridCol w="976895">
                  <a:extLst>
                    <a:ext uri="{9D8B030D-6E8A-4147-A177-3AD203B41FA5}">
                      <a16:colId xmlns:a16="http://schemas.microsoft.com/office/drawing/2014/main" val="20004"/>
                    </a:ext>
                  </a:extLst>
                </a:gridCol>
                <a:gridCol w="1184562">
                  <a:extLst>
                    <a:ext uri="{9D8B030D-6E8A-4147-A177-3AD203B41FA5}">
                      <a16:colId xmlns:a16="http://schemas.microsoft.com/office/drawing/2014/main" val="20005"/>
                    </a:ext>
                  </a:extLst>
                </a:gridCol>
                <a:gridCol w="1581850">
                  <a:extLst>
                    <a:ext uri="{9D8B030D-6E8A-4147-A177-3AD203B41FA5}">
                      <a16:colId xmlns:a16="http://schemas.microsoft.com/office/drawing/2014/main" val="20006"/>
                    </a:ext>
                  </a:extLst>
                </a:gridCol>
                <a:gridCol w="1011382">
                  <a:extLst>
                    <a:ext uri="{9D8B030D-6E8A-4147-A177-3AD203B41FA5}">
                      <a16:colId xmlns:a16="http://schemas.microsoft.com/office/drawing/2014/main" val="20007"/>
                    </a:ext>
                  </a:extLst>
                </a:gridCol>
              </a:tblGrid>
              <a:tr h="39768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b="1" dirty="0">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Name of municipalities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2015-16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2016-17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2017-18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2018-19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2019-20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2020-21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dirty="0">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MOVEMENTS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192139">
                <a:tc gridSpan="8">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b="1" dirty="0">
                          <a:effectLst/>
                          <a:latin typeface="Arial Narrow" panose="020B0606020202030204" pitchFamily="34" charset="0"/>
                          <a:ea typeface="Times New Roman" panose="02020603050405020304" pitchFamily="18" charset="0"/>
                          <a:cs typeface="Arial" panose="020B0604020202020204" pitchFamily="34" charset="0"/>
                        </a:rPr>
                        <a:t>Ehlanzeni Municipalities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Bushbuckridge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2"/>
                  </a:ext>
                </a:extLst>
              </a:tr>
              <a:tr h="19220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err="1">
                          <a:effectLst/>
                          <a:latin typeface="Arial Narrow" panose="020B0606020202030204" pitchFamily="34" charset="0"/>
                          <a:ea typeface="Times New Roman" panose="02020603050405020304" pitchFamily="18" charset="0"/>
                          <a:cs typeface="Arial" panose="020B0604020202020204" pitchFamily="34" charset="0"/>
                        </a:rPr>
                        <a:t>Thaba</a:t>
                      </a:r>
                      <a:r>
                        <a:rPr lang="en-ZA" sz="1200" dirty="0">
                          <a:effectLst/>
                          <a:latin typeface="Arial Narrow" panose="020B0606020202030204" pitchFamily="34" charset="0"/>
                          <a:ea typeface="Times New Roman" panose="02020603050405020304" pitchFamily="18" charset="0"/>
                          <a:cs typeface="Arial" panose="020B0604020202020204" pitchFamily="34" charset="0"/>
                        </a:rPr>
                        <a:t> </a:t>
                      </a:r>
                      <a:r>
                        <a:rPr lang="en-ZA" sz="1200" dirty="0" err="1">
                          <a:effectLst/>
                          <a:latin typeface="Arial Narrow" panose="020B0606020202030204" pitchFamily="34" charset="0"/>
                          <a:ea typeface="Times New Roman" panose="02020603050405020304" pitchFamily="18" charset="0"/>
                          <a:cs typeface="Arial" panose="020B0604020202020204" pitchFamily="34" charset="0"/>
                        </a:rPr>
                        <a:t>Chweu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Improved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City of Mbombela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4"/>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Nkomazi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5"/>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Ehlanzeni District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6"/>
                  </a:ext>
                </a:extLst>
              </a:tr>
              <a:tr h="192139">
                <a:tc gridSpan="8">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b="1" dirty="0">
                          <a:effectLst/>
                          <a:latin typeface="Arial Narrow" panose="020B0606020202030204" pitchFamily="34" charset="0"/>
                          <a:ea typeface="Times New Roman" panose="02020603050405020304" pitchFamily="18" charset="0"/>
                          <a:cs typeface="Arial" panose="020B0604020202020204" pitchFamily="34" charset="0"/>
                        </a:rPr>
                        <a:t>Gert Sibande District Municipalities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Chief Albert Luthuli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8"/>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Dipaleseng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9"/>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Dr </a:t>
                      </a:r>
                      <a:r>
                        <a:rPr lang="en-ZA" sz="1200" dirty="0" err="1">
                          <a:effectLst/>
                          <a:latin typeface="Arial Narrow" panose="020B0606020202030204" pitchFamily="34" charset="0"/>
                          <a:ea typeface="Times New Roman" panose="02020603050405020304" pitchFamily="18" charset="0"/>
                          <a:cs typeface="Arial" panose="020B0604020202020204" pitchFamily="34" charset="0"/>
                        </a:rPr>
                        <a:t>Pixley</a:t>
                      </a:r>
                      <a:r>
                        <a:rPr lang="en-ZA" sz="1200" dirty="0">
                          <a:effectLst/>
                          <a:latin typeface="Arial Narrow" panose="020B0606020202030204" pitchFamily="34" charset="0"/>
                          <a:ea typeface="Times New Roman" panose="02020603050405020304" pitchFamily="18" charset="0"/>
                          <a:cs typeface="Arial" panose="020B0604020202020204" pitchFamily="34" charset="0"/>
                        </a:rPr>
                        <a:t> </a:t>
                      </a:r>
                      <a:r>
                        <a:rPr lang="en-ZA" sz="1200" dirty="0" err="1">
                          <a:effectLst/>
                          <a:latin typeface="Arial Narrow" panose="020B0606020202030204" pitchFamily="34" charset="0"/>
                          <a:ea typeface="Times New Roman" panose="02020603050405020304" pitchFamily="18" charset="0"/>
                          <a:cs typeface="Arial" panose="020B0604020202020204" pitchFamily="34" charset="0"/>
                        </a:rPr>
                        <a:t>Ka</a:t>
                      </a:r>
                      <a:r>
                        <a:rPr lang="en-ZA" sz="1200" dirty="0">
                          <a:effectLst/>
                          <a:latin typeface="Arial Narrow" panose="020B0606020202030204" pitchFamily="34" charset="0"/>
                          <a:ea typeface="Times New Roman" panose="02020603050405020304" pitchFamily="18" charset="0"/>
                          <a:cs typeface="Arial" panose="020B0604020202020204" pitchFamily="34" charset="0"/>
                        </a:rPr>
                        <a:t> </a:t>
                      </a:r>
                      <a:r>
                        <a:rPr lang="en-ZA" sz="1200" dirty="0" err="1">
                          <a:effectLst/>
                          <a:latin typeface="Arial Narrow" panose="020B0606020202030204" pitchFamily="34" charset="0"/>
                          <a:ea typeface="Times New Roman" panose="02020603050405020304" pitchFamily="18" charset="0"/>
                          <a:cs typeface="Arial" panose="020B0604020202020204" pitchFamily="34" charset="0"/>
                        </a:rPr>
                        <a:t>Isaka</a:t>
                      </a:r>
                      <a:r>
                        <a:rPr lang="en-ZA" sz="1200" dirty="0">
                          <a:effectLst/>
                          <a:latin typeface="Arial Narrow" panose="020B0606020202030204" pitchFamily="34" charset="0"/>
                          <a:ea typeface="Times New Roman" panose="02020603050405020304" pitchFamily="18" charset="0"/>
                          <a:cs typeface="Arial" panose="020B0604020202020204" pitchFamily="34" charset="0"/>
                        </a:rPr>
                        <a:t> Seme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Improved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10"/>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Govan Mbeki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Improved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11"/>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Lekwa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12"/>
                  </a:ext>
                </a:extLst>
              </a:tr>
              <a:tr h="19220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Mkhondo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Improved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13"/>
                  </a:ext>
                </a:extLst>
              </a:tr>
              <a:tr h="19220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err="1">
                          <a:effectLst/>
                          <a:latin typeface="Arial Narrow" panose="020B0606020202030204" pitchFamily="34" charset="0"/>
                          <a:ea typeface="Times New Roman" panose="02020603050405020304" pitchFamily="18" charset="0"/>
                          <a:cs typeface="Arial" panose="020B0604020202020204" pitchFamily="34" charset="0"/>
                        </a:rPr>
                        <a:t>Msukaligwa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Adverse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Adverse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Adverse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Improved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14"/>
                  </a:ext>
                </a:extLst>
              </a:tr>
              <a:tr h="45731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l" defTabSz="742950" rtl="0" eaLnBrk="1" latinLnBrk="0" hangingPunct="1">
                        <a:lnSpc>
                          <a:spcPct val="115000"/>
                        </a:lnSpc>
                        <a:spcBef>
                          <a:spcPts val="0"/>
                        </a:spcBef>
                        <a:spcAft>
                          <a:spcPts val="1000"/>
                        </a:spcAft>
                      </a:pPr>
                      <a:r>
                        <a:rPr lang="en-US" sz="1200" kern="1200" dirty="0" err="1">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Gert</a:t>
                      </a:r>
                      <a:r>
                        <a:rPr lang="en-US" sz="12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200" kern="1200" dirty="0" err="1">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Sibande</a:t>
                      </a:r>
                      <a:r>
                        <a:rPr lang="en-US" sz="12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District</a:t>
                      </a: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l" defTabSz="74295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Qualified</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Unqualified with findings</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Unqualified with no findings</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Unqualified with no findings</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Unqualified with findings</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Unqualified with no findings</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Improved</a:t>
                      </a: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67192174"/>
                  </a:ext>
                </a:extLst>
              </a:tr>
            </a:tbl>
          </a:graphicData>
        </a:graphic>
      </p:graphicFrame>
    </p:spTree>
    <p:extLst>
      <p:ext uri="{BB962C8B-B14F-4D97-AF65-F5344CB8AC3E}">
        <p14:creationId xmlns:p14="http://schemas.microsoft.com/office/powerpoint/2010/main" val="2075733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1665"/>
          </a:xfrm>
          <a:prstGeom prst="rect">
            <a:avLst/>
          </a:prstGeom>
          <a:solidFill>
            <a:schemeClr val="bg1"/>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eaLnBrk="1" hangingPunct="1">
              <a:defRPr/>
            </a:pPr>
            <a:r>
              <a:rPr lang="en-ZA" b="1" dirty="0">
                <a:solidFill>
                  <a:prstClr val="black"/>
                </a:solidFill>
                <a:latin typeface="Calibri"/>
                <a:ea typeface="+mn-ea"/>
              </a:rPr>
              <a:t>6 YEARS OVERVIEW AUDIT OUTCOME/OPINION</a:t>
            </a:r>
            <a:r>
              <a:rPr lang="mr-IN" b="1" dirty="0">
                <a:solidFill>
                  <a:prstClr val="black"/>
                </a:solidFill>
                <a:latin typeface="Calibri"/>
                <a:ea typeface="+mn-ea"/>
              </a:rPr>
              <a:t>…</a:t>
            </a:r>
            <a:r>
              <a:rPr lang="en-US" b="1" dirty="0">
                <a:solidFill>
                  <a:prstClr val="black"/>
                </a:solidFill>
                <a:latin typeface="Calibri"/>
                <a:ea typeface="+mn-ea"/>
              </a:rPr>
              <a:t>cont..</a:t>
            </a:r>
            <a:endParaRPr lang="en-US" dirty="0">
              <a:solidFill>
                <a:prstClr val="black"/>
              </a:solidFill>
              <a:latin typeface="Calibri"/>
              <a:ea typeface="+mn-ea"/>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44</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Content Placeholder 4"/>
          <p:cNvSpPr txBox="1">
            <a:spLocks/>
          </p:cNvSpPr>
          <p:nvPr/>
        </p:nvSpPr>
        <p:spPr>
          <a:xfrm>
            <a:off x="77152" y="614212"/>
            <a:ext cx="8941037" cy="53463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950" marR="0" lvl="1" indent="0" algn="just" defTabSz="457200" rtl="0" eaLnBrk="1" fontAlgn="auto" latinLnBrk="0" hangingPunct="1">
              <a:lnSpc>
                <a:spcPct val="100000"/>
              </a:lnSpc>
              <a:spcBef>
                <a:spcPct val="20000"/>
              </a:spcBef>
              <a:spcAft>
                <a:spcPts val="0"/>
              </a:spcAft>
              <a:buClrTx/>
              <a:buSzTx/>
              <a:buFont typeface="Arial"/>
              <a:buNone/>
              <a:tabLst/>
              <a:defRPr/>
            </a:pPr>
            <a:endParaRPr kumimoji="0" lang="en-ZA" sz="2000" b="0" i="1"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3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920785693"/>
              </p:ext>
            </p:extLst>
          </p:nvPr>
        </p:nvGraphicFramePr>
        <p:xfrm>
          <a:off x="221673" y="614212"/>
          <a:ext cx="9462654" cy="4475016"/>
        </p:xfrm>
        <a:graphic>
          <a:graphicData uri="http://schemas.openxmlformats.org/drawingml/2006/table">
            <a:tbl>
              <a:tblPr firstRow="1" firstCol="1" bandRow="1"/>
              <a:tblGrid>
                <a:gridCol w="1368867">
                  <a:extLst>
                    <a:ext uri="{9D8B030D-6E8A-4147-A177-3AD203B41FA5}">
                      <a16:colId xmlns:a16="http://schemas.microsoft.com/office/drawing/2014/main" val="20000"/>
                    </a:ext>
                  </a:extLst>
                </a:gridCol>
                <a:gridCol w="1133511">
                  <a:extLst>
                    <a:ext uri="{9D8B030D-6E8A-4147-A177-3AD203B41FA5}">
                      <a16:colId xmlns:a16="http://schemas.microsoft.com/office/drawing/2014/main" val="20001"/>
                    </a:ext>
                  </a:extLst>
                </a:gridCol>
                <a:gridCol w="1133511">
                  <a:extLst>
                    <a:ext uri="{9D8B030D-6E8A-4147-A177-3AD203B41FA5}">
                      <a16:colId xmlns:a16="http://schemas.microsoft.com/office/drawing/2014/main" val="20002"/>
                    </a:ext>
                  </a:extLst>
                </a:gridCol>
                <a:gridCol w="1072076">
                  <a:extLst>
                    <a:ext uri="{9D8B030D-6E8A-4147-A177-3AD203B41FA5}">
                      <a16:colId xmlns:a16="http://schemas.microsoft.com/office/drawing/2014/main" val="20003"/>
                    </a:ext>
                  </a:extLst>
                </a:gridCol>
                <a:gridCol w="976895">
                  <a:extLst>
                    <a:ext uri="{9D8B030D-6E8A-4147-A177-3AD203B41FA5}">
                      <a16:colId xmlns:a16="http://schemas.microsoft.com/office/drawing/2014/main" val="20004"/>
                    </a:ext>
                  </a:extLst>
                </a:gridCol>
                <a:gridCol w="1184562">
                  <a:extLst>
                    <a:ext uri="{9D8B030D-6E8A-4147-A177-3AD203B41FA5}">
                      <a16:colId xmlns:a16="http://schemas.microsoft.com/office/drawing/2014/main" val="20005"/>
                    </a:ext>
                  </a:extLst>
                </a:gridCol>
                <a:gridCol w="1581850">
                  <a:extLst>
                    <a:ext uri="{9D8B030D-6E8A-4147-A177-3AD203B41FA5}">
                      <a16:colId xmlns:a16="http://schemas.microsoft.com/office/drawing/2014/main" val="20006"/>
                    </a:ext>
                  </a:extLst>
                </a:gridCol>
                <a:gridCol w="1011382">
                  <a:extLst>
                    <a:ext uri="{9D8B030D-6E8A-4147-A177-3AD203B41FA5}">
                      <a16:colId xmlns:a16="http://schemas.microsoft.com/office/drawing/2014/main" val="20007"/>
                    </a:ext>
                  </a:extLst>
                </a:gridCol>
              </a:tblGrid>
              <a:tr h="68846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b="1" dirty="0">
                          <a:solidFill>
                            <a:srgbClr val="333399"/>
                          </a:solidFill>
                          <a:effectLst/>
                          <a:latin typeface="Arial" panose="020B0604020202020204" pitchFamily="34" charset="0"/>
                          <a:ea typeface="Times New Roman" panose="02020603050405020304" pitchFamily="18" charset="0"/>
                          <a:cs typeface="Arial" panose="020B0604020202020204" pitchFamily="34" charset="0"/>
                        </a:rPr>
                        <a:t>Name of municipalities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panose="020B0604020202020204" pitchFamily="34" charset="0"/>
                          <a:ea typeface="Times New Roman" panose="02020603050405020304" pitchFamily="18" charset="0"/>
                          <a:cs typeface="Arial" panose="020B0604020202020204" pitchFamily="34" charset="0"/>
                        </a:rPr>
                        <a:t>Audit outcome 2015-16</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panose="020B0604020202020204" pitchFamily="34" charset="0"/>
                          <a:ea typeface="Times New Roman" panose="02020603050405020304" pitchFamily="18" charset="0"/>
                          <a:cs typeface="Arial" panose="020B0604020202020204" pitchFamily="34" charset="0"/>
                        </a:rPr>
                        <a:t>Audit outcome 2016-17</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panose="020B0604020202020204" pitchFamily="34" charset="0"/>
                          <a:ea typeface="Times New Roman" panose="02020603050405020304" pitchFamily="18" charset="0"/>
                          <a:cs typeface="Arial" panose="020B0604020202020204" pitchFamily="34" charset="0"/>
                        </a:rPr>
                        <a:t>Audit outcome 2017-18</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panose="020B0604020202020204" pitchFamily="34" charset="0"/>
                          <a:ea typeface="Times New Roman" panose="02020603050405020304" pitchFamily="18" charset="0"/>
                          <a:cs typeface="Arial" panose="020B0604020202020204" pitchFamily="34" charset="0"/>
                        </a:rPr>
                        <a:t>Audit outcome 2018-19</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b="1">
                          <a:solidFill>
                            <a:srgbClr val="333399"/>
                          </a:solidFill>
                          <a:effectLst/>
                          <a:latin typeface="Arial" panose="020B0604020202020204" pitchFamily="34" charset="0"/>
                          <a:ea typeface="Times New Roman" panose="02020603050405020304" pitchFamily="18" charset="0"/>
                          <a:cs typeface="Arial" panose="020B0604020202020204" pitchFamily="34" charset="0"/>
                        </a:rPr>
                        <a:t>Audit outcome 2019-20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panose="020B0604020202020204" pitchFamily="34" charset="0"/>
                          <a:ea typeface="Times New Roman" panose="02020603050405020304" pitchFamily="18" charset="0"/>
                          <a:cs typeface="Arial" panose="020B0604020202020204" pitchFamily="34" charset="0"/>
                        </a:rPr>
                        <a:t>Audit outcome 2020-21</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dirty="0">
                          <a:solidFill>
                            <a:srgbClr val="333399"/>
                          </a:solidFill>
                          <a:effectLst/>
                          <a:latin typeface="Arial" panose="020B0604020202020204" pitchFamily="34" charset="0"/>
                          <a:ea typeface="Times New Roman" panose="02020603050405020304" pitchFamily="18" charset="0"/>
                          <a:cs typeface="Arial" panose="020B0604020202020204" pitchFamily="34" charset="0"/>
                        </a:rPr>
                        <a:t>MOVEMENTS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344232">
                <a:tc gridSpan="8">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Nkangala District Municipalities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423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Dr. JS Moroka</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Adverse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Disclaimer</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Disclaimer</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Disclaimer</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unchanged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2"/>
                  </a:ext>
                </a:extLst>
              </a:tr>
              <a:tr h="34423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Emakhazeni</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Adverse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Adverse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Adverse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47EC4"/>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unchanged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3"/>
                  </a:ext>
                </a:extLst>
              </a:tr>
              <a:tr h="34423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Emalahleni</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Disclaimer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unchanged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4"/>
                  </a:ext>
                </a:extLst>
              </a:tr>
              <a:tr h="68846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Steve Tshwete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Unqualified with no findings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Unqualified with findings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Unqualified with findings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Unqualified with findings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Unqualified with no findings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Unqualified with no findings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unchanged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D4B4"/>
                    </a:solidFill>
                  </a:tcPr>
                </a:tc>
                <a:extLst>
                  <a:ext uri="{0D108BD9-81ED-4DB2-BD59-A6C34878D82A}">
                    <a16:rowId xmlns:a16="http://schemas.microsoft.com/office/drawing/2014/main" val="10005"/>
                  </a:ext>
                </a:extLst>
              </a:tr>
              <a:tr h="68846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Thembisile Hani</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Unqualified with findings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Unqualified with findings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panose="020B0604020202020204" pitchFamily="34" charset="0"/>
                          <a:ea typeface="Times New Roman" panose="02020603050405020304" pitchFamily="18" charset="0"/>
                          <a:cs typeface="Arial" panose="020B0604020202020204" pitchFamily="34" charset="0"/>
                        </a:rPr>
                        <a:t>Improved </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6"/>
                  </a:ext>
                </a:extLst>
              </a:tr>
              <a:tr h="34423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panose="020B0604020202020204" pitchFamily="34" charset="0"/>
                          <a:ea typeface="Times New Roman" panose="02020603050405020304" pitchFamily="18" charset="0"/>
                          <a:cs typeface="Arial" panose="020B0604020202020204" pitchFamily="34" charset="0"/>
                        </a:rPr>
                        <a:t>Victor Khanye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Disclaimer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Qualified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panose="020B0604020202020204" pitchFamily="34" charset="0"/>
                          <a:ea typeface="Times New Roman" panose="02020603050405020304" pitchFamily="18" charset="0"/>
                          <a:cs typeface="Arial" panose="020B0604020202020204" pitchFamily="34" charset="0"/>
                        </a:rPr>
                        <a:t>Unchanged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7"/>
                  </a:ext>
                </a:extLst>
              </a:tr>
              <a:tr h="68846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Nkangala District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panose="020B0604020202020204" pitchFamily="34" charset="0"/>
                          <a:ea typeface="Times New Roman" panose="02020603050405020304" pitchFamily="18" charset="0"/>
                          <a:cs typeface="Arial" panose="020B0604020202020204" pitchFamily="34" charset="0"/>
                        </a:rPr>
                        <a:t>Unqualified with no findings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panose="020B0604020202020204" pitchFamily="34" charset="0"/>
                          <a:ea typeface="Times New Roman" panose="02020603050405020304" pitchFamily="18" charset="0"/>
                          <a:cs typeface="Arial" panose="020B0604020202020204" pitchFamily="34" charset="0"/>
                        </a:rPr>
                        <a:t>Unqualified with no findings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Unqualified with no findings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panose="020B0604020202020204" pitchFamily="34" charset="0"/>
                          <a:ea typeface="Times New Roman" panose="02020603050405020304" pitchFamily="18" charset="0"/>
                          <a:cs typeface="Arial" panose="020B0604020202020204" pitchFamily="34" charset="0"/>
                        </a:rPr>
                        <a:t>Unqualified with no findings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Unqualified with no findings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Unqualified with no findings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Unchanged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78080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523220"/>
          </a:xfrm>
          <a:prstGeom prst="rect">
            <a:avLst/>
          </a:prstGeom>
          <a:solidFill>
            <a:schemeClr val="bg1"/>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eaLnBrk="1" hangingPunct="1"/>
            <a:r>
              <a:rPr lang="en-US" altLang="en-US" sz="2800" dirty="0">
                <a:solidFill>
                  <a:prstClr val="black"/>
                </a:solidFill>
                <a:ea typeface="+mj-ea"/>
                <a:cs typeface="Arial" panose="020B0604020202020204" pitchFamily="34" charset="0"/>
              </a:rPr>
              <a:t>Funded/Unfunded Budget Outcomes</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45</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Content Placeholder 4"/>
          <p:cNvSpPr txBox="1">
            <a:spLocks/>
          </p:cNvSpPr>
          <p:nvPr/>
        </p:nvSpPr>
        <p:spPr>
          <a:xfrm>
            <a:off x="77152" y="614212"/>
            <a:ext cx="8941037" cy="53463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950" marR="0" lvl="1" indent="0" algn="just" defTabSz="457200" rtl="0" eaLnBrk="1" fontAlgn="auto" latinLnBrk="0" hangingPunct="1">
              <a:lnSpc>
                <a:spcPct val="100000"/>
              </a:lnSpc>
              <a:spcBef>
                <a:spcPct val="20000"/>
              </a:spcBef>
              <a:spcAft>
                <a:spcPts val="0"/>
              </a:spcAft>
              <a:buClrTx/>
              <a:buSzTx/>
              <a:buFont typeface="Arial"/>
              <a:buNone/>
              <a:tabLst/>
              <a:defRPr/>
            </a:pPr>
            <a:endParaRPr kumimoji="0" lang="en-ZA" sz="2000" b="0" i="1"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3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 name="Rectangle 4"/>
          <p:cNvSpPr/>
          <p:nvPr/>
        </p:nvSpPr>
        <p:spPr>
          <a:xfrm>
            <a:off x="161925" y="614212"/>
            <a:ext cx="9144000" cy="3458896"/>
          </a:xfrm>
          <a:prstGeom prst="rect">
            <a:avLst/>
          </a:prstGeom>
        </p:spPr>
        <p:txBody>
          <a:bodyPr wrap="square">
            <a:spAutoFit/>
          </a:bodyPr>
          <a:lstStyle/>
          <a:p>
            <a:pPr marL="228600" marR="0" lvl="0" indent="-228600" algn="just" defTabSz="91440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the 2021/2022 financial year 10 municipalities adopted unfunded budgets.</a:t>
            </a:r>
            <a:r>
              <a:rPr kumimoji="0" lang="en-US" sz="1600" b="1" i="0" u="none" strike="noStrike" kern="0" cap="none" spc="0" normalizeH="0" baseline="0" noProof="0" dirty="0">
                <a:ln>
                  <a:noFill/>
                </a:ln>
                <a:solidFill>
                  <a:prstClr val="black"/>
                </a:solidFill>
                <a:effectLst/>
                <a:uLnTx/>
                <a:uFillTx/>
              </a:rPr>
              <a:t> </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Msukaligwa,</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228600" marR="0" lvl="0" indent="-228600" algn="just" defTabSz="91440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Mkhondo, Lekwa,</a:t>
            </a: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Dipaleseng,</a:t>
            </a: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Govan Mbeki, Victor Khanye</a:t>
            </a: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Emalahleni, Dr J.S. </a:t>
            </a:r>
            <a:r>
              <a:rPr kumimoji="0" lang="en-US" sz="1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Moroka</a:t>
            </a: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Thaba</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Chweu</a:t>
            </a: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Nkomazi.</a:t>
            </a:r>
            <a:endPar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just" defTabSz="91440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These municipalities were instructed to develop budget funding plans, obtaining Council approvals and implement these plans to improve the unfunded status.</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en-ZA"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just" defTabSz="91440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changes to the unfunded budgets were to be incorporated into the 2021/2022 midyear adjustment budget process.</a:t>
            </a:r>
          </a:p>
          <a:p>
            <a:pPr marL="228600" marR="0" lvl="0" indent="-228600" algn="just" defTabSz="91440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status is that PT only received the budget funding plans from </a:t>
            </a:r>
            <a:r>
              <a:rPr kumimoji="0" lang="en-ZA" sz="1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Emalahleni</a:t>
            </a:r>
            <a:r>
              <a:rPr kumimoji="0" lang="en-ZA"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Govan Mbeki, </a:t>
            </a:r>
            <a:r>
              <a:rPr kumimoji="0" lang="en-ZA" sz="1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Lekwa</a:t>
            </a:r>
            <a:r>
              <a:rPr kumimoji="0" lang="en-ZA"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a:t>
            </a:r>
            <a:r>
              <a:rPr kumimoji="0" lang="en-ZA" sz="1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Thaba</a:t>
            </a:r>
            <a:r>
              <a:rPr kumimoji="0" lang="en-ZA"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ZA" sz="1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Chweu.The</a:t>
            </a:r>
            <a:r>
              <a:rPr kumimoji="0" lang="en-ZA"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progress reports with regards to implementation were only received from </a:t>
            </a:r>
            <a:r>
              <a:rPr kumimoji="0" lang="en-ZA" sz="1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Emalahleni</a:t>
            </a:r>
            <a:r>
              <a:rPr kumimoji="0" lang="en-ZA"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228600" marR="0" lvl="0" indent="-228600" algn="just" defTabSz="91440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Did this help us?</a:t>
            </a:r>
          </a:p>
          <a:p>
            <a:pPr marL="228600" marR="0" lvl="0" indent="-228600" algn="just" defTabSz="91440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situation currently is that 8 municipalities adopted unfunded budgets for 2022/23 financial year.</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Msukaligwa</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Mkhondo</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Lekwa</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Dipaleseng,</a:t>
            </a: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Govan</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Mbeki, Victor </a:t>
            </a:r>
            <a:r>
              <a:rPr kumimoji="0" lang="en-US" sz="1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Khanye</a:t>
            </a: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Emalahleni</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Thaba</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Chweu</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Steve </a:t>
            </a:r>
            <a:r>
              <a:rPr kumimoji="0" lang="en-US" sz="1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Tswhete</a:t>
            </a: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(with technical error).</a:t>
            </a:r>
            <a:endPar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just" defTabSz="91440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Emalahleni</a:t>
            </a:r>
            <a:r>
              <a:rPr kumimoji="0" lang="en-ZA"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was the only municipality that submitted their budget funding plan with progress on implementation.</a:t>
            </a:r>
          </a:p>
          <a:p>
            <a:pPr marL="0" marR="0" lvl="0" indent="0" algn="just" defTabSz="914400" eaLnBrk="1" fontAlgn="auto" latinLnBrk="0" hangingPunct="1">
              <a:lnSpc>
                <a:spcPct val="115000"/>
              </a:lnSpc>
              <a:spcBef>
                <a:spcPts val="100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667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7629"/>
          </a:xfrm>
          <a:prstGeom prst="rect">
            <a:avLst/>
          </a:prstGeom>
          <a:solidFill>
            <a:schemeClr val="bg1"/>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eaLnBrk="1" hangingPunct="1">
              <a:lnSpc>
                <a:spcPct val="107000"/>
              </a:lnSpc>
              <a:spcAft>
                <a:spcPts val="800"/>
              </a:spcAft>
              <a:defRPr/>
            </a:pPr>
            <a:r>
              <a:rPr lang="en-ZA" b="1" dirty="0">
                <a:solidFill>
                  <a:prstClr val="black"/>
                </a:solidFill>
                <a:effectLst>
                  <a:outerShdw blurRad="38100" dist="38100" dir="2700000" algn="tl">
                    <a:srgbClr val="000000">
                      <a:alpha val="43137"/>
                    </a:srgbClr>
                  </a:outerShdw>
                </a:effectLst>
                <a:ea typeface="+mn-ea"/>
                <a:cs typeface="Arial" panose="020B0604020202020204" pitchFamily="34" charset="0"/>
              </a:rPr>
              <a:t>ESKOM DEBT AS AT AUGUST  2022</a:t>
            </a:r>
            <a:endParaRPr lang="en-ZA" sz="2000" b="1" dirty="0">
              <a:solidFill>
                <a:prstClr val="black"/>
              </a:solidFill>
              <a:latin typeface="Calibri"/>
              <a:ea typeface="Calibri" panose="020F0502020204030204" pitchFamily="34" charset="0"/>
              <a:cs typeface="Arial" panose="020B0604020202020204" pitchFamily="34" charset="0"/>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46</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Content Placeholder 4"/>
          <p:cNvSpPr txBox="1">
            <a:spLocks/>
          </p:cNvSpPr>
          <p:nvPr/>
        </p:nvSpPr>
        <p:spPr>
          <a:xfrm>
            <a:off x="77152" y="614212"/>
            <a:ext cx="8941037" cy="53463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950" marR="0" lvl="1" indent="0" algn="just" defTabSz="457200" rtl="0" eaLnBrk="1" fontAlgn="auto" latinLnBrk="0" hangingPunct="1">
              <a:lnSpc>
                <a:spcPct val="100000"/>
              </a:lnSpc>
              <a:spcBef>
                <a:spcPct val="20000"/>
              </a:spcBef>
              <a:spcAft>
                <a:spcPts val="0"/>
              </a:spcAft>
              <a:buClrTx/>
              <a:buSzTx/>
              <a:buFont typeface="Arial"/>
              <a:buNone/>
              <a:tabLst/>
              <a:defRPr/>
            </a:pPr>
            <a:endParaRPr kumimoji="0" lang="en-ZA" sz="2000" b="0" i="1"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3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097302336"/>
              </p:ext>
            </p:extLst>
          </p:nvPr>
        </p:nvGraphicFramePr>
        <p:xfrm>
          <a:off x="159992" y="614212"/>
          <a:ext cx="9586016" cy="4244350"/>
        </p:xfrm>
        <a:graphic>
          <a:graphicData uri="http://schemas.openxmlformats.org/drawingml/2006/table">
            <a:tbl>
              <a:tblPr firstRow="1" bandRow="1"/>
              <a:tblGrid>
                <a:gridCol w="4480317">
                  <a:extLst>
                    <a:ext uri="{9D8B030D-6E8A-4147-A177-3AD203B41FA5}">
                      <a16:colId xmlns:a16="http://schemas.microsoft.com/office/drawing/2014/main" val="20000"/>
                    </a:ext>
                  </a:extLst>
                </a:gridCol>
                <a:gridCol w="5105699">
                  <a:extLst>
                    <a:ext uri="{9D8B030D-6E8A-4147-A177-3AD203B41FA5}">
                      <a16:colId xmlns:a16="http://schemas.microsoft.com/office/drawing/2014/main" val="20001"/>
                    </a:ext>
                  </a:extLst>
                </a:gridCol>
              </a:tblGrid>
              <a:tr h="59328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200" b="0" dirty="0">
                          <a:effectLst/>
                          <a:latin typeface="Arial" panose="020B0604020202020204" pitchFamily="34" charset="0"/>
                          <a:cs typeface="Arial" panose="020B0604020202020204" pitchFamily="34" charset="0"/>
                        </a:rPr>
                        <a:t>Municipal Name</a:t>
                      </a:r>
                      <a:br>
                        <a:rPr lang="en-US" sz="1200" b="0" dirty="0">
                          <a:latin typeface="Arial" panose="020B0604020202020204" pitchFamily="34" charset="0"/>
                          <a:cs typeface="Arial" panose="020B0604020202020204" pitchFamily="34" charset="0"/>
                        </a:rPr>
                      </a:br>
                      <a:endParaRPr lang="en-ZA" sz="1200" b="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200" b="0" dirty="0">
                          <a:effectLst/>
                          <a:latin typeface="Arial" panose="020B0604020202020204" pitchFamily="34" charset="0"/>
                          <a:cs typeface="Arial" panose="020B0604020202020204" pitchFamily="34" charset="0"/>
                        </a:rPr>
                        <a:t>AUGUST 2022 Arrear Debt As Per</a:t>
                      </a:r>
                      <a:br>
                        <a:rPr lang="en-US" sz="1200" b="0" dirty="0">
                          <a:latin typeface="Arial" panose="020B0604020202020204" pitchFamily="34" charset="0"/>
                          <a:cs typeface="Arial" panose="020B0604020202020204" pitchFamily="34" charset="0"/>
                        </a:rPr>
                      </a:br>
                      <a:r>
                        <a:rPr lang="en-US" sz="1200" b="0" dirty="0">
                          <a:effectLst/>
                          <a:latin typeface="Arial" panose="020B0604020202020204" pitchFamily="34" charset="0"/>
                          <a:cs typeface="Arial" panose="020B0604020202020204" pitchFamily="34" charset="0"/>
                        </a:rPr>
                        <a:t>MFMA</a:t>
                      </a:r>
                      <a:endParaRPr lang="en-ZA" sz="1200" b="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31076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en-US" sz="1200" kern="1200" dirty="0">
                          <a:solidFill>
                            <a:schemeClr val="dk1"/>
                          </a:solidFill>
                          <a:effectLst/>
                          <a:latin typeface="Arial" panose="020B0604020202020204" pitchFamily="34" charset="0"/>
                          <a:ea typeface="+mn-ea"/>
                          <a:cs typeface="Arial" panose="020B0604020202020204" pitchFamily="34" charset="0"/>
                        </a:rPr>
                        <a:t>CITY OF MBOMBELA </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is-IS" sz="1200" kern="1200" dirty="0">
                          <a:solidFill>
                            <a:schemeClr val="dk1"/>
                          </a:solidFill>
                          <a:effectLst/>
                          <a:latin typeface="Arial" panose="020B0604020202020204" pitchFamily="34" charset="0"/>
                          <a:ea typeface="+mn-ea"/>
                          <a:cs typeface="Arial" panose="020B0604020202020204" pitchFamily="34" charset="0"/>
                        </a:rPr>
                        <a:t>R880</a:t>
                      </a:r>
                      <a:r>
                        <a:rPr lang="is-IS" sz="1200" kern="1200" baseline="0" dirty="0">
                          <a:solidFill>
                            <a:schemeClr val="dk1"/>
                          </a:solidFill>
                          <a:effectLst/>
                          <a:latin typeface="Arial" panose="020B0604020202020204" pitchFamily="34" charset="0"/>
                          <a:ea typeface="+mn-ea"/>
                          <a:cs typeface="Arial" panose="020B0604020202020204" pitchFamily="34" charset="0"/>
                        </a:rPr>
                        <a:t> 643 101</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076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en-US" sz="1200" kern="1200" dirty="0">
                          <a:solidFill>
                            <a:schemeClr val="tx1"/>
                          </a:solidFill>
                          <a:effectLst/>
                          <a:latin typeface="Arial" panose="020B0604020202020204" pitchFamily="34" charset="0"/>
                          <a:ea typeface="+mn-ea"/>
                          <a:cs typeface="Arial" panose="020B0604020202020204" pitchFamily="34" charset="0"/>
                        </a:rPr>
                        <a:t>DIPALESENG</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da-DK" sz="1200" kern="1200" dirty="0">
                          <a:solidFill>
                            <a:schemeClr val="tx1"/>
                          </a:solidFill>
                          <a:effectLst/>
                          <a:latin typeface="Arial" panose="020B0604020202020204" pitchFamily="34" charset="0"/>
                          <a:ea typeface="+mn-ea"/>
                          <a:cs typeface="Arial" panose="020B0604020202020204" pitchFamily="34" charset="0"/>
                        </a:rPr>
                        <a:t>R124</a:t>
                      </a:r>
                      <a:r>
                        <a:rPr lang="da-DK" sz="1200" kern="1200" baseline="0" dirty="0">
                          <a:solidFill>
                            <a:schemeClr val="tx1"/>
                          </a:solidFill>
                          <a:effectLst/>
                          <a:latin typeface="Arial" panose="020B0604020202020204" pitchFamily="34" charset="0"/>
                          <a:ea typeface="+mn-ea"/>
                          <a:cs typeface="Arial" panose="020B0604020202020204" pitchFamily="34" charset="0"/>
                        </a:rPr>
                        <a:t> 742 989</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76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en-US" sz="1200" kern="1200" dirty="0">
                          <a:solidFill>
                            <a:schemeClr val="tx1"/>
                          </a:solidFill>
                          <a:effectLst/>
                          <a:latin typeface="Arial" panose="020B0604020202020204" pitchFamily="34" charset="0"/>
                          <a:ea typeface="+mn-ea"/>
                          <a:cs typeface="Arial" panose="020B0604020202020204" pitchFamily="34" charset="0"/>
                        </a:rPr>
                        <a:t>EMAKHAZENI </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cs-CZ" sz="1200" kern="1200" dirty="0">
                          <a:solidFill>
                            <a:schemeClr val="tx1"/>
                          </a:solidFill>
                          <a:effectLst/>
                          <a:latin typeface="Arial" panose="020B0604020202020204" pitchFamily="34" charset="0"/>
                          <a:ea typeface="+mn-ea"/>
                          <a:cs typeface="Arial" panose="020B0604020202020204" pitchFamily="34" charset="0"/>
                        </a:rPr>
                        <a:t>R</a:t>
                      </a:r>
                      <a:r>
                        <a:rPr lang="en-ZA" sz="1200" kern="1200" dirty="0">
                          <a:solidFill>
                            <a:schemeClr val="tx1"/>
                          </a:solidFill>
                          <a:effectLst/>
                          <a:latin typeface="Arial" panose="020B0604020202020204" pitchFamily="34" charset="0"/>
                          <a:ea typeface="+mn-ea"/>
                          <a:cs typeface="Arial" panose="020B0604020202020204" pitchFamily="34" charset="0"/>
                        </a:rPr>
                        <a:t>107</a:t>
                      </a:r>
                      <a:r>
                        <a:rPr lang="en-ZA" sz="1200" kern="1200" baseline="0" dirty="0">
                          <a:solidFill>
                            <a:schemeClr val="tx1"/>
                          </a:solidFill>
                          <a:effectLst/>
                          <a:latin typeface="Arial" panose="020B0604020202020204" pitchFamily="34" charset="0"/>
                          <a:ea typeface="+mn-ea"/>
                          <a:cs typeface="Arial" panose="020B0604020202020204" pitchFamily="34" charset="0"/>
                        </a:rPr>
                        <a:t> 008 203</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076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en-US" sz="1200" kern="1200" dirty="0">
                          <a:solidFill>
                            <a:schemeClr val="tx1"/>
                          </a:solidFill>
                          <a:effectLst/>
                          <a:latin typeface="Arial" panose="020B0604020202020204" pitchFamily="34" charset="0"/>
                          <a:ea typeface="+mn-ea"/>
                          <a:cs typeface="Arial" panose="020B0604020202020204" pitchFamily="34" charset="0"/>
                        </a:rPr>
                        <a:t>EMALAHLENI </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is-IS" sz="1200" kern="1200" dirty="0">
                          <a:solidFill>
                            <a:schemeClr val="tx1"/>
                          </a:solidFill>
                          <a:effectLst/>
                          <a:latin typeface="Arial" panose="020B0604020202020204" pitchFamily="34" charset="0"/>
                          <a:ea typeface="+mn-ea"/>
                          <a:cs typeface="Arial" panose="020B0604020202020204" pitchFamily="34" charset="0"/>
                        </a:rPr>
                        <a:t>R6</a:t>
                      </a:r>
                      <a:r>
                        <a:rPr lang="is-IS" sz="1200" kern="1200" baseline="0" dirty="0">
                          <a:solidFill>
                            <a:schemeClr val="tx1"/>
                          </a:solidFill>
                          <a:effectLst/>
                          <a:latin typeface="Arial" panose="020B0604020202020204" pitchFamily="34" charset="0"/>
                          <a:ea typeface="+mn-ea"/>
                          <a:cs typeface="Arial" panose="020B0604020202020204" pitchFamily="34" charset="0"/>
                        </a:rPr>
                        <a:t> 876 496 852</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1076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en-US" sz="1200" kern="1200" dirty="0">
                          <a:solidFill>
                            <a:schemeClr val="tx1"/>
                          </a:solidFill>
                          <a:effectLst/>
                          <a:latin typeface="Arial" panose="020B0604020202020204" pitchFamily="34" charset="0"/>
                          <a:ea typeface="+mn-ea"/>
                          <a:cs typeface="Arial" panose="020B0604020202020204" pitchFamily="34" charset="0"/>
                        </a:rPr>
                        <a:t>GOVAN MBEKI </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cs-CZ" sz="1200" kern="1200" dirty="0">
                          <a:solidFill>
                            <a:schemeClr val="tx1"/>
                          </a:solidFill>
                          <a:effectLst/>
                          <a:latin typeface="Arial" panose="020B0604020202020204" pitchFamily="34" charset="0"/>
                          <a:ea typeface="+mn-ea"/>
                          <a:cs typeface="Arial" panose="020B0604020202020204" pitchFamily="34" charset="0"/>
                        </a:rPr>
                        <a:t>R3</a:t>
                      </a:r>
                      <a:r>
                        <a:rPr lang="en-GB" sz="1200" kern="1200" baseline="0" dirty="0">
                          <a:solidFill>
                            <a:schemeClr val="tx1"/>
                          </a:solidFill>
                          <a:effectLst/>
                          <a:latin typeface="Arial" panose="020B0604020202020204" pitchFamily="34" charset="0"/>
                          <a:ea typeface="+mn-ea"/>
                          <a:cs typeface="Arial" panose="020B0604020202020204" pitchFamily="34" charset="0"/>
                        </a:rPr>
                        <a:t> 315 426 667</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1076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en-US" sz="1200" kern="1200" dirty="0">
                          <a:solidFill>
                            <a:schemeClr val="tx1"/>
                          </a:solidFill>
                          <a:effectLst/>
                          <a:latin typeface="Arial" panose="020B0604020202020204" pitchFamily="34" charset="0"/>
                          <a:ea typeface="+mn-ea"/>
                          <a:cs typeface="Arial" panose="020B0604020202020204" pitchFamily="34" charset="0"/>
                        </a:rPr>
                        <a:t>LEKWA</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cs-CZ" sz="1200" kern="1200" dirty="0">
                          <a:solidFill>
                            <a:schemeClr val="tx1"/>
                          </a:solidFill>
                          <a:effectLst/>
                          <a:latin typeface="Arial" panose="020B0604020202020204" pitchFamily="34" charset="0"/>
                          <a:ea typeface="+mn-ea"/>
                          <a:cs typeface="Arial" panose="020B0604020202020204" pitchFamily="34" charset="0"/>
                        </a:rPr>
                        <a:t>R1 </a:t>
                      </a:r>
                      <a:r>
                        <a:rPr lang="en-ZA" sz="1200" kern="1200" dirty="0">
                          <a:solidFill>
                            <a:schemeClr val="tx1"/>
                          </a:solidFill>
                          <a:effectLst/>
                          <a:latin typeface="Arial" panose="020B0604020202020204" pitchFamily="34" charset="0"/>
                          <a:ea typeface="+mn-ea"/>
                          <a:cs typeface="Arial" panose="020B0604020202020204" pitchFamily="34" charset="0"/>
                        </a:rPr>
                        <a:t>725</a:t>
                      </a:r>
                      <a:r>
                        <a:rPr lang="en-ZA" sz="1200" kern="1200" baseline="0" dirty="0">
                          <a:solidFill>
                            <a:schemeClr val="tx1"/>
                          </a:solidFill>
                          <a:effectLst/>
                          <a:latin typeface="Arial" panose="020B0604020202020204" pitchFamily="34" charset="0"/>
                          <a:ea typeface="+mn-ea"/>
                          <a:cs typeface="Arial" panose="020B0604020202020204" pitchFamily="34" charset="0"/>
                        </a:rPr>
                        <a:t> 468 909</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1076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en-US" sz="1200" kern="1200" dirty="0">
                          <a:solidFill>
                            <a:schemeClr val="dk1"/>
                          </a:solidFill>
                          <a:effectLst/>
                          <a:latin typeface="Arial" panose="020B0604020202020204" pitchFamily="34" charset="0"/>
                          <a:ea typeface="+mn-ea"/>
                          <a:cs typeface="Arial" panose="020B0604020202020204" pitchFamily="34" charset="0"/>
                        </a:rPr>
                        <a:t>MKHONDO </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en-US" sz="1200" kern="1200" dirty="0">
                          <a:solidFill>
                            <a:schemeClr val="dk1"/>
                          </a:solidFill>
                          <a:effectLst/>
                          <a:latin typeface="Arial" panose="020B0604020202020204" pitchFamily="34" charset="0"/>
                          <a:ea typeface="+mn-ea"/>
                          <a:cs typeface="Arial" panose="020B0604020202020204" pitchFamily="34" charset="0"/>
                        </a:rPr>
                        <a:t>R387</a:t>
                      </a:r>
                      <a:r>
                        <a:rPr lang="en-US" sz="1200" kern="1200" baseline="0" dirty="0">
                          <a:solidFill>
                            <a:schemeClr val="dk1"/>
                          </a:solidFill>
                          <a:effectLst/>
                          <a:latin typeface="Arial" panose="020B0604020202020204" pitchFamily="34" charset="0"/>
                          <a:ea typeface="+mn-ea"/>
                          <a:cs typeface="Arial" panose="020B0604020202020204" pitchFamily="34" charset="0"/>
                        </a:rPr>
                        <a:t> 085 218</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76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en-US" sz="1200" kern="1200" dirty="0">
                          <a:solidFill>
                            <a:schemeClr val="dk1"/>
                          </a:solidFill>
                          <a:effectLst/>
                          <a:latin typeface="Arial" panose="020B0604020202020204" pitchFamily="34" charset="0"/>
                          <a:ea typeface="+mn-ea"/>
                          <a:cs typeface="Arial" panose="020B0604020202020204" pitchFamily="34" charset="0"/>
                        </a:rPr>
                        <a:t>MSUKALIGWA </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gn="just">
                        <a:lnSpc>
                          <a:spcPct val="150000"/>
                        </a:lnSpc>
                        <a:buFont typeface="Wingdings" panose="05000000000000000000" pitchFamily="2" charset="2"/>
                        <a:buNone/>
                      </a:pPr>
                      <a:r>
                        <a:rPr lang="cs-CZ" sz="1200" kern="1200" dirty="0">
                          <a:solidFill>
                            <a:schemeClr val="dk1"/>
                          </a:solidFill>
                          <a:effectLst/>
                          <a:latin typeface="Arial" panose="020B0604020202020204" pitchFamily="34" charset="0"/>
                          <a:ea typeface="+mn-ea"/>
                          <a:cs typeface="Arial" panose="020B0604020202020204" pitchFamily="34" charset="0"/>
                        </a:rPr>
                        <a:t>R</a:t>
                      </a:r>
                      <a:r>
                        <a:rPr lang="en-ZA" sz="1200" kern="1200" dirty="0">
                          <a:solidFill>
                            <a:schemeClr val="dk1"/>
                          </a:solidFill>
                          <a:effectLst/>
                          <a:latin typeface="Arial" panose="020B0604020202020204" pitchFamily="34" charset="0"/>
                          <a:ea typeface="+mn-ea"/>
                          <a:cs typeface="Arial" panose="020B0604020202020204" pitchFamily="34" charset="0"/>
                        </a:rPr>
                        <a:t>293</a:t>
                      </a:r>
                      <a:r>
                        <a:rPr lang="en-ZA" sz="1200" kern="1200" baseline="0" dirty="0">
                          <a:solidFill>
                            <a:schemeClr val="dk1"/>
                          </a:solidFill>
                          <a:effectLst/>
                          <a:latin typeface="Arial" panose="020B0604020202020204" pitchFamily="34" charset="0"/>
                          <a:ea typeface="+mn-ea"/>
                          <a:cs typeface="Arial" panose="020B0604020202020204" pitchFamily="34" charset="0"/>
                        </a:rPr>
                        <a:t> 122 515</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076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en-US" sz="1200" kern="1200" dirty="0">
                          <a:solidFill>
                            <a:schemeClr val="dk1"/>
                          </a:solidFill>
                          <a:effectLst/>
                          <a:latin typeface="Arial" panose="020B0604020202020204" pitchFamily="34" charset="0"/>
                          <a:ea typeface="+mn-ea"/>
                          <a:cs typeface="Arial" panose="020B0604020202020204" pitchFamily="34" charset="0"/>
                        </a:rPr>
                        <a:t>THABA CHWEU </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de-DE" sz="1200" kern="1200" dirty="0">
                          <a:solidFill>
                            <a:schemeClr val="dk1"/>
                          </a:solidFill>
                          <a:effectLst/>
                          <a:latin typeface="Arial" panose="020B0604020202020204" pitchFamily="34" charset="0"/>
                          <a:ea typeface="+mn-ea"/>
                          <a:cs typeface="Arial" panose="020B0604020202020204" pitchFamily="34" charset="0"/>
                        </a:rPr>
                        <a:t>R1</a:t>
                      </a:r>
                      <a:r>
                        <a:rPr lang="de-DE" sz="1200" kern="1200" baseline="0" dirty="0">
                          <a:solidFill>
                            <a:schemeClr val="dk1"/>
                          </a:solidFill>
                          <a:effectLst/>
                          <a:latin typeface="Arial" panose="020B0604020202020204" pitchFamily="34" charset="0"/>
                          <a:ea typeface="+mn-ea"/>
                          <a:cs typeface="Arial" panose="020B0604020202020204" pitchFamily="34" charset="0"/>
                        </a:rPr>
                        <a:t> 160 955 749</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076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en-US" sz="1200" kern="1200" dirty="0">
                          <a:solidFill>
                            <a:schemeClr val="dk1"/>
                          </a:solidFill>
                          <a:effectLst/>
                          <a:latin typeface="Arial" panose="020B0604020202020204" pitchFamily="34" charset="0"/>
                          <a:ea typeface="+mn-ea"/>
                          <a:cs typeface="Arial" panose="020B0604020202020204" pitchFamily="34" charset="0"/>
                        </a:rPr>
                        <a:t>VICTOR KHANYE </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cs-CZ" sz="1200" kern="1200" dirty="0">
                          <a:solidFill>
                            <a:schemeClr val="dk1"/>
                          </a:solidFill>
                          <a:effectLst/>
                          <a:latin typeface="Arial" panose="020B0604020202020204" pitchFamily="34" charset="0"/>
                          <a:ea typeface="+mn-ea"/>
                          <a:cs typeface="Arial" panose="020B0604020202020204" pitchFamily="34" charset="0"/>
                        </a:rPr>
                        <a:t>R5</a:t>
                      </a:r>
                      <a:r>
                        <a:rPr lang="en-ZA" sz="1200" kern="1200" dirty="0">
                          <a:solidFill>
                            <a:schemeClr val="dk1"/>
                          </a:solidFill>
                          <a:effectLst/>
                          <a:latin typeface="Arial" panose="020B0604020202020204" pitchFamily="34" charset="0"/>
                          <a:ea typeface="+mn-ea"/>
                          <a:cs typeface="Arial" panose="020B0604020202020204" pitchFamily="34" charset="0"/>
                        </a:rPr>
                        <a:t>77</a:t>
                      </a:r>
                      <a:r>
                        <a:rPr lang="en-ZA" sz="1200" kern="1200" baseline="0" dirty="0">
                          <a:solidFill>
                            <a:schemeClr val="dk1"/>
                          </a:solidFill>
                          <a:effectLst/>
                          <a:latin typeface="Arial" panose="020B0604020202020204" pitchFamily="34" charset="0"/>
                          <a:ea typeface="+mn-ea"/>
                          <a:cs typeface="Arial" panose="020B0604020202020204" pitchFamily="34" charset="0"/>
                        </a:rPr>
                        <a:t> 862 396</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177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en-US" sz="1200" b="1" kern="1200" dirty="0">
                          <a:solidFill>
                            <a:schemeClr val="dk1"/>
                          </a:solidFill>
                          <a:effectLst/>
                          <a:latin typeface="Arial" panose="020B0604020202020204" pitchFamily="34" charset="0"/>
                          <a:ea typeface="+mn-ea"/>
                          <a:cs typeface="Arial" panose="020B0604020202020204" pitchFamily="34" charset="0"/>
                        </a:rPr>
                        <a:t>TOTAL </a:t>
                      </a:r>
                      <a:endParaRPr lang="en-ZA" sz="1200" b="1"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de-DE" sz="1200" b="1" kern="1200" dirty="0">
                          <a:solidFill>
                            <a:schemeClr val="dk1"/>
                          </a:solidFill>
                          <a:effectLst/>
                          <a:latin typeface="Arial" panose="020B0604020202020204" pitchFamily="34" charset="0"/>
                          <a:ea typeface="+mn-ea"/>
                          <a:cs typeface="Arial" panose="020B0604020202020204" pitchFamily="34" charset="0"/>
                        </a:rPr>
                        <a:t>R15</a:t>
                      </a:r>
                      <a:r>
                        <a:rPr lang="de-DE" sz="1200" b="1" kern="1200" baseline="0" dirty="0">
                          <a:solidFill>
                            <a:schemeClr val="dk1"/>
                          </a:solidFill>
                          <a:effectLst/>
                          <a:latin typeface="Arial" panose="020B0604020202020204" pitchFamily="34" charset="0"/>
                          <a:ea typeface="+mn-ea"/>
                          <a:cs typeface="Arial" panose="020B0604020202020204" pitchFamily="34" charset="0"/>
                        </a:rPr>
                        <a:t> 448 810 600</a:t>
                      </a:r>
                      <a:endParaRPr lang="en-ZA" sz="1200" b="1"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95874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CONCLUSSION</a:t>
            </a:r>
          </a:p>
        </p:txBody>
      </p:sp>
      <p:pic>
        <p:nvPicPr>
          <p:cNvPr id="5" name="Content Placeholder 4"/>
          <p:cNvPicPr>
            <a:picLocks noGrp="1" noChangeAspect="1"/>
          </p:cNvPicPr>
          <p:nvPr>
            <p:ph idx="1"/>
          </p:nvPr>
        </p:nvPicPr>
        <p:blipFill>
          <a:blip r:embed="rId2"/>
          <a:stretch>
            <a:fillRect/>
          </a:stretch>
        </p:blipFill>
        <p:spPr>
          <a:xfrm>
            <a:off x="495300" y="1964604"/>
            <a:ext cx="9264336" cy="3567064"/>
          </a:xfrm>
          <a:prstGeom prst="rect">
            <a:avLst/>
          </a:prstGeom>
        </p:spPr>
      </p:pic>
      <p:sp>
        <p:nvSpPr>
          <p:cNvPr id="4" name="Slide Number Placeholder 3"/>
          <p:cNvSpPr>
            <a:spLocks noGrp="1"/>
          </p:cNvSpPr>
          <p:nvPr>
            <p:ph type="sldNum" sz="quarter" idx="12"/>
          </p:nvPr>
        </p:nvSpPr>
        <p:spPr/>
        <p:txBody>
          <a:bodyPr/>
          <a:lstStyle/>
          <a:p>
            <a:fld id="{39AC5568-C467-DA4E-A229-6C912B895CA4}" type="slidenum">
              <a:rPr lang="en-US" smtClean="0"/>
              <a:pPr/>
              <a:t>47</a:t>
            </a:fld>
            <a:endParaRPr lang="en-US" dirty="0"/>
          </a:p>
        </p:txBody>
      </p:sp>
    </p:spTree>
    <p:extLst>
      <p:ext uri="{BB962C8B-B14F-4D97-AF65-F5344CB8AC3E}">
        <p14:creationId xmlns:p14="http://schemas.microsoft.com/office/powerpoint/2010/main" val="3073420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73" y="818869"/>
            <a:ext cx="9512490" cy="4711889"/>
          </a:xfrm>
        </p:spPr>
        <p:txBody>
          <a:bodyPr>
            <a:noAutofit/>
          </a:bodyPr>
          <a:lstStyle/>
          <a:p>
            <a:pPr marL="273050" lvl="0" indent="-273050" algn="just" defTabSz="914400" eaLnBrk="0" fontAlgn="base" hangingPunct="0">
              <a:spcBef>
                <a:spcPts val="0"/>
              </a:spcBef>
              <a:buClr>
                <a:srgbClr val="CC9900"/>
              </a:buClr>
              <a:buSzPct val="65000"/>
              <a:buFont typeface="Wingdings" pitchFamily="2" charset="2"/>
              <a:buChar char="q"/>
            </a:pPr>
            <a:endParaRPr lang="en-ZA" sz="1800" kern="0" dirty="0">
              <a:solidFill>
                <a:srgbClr val="000000"/>
              </a:solidFill>
              <a:latin typeface="Arial"/>
              <a:ea typeface="ＭＳ Ｐゴシック" pitchFamily="34" charset="-128"/>
              <a:cs typeface="Arial"/>
            </a:endParaRPr>
          </a:p>
          <a:p>
            <a:pPr marL="273050" lvl="0" indent="-273050" algn="just" defTabSz="914400" eaLnBrk="0" fontAlgn="base" hangingPunct="0">
              <a:lnSpc>
                <a:spcPct val="150000"/>
              </a:lnSpc>
              <a:spcBef>
                <a:spcPts val="0"/>
              </a:spcBef>
              <a:buClr>
                <a:srgbClr val="CC9900"/>
              </a:buClr>
              <a:buSzPct val="65000"/>
              <a:buFont typeface="Wingdings" pitchFamily="2" charset="2"/>
              <a:buChar char="q"/>
            </a:pPr>
            <a:endParaRPr lang="en-ZA" sz="1800" kern="0" dirty="0">
              <a:solidFill>
                <a:srgbClr val="000000"/>
              </a:solidFill>
              <a:latin typeface="Arial"/>
              <a:ea typeface="ＭＳ Ｐゴシック" pitchFamily="34" charset="-128"/>
              <a:cs typeface="Arial"/>
            </a:endParaRPr>
          </a:p>
          <a:p>
            <a:pPr marL="273050" lvl="0" indent="-273050" algn="just" defTabSz="914400" eaLnBrk="0" fontAlgn="base" hangingPunct="0">
              <a:lnSpc>
                <a:spcPct val="150000"/>
              </a:lnSpc>
              <a:spcBef>
                <a:spcPts val="0"/>
              </a:spcBef>
              <a:buClr>
                <a:srgbClr val="CC9900"/>
              </a:buClr>
              <a:buSzPct val="65000"/>
              <a:buFont typeface="Wingdings" pitchFamily="2" charset="2"/>
              <a:buChar char="q"/>
            </a:pPr>
            <a:endParaRPr lang="en-ZA" sz="1800" kern="0" dirty="0">
              <a:solidFill>
                <a:srgbClr val="000000"/>
              </a:solidFill>
              <a:latin typeface="Arial"/>
              <a:ea typeface="ＭＳ Ｐゴシック" pitchFamily="34" charset="-128"/>
              <a:cs typeface="Arial"/>
            </a:endParaRPr>
          </a:p>
          <a:p>
            <a:pPr marL="273050" lvl="0" indent="-273050" algn="just" defTabSz="914400" eaLnBrk="0" fontAlgn="base" hangingPunct="0">
              <a:lnSpc>
                <a:spcPct val="150000"/>
              </a:lnSpc>
              <a:spcBef>
                <a:spcPts val="0"/>
              </a:spcBef>
              <a:buClr>
                <a:srgbClr val="CC9900"/>
              </a:buClr>
              <a:buSzPct val="65000"/>
              <a:buFont typeface="Wingdings" pitchFamily="2" charset="2"/>
              <a:buChar char="q"/>
            </a:pPr>
            <a:endParaRPr lang="en-ZA" sz="1800" kern="0" dirty="0">
              <a:solidFill>
                <a:srgbClr val="000000"/>
              </a:solidFill>
              <a:latin typeface="Arial"/>
              <a:ea typeface="ＭＳ Ｐゴシック" pitchFamily="34" charset="-128"/>
              <a:cs typeface="Arial"/>
            </a:endParaRPr>
          </a:p>
          <a:p>
            <a:pPr marL="0" lvl="0" indent="0" algn="just" defTabSz="914400" eaLnBrk="0" fontAlgn="base" hangingPunct="0">
              <a:lnSpc>
                <a:spcPct val="150000"/>
              </a:lnSpc>
              <a:spcBef>
                <a:spcPts val="0"/>
              </a:spcBef>
              <a:buClr>
                <a:srgbClr val="CC9900"/>
              </a:buClr>
              <a:buSzPct val="65000"/>
              <a:buNone/>
            </a:pPr>
            <a:endParaRPr lang="en-ZA" sz="1800" kern="0" dirty="0">
              <a:solidFill>
                <a:srgbClr val="000000"/>
              </a:solidFill>
              <a:latin typeface="Arial"/>
              <a:ea typeface="ＭＳ Ｐゴシック" pitchFamily="34" charset="-128"/>
              <a:cs typeface="Arial"/>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solidFill>
                  <a:prstClr val="black"/>
                </a:solidFill>
              </a:rPr>
              <a:pPr/>
              <a:t>48</a:t>
            </a:fld>
            <a:endParaRPr lang="en-US">
              <a:solidFill>
                <a:prstClr val="black"/>
              </a:solidFill>
            </a:endParaRPr>
          </a:p>
        </p:txBody>
      </p:sp>
      <p:sp>
        <p:nvSpPr>
          <p:cNvPr id="5" name="Ellipse 45"/>
          <p:cNvSpPr>
            <a:spLocks noChangeArrowheads="1"/>
          </p:cNvSpPr>
          <p:nvPr/>
        </p:nvSpPr>
        <p:spPr bwMode="auto">
          <a:xfrm>
            <a:off x="2661314" y="2970757"/>
            <a:ext cx="4449170" cy="175260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defTabSz="914400" fontAlgn="base">
              <a:spcBef>
                <a:spcPct val="0"/>
              </a:spcBef>
              <a:spcAft>
                <a:spcPct val="0"/>
              </a:spcAft>
            </a:pPr>
            <a:r>
              <a:rPr lang="da-DK" sz="4400" b="1" dirty="0">
                <a:solidFill>
                  <a:srgbClr val="000000"/>
                </a:solidFill>
                <a:ea typeface="ＭＳ Ｐゴシック" pitchFamily="34" charset="-128"/>
                <a:cs typeface="Arial"/>
              </a:rPr>
              <a:t>Thank You</a:t>
            </a:r>
          </a:p>
          <a:p>
            <a:pPr algn="ctr" defTabSz="914400" fontAlgn="base">
              <a:spcBef>
                <a:spcPct val="0"/>
              </a:spcBef>
              <a:spcAft>
                <a:spcPct val="0"/>
              </a:spcAft>
            </a:pPr>
            <a:endParaRPr lang="da-DK" sz="4400" b="1" dirty="0">
              <a:solidFill>
                <a:srgbClr val="000000"/>
              </a:solidFill>
              <a:ea typeface="ＭＳ Ｐゴシック" pitchFamily="34" charset="-128"/>
              <a:cs typeface="Arial"/>
            </a:endParaRPr>
          </a:p>
        </p:txBody>
      </p:sp>
      <p:graphicFrame>
        <p:nvGraphicFramePr>
          <p:cNvPr id="7" name="Object 2"/>
          <p:cNvGraphicFramePr>
            <a:graphicFrameLocks/>
          </p:cNvGraphicFramePr>
          <p:nvPr/>
        </p:nvGraphicFramePr>
        <p:xfrm>
          <a:off x="1373190" y="1665288"/>
          <a:ext cx="7140575" cy="5156200"/>
        </p:xfrm>
        <a:graphic>
          <a:graphicData uri="http://schemas.openxmlformats.org/presentationml/2006/ole">
            <mc:AlternateContent xmlns:mc="http://schemas.openxmlformats.org/markup-compatibility/2006">
              <mc:Choice xmlns:v="urn:schemas-microsoft-com:vml" Requires="v">
                <p:oleObj spid="_x0000_s1025" name="Worksheet" r:id="rId3" imgW="7735185" imgH="5156790" progId="Excel.Sheet.8">
                  <p:embed/>
                </p:oleObj>
              </mc:Choice>
              <mc:Fallback>
                <p:oleObj name="Worksheet" r:id="rId3" imgW="7735185" imgH="5156790" progId="Excel.Sheet.8">
                  <p:embed/>
                  <p:pic>
                    <p:nvPicPr>
                      <p:cNvPr id="7"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3190" y="1665288"/>
                        <a:ext cx="7140575" cy="515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uppe 199"/>
          <p:cNvGrpSpPr>
            <a:grpSpLocks/>
          </p:cNvGrpSpPr>
          <p:nvPr/>
        </p:nvGrpSpPr>
        <p:grpSpPr bwMode="auto">
          <a:xfrm>
            <a:off x="1013626" y="869156"/>
            <a:ext cx="969963" cy="727075"/>
            <a:chOff x="2636520" y="2831704"/>
            <a:chExt cx="1919605" cy="1330208"/>
          </a:xfrm>
        </p:grpSpPr>
        <p:sp>
          <p:nvSpPr>
            <p:cNvPr id="9" name="Ellipse 59"/>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a typeface="ＭＳ Ｐゴシック" charset="-128"/>
                <a:cs typeface="ＭＳ Ｐゴシック" charset="-128"/>
              </a:endParaRPr>
            </a:p>
          </p:txBody>
        </p:sp>
        <p:grpSp>
          <p:nvGrpSpPr>
            <p:cNvPr id="10" name="Gruppe 91"/>
            <p:cNvGrpSpPr>
              <a:grpSpLocks/>
            </p:cNvGrpSpPr>
            <p:nvPr/>
          </p:nvGrpSpPr>
          <p:grpSpPr bwMode="auto">
            <a:xfrm>
              <a:off x="2976833" y="2831704"/>
              <a:ext cx="1198924" cy="1187339"/>
              <a:chOff x="1071835" y="2920232"/>
              <a:chExt cx="1427572" cy="1413777"/>
            </a:xfrm>
          </p:grpSpPr>
          <p:sp>
            <p:nvSpPr>
              <p:cNvPr id="11" name="Ellipse 44"/>
              <p:cNvSpPr/>
              <p:nvPr/>
            </p:nvSpPr>
            <p:spPr bwMode="auto">
              <a:xfrm rot="21052097">
                <a:off x="1085755" y="2920232"/>
                <a:ext cx="1413652" cy="1413777"/>
              </a:xfrm>
              <a:prstGeom prst="ellipse">
                <a:avLst/>
              </a:prstGeom>
              <a:gradFill flip="none" rotWithShape="1">
                <a:gsLst>
                  <a:gs pos="0">
                    <a:sysClr val="window" lastClr="FFFFFF"/>
                  </a:gs>
                  <a:gs pos="100000">
                    <a:srgbClr val="4D771F"/>
                  </a:gs>
                </a:gsLst>
                <a:path path="shape">
                  <a:fillToRect l="50000" t="50000" r="50000" b="50000"/>
                </a:path>
                <a:tileRect/>
              </a:gradFill>
              <a:ln w="9525" cap="flat" cmpd="sng" algn="ctr">
                <a:solidFill>
                  <a:srgbClr val="4D771F"/>
                </a:solidFill>
                <a:prstDash val="solid"/>
              </a:ln>
              <a:effectLst>
                <a:innerShdw blurRad="190500" dist="114300" dir="5640000">
                  <a:srgbClr val="000000">
                    <a:alpha val="37000"/>
                  </a:srgb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a typeface="ＭＳ Ｐゴシック" charset="-128"/>
                  <a:cs typeface="ＭＳ Ｐゴシック" charset="-128"/>
                </a:endParaRPr>
              </a:p>
            </p:txBody>
          </p:sp>
          <p:sp>
            <p:nvSpPr>
              <p:cNvPr id="12" name="Ellipse 45"/>
              <p:cNvSpPr>
                <a:spLocks noChangeArrowheads="1"/>
              </p:cNvSpPr>
              <p:nvPr/>
            </p:nvSpPr>
            <p:spPr bwMode="auto">
              <a:xfrm>
                <a:off x="1286549" y="2951056"/>
                <a:ext cx="1026905" cy="765865"/>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ndParaRPr>
              </a:p>
            </p:txBody>
          </p:sp>
          <p:sp>
            <p:nvSpPr>
              <p:cNvPr id="13" name="Måne 63"/>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a typeface="ＭＳ Ｐゴシック" charset="-128"/>
                  <a:cs typeface="ＭＳ Ｐゴシック" charset="-128"/>
                </a:endParaRPr>
              </a:p>
            </p:txBody>
          </p:sp>
        </p:grpSp>
      </p:grpSp>
      <p:grpSp>
        <p:nvGrpSpPr>
          <p:cNvPr id="14" name="Group 24"/>
          <p:cNvGrpSpPr>
            <a:grpSpLocks/>
          </p:cNvGrpSpPr>
          <p:nvPr/>
        </p:nvGrpSpPr>
        <p:grpSpPr bwMode="auto">
          <a:xfrm>
            <a:off x="2478024" y="938214"/>
            <a:ext cx="969963" cy="727075"/>
            <a:chOff x="2041140" y="2216424"/>
            <a:chExt cx="1950366" cy="1348700"/>
          </a:xfrm>
        </p:grpSpPr>
        <p:sp>
          <p:nvSpPr>
            <p:cNvPr id="15" name="Ellipse 59"/>
            <p:cNvSpPr/>
            <p:nvPr/>
          </p:nvSpPr>
          <p:spPr bwMode="auto">
            <a:xfrm>
              <a:off x="2041140" y="317184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a typeface="ＭＳ Ｐゴシック" charset="-128"/>
                <a:cs typeface="ＭＳ Ｐゴシック" charset="-128"/>
              </a:endParaRPr>
            </a:p>
          </p:txBody>
        </p:sp>
        <p:sp>
          <p:nvSpPr>
            <p:cNvPr id="16" name="Ellipse 44"/>
            <p:cNvSpPr/>
            <p:nvPr/>
          </p:nvSpPr>
          <p:spPr bwMode="auto">
            <a:xfrm rot="21052097">
              <a:off x="2398784" y="2216424"/>
              <a:ext cx="1206258" cy="1203845"/>
            </a:xfrm>
            <a:prstGeom prst="ellipse">
              <a:avLst/>
            </a:prstGeom>
            <a:gradFill flip="none" rotWithShape="1">
              <a:gsLst>
                <a:gs pos="0">
                  <a:sysClr val="window" lastClr="FFFFFF"/>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a typeface="ＭＳ Ｐゴシック" charset="-128"/>
                <a:cs typeface="ＭＳ Ｐゴシック" charset="-128"/>
              </a:endParaRPr>
            </a:p>
          </p:txBody>
        </p:sp>
        <p:sp>
          <p:nvSpPr>
            <p:cNvPr id="17" name="Ellipse 45"/>
            <p:cNvSpPr>
              <a:spLocks noChangeArrowheads="1"/>
            </p:cNvSpPr>
            <p:nvPr/>
          </p:nvSpPr>
          <p:spPr bwMode="auto">
            <a:xfrm>
              <a:off x="2570120" y="2242671"/>
              <a:ext cx="876250" cy="652142"/>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ndParaRPr>
            </a:p>
          </p:txBody>
        </p:sp>
        <p:sp>
          <p:nvSpPr>
            <p:cNvPr id="18" name="Måne 63"/>
            <p:cNvSpPr/>
            <p:nvPr/>
          </p:nvSpPr>
          <p:spPr bwMode="auto">
            <a:xfrm rot="16552097">
              <a:off x="2707413" y="254579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a typeface="ＭＳ Ｐゴシック" charset="-128"/>
                <a:cs typeface="ＭＳ Ｐゴシック" charset="-128"/>
              </a:endParaRPr>
            </a:p>
          </p:txBody>
        </p:sp>
      </p:grpSp>
      <p:grpSp>
        <p:nvGrpSpPr>
          <p:cNvPr id="19" name="Group 30"/>
          <p:cNvGrpSpPr>
            <a:grpSpLocks/>
          </p:cNvGrpSpPr>
          <p:nvPr/>
        </p:nvGrpSpPr>
        <p:grpSpPr bwMode="auto">
          <a:xfrm>
            <a:off x="3767058" y="895392"/>
            <a:ext cx="971550" cy="725487"/>
            <a:chOff x="3669915" y="2216424"/>
            <a:chExt cx="1950366" cy="1348700"/>
          </a:xfrm>
        </p:grpSpPr>
        <p:sp>
          <p:nvSpPr>
            <p:cNvPr id="20" name="Ellipse 59"/>
            <p:cNvSpPr/>
            <p:nvPr/>
          </p:nvSpPr>
          <p:spPr bwMode="auto">
            <a:xfrm>
              <a:off x="3669915" y="317184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a typeface="ＭＳ Ｐゴシック" charset="-128"/>
                <a:cs typeface="ＭＳ Ｐゴシック" charset="-128"/>
              </a:endParaRPr>
            </a:p>
          </p:txBody>
        </p:sp>
        <p:sp>
          <p:nvSpPr>
            <p:cNvPr id="21" name="Ellipse 44"/>
            <p:cNvSpPr/>
            <p:nvPr/>
          </p:nvSpPr>
          <p:spPr bwMode="auto">
            <a:xfrm rot="21052097">
              <a:off x="4027559" y="2216424"/>
              <a:ext cx="1206258" cy="1203845"/>
            </a:xfrm>
            <a:prstGeom prst="ellipse">
              <a:avLst/>
            </a:prstGeom>
            <a:gradFill flip="none" rotWithShape="1">
              <a:gsLst>
                <a:gs pos="0">
                  <a:sysClr val="window" lastClr="FFFFFF"/>
                </a:gs>
                <a:gs pos="100000">
                  <a:srgbClr val="FF6600"/>
                </a:gs>
              </a:gsLst>
              <a:path path="shape">
                <a:fillToRect l="50000" t="50000" r="50000" b="50000"/>
              </a:path>
              <a:tileRect/>
            </a:gradFill>
            <a:ln w="9525" cap="flat" cmpd="sng" algn="ctr">
              <a:solidFill>
                <a:srgbClr val="FF6600"/>
              </a:solidFill>
              <a:prstDash val="solid"/>
            </a:ln>
            <a:effectLst>
              <a:innerShdw blurRad="190500" dist="114300" dir="5640000">
                <a:srgbClr val="000000">
                  <a:alpha val="37000"/>
                </a:srgb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a typeface="ＭＳ Ｐゴシック" charset="-128"/>
                <a:cs typeface="ＭＳ Ｐゴシック" charset="-128"/>
              </a:endParaRPr>
            </a:p>
          </p:txBody>
        </p:sp>
        <p:sp>
          <p:nvSpPr>
            <p:cNvPr id="22" name="Ellipse 45"/>
            <p:cNvSpPr>
              <a:spLocks noChangeArrowheads="1"/>
            </p:cNvSpPr>
            <p:nvPr/>
          </p:nvSpPr>
          <p:spPr bwMode="auto">
            <a:xfrm>
              <a:off x="4198895" y="2242671"/>
              <a:ext cx="876250" cy="652142"/>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ndParaRPr>
            </a:p>
          </p:txBody>
        </p:sp>
        <p:sp>
          <p:nvSpPr>
            <p:cNvPr id="23" name="Måne 63"/>
            <p:cNvSpPr/>
            <p:nvPr/>
          </p:nvSpPr>
          <p:spPr bwMode="auto">
            <a:xfrm rot="16552097">
              <a:off x="4336188" y="254579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a typeface="ＭＳ Ｐゴシック" charset="-128"/>
                <a:cs typeface="ＭＳ Ｐゴシック" charset="-128"/>
              </a:endParaRPr>
            </a:p>
          </p:txBody>
        </p:sp>
      </p:grpSp>
      <p:grpSp>
        <p:nvGrpSpPr>
          <p:cNvPr id="24" name="Group 53"/>
          <p:cNvGrpSpPr>
            <a:grpSpLocks/>
          </p:cNvGrpSpPr>
          <p:nvPr/>
        </p:nvGrpSpPr>
        <p:grpSpPr bwMode="auto">
          <a:xfrm>
            <a:off x="5362503" y="869156"/>
            <a:ext cx="969963" cy="727075"/>
            <a:chOff x="745260" y="884314"/>
            <a:chExt cx="1950366" cy="1348700"/>
          </a:xfrm>
        </p:grpSpPr>
        <p:sp>
          <p:nvSpPr>
            <p:cNvPr id="25" name="Ellipse 59"/>
            <p:cNvSpPr/>
            <p:nvPr/>
          </p:nvSpPr>
          <p:spPr bwMode="auto">
            <a:xfrm>
              <a:off x="745260" y="183973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a typeface="ＭＳ Ｐゴシック" charset="-128"/>
                <a:cs typeface="ＭＳ Ｐゴシック" charset="-128"/>
              </a:endParaRPr>
            </a:p>
          </p:txBody>
        </p:sp>
        <p:sp>
          <p:nvSpPr>
            <p:cNvPr id="26" name="Ellipse 44"/>
            <p:cNvSpPr/>
            <p:nvPr/>
          </p:nvSpPr>
          <p:spPr bwMode="auto">
            <a:xfrm rot="21052097">
              <a:off x="1102904" y="884314"/>
              <a:ext cx="1206258" cy="1203845"/>
            </a:xfrm>
            <a:prstGeom prst="ellipse">
              <a:avLst/>
            </a:prstGeom>
            <a:gradFill flip="none" rotWithShape="1">
              <a:gsLst>
                <a:gs pos="0">
                  <a:sysClr val="window" lastClr="FFFFFF"/>
                </a:gs>
                <a:gs pos="100000">
                  <a:srgbClr val="FFC000"/>
                </a:gs>
              </a:gsLst>
              <a:path path="shape">
                <a:fillToRect l="50000" t="50000" r="50000" b="50000"/>
              </a:path>
              <a:tileRect/>
            </a:gradFill>
            <a:ln w="9525" cap="flat" cmpd="sng" algn="ctr">
              <a:solidFill>
                <a:srgbClr val="FFC000"/>
              </a:solidFill>
              <a:prstDash val="solid"/>
            </a:ln>
            <a:effectLst>
              <a:innerShdw blurRad="190500" dist="114300" dir="5640000">
                <a:srgbClr val="000000">
                  <a:alpha val="37000"/>
                </a:srgb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a typeface="ＭＳ Ｐゴシック" charset="-128"/>
                <a:cs typeface="ＭＳ Ｐゴシック" charset="-128"/>
              </a:endParaRPr>
            </a:p>
          </p:txBody>
        </p:sp>
        <p:sp>
          <p:nvSpPr>
            <p:cNvPr id="27" name="Ellipse 45"/>
            <p:cNvSpPr>
              <a:spLocks noChangeArrowheads="1"/>
            </p:cNvSpPr>
            <p:nvPr/>
          </p:nvSpPr>
          <p:spPr bwMode="auto">
            <a:xfrm>
              <a:off x="1274240" y="910561"/>
              <a:ext cx="876250" cy="652142"/>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ndParaRPr>
            </a:p>
          </p:txBody>
        </p:sp>
        <p:sp>
          <p:nvSpPr>
            <p:cNvPr id="28" name="Måne 63"/>
            <p:cNvSpPr/>
            <p:nvPr/>
          </p:nvSpPr>
          <p:spPr bwMode="auto">
            <a:xfrm rot="16552097">
              <a:off x="1411533" y="121368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a typeface="ＭＳ Ｐゴシック" charset="-128"/>
                <a:cs typeface="ＭＳ Ｐゴシック" charset="-128"/>
              </a:endParaRPr>
            </a:p>
          </p:txBody>
        </p:sp>
      </p:grpSp>
      <p:grpSp>
        <p:nvGrpSpPr>
          <p:cNvPr id="29" name="Group 42"/>
          <p:cNvGrpSpPr>
            <a:grpSpLocks/>
          </p:cNvGrpSpPr>
          <p:nvPr/>
        </p:nvGrpSpPr>
        <p:grpSpPr bwMode="auto">
          <a:xfrm>
            <a:off x="6767513" y="923349"/>
            <a:ext cx="971550" cy="727075"/>
            <a:chOff x="6984615" y="2243138"/>
            <a:chExt cx="1950366" cy="1348700"/>
          </a:xfrm>
        </p:grpSpPr>
        <p:sp>
          <p:nvSpPr>
            <p:cNvPr id="30" name="Ellipse 59"/>
            <p:cNvSpPr/>
            <p:nvPr/>
          </p:nvSpPr>
          <p:spPr bwMode="auto">
            <a:xfrm>
              <a:off x="6984615" y="3198560"/>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a typeface="ＭＳ Ｐゴシック" charset="-128"/>
                <a:cs typeface="ＭＳ Ｐゴシック" charset="-128"/>
              </a:endParaRPr>
            </a:p>
          </p:txBody>
        </p:sp>
        <p:sp>
          <p:nvSpPr>
            <p:cNvPr id="31" name="Ellipse 44"/>
            <p:cNvSpPr/>
            <p:nvPr/>
          </p:nvSpPr>
          <p:spPr bwMode="auto">
            <a:xfrm rot="21052097">
              <a:off x="7399409" y="2243138"/>
              <a:ext cx="1206258" cy="1203845"/>
            </a:xfrm>
            <a:prstGeom prst="ellipse">
              <a:avLst/>
            </a:prstGeom>
            <a:gradFill flip="none" rotWithShape="1">
              <a:gsLst>
                <a:gs pos="0">
                  <a:sysClr val="window" lastClr="FFFFFF"/>
                </a:gs>
                <a:gs pos="100000">
                  <a:srgbClr val="CC0000"/>
                </a:gs>
              </a:gsLst>
              <a:path path="shape">
                <a:fillToRect l="50000" t="50000" r="50000" b="50000"/>
              </a:path>
              <a:tileRect/>
            </a:gradFill>
            <a:ln w="9525" cap="flat" cmpd="sng" algn="ctr">
              <a:solidFill>
                <a:srgbClr val="CC0000"/>
              </a:solidFill>
              <a:prstDash val="solid"/>
            </a:ln>
            <a:effectLst>
              <a:innerShdw blurRad="190500" dist="114300" dir="5640000">
                <a:srgbClr val="000000">
                  <a:alpha val="37000"/>
                </a:srgb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a typeface="ＭＳ Ｐゴシック" charset="-128"/>
                <a:cs typeface="ＭＳ Ｐゴシック" charset="-128"/>
              </a:endParaRPr>
            </a:p>
          </p:txBody>
        </p:sp>
        <p:sp>
          <p:nvSpPr>
            <p:cNvPr id="32" name="Ellipse 45"/>
            <p:cNvSpPr>
              <a:spLocks noChangeArrowheads="1"/>
            </p:cNvSpPr>
            <p:nvPr/>
          </p:nvSpPr>
          <p:spPr bwMode="auto">
            <a:xfrm>
              <a:off x="7513595" y="2269385"/>
              <a:ext cx="876250" cy="652142"/>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ndParaRPr>
            </a:p>
          </p:txBody>
        </p:sp>
        <p:sp>
          <p:nvSpPr>
            <p:cNvPr id="33" name="Måne 63"/>
            <p:cNvSpPr/>
            <p:nvPr/>
          </p:nvSpPr>
          <p:spPr bwMode="auto">
            <a:xfrm rot="16552097">
              <a:off x="7650888" y="2572504"/>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ea typeface="ＭＳ Ｐゴシック" charset="-128"/>
                <a:cs typeface="ＭＳ Ｐゴシック" charset="-128"/>
              </a:endParaRPr>
            </a:p>
          </p:txBody>
        </p:sp>
      </p:grpSp>
      <p:sp>
        <p:nvSpPr>
          <p:cNvPr id="34" name="Line 33"/>
          <p:cNvSpPr>
            <a:spLocks noChangeShapeType="1"/>
          </p:cNvSpPr>
          <p:nvPr/>
        </p:nvSpPr>
        <p:spPr bwMode="auto">
          <a:xfrm rot="5400000">
            <a:off x="1274772" y="1786732"/>
            <a:ext cx="447675" cy="0"/>
          </a:xfrm>
          <a:prstGeom prst="line">
            <a:avLst/>
          </a:prstGeom>
          <a:noFill/>
          <a:ln w="19050">
            <a:solidFill>
              <a:srgbClr val="D7D8D9">
                <a:lumMod val="25000"/>
              </a:srgbClr>
            </a:solidFill>
            <a:prstDash val="sysDot"/>
            <a:round/>
            <a:headEnd/>
            <a:tailEnd/>
          </a:ln>
          <a:effectLst/>
        </p:spPr>
        <p:txBody>
          <a:bodyPr/>
          <a:lstStyle/>
          <a:p>
            <a:pPr defTabSz="914400">
              <a:defRPr/>
            </a:pPr>
            <a:endParaRPr lang="da-DK" kern="0">
              <a:solidFill>
                <a:sysClr val="windowText" lastClr="000000"/>
              </a:solidFill>
              <a:ea typeface="ＭＳ Ｐゴシック" pitchFamily="-65" charset="-128"/>
              <a:cs typeface="ＭＳ Ｐゴシック" pitchFamily="-65" charset="-128"/>
            </a:endParaRPr>
          </a:p>
        </p:txBody>
      </p:sp>
      <p:sp>
        <p:nvSpPr>
          <p:cNvPr id="35" name="Rektangel 63"/>
          <p:cNvSpPr>
            <a:spLocks noChangeArrowheads="1"/>
          </p:cNvSpPr>
          <p:nvPr/>
        </p:nvSpPr>
        <p:spPr bwMode="auto">
          <a:xfrm>
            <a:off x="752479" y="2010569"/>
            <a:ext cx="1379538" cy="338138"/>
          </a:xfrm>
          <a:prstGeom prst="rect">
            <a:avLst/>
          </a:prstGeom>
          <a:noFill/>
          <a:ln w="9525">
            <a:noFill/>
            <a:miter lim="800000"/>
            <a:headEnd/>
            <a:tailEnd/>
          </a:ln>
        </p:spPr>
        <p:txBody>
          <a:bodyPr>
            <a:spAutoFit/>
          </a:bodyPr>
          <a:lstStyle/>
          <a:p>
            <a:pPr marL="0" marR="0" lvl="0" indent="0" algn="ctr" defTabSz="801688" eaLnBrk="1" fontAlgn="auto" latinLnBrk="0" hangingPunct="1">
              <a:lnSpc>
                <a:spcPct val="100000"/>
              </a:lnSpc>
              <a:spcBef>
                <a:spcPct val="20000"/>
              </a:spcBef>
              <a:spcAft>
                <a:spcPts val="0"/>
              </a:spcAft>
              <a:buClrTx/>
              <a:buSzTx/>
              <a:buFontTx/>
              <a:buNone/>
              <a:tabLst/>
              <a:defRPr/>
            </a:pPr>
            <a:r>
              <a:rPr kumimoji="0" lang="en-US" sz="1600" b="1" i="0" u="none" strike="noStrike" kern="0" cap="none" spc="0" normalizeH="0" baseline="0" noProof="1">
                <a:ln>
                  <a:noFill/>
                </a:ln>
                <a:solidFill>
                  <a:srgbClr val="080808"/>
                </a:solidFill>
                <a:effectLst/>
                <a:uLnTx/>
                <a:uFillTx/>
              </a:rPr>
              <a:t>Questions</a:t>
            </a:r>
          </a:p>
        </p:txBody>
      </p:sp>
      <p:sp>
        <p:nvSpPr>
          <p:cNvPr id="36" name="Line 33"/>
          <p:cNvSpPr>
            <a:spLocks noChangeShapeType="1"/>
          </p:cNvSpPr>
          <p:nvPr/>
        </p:nvSpPr>
        <p:spPr bwMode="auto">
          <a:xfrm rot="5400000">
            <a:off x="2739170" y="1810661"/>
            <a:ext cx="447675" cy="0"/>
          </a:xfrm>
          <a:prstGeom prst="line">
            <a:avLst/>
          </a:prstGeom>
          <a:noFill/>
          <a:ln w="19050">
            <a:solidFill>
              <a:srgbClr val="D7D8D9">
                <a:lumMod val="25000"/>
              </a:srgbClr>
            </a:solidFill>
            <a:prstDash val="sysDot"/>
            <a:round/>
            <a:headEnd/>
            <a:tailEnd/>
          </a:ln>
          <a:effectLst/>
        </p:spPr>
        <p:txBody>
          <a:bodyPr/>
          <a:lstStyle/>
          <a:p>
            <a:pPr defTabSz="914400">
              <a:defRPr/>
            </a:pPr>
            <a:endParaRPr lang="da-DK" kern="0">
              <a:solidFill>
                <a:sysClr val="windowText" lastClr="000000"/>
              </a:solidFill>
              <a:ea typeface="ＭＳ Ｐゴシック" pitchFamily="-65" charset="-128"/>
              <a:cs typeface="ＭＳ Ｐゴシック" pitchFamily="-65" charset="-128"/>
            </a:endParaRPr>
          </a:p>
        </p:txBody>
      </p:sp>
      <p:sp>
        <p:nvSpPr>
          <p:cNvPr id="37" name="Rektangel 63"/>
          <p:cNvSpPr>
            <a:spLocks noChangeArrowheads="1"/>
          </p:cNvSpPr>
          <p:nvPr/>
        </p:nvSpPr>
        <p:spPr bwMode="auto">
          <a:xfrm>
            <a:off x="2370412" y="2044701"/>
            <a:ext cx="1200150" cy="338138"/>
          </a:xfrm>
          <a:prstGeom prst="rect">
            <a:avLst/>
          </a:prstGeom>
          <a:noFill/>
          <a:ln w="9525">
            <a:noFill/>
            <a:miter lim="800000"/>
            <a:headEnd/>
            <a:tailEnd/>
          </a:ln>
        </p:spPr>
        <p:txBody>
          <a:bodyPr>
            <a:spAutoFit/>
          </a:bodyPr>
          <a:lstStyle/>
          <a:p>
            <a:pPr marL="0" marR="0" lvl="0" indent="0" algn="ctr" defTabSz="801688" eaLnBrk="1" fontAlgn="auto" latinLnBrk="0" hangingPunct="1">
              <a:lnSpc>
                <a:spcPct val="100000"/>
              </a:lnSpc>
              <a:spcBef>
                <a:spcPct val="20000"/>
              </a:spcBef>
              <a:spcAft>
                <a:spcPts val="0"/>
              </a:spcAft>
              <a:buClrTx/>
              <a:buSzTx/>
              <a:buFontTx/>
              <a:buNone/>
              <a:tabLst/>
              <a:defRPr/>
            </a:pPr>
            <a:r>
              <a:rPr kumimoji="0" lang="en-US" sz="1600" b="1" i="0" u="none" strike="noStrike" kern="0" cap="none" spc="0" normalizeH="0" baseline="0" noProof="1">
                <a:ln>
                  <a:noFill/>
                </a:ln>
                <a:solidFill>
                  <a:srgbClr val="080808"/>
                </a:solidFill>
                <a:effectLst/>
                <a:uLnTx/>
                <a:uFillTx/>
              </a:rPr>
              <a:t>Comments</a:t>
            </a:r>
            <a:endParaRPr kumimoji="0" lang="en-US" sz="1400" b="0" i="0" u="none" strike="noStrike" kern="0" cap="none" spc="0" normalizeH="0" baseline="0" noProof="1">
              <a:ln>
                <a:noFill/>
              </a:ln>
              <a:solidFill>
                <a:srgbClr val="080808"/>
              </a:solidFill>
              <a:effectLst/>
              <a:uLnTx/>
              <a:uFillTx/>
            </a:endParaRPr>
          </a:p>
        </p:txBody>
      </p:sp>
      <p:sp>
        <p:nvSpPr>
          <p:cNvPr id="38" name="Line 33"/>
          <p:cNvSpPr>
            <a:spLocks noChangeShapeType="1"/>
          </p:cNvSpPr>
          <p:nvPr/>
        </p:nvSpPr>
        <p:spPr bwMode="auto">
          <a:xfrm rot="5400000">
            <a:off x="4078212" y="1858513"/>
            <a:ext cx="447675" cy="0"/>
          </a:xfrm>
          <a:prstGeom prst="line">
            <a:avLst/>
          </a:prstGeom>
          <a:noFill/>
          <a:ln w="19050">
            <a:solidFill>
              <a:srgbClr val="D7D8D9">
                <a:lumMod val="25000"/>
              </a:srgbClr>
            </a:solidFill>
            <a:prstDash val="sysDot"/>
            <a:round/>
            <a:headEnd/>
            <a:tailEnd/>
          </a:ln>
          <a:effectLst/>
        </p:spPr>
        <p:txBody>
          <a:bodyPr/>
          <a:lstStyle/>
          <a:p>
            <a:pPr defTabSz="914400">
              <a:defRPr/>
            </a:pPr>
            <a:endParaRPr lang="da-DK" kern="0">
              <a:solidFill>
                <a:sysClr val="windowText" lastClr="000000"/>
              </a:solidFill>
              <a:ea typeface="ＭＳ Ｐゴシック" pitchFamily="-65" charset="-128"/>
              <a:cs typeface="ＭＳ Ｐゴシック" pitchFamily="-65" charset="-128"/>
            </a:endParaRPr>
          </a:p>
        </p:txBody>
      </p:sp>
      <p:sp>
        <p:nvSpPr>
          <p:cNvPr id="39" name="Rektangel 63"/>
          <p:cNvSpPr>
            <a:spLocks noChangeArrowheads="1"/>
          </p:cNvSpPr>
          <p:nvPr/>
        </p:nvSpPr>
        <p:spPr bwMode="auto">
          <a:xfrm>
            <a:off x="3935574" y="2032048"/>
            <a:ext cx="1200150" cy="338138"/>
          </a:xfrm>
          <a:prstGeom prst="rect">
            <a:avLst/>
          </a:prstGeom>
          <a:noFill/>
          <a:ln w="9525">
            <a:noFill/>
            <a:miter lim="800000"/>
            <a:headEnd/>
            <a:tailEnd/>
          </a:ln>
        </p:spPr>
        <p:txBody>
          <a:bodyPr>
            <a:spAutoFit/>
          </a:bodyPr>
          <a:lstStyle/>
          <a:p>
            <a:pPr marL="0" marR="0" lvl="0" indent="0" defTabSz="801688" eaLnBrk="1" fontAlgn="auto" latinLnBrk="0" hangingPunct="1">
              <a:lnSpc>
                <a:spcPct val="100000"/>
              </a:lnSpc>
              <a:spcBef>
                <a:spcPct val="20000"/>
              </a:spcBef>
              <a:spcAft>
                <a:spcPts val="0"/>
              </a:spcAft>
              <a:buClrTx/>
              <a:buSzTx/>
              <a:buFontTx/>
              <a:buNone/>
              <a:tabLst/>
              <a:defRPr/>
            </a:pPr>
            <a:r>
              <a:rPr kumimoji="0" lang="en-US" sz="1600" b="1" i="0" u="none" strike="noStrike" kern="0" cap="none" spc="0" normalizeH="0" baseline="0" noProof="1">
                <a:ln>
                  <a:noFill/>
                </a:ln>
                <a:solidFill>
                  <a:srgbClr val="080808"/>
                </a:solidFill>
                <a:effectLst/>
                <a:uLnTx/>
                <a:uFillTx/>
              </a:rPr>
              <a:t>Inputs</a:t>
            </a:r>
            <a:r>
              <a:rPr kumimoji="0" lang="en-US" sz="1400" b="0" i="0" u="none" strike="noStrike" kern="0" cap="none" spc="0" normalizeH="0" baseline="0" noProof="1">
                <a:ln>
                  <a:noFill/>
                </a:ln>
                <a:solidFill>
                  <a:srgbClr val="080808"/>
                </a:solidFill>
                <a:effectLst/>
                <a:uLnTx/>
                <a:uFillTx/>
              </a:rPr>
              <a:t>. </a:t>
            </a:r>
          </a:p>
        </p:txBody>
      </p:sp>
      <p:sp>
        <p:nvSpPr>
          <p:cNvPr id="40" name="Line 33"/>
          <p:cNvSpPr>
            <a:spLocks noChangeShapeType="1"/>
          </p:cNvSpPr>
          <p:nvPr/>
        </p:nvSpPr>
        <p:spPr bwMode="auto">
          <a:xfrm rot="5400000">
            <a:off x="5623654" y="1815989"/>
            <a:ext cx="447675" cy="0"/>
          </a:xfrm>
          <a:prstGeom prst="line">
            <a:avLst/>
          </a:prstGeom>
          <a:noFill/>
          <a:ln w="19050">
            <a:solidFill>
              <a:srgbClr val="D7D8D9">
                <a:lumMod val="25000"/>
              </a:srgbClr>
            </a:solidFill>
            <a:prstDash val="sysDot"/>
            <a:round/>
            <a:headEnd/>
            <a:tailEnd/>
          </a:ln>
          <a:effectLst/>
        </p:spPr>
        <p:txBody>
          <a:bodyPr/>
          <a:lstStyle/>
          <a:p>
            <a:pPr defTabSz="914400">
              <a:defRPr/>
            </a:pPr>
            <a:endParaRPr lang="da-DK" kern="0">
              <a:solidFill>
                <a:sysClr val="windowText" lastClr="000000"/>
              </a:solidFill>
              <a:ea typeface="ＭＳ Ｐゴシック" pitchFamily="-65" charset="-128"/>
              <a:cs typeface="ＭＳ Ｐゴシック" pitchFamily="-65" charset="-128"/>
            </a:endParaRPr>
          </a:p>
        </p:txBody>
      </p:sp>
      <p:sp>
        <p:nvSpPr>
          <p:cNvPr id="41" name="Rektangel 63"/>
          <p:cNvSpPr>
            <a:spLocks noChangeArrowheads="1"/>
          </p:cNvSpPr>
          <p:nvPr/>
        </p:nvSpPr>
        <p:spPr bwMode="auto">
          <a:xfrm>
            <a:off x="5281753" y="2010571"/>
            <a:ext cx="1200150" cy="553998"/>
          </a:xfrm>
          <a:prstGeom prst="rect">
            <a:avLst/>
          </a:prstGeom>
          <a:noFill/>
          <a:ln w="9525">
            <a:noFill/>
            <a:miter lim="800000"/>
            <a:headEnd/>
            <a:tailEnd/>
          </a:ln>
        </p:spPr>
        <p:txBody>
          <a:bodyPr>
            <a:spAutoFit/>
          </a:bodyPr>
          <a:lstStyle/>
          <a:p>
            <a:pPr marL="0" marR="0" lvl="0" indent="0" defTabSz="801688" eaLnBrk="1" fontAlgn="auto" latinLnBrk="0" hangingPunct="1">
              <a:lnSpc>
                <a:spcPct val="100000"/>
              </a:lnSpc>
              <a:spcBef>
                <a:spcPct val="20000"/>
              </a:spcBef>
              <a:spcAft>
                <a:spcPts val="0"/>
              </a:spcAft>
              <a:buClrTx/>
              <a:buSzTx/>
              <a:buFontTx/>
              <a:buNone/>
              <a:tabLst/>
              <a:defRPr/>
            </a:pPr>
            <a:r>
              <a:rPr kumimoji="0" lang="en-US" sz="1600" b="1" i="0" u="none" strike="noStrike" kern="0" cap="none" spc="0" normalizeH="0" baseline="0" noProof="1">
                <a:ln>
                  <a:noFill/>
                </a:ln>
                <a:solidFill>
                  <a:srgbClr val="080808"/>
                </a:solidFill>
                <a:effectLst/>
                <a:uLnTx/>
                <a:uFillTx/>
              </a:rPr>
              <a:t>Suggestions</a:t>
            </a:r>
            <a:r>
              <a:rPr kumimoji="0" lang="en-US" sz="1400" b="0" i="0" u="none" strike="noStrike" kern="0" cap="none" spc="0" normalizeH="0" baseline="0" noProof="1">
                <a:ln>
                  <a:noFill/>
                </a:ln>
                <a:solidFill>
                  <a:srgbClr val="080808"/>
                </a:solidFill>
                <a:effectLst/>
                <a:uLnTx/>
                <a:uFillTx/>
              </a:rPr>
              <a:t>. </a:t>
            </a:r>
          </a:p>
        </p:txBody>
      </p:sp>
      <p:sp>
        <p:nvSpPr>
          <p:cNvPr id="42" name="Line 33"/>
          <p:cNvSpPr>
            <a:spLocks noChangeShapeType="1"/>
          </p:cNvSpPr>
          <p:nvPr/>
        </p:nvSpPr>
        <p:spPr bwMode="auto">
          <a:xfrm rot="5400000">
            <a:off x="7014543" y="1845017"/>
            <a:ext cx="447675" cy="0"/>
          </a:xfrm>
          <a:prstGeom prst="line">
            <a:avLst/>
          </a:prstGeom>
          <a:noFill/>
          <a:ln w="19050">
            <a:solidFill>
              <a:srgbClr val="D7D8D9">
                <a:lumMod val="25000"/>
              </a:srgbClr>
            </a:solidFill>
            <a:prstDash val="sysDot"/>
            <a:round/>
            <a:headEnd/>
            <a:tailEnd/>
          </a:ln>
          <a:effectLst/>
        </p:spPr>
        <p:txBody>
          <a:bodyPr/>
          <a:lstStyle/>
          <a:p>
            <a:pPr defTabSz="914400">
              <a:defRPr/>
            </a:pPr>
            <a:endParaRPr lang="da-DK" kern="0">
              <a:solidFill>
                <a:sysClr val="windowText" lastClr="000000"/>
              </a:solidFill>
              <a:ea typeface="ＭＳ Ｐゴシック" pitchFamily="-65" charset="-128"/>
              <a:cs typeface="ＭＳ Ｐゴシック" pitchFamily="-65" charset="-128"/>
            </a:endParaRPr>
          </a:p>
        </p:txBody>
      </p:sp>
      <p:sp>
        <p:nvSpPr>
          <p:cNvPr id="43" name="Rektangel 63"/>
          <p:cNvSpPr>
            <a:spLocks noChangeArrowheads="1"/>
          </p:cNvSpPr>
          <p:nvPr/>
        </p:nvSpPr>
        <p:spPr bwMode="auto">
          <a:xfrm>
            <a:off x="6767519" y="2010569"/>
            <a:ext cx="1200150" cy="338138"/>
          </a:xfrm>
          <a:prstGeom prst="rect">
            <a:avLst/>
          </a:prstGeom>
          <a:noFill/>
          <a:ln w="9525">
            <a:noFill/>
            <a:miter lim="800000"/>
            <a:headEnd/>
            <a:tailEnd/>
          </a:ln>
        </p:spPr>
        <p:txBody>
          <a:bodyPr>
            <a:spAutoFit/>
          </a:bodyPr>
          <a:lstStyle/>
          <a:p>
            <a:pPr marL="0" marR="0" lvl="0" indent="0" defTabSz="801688" eaLnBrk="1" fontAlgn="auto" latinLnBrk="0" hangingPunct="1">
              <a:lnSpc>
                <a:spcPct val="100000"/>
              </a:lnSpc>
              <a:spcBef>
                <a:spcPct val="20000"/>
              </a:spcBef>
              <a:spcAft>
                <a:spcPts val="0"/>
              </a:spcAft>
              <a:buClrTx/>
              <a:buSzTx/>
              <a:buFontTx/>
              <a:buNone/>
              <a:tabLst/>
              <a:defRPr/>
            </a:pPr>
            <a:r>
              <a:rPr kumimoji="0" lang="en-US" sz="1600" b="1" i="0" u="none" strike="noStrike" kern="0" cap="none" spc="0" normalizeH="0" baseline="0" noProof="1">
                <a:ln>
                  <a:noFill/>
                </a:ln>
                <a:solidFill>
                  <a:srgbClr val="080808"/>
                </a:solidFill>
                <a:effectLst/>
                <a:uLnTx/>
                <a:uFillTx/>
              </a:rPr>
              <a:t>Nothing</a:t>
            </a:r>
            <a:r>
              <a:rPr kumimoji="0" lang="en-US" sz="1400" b="0" i="0" u="none" strike="noStrike" kern="0" cap="none" spc="0" normalizeH="0" baseline="0" noProof="1">
                <a:ln>
                  <a:noFill/>
                </a:ln>
                <a:solidFill>
                  <a:srgbClr val="080808"/>
                </a:solidFill>
                <a:effectLst/>
                <a:uLnTx/>
                <a:uFillTx/>
              </a:rPr>
              <a:t>. </a:t>
            </a:r>
          </a:p>
        </p:txBody>
      </p:sp>
      <p:sp>
        <p:nvSpPr>
          <p:cNvPr id="2" name="Rectangle 1"/>
          <p:cNvSpPr/>
          <p:nvPr/>
        </p:nvSpPr>
        <p:spPr>
          <a:xfrm>
            <a:off x="1870237" y="3847057"/>
            <a:ext cx="4953000" cy="1077218"/>
          </a:xfrm>
          <a:prstGeom prst="rect">
            <a:avLst/>
          </a:prstGeom>
        </p:spPr>
        <p:txBody>
          <a:bodyPr>
            <a:spAutoFit/>
          </a:bodyPr>
          <a:lstStyle/>
          <a:p>
            <a:pPr lvl="0" algn="ctr" defTabSz="914400"/>
            <a:r>
              <a:rPr lang="da-DK" sz="3200" b="1" dirty="0">
                <a:solidFill>
                  <a:prstClr val="black"/>
                </a:solidFill>
                <a:latin typeface="Calibri" pitchFamily="34" charset="0"/>
              </a:rPr>
              <a:t>Thank You</a:t>
            </a:r>
          </a:p>
          <a:p>
            <a:pPr lvl="0" algn="ctr" defTabSz="914400"/>
            <a:endParaRPr lang="da-DK" sz="3200" b="1" dirty="0">
              <a:solidFill>
                <a:prstClr val="black"/>
              </a:solidFill>
              <a:latin typeface="Calibri" pitchFamily="34" charset="0"/>
            </a:endParaRPr>
          </a:p>
        </p:txBody>
      </p:sp>
    </p:spTree>
    <p:extLst>
      <p:ext uri="{BB962C8B-B14F-4D97-AF65-F5344CB8AC3E}">
        <p14:creationId xmlns:p14="http://schemas.microsoft.com/office/powerpoint/2010/main" val="232173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Box 18"/>
          <p:cNvSpPr txBox="1">
            <a:spLocks noChangeArrowheads="1"/>
          </p:cNvSpPr>
          <p:nvPr/>
        </p:nvSpPr>
        <p:spPr bwMode="auto">
          <a:xfrm>
            <a:off x="0" y="959371"/>
            <a:ext cx="9906000" cy="140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32172" indent="-232172" defTabSz="371475" fontAlgn="base">
              <a:spcBef>
                <a:spcPct val="0"/>
              </a:spcBef>
              <a:spcAft>
                <a:spcPct val="0"/>
              </a:spcAft>
              <a:buFont typeface="Wingdings" panose="05000000000000000000" pitchFamily="2" charset="2"/>
              <a:buChar char="§"/>
            </a:pPr>
            <a:r>
              <a:rPr lang="en-GB" altLang="en-US" sz="1200" dirty="0">
                <a:solidFill>
                  <a:prstClr val="black"/>
                </a:solidFill>
              </a:rPr>
              <a:t>All municipalities have established their Mayoral Committees, S79 and Section 80 Committees and all are sitting as per legislation and agreed schedules.</a:t>
            </a:r>
          </a:p>
          <a:p>
            <a:pPr marL="232172" indent="-232172" defTabSz="371475" fontAlgn="base">
              <a:spcBef>
                <a:spcPct val="0"/>
              </a:spcBef>
              <a:spcAft>
                <a:spcPct val="0"/>
              </a:spcAft>
              <a:buFont typeface="Wingdings" panose="05000000000000000000" pitchFamily="2" charset="2"/>
              <a:buChar char="§"/>
            </a:pPr>
            <a:endParaRPr lang="en-ZA" sz="1200" dirty="0">
              <a:solidFill>
                <a:srgbClr val="000000"/>
              </a:solidFill>
              <a:ea typeface="Calibri" panose="020F0502020204030204" pitchFamily="34" charset="0"/>
            </a:endParaRPr>
          </a:p>
          <a:p>
            <a:pPr defTabSz="371475" fontAlgn="base">
              <a:spcBef>
                <a:spcPct val="0"/>
              </a:spcBef>
              <a:spcAft>
                <a:spcPct val="0"/>
              </a:spcAft>
            </a:pPr>
            <a:endParaRPr lang="en-GB" altLang="en-US" sz="1300" dirty="0">
              <a:solidFill>
                <a:prstClr val="black"/>
              </a:solidFill>
            </a:endParaRPr>
          </a:p>
          <a:p>
            <a:pPr defTabSz="371475" fontAlgn="base">
              <a:spcBef>
                <a:spcPct val="0"/>
              </a:spcBef>
              <a:spcAft>
                <a:spcPct val="0"/>
              </a:spcAft>
            </a:pPr>
            <a:endParaRPr lang="en-GB" altLang="en-US" sz="1300" dirty="0">
              <a:solidFill>
                <a:prstClr val="black"/>
              </a:solidFill>
            </a:endParaRPr>
          </a:p>
          <a:p>
            <a:pPr defTabSz="371475" fontAlgn="base">
              <a:spcBef>
                <a:spcPct val="0"/>
              </a:spcBef>
              <a:spcAft>
                <a:spcPct val="0"/>
              </a:spcAft>
            </a:pPr>
            <a:endParaRPr lang="en-GB" altLang="en-US" sz="1300" baseline="30000" dirty="0">
              <a:solidFill>
                <a:prstClr val="black"/>
              </a:solidFill>
            </a:endParaRPr>
          </a:p>
          <a:p>
            <a:pPr defTabSz="371475" fontAlgn="base">
              <a:spcBef>
                <a:spcPct val="0"/>
              </a:spcBef>
              <a:spcAft>
                <a:spcPct val="0"/>
              </a:spcAft>
            </a:pPr>
            <a:endParaRPr lang="en-US" altLang="en-US" sz="1463" dirty="0">
              <a:solidFill>
                <a:prstClr val="black"/>
              </a:solidFill>
              <a:latin typeface="Calibri" panose="020F0502020204030204" pitchFamily="34" charset="0"/>
            </a:endParaRPr>
          </a:p>
        </p:txBody>
      </p:sp>
      <p:sp>
        <p:nvSpPr>
          <p:cNvPr id="2153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603647" indent="-232172">
              <a:defRPr>
                <a:solidFill>
                  <a:schemeClr val="tx1"/>
                </a:solidFill>
                <a:latin typeface="Arial" panose="020B0604020202020204" pitchFamily="34" charset="0"/>
                <a:ea typeface="MS PGothic" panose="020B0600070205080204" pitchFamily="34" charset="-128"/>
              </a:defRPr>
            </a:lvl2pPr>
            <a:lvl3pPr marL="928688" indent="-185738">
              <a:defRPr>
                <a:solidFill>
                  <a:schemeClr val="tx1"/>
                </a:solidFill>
                <a:latin typeface="Arial" panose="020B0604020202020204" pitchFamily="34" charset="0"/>
                <a:ea typeface="MS PGothic" panose="020B0600070205080204" pitchFamily="34" charset="-128"/>
              </a:defRPr>
            </a:lvl3pPr>
            <a:lvl4pPr marL="1300163" indent="-185738">
              <a:defRPr>
                <a:solidFill>
                  <a:schemeClr val="tx1"/>
                </a:solidFill>
                <a:latin typeface="Arial" panose="020B0604020202020204" pitchFamily="34" charset="0"/>
                <a:ea typeface="MS PGothic" panose="020B0600070205080204" pitchFamily="34" charset="-128"/>
              </a:defRPr>
            </a:lvl4pPr>
            <a:lvl5pPr marL="1671638" indent="-185738">
              <a:defRPr>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822D3ED-D19C-4031-9FCD-A94AC5826CC9}" type="slidenum">
              <a:rPr lang="en-US" altLang="en-US">
                <a:solidFill>
                  <a:srgbClr val="898989"/>
                </a:solidFill>
                <a:latin typeface="Calibri" panose="020F0502020204030204" pitchFamily="34" charset="0"/>
              </a:rPr>
              <a:pPr/>
              <a:t>5</a:t>
            </a:fld>
            <a:endParaRPr lang="en-US" altLang="en-US" dirty="0">
              <a:solidFill>
                <a:srgbClr val="898989"/>
              </a:solidFill>
              <a:latin typeface="Calibri" panose="020F0502020204030204" pitchFamily="34" charset="0"/>
            </a:endParaRPr>
          </a:p>
        </p:txBody>
      </p:sp>
      <p:sp>
        <p:nvSpPr>
          <p:cNvPr id="7" name="Title 3"/>
          <p:cNvSpPr txBox="1">
            <a:spLocks/>
          </p:cNvSpPr>
          <p:nvPr/>
        </p:nvSpPr>
        <p:spPr>
          <a:xfrm>
            <a:off x="1" y="1"/>
            <a:ext cx="9808202" cy="959370"/>
          </a:xfrm>
          <a:prstGeom prst="rect">
            <a:avLst/>
          </a:prstGeom>
          <a:solidFill>
            <a:srgbClr val="FFCA28"/>
          </a:solidFill>
          <a:ln>
            <a:solidFill>
              <a:srgbClr val="000000"/>
            </a:solidFill>
          </a:ln>
        </p:spPr>
        <p:txBody>
          <a:bodyPr vert="horz" lIns="74295" tIns="37148" rIns="74295" bIns="37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488"/>
              </a:spcBef>
              <a:spcAft>
                <a:spcPts val="488"/>
              </a:spcAft>
            </a:pPr>
            <a:r>
              <a:rPr lang="en-US" sz="1463" dirty="0">
                <a:solidFill>
                  <a:sysClr val="windowText" lastClr="000000"/>
                </a:solidFill>
                <a:latin typeface="Arial Black"/>
                <a:cs typeface="Arial Black"/>
              </a:rPr>
              <a:t>INTRODUCTION ..</a:t>
            </a:r>
            <a:r>
              <a:rPr lang="en-US" sz="1463" dirty="0" err="1">
                <a:solidFill>
                  <a:sysClr val="windowText" lastClr="000000"/>
                </a:solidFill>
                <a:latin typeface="Arial Black"/>
                <a:cs typeface="Arial Black"/>
              </a:rPr>
              <a:t>cont</a:t>
            </a:r>
            <a:endParaRPr lang="en-US" sz="1463" dirty="0">
              <a:solidFill>
                <a:sysClr val="windowText" lastClr="000000"/>
              </a:solidFill>
              <a:latin typeface="Arial Black"/>
              <a:cs typeface="Arial Black"/>
            </a:endParaRPr>
          </a:p>
        </p:txBody>
      </p:sp>
    </p:spTree>
    <p:extLst>
      <p:ext uri="{BB962C8B-B14F-4D97-AF65-F5344CB8AC3E}">
        <p14:creationId xmlns:p14="http://schemas.microsoft.com/office/powerpoint/2010/main" val="872383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69823" y="0"/>
            <a:ext cx="9428813" cy="914400"/>
            <a:chOff x="0" y="231501"/>
            <a:chExt cx="9906000" cy="799900"/>
          </a:xfrm>
        </p:grpSpPr>
        <p:pic>
          <p:nvPicPr>
            <p:cNvPr id="16" name="Picture 15"/>
            <p:cNvPicPr>
              <a:picLocks noChangeAspect="1"/>
            </p:cNvPicPr>
            <p:nvPr/>
          </p:nvPicPr>
          <p:blipFill>
            <a:blip r:embed="rId2" cstate="print"/>
            <a:stretch>
              <a:fillRect/>
            </a:stretch>
          </p:blipFill>
          <p:spPr>
            <a:xfrm>
              <a:off x="0" y="231501"/>
              <a:ext cx="9905999" cy="799900"/>
            </a:xfrm>
            <a:prstGeom prst="rect">
              <a:avLst/>
            </a:prstGeom>
          </p:spPr>
        </p:pic>
        <p:cxnSp>
          <p:nvCxnSpPr>
            <p:cNvPr id="17" name="Straight Connector 16"/>
            <p:cNvCxnSpPr/>
            <p:nvPr/>
          </p:nvCxnSpPr>
          <p:spPr>
            <a:xfrm>
              <a:off x="0" y="1031401"/>
              <a:ext cx="9906000"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5" name="Content Placeholder 4"/>
          <p:cNvSpPr>
            <a:spLocks noGrp="1"/>
          </p:cNvSpPr>
          <p:nvPr>
            <p:ph idx="1"/>
          </p:nvPr>
        </p:nvSpPr>
        <p:spPr>
          <a:xfrm>
            <a:off x="269823" y="962214"/>
            <a:ext cx="9428812" cy="5346322"/>
          </a:xfrm>
        </p:spPr>
        <p:txBody>
          <a:bodyPr>
            <a:noAutofit/>
          </a:bodyPr>
          <a:lstStyle/>
          <a:p>
            <a:pPr marL="0" indent="0" algn="just">
              <a:lnSpc>
                <a:spcPct val="150000"/>
              </a:lnSpc>
              <a:buNone/>
            </a:pPr>
            <a:r>
              <a:rPr lang="en-US" sz="1200" dirty="0">
                <a:latin typeface="Arial" panose="020B0604020202020204" pitchFamily="34" charset="0"/>
                <a:cs typeface="Arial" panose="020B0604020202020204" pitchFamily="34" charset="0"/>
              </a:rPr>
              <a:t>There has been a series of improper actions in the Municipality since elections. This includes: </a:t>
            </a:r>
          </a:p>
          <a:p>
            <a:pPr marL="358775" indent="-358775" algn="just">
              <a:lnSpc>
                <a:spcPct val="150000"/>
              </a:lnSpc>
              <a:buFont typeface="+mj-lt"/>
              <a:buAutoNum type="arabicPeriod"/>
            </a:pPr>
            <a:r>
              <a:rPr lang="en-US" sz="1200" dirty="0">
                <a:latin typeface="Arial" panose="020B0604020202020204" pitchFamily="34" charset="0"/>
                <a:cs typeface="Arial" panose="020B0604020202020204" pitchFamily="34" charset="0"/>
              </a:rPr>
              <a:t>Arbitrary suspension of the MM </a:t>
            </a:r>
            <a:r>
              <a:rPr lang="en-US" sz="1200" dirty="0" err="1">
                <a:latin typeface="Arial" panose="020B0604020202020204" pitchFamily="34" charset="0"/>
                <a:cs typeface="Arial" panose="020B0604020202020204" pitchFamily="34" charset="0"/>
              </a:rPr>
              <a:t>Mr</a:t>
            </a:r>
            <a:r>
              <a:rPr lang="en-US" sz="1200" dirty="0">
                <a:latin typeface="Arial" panose="020B0604020202020204" pitchFamily="34" charset="0"/>
                <a:cs typeface="Arial" panose="020B0604020202020204" pitchFamily="34" charset="0"/>
              </a:rPr>
              <a:t> Kunene on 29 November 2021 by the newly elected Executive Mayor, Cllr M A  </a:t>
            </a:r>
            <a:r>
              <a:rPr lang="en-US" sz="1200" dirty="0" err="1">
                <a:latin typeface="Arial" panose="020B0604020202020204" pitchFamily="34" charset="0"/>
                <a:cs typeface="Arial" panose="020B0604020202020204" pitchFamily="34" charset="0"/>
              </a:rPr>
              <a:t>Simelane</a:t>
            </a:r>
            <a:r>
              <a:rPr lang="en-US" sz="1200" dirty="0">
                <a:latin typeface="Arial" panose="020B0604020202020204" pitchFamily="34" charset="0"/>
                <a:cs typeface="Arial" panose="020B0604020202020204" pitchFamily="34" charset="0"/>
              </a:rPr>
              <a:t> without a Council Resolution,</a:t>
            </a:r>
          </a:p>
          <a:p>
            <a:pPr marL="358775" indent="-358775" algn="just">
              <a:lnSpc>
                <a:spcPct val="150000"/>
              </a:lnSpc>
              <a:buFont typeface="+mj-lt"/>
              <a:buAutoNum type="arabicPeriod"/>
            </a:pPr>
            <a:r>
              <a:rPr lang="en-US" sz="1200" dirty="0">
                <a:latin typeface="Arial" panose="020B0604020202020204" pitchFamily="34" charset="0"/>
                <a:cs typeface="Arial" panose="020B0604020202020204" pitchFamily="34" charset="0"/>
              </a:rPr>
              <a:t>The appointment of a junior official who is a traffic cop, whose position is far below than that of the senior manager reporting directly to the MM, to act as the Municipal Manager.</a:t>
            </a:r>
          </a:p>
          <a:p>
            <a:pPr marL="358775" indent="-358775" algn="just">
              <a:lnSpc>
                <a:spcPct val="150000"/>
              </a:lnSpc>
              <a:buFont typeface="+mj-lt"/>
              <a:buAutoNum type="arabicPeriod"/>
            </a:pPr>
            <a:r>
              <a:rPr lang="en-US" sz="1200" dirty="0">
                <a:latin typeface="Arial" panose="020B0604020202020204" pitchFamily="34" charset="0"/>
                <a:cs typeface="Arial" panose="020B0604020202020204" pitchFamily="34" charset="0"/>
              </a:rPr>
              <a:t> The unilateral payment of an amount of more than R230k in </a:t>
            </a:r>
            <a:r>
              <a:rPr lang="en-US" sz="1200" dirty="0" err="1">
                <a:latin typeface="Arial" panose="020B0604020202020204" pitchFamily="34" charset="0"/>
                <a:cs typeface="Arial" panose="020B0604020202020204" pitchFamily="34" charset="0"/>
              </a:rPr>
              <a:t>Mr</a:t>
            </a:r>
            <a:r>
              <a:rPr lang="en-US" sz="1200" dirty="0">
                <a:latin typeface="Arial" panose="020B0604020202020204" pitchFamily="34" charset="0"/>
                <a:cs typeface="Arial" panose="020B0604020202020204" pitchFamily="34" charset="0"/>
              </a:rPr>
              <a:t> Kunene's account just around the second week of January 2022, which was explained by the Municipal staff as a settlement payment for the rest of his term, which was lapsing at the end of May 2022, again without any negotiations, agreement and is in violation of a national policy against Golden handshakes and contract period buy-outs, unless ordered by the court of law or as per agreement of parties involved.</a:t>
            </a:r>
          </a:p>
          <a:p>
            <a:pPr marL="358775" indent="-358775" algn="just">
              <a:lnSpc>
                <a:spcPct val="150000"/>
              </a:lnSpc>
              <a:buFont typeface="+mj-lt"/>
              <a:buAutoNum type="arabicPeriod"/>
            </a:pPr>
            <a:r>
              <a:rPr lang="en-US" sz="1200" dirty="0">
                <a:latin typeface="Arial" panose="020B0604020202020204" pitchFamily="34" charset="0"/>
                <a:cs typeface="Arial" panose="020B0604020202020204" pitchFamily="34" charset="0"/>
              </a:rPr>
              <a:t> The advertisement of post of MM without Council sanctioning it and subsequently the appointment of a Municipal Manager without complying to the legislative requirements. The Department has since written to the municipality in this regard.</a:t>
            </a:r>
          </a:p>
          <a:p>
            <a:pPr marL="358775" indent="-358775" algn="just">
              <a:lnSpc>
                <a:spcPct val="150000"/>
              </a:lnSpc>
              <a:buFont typeface="+mj-lt"/>
              <a:buAutoNum type="arabicPeriod"/>
            </a:pPr>
            <a:r>
              <a:rPr lang="en-US" sz="1200" dirty="0">
                <a:latin typeface="Arial" panose="020B0604020202020204" pitchFamily="34" charset="0"/>
                <a:cs typeface="Arial" panose="020B0604020202020204" pitchFamily="34" charset="0"/>
              </a:rPr>
              <a:t>Numerous attempts were made to get clarity in writing from both Executive Mayor and Speaker as well as attempts to secure a meeting with them so they can be guided. These attempts did not 	yield any positive results. Instead arrogance and rude responses were received declining any attempts to assist.</a:t>
            </a:r>
          </a:p>
          <a:p>
            <a:pPr marL="0" indent="0" algn="just">
              <a:buNone/>
            </a:pP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9AC5568-C467-DA4E-A229-6C912B895CA4}" type="slidenum">
              <a:rPr lang="en-US" smtClean="0">
                <a:solidFill>
                  <a:prstClr val="black">
                    <a:tint val="75000"/>
                  </a:prstClr>
                </a:solidFill>
              </a:rPr>
              <a:pPr/>
              <a:t>6</a:t>
            </a:fld>
            <a:endParaRPr lang="en-US" dirty="0">
              <a:solidFill>
                <a:prstClr val="black">
                  <a:tint val="75000"/>
                </a:prstClr>
              </a:solidFill>
            </a:endParaRPr>
          </a:p>
        </p:txBody>
      </p:sp>
      <p:sp>
        <p:nvSpPr>
          <p:cNvPr id="13" name="TextBox 12"/>
          <p:cNvSpPr txBox="1"/>
          <p:nvPr/>
        </p:nvSpPr>
        <p:spPr>
          <a:xfrm>
            <a:off x="-240711" y="246430"/>
            <a:ext cx="9154765" cy="369332"/>
          </a:xfrm>
          <a:prstGeom prst="rect">
            <a:avLst/>
          </a:prstGeom>
          <a:noFill/>
        </p:spPr>
        <p:txBody>
          <a:bodyPr wrap="square" rtlCol="0">
            <a:spAutoFit/>
          </a:bodyPr>
          <a:lstStyle/>
          <a:p>
            <a:pPr algn="ctr"/>
            <a:r>
              <a:rPr lang="en-ZA" b="1" dirty="0">
                <a:latin typeface="Arial" charset="0"/>
                <a:ea typeface="Arial" charset="0"/>
                <a:cs typeface="Arial" charset="0"/>
              </a:rPr>
              <a:t>EMERGING ISSUES IN MKHONDO</a:t>
            </a:r>
            <a:endParaRPr lang="en-US"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417313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69823" y="0"/>
            <a:ext cx="9428813" cy="914400"/>
            <a:chOff x="0" y="231501"/>
            <a:chExt cx="9906000" cy="799900"/>
          </a:xfrm>
        </p:grpSpPr>
        <p:pic>
          <p:nvPicPr>
            <p:cNvPr id="16" name="Picture 15"/>
            <p:cNvPicPr>
              <a:picLocks noChangeAspect="1"/>
            </p:cNvPicPr>
            <p:nvPr/>
          </p:nvPicPr>
          <p:blipFill>
            <a:blip r:embed="rId2" cstate="print"/>
            <a:stretch>
              <a:fillRect/>
            </a:stretch>
          </p:blipFill>
          <p:spPr>
            <a:xfrm>
              <a:off x="0" y="231501"/>
              <a:ext cx="9905999" cy="799900"/>
            </a:xfrm>
            <a:prstGeom prst="rect">
              <a:avLst/>
            </a:prstGeom>
          </p:spPr>
        </p:pic>
        <p:cxnSp>
          <p:nvCxnSpPr>
            <p:cNvPr id="17" name="Straight Connector 16"/>
            <p:cNvCxnSpPr/>
            <p:nvPr/>
          </p:nvCxnSpPr>
          <p:spPr>
            <a:xfrm>
              <a:off x="0" y="1031401"/>
              <a:ext cx="9906000"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5" name="Content Placeholder 4"/>
          <p:cNvSpPr>
            <a:spLocks noGrp="1"/>
          </p:cNvSpPr>
          <p:nvPr>
            <p:ph idx="1"/>
          </p:nvPr>
        </p:nvSpPr>
        <p:spPr>
          <a:xfrm>
            <a:off x="269824" y="1257085"/>
            <a:ext cx="9428812" cy="5346322"/>
          </a:xfrm>
        </p:spPr>
        <p:txBody>
          <a:bodyPr>
            <a:noAutofit/>
          </a:bodyPr>
          <a:lstStyle/>
          <a:p>
            <a:pPr marL="0" indent="0" algn="just">
              <a:lnSpc>
                <a:spcPct val="150000"/>
              </a:lnSpc>
              <a:buNone/>
            </a:pPr>
            <a:r>
              <a:rPr lang="en-US" sz="12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Requests and petitions were received by the MEC to request her to intervene as more and more Councillors sought clarification of the actions of the Executive Mayor and therefore were requesting the Speaker to convene a Council meeting to discuss these matters and the legality thereof. Again Speaker totally refused, even when the MEC had directed a letter guiding and requesting Speaker's attention of this matter and to convene a special sitting of Council. He totally refused.</a:t>
            </a:r>
          </a:p>
          <a:p>
            <a:pPr marL="0" indent="0" algn="just">
              <a:lnSpc>
                <a:spcPct val="150000"/>
              </a:lnSpc>
              <a:buNone/>
            </a:pPr>
            <a:r>
              <a:rPr lang="en-US" sz="1200" dirty="0">
                <a:latin typeface="Arial" panose="020B0604020202020204" pitchFamily="34" charset="0"/>
                <a:cs typeface="Arial" panose="020B0604020202020204" pitchFamily="34" charset="0"/>
              </a:rPr>
              <a:t>7. Having regard of the provisions of the recently amended Municipal Structures Act which came into effect from 01 November 2021, MEC now has powers to designate any person convene and Chair a Municipal Council sitting if the Speaker and Municipal Manager refuse to do so if the majority of Councillors have requested shall Council meeting to be convened. This is in terms of Section 29(1A) Municipal Structures Act as stipulated in a Gazette amending the Act in terms of Section 14 of the amendments. We have a great sense the Speaker wasn't aware of these provisions hence his arrogant behavior.</a:t>
            </a:r>
          </a:p>
          <a:p>
            <a:pPr marL="0" indent="0" algn="just">
              <a:lnSpc>
                <a:spcPct val="150000"/>
              </a:lnSpc>
              <a:buNone/>
            </a:pPr>
            <a:r>
              <a:rPr lang="en-US" sz="1200" dirty="0">
                <a:latin typeface="Arial" panose="020B0604020202020204" pitchFamily="34" charset="0"/>
                <a:cs typeface="Arial" panose="020B0604020202020204" pitchFamily="34" charset="0"/>
              </a:rPr>
              <a:t>8. The MEC then designated Mr. Pat Nkosi to convene a special council on 28 January 2022 to deal with illegal suspension of the MM and the CFO.</a:t>
            </a:r>
          </a:p>
          <a:p>
            <a:pPr marL="0" indent="0" algn="just">
              <a:lnSpc>
                <a:spcPct val="150000"/>
              </a:lnSpc>
              <a:buNone/>
            </a:pPr>
            <a:r>
              <a:rPr lang="en-US" sz="1200" dirty="0">
                <a:latin typeface="Arial" panose="020B0604020202020204" pitchFamily="34" charset="0"/>
                <a:cs typeface="Arial" panose="020B0604020202020204" pitchFamily="34" charset="0"/>
              </a:rPr>
              <a:t>9. The MEC attempted to implement the Council resolutions by sending a seconded Acting Municipal Manager who was rejected by the  MM </a:t>
            </a:r>
          </a:p>
        </p:txBody>
      </p:sp>
      <p:sp>
        <p:nvSpPr>
          <p:cNvPr id="2" name="Slide Number Placeholder 1"/>
          <p:cNvSpPr>
            <a:spLocks noGrp="1"/>
          </p:cNvSpPr>
          <p:nvPr>
            <p:ph type="sldNum" sz="quarter" idx="12"/>
          </p:nvPr>
        </p:nvSpPr>
        <p:spPr/>
        <p:txBody>
          <a:bodyPr/>
          <a:lstStyle/>
          <a:p>
            <a:fld id="{39AC5568-C467-DA4E-A229-6C912B895CA4}" type="slidenum">
              <a:rPr lang="en-US" smtClean="0">
                <a:solidFill>
                  <a:prstClr val="black">
                    <a:tint val="75000"/>
                  </a:prstClr>
                </a:solidFill>
              </a:rPr>
              <a:pPr/>
              <a:t>7</a:t>
            </a:fld>
            <a:endParaRPr lang="en-US" dirty="0">
              <a:solidFill>
                <a:prstClr val="black">
                  <a:tint val="75000"/>
                </a:prstClr>
              </a:solidFill>
            </a:endParaRPr>
          </a:p>
        </p:txBody>
      </p:sp>
      <p:sp>
        <p:nvSpPr>
          <p:cNvPr id="13" name="TextBox 12"/>
          <p:cNvSpPr txBox="1"/>
          <p:nvPr/>
        </p:nvSpPr>
        <p:spPr>
          <a:xfrm>
            <a:off x="-240711" y="246430"/>
            <a:ext cx="9154765" cy="369332"/>
          </a:xfrm>
          <a:prstGeom prst="rect">
            <a:avLst/>
          </a:prstGeom>
          <a:noFill/>
        </p:spPr>
        <p:txBody>
          <a:bodyPr wrap="square" rtlCol="0">
            <a:spAutoFit/>
          </a:bodyPr>
          <a:lstStyle/>
          <a:p>
            <a:pPr algn="ctr"/>
            <a:r>
              <a:rPr lang="en-ZA" b="1" dirty="0">
                <a:latin typeface="Arial" charset="0"/>
                <a:ea typeface="Arial" charset="0"/>
                <a:cs typeface="Arial" charset="0"/>
              </a:rPr>
              <a:t>EMERGING ISSUES IN MKHONDO..</a:t>
            </a:r>
            <a:r>
              <a:rPr lang="en-ZA" b="1" dirty="0" err="1">
                <a:latin typeface="Arial" charset="0"/>
                <a:ea typeface="Arial" charset="0"/>
                <a:cs typeface="Arial" charset="0"/>
              </a:rPr>
              <a:t>cont</a:t>
            </a:r>
            <a:r>
              <a:rPr lang="mr-IN" b="1" dirty="0">
                <a:latin typeface="Arial" charset="0"/>
                <a:ea typeface="Arial" charset="0"/>
                <a:cs typeface="Arial" charset="0"/>
              </a:rPr>
              <a:t>…</a:t>
            </a:r>
            <a:endParaRPr lang="en-US"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89413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69823" y="0"/>
            <a:ext cx="9428813" cy="914400"/>
            <a:chOff x="0" y="231501"/>
            <a:chExt cx="9906000" cy="799900"/>
          </a:xfrm>
        </p:grpSpPr>
        <p:pic>
          <p:nvPicPr>
            <p:cNvPr id="16" name="Picture 15"/>
            <p:cNvPicPr>
              <a:picLocks noChangeAspect="1"/>
            </p:cNvPicPr>
            <p:nvPr/>
          </p:nvPicPr>
          <p:blipFill>
            <a:blip r:embed="rId2" cstate="print"/>
            <a:stretch>
              <a:fillRect/>
            </a:stretch>
          </p:blipFill>
          <p:spPr>
            <a:xfrm>
              <a:off x="0" y="231501"/>
              <a:ext cx="9905999" cy="799900"/>
            </a:xfrm>
            <a:prstGeom prst="rect">
              <a:avLst/>
            </a:prstGeom>
          </p:spPr>
        </p:pic>
        <p:cxnSp>
          <p:nvCxnSpPr>
            <p:cNvPr id="17" name="Straight Connector 16"/>
            <p:cNvCxnSpPr/>
            <p:nvPr/>
          </p:nvCxnSpPr>
          <p:spPr>
            <a:xfrm>
              <a:off x="0" y="1031401"/>
              <a:ext cx="9906000"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5" name="Content Placeholder 4"/>
          <p:cNvSpPr>
            <a:spLocks noGrp="1"/>
          </p:cNvSpPr>
          <p:nvPr>
            <p:ph idx="1"/>
          </p:nvPr>
        </p:nvSpPr>
        <p:spPr>
          <a:xfrm>
            <a:off x="269824" y="1257085"/>
            <a:ext cx="9428812" cy="5346322"/>
          </a:xfrm>
        </p:spPr>
        <p:txBody>
          <a:bodyPr>
            <a:noAutofit/>
          </a:bodyPr>
          <a:lstStyle/>
          <a:p>
            <a:pPr marL="0" indent="0" algn="just">
              <a:lnSpc>
                <a:spcPct val="150000"/>
              </a:lnSpc>
              <a:buNone/>
            </a:pPr>
            <a:r>
              <a:rPr lang="en-US" sz="1200" dirty="0">
                <a:latin typeface="Arial" panose="020B0604020202020204" pitchFamily="34" charset="0"/>
                <a:cs typeface="Arial" panose="020B0604020202020204" pitchFamily="34" charset="0"/>
              </a:rPr>
              <a:t>10. The MEC attempted to implement the Council resolutions by sending a seconded Acting Municipal Manager who was rejected by the Executive Mayor and the Speaker. </a:t>
            </a:r>
          </a:p>
          <a:p>
            <a:pPr marL="0" indent="0" algn="just">
              <a:lnSpc>
                <a:spcPct val="150000"/>
              </a:lnSpc>
              <a:buNone/>
            </a:pPr>
            <a:r>
              <a:rPr lang="en-US" sz="1200" dirty="0">
                <a:latin typeface="Arial" panose="020B0604020202020204" pitchFamily="34" charset="0"/>
                <a:cs typeface="Arial" panose="020B0604020202020204" pitchFamily="34" charset="0"/>
              </a:rPr>
              <a:t>11 The Department went to Court to force the Municipality to amongst others, to declare the appointment of the Acting Municipal Manger as unlawful and to interdict the Executive Mayor and the Speaker to prevent the seconded acting Municipal Manager from fulfilling her duties. </a:t>
            </a:r>
          </a:p>
          <a:p>
            <a:pPr marL="0" indent="0" algn="just">
              <a:lnSpc>
                <a:spcPct val="150000"/>
              </a:lnSpc>
              <a:buNone/>
            </a:pPr>
            <a:r>
              <a:rPr lang="en-US" sz="1200" dirty="0">
                <a:latin typeface="Arial" panose="020B0604020202020204" pitchFamily="34" charset="0"/>
                <a:cs typeface="Arial" panose="020B0604020202020204" pitchFamily="34" charset="0"/>
              </a:rPr>
              <a:t>The matter was dismissed for lack of urgency on 22 February 2022</a:t>
            </a:r>
          </a:p>
          <a:p>
            <a:pPr marL="0" indent="0" algn="just">
              <a:lnSpc>
                <a:spcPct val="150000"/>
              </a:lnSpc>
              <a:buNone/>
            </a:pPr>
            <a:r>
              <a:rPr lang="en-US" sz="1200" dirty="0">
                <a:latin typeface="Arial" panose="020B0604020202020204" pitchFamily="34" charset="0"/>
                <a:cs typeface="Arial" panose="020B0604020202020204" pitchFamily="34" charset="0"/>
              </a:rPr>
              <a:t>12. On 06  April 2022 the Speaker dismissed 11 Councilors for non attendance of Council meetings without due processes.  The MEC wrote to the Speaker requesting details of the processes followed leading to the dismissal. To date no satisfactory response has been received. </a:t>
            </a:r>
          </a:p>
          <a:p>
            <a:pPr marL="0" indent="0" algn="just">
              <a:lnSpc>
                <a:spcPct val="150000"/>
              </a:lnSpc>
              <a:buNone/>
            </a:pPr>
            <a:r>
              <a:rPr lang="en-US" sz="1200" dirty="0">
                <a:latin typeface="Arial" panose="020B0604020202020204" pitchFamily="34" charset="0"/>
                <a:cs typeface="Arial" panose="020B0604020202020204" pitchFamily="34" charset="0"/>
              </a:rPr>
              <a:t>13. On 03 May 2022 Department was served with the Court application wherein the 11 Councilors are taking the matter to Court to review their dismissal.  MEC has filed a Notice to abide with Explanatory Affidavit.  </a:t>
            </a:r>
          </a:p>
          <a:p>
            <a:pPr marL="0" indent="0" algn="just">
              <a:lnSpc>
                <a:spcPct val="150000"/>
              </a:lnSpc>
              <a:buNone/>
            </a:pPr>
            <a:r>
              <a:rPr lang="en-US" sz="1200" dirty="0">
                <a:latin typeface="Arial" panose="020B0604020202020204" pitchFamily="34" charset="0"/>
                <a:cs typeface="Arial" panose="020B0604020202020204" pitchFamily="34" charset="0"/>
              </a:rPr>
              <a:t>14. On 13 May 2022, the court handed down an interim order in </a:t>
            </a:r>
            <a:r>
              <a:rPr lang="en-US" sz="1200" dirty="0" err="1">
                <a:latin typeface="Arial" panose="020B0604020202020204" pitchFamily="34" charset="0"/>
                <a:cs typeface="Arial" panose="020B0604020202020204" pitchFamily="34" charset="0"/>
              </a:rPr>
              <a:t>favour</a:t>
            </a:r>
            <a:r>
              <a:rPr lang="en-US" sz="1200" dirty="0">
                <a:latin typeface="Arial" panose="020B0604020202020204" pitchFamily="34" charset="0"/>
                <a:cs typeface="Arial" panose="020B0604020202020204" pitchFamily="34" charset="0"/>
              </a:rPr>
              <a:t> of the applicants, reinstating the councilors and interdicting the respondents from removing the councilors</a:t>
            </a:r>
            <a:r>
              <a:rPr lang="en-US" sz="1400" dirty="0">
                <a:latin typeface="Arial" panose="020B0604020202020204" pitchFamily="34" charset="0"/>
                <a:cs typeface="Arial" panose="020B0604020202020204" pitchFamily="34" charset="0"/>
              </a:rPr>
              <a:t>. </a:t>
            </a:r>
          </a:p>
          <a:p>
            <a:pPr marL="0" indent="0" algn="just">
              <a:lnSpc>
                <a:spcPct val="150000"/>
              </a:lnSpc>
              <a:buNone/>
            </a:pPr>
            <a:endParaRPr lang="en-US" sz="1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9AC5568-C467-DA4E-A229-6C912B895CA4}" type="slidenum">
              <a:rPr lang="en-US" smtClean="0">
                <a:solidFill>
                  <a:prstClr val="black">
                    <a:tint val="75000"/>
                  </a:prstClr>
                </a:solidFill>
              </a:rPr>
              <a:pPr/>
              <a:t>8</a:t>
            </a:fld>
            <a:endParaRPr lang="en-US" dirty="0">
              <a:solidFill>
                <a:prstClr val="black">
                  <a:tint val="75000"/>
                </a:prstClr>
              </a:solidFill>
            </a:endParaRPr>
          </a:p>
        </p:txBody>
      </p:sp>
      <p:sp>
        <p:nvSpPr>
          <p:cNvPr id="13" name="TextBox 12"/>
          <p:cNvSpPr txBox="1"/>
          <p:nvPr/>
        </p:nvSpPr>
        <p:spPr>
          <a:xfrm>
            <a:off x="-240711" y="246430"/>
            <a:ext cx="9154765" cy="369332"/>
          </a:xfrm>
          <a:prstGeom prst="rect">
            <a:avLst/>
          </a:prstGeom>
          <a:noFill/>
        </p:spPr>
        <p:txBody>
          <a:bodyPr wrap="square" rtlCol="0">
            <a:spAutoFit/>
          </a:bodyPr>
          <a:lstStyle/>
          <a:p>
            <a:pPr algn="ctr"/>
            <a:r>
              <a:rPr lang="en-ZA" b="1" dirty="0">
                <a:latin typeface="Arial" charset="0"/>
                <a:ea typeface="Arial" charset="0"/>
                <a:cs typeface="Arial" charset="0"/>
              </a:rPr>
              <a:t>EMERGING ISSUES IN MKHONDO..</a:t>
            </a:r>
            <a:r>
              <a:rPr lang="en-ZA" b="1" dirty="0" err="1">
                <a:latin typeface="Arial" charset="0"/>
                <a:ea typeface="Arial" charset="0"/>
                <a:cs typeface="Arial" charset="0"/>
              </a:rPr>
              <a:t>cont</a:t>
            </a:r>
            <a:r>
              <a:rPr lang="mr-IN" b="1" dirty="0">
                <a:latin typeface="Arial" charset="0"/>
                <a:ea typeface="Arial" charset="0"/>
                <a:cs typeface="Arial" charset="0"/>
              </a:rPr>
              <a:t>…</a:t>
            </a:r>
            <a:endParaRPr lang="en-US"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83751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69823" y="0"/>
            <a:ext cx="9428813" cy="914400"/>
            <a:chOff x="0" y="231501"/>
            <a:chExt cx="9906000" cy="799900"/>
          </a:xfrm>
        </p:grpSpPr>
        <p:pic>
          <p:nvPicPr>
            <p:cNvPr id="16" name="Picture 15"/>
            <p:cNvPicPr>
              <a:picLocks noChangeAspect="1"/>
            </p:cNvPicPr>
            <p:nvPr/>
          </p:nvPicPr>
          <p:blipFill>
            <a:blip r:embed="rId2" cstate="print"/>
            <a:stretch>
              <a:fillRect/>
            </a:stretch>
          </p:blipFill>
          <p:spPr>
            <a:xfrm>
              <a:off x="0" y="231501"/>
              <a:ext cx="9905999" cy="799900"/>
            </a:xfrm>
            <a:prstGeom prst="rect">
              <a:avLst/>
            </a:prstGeom>
          </p:spPr>
        </p:pic>
        <p:cxnSp>
          <p:nvCxnSpPr>
            <p:cNvPr id="17" name="Straight Connector 16"/>
            <p:cNvCxnSpPr/>
            <p:nvPr/>
          </p:nvCxnSpPr>
          <p:spPr>
            <a:xfrm>
              <a:off x="0" y="1031401"/>
              <a:ext cx="9906000"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5" name="Content Placeholder 4"/>
          <p:cNvSpPr>
            <a:spLocks noGrp="1"/>
          </p:cNvSpPr>
          <p:nvPr>
            <p:ph idx="1"/>
          </p:nvPr>
        </p:nvSpPr>
        <p:spPr>
          <a:xfrm>
            <a:off x="269824" y="1010029"/>
            <a:ext cx="9428812" cy="5346322"/>
          </a:xfrm>
        </p:spPr>
        <p:txBody>
          <a:bodyPr>
            <a:noAutofit/>
          </a:bodyPr>
          <a:lstStyle/>
          <a:p>
            <a:pPr marL="0" indent="0" algn="just">
              <a:buNone/>
            </a:pPr>
            <a:r>
              <a:rPr lang="en-US" sz="1200" b="1" dirty="0">
                <a:latin typeface="Arial" panose="020B0604020202020204" pitchFamily="34" charset="0"/>
                <a:cs typeface="Arial" panose="020B0604020202020204" pitchFamily="34" charset="0"/>
              </a:rPr>
              <a:t>ACTIONS:</a:t>
            </a:r>
          </a:p>
          <a:p>
            <a:pPr marL="0" indent="0" algn="just">
              <a:buNone/>
            </a:pPr>
            <a:endParaRPr lang="en-US" sz="1200" b="1" dirty="0">
              <a:latin typeface="Arial" panose="020B0604020202020204" pitchFamily="34" charset="0"/>
              <a:cs typeface="Arial" panose="020B0604020202020204" pitchFamily="34" charset="0"/>
            </a:endParaRPr>
          </a:p>
          <a:p>
            <a:pPr marL="234950" indent="-234950" algn="just">
              <a:buAutoNum type="arabicPeriod"/>
            </a:pPr>
            <a:r>
              <a:rPr lang="en-US" sz="1200" dirty="0">
                <a:latin typeface="Arial" panose="020B0604020202020204" pitchFamily="34" charset="0"/>
                <a:cs typeface="Arial" panose="020B0604020202020204" pitchFamily="34" charset="0"/>
              </a:rPr>
              <a:t>MEC  on advice by the Administration appointed </a:t>
            </a:r>
            <a:r>
              <a:rPr lang="en-US" sz="1200" dirty="0" err="1">
                <a:latin typeface="Arial" panose="020B0604020202020204" pitchFamily="34" charset="0"/>
                <a:cs typeface="Arial" panose="020B0604020202020204" pitchFamily="34" charset="0"/>
              </a:rPr>
              <a:t>Mr</a:t>
            </a:r>
            <a:r>
              <a:rPr lang="en-US" sz="1200" dirty="0">
                <a:latin typeface="Arial" panose="020B0604020202020204" pitchFamily="34" charset="0"/>
                <a:cs typeface="Arial" panose="020B0604020202020204" pitchFamily="34" charset="0"/>
              </a:rPr>
              <a:t> Pat </a:t>
            </a:r>
            <a:r>
              <a:rPr lang="en-US" sz="1200" dirty="0" err="1">
                <a:latin typeface="Arial" panose="020B0604020202020204" pitchFamily="34" charset="0"/>
                <a:cs typeface="Arial" panose="020B0604020202020204" pitchFamily="34" charset="0"/>
              </a:rPr>
              <a:t>Nkosi</a:t>
            </a:r>
            <a:r>
              <a:rPr lang="en-US" sz="1200" dirty="0">
                <a:latin typeface="Arial" panose="020B0604020202020204" pitchFamily="34" charset="0"/>
                <a:cs typeface="Arial" panose="020B0604020202020204" pitchFamily="34" charset="0"/>
              </a:rPr>
              <a:t> at COGTA, to be such a  </a:t>
            </a:r>
          </a:p>
          <a:p>
            <a:pPr marL="317500" indent="-317500" algn="just">
              <a:buNone/>
            </a:pPr>
            <a:r>
              <a:rPr lang="en-US" sz="1200" dirty="0">
                <a:latin typeface="Arial" panose="020B0604020202020204" pitchFamily="34" charset="0"/>
                <a:cs typeface="Arial" panose="020B0604020202020204" pitchFamily="34" charset="0"/>
              </a:rPr>
              <a:t>      designated person in terms of Section 29(1A) of the Amended Structures Act. A council meeting was  convened and Chaired by Mr. </a:t>
            </a:r>
            <a:r>
              <a:rPr lang="en-US" sz="1200" dirty="0" err="1">
                <a:latin typeface="Arial" panose="020B0604020202020204" pitchFamily="34" charset="0"/>
                <a:cs typeface="Arial" panose="020B0604020202020204" pitchFamily="34" charset="0"/>
              </a:rPr>
              <a:t>Nkosi</a:t>
            </a:r>
            <a:r>
              <a:rPr lang="en-US" sz="1200" dirty="0">
                <a:latin typeface="Arial" panose="020B0604020202020204" pitchFamily="34" charset="0"/>
                <a:cs typeface="Arial" panose="020B0604020202020204" pitchFamily="34" charset="0"/>
              </a:rPr>
              <a:t>   as per the request of the Majority of </a:t>
            </a:r>
            <a:r>
              <a:rPr lang="en-US" sz="1200" dirty="0" err="1">
                <a:latin typeface="Arial" panose="020B0604020202020204" pitchFamily="34" charset="0"/>
                <a:cs typeface="Arial" panose="020B0604020202020204" pitchFamily="34" charset="0"/>
              </a:rPr>
              <a:t>Councillors</a:t>
            </a:r>
            <a:r>
              <a:rPr lang="en-US" sz="1200" dirty="0">
                <a:latin typeface="Arial" panose="020B0604020202020204" pitchFamily="34" charset="0"/>
                <a:cs typeface="Arial" panose="020B0604020202020204" pitchFamily="34" charset="0"/>
              </a:rPr>
              <a:t>, on 28 </a:t>
            </a:r>
          </a:p>
          <a:p>
            <a:pPr marL="0" indent="0" algn="just">
              <a:buNone/>
            </a:pPr>
            <a:r>
              <a:rPr lang="en-US" sz="1200" dirty="0">
                <a:latin typeface="Arial" panose="020B0604020202020204" pitchFamily="34" charset="0"/>
                <a:cs typeface="Arial" panose="020B0604020202020204" pitchFamily="34" charset="0"/>
              </a:rPr>
              <a:t>      January  @ 10h00 am in the Municipal Council Chambers.</a:t>
            </a:r>
          </a:p>
          <a:p>
            <a:pPr marL="0" indent="0" algn="just">
              <a:buNone/>
            </a:pPr>
            <a:endParaRPr lang="en-US" sz="1200" dirty="0">
              <a:latin typeface="Arial" panose="020B0604020202020204" pitchFamily="34" charset="0"/>
              <a:cs typeface="Arial" panose="020B0604020202020204" pitchFamily="34" charset="0"/>
            </a:endParaRPr>
          </a:p>
          <a:p>
            <a:pPr marL="147638" indent="-147638" algn="just">
              <a:buNone/>
            </a:pPr>
            <a:r>
              <a:rPr lang="en-US" sz="1200" dirty="0">
                <a:latin typeface="Arial" panose="020B0604020202020204" pitchFamily="34" charset="0"/>
                <a:cs typeface="Arial" panose="020B0604020202020204" pitchFamily="34" charset="0"/>
              </a:rPr>
              <a:t>2. On 16 August 2022 the MEC once again designated  Mr. Pat </a:t>
            </a:r>
            <a:r>
              <a:rPr lang="en-US" sz="1200" dirty="0" err="1">
                <a:latin typeface="Arial" panose="020B0604020202020204" pitchFamily="34" charset="0"/>
                <a:cs typeface="Arial" panose="020B0604020202020204" pitchFamily="34" charset="0"/>
              </a:rPr>
              <a:t>Nkosi</a:t>
            </a:r>
            <a:r>
              <a:rPr lang="en-US" sz="1200" dirty="0">
                <a:latin typeface="Arial" panose="020B0604020202020204" pitchFamily="34" charset="0"/>
                <a:cs typeface="Arial" panose="020B0604020202020204" pitchFamily="34" charset="0"/>
              </a:rPr>
              <a:t> at COGTA, in terms of Section 29(1A) of the Amended Structures Act. A council meeting was  convened to deal with a vote of no confidence against the Executive Mayor and Speaker. This council meeting did not form a quorum.</a:t>
            </a:r>
          </a:p>
          <a:p>
            <a:pPr marL="0" indent="0" algn="just">
              <a:lnSpc>
                <a:spcPct val="150000"/>
              </a:lnSpc>
              <a:buNone/>
            </a:pPr>
            <a:r>
              <a:rPr lang="en-US" sz="1200" dirty="0">
                <a:latin typeface="Arial" panose="020B0604020202020204" pitchFamily="34" charset="0"/>
                <a:cs typeface="Arial" panose="020B0604020202020204" pitchFamily="34" charset="0"/>
              </a:rPr>
              <a:t>3 After receiving numerous memorandums about poor service delivery in the municipality, The MEC has resolved to institute an investigation in terms of S106 (1) (b) of the Municipal Systems Act in the municipality. The investigation will commence in October 2022.</a:t>
            </a:r>
          </a:p>
          <a:p>
            <a:pPr marL="0" indent="0" algn="just">
              <a:lnSpc>
                <a:spcPct val="150000"/>
              </a:lnSpc>
              <a:buNone/>
            </a:pPr>
            <a:endParaRPr lang="en-US" sz="1400" dirty="0">
              <a:latin typeface="Arial" panose="020B0604020202020204" pitchFamily="34" charset="0"/>
              <a:cs typeface="Arial" panose="020B0604020202020204" pitchFamily="34" charset="0"/>
            </a:endParaRPr>
          </a:p>
          <a:p>
            <a:pPr marL="147638" indent="-147638"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9AC5568-C467-DA4E-A229-6C912B895CA4}" type="slidenum">
              <a:rPr lang="en-US" smtClean="0">
                <a:solidFill>
                  <a:prstClr val="black">
                    <a:tint val="75000"/>
                  </a:prstClr>
                </a:solidFill>
              </a:rPr>
              <a:pPr/>
              <a:t>9</a:t>
            </a:fld>
            <a:endParaRPr lang="en-US" dirty="0">
              <a:solidFill>
                <a:prstClr val="black">
                  <a:tint val="75000"/>
                </a:prstClr>
              </a:solidFill>
            </a:endParaRPr>
          </a:p>
        </p:txBody>
      </p:sp>
      <p:sp>
        <p:nvSpPr>
          <p:cNvPr id="13" name="TextBox 12"/>
          <p:cNvSpPr txBox="1"/>
          <p:nvPr/>
        </p:nvSpPr>
        <p:spPr>
          <a:xfrm>
            <a:off x="-240711" y="246430"/>
            <a:ext cx="9154765" cy="369332"/>
          </a:xfrm>
          <a:prstGeom prst="rect">
            <a:avLst/>
          </a:prstGeom>
          <a:noFill/>
        </p:spPr>
        <p:txBody>
          <a:bodyPr wrap="square" rtlCol="0">
            <a:spAutoFit/>
          </a:bodyPr>
          <a:lstStyle/>
          <a:p>
            <a:pPr algn="ctr"/>
            <a:r>
              <a:rPr lang="en-ZA" b="1" dirty="0">
                <a:latin typeface="Arial" charset="0"/>
                <a:ea typeface="Arial" charset="0"/>
                <a:cs typeface="Arial" charset="0"/>
              </a:rPr>
              <a:t>EMERGING ISSUES IN MKHONDO</a:t>
            </a:r>
            <a:r>
              <a:rPr lang="mr-IN" b="1" dirty="0">
                <a:latin typeface="Arial" charset="0"/>
                <a:ea typeface="Arial" charset="0"/>
                <a:cs typeface="Arial" charset="0"/>
              </a:rPr>
              <a:t>…</a:t>
            </a:r>
            <a:r>
              <a:rPr lang="en-US" b="1" dirty="0" err="1">
                <a:latin typeface="Arial" charset="0"/>
                <a:ea typeface="Arial" charset="0"/>
                <a:cs typeface="Arial" charset="0"/>
              </a:rPr>
              <a:t>cont</a:t>
            </a:r>
            <a:r>
              <a:rPr lang="mr-IN" b="1" dirty="0">
                <a:latin typeface="Arial" charset="0"/>
                <a:ea typeface="Arial" charset="0"/>
                <a:cs typeface="Arial" charset="0"/>
              </a:rPr>
              <a:t>…</a:t>
            </a:r>
            <a:endParaRPr lang="en-US"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50344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22195</TotalTime>
  <Words>6750</Words>
  <Application>Microsoft Office PowerPoint</Application>
  <PresentationFormat>A4 Paper (210x297 mm)</PresentationFormat>
  <Paragraphs>1391</Paragraphs>
  <Slides>48</Slides>
  <Notes>2</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Office Theme</vt:lpstr>
      <vt:lpstr>3_Office Theme</vt:lpstr>
      <vt:lpstr>38_Office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OBSERVED CRITICAL PRESSURES</vt:lpstr>
      <vt:lpstr>MUNICIPAL SPECIFIC OBSERVATIONS</vt:lpstr>
      <vt:lpstr>MUNICIPAL SPECIFIC OBSERVATIONS</vt:lpstr>
      <vt:lpstr>PROVINCIAL OVERVIEW ON MIG PERFORMANCE FOR 2022/23 FY</vt:lpstr>
      <vt:lpstr>MUNICIPAL MIG SPENDING AS AT END OF SEPTEMBER 2022</vt:lpstr>
      <vt:lpstr>SEWER SPILLAGES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MUNICIPALITIES THAT COMPILED WITH THE ORIGINAL DEADLINE OF THE 24 OF MARCH 2022 </vt:lpstr>
      <vt:lpstr>REQUEST FOR EXTENSION</vt:lpstr>
      <vt:lpstr>REQUEST FOR EXTENSION CONTINUED </vt:lpstr>
      <vt:lpstr> INDUCTION OF WARD COMMITTEES </vt:lpstr>
      <vt:lpstr> WARD COMMITEES ESTABLISHMENT</vt:lpstr>
      <vt:lpstr>WARD COMMITEES ESTABLISHMENT</vt:lpstr>
      <vt:lpstr> WARD COMMITEES ESTABLISHMENT</vt:lpstr>
      <vt:lpstr>PowerPoint Presentation</vt:lpstr>
      <vt:lpstr>PowerPoint Presentation</vt:lpstr>
      <vt:lpstr>PowerPoint Presentation</vt:lpstr>
      <vt:lpstr>PowerPoint Presentation</vt:lpstr>
      <vt:lpstr>PowerPoint Presentation</vt:lpstr>
      <vt:lpstr>CONCLUSSION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Marlene Faure</cp:lastModifiedBy>
  <cp:revision>1411</cp:revision>
  <cp:lastPrinted>2022-10-11T13:58:02Z</cp:lastPrinted>
  <dcterms:created xsi:type="dcterms:W3CDTF">2014-11-18T07:45:06Z</dcterms:created>
  <dcterms:modified xsi:type="dcterms:W3CDTF">2022-10-11T15:23:00Z</dcterms:modified>
</cp:coreProperties>
</file>