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6" r:id="rId2"/>
    <p:sldMasterId id="2147483704" r:id="rId3"/>
    <p:sldMasterId id="2147483711" r:id="rId4"/>
    <p:sldMasterId id="2147483718" r:id="rId5"/>
  </p:sldMasterIdLst>
  <p:notesMasterIdLst>
    <p:notesMasterId r:id="rId46"/>
  </p:notesMasterIdLst>
  <p:handoutMasterIdLst>
    <p:handoutMasterId r:id="rId47"/>
  </p:handoutMasterIdLst>
  <p:sldIdLst>
    <p:sldId id="256" r:id="rId6"/>
    <p:sldId id="10294" r:id="rId7"/>
    <p:sldId id="10295" r:id="rId8"/>
    <p:sldId id="260" r:id="rId9"/>
    <p:sldId id="263" r:id="rId10"/>
    <p:sldId id="601" r:id="rId11"/>
    <p:sldId id="10293" r:id="rId12"/>
    <p:sldId id="677" r:id="rId13"/>
    <p:sldId id="10267" r:id="rId14"/>
    <p:sldId id="595" r:id="rId15"/>
    <p:sldId id="10299" r:id="rId16"/>
    <p:sldId id="10300" r:id="rId17"/>
    <p:sldId id="742" r:id="rId18"/>
    <p:sldId id="10231" r:id="rId19"/>
    <p:sldId id="10291" r:id="rId20"/>
    <p:sldId id="711" r:id="rId21"/>
    <p:sldId id="280" r:id="rId22"/>
    <p:sldId id="571" r:id="rId23"/>
    <p:sldId id="693" r:id="rId24"/>
    <p:sldId id="10257" r:id="rId25"/>
    <p:sldId id="10261" r:id="rId26"/>
    <p:sldId id="615" r:id="rId27"/>
    <p:sldId id="672" r:id="rId28"/>
    <p:sldId id="10259" r:id="rId29"/>
    <p:sldId id="10268" r:id="rId30"/>
    <p:sldId id="10296" r:id="rId31"/>
    <p:sldId id="617" r:id="rId32"/>
    <p:sldId id="10297" r:id="rId33"/>
    <p:sldId id="10298" r:id="rId34"/>
    <p:sldId id="10254" r:id="rId35"/>
    <p:sldId id="10250" r:id="rId36"/>
    <p:sldId id="719" r:id="rId37"/>
    <p:sldId id="10301" r:id="rId38"/>
    <p:sldId id="10302" r:id="rId39"/>
    <p:sldId id="10306" r:id="rId40"/>
    <p:sldId id="10307" r:id="rId41"/>
    <p:sldId id="10303" r:id="rId42"/>
    <p:sldId id="10304" r:id="rId43"/>
    <p:sldId id="10305" r:id="rId44"/>
    <p:sldId id="483" r:id="rId4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AAAAAA"/>
    <a:srgbClr val="B61918"/>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93657" autoAdjust="0"/>
  </p:normalViewPr>
  <p:slideViewPr>
    <p:cSldViewPr>
      <p:cViewPr varScale="1">
        <p:scale>
          <a:sx n="63" d="100"/>
          <a:sy n="63" d="100"/>
        </p:scale>
        <p:origin x="-1362"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2.xml"/></Relationships>
</file>

<file path=ppt/charts/_rels/chart2.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Office_Excel_Worksheet3.xlsx"/><Relationship Id="rId1" Type="http://schemas.openxmlformats.org/officeDocument/2006/relationships/themeOverride" Target="../theme/themeOverride2.xm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Franklin Gothic Book" panose="020B0503020102020204" pitchFamily="34" charset="0"/>
                <a:ea typeface="+mn-ea"/>
                <a:cs typeface="+mn-cs"/>
              </a:defRPr>
            </a:pPr>
            <a:r>
              <a:rPr lang="en-ZA" sz="1800" dirty="0">
                <a:latin typeface="Tahoma" panose="020B0604030504040204" pitchFamily="34" charset="0"/>
                <a:ea typeface="Tahoma" panose="020B0604030504040204" pitchFamily="34" charset="0"/>
                <a:cs typeface="Tahoma" panose="020B0604030504040204" pitchFamily="34" charset="0"/>
              </a:rPr>
              <a:t>Course offered</a:t>
            </a:r>
          </a:p>
        </c:rich>
      </c:tx>
      <c:spPr>
        <a:noFill/>
        <a:ln>
          <a:noFill/>
        </a:ln>
        <a:effectLst/>
      </c:spPr>
    </c:title>
    <c:plotArea>
      <c:layout/>
      <c:barChart>
        <c:barDir val="col"/>
        <c:grouping val="clustered"/>
        <c:ser>
          <c:idx val="0"/>
          <c:order val="0"/>
          <c:tx>
            <c:strRef>
              <c:f>Sheet1!$B$22</c:f>
              <c:strCache>
                <c:ptCount val="1"/>
                <c:pt idx="0">
                  <c:v>Paid courses</c:v>
                </c:pt>
              </c:strCache>
            </c:strRef>
          </c:tx>
          <c:spPr>
            <a:solidFill>
              <a:srgbClr val="8064A2">
                <a:lumMod val="75000"/>
              </a:srgbClr>
            </a:solidFill>
            <a:ln>
              <a:noFill/>
            </a:ln>
            <a:effectLst/>
          </c:spPr>
          <c:dLbls>
            <c:dLbl>
              <c:idx val="0"/>
              <c:layout>
                <c:manualLayout>
                  <c:x val="5.5695565989743838E-3"/>
                  <c:y val="0.13465255561173478"/>
                </c:manualLayout>
              </c:layout>
              <c:tx>
                <c:rich>
                  <a:bodyPr/>
                  <a:lstStyle/>
                  <a:p>
                    <a:fld id="{89F64EC5-7769-45B4-88FB-33DBB3C74FB4}" type="SERIESNAME">
                      <a:rPr lang="en-US" b="1"/>
                      <a:pPr/>
                      <a:t>[SERIES NAME]</a:t>
                    </a:fld>
                    <a:r>
                      <a:rPr lang="en-US" b="1" baseline="0" dirty="0"/>
                      <a:t> </a:t>
                    </a:r>
                  </a:p>
                  <a:p>
                    <a:fld id="{19BF225E-8022-4A6B-A6A8-F644ADA3AD62}" type="VALUE">
                      <a:rPr lang="en-US" b="1" baseline="0" smtClean="0"/>
                      <a:pPr/>
                      <a:t>[VALUE]</a:t>
                    </a:fld>
                    <a:endParaRPr lang="en-US"/>
                  </a:p>
                </c:rich>
              </c:tx>
              <c:dLblPos val="outEnd"/>
              <c:showVal val="1"/>
              <c:showSer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398B-43E3-9461-D229C57CC645}"/>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Franklin Gothic Book" panose="020B0503020102020204" pitchFamily="34" charset="0"/>
                    <a:ea typeface="+mn-ea"/>
                    <a:cs typeface="+mn-cs"/>
                  </a:defRPr>
                </a:pPr>
                <a:endParaRPr lang="en-US"/>
              </a:p>
            </c:txPr>
            <c:dLblPos val="inEnd"/>
            <c:showVal val="1"/>
            <c:showSerName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Sheet1!$C$22</c:f>
              <c:numCache>
                <c:formatCode>#,##0</c:formatCode>
                <c:ptCount val="1"/>
                <c:pt idx="0">
                  <c:v>32044</c:v>
                </c:pt>
              </c:numCache>
            </c:numRef>
          </c:val>
          <c:extLst xmlns:c16r2="http://schemas.microsoft.com/office/drawing/2015/06/chart">
            <c:ext xmlns:c16="http://schemas.microsoft.com/office/drawing/2014/chart" uri="{C3380CC4-5D6E-409C-BE32-E72D297353CC}">
              <c16:uniqueId val="{00000001-398B-43E3-9461-D229C57CC645}"/>
            </c:ext>
          </c:extLst>
        </c:ser>
        <c:ser>
          <c:idx val="1"/>
          <c:order val="1"/>
          <c:tx>
            <c:strRef>
              <c:f>Sheet1!$B$23</c:f>
              <c:strCache>
                <c:ptCount val="1"/>
                <c:pt idx="0">
                  <c:v>No- fee courses</c:v>
                </c:pt>
              </c:strCache>
            </c:strRef>
          </c:tx>
          <c:spPr>
            <a:solidFill>
              <a:srgbClr val="9BBB59">
                <a:lumMod val="75000"/>
              </a:srgbClr>
            </a:solidFill>
            <a:ln>
              <a:noFill/>
            </a:ln>
            <a:effectLst/>
          </c:spPr>
          <c:dLbls>
            <c:dLbl>
              <c:idx val="0"/>
              <c:layout>
                <c:manualLayout>
                  <c:x val="3.1176785093566632E-3"/>
                  <c:y val="0.23934350431651386"/>
                </c:manualLayout>
              </c:layout>
              <c:tx>
                <c:rich>
                  <a:bodyPr/>
                  <a:lstStyle/>
                  <a:p>
                    <a:fld id="{113A3CCA-F2CD-4A13-A0EB-D2DFBC0DA865}" type="SERIESNAME">
                      <a:rPr lang="en-GB" b="1" smtClean="0"/>
                      <a:pPr/>
                      <a:t>[SERIES NAME]</a:t>
                    </a:fld>
                    <a:r>
                      <a:rPr lang="en-GB" b="1" baseline="0" dirty="0"/>
                      <a:t> </a:t>
                    </a:r>
                  </a:p>
                  <a:p>
                    <a:fld id="{1E331CDC-C333-4E53-9A51-B746EAC827DE}" type="VALUE">
                      <a:rPr lang="en-GB" b="1" baseline="0" smtClean="0"/>
                      <a:pPr/>
                      <a:t>[VALUE]</a:t>
                    </a:fld>
                    <a:endParaRPr lang="en-US"/>
                  </a:p>
                </c:rich>
              </c:tx>
              <c:dLblPos val="outEnd"/>
              <c:showVal val="1"/>
              <c:showSerName val="1"/>
              <c:extLst xmlns:c16r2="http://schemas.microsoft.com/office/drawing/2015/06/chart">
                <c:ext xmlns:c15="http://schemas.microsoft.com/office/drawing/2012/chart" uri="{CE6537A1-D6FC-4f65-9D91-7224C49458BB}">
                  <c15:layout>
                    <c:manualLayout>
                      <c:w val="0.13548378544509751"/>
                      <c:h val="0.24280172573417766"/>
                    </c:manualLayout>
                  </c15:layout>
                  <c15:dlblFieldTable/>
                  <c15:showDataLabelsRange val="0"/>
                </c:ext>
                <c:ext xmlns:c16="http://schemas.microsoft.com/office/drawing/2014/chart" uri="{C3380CC4-5D6E-409C-BE32-E72D297353CC}">
                  <c16:uniqueId val="{00000002-398B-43E3-9461-D229C57CC645}"/>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Franklin Gothic Book" panose="020B0503020102020204" pitchFamily="34" charset="0"/>
                    <a:ea typeface="+mn-ea"/>
                    <a:cs typeface="+mn-cs"/>
                  </a:defRPr>
                </a:pPr>
                <a:endParaRPr lang="en-US"/>
              </a:p>
            </c:txPr>
            <c:dLblPos val="inEnd"/>
            <c:showVal val="1"/>
            <c:showSerName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Sheet1!$C$23</c:f>
              <c:numCache>
                <c:formatCode>#,##0</c:formatCode>
                <c:ptCount val="1"/>
                <c:pt idx="0">
                  <c:v>54386</c:v>
                </c:pt>
              </c:numCache>
            </c:numRef>
          </c:val>
          <c:extLst xmlns:c16r2="http://schemas.microsoft.com/office/drawing/2015/06/chart">
            <c:ext xmlns:c16="http://schemas.microsoft.com/office/drawing/2014/chart" uri="{C3380CC4-5D6E-409C-BE32-E72D297353CC}">
              <c16:uniqueId val="{00000003-398B-43E3-9461-D229C57CC645}"/>
            </c:ext>
          </c:extLst>
        </c:ser>
        <c:dLbls>
          <c:showVal val="1"/>
        </c:dLbls>
        <c:gapWidth val="219"/>
        <c:overlap val="-27"/>
        <c:axId val="112460160"/>
        <c:axId val="112461696"/>
      </c:barChart>
      <c:catAx>
        <c:axId val="112460160"/>
        <c:scaling>
          <c:orientation val="minMax"/>
        </c:scaling>
        <c:delete val="1"/>
        <c:axPos val="b"/>
        <c:numFmt formatCode="General" sourceLinked="1"/>
        <c:majorTickMark val="none"/>
        <c:tickLblPos val="none"/>
        <c:crossAx val="112461696"/>
        <c:crosses val="autoZero"/>
        <c:auto val="1"/>
        <c:lblAlgn val="ctr"/>
        <c:lblOffset val="100"/>
      </c:catAx>
      <c:valAx>
        <c:axId val="112461696"/>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112460160"/>
        <c:crosses val="autoZero"/>
        <c:crossBetween val="between"/>
      </c:valAx>
      <c:spPr>
        <a:noFill/>
        <a:ln>
          <a:noFill/>
        </a:ln>
        <a:effectLst/>
      </c:spPr>
    </c:plotArea>
    <c:plotVisOnly val="1"/>
    <c:dispBlanksAs val="gap"/>
  </c:chart>
  <c:spPr>
    <a:noFill/>
    <a:ln>
      <a:noFill/>
    </a:ln>
    <a:effectLst/>
  </c:spPr>
  <c:txPr>
    <a:bodyPr/>
    <a:lstStyle/>
    <a:p>
      <a:pPr>
        <a:defRPr sz="1200">
          <a:latin typeface="Franklin Gothic Book" panose="020B0503020102020204" pitchFamily="34" charset="0"/>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dirty="0"/>
              <a:t>Vacancy Rate</a:t>
            </a:r>
          </a:p>
        </c:rich>
      </c:tx>
      <c:layout>
        <c:manualLayout>
          <c:xMode val="edge"/>
          <c:yMode val="edge"/>
          <c:x val="0.17272137477387206"/>
          <c:y val="3.003104918257879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8.9961612535537888E-2"/>
          <c:y val="0.20755444114154323"/>
          <c:w val="0.75950712067813508"/>
          <c:h val="0.55968065231039221"/>
        </c:manualLayout>
      </c:layout>
      <c:pie3DChart>
        <c:varyColors val="1"/>
        <c:dLbls/>
      </c:pie3DChart>
      <c:spPr>
        <a:noFill/>
        <a:ln>
          <a:noFill/>
        </a:ln>
        <a:effectLst/>
      </c:spPr>
    </c:plotArea>
    <c:legend>
      <c:legendPos val="b"/>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Franklin Gothic Book" panose="020B0503020102020204" pitchFamily="34" charset="0"/>
                <a:ea typeface="+mn-ea"/>
                <a:cs typeface="+mn-cs"/>
              </a:defRPr>
            </a:pPr>
            <a:r>
              <a:rPr lang="en-ZA" dirty="0"/>
              <a:t>Vacancy Rate</a:t>
            </a:r>
          </a:p>
        </c:rich>
      </c:tx>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C8DE-416E-9B6F-F7C8C508F896}"/>
              </c:ext>
            </c:extLst>
          </c:dPt>
          <c:dPt>
            <c:idx val="1"/>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C8DE-416E-9B6F-F7C8C508F896}"/>
              </c:ext>
            </c:extLst>
          </c:dPt>
          <c:dLbls>
            <c:dLbl>
              <c:idx val="0"/>
              <c:layout>
                <c:manualLayout>
                  <c:x val="-0.1068377468437095"/>
                  <c:y val="-0.2255061290855888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8DE-416E-9B6F-F7C8C508F896}"/>
                </c:ext>
              </c:extLst>
            </c:dLbl>
            <c:dLbl>
              <c:idx val="1"/>
              <c:layout>
                <c:manualLayout>
                  <c:x val="6.4344263637763383E-2"/>
                  <c:y val="8.0565734583387505E-2"/>
                </c:manualLayout>
              </c:layout>
              <c:tx>
                <c:rich>
                  <a:bodyPr/>
                  <a:lstStyle/>
                  <a:p>
                    <a:fld id="{8B9A2D11-1D07-4F88-9FFF-B5B6B3791529}" type="VALUE">
                      <a:rPr lang="en-US" sz="1000" b="1"/>
                      <a:pPr/>
                      <a:t>[VALUE]</a:t>
                    </a:fld>
                    <a:endParaRPr lang="en-US"/>
                  </a:p>
                </c:rich>
              </c:tx>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C8DE-416E-9B6F-F7C8C508F896}"/>
                </c:ext>
              </c:extLst>
            </c:dLbl>
            <c:delete val="1"/>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extLst xmlns:c16r2="http://schemas.microsoft.com/office/drawing/2015/06/chart">
              <c:ext xmlns:c15="http://schemas.microsoft.com/office/drawing/2012/chart" uri="{CE6537A1-D6FC-4f65-9D91-7224C49458BB}"/>
            </c:extLst>
          </c:dLbls>
          <c:cat>
            <c:strRef>
              <c:f>Sheet1!$A$2:$A$3</c:f>
              <c:strCache>
                <c:ptCount val="2"/>
                <c:pt idx="0">
                  <c:v>Posts filled</c:v>
                </c:pt>
                <c:pt idx="1">
                  <c:v>Vacant Posts</c:v>
                </c:pt>
              </c:strCache>
            </c:strRef>
          </c:cat>
          <c:val>
            <c:numRef>
              <c:f>Sheet1!$B$2:$B$3</c:f>
              <c:numCache>
                <c:formatCode>General</c:formatCode>
                <c:ptCount val="2"/>
                <c:pt idx="0">
                  <c:v>204</c:v>
                </c:pt>
                <c:pt idx="1">
                  <c:v>25</c:v>
                </c:pt>
              </c:numCache>
            </c:numRef>
          </c:val>
          <c:extLst xmlns:c16r2="http://schemas.microsoft.com/office/drawing/2015/06/chart">
            <c:ext xmlns:c16="http://schemas.microsoft.com/office/drawing/2014/chart" uri="{C3380CC4-5D6E-409C-BE32-E72D297353CC}">
              <c16:uniqueId val="{00000004-C8DE-416E-9B6F-F7C8C508F896}"/>
            </c:ext>
          </c:extLst>
        </c:ser>
        <c:dLbls/>
      </c:pie3DChart>
      <c:spPr>
        <a:noFill/>
        <a:ln>
          <a:noFill/>
        </a:ln>
        <a:effectLst/>
      </c:spPr>
    </c:plotArea>
    <c:legend>
      <c:legendPos val="b"/>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Franklin Gothic Book" panose="020B0503020102020204" pitchFamily="34" charset="0"/>
        </a:defRPr>
      </a:pPr>
      <a:endParaRPr lang="en-US"/>
    </a:p>
  </c:txPr>
  <c:externalData r:id="rId2"/>
</c:chartSpac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EA7E6-35ED-4B92-B5C2-CDBC3D676A66}" type="doc">
      <dgm:prSet loTypeId="urn:microsoft.com/office/officeart/2008/layout/PictureLineup" loCatId="picture" qsTypeId="urn:microsoft.com/office/officeart/2005/8/quickstyle/simple1" qsCatId="simple" csTypeId="urn:microsoft.com/office/officeart/2005/8/colors/colorful2" csCatId="colorful" phldr="1"/>
      <dgm:spPr/>
      <dgm:t>
        <a:bodyPr/>
        <a:lstStyle/>
        <a:p>
          <a:endParaRPr lang="en-ZA"/>
        </a:p>
      </dgm:t>
    </dgm:pt>
    <dgm:pt modelId="{09583D8D-7EE9-44D4-87FD-F913A1E9625A}">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1. </a:t>
          </a:r>
        </a:p>
        <a:p>
          <a:r>
            <a:rPr lang="en-US" dirty="0">
              <a:latin typeface="Tahoma" panose="020B0604030504040204" pitchFamily="34" charset="0"/>
              <a:ea typeface="Tahoma" panose="020B0604030504040204" pitchFamily="34" charset="0"/>
              <a:cs typeface="Tahoma" panose="020B0604030504040204" pitchFamily="34" charset="0"/>
            </a:rPr>
            <a:t>Strategy</a:t>
          </a:r>
          <a:endParaRPr lang="en-ZA" dirty="0">
            <a:latin typeface="Tahoma" panose="020B0604030504040204" pitchFamily="34" charset="0"/>
            <a:ea typeface="Tahoma" panose="020B0604030504040204" pitchFamily="34" charset="0"/>
            <a:cs typeface="Tahoma" panose="020B0604030504040204" pitchFamily="34" charset="0"/>
          </a:endParaRPr>
        </a:p>
      </dgm:t>
    </dgm:pt>
    <dgm:pt modelId="{DBCA2C5B-F9BC-4C15-9D47-EA0DFE1D90D4}" type="parTrans" cxnId="{255FB50B-5A9B-4662-B147-4A5564924F12}">
      <dgm:prSet/>
      <dgm:spPr/>
      <dgm:t>
        <a:bodyPr/>
        <a:lstStyle/>
        <a:p>
          <a:endParaRPr lang="en-ZA"/>
        </a:p>
      </dgm:t>
    </dgm:pt>
    <dgm:pt modelId="{201C66FE-CAE5-47BD-A1C0-EBEF47ADB680}" type="sibTrans" cxnId="{255FB50B-5A9B-4662-B147-4A5564924F12}">
      <dgm:prSet/>
      <dgm:spPr/>
      <dgm:t>
        <a:bodyPr/>
        <a:lstStyle/>
        <a:p>
          <a:endParaRPr lang="en-ZA"/>
        </a:p>
      </dgm:t>
    </dgm:pt>
    <dgm:pt modelId="{B93E6A1B-AF0A-4691-B0D0-097F2C6A4095}">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2. Performance</a:t>
          </a:r>
          <a:endParaRPr lang="en-ZA" dirty="0">
            <a:latin typeface="Tahoma" panose="020B0604030504040204" pitchFamily="34" charset="0"/>
            <a:ea typeface="Tahoma" panose="020B0604030504040204" pitchFamily="34" charset="0"/>
            <a:cs typeface="Tahoma" panose="020B0604030504040204" pitchFamily="34" charset="0"/>
          </a:endParaRPr>
        </a:p>
      </dgm:t>
    </dgm:pt>
    <dgm:pt modelId="{CFF1638E-1959-4754-8EE9-B70566F53DB6}" type="parTrans" cxnId="{8AE6A583-0A95-4FBC-9531-8A548CEB968B}">
      <dgm:prSet/>
      <dgm:spPr/>
      <dgm:t>
        <a:bodyPr/>
        <a:lstStyle/>
        <a:p>
          <a:endParaRPr lang="en-ZA"/>
        </a:p>
      </dgm:t>
    </dgm:pt>
    <dgm:pt modelId="{6B638EE2-97D7-4E17-9D62-C74976511CCE}" type="sibTrans" cxnId="{8AE6A583-0A95-4FBC-9531-8A548CEB968B}">
      <dgm:prSet/>
      <dgm:spPr/>
      <dgm:t>
        <a:bodyPr/>
        <a:lstStyle/>
        <a:p>
          <a:endParaRPr lang="en-ZA"/>
        </a:p>
      </dgm:t>
    </dgm:pt>
    <dgm:pt modelId="{1BB325FD-EBD3-4C05-9A04-FFA182490A5E}">
      <dgm:prSet phldrT="[Text]" custT="1"/>
      <dgm:spPr/>
      <dgm:t>
        <a:bodyPr/>
        <a:lstStyle/>
        <a:p>
          <a:r>
            <a:rPr lang="en-US" sz="2200" dirty="0">
              <a:latin typeface="Tahoma" panose="020B0604030504040204" pitchFamily="34" charset="0"/>
              <a:ea typeface="Tahoma" panose="020B0604030504040204" pitchFamily="34" charset="0"/>
              <a:cs typeface="Tahoma" panose="020B0604030504040204" pitchFamily="34" charset="0"/>
            </a:rPr>
            <a:t>3. </a:t>
          </a:r>
        </a:p>
        <a:p>
          <a:r>
            <a:rPr lang="en-US" sz="2200" dirty="0">
              <a:latin typeface="Tahoma" panose="020B0604030504040204" pitchFamily="34" charset="0"/>
              <a:ea typeface="Tahoma" panose="020B0604030504040204" pitchFamily="34" charset="0"/>
              <a:cs typeface="Tahoma" panose="020B0604030504040204" pitchFamily="34" charset="0"/>
            </a:rPr>
            <a:t>Finance</a:t>
          </a:r>
          <a:endParaRPr lang="en-ZA" sz="2200" dirty="0">
            <a:latin typeface="Tahoma" panose="020B0604030504040204" pitchFamily="34" charset="0"/>
            <a:ea typeface="Tahoma" panose="020B0604030504040204" pitchFamily="34" charset="0"/>
            <a:cs typeface="Tahoma" panose="020B0604030504040204" pitchFamily="34" charset="0"/>
          </a:endParaRPr>
        </a:p>
      </dgm:t>
    </dgm:pt>
    <dgm:pt modelId="{2E6041BC-FC94-4BF1-B807-7428DE121C61}" type="parTrans" cxnId="{CC86B871-4D83-4376-B24A-9EA9BF4E7BA5}">
      <dgm:prSet/>
      <dgm:spPr/>
      <dgm:t>
        <a:bodyPr/>
        <a:lstStyle/>
        <a:p>
          <a:endParaRPr lang="en-ZA"/>
        </a:p>
      </dgm:t>
    </dgm:pt>
    <dgm:pt modelId="{836BEC8C-AA1D-43ED-B2E4-89C41E36A849}" type="sibTrans" cxnId="{CC86B871-4D83-4376-B24A-9EA9BF4E7BA5}">
      <dgm:prSet/>
      <dgm:spPr/>
      <dgm:t>
        <a:bodyPr/>
        <a:lstStyle/>
        <a:p>
          <a:endParaRPr lang="en-ZA"/>
        </a:p>
      </dgm:t>
    </dgm:pt>
    <dgm:pt modelId="{C04C75FA-47DB-407B-9742-414F91AB73E4}">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4. </a:t>
          </a:r>
        </a:p>
        <a:p>
          <a:r>
            <a:rPr lang="en-US" dirty="0">
              <a:latin typeface="Tahoma" panose="020B0604030504040204" pitchFamily="34" charset="0"/>
              <a:ea typeface="Tahoma" panose="020B0604030504040204" pitchFamily="34" charset="0"/>
              <a:cs typeface="Tahoma" panose="020B0604030504040204" pitchFamily="34" charset="0"/>
            </a:rPr>
            <a:t>Human Resources</a:t>
          </a:r>
          <a:endParaRPr lang="en-ZA" dirty="0">
            <a:latin typeface="Tahoma" panose="020B0604030504040204" pitchFamily="34" charset="0"/>
            <a:ea typeface="Tahoma" panose="020B0604030504040204" pitchFamily="34" charset="0"/>
            <a:cs typeface="Tahoma" panose="020B0604030504040204" pitchFamily="34" charset="0"/>
          </a:endParaRPr>
        </a:p>
      </dgm:t>
    </dgm:pt>
    <dgm:pt modelId="{910E18CA-69E6-447A-8151-90C2F9A41C2A}" type="parTrans" cxnId="{0C6D61AD-5370-4334-92A1-AFD6C9199899}">
      <dgm:prSet/>
      <dgm:spPr/>
      <dgm:t>
        <a:bodyPr/>
        <a:lstStyle/>
        <a:p>
          <a:endParaRPr lang="en-ZA"/>
        </a:p>
      </dgm:t>
    </dgm:pt>
    <dgm:pt modelId="{73118E43-E5C8-4D9E-AA44-2D8F68594647}" type="sibTrans" cxnId="{0C6D61AD-5370-4334-92A1-AFD6C9199899}">
      <dgm:prSet/>
      <dgm:spPr/>
      <dgm:t>
        <a:bodyPr/>
        <a:lstStyle/>
        <a:p>
          <a:endParaRPr lang="en-ZA"/>
        </a:p>
      </dgm:t>
    </dgm:pt>
    <dgm:pt modelId="{3E4862D2-D02D-4224-9434-449A8C87A639}">
      <dgm:prSet phldrT="[Text]" custT="1"/>
      <dgm:spPr/>
      <dgm:t>
        <a:bodyPr/>
        <a:lstStyle/>
        <a:p>
          <a:r>
            <a:rPr lang="en-US" sz="2200" dirty="0">
              <a:latin typeface="Tahoma" panose="020B0604030504040204" pitchFamily="34" charset="0"/>
              <a:ea typeface="Tahoma" panose="020B0604030504040204" pitchFamily="34" charset="0"/>
              <a:cs typeface="Tahoma" panose="020B0604030504040204" pitchFamily="34" charset="0"/>
            </a:rPr>
            <a:t>5. </a:t>
          </a:r>
        </a:p>
        <a:p>
          <a:r>
            <a:rPr lang="en-US" sz="2200" dirty="0">
              <a:latin typeface="Tahoma" panose="020B0604030504040204" pitchFamily="34" charset="0"/>
              <a:ea typeface="Tahoma" panose="020B0604030504040204" pitchFamily="34" charset="0"/>
              <a:cs typeface="Tahoma" panose="020B0604030504040204" pitchFamily="34" charset="0"/>
            </a:rPr>
            <a:t>Corporate Governance</a:t>
          </a:r>
          <a:endParaRPr lang="en-ZA" sz="2200" dirty="0">
            <a:latin typeface="Tahoma" panose="020B0604030504040204" pitchFamily="34" charset="0"/>
            <a:ea typeface="Tahoma" panose="020B0604030504040204" pitchFamily="34" charset="0"/>
            <a:cs typeface="Tahoma" panose="020B0604030504040204" pitchFamily="34" charset="0"/>
          </a:endParaRPr>
        </a:p>
      </dgm:t>
    </dgm:pt>
    <dgm:pt modelId="{DEC7A18C-5695-49B6-940A-461E7A27FB1A}" type="parTrans" cxnId="{667B4FC6-34E0-4F19-8DCF-D101E6DEEADD}">
      <dgm:prSet/>
      <dgm:spPr/>
      <dgm:t>
        <a:bodyPr/>
        <a:lstStyle/>
        <a:p>
          <a:endParaRPr lang="en-ZA"/>
        </a:p>
      </dgm:t>
    </dgm:pt>
    <dgm:pt modelId="{684EF1CA-036E-40AA-BB72-6F7CF96D248A}" type="sibTrans" cxnId="{667B4FC6-34E0-4F19-8DCF-D101E6DEEADD}">
      <dgm:prSet/>
      <dgm:spPr/>
      <dgm:t>
        <a:bodyPr/>
        <a:lstStyle/>
        <a:p>
          <a:endParaRPr lang="en-ZA"/>
        </a:p>
      </dgm:t>
    </dgm:pt>
    <dgm:pt modelId="{1E8D4F81-5F64-4E73-93C1-D6AACBBE031E}" type="pres">
      <dgm:prSet presAssocID="{4E3EA7E6-35ED-4B92-B5C2-CDBC3D676A66}" presName="Name0" presStyleCnt="0">
        <dgm:presLayoutVars>
          <dgm:chMax/>
          <dgm:chPref/>
          <dgm:dir/>
          <dgm:animLvl val="lvl"/>
          <dgm:resizeHandles val="exact"/>
        </dgm:presLayoutVars>
      </dgm:prSet>
      <dgm:spPr/>
      <dgm:t>
        <a:bodyPr/>
        <a:lstStyle/>
        <a:p>
          <a:endParaRPr lang="en-US"/>
        </a:p>
      </dgm:t>
    </dgm:pt>
    <dgm:pt modelId="{1FEBE658-E16C-4F83-A3F2-A66A68C107D3}" type="pres">
      <dgm:prSet presAssocID="{09583D8D-7EE9-44D4-87FD-F913A1E9625A}" presName="composite" presStyleCnt="0"/>
      <dgm:spPr/>
    </dgm:pt>
    <dgm:pt modelId="{A8EA4297-DF92-4982-8404-9E72CB7A8190}" type="pres">
      <dgm:prSet presAssocID="{09583D8D-7EE9-44D4-87FD-F913A1E9625A}" presName="Image" presStyleLbl="alignNode1" presStyleIdx="0" presStyleCnt="5"/>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 xmlns:asvg="http://schemas.microsoft.com/office/drawing/2016/SVG/main" r:embed="rId2"/>
              </a:ext>
            </a:extLst>
          </a:blip>
          <a:srcRect/>
          <a:stretch>
            <a:fillRect/>
          </a:stretch>
        </a:blipFill>
      </dgm:spPr>
      <dgm:extLst>
        <a:ext uri="{E40237B7-FDA0-4F09-8148-C483321AD2D9}">
          <dgm14:cNvPr xmlns:dgm14="http://schemas.microsoft.com/office/drawing/2010/diagram" xmlns="" id="0" name="" descr="Chess pieces with solid fill"/>
        </a:ext>
      </dgm:extLst>
    </dgm:pt>
    <dgm:pt modelId="{1A930BFB-F3E6-4D85-876F-721929FBA591}" type="pres">
      <dgm:prSet presAssocID="{09583D8D-7EE9-44D4-87FD-F913A1E9625A}" presName="Accent" presStyleLbl="parChTrans1D1" presStyleIdx="0" presStyleCnt="5"/>
      <dgm:spPr/>
    </dgm:pt>
    <dgm:pt modelId="{D214DDAE-F842-4EA6-8706-62A2C7E98591}" type="pres">
      <dgm:prSet presAssocID="{09583D8D-7EE9-44D4-87FD-F913A1E9625A}" presName="Parent" presStyleLbl="revTx" presStyleIdx="0" presStyleCnt="5">
        <dgm:presLayoutVars>
          <dgm:chMax val="0"/>
          <dgm:chPref val="0"/>
          <dgm:bulletEnabled val="1"/>
        </dgm:presLayoutVars>
      </dgm:prSet>
      <dgm:spPr/>
      <dgm:t>
        <a:bodyPr/>
        <a:lstStyle/>
        <a:p>
          <a:endParaRPr lang="en-US"/>
        </a:p>
      </dgm:t>
    </dgm:pt>
    <dgm:pt modelId="{08B5020F-2F5B-4702-A5E1-3DFFD51309EF}" type="pres">
      <dgm:prSet presAssocID="{201C66FE-CAE5-47BD-A1C0-EBEF47ADB680}" presName="sibTrans" presStyleCnt="0"/>
      <dgm:spPr/>
    </dgm:pt>
    <dgm:pt modelId="{F3F617C2-3324-4F76-AB85-3A114FFA5CB9}" type="pres">
      <dgm:prSet presAssocID="{B93E6A1B-AF0A-4691-B0D0-097F2C6A4095}" presName="composite" presStyleCnt="0"/>
      <dgm:spPr/>
    </dgm:pt>
    <dgm:pt modelId="{BF26101A-5DBC-4908-B4C3-6A5C949B78CA}" type="pres">
      <dgm:prSet presAssocID="{B93E6A1B-AF0A-4691-B0D0-097F2C6A4095}" presName="Image" presStyleLbl="alignNode1" presStyleIdx="1" presStyleCnt="5"/>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a:blipFill>
      </dgm:spPr>
      <dgm:extLst>
        <a:ext uri="{E40237B7-FDA0-4F09-8148-C483321AD2D9}">
          <dgm14:cNvPr xmlns:dgm14="http://schemas.microsoft.com/office/drawing/2010/diagram" xmlns="" id="0" name="" descr="Cycle with people with solid fill"/>
        </a:ext>
      </dgm:extLst>
    </dgm:pt>
    <dgm:pt modelId="{A1965DF1-8437-4AA5-8483-15FCE7DC5677}" type="pres">
      <dgm:prSet presAssocID="{B93E6A1B-AF0A-4691-B0D0-097F2C6A4095}" presName="Accent" presStyleLbl="parChTrans1D1" presStyleIdx="1" presStyleCnt="5"/>
      <dgm:spPr/>
    </dgm:pt>
    <dgm:pt modelId="{D99E579B-D64C-46E9-89A8-6ABD5410B0DE}" type="pres">
      <dgm:prSet presAssocID="{B93E6A1B-AF0A-4691-B0D0-097F2C6A4095}" presName="Parent" presStyleLbl="revTx" presStyleIdx="1" presStyleCnt="5">
        <dgm:presLayoutVars>
          <dgm:chMax val="0"/>
          <dgm:chPref val="0"/>
          <dgm:bulletEnabled val="1"/>
        </dgm:presLayoutVars>
      </dgm:prSet>
      <dgm:spPr/>
      <dgm:t>
        <a:bodyPr/>
        <a:lstStyle/>
        <a:p>
          <a:endParaRPr lang="en-US"/>
        </a:p>
      </dgm:t>
    </dgm:pt>
    <dgm:pt modelId="{867A16C2-92AB-4F0C-B9EE-89F0378319EF}" type="pres">
      <dgm:prSet presAssocID="{6B638EE2-97D7-4E17-9D62-C74976511CCE}" presName="sibTrans" presStyleCnt="0"/>
      <dgm:spPr/>
    </dgm:pt>
    <dgm:pt modelId="{F5A890D5-0599-44F2-B4A9-A2378EF6A6C2}" type="pres">
      <dgm:prSet presAssocID="{1BB325FD-EBD3-4C05-9A04-FFA182490A5E}" presName="composite" presStyleCnt="0"/>
      <dgm:spPr/>
    </dgm:pt>
    <dgm:pt modelId="{574902FC-1704-411E-A20F-F274CC6CDAC6}" type="pres">
      <dgm:prSet presAssocID="{1BB325FD-EBD3-4C05-9A04-FFA182490A5E}" presName="Image" presStyleLbl="alignNode1" presStyleIdx="2" presStyleCnt="5"/>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a:blipFill>
      </dgm:spPr>
      <dgm:extLst>
        <a:ext uri="{E40237B7-FDA0-4F09-8148-C483321AD2D9}">
          <dgm14:cNvPr xmlns:dgm14="http://schemas.microsoft.com/office/drawing/2010/diagram" xmlns="" id="0" name="" descr="Money outline"/>
        </a:ext>
      </dgm:extLst>
    </dgm:pt>
    <dgm:pt modelId="{CE320D7C-D097-40DB-A470-F704AC0DA843}" type="pres">
      <dgm:prSet presAssocID="{1BB325FD-EBD3-4C05-9A04-FFA182490A5E}" presName="Accent" presStyleLbl="parChTrans1D1" presStyleIdx="2" presStyleCnt="5"/>
      <dgm:spPr/>
    </dgm:pt>
    <dgm:pt modelId="{05446514-BEE0-413B-97EF-6360BFA40F9D}" type="pres">
      <dgm:prSet presAssocID="{1BB325FD-EBD3-4C05-9A04-FFA182490A5E}" presName="Parent" presStyleLbl="revTx" presStyleIdx="2" presStyleCnt="5">
        <dgm:presLayoutVars>
          <dgm:chMax val="0"/>
          <dgm:chPref val="0"/>
          <dgm:bulletEnabled val="1"/>
        </dgm:presLayoutVars>
      </dgm:prSet>
      <dgm:spPr/>
      <dgm:t>
        <a:bodyPr/>
        <a:lstStyle/>
        <a:p>
          <a:endParaRPr lang="en-US"/>
        </a:p>
      </dgm:t>
    </dgm:pt>
    <dgm:pt modelId="{31B72A30-0AFB-428B-8EA4-9C8441147279}" type="pres">
      <dgm:prSet presAssocID="{836BEC8C-AA1D-43ED-B2E4-89C41E36A849}" presName="sibTrans" presStyleCnt="0"/>
      <dgm:spPr/>
    </dgm:pt>
    <dgm:pt modelId="{99D0497C-9C90-405E-BAF6-BA0963889454}" type="pres">
      <dgm:prSet presAssocID="{C04C75FA-47DB-407B-9742-414F91AB73E4}" presName="composite" presStyleCnt="0"/>
      <dgm:spPr/>
    </dgm:pt>
    <dgm:pt modelId="{547E474C-6F2B-40D8-9B7B-61956629635E}" type="pres">
      <dgm:prSet presAssocID="{C04C75FA-47DB-407B-9742-414F91AB73E4}" presName="Image" presStyleLbl="alignNode1" presStyleIdx="3" presStyleCnt="5"/>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dgm:spPr>
      <dgm:extLst>
        <a:ext uri="{E40237B7-FDA0-4F09-8148-C483321AD2D9}">
          <dgm14:cNvPr xmlns:dgm14="http://schemas.microsoft.com/office/drawing/2010/diagram" xmlns="" id="0" name="" descr="Group success outline"/>
        </a:ext>
      </dgm:extLst>
    </dgm:pt>
    <dgm:pt modelId="{09503B5C-7327-4B2E-8F5B-85D9F0B0D102}" type="pres">
      <dgm:prSet presAssocID="{C04C75FA-47DB-407B-9742-414F91AB73E4}" presName="Accent" presStyleLbl="parChTrans1D1" presStyleIdx="3" presStyleCnt="5"/>
      <dgm:spPr/>
    </dgm:pt>
    <dgm:pt modelId="{B974470C-B928-4637-86EE-ED2A1A104D96}" type="pres">
      <dgm:prSet presAssocID="{C04C75FA-47DB-407B-9742-414F91AB73E4}" presName="Parent" presStyleLbl="revTx" presStyleIdx="3" presStyleCnt="5">
        <dgm:presLayoutVars>
          <dgm:chMax val="0"/>
          <dgm:chPref val="0"/>
          <dgm:bulletEnabled val="1"/>
        </dgm:presLayoutVars>
      </dgm:prSet>
      <dgm:spPr/>
      <dgm:t>
        <a:bodyPr/>
        <a:lstStyle/>
        <a:p>
          <a:endParaRPr lang="en-US"/>
        </a:p>
      </dgm:t>
    </dgm:pt>
    <dgm:pt modelId="{6F5F0BDF-69DF-4046-9D70-1F15C16A5A5E}" type="pres">
      <dgm:prSet presAssocID="{73118E43-E5C8-4D9E-AA44-2D8F68594647}" presName="sibTrans" presStyleCnt="0"/>
      <dgm:spPr/>
    </dgm:pt>
    <dgm:pt modelId="{4CA58D49-6583-4C37-81E7-4E8ED44EC5C4}" type="pres">
      <dgm:prSet presAssocID="{3E4862D2-D02D-4224-9434-449A8C87A639}" presName="composite" presStyleCnt="0"/>
      <dgm:spPr/>
    </dgm:pt>
    <dgm:pt modelId="{07A04341-494E-4F10-8428-BFBBE80F50C5}" type="pres">
      <dgm:prSet presAssocID="{3E4862D2-D02D-4224-9434-449A8C87A639}" presName="Image" presStyleLbl="alignNode1" presStyleIdx="4" presStyleCnt="5"/>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 xmlns:asvg="http://schemas.microsoft.com/office/drawing/2016/SVG/main" r:embed="rId10"/>
              </a:ext>
            </a:extLst>
          </a:blip>
          <a:srcRect/>
          <a:stretch>
            <a:fillRect/>
          </a:stretch>
        </a:blipFill>
      </dgm:spPr>
      <dgm:extLst>
        <a:ext uri="{E40237B7-FDA0-4F09-8148-C483321AD2D9}">
          <dgm14:cNvPr xmlns:dgm14="http://schemas.microsoft.com/office/drawing/2010/diagram" xmlns="" id="0" name="" descr="Blueprint with solid fill"/>
        </a:ext>
      </dgm:extLst>
    </dgm:pt>
    <dgm:pt modelId="{17A47CC0-7335-46BD-B64F-3BD32933218D}" type="pres">
      <dgm:prSet presAssocID="{3E4862D2-D02D-4224-9434-449A8C87A639}" presName="Accent" presStyleLbl="parChTrans1D1" presStyleIdx="4" presStyleCnt="5"/>
      <dgm:spPr/>
    </dgm:pt>
    <dgm:pt modelId="{3F185D05-4FCA-45AB-A221-43F2B8C7E137}" type="pres">
      <dgm:prSet presAssocID="{3E4862D2-D02D-4224-9434-449A8C87A639}" presName="Parent" presStyleLbl="revTx" presStyleIdx="4" presStyleCnt="5">
        <dgm:presLayoutVars>
          <dgm:chMax val="0"/>
          <dgm:chPref val="0"/>
          <dgm:bulletEnabled val="1"/>
        </dgm:presLayoutVars>
      </dgm:prSet>
      <dgm:spPr/>
      <dgm:t>
        <a:bodyPr/>
        <a:lstStyle/>
        <a:p>
          <a:endParaRPr lang="en-US"/>
        </a:p>
      </dgm:t>
    </dgm:pt>
  </dgm:ptLst>
  <dgm:cxnLst>
    <dgm:cxn modelId="{2348ED26-C381-4FEE-9A49-574B86419A85}" type="presOf" srcId="{1BB325FD-EBD3-4C05-9A04-FFA182490A5E}" destId="{05446514-BEE0-413B-97EF-6360BFA40F9D}" srcOrd="0" destOrd="0" presId="urn:microsoft.com/office/officeart/2008/layout/PictureLineup"/>
    <dgm:cxn modelId="{6A544F68-6624-434C-B5AB-CE417E8C182D}" type="presOf" srcId="{3E4862D2-D02D-4224-9434-449A8C87A639}" destId="{3F185D05-4FCA-45AB-A221-43F2B8C7E137}" srcOrd="0" destOrd="0" presId="urn:microsoft.com/office/officeart/2008/layout/PictureLineup"/>
    <dgm:cxn modelId="{CC86B871-4D83-4376-B24A-9EA9BF4E7BA5}" srcId="{4E3EA7E6-35ED-4B92-B5C2-CDBC3D676A66}" destId="{1BB325FD-EBD3-4C05-9A04-FFA182490A5E}" srcOrd="2" destOrd="0" parTransId="{2E6041BC-FC94-4BF1-B807-7428DE121C61}" sibTransId="{836BEC8C-AA1D-43ED-B2E4-89C41E36A849}"/>
    <dgm:cxn modelId="{8AE6A583-0A95-4FBC-9531-8A548CEB968B}" srcId="{4E3EA7E6-35ED-4B92-B5C2-CDBC3D676A66}" destId="{B93E6A1B-AF0A-4691-B0D0-097F2C6A4095}" srcOrd="1" destOrd="0" parTransId="{CFF1638E-1959-4754-8EE9-B70566F53DB6}" sibTransId="{6B638EE2-97D7-4E17-9D62-C74976511CCE}"/>
    <dgm:cxn modelId="{07EECF18-67E7-4F8F-AFF4-4AF673E195AF}" type="presOf" srcId="{C04C75FA-47DB-407B-9742-414F91AB73E4}" destId="{B974470C-B928-4637-86EE-ED2A1A104D96}" srcOrd="0" destOrd="0" presId="urn:microsoft.com/office/officeart/2008/layout/PictureLineup"/>
    <dgm:cxn modelId="{0C6D61AD-5370-4334-92A1-AFD6C9199899}" srcId="{4E3EA7E6-35ED-4B92-B5C2-CDBC3D676A66}" destId="{C04C75FA-47DB-407B-9742-414F91AB73E4}" srcOrd="3" destOrd="0" parTransId="{910E18CA-69E6-447A-8151-90C2F9A41C2A}" sibTransId="{73118E43-E5C8-4D9E-AA44-2D8F68594647}"/>
    <dgm:cxn modelId="{1A192091-6D3B-4C7D-96DB-AC5C46D94C41}" type="presOf" srcId="{B93E6A1B-AF0A-4691-B0D0-097F2C6A4095}" destId="{D99E579B-D64C-46E9-89A8-6ABD5410B0DE}" srcOrd="0" destOrd="0" presId="urn:microsoft.com/office/officeart/2008/layout/PictureLineup"/>
    <dgm:cxn modelId="{2AC80B97-741C-491E-AE4A-38E4CFE4FB7A}" type="presOf" srcId="{4E3EA7E6-35ED-4B92-B5C2-CDBC3D676A66}" destId="{1E8D4F81-5F64-4E73-93C1-D6AACBBE031E}" srcOrd="0" destOrd="0" presId="urn:microsoft.com/office/officeart/2008/layout/PictureLineup"/>
    <dgm:cxn modelId="{255FB50B-5A9B-4662-B147-4A5564924F12}" srcId="{4E3EA7E6-35ED-4B92-B5C2-CDBC3D676A66}" destId="{09583D8D-7EE9-44D4-87FD-F913A1E9625A}" srcOrd="0" destOrd="0" parTransId="{DBCA2C5B-F9BC-4C15-9D47-EA0DFE1D90D4}" sibTransId="{201C66FE-CAE5-47BD-A1C0-EBEF47ADB680}"/>
    <dgm:cxn modelId="{21793310-9C1B-4A9A-AF19-2E8539C0D704}" type="presOf" srcId="{09583D8D-7EE9-44D4-87FD-F913A1E9625A}" destId="{D214DDAE-F842-4EA6-8706-62A2C7E98591}" srcOrd="0" destOrd="0" presId="urn:microsoft.com/office/officeart/2008/layout/PictureLineup"/>
    <dgm:cxn modelId="{667B4FC6-34E0-4F19-8DCF-D101E6DEEADD}" srcId="{4E3EA7E6-35ED-4B92-B5C2-CDBC3D676A66}" destId="{3E4862D2-D02D-4224-9434-449A8C87A639}" srcOrd="4" destOrd="0" parTransId="{DEC7A18C-5695-49B6-940A-461E7A27FB1A}" sibTransId="{684EF1CA-036E-40AA-BB72-6F7CF96D248A}"/>
    <dgm:cxn modelId="{3AAE2D75-EF21-480F-B14A-B5697301360E}" type="presParOf" srcId="{1E8D4F81-5F64-4E73-93C1-D6AACBBE031E}" destId="{1FEBE658-E16C-4F83-A3F2-A66A68C107D3}" srcOrd="0" destOrd="0" presId="urn:microsoft.com/office/officeart/2008/layout/PictureLineup"/>
    <dgm:cxn modelId="{F7A6FBDF-5B86-4B77-837D-1D20900501CC}" type="presParOf" srcId="{1FEBE658-E16C-4F83-A3F2-A66A68C107D3}" destId="{A8EA4297-DF92-4982-8404-9E72CB7A8190}" srcOrd="0" destOrd="0" presId="urn:microsoft.com/office/officeart/2008/layout/PictureLineup"/>
    <dgm:cxn modelId="{B4C4AE05-10CD-4B51-B2DF-A30CA1EA1549}" type="presParOf" srcId="{1FEBE658-E16C-4F83-A3F2-A66A68C107D3}" destId="{1A930BFB-F3E6-4D85-876F-721929FBA591}" srcOrd="1" destOrd="0" presId="urn:microsoft.com/office/officeart/2008/layout/PictureLineup"/>
    <dgm:cxn modelId="{EBFBD820-1FBB-4481-B12D-9FD2A0DAEA37}" type="presParOf" srcId="{1FEBE658-E16C-4F83-A3F2-A66A68C107D3}" destId="{D214DDAE-F842-4EA6-8706-62A2C7E98591}" srcOrd="2" destOrd="0" presId="urn:microsoft.com/office/officeart/2008/layout/PictureLineup"/>
    <dgm:cxn modelId="{CEE50E22-F131-4F22-A12D-4D520F7DB5FF}" type="presParOf" srcId="{1E8D4F81-5F64-4E73-93C1-D6AACBBE031E}" destId="{08B5020F-2F5B-4702-A5E1-3DFFD51309EF}" srcOrd="1" destOrd="0" presId="urn:microsoft.com/office/officeart/2008/layout/PictureLineup"/>
    <dgm:cxn modelId="{AC5D17C6-7957-4D6F-BEF8-FDB040629D02}" type="presParOf" srcId="{1E8D4F81-5F64-4E73-93C1-D6AACBBE031E}" destId="{F3F617C2-3324-4F76-AB85-3A114FFA5CB9}" srcOrd="2" destOrd="0" presId="urn:microsoft.com/office/officeart/2008/layout/PictureLineup"/>
    <dgm:cxn modelId="{0F7B7DCA-2D18-4180-BBAE-EF871651120F}" type="presParOf" srcId="{F3F617C2-3324-4F76-AB85-3A114FFA5CB9}" destId="{BF26101A-5DBC-4908-B4C3-6A5C949B78CA}" srcOrd="0" destOrd="0" presId="urn:microsoft.com/office/officeart/2008/layout/PictureLineup"/>
    <dgm:cxn modelId="{AAAFBE68-10A8-4017-A020-9FC43FB93B58}" type="presParOf" srcId="{F3F617C2-3324-4F76-AB85-3A114FFA5CB9}" destId="{A1965DF1-8437-4AA5-8483-15FCE7DC5677}" srcOrd="1" destOrd="0" presId="urn:microsoft.com/office/officeart/2008/layout/PictureLineup"/>
    <dgm:cxn modelId="{0D543C15-E769-48D2-9CC5-5C5E7D244CAD}" type="presParOf" srcId="{F3F617C2-3324-4F76-AB85-3A114FFA5CB9}" destId="{D99E579B-D64C-46E9-89A8-6ABD5410B0DE}" srcOrd="2" destOrd="0" presId="urn:microsoft.com/office/officeart/2008/layout/PictureLineup"/>
    <dgm:cxn modelId="{045C26A0-C06B-4E32-8E21-22C7DFE5297E}" type="presParOf" srcId="{1E8D4F81-5F64-4E73-93C1-D6AACBBE031E}" destId="{867A16C2-92AB-4F0C-B9EE-89F0378319EF}" srcOrd="3" destOrd="0" presId="urn:microsoft.com/office/officeart/2008/layout/PictureLineup"/>
    <dgm:cxn modelId="{124AB001-ECB6-4305-902F-6EC926BC7DE2}" type="presParOf" srcId="{1E8D4F81-5F64-4E73-93C1-D6AACBBE031E}" destId="{F5A890D5-0599-44F2-B4A9-A2378EF6A6C2}" srcOrd="4" destOrd="0" presId="urn:microsoft.com/office/officeart/2008/layout/PictureLineup"/>
    <dgm:cxn modelId="{43F7B179-08D7-47F7-B44C-214A0B64E9E2}" type="presParOf" srcId="{F5A890D5-0599-44F2-B4A9-A2378EF6A6C2}" destId="{574902FC-1704-411E-A20F-F274CC6CDAC6}" srcOrd="0" destOrd="0" presId="urn:microsoft.com/office/officeart/2008/layout/PictureLineup"/>
    <dgm:cxn modelId="{C5149146-6217-45D2-91FA-B4AE0D3C66A2}" type="presParOf" srcId="{F5A890D5-0599-44F2-B4A9-A2378EF6A6C2}" destId="{CE320D7C-D097-40DB-A470-F704AC0DA843}" srcOrd="1" destOrd="0" presId="urn:microsoft.com/office/officeart/2008/layout/PictureLineup"/>
    <dgm:cxn modelId="{C2533C33-2D5D-40A4-8AD6-1FC79D527221}" type="presParOf" srcId="{F5A890D5-0599-44F2-B4A9-A2378EF6A6C2}" destId="{05446514-BEE0-413B-97EF-6360BFA40F9D}" srcOrd="2" destOrd="0" presId="urn:microsoft.com/office/officeart/2008/layout/PictureLineup"/>
    <dgm:cxn modelId="{768CDBD9-0BAB-4946-B17D-0FB963704FFE}" type="presParOf" srcId="{1E8D4F81-5F64-4E73-93C1-D6AACBBE031E}" destId="{31B72A30-0AFB-428B-8EA4-9C8441147279}" srcOrd="5" destOrd="0" presId="urn:microsoft.com/office/officeart/2008/layout/PictureLineup"/>
    <dgm:cxn modelId="{2457C0D4-8878-41C3-835A-184F38705242}" type="presParOf" srcId="{1E8D4F81-5F64-4E73-93C1-D6AACBBE031E}" destId="{99D0497C-9C90-405E-BAF6-BA0963889454}" srcOrd="6" destOrd="0" presId="urn:microsoft.com/office/officeart/2008/layout/PictureLineup"/>
    <dgm:cxn modelId="{BE0081DF-D910-4AEF-B08B-90FFC60A3BB4}" type="presParOf" srcId="{99D0497C-9C90-405E-BAF6-BA0963889454}" destId="{547E474C-6F2B-40D8-9B7B-61956629635E}" srcOrd="0" destOrd="0" presId="urn:microsoft.com/office/officeart/2008/layout/PictureLineup"/>
    <dgm:cxn modelId="{0685D944-1101-4C11-B534-CD971401E9AA}" type="presParOf" srcId="{99D0497C-9C90-405E-BAF6-BA0963889454}" destId="{09503B5C-7327-4B2E-8F5B-85D9F0B0D102}" srcOrd="1" destOrd="0" presId="urn:microsoft.com/office/officeart/2008/layout/PictureLineup"/>
    <dgm:cxn modelId="{E93B11A1-333B-4BC4-9304-BF72829A1539}" type="presParOf" srcId="{99D0497C-9C90-405E-BAF6-BA0963889454}" destId="{B974470C-B928-4637-86EE-ED2A1A104D96}" srcOrd="2" destOrd="0" presId="urn:microsoft.com/office/officeart/2008/layout/PictureLineup"/>
    <dgm:cxn modelId="{C7BB7770-E0D2-49A3-81CA-BE0C620B7FB8}" type="presParOf" srcId="{1E8D4F81-5F64-4E73-93C1-D6AACBBE031E}" destId="{6F5F0BDF-69DF-4046-9D70-1F15C16A5A5E}" srcOrd="7" destOrd="0" presId="urn:microsoft.com/office/officeart/2008/layout/PictureLineup"/>
    <dgm:cxn modelId="{B8D45B4E-4349-4C63-9060-C456D3BF8B57}" type="presParOf" srcId="{1E8D4F81-5F64-4E73-93C1-D6AACBBE031E}" destId="{4CA58D49-6583-4C37-81E7-4E8ED44EC5C4}" srcOrd="8" destOrd="0" presId="urn:microsoft.com/office/officeart/2008/layout/PictureLineup"/>
    <dgm:cxn modelId="{316E6732-CF1A-42D3-9C80-F504106A09AE}" type="presParOf" srcId="{4CA58D49-6583-4C37-81E7-4E8ED44EC5C4}" destId="{07A04341-494E-4F10-8428-BFBBE80F50C5}" srcOrd="0" destOrd="0" presId="urn:microsoft.com/office/officeart/2008/layout/PictureLineup"/>
    <dgm:cxn modelId="{F71CE6E3-C34B-4F2C-BCCD-2B689FA9ABB5}" type="presParOf" srcId="{4CA58D49-6583-4C37-81E7-4E8ED44EC5C4}" destId="{17A47CC0-7335-46BD-B64F-3BD32933218D}" srcOrd="1" destOrd="0" presId="urn:microsoft.com/office/officeart/2008/layout/PictureLineup"/>
    <dgm:cxn modelId="{432167AA-DC5F-4B9E-A6BB-42F024DB78D9}" type="presParOf" srcId="{4CA58D49-6583-4C37-81E7-4E8ED44EC5C4}" destId="{3F185D05-4FCA-45AB-A221-43F2B8C7E137}" srcOrd="2" destOrd="0" presId="urn:microsoft.com/office/officeart/2008/layout/PictureLineu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B75BD9-2627-449F-9A6A-484716E7B93D}"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24ABE1A8-AC30-4837-AE94-EB5A6E956DA7}">
      <dgm:prSet phldrT="[Text]"/>
      <dgm:spPr/>
      <dgm:t>
        <a:bodyPr/>
        <a:lstStyle/>
        <a:p>
          <a:pPr>
            <a:buFont typeface="+mj-lt"/>
            <a:buAutoNum type="arabicParenR"/>
          </a:pPr>
          <a:r>
            <a:rPr lang="en-GB" dirty="0">
              <a:latin typeface="Tahoma" panose="020B0604030504040204" pitchFamily="34" charset="0"/>
              <a:ea typeface="Tahoma" panose="020B0604030504040204" pitchFamily="34" charset="0"/>
              <a:cs typeface="Tahoma" panose="020B0604030504040204" pitchFamily="34" charset="0"/>
            </a:rPr>
            <a:t>A functional integrated institution (NSG) </a:t>
          </a:r>
          <a:r>
            <a:rPr lang="en-US" dirty="0">
              <a:latin typeface="Tahoma" panose="020B0604030504040204" pitchFamily="34" charset="0"/>
              <a:ea typeface="Tahoma" panose="020B0604030504040204" pitchFamily="34" charset="0"/>
              <a:cs typeface="Tahoma" panose="020B0604030504040204" pitchFamily="34" charset="0"/>
            </a:rPr>
            <a:t>supporting the delivery of ETD interventions</a:t>
          </a:r>
        </a:p>
      </dgm:t>
    </dgm:pt>
    <dgm:pt modelId="{D80C6B29-E250-46E4-8265-701B704615DC}" type="parTrans" cxnId="{F81132FF-A74E-4AF6-9E96-8CF5C427B97F}">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8E34A366-7405-4DF2-A4DB-5A1C91F118BB}" type="sibTrans" cxnId="{F81132FF-A74E-4AF6-9E96-8CF5C427B97F}">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A8FD2B69-0A3A-4736-B7DA-91B6B566304E}">
      <dgm:prSet phldrT="[Text]"/>
      <dgm:spPr/>
      <dgm:t>
        <a:bodyPr/>
        <a:lstStyle/>
        <a:p>
          <a:r>
            <a:rPr lang="en-GB" dirty="0">
              <a:latin typeface="Tahoma" panose="020B0604030504040204" pitchFamily="34" charset="0"/>
              <a:ea typeface="Tahoma" panose="020B0604030504040204" pitchFamily="34" charset="0"/>
              <a:cs typeface="Tahoma" panose="020B0604030504040204" pitchFamily="34" charset="0"/>
            </a:rPr>
            <a:t>Competent public servants who are empowered to do their jobs</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121817E3-5DE1-4C6E-9906-A1EC5907F81B}" type="parTrans" cxnId="{0FB40A1A-946B-4BFD-8CF7-FC25947C3969}">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5C2F51DE-90EA-4E35-856C-C4E87A1CF206}" type="sibTrans" cxnId="{0FB40A1A-946B-4BFD-8CF7-FC25947C3969}">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E55CA78-61A0-4350-AA50-5D627B5FC1CB}">
      <dgm:prSet phldrT="[Text]"/>
      <dgm:spPr/>
      <dgm:t>
        <a:bodyPr/>
        <a:lstStyle/>
        <a:p>
          <a:r>
            <a:rPr lang="en-GB" dirty="0">
              <a:latin typeface="Tahoma" panose="020B0604030504040204" pitchFamily="34" charset="0"/>
              <a:ea typeface="Tahoma" panose="020B0604030504040204" pitchFamily="34" charset="0"/>
              <a:cs typeface="Tahoma" panose="020B0604030504040204" pitchFamily="34" charset="0"/>
            </a:rPr>
            <a:t>Sustainable partnerships and collaboration to support </a:t>
          </a:r>
          <a:r>
            <a:rPr lang="en-ZA" dirty="0">
              <a:latin typeface="Tahoma" panose="020B0604030504040204" pitchFamily="34" charset="0"/>
              <a:ea typeface="Tahoma" panose="020B0604030504040204" pitchFamily="34" charset="0"/>
              <a:cs typeface="Tahoma" panose="020B0604030504040204" pitchFamily="34" charset="0"/>
            </a:rPr>
            <a:t>ETD </a:t>
          </a:r>
          <a:r>
            <a:rPr lang="en-GB" dirty="0">
              <a:latin typeface="Tahoma" panose="020B0604030504040204" pitchFamily="34" charset="0"/>
              <a:ea typeface="Tahoma" panose="020B0604030504040204" pitchFamily="34" charset="0"/>
              <a:cs typeface="Tahoma" panose="020B0604030504040204" pitchFamily="34" charset="0"/>
            </a:rPr>
            <a:t>interventions</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3F3E272A-FCF1-43F5-B645-4B6736058E55}" type="parTrans" cxnId="{A70D3194-0566-4973-A81F-D3407C8C7939}">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43D537E8-4C30-4F75-A2B9-8B48F4CFA5EC}" type="sibTrans" cxnId="{A70D3194-0566-4973-A81F-D3407C8C7939}">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E7154DDE-FD8D-4ED2-B151-BD4C5EF82561}">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Quality </a:t>
          </a:r>
          <a:r>
            <a:rPr lang="en-ZA" dirty="0">
              <a:latin typeface="Tahoma" panose="020B0604030504040204" pitchFamily="34" charset="0"/>
              <a:ea typeface="Tahoma" panose="020B0604030504040204" pitchFamily="34" charset="0"/>
              <a:cs typeface="Tahoma" panose="020B0604030504040204" pitchFamily="34" charset="0"/>
            </a:rPr>
            <a:t>ETD </a:t>
          </a:r>
          <a:r>
            <a:rPr lang="en-US" dirty="0">
              <a:latin typeface="Tahoma" panose="020B0604030504040204" pitchFamily="34" charset="0"/>
              <a:ea typeface="Tahoma" panose="020B0604030504040204" pitchFamily="34" charset="0"/>
              <a:cs typeface="Tahoma" panose="020B0604030504040204" pitchFamily="34" charset="0"/>
            </a:rPr>
            <a:t>practitioners</a:t>
          </a:r>
        </a:p>
      </dgm:t>
    </dgm:pt>
    <dgm:pt modelId="{6732E9E2-E0C1-49CC-875A-AE9755AE4362}" type="parTrans" cxnId="{9CC2A5CB-A503-489F-A4A4-E32A1BF7650D}">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C03A709-B98E-4D88-8F9A-6DA76A4D519D}" type="sibTrans" cxnId="{9CC2A5CB-A503-489F-A4A4-E32A1BF7650D}">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C35A5144-1798-47B8-8EA6-944FAD4A6209}">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Responsive </a:t>
          </a:r>
          <a:r>
            <a:rPr lang="en-ZA" dirty="0">
              <a:latin typeface="Tahoma" panose="020B0604030504040204" pitchFamily="34" charset="0"/>
              <a:ea typeface="Tahoma" panose="020B0604030504040204" pitchFamily="34" charset="0"/>
              <a:cs typeface="Tahoma" panose="020B0604030504040204" pitchFamily="34" charset="0"/>
            </a:rPr>
            <a:t>ETD </a:t>
          </a:r>
          <a:r>
            <a:rPr lang="en-US" dirty="0">
              <a:latin typeface="Tahoma" panose="020B0604030504040204" pitchFamily="34" charset="0"/>
              <a:ea typeface="Tahoma" panose="020B0604030504040204" pitchFamily="34" charset="0"/>
              <a:cs typeface="Tahoma" panose="020B0604030504040204" pitchFamily="34" charset="0"/>
            </a:rPr>
            <a:t>Interventions</a:t>
          </a:r>
        </a:p>
      </dgm:t>
    </dgm:pt>
    <dgm:pt modelId="{E48B4886-EA30-4927-BFAD-81E217B1FE8B}" type="parTrans" cxnId="{B70A3FAC-8C9C-44EA-A7AB-F53BDEADBD4C}">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DB95F4AD-B313-4257-89AE-A25612968869}" type="sibTrans" cxnId="{B70A3FAC-8C9C-44EA-A7AB-F53BDEADBD4C}">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869ECC0-6E64-4A40-B6B1-2B6A847BACE4}" type="pres">
      <dgm:prSet presAssocID="{8CB75BD9-2627-449F-9A6A-484716E7B93D}" presName="Name0" presStyleCnt="0">
        <dgm:presLayoutVars>
          <dgm:dir/>
          <dgm:resizeHandles val="exact"/>
        </dgm:presLayoutVars>
      </dgm:prSet>
      <dgm:spPr/>
      <dgm:t>
        <a:bodyPr/>
        <a:lstStyle/>
        <a:p>
          <a:endParaRPr lang="en-US"/>
        </a:p>
      </dgm:t>
    </dgm:pt>
    <dgm:pt modelId="{8E854D5B-17E3-4423-B21F-B9FC9C60F4DB}" type="pres">
      <dgm:prSet presAssocID="{24ABE1A8-AC30-4837-AE94-EB5A6E956DA7}" presName="node" presStyleLbl="node1" presStyleIdx="0" presStyleCnt="5">
        <dgm:presLayoutVars>
          <dgm:bulletEnabled val="1"/>
        </dgm:presLayoutVars>
      </dgm:prSet>
      <dgm:spPr/>
      <dgm:t>
        <a:bodyPr/>
        <a:lstStyle/>
        <a:p>
          <a:endParaRPr lang="en-US"/>
        </a:p>
      </dgm:t>
    </dgm:pt>
    <dgm:pt modelId="{60417210-6989-4941-AF19-59F5303F4041}" type="pres">
      <dgm:prSet presAssocID="{8E34A366-7405-4DF2-A4DB-5A1C91F118BB}" presName="sibTrans" presStyleCnt="0"/>
      <dgm:spPr/>
    </dgm:pt>
    <dgm:pt modelId="{0EF7E146-9DCC-4E0D-820A-4A575E3C6213}" type="pres">
      <dgm:prSet presAssocID="{A8FD2B69-0A3A-4736-B7DA-91B6B566304E}" presName="node" presStyleLbl="node1" presStyleIdx="1" presStyleCnt="5">
        <dgm:presLayoutVars>
          <dgm:bulletEnabled val="1"/>
        </dgm:presLayoutVars>
      </dgm:prSet>
      <dgm:spPr/>
      <dgm:t>
        <a:bodyPr/>
        <a:lstStyle/>
        <a:p>
          <a:endParaRPr lang="en-US"/>
        </a:p>
      </dgm:t>
    </dgm:pt>
    <dgm:pt modelId="{963D57E6-5B60-4AF1-B75F-C3820DF44405}" type="pres">
      <dgm:prSet presAssocID="{5C2F51DE-90EA-4E35-856C-C4E87A1CF206}" presName="sibTrans" presStyleCnt="0"/>
      <dgm:spPr/>
    </dgm:pt>
    <dgm:pt modelId="{B0CC67BE-B944-41A9-8A1B-76CC9AC6123E}" type="pres">
      <dgm:prSet presAssocID="{1E55CA78-61A0-4350-AA50-5D627B5FC1CB}" presName="node" presStyleLbl="node1" presStyleIdx="2" presStyleCnt="5">
        <dgm:presLayoutVars>
          <dgm:bulletEnabled val="1"/>
        </dgm:presLayoutVars>
      </dgm:prSet>
      <dgm:spPr/>
      <dgm:t>
        <a:bodyPr/>
        <a:lstStyle/>
        <a:p>
          <a:endParaRPr lang="en-US"/>
        </a:p>
      </dgm:t>
    </dgm:pt>
    <dgm:pt modelId="{E63CA7EF-C386-4CE4-B350-00AED2C81AA2}" type="pres">
      <dgm:prSet presAssocID="{43D537E8-4C30-4F75-A2B9-8B48F4CFA5EC}" presName="sibTrans" presStyleCnt="0"/>
      <dgm:spPr/>
    </dgm:pt>
    <dgm:pt modelId="{E2412E1B-E959-4C02-9C5D-BB9594E39436}" type="pres">
      <dgm:prSet presAssocID="{E7154DDE-FD8D-4ED2-B151-BD4C5EF82561}" presName="node" presStyleLbl="node1" presStyleIdx="3" presStyleCnt="5">
        <dgm:presLayoutVars>
          <dgm:bulletEnabled val="1"/>
        </dgm:presLayoutVars>
      </dgm:prSet>
      <dgm:spPr/>
      <dgm:t>
        <a:bodyPr/>
        <a:lstStyle/>
        <a:p>
          <a:endParaRPr lang="en-US"/>
        </a:p>
      </dgm:t>
    </dgm:pt>
    <dgm:pt modelId="{B22CA00B-3391-4D3E-B342-296902BAC53E}" type="pres">
      <dgm:prSet presAssocID="{3C03A709-B98E-4D88-8F9A-6DA76A4D519D}" presName="sibTrans" presStyleCnt="0"/>
      <dgm:spPr/>
    </dgm:pt>
    <dgm:pt modelId="{077F3998-CE2B-4112-AD6D-F33A2C8E287F}" type="pres">
      <dgm:prSet presAssocID="{C35A5144-1798-47B8-8EA6-944FAD4A6209}" presName="node" presStyleLbl="node1" presStyleIdx="4" presStyleCnt="5">
        <dgm:presLayoutVars>
          <dgm:bulletEnabled val="1"/>
        </dgm:presLayoutVars>
      </dgm:prSet>
      <dgm:spPr/>
      <dgm:t>
        <a:bodyPr/>
        <a:lstStyle/>
        <a:p>
          <a:endParaRPr lang="en-US"/>
        </a:p>
      </dgm:t>
    </dgm:pt>
  </dgm:ptLst>
  <dgm:cxnLst>
    <dgm:cxn modelId="{C46EEBC2-3F57-413C-BD94-F9549D7E7FA0}" type="presOf" srcId="{C35A5144-1798-47B8-8EA6-944FAD4A6209}" destId="{077F3998-CE2B-4112-AD6D-F33A2C8E287F}" srcOrd="0" destOrd="0" presId="urn:microsoft.com/office/officeart/2005/8/layout/hList6"/>
    <dgm:cxn modelId="{9CC2A5CB-A503-489F-A4A4-E32A1BF7650D}" srcId="{8CB75BD9-2627-449F-9A6A-484716E7B93D}" destId="{E7154DDE-FD8D-4ED2-B151-BD4C5EF82561}" srcOrd="3" destOrd="0" parTransId="{6732E9E2-E0C1-49CC-875A-AE9755AE4362}" sibTransId="{3C03A709-B98E-4D88-8F9A-6DA76A4D519D}"/>
    <dgm:cxn modelId="{CE15D8BC-D8E5-406D-ADFA-34A61311EFAE}" type="presOf" srcId="{1E55CA78-61A0-4350-AA50-5D627B5FC1CB}" destId="{B0CC67BE-B944-41A9-8A1B-76CC9AC6123E}" srcOrd="0" destOrd="0" presId="urn:microsoft.com/office/officeart/2005/8/layout/hList6"/>
    <dgm:cxn modelId="{F81132FF-A74E-4AF6-9E96-8CF5C427B97F}" srcId="{8CB75BD9-2627-449F-9A6A-484716E7B93D}" destId="{24ABE1A8-AC30-4837-AE94-EB5A6E956DA7}" srcOrd="0" destOrd="0" parTransId="{D80C6B29-E250-46E4-8265-701B704615DC}" sibTransId="{8E34A366-7405-4DF2-A4DB-5A1C91F118BB}"/>
    <dgm:cxn modelId="{D1F97046-E057-48E7-AF62-1C9512B8784C}" type="presOf" srcId="{24ABE1A8-AC30-4837-AE94-EB5A6E956DA7}" destId="{8E854D5B-17E3-4423-B21F-B9FC9C60F4DB}" srcOrd="0" destOrd="0" presId="urn:microsoft.com/office/officeart/2005/8/layout/hList6"/>
    <dgm:cxn modelId="{B70A3FAC-8C9C-44EA-A7AB-F53BDEADBD4C}" srcId="{8CB75BD9-2627-449F-9A6A-484716E7B93D}" destId="{C35A5144-1798-47B8-8EA6-944FAD4A6209}" srcOrd="4" destOrd="0" parTransId="{E48B4886-EA30-4927-BFAD-81E217B1FE8B}" sibTransId="{DB95F4AD-B313-4257-89AE-A25612968869}"/>
    <dgm:cxn modelId="{0FB40A1A-946B-4BFD-8CF7-FC25947C3969}" srcId="{8CB75BD9-2627-449F-9A6A-484716E7B93D}" destId="{A8FD2B69-0A3A-4736-B7DA-91B6B566304E}" srcOrd="1" destOrd="0" parTransId="{121817E3-5DE1-4C6E-9906-A1EC5907F81B}" sibTransId="{5C2F51DE-90EA-4E35-856C-C4E87A1CF206}"/>
    <dgm:cxn modelId="{1DAE834E-EB4B-4955-95A4-B31B92D8A2C6}" type="presOf" srcId="{8CB75BD9-2627-449F-9A6A-484716E7B93D}" destId="{6869ECC0-6E64-4A40-B6B1-2B6A847BACE4}" srcOrd="0" destOrd="0" presId="urn:microsoft.com/office/officeart/2005/8/layout/hList6"/>
    <dgm:cxn modelId="{730C5DB6-FA53-4EB4-BD2A-0E220FF33956}" type="presOf" srcId="{E7154DDE-FD8D-4ED2-B151-BD4C5EF82561}" destId="{E2412E1B-E959-4C02-9C5D-BB9594E39436}" srcOrd="0" destOrd="0" presId="urn:microsoft.com/office/officeart/2005/8/layout/hList6"/>
    <dgm:cxn modelId="{0855F2F3-848D-4C50-B8D6-12533D0764C3}" type="presOf" srcId="{A8FD2B69-0A3A-4736-B7DA-91B6B566304E}" destId="{0EF7E146-9DCC-4E0D-820A-4A575E3C6213}" srcOrd="0" destOrd="0" presId="urn:microsoft.com/office/officeart/2005/8/layout/hList6"/>
    <dgm:cxn modelId="{A70D3194-0566-4973-A81F-D3407C8C7939}" srcId="{8CB75BD9-2627-449F-9A6A-484716E7B93D}" destId="{1E55CA78-61A0-4350-AA50-5D627B5FC1CB}" srcOrd="2" destOrd="0" parTransId="{3F3E272A-FCF1-43F5-B645-4B6736058E55}" sibTransId="{43D537E8-4C30-4F75-A2B9-8B48F4CFA5EC}"/>
    <dgm:cxn modelId="{C20C9AAB-F26B-485E-872F-AFBB18C81757}" type="presParOf" srcId="{6869ECC0-6E64-4A40-B6B1-2B6A847BACE4}" destId="{8E854D5B-17E3-4423-B21F-B9FC9C60F4DB}" srcOrd="0" destOrd="0" presId="urn:microsoft.com/office/officeart/2005/8/layout/hList6"/>
    <dgm:cxn modelId="{7483E18E-E531-4E69-89BC-848F119FED4C}" type="presParOf" srcId="{6869ECC0-6E64-4A40-B6B1-2B6A847BACE4}" destId="{60417210-6989-4941-AF19-59F5303F4041}" srcOrd="1" destOrd="0" presId="urn:microsoft.com/office/officeart/2005/8/layout/hList6"/>
    <dgm:cxn modelId="{3A13ACA6-CEEB-4A40-97AB-559700282A94}" type="presParOf" srcId="{6869ECC0-6E64-4A40-B6B1-2B6A847BACE4}" destId="{0EF7E146-9DCC-4E0D-820A-4A575E3C6213}" srcOrd="2" destOrd="0" presId="urn:microsoft.com/office/officeart/2005/8/layout/hList6"/>
    <dgm:cxn modelId="{155D2C9B-6ED8-4C99-9FCD-F1C5AF52985E}" type="presParOf" srcId="{6869ECC0-6E64-4A40-B6B1-2B6A847BACE4}" destId="{963D57E6-5B60-4AF1-B75F-C3820DF44405}" srcOrd="3" destOrd="0" presId="urn:microsoft.com/office/officeart/2005/8/layout/hList6"/>
    <dgm:cxn modelId="{58818B1F-F75E-4508-84DE-05F041FDBF30}" type="presParOf" srcId="{6869ECC0-6E64-4A40-B6B1-2B6A847BACE4}" destId="{B0CC67BE-B944-41A9-8A1B-76CC9AC6123E}" srcOrd="4" destOrd="0" presId="urn:microsoft.com/office/officeart/2005/8/layout/hList6"/>
    <dgm:cxn modelId="{60F1F4E3-B7B2-4C8D-A445-4F655C2E5BFF}" type="presParOf" srcId="{6869ECC0-6E64-4A40-B6B1-2B6A847BACE4}" destId="{E63CA7EF-C386-4CE4-B350-00AED2C81AA2}" srcOrd="5" destOrd="0" presId="urn:microsoft.com/office/officeart/2005/8/layout/hList6"/>
    <dgm:cxn modelId="{430F65A2-C5F1-4690-8C22-838C859C9A72}" type="presParOf" srcId="{6869ECC0-6E64-4A40-B6B1-2B6A847BACE4}" destId="{E2412E1B-E959-4C02-9C5D-BB9594E39436}" srcOrd="6" destOrd="0" presId="urn:microsoft.com/office/officeart/2005/8/layout/hList6"/>
    <dgm:cxn modelId="{99D3260E-98E2-462E-96E0-72162DAF2C5F}" type="presParOf" srcId="{6869ECC0-6E64-4A40-B6B1-2B6A847BACE4}" destId="{B22CA00B-3391-4D3E-B342-296902BAC53E}" srcOrd="7" destOrd="0" presId="urn:microsoft.com/office/officeart/2005/8/layout/hList6"/>
    <dgm:cxn modelId="{1F327568-E441-47E9-9368-D9BD9A1E33F7}" type="presParOf" srcId="{6869ECC0-6E64-4A40-B6B1-2B6A847BACE4}" destId="{077F3998-CE2B-4112-AD6D-F33A2C8E287F}" srcOrd="8"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EA4297-DF92-4982-8404-9E72CB7A8190}">
      <dsp:nvSpPr>
        <dsp:cNvPr id="0" name=""/>
        <dsp:cNvSpPr/>
      </dsp:nvSpPr>
      <dsp:spPr>
        <a:xfrm>
          <a:off x="153" y="494151"/>
          <a:ext cx="1785177" cy="1785177"/>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 xmlns:asvg="http://schemas.microsoft.com/office/drawing/2016/SVG/main" r:embed="rId2"/>
              </a:ext>
            </a:extLst>
          </a:blip>
          <a:srcRect/>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30BFB-F3E6-4D85-876F-721929FBA591}">
      <dsp:nvSpPr>
        <dsp:cNvPr id="0" name=""/>
        <dsp:cNvSpPr/>
      </dsp:nvSpPr>
      <dsp:spPr>
        <a:xfrm>
          <a:off x="153" y="494151"/>
          <a:ext cx="178" cy="3570355"/>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14DDAE-F842-4EA6-8706-62A2C7E98591}">
      <dsp:nvSpPr>
        <dsp:cNvPr id="0" name=""/>
        <dsp:cNvSpPr/>
      </dsp:nvSpPr>
      <dsp:spPr>
        <a:xfrm>
          <a:off x="153" y="2279329"/>
          <a:ext cx="1785177" cy="178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1. </a:t>
          </a:r>
        </a:p>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Strategy</a:t>
          </a:r>
          <a:endParaRPr lang="en-ZA" sz="2200" kern="1200" dirty="0">
            <a:latin typeface="Tahoma" panose="020B0604030504040204" pitchFamily="34" charset="0"/>
            <a:ea typeface="Tahoma" panose="020B0604030504040204" pitchFamily="34" charset="0"/>
            <a:cs typeface="Tahoma" panose="020B0604030504040204" pitchFamily="34" charset="0"/>
          </a:endParaRPr>
        </a:p>
      </dsp:txBody>
      <dsp:txXfrm>
        <a:off x="153" y="2279329"/>
        <a:ext cx="1785177" cy="1785177"/>
      </dsp:txXfrm>
    </dsp:sp>
    <dsp:sp modelId="{BF26101A-5DBC-4908-B4C3-6A5C949B78CA}">
      <dsp:nvSpPr>
        <dsp:cNvPr id="0" name=""/>
        <dsp:cNvSpPr/>
      </dsp:nvSpPr>
      <dsp:spPr>
        <a:xfrm>
          <a:off x="1786030" y="494151"/>
          <a:ext cx="1785177" cy="1785177"/>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a:blip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65DF1-8437-4AA5-8483-15FCE7DC5677}">
      <dsp:nvSpPr>
        <dsp:cNvPr id="0" name=""/>
        <dsp:cNvSpPr/>
      </dsp:nvSpPr>
      <dsp:spPr>
        <a:xfrm>
          <a:off x="1786030" y="494151"/>
          <a:ext cx="178" cy="3570355"/>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E579B-D64C-46E9-89A8-6ABD5410B0DE}">
      <dsp:nvSpPr>
        <dsp:cNvPr id="0" name=""/>
        <dsp:cNvSpPr/>
      </dsp:nvSpPr>
      <dsp:spPr>
        <a:xfrm>
          <a:off x="1786030" y="2279329"/>
          <a:ext cx="1785177" cy="178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2. Performance</a:t>
          </a:r>
          <a:endParaRPr lang="en-ZA" sz="2200" kern="1200" dirty="0">
            <a:latin typeface="Tahoma" panose="020B0604030504040204" pitchFamily="34" charset="0"/>
            <a:ea typeface="Tahoma" panose="020B0604030504040204" pitchFamily="34" charset="0"/>
            <a:cs typeface="Tahoma" panose="020B0604030504040204" pitchFamily="34" charset="0"/>
          </a:endParaRPr>
        </a:p>
      </dsp:txBody>
      <dsp:txXfrm>
        <a:off x="1786030" y="2279329"/>
        <a:ext cx="1785177" cy="1785177"/>
      </dsp:txXfrm>
    </dsp:sp>
    <dsp:sp modelId="{574902FC-1704-411E-A20F-F274CC6CDAC6}">
      <dsp:nvSpPr>
        <dsp:cNvPr id="0" name=""/>
        <dsp:cNvSpPr/>
      </dsp:nvSpPr>
      <dsp:spPr>
        <a:xfrm>
          <a:off x="3571907" y="494151"/>
          <a:ext cx="1785177" cy="1785177"/>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a:blip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320D7C-D097-40DB-A470-F704AC0DA843}">
      <dsp:nvSpPr>
        <dsp:cNvPr id="0" name=""/>
        <dsp:cNvSpPr/>
      </dsp:nvSpPr>
      <dsp:spPr>
        <a:xfrm>
          <a:off x="3571907" y="494151"/>
          <a:ext cx="178" cy="3570355"/>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446514-BEE0-413B-97EF-6360BFA40F9D}">
      <dsp:nvSpPr>
        <dsp:cNvPr id="0" name=""/>
        <dsp:cNvSpPr/>
      </dsp:nvSpPr>
      <dsp:spPr>
        <a:xfrm>
          <a:off x="3571907" y="2279329"/>
          <a:ext cx="1785177" cy="178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3. </a:t>
          </a:r>
        </a:p>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Finance</a:t>
          </a:r>
          <a:endParaRPr lang="en-ZA" sz="2200" kern="1200" dirty="0">
            <a:latin typeface="Tahoma" panose="020B0604030504040204" pitchFamily="34" charset="0"/>
            <a:ea typeface="Tahoma" panose="020B0604030504040204" pitchFamily="34" charset="0"/>
            <a:cs typeface="Tahoma" panose="020B0604030504040204" pitchFamily="34" charset="0"/>
          </a:endParaRPr>
        </a:p>
      </dsp:txBody>
      <dsp:txXfrm>
        <a:off x="3571907" y="2279329"/>
        <a:ext cx="1785177" cy="1785177"/>
      </dsp:txXfrm>
    </dsp:sp>
    <dsp:sp modelId="{547E474C-6F2B-40D8-9B7B-61956629635E}">
      <dsp:nvSpPr>
        <dsp:cNvPr id="0" name=""/>
        <dsp:cNvSpPr/>
      </dsp:nvSpPr>
      <dsp:spPr>
        <a:xfrm>
          <a:off x="5357784" y="494151"/>
          <a:ext cx="1785177" cy="1785177"/>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03B5C-7327-4B2E-8F5B-85D9F0B0D102}">
      <dsp:nvSpPr>
        <dsp:cNvPr id="0" name=""/>
        <dsp:cNvSpPr/>
      </dsp:nvSpPr>
      <dsp:spPr>
        <a:xfrm>
          <a:off x="5357784" y="494151"/>
          <a:ext cx="178" cy="3570355"/>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74470C-B928-4637-86EE-ED2A1A104D96}">
      <dsp:nvSpPr>
        <dsp:cNvPr id="0" name=""/>
        <dsp:cNvSpPr/>
      </dsp:nvSpPr>
      <dsp:spPr>
        <a:xfrm>
          <a:off x="5357784" y="2279329"/>
          <a:ext cx="1785177" cy="178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4. </a:t>
          </a:r>
        </a:p>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Human Resources</a:t>
          </a:r>
          <a:endParaRPr lang="en-ZA" sz="2200" kern="1200" dirty="0">
            <a:latin typeface="Tahoma" panose="020B0604030504040204" pitchFamily="34" charset="0"/>
            <a:ea typeface="Tahoma" panose="020B0604030504040204" pitchFamily="34" charset="0"/>
            <a:cs typeface="Tahoma" panose="020B0604030504040204" pitchFamily="34" charset="0"/>
          </a:endParaRPr>
        </a:p>
      </dsp:txBody>
      <dsp:txXfrm>
        <a:off x="5357784" y="2279329"/>
        <a:ext cx="1785177" cy="1785177"/>
      </dsp:txXfrm>
    </dsp:sp>
    <dsp:sp modelId="{07A04341-494E-4F10-8428-BFBBE80F50C5}">
      <dsp:nvSpPr>
        <dsp:cNvPr id="0" name=""/>
        <dsp:cNvSpPr/>
      </dsp:nvSpPr>
      <dsp:spPr>
        <a:xfrm>
          <a:off x="7143661" y="494151"/>
          <a:ext cx="1785177" cy="1785177"/>
        </a:xfrm>
        <a:prstGeom prst="rect">
          <a:avLst/>
        </a:prstGeom>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 xmlns:asvg="http://schemas.microsoft.com/office/drawing/2016/SVG/main" r:embed="rId10"/>
              </a:ext>
            </a:extLst>
          </a:blip>
          <a:srcRect/>
          <a:stretch>
            <a:fillRect/>
          </a:stretch>
        </a:blip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47CC0-7335-46BD-B64F-3BD32933218D}">
      <dsp:nvSpPr>
        <dsp:cNvPr id="0" name=""/>
        <dsp:cNvSpPr/>
      </dsp:nvSpPr>
      <dsp:spPr>
        <a:xfrm>
          <a:off x="7143661" y="494151"/>
          <a:ext cx="178" cy="3570355"/>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185D05-4FCA-45AB-A221-43F2B8C7E137}">
      <dsp:nvSpPr>
        <dsp:cNvPr id="0" name=""/>
        <dsp:cNvSpPr/>
      </dsp:nvSpPr>
      <dsp:spPr>
        <a:xfrm>
          <a:off x="7143661" y="2279329"/>
          <a:ext cx="1785177" cy="178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5. </a:t>
          </a:r>
        </a:p>
        <a:p>
          <a:pPr lvl="0" algn="l" defTabSz="977900">
            <a:lnSpc>
              <a:spcPct val="90000"/>
            </a:lnSpc>
            <a:spcBef>
              <a:spcPct val="0"/>
            </a:spcBef>
            <a:spcAft>
              <a:spcPct val="35000"/>
            </a:spcAft>
          </a:pPr>
          <a:r>
            <a:rPr lang="en-US" sz="2200" kern="1200" dirty="0">
              <a:latin typeface="Tahoma" panose="020B0604030504040204" pitchFamily="34" charset="0"/>
              <a:ea typeface="Tahoma" panose="020B0604030504040204" pitchFamily="34" charset="0"/>
              <a:cs typeface="Tahoma" panose="020B0604030504040204" pitchFamily="34" charset="0"/>
            </a:rPr>
            <a:t>Corporate Governance</a:t>
          </a:r>
          <a:endParaRPr lang="en-ZA" sz="2200" kern="1200" dirty="0">
            <a:latin typeface="Tahoma" panose="020B0604030504040204" pitchFamily="34" charset="0"/>
            <a:ea typeface="Tahoma" panose="020B0604030504040204" pitchFamily="34" charset="0"/>
            <a:cs typeface="Tahoma" panose="020B0604030504040204" pitchFamily="34" charset="0"/>
          </a:endParaRPr>
        </a:p>
      </dsp:txBody>
      <dsp:txXfrm>
        <a:off x="7143661" y="2279329"/>
        <a:ext cx="1785177" cy="178517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C1F4D07-2139-4FD7-B8AF-A6D831AD5478}" type="datetimeFigureOut">
              <a:rPr lang="en-GB" smtClean="0"/>
              <a:pPr/>
              <a:t>13/10/2022</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EACA5B-D8D3-4D7B-BCB3-C7F1FBAA0F0D}" type="slidenum">
              <a:rPr lang="en-GB" smtClean="0"/>
              <a:pPr/>
              <a:t>‹#›</a:t>
            </a:fld>
            <a:endParaRPr lang="en-GB" dirty="0"/>
          </a:p>
        </p:txBody>
      </p:sp>
    </p:spTree>
    <p:extLst>
      <p:ext uri="{BB962C8B-B14F-4D97-AF65-F5344CB8AC3E}">
        <p14:creationId xmlns:p14="http://schemas.microsoft.com/office/powerpoint/2010/main" xmlns="" val="4024167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35D978A-D81D-40E3-ADB7-82795D22C5D5}" type="datetimeFigureOut">
              <a:rPr lang="en-ZA" smtClean="0"/>
              <a:pPr/>
              <a:t>2022/10/13</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1605DA4-7C1C-4544-9339-03148019208C}" type="slidenum">
              <a:rPr lang="en-ZA" smtClean="0"/>
              <a:pPr/>
              <a:t>‹#›</a:t>
            </a:fld>
            <a:endParaRPr lang="en-ZA" dirty="0"/>
          </a:p>
        </p:txBody>
      </p:sp>
    </p:spTree>
    <p:extLst>
      <p:ext uri="{BB962C8B-B14F-4D97-AF65-F5344CB8AC3E}">
        <p14:creationId xmlns:p14="http://schemas.microsoft.com/office/powerpoint/2010/main" xmlns="" val="346050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9470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54443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66328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916278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0825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30640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48711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80689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63168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16187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34</a:t>
            </a:fld>
            <a:endParaRPr lang="en-ZA" dirty="0"/>
          </a:p>
        </p:txBody>
      </p:sp>
    </p:spTree>
    <p:extLst>
      <p:ext uri="{BB962C8B-B14F-4D97-AF65-F5344CB8AC3E}">
        <p14:creationId xmlns:p14="http://schemas.microsoft.com/office/powerpoint/2010/main" xmlns="" val="196671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6272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35</a:t>
            </a:fld>
            <a:endParaRPr lang="en-ZA" dirty="0"/>
          </a:p>
        </p:txBody>
      </p:sp>
    </p:spTree>
    <p:extLst>
      <p:ext uri="{BB962C8B-B14F-4D97-AF65-F5344CB8AC3E}">
        <p14:creationId xmlns:p14="http://schemas.microsoft.com/office/powerpoint/2010/main" xmlns="" val="1925971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36</a:t>
            </a:fld>
            <a:endParaRPr lang="en-ZA" dirty="0"/>
          </a:p>
        </p:txBody>
      </p:sp>
    </p:spTree>
    <p:extLst>
      <p:ext uri="{BB962C8B-B14F-4D97-AF65-F5344CB8AC3E}">
        <p14:creationId xmlns:p14="http://schemas.microsoft.com/office/powerpoint/2010/main" xmlns="" val="325236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95273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10</a:t>
            </a:fld>
            <a:endParaRPr lang="en-ZA" dirty="0"/>
          </a:p>
        </p:txBody>
      </p:sp>
    </p:spTree>
    <p:extLst>
      <p:ext uri="{BB962C8B-B14F-4D97-AF65-F5344CB8AC3E}">
        <p14:creationId xmlns:p14="http://schemas.microsoft.com/office/powerpoint/2010/main" xmlns="" val="322259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11</a:t>
            </a:fld>
            <a:endParaRPr lang="en-ZA" dirty="0"/>
          </a:p>
        </p:txBody>
      </p:sp>
    </p:spTree>
    <p:extLst>
      <p:ext uri="{BB962C8B-B14F-4D97-AF65-F5344CB8AC3E}">
        <p14:creationId xmlns:p14="http://schemas.microsoft.com/office/powerpoint/2010/main" xmlns="" val="37468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12</a:t>
            </a:fld>
            <a:endParaRPr lang="en-ZA" dirty="0"/>
          </a:p>
        </p:txBody>
      </p:sp>
    </p:spTree>
    <p:extLst>
      <p:ext uri="{BB962C8B-B14F-4D97-AF65-F5344CB8AC3E}">
        <p14:creationId xmlns:p14="http://schemas.microsoft.com/office/powerpoint/2010/main" xmlns="" val="388479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1605DA4-7C1C-4544-9339-03148019208C}" type="slidenum">
              <a:rPr lang="en-ZA" smtClean="0"/>
              <a:pPr/>
              <a:t>14</a:t>
            </a:fld>
            <a:endParaRPr lang="en-ZA" dirty="0"/>
          </a:p>
        </p:txBody>
      </p:sp>
    </p:spTree>
    <p:extLst>
      <p:ext uri="{BB962C8B-B14F-4D97-AF65-F5344CB8AC3E}">
        <p14:creationId xmlns:p14="http://schemas.microsoft.com/office/powerpoint/2010/main" xmlns="" val="175126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9912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5DA4-7C1C-4544-9339-03148019208C}"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69805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68073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13925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39630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6487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5" name="Slide Number Placeholder 4"/>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91175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E6738C-8955-4CF1-A256-1C49941BBB03}" type="slidenum">
              <a:rPr lang="en-ZA" smtClean="0"/>
              <a:pPr/>
              <a:t>‹#›</a:t>
            </a:fld>
            <a:endParaRPr lang="en-ZA"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07502" y="1124744"/>
            <a:ext cx="9055304" cy="4752016"/>
          </a:xfrm>
          <a:prstGeom prst="rect">
            <a:avLst/>
          </a:prstGeom>
        </p:spPr>
      </p:pic>
    </p:spTree>
    <p:extLst>
      <p:ext uri="{BB962C8B-B14F-4D97-AF65-F5344CB8AC3E}">
        <p14:creationId xmlns:p14="http://schemas.microsoft.com/office/powerpoint/2010/main" xmlns="" val="2854208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93422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7769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428324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94818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8086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964391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5" name="Slide Number Placeholder 4"/>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058948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60187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37539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79237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442977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5" name="Slide Number Placeholder 4"/>
          <p:cNvSpPr>
            <a:spLocks noGrp="1"/>
          </p:cNvSpPr>
          <p:nvPr>
            <p:ph type="sldNum" sz="quarter" idx="12"/>
          </p:nvPr>
        </p:nvSpPr>
        <p:spPr/>
        <p:txBody>
          <a:body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1728253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p>
            <a:fld id="{1CE6738C-8955-4CF1-A256-1C49941BBB03}"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xmlns="" val="3851619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425932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40360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39774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037969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1203938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073774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5" name="Slide Number Placeholder 4"/>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569436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E6738C-8955-4CF1-A256-1C49941BBB03}" type="slidenum">
              <a:rPr lang="en-ZA" smtClean="0"/>
              <a:pPr/>
              <a:t>‹#›</a:t>
            </a:fld>
            <a:endParaRPr lang="en-ZA"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07502" y="1124744"/>
            <a:ext cx="9055304" cy="4752016"/>
          </a:xfrm>
          <a:prstGeom prst="rect">
            <a:avLst/>
          </a:prstGeom>
        </p:spPr>
      </p:pic>
    </p:spTree>
    <p:extLst>
      <p:ext uri="{BB962C8B-B14F-4D97-AF65-F5344CB8AC3E}">
        <p14:creationId xmlns:p14="http://schemas.microsoft.com/office/powerpoint/2010/main" xmlns="" val="805029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1047414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41025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5" name="Slide Number Placeholder 4"/>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217508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E6738C-8955-4CF1-A256-1C49941BBB03}" type="slidenum">
              <a:rPr lang="en-ZA" smtClean="0"/>
              <a:pPr/>
              <a:t>‹#›</a:t>
            </a:fld>
            <a:endParaRPr lang="en-ZA"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07502" y="1124744"/>
            <a:ext cx="9055304" cy="4752016"/>
          </a:xfrm>
          <a:prstGeom prst="rect">
            <a:avLst/>
          </a:prstGeom>
        </p:spPr>
      </p:pic>
    </p:spTree>
    <p:extLst>
      <p:ext uri="{BB962C8B-B14F-4D97-AF65-F5344CB8AC3E}">
        <p14:creationId xmlns:p14="http://schemas.microsoft.com/office/powerpoint/2010/main" xmlns="" val="101319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6" name="Slide Number Placeholder 5"/>
          <p:cNvSpPr>
            <a:spLocks noGrp="1"/>
          </p:cNvSpPr>
          <p:nvPr>
            <p:ph type="sldNum" sz="quarter" idx="12"/>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310553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lvl1pPr algn="ctr">
              <a:defRPr>
                <a:solidFill>
                  <a:schemeClr val="tx1">
                    <a:lumMod val="85000"/>
                    <a:lumOff val="15000"/>
                  </a:schemeClr>
                </a:solidFill>
              </a:defRPr>
            </a:lvl1pPr>
          </a:lstStyle>
          <a:p>
            <a:fld id="{1CE6738C-8955-4CF1-A256-1C49941BBB03}" type="slidenum">
              <a:rPr lang="en-ZA" smtClean="0"/>
              <a:pPr/>
              <a:t>‹#›</a:t>
            </a:fld>
            <a:endParaRPr lang="en-ZA" dirty="0"/>
          </a:p>
        </p:txBody>
      </p:sp>
    </p:spTree>
    <p:extLst>
      <p:ext uri="{BB962C8B-B14F-4D97-AF65-F5344CB8AC3E}">
        <p14:creationId xmlns:p14="http://schemas.microsoft.com/office/powerpoint/2010/main" xmlns="" val="17099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emf"/><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emf"/><Relationship Id="rId4" Type="http://schemas.openxmlformats.org/officeDocument/2006/relationships/slideLayout" Target="../slideLayouts/slideLayout1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3.emf"/><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3.emf"/><Relationship Id="rId5" Type="http://schemas.openxmlformats.org/officeDocument/2006/relationships/slideLayout" Target="../slideLayouts/slideLayout31.xml"/><Relationship Id="rId10"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42996"/>
            <a:ext cx="8229600" cy="4538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p:cNvSpPr>
            <a:spLocks noGrp="1"/>
          </p:cNvSpPr>
          <p:nvPr>
            <p:ph type="sldNum" sz="quarter" idx="4"/>
          </p:nvPr>
        </p:nvSpPr>
        <p:spPr>
          <a:xfrm>
            <a:off x="3273759" y="6234886"/>
            <a:ext cx="2133600"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fld id="{1CE6738C-8955-4CF1-A256-1C49941BBB03}" type="slidenum">
              <a:rPr lang="en-ZA" smtClean="0"/>
              <a:pPr/>
              <a:t>‹#›</a:t>
            </a:fld>
            <a:endParaRPr lang="en-ZA" dirty="0"/>
          </a:p>
        </p:txBody>
      </p:sp>
      <p:pic>
        <p:nvPicPr>
          <p:cNvPr id="8" name="Picture 7"/>
          <p:cNvPicPr>
            <a:picLocks/>
          </p:cNvPicPr>
          <p:nvPr userDrawn="1"/>
        </p:nvPicPr>
        <p:blipFill>
          <a:blip r:embed="rId9" cstate="print"/>
          <a:stretch>
            <a:fillRect/>
          </a:stretch>
        </p:blipFill>
        <p:spPr>
          <a:xfrm flipV="1">
            <a:off x="2571" y="5913280"/>
            <a:ext cx="9144000" cy="36000"/>
          </a:xfrm>
          <a:prstGeom prst="rect">
            <a:avLst/>
          </a:prstGeom>
        </p:spPr>
      </p:pic>
      <p:pic>
        <p:nvPicPr>
          <p:cNvPr id="10" name="Picture 9"/>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107504" y="6031468"/>
            <a:ext cx="2300066" cy="710210"/>
          </a:xfrm>
          <a:prstGeom prst="rect">
            <a:avLst/>
          </a:prstGeom>
        </p:spPr>
      </p:pic>
      <p:sp>
        <p:nvSpPr>
          <p:cNvPr id="11" name="TextBox 10"/>
          <p:cNvSpPr txBox="1"/>
          <p:nvPr userDrawn="1"/>
        </p:nvSpPr>
        <p:spPr>
          <a:xfrm>
            <a:off x="6156176" y="6204603"/>
            <a:ext cx="2149896" cy="369332"/>
          </a:xfrm>
          <a:prstGeom prst="rect">
            <a:avLst/>
          </a:prstGeom>
          <a:noFill/>
        </p:spPr>
        <p:txBody>
          <a:bodyPr wrap="square" rtlCol="0">
            <a:spAutoFit/>
          </a:bodyPr>
          <a:lstStyle/>
          <a:p>
            <a:r>
              <a:rPr lang="en-US" sz="1800" b="0" i="0" u="none" strike="noStrike" kern="1200" baseline="0" dirty="0">
                <a:solidFill>
                  <a:srgbClr val="B61918"/>
                </a:solidFill>
                <a:latin typeface="Gill Sans Light" charset="0"/>
                <a:ea typeface="Gill Sans Light" charset="0"/>
                <a:cs typeface="Gill Sans Light" charset="0"/>
              </a:rPr>
              <a:t>Learn</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006600"/>
                </a:solidFill>
                <a:latin typeface="Gill Sans Light" charset="0"/>
                <a:ea typeface="Gill Sans Light" charset="0"/>
                <a:cs typeface="Gill Sans Light" charset="0"/>
              </a:rPr>
              <a:t>Serve</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AAAAAA"/>
                </a:solidFill>
                <a:latin typeface="Gill Sans Light" charset="0"/>
                <a:ea typeface="Gill Sans Light" charset="0"/>
                <a:cs typeface="Gill Sans Light" charset="0"/>
              </a:rPr>
              <a:t>Grow</a:t>
            </a:r>
            <a:endParaRPr lang="en-US" b="0" i="0" dirty="0">
              <a:solidFill>
                <a:srgbClr val="AAAAAA"/>
              </a:solidFill>
              <a:latin typeface="Gill Sans Light" charset="0"/>
              <a:ea typeface="Gill Sans Light" charset="0"/>
              <a:cs typeface="Gill Sans Light" charset="0"/>
            </a:endParaRPr>
          </a:p>
        </p:txBody>
      </p:sp>
      <p:pic>
        <p:nvPicPr>
          <p:cNvPr id="12" name="Picture 11"/>
          <p:cNvPicPr>
            <a:picLocks/>
          </p:cNvPicPr>
          <p:nvPr userDrawn="1"/>
        </p:nvPicPr>
        <p:blipFill>
          <a:blip r:embed="rId9" cstate="print"/>
          <a:stretch>
            <a:fillRect/>
          </a:stretch>
        </p:blipFill>
        <p:spPr>
          <a:xfrm flipV="1">
            <a:off x="2571" y="1052736"/>
            <a:ext cx="9144000" cy="36000"/>
          </a:xfrm>
          <a:prstGeom prst="rect">
            <a:avLst/>
          </a:prstGeom>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xmlns="" val="0"/>
              </a:ext>
            </a:extLst>
          </a:blip>
          <a:stretch>
            <a:fillRect/>
          </a:stretch>
        </p:blipFill>
        <p:spPr>
          <a:xfrm>
            <a:off x="8172400" y="6031468"/>
            <a:ext cx="648460" cy="648460"/>
          </a:xfrm>
          <a:prstGeom prst="rect">
            <a:avLst/>
          </a:prstGeom>
        </p:spPr>
      </p:pic>
    </p:spTree>
    <p:extLst>
      <p:ext uri="{BB962C8B-B14F-4D97-AF65-F5344CB8AC3E}">
        <p14:creationId xmlns:p14="http://schemas.microsoft.com/office/powerpoint/2010/main" xmlns="" val="414168838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4" r:id="rId6"/>
    <p:sldLayoutId id="2147483659"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42996"/>
            <a:ext cx="8229600" cy="4538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p:cNvSpPr>
            <a:spLocks noGrp="1"/>
          </p:cNvSpPr>
          <p:nvPr>
            <p:ph type="sldNum" sz="quarter" idx="4"/>
          </p:nvPr>
        </p:nvSpPr>
        <p:spPr>
          <a:xfrm>
            <a:off x="3273759" y="6234886"/>
            <a:ext cx="2133600"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fld id="{1CE6738C-8955-4CF1-A256-1C49941BBB03}" type="slidenum">
              <a:rPr lang="en-ZA" smtClean="0"/>
              <a:pPr/>
              <a:t>‹#›</a:t>
            </a:fld>
            <a:endParaRPr lang="en-ZA" dirty="0"/>
          </a:p>
        </p:txBody>
      </p:sp>
      <p:pic>
        <p:nvPicPr>
          <p:cNvPr id="8" name="Picture 7"/>
          <p:cNvPicPr>
            <a:picLocks/>
          </p:cNvPicPr>
          <p:nvPr userDrawn="1"/>
        </p:nvPicPr>
        <p:blipFill>
          <a:blip r:embed="rId9" cstate="print"/>
          <a:stretch>
            <a:fillRect/>
          </a:stretch>
        </p:blipFill>
        <p:spPr>
          <a:xfrm flipV="1">
            <a:off x="2571" y="5913280"/>
            <a:ext cx="9144000" cy="36000"/>
          </a:xfrm>
          <a:prstGeom prst="rect">
            <a:avLst/>
          </a:prstGeom>
        </p:spPr>
      </p:pic>
      <p:pic>
        <p:nvPicPr>
          <p:cNvPr id="10" name="Picture 9"/>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107504" y="6031468"/>
            <a:ext cx="2300066" cy="710210"/>
          </a:xfrm>
          <a:prstGeom prst="rect">
            <a:avLst/>
          </a:prstGeom>
        </p:spPr>
      </p:pic>
      <p:sp>
        <p:nvSpPr>
          <p:cNvPr id="11" name="TextBox 10"/>
          <p:cNvSpPr txBox="1"/>
          <p:nvPr userDrawn="1"/>
        </p:nvSpPr>
        <p:spPr>
          <a:xfrm>
            <a:off x="6156176" y="6204603"/>
            <a:ext cx="2149896" cy="369332"/>
          </a:xfrm>
          <a:prstGeom prst="rect">
            <a:avLst/>
          </a:prstGeom>
          <a:noFill/>
        </p:spPr>
        <p:txBody>
          <a:bodyPr wrap="square" rtlCol="0">
            <a:spAutoFit/>
          </a:bodyPr>
          <a:lstStyle/>
          <a:p>
            <a:r>
              <a:rPr lang="en-US" sz="1800" b="0" i="0" u="none" strike="noStrike" kern="1200" baseline="0" dirty="0">
                <a:solidFill>
                  <a:srgbClr val="B61918"/>
                </a:solidFill>
                <a:latin typeface="Gill Sans Light" charset="0"/>
                <a:ea typeface="Gill Sans Light" charset="0"/>
                <a:cs typeface="Gill Sans Light" charset="0"/>
              </a:rPr>
              <a:t>Learn</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006600"/>
                </a:solidFill>
                <a:latin typeface="Gill Sans Light" charset="0"/>
                <a:ea typeface="Gill Sans Light" charset="0"/>
                <a:cs typeface="Gill Sans Light" charset="0"/>
              </a:rPr>
              <a:t>Serve</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AAAAAA"/>
                </a:solidFill>
                <a:latin typeface="Gill Sans Light" charset="0"/>
                <a:ea typeface="Gill Sans Light" charset="0"/>
                <a:cs typeface="Gill Sans Light" charset="0"/>
              </a:rPr>
              <a:t>Grow</a:t>
            </a:r>
            <a:endParaRPr lang="en-US" b="0" i="0" dirty="0">
              <a:solidFill>
                <a:srgbClr val="AAAAAA"/>
              </a:solidFill>
              <a:latin typeface="Gill Sans Light" charset="0"/>
              <a:ea typeface="Gill Sans Light" charset="0"/>
              <a:cs typeface="Gill Sans Light" charset="0"/>
            </a:endParaRPr>
          </a:p>
        </p:txBody>
      </p:sp>
      <p:pic>
        <p:nvPicPr>
          <p:cNvPr id="12" name="Picture 11"/>
          <p:cNvPicPr>
            <a:picLocks/>
          </p:cNvPicPr>
          <p:nvPr userDrawn="1"/>
        </p:nvPicPr>
        <p:blipFill>
          <a:blip r:embed="rId9" cstate="print"/>
          <a:stretch>
            <a:fillRect/>
          </a:stretch>
        </p:blipFill>
        <p:spPr>
          <a:xfrm flipV="1">
            <a:off x="2571" y="1052736"/>
            <a:ext cx="9144000" cy="36000"/>
          </a:xfrm>
          <a:prstGeom prst="rect">
            <a:avLst/>
          </a:prstGeom>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xmlns="" val="0"/>
              </a:ext>
            </a:extLst>
          </a:blip>
          <a:stretch>
            <a:fillRect/>
          </a:stretch>
        </p:blipFill>
        <p:spPr>
          <a:xfrm>
            <a:off x="8172400" y="6031468"/>
            <a:ext cx="648460" cy="648460"/>
          </a:xfrm>
          <a:prstGeom prst="rect">
            <a:avLst/>
          </a:prstGeom>
        </p:spPr>
      </p:pic>
    </p:spTree>
    <p:extLst>
      <p:ext uri="{BB962C8B-B14F-4D97-AF65-F5344CB8AC3E}">
        <p14:creationId xmlns:p14="http://schemas.microsoft.com/office/powerpoint/2010/main" xmlns="" val="3445129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42996"/>
            <a:ext cx="8229600" cy="4538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p:cNvSpPr>
            <a:spLocks noGrp="1"/>
          </p:cNvSpPr>
          <p:nvPr>
            <p:ph type="sldNum" sz="quarter" idx="4"/>
          </p:nvPr>
        </p:nvSpPr>
        <p:spPr>
          <a:xfrm>
            <a:off x="3273759" y="62348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6738C-8955-4CF1-A256-1C49941BBB03}" type="slidenum">
              <a:rPr lang="en-ZA" smtClean="0"/>
              <a:pPr/>
              <a:t>‹#›</a:t>
            </a:fld>
            <a:endParaRPr lang="en-ZA" dirty="0"/>
          </a:p>
        </p:txBody>
      </p:sp>
      <p:pic>
        <p:nvPicPr>
          <p:cNvPr id="8" name="Picture 7"/>
          <p:cNvPicPr>
            <a:picLocks/>
          </p:cNvPicPr>
          <p:nvPr userDrawn="1"/>
        </p:nvPicPr>
        <p:blipFill>
          <a:blip r:embed="rId8" cstate="print"/>
          <a:stretch>
            <a:fillRect/>
          </a:stretch>
        </p:blipFill>
        <p:spPr>
          <a:xfrm flipV="1">
            <a:off x="2571" y="5913280"/>
            <a:ext cx="9144000" cy="36000"/>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107504" y="6031468"/>
            <a:ext cx="2300066" cy="710210"/>
          </a:xfrm>
          <a:prstGeom prst="rect">
            <a:avLst/>
          </a:prstGeom>
        </p:spPr>
      </p:pic>
      <p:sp>
        <p:nvSpPr>
          <p:cNvPr id="11" name="TextBox 10"/>
          <p:cNvSpPr txBox="1"/>
          <p:nvPr userDrawn="1"/>
        </p:nvSpPr>
        <p:spPr>
          <a:xfrm>
            <a:off x="6156176" y="6204603"/>
            <a:ext cx="2149896" cy="369332"/>
          </a:xfrm>
          <a:prstGeom prst="rect">
            <a:avLst/>
          </a:prstGeom>
          <a:noFill/>
        </p:spPr>
        <p:txBody>
          <a:bodyPr wrap="square" rtlCol="0">
            <a:spAutoFit/>
          </a:bodyPr>
          <a:lstStyle/>
          <a:p>
            <a:r>
              <a:rPr lang="en-US" sz="1800" b="0" i="0" u="none" strike="noStrike" kern="1200" baseline="0" dirty="0">
                <a:solidFill>
                  <a:srgbClr val="B61918"/>
                </a:solidFill>
                <a:latin typeface="Gill Sans Light" charset="0"/>
                <a:ea typeface="Gill Sans Light" charset="0"/>
                <a:cs typeface="Gill Sans Light" charset="0"/>
              </a:rPr>
              <a:t>Learn</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006600"/>
                </a:solidFill>
                <a:latin typeface="Gill Sans Light" charset="0"/>
                <a:ea typeface="Gill Sans Light" charset="0"/>
                <a:cs typeface="Gill Sans Light" charset="0"/>
              </a:rPr>
              <a:t>Serve</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AAAAAA"/>
                </a:solidFill>
                <a:latin typeface="Gill Sans Light" charset="0"/>
                <a:ea typeface="Gill Sans Light" charset="0"/>
                <a:cs typeface="Gill Sans Light" charset="0"/>
              </a:rPr>
              <a:t>Grow</a:t>
            </a:r>
            <a:endParaRPr lang="en-US" b="0" i="0" dirty="0">
              <a:solidFill>
                <a:srgbClr val="AAAAAA"/>
              </a:solidFill>
              <a:latin typeface="Gill Sans Light" charset="0"/>
              <a:ea typeface="Gill Sans Light" charset="0"/>
              <a:cs typeface="Gill Sans Light" charset="0"/>
            </a:endParaRPr>
          </a:p>
        </p:txBody>
      </p:sp>
      <p:pic>
        <p:nvPicPr>
          <p:cNvPr id="12" name="Picture 11"/>
          <p:cNvPicPr>
            <a:picLocks/>
          </p:cNvPicPr>
          <p:nvPr userDrawn="1"/>
        </p:nvPicPr>
        <p:blipFill>
          <a:blip r:embed="rId8" cstate="print"/>
          <a:stretch>
            <a:fillRect/>
          </a:stretch>
        </p:blipFill>
        <p:spPr>
          <a:xfrm flipV="1">
            <a:off x="2571" y="1052736"/>
            <a:ext cx="9144000" cy="36000"/>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8172400" y="6031468"/>
            <a:ext cx="648460" cy="648460"/>
          </a:xfrm>
          <a:prstGeom prst="rect">
            <a:avLst/>
          </a:prstGeom>
        </p:spPr>
      </p:pic>
    </p:spTree>
    <p:extLst>
      <p:ext uri="{BB962C8B-B14F-4D97-AF65-F5344CB8AC3E}">
        <p14:creationId xmlns:p14="http://schemas.microsoft.com/office/powerpoint/2010/main" xmlns="" val="9628880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42996"/>
            <a:ext cx="8229600" cy="4538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p:cNvSpPr>
            <a:spLocks noGrp="1"/>
          </p:cNvSpPr>
          <p:nvPr>
            <p:ph type="sldNum" sz="quarter" idx="4"/>
          </p:nvPr>
        </p:nvSpPr>
        <p:spPr>
          <a:xfrm>
            <a:off x="3273759" y="62348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6738C-8955-4CF1-A256-1C49941BBB03}" type="slidenum">
              <a:rPr lang="en-ZA" smtClean="0"/>
              <a:pPr/>
              <a:t>‹#›</a:t>
            </a:fld>
            <a:endParaRPr lang="en-ZA" dirty="0"/>
          </a:p>
        </p:txBody>
      </p:sp>
      <p:pic>
        <p:nvPicPr>
          <p:cNvPr id="8" name="Picture 7"/>
          <p:cNvPicPr>
            <a:picLocks/>
          </p:cNvPicPr>
          <p:nvPr userDrawn="1"/>
        </p:nvPicPr>
        <p:blipFill>
          <a:blip r:embed="rId8" cstate="print"/>
          <a:stretch>
            <a:fillRect/>
          </a:stretch>
        </p:blipFill>
        <p:spPr>
          <a:xfrm flipV="1">
            <a:off x="2571" y="5913280"/>
            <a:ext cx="9144000" cy="36000"/>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107504" y="6031468"/>
            <a:ext cx="2300066" cy="710210"/>
          </a:xfrm>
          <a:prstGeom prst="rect">
            <a:avLst/>
          </a:prstGeom>
        </p:spPr>
      </p:pic>
      <p:sp>
        <p:nvSpPr>
          <p:cNvPr id="11" name="TextBox 10"/>
          <p:cNvSpPr txBox="1"/>
          <p:nvPr userDrawn="1"/>
        </p:nvSpPr>
        <p:spPr>
          <a:xfrm>
            <a:off x="6156176" y="6204603"/>
            <a:ext cx="2149896" cy="369332"/>
          </a:xfrm>
          <a:prstGeom prst="rect">
            <a:avLst/>
          </a:prstGeom>
          <a:noFill/>
        </p:spPr>
        <p:txBody>
          <a:bodyPr wrap="square" rtlCol="0">
            <a:spAutoFit/>
          </a:bodyPr>
          <a:lstStyle/>
          <a:p>
            <a:r>
              <a:rPr lang="en-US" sz="1800" b="0" i="0" u="none" strike="noStrike" kern="1200" baseline="0" dirty="0">
                <a:solidFill>
                  <a:srgbClr val="B61918"/>
                </a:solidFill>
                <a:latin typeface="Gill Sans Light" charset="0"/>
                <a:ea typeface="Gill Sans Light" charset="0"/>
                <a:cs typeface="Gill Sans Light" charset="0"/>
              </a:rPr>
              <a:t>Learn</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006600"/>
                </a:solidFill>
                <a:latin typeface="Gill Sans Light" charset="0"/>
                <a:ea typeface="Gill Sans Light" charset="0"/>
                <a:cs typeface="Gill Sans Light" charset="0"/>
              </a:rPr>
              <a:t>Grow</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AAAAAA"/>
                </a:solidFill>
                <a:latin typeface="Gill Sans Light" charset="0"/>
                <a:ea typeface="Gill Sans Light" charset="0"/>
                <a:cs typeface="Gill Sans Light" charset="0"/>
              </a:rPr>
              <a:t>Serve</a:t>
            </a:r>
            <a:endParaRPr lang="en-US" b="0" i="0" dirty="0">
              <a:solidFill>
                <a:srgbClr val="AAAAAA"/>
              </a:solidFill>
              <a:latin typeface="Gill Sans Light" charset="0"/>
              <a:ea typeface="Gill Sans Light" charset="0"/>
              <a:cs typeface="Gill Sans Light" charset="0"/>
            </a:endParaRPr>
          </a:p>
        </p:txBody>
      </p:sp>
      <p:pic>
        <p:nvPicPr>
          <p:cNvPr id="12" name="Picture 11"/>
          <p:cNvPicPr>
            <a:picLocks/>
          </p:cNvPicPr>
          <p:nvPr userDrawn="1"/>
        </p:nvPicPr>
        <p:blipFill>
          <a:blip r:embed="rId8" cstate="print"/>
          <a:stretch>
            <a:fillRect/>
          </a:stretch>
        </p:blipFill>
        <p:spPr>
          <a:xfrm flipV="1">
            <a:off x="2571" y="1052736"/>
            <a:ext cx="9144000" cy="36000"/>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8172400" y="6031468"/>
            <a:ext cx="648460" cy="648460"/>
          </a:xfrm>
          <a:prstGeom prst="rect">
            <a:avLst/>
          </a:prstGeom>
        </p:spPr>
      </p:pic>
    </p:spTree>
    <p:extLst>
      <p:ext uri="{BB962C8B-B14F-4D97-AF65-F5344CB8AC3E}">
        <p14:creationId xmlns:p14="http://schemas.microsoft.com/office/powerpoint/2010/main" xmlns="" val="12833625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0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42996"/>
            <a:ext cx="8229600" cy="4538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p:cNvSpPr>
            <a:spLocks noGrp="1"/>
          </p:cNvSpPr>
          <p:nvPr>
            <p:ph type="sldNum" sz="quarter" idx="4"/>
          </p:nvPr>
        </p:nvSpPr>
        <p:spPr>
          <a:xfrm>
            <a:off x="3273759" y="6234886"/>
            <a:ext cx="2133600"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fld id="{1CE6738C-8955-4CF1-A256-1C49941BBB03}" type="slidenum">
              <a:rPr lang="en-ZA" smtClean="0"/>
              <a:pPr/>
              <a:t>‹#›</a:t>
            </a:fld>
            <a:endParaRPr lang="en-ZA" dirty="0"/>
          </a:p>
        </p:txBody>
      </p:sp>
      <p:pic>
        <p:nvPicPr>
          <p:cNvPr id="8" name="Picture 7"/>
          <p:cNvPicPr>
            <a:picLocks/>
          </p:cNvPicPr>
          <p:nvPr userDrawn="1"/>
        </p:nvPicPr>
        <p:blipFill>
          <a:blip r:embed="rId9" cstate="print"/>
          <a:stretch>
            <a:fillRect/>
          </a:stretch>
        </p:blipFill>
        <p:spPr>
          <a:xfrm flipV="1">
            <a:off x="2571" y="5913280"/>
            <a:ext cx="9144000" cy="36000"/>
          </a:xfrm>
          <a:prstGeom prst="rect">
            <a:avLst/>
          </a:prstGeom>
        </p:spPr>
      </p:pic>
      <p:pic>
        <p:nvPicPr>
          <p:cNvPr id="10" name="Picture 9"/>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107504" y="6031468"/>
            <a:ext cx="2300066" cy="710210"/>
          </a:xfrm>
          <a:prstGeom prst="rect">
            <a:avLst/>
          </a:prstGeom>
        </p:spPr>
      </p:pic>
      <p:sp>
        <p:nvSpPr>
          <p:cNvPr id="11" name="TextBox 10"/>
          <p:cNvSpPr txBox="1"/>
          <p:nvPr userDrawn="1"/>
        </p:nvSpPr>
        <p:spPr>
          <a:xfrm>
            <a:off x="6156176" y="6204603"/>
            <a:ext cx="2149896" cy="369332"/>
          </a:xfrm>
          <a:prstGeom prst="rect">
            <a:avLst/>
          </a:prstGeom>
          <a:noFill/>
        </p:spPr>
        <p:txBody>
          <a:bodyPr wrap="square" rtlCol="0">
            <a:spAutoFit/>
          </a:bodyPr>
          <a:lstStyle/>
          <a:p>
            <a:r>
              <a:rPr lang="en-US" sz="1800" b="0" i="0" u="none" strike="noStrike" kern="1200" baseline="0" dirty="0">
                <a:solidFill>
                  <a:srgbClr val="B61918"/>
                </a:solidFill>
                <a:latin typeface="Gill Sans Light" charset="0"/>
                <a:ea typeface="Gill Sans Light" charset="0"/>
                <a:cs typeface="Gill Sans Light" charset="0"/>
              </a:rPr>
              <a:t>Learn</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006600"/>
                </a:solidFill>
                <a:latin typeface="Gill Sans Light" charset="0"/>
                <a:ea typeface="Gill Sans Light" charset="0"/>
                <a:cs typeface="Gill Sans Light" charset="0"/>
              </a:rPr>
              <a:t>Serve</a:t>
            </a:r>
            <a:r>
              <a:rPr lang="en-US" sz="1800" b="0" i="0" u="none" strike="noStrike" kern="1200" baseline="0" dirty="0">
                <a:solidFill>
                  <a:schemeClr val="tx1"/>
                </a:solidFill>
                <a:latin typeface="Gill Sans Light" charset="0"/>
                <a:ea typeface="Gill Sans Light" charset="0"/>
                <a:cs typeface="Gill Sans Light" charset="0"/>
              </a:rPr>
              <a:t> </a:t>
            </a:r>
            <a:r>
              <a:rPr lang="en-US" sz="1800" b="0" i="0" u="none" strike="noStrike" kern="1200" baseline="0" dirty="0">
                <a:solidFill>
                  <a:srgbClr val="AAAAAA"/>
                </a:solidFill>
                <a:latin typeface="Gill Sans Light" charset="0"/>
                <a:ea typeface="Gill Sans Light" charset="0"/>
                <a:cs typeface="Gill Sans Light" charset="0"/>
              </a:rPr>
              <a:t>Grow</a:t>
            </a:r>
            <a:endParaRPr lang="en-US" b="0" i="0" dirty="0">
              <a:solidFill>
                <a:srgbClr val="AAAAAA"/>
              </a:solidFill>
              <a:latin typeface="Gill Sans Light" charset="0"/>
              <a:ea typeface="Gill Sans Light" charset="0"/>
              <a:cs typeface="Gill Sans Light" charset="0"/>
            </a:endParaRPr>
          </a:p>
        </p:txBody>
      </p:sp>
      <p:pic>
        <p:nvPicPr>
          <p:cNvPr id="12" name="Picture 11"/>
          <p:cNvPicPr>
            <a:picLocks/>
          </p:cNvPicPr>
          <p:nvPr userDrawn="1"/>
        </p:nvPicPr>
        <p:blipFill>
          <a:blip r:embed="rId9" cstate="print"/>
          <a:stretch>
            <a:fillRect/>
          </a:stretch>
        </p:blipFill>
        <p:spPr>
          <a:xfrm flipV="1">
            <a:off x="2571" y="1052736"/>
            <a:ext cx="9144000" cy="36000"/>
          </a:xfrm>
          <a:prstGeom prst="rect">
            <a:avLst/>
          </a:prstGeom>
        </p:spPr>
      </p:pic>
      <p:pic>
        <p:nvPicPr>
          <p:cNvPr id="9" name="Picture 8"/>
          <p:cNvPicPr>
            <a:picLocks noChangeAspect="1"/>
          </p:cNvPicPr>
          <p:nvPr userDrawn="1"/>
        </p:nvPicPr>
        <p:blipFill>
          <a:blip r:embed="rId11" cstate="print">
            <a:extLst>
              <a:ext uri="{28A0092B-C50C-407E-A947-70E740481C1C}">
                <a14:useLocalDpi xmlns:a14="http://schemas.microsoft.com/office/drawing/2010/main" xmlns="" val="0"/>
              </a:ext>
            </a:extLst>
          </a:blip>
          <a:stretch>
            <a:fillRect/>
          </a:stretch>
        </p:blipFill>
        <p:spPr>
          <a:xfrm>
            <a:off x="8172400" y="6031468"/>
            <a:ext cx="648460" cy="648460"/>
          </a:xfrm>
          <a:prstGeom prst="rect">
            <a:avLst/>
          </a:prstGeom>
        </p:spPr>
      </p:pic>
    </p:spTree>
    <p:extLst>
      <p:ext uri="{BB962C8B-B14F-4D97-AF65-F5344CB8AC3E}">
        <p14:creationId xmlns:p14="http://schemas.microsoft.com/office/powerpoint/2010/main" xmlns="" val="21684976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9.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jpeg"/><Relationship Id="rId17" Type="http://schemas.openxmlformats.org/officeDocument/2006/relationships/image" Target="../media/image38.png"/><Relationship Id="rId2" Type="http://schemas.openxmlformats.org/officeDocument/2006/relationships/image" Target="../media/image25.png"/><Relationship Id="rId16" Type="http://schemas.openxmlformats.org/officeDocument/2006/relationships/image" Target="../media/image37.emf"/><Relationship Id="rId20"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29.png"/><Relationship Id="rId11" Type="http://schemas.openxmlformats.org/officeDocument/2006/relationships/image" Target="cid:242772742579573505926880" TargetMode="External"/><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jpeg"/><Relationship Id="rId19"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xmlns="" id="{A66385BE-D5FA-4914-B073-DB0AB227034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096000"/>
          </a:xfrm>
          <a:prstGeom prst="rect">
            <a:avLst/>
          </a:prstGeom>
        </p:spPr>
      </p:pic>
      <p:sp>
        <p:nvSpPr>
          <p:cNvPr id="78" name="Rectangle: Rounded Corners 77">
            <a:extLst>
              <a:ext uri="{FF2B5EF4-FFF2-40B4-BE49-F238E27FC236}">
                <a16:creationId xmlns:a16="http://schemas.microsoft.com/office/drawing/2014/main" xmlns="" id="{DE12ABA9-B9A1-4C2F-84CC-ABB188F8A85B}"/>
              </a:ext>
            </a:extLst>
          </p:cNvPr>
          <p:cNvSpPr/>
          <p:nvPr/>
        </p:nvSpPr>
        <p:spPr>
          <a:xfrm>
            <a:off x="-80344" y="5228377"/>
            <a:ext cx="9224343" cy="1658060"/>
          </a:xfrm>
          <a:prstGeom prst="roundRect">
            <a:avLst>
              <a:gd name="adj" fmla="val 5541"/>
            </a:avLst>
          </a:prstGeom>
          <a:solidFill>
            <a:srgbClr val="B61918"/>
          </a:solidFill>
          <a:ln w="12700" cap="flat" cmpd="sng" algn="ctr">
            <a:noFill/>
            <a:prstDash val="solid"/>
            <a:miter lim="800000"/>
          </a:ln>
          <a:effectLst>
            <a:outerShdw blurRad="965200" sx="86000" sy="86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xmlns="" id="{A412225D-C043-409E-9128-27545A001EE8}"/>
              </a:ext>
            </a:extLst>
          </p:cNvPr>
          <p:cNvSpPr/>
          <p:nvPr/>
        </p:nvSpPr>
        <p:spPr>
          <a:xfrm>
            <a:off x="51888" y="5373216"/>
            <a:ext cx="8912599" cy="1313709"/>
          </a:xfrm>
          <a:prstGeom prst="roundRect">
            <a:avLst>
              <a:gd name="adj" fmla="val 4628"/>
            </a:avLst>
          </a:prstGeom>
          <a:noFill/>
          <a:ln>
            <a:solidFill>
              <a:srgbClr val="FFFFFF"/>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81" name="TextBox 80">
            <a:extLst>
              <a:ext uri="{FF2B5EF4-FFF2-40B4-BE49-F238E27FC236}">
                <a16:creationId xmlns:a16="http://schemas.microsoft.com/office/drawing/2014/main" xmlns="" id="{BC7FF58B-B271-4D12-8CB7-7A8D7E6E7D2B}"/>
              </a:ext>
            </a:extLst>
          </p:cNvPr>
          <p:cNvSpPr txBox="1"/>
          <p:nvPr/>
        </p:nvSpPr>
        <p:spPr>
          <a:xfrm>
            <a:off x="25870" y="5274460"/>
            <a:ext cx="9061159"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GB" sz="2400" noProof="0" dirty="0">
                <a:solidFill>
                  <a:prstClr val="white"/>
                </a:solidFill>
                <a:latin typeface="Tahoma" panose="020B0604030504040204" pitchFamily="34" charset="0"/>
                <a:ea typeface="Tahoma" panose="020B0604030504040204" pitchFamily="34" charset="0"/>
                <a:cs typeface="Tahoma" panose="020B0604030504040204" pitchFamily="34" charset="0"/>
              </a:rPr>
              <a:t>ANNUAL</a:t>
            </a:r>
            <a:r>
              <a:rPr lang="en-GB" sz="2400" dirty="0">
                <a:solidFill>
                  <a:prstClr val="white"/>
                </a:solidFill>
                <a:latin typeface="Tahoma" panose="020B0604030504040204" pitchFamily="34" charset="0"/>
                <a:ea typeface="Tahoma" panose="020B0604030504040204" pitchFamily="34" charset="0"/>
                <a:cs typeface="Tahoma" panose="020B0604030504040204" pitchFamily="34" charset="0"/>
              </a:rPr>
              <a:t> PERFORMANCE INFORMATION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Tahoma" panose="020B0604030504040204" pitchFamily="34" charset="0"/>
                <a:ea typeface="Tahoma" panose="020B0604030504040204" pitchFamily="34" charset="0"/>
                <a:cs typeface="Tahoma" panose="020B0604030504040204" pitchFamily="34" charset="0"/>
              </a:rPr>
              <a:t>2021/22 FINANCIAL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PRESENTATION TO THE </a:t>
            </a:r>
            <a:r>
              <a:rPr lang="en-GB" sz="2000" dirty="0">
                <a:solidFill>
                  <a:prstClr val="white"/>
                </a:solidFill>
                <a:latin typeface="Tahoma" panose="020B0604030504040204" pitchFamily="34" charset="0"/>
                <a:ea typeface="Tahoma" panose="020B0604030504040204" pitchFamily="34" charset="0"/>
                <a:cs typeface="Tahoma" panose="020B0604030504040204" pitchFamily="34" charset="0"/>
              </a:rPr>
              <a:t>PORTFOLIO</a:t>
            </a:r>
            <a:r>
              <a:rPr kumimoji="0" lang="en-GB" sz="2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COMMITTEE ON</a:t>
            </a:r>
            <a:r>
              <a:rPr kumimoji="0" lang="en-GB" sz="2000"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PUBLIC SERVICE AND ADMINISTRATION</a:t>
            </a:r>
            <a:r>
              <a:rPr kumimoji="0" lang="en-GB" sz="2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GB" sz="2000" noProof="0" dirty="0">
                <a:solidFill>
                  <a:prstClr val="white"/>
                </a:solidFill>
                <a:latin typeface="Tahoma" panose="020B0604030504040204" pitchFamily="34" charset="0"/>
                <a:ea typeface="Tahoma" panose="020B0604030504040204" pitchFamily="34" charset="0"/>
                <a:cs typeface="Tahoma" panose="020B0604030504040204" pitchFamily="34" charset="0"/>
              </a:rPr>
              <a:t>OCTOBER </a:t>
            </a:r>
            <a:r>
              <a:rPr kumimoji="0" lang="en-GB" sz="2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2022</a:t>
            </a:r>
            <a:endParaRPr kumimoji="0" lang="en-GB"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5" name="Group 84">
            <a:extLst>
              <a:ext uri="{FF2B5EF4-FFF2-40B4-BE49-F238E27FC236}">
                <a16:creationId xmlns:a16="http://schemas.microsoft.com/office/drawing/2014/main" xmlns="" id="{4AA9DC92-CA74-4F4D-AC45-2C18CC6A6D16}"/>
              </a:ext>
            </a:extLst>
          </p:cNvPr>
          <p:cNvGrpSpPr/>
          <p:nvPr/>
        </p:nvGrpSpPr>
        <p:grpSpPr>
          <a:xfrm rot="900000">
            <a:off x="7792747" y="5413621"/>
            <a:ext cx="1354424" cy="1175614"/>
            <a:chOff x="8120989" y="3573566"/>
            <a:chExt cx="4752822" cy="3701818"/>
          </a:xfrm>
        </p:grpSpPr>
        <p:grpSp>
          <p:nvGrpSpPr>
            <p:cNvPr id="86" name="Group 85">
              <a:extLst>
                <a:ext uri="{FF2B5EF4-FFF2-40B4-BE49-F238E27FC236}">
                  <a16:creationId xmlns:a16="http://schemas.microsoft.com/office/drawing/2014/main" xmlns="" id="{88509F5B-94FD-468C-8183-AF0C81C2E7C1}"/>
                </a:ext>
              </a:extLst>
            </p:cNvPr>
            <p:cNvGrpSpPr/>
            <p:nvPr/>
          </p:nvGrpSpPr>
          <p:grpSpPr>
            <a:xfrm rot="9957771">
              <a:off x="8120989" y="3573566"/>
              <a:ext cx="4752822" cy="3688088"/>
              <a:chOff x="2438400" y="1005871"/>
              <a:chExt cx="6414912" cy="4977833"/>
            </a:xfrm>
            <a:solidFill>
              <a:srgbClr val="5536F2">
                <a:alpha val="50000"/>
              </a:srgbClr>
            </a:solidFill>
          </p:grpSpPr>
          <p:cxnSp>
            <p:nvCxnSpPr>
              <p:cNvPr id="95" name="Straight Connector 94">
                <a:extLst>
                  <a:ext uri="{FF2B5EF4-FFF2-40B4-BE49-F238E27FC236}">
                    <a16:creationId xmlns:a16="http://schemas.microsoft.com/office/drawing/2014/main" xmlns="" id="{348BB974-5CC6-4E28-8FFC-C75E39439592}"/>
                  </a:ext>
                </a:extLst>
              </p:cNvPr>
              <p:cNvCxnSpPr/>
              <p:nvPr/>
            </p:nvCxnSpPr>
            <p:spPr>
              <a:xfrm flipV="1">
                <a:off x="2614864" y="3850104"/>
                <a:ext cx="1411705" cy="2133600"/>
              </a:xfrm>
              <a:prstGeom prst="line">
                <a:avLst/>
              </a:prstGeom>
              <a:grpFill/>
              <a:ln w="6350" cap="flat" cmpd="sng" algn="ctr">
                <a:solidFill>
                  <a:srgbClr val="FFFFFF">
                    <a:alpha val="25000"/>
                  </a:srgbClr>
                </a:solidFill>
                <a:prstDash val="solid"/>
                <a:miter lim="800000"/>
              </a:ln>
              <a:effectLst/>
            </p:spPr>
          </p:cxnSp>
          <p:cxnSp>
            <p:nvCxnSpPr>
              <p:cNvPr id="96" name="Straight Connector 95">
                <a:extLst>
                  <a:ext uri="{FF2B5EF4-FFF2-40B4-BE49-F238E27FC236}">
                    <a16:creationId xmlns:a16="http://schemas.microsoft.com/office/drawing/2014/main" xmlns="" id="{D5537FAB-CB18-4343-8562-DDA8581FF9C1}"/>
                  </a:ext>
                </a:extLst>
              </p:cNvPr>
              <p:cNvCxnSpPr/>
              <p:nvPr/>
            </p:nvCxnSpPr>
            <p:spPr>
              <a:xfrm>
                <a:off x="4026569" y="3866146"/>
                <a:ext cx="1267327" cy="882316"/>
              </a:xfrm>
              <a:prstGeom prst="line">
                <a:avLst/>
              </a:prstGeom>
              <a:grpFill/>
              <a:ln w="6350" cap="flat" cmpd="sng" algn="ctr">
                <a:solidFill>
                  <a:srgbClr val="FFFFFF">
                    <a:alpha val="25000"/>
                  </a:srgbClr>
                </a:solidFill>
                <a:prstDash val="solid"/>
                <a:miter lim="800000"/>
              </a:ln>
              <a:effectLst/>
            </p:spPr>
          </p:cxnSp>
          <p:cxnSp>
            <p:nvCxnSpPr>
              <p:cNvPr id="97" name="Straight Connector 96">
                <a:extLst>
                  <a:ext uri="{FF2B5EF4-FFF2-40B4-BE49-F238E27FC236}">
                    <a16:creationId xmlns:a16="http://schemas.microsoft.com/office/drawing/2014/main" xmlns="" id="{268CD3F2-2926-4617-BEB5-86B5892412AC}"/>
                  </a:ext>
                </a:extLst>
              </p:cNvPr>
              <p:cNvCxnSpPr/>
              <p:nvPr/>
            </p:nvCxnSpPr>
            <p:spPr>
              <a:xfrm flipH="1">
                <a:off x="2614864" y="4780546"/>
                <a:ext cx="2662990" cy="1199465"/>
              </a:xfrm>
              <a:prstGeom prst="line">
                <a:avLst/>
              </a:prstGeom>
              <a:grpFill/>
              <a:ln w="6350" cap="flat" cmpd="sng" algn="ctr">
                <a:solidFill>
                  <a:srgbClr val="FFFFFF">
                    <a:alpha val="25000"/>
                  </a:srgbClr>
                </a:solidFill>
                <a:prstDash val="solid"/>
                <a:miter lim="800000"/>
              </a:ln>
              <a:effectLst/>
            </p:spPr>
          </p:cxnSp>
          <p:cxnSp>
            <p:nvCxnSpPr>
              <p:cNvPr id="98" name="Straight Connector 97">
                <a:extLst>
                  <a:ext uri="{FF2B5EF4-FFF2-40B4-BE49-F238E27FC236}">
                    <a16:creationId xmlns:a16="http://schemas.microsoft.com/office/drawing/2014/main" xmlns="" id="{CA2F5D13-DF62-4F40-9F43-ED1B73CBB773}"/>
                  </a:ext>
                </a:extLst>
              </p:cNvPr>
              <p:cNvCxnSpPr/>
              <p:nvPr/>
            </p:nvCxnSpPr>
            <p:spPr>
              <a:xfrm>
                <a:off x="2470485" y="3850104"/>
                <a:ext cx="2823411" cy="914400"/>
              </a:xfrm>
              <a:prstGeom prst="line">
                <a:avLst/>
              </a:prstGeom>
              <a:grpFill/>
              <a:ln w="6350" cap="flat" cmpd="sng" algn="ctr">
                <a:solidFill>
                  <a:srgbClr val="FFFFFF">
                    <a:alpha val="25000"/>
                  </a:srgbClr>
                </a:solidFill>
                <a:prstDash val="solid"/>
                <a:miter lim="800000"/>
              </a:ln>
              <a:effectLst/>
            </p:spPr>
          </p:cxnSp>
          <p:cxnSp>
            <p:nvCxnSpPr>
              <p:cNvPr id="99" name="Straight Connector 98">
                <a:extLst>
                  <a:ext uri="{FF2B5EF4-FFF2-40B4-BE49-F238E27FC236}">
                    <a16:creationId xmlns:a16="http://schemas.microsoft.com/office/drawing/2014/main" xmlns="" id="{71C44D99-EF9B-4C52-B1B5-BFE240BA3B5E}"/>
                  </a:ext>
                </a:extLst>
              </p:cNvPr>
              <p:cNvCxnSpPr/>
              <p:nvPr/>
            </p:nvCxnSpPr>
            <p:spPr>
              <a:xfrm flipV="1">
                <a:off x="2438400" y="2823411"/>
                <a:ext cx="3834062" cy="1026694"/>
              </a:xfrm>
              <a:prstGeom prst="line">
                <a:avLst/>
              </a:prstGeom>
              <a:grpFill/>
              <a:ln w="6350" cap="flat" cmpd="sng" algn="ctr">
                <a:solidFill>
                  <a:srgbClr val="FFFFFF">
                    <a:alpha val="25000"/>
                  </a:srgbClr>
                </a:solidFill>
                <a:prstDash val="solid"/>
                <a:miter lim="800000"/>
              </a:ln>
              <a:effectLst/>
            </p:spPr>
          </p:cxnSp>
          <p:cxnSp>
            <p:nvCxnSpPr>
              <p:cNvPr id="100" name="Straight Connector 99">
                <a:extLst>
                  <a:ext uri="{FF2B5EF4-FFF2-40B4-BE49-F238E27FC236}">
                    <a16:creationId xmlns:a16="http://schemas.microsoft.com/office/drawing/2014/main" xmlns="" id="{9342F28E-B5EA-4D4F-996D-81C99ADC51BE}"/>
                  </a:ext>
                </a:extLst>
              </p:cNvPr>
              <p:cNvCxnSpPr>
                <a:cxnSpLocks/>
              </p:cNvCxnSpPr>
              <p:nvPr/>
            </p:nvCxnSpPr>
            <p:spPr>
              <a:xfrm flipH="1" flipV="1">
                <a:off x="4660231" y="2180695"/>
                <a:ext cx="1666449" cy="649161"/>
              </a:xfrm>
              <a:prstGeom prst="line">
                <a:avLst/>
              </a:prstGeom>
              <a:grpFill/>
              <a:ln w="6350" cap="flat" cmpd="sng" algn="ctr">
                <a:solidFill>
                  <a:srgbClr val="FFFFFF">
                    <a:alpha val="25000"/>
                  </a:srgbClr>
                </a:solidFill>
                <a:prstDash val="solid"/>
                <a:miter lim="800000"/>
              </a:ln>
              <a:effectLst/>
            </p:spPr>
          </p:cxnSp>
          <p:cxnSp>
            <p:nvCxnSpPr>
              <p:cNvPr id="101" name="Straight Connector 100">
                <a:extLst>
                  <a:ext uri="{FF2B5EF4-FFF2-40B4-BE49-F238E27FC236}">
                    <a16:creationId xmlns:a16="http://schemas.microsoft.com/office/drawing/2014/main" xmlns="" id="{3F3D84D8-EBC2-41BD-A519-5F421DED4549}"/>
                  </a:ext>
                </a:extLst>
              </p:cNvPr>
              <p:cNvCxnSpPr/>
              <p:nvPr/>
            </p:nvCxnSpPr>
            <p:spPr>
              <a:xfrm flipH="1">
                <a:off x="4026568" y="2130450"/>
                <a:ext cx="633663" cy="1732003"/>
              </a:xfrm>
              <a:prstGeom prst="line">
                <a:avLst/>
              </a:prstGeom>
              <a:grpFill/>
              <a:ln w="6350" cap="flat" cmpd="sng" algn="ctr">
                <a:solidFill>
                  <a:srgbClr val="FFFFFF">
                    <a:alpha val="25000"/>
                  </a:srgbClr>
                </a:solidFill>
                <a:prstDash val="solid"/>
                <a:miter lim="800000"/>
              </a:ln>
              <a:effectLst/>
            </p:spPr>
          </p:cxnSp>
          <p:cxnSp>
            <p:nvCxnSpPr>
              <p:cNvPr id="102" name="Straight Connector 101">
                <a:extLst>
                  <a:ext uri="{FF2B5EF4-FFF2-40B4-BE49-F238E27FC236}">
                    <a16:creationId xmlns:a16="http://schemas.microsoft.com/office/drawing/2014/main" xmlns="" id="{08DB7D52-43C0-41C8-9E51-9D7C542D4080}"/>
                  </a:ext>
                </a:extLst>
              </p:cNvPr>
              <p:cNvCxnSpPr/>
              <p:nvPr/>
            </p:nvCxnSpPr>
            <p:spPr>
              <a:xfrm>
                <a:off x="4058654" y="3900350"/>
                <a:ext cx="3547859" cy="1029176"/>
              </a:xfrm>
              <a:prstGeom prst="line">
                <a:avLst/>
              </a:prstGeom>
              <a:grpFill/>
              <a:ln w="6350" cap="flat" cmpd="sng" algn="ctr">
                <a:solidFill>
                  <a:srgbClr val="FFFFFF">
                    <a:alpha val="25000"/>
                  </a:srgbClr>
                </a:solidFill>
                <a:prstDash val="solid"/>
                <a:miter lim="800000"/>
              </a:ln>
              <a:effectLst/>
            </p:spPr>
          </p:cxnSp>
          <p:cxnSp>
            <p:nvCxnSpPr>
              <p:cNvPr id="103" name="Straight Connector 102">
                <a:extLst>
                  <a:ext uri="{FF2B5EF4-FFF2-40B4-BE49-F238E27FC236}">
                    <a16:creationId xmlns:a16="http://schemas.microsoft.com/office/drawing/2014/main" xmlns="" id="{0AC6AA41-E153-481C-887F-3FB740DB8B5C}"/>
                  </a:ext>
                </a:extLst>
              </p:cNvPr>
              <p:cNvCxnSpPr>
                <a:cxnSpLocks/>
              </p:cNvCxnSpPr>
              <p:nvPr/>
            </p:nvCxnSpPr>
            <p:spPr>
              <a:xfrm>
                <a:off x="5293895" y="4752157"/>
                <a:ext cx="2423966" cy="206942"/>
              </a:xfrm>
              <a:prstGeom prst="line">
                <a:avLst/>
              </a:prstGeom>
              <a:grpFill/>
              <a:ln w="6350" cap="flat" cmpd="sng" algn="ctr">
                <a:solidFill>
                  <a:srgbClr val="FFFFFF">
                    <a:alpha val="25000"/>
                  </a:srgbClr>
                </a:solidFill>
                <a:prstDash val="solid"/>
                <a:miter lim="800000"/>
              </a:ln>
              <a:effectLst/>
            </p:spPr>
          </p:cxnSp>
          <p:cxnSp>
            <p:nvCxnSpPr>
              <p:cNvPr id="104" name="Straight Connector 103">
                <a:extLst>
                  <a:ext uri="{FF2B5EF4-FFF2-40B4-BE49-F238E27FC236}">
                    <a16:creationId xmlns:a16="http://schemas.microsoft.com/office/drawing/2014/main" xmlns="" id="{0A56419C-1BC0-4BAF-A6B0-92D0B959BF09}"/>
                  </a:ext>
                </a:extLst>
              </p:cNvPr>
              <p:cNvCxnSpPr>
                <a:cxnSpLocks/>
              </p:cNvCxnSpPr>
              <p:nvPr/>
            </p:nvCxnSpPr>
            <p:spPr>
              <a:xfrm flipV="1">
                <a:off x="7720416" y="2374232"/>
                <a:ext cx="1107852" cy="2518579"/>
              </a:xfrm>
              <a:prstGeom prst="line">
                <a:avLst/>
              </a:prstGeom>
              <a:grpFill/>
              <a:ln w="6350" cap="flat" cmpd="sng" algn="ctr">
                <a:solidFill>
                  <a:srgbClr val="FFFFFF">
                    <a:alpha val="25000"/>
                  </a:srgbClr>
                </a:solidFill>
                <a:prstDash val="solid"/>
                <a:miter lim="800000"/>
              </a:ln>
              <a:effectLst/>
            </p:spPr>
          </p:cxnSp>
          <p:cxnSp>
            <p:nvCxnSpPr>
              <p:cNvPr id="105" name="Straight Connector 104">
                <a:extLst>
                  <a:ext uri="{FF2B5EF4-FFF2-40B4-BE49-F238E27FC236}">
                    <a16:creationId xmlns:a16="http://schemas.microsoft.com/office/drawing/2014/main" xmlns="" id="{A31C30E9-0ED4-4026-991F-B8EC43D7BDB5}"/>
                  </a:ext>
                </a:extLst>
              </p:cNvPr>
              <p:cNvCxnSpPr/>
              <p:nvPr/>
            </p:nvCxnSpPr>
            <p:spPr>
              <a:xfrm flipH="1">
                <a:off x="5277855" y="2374233"/>
                <a:ext cx="3547859" cy="2406316"/>
              </a:xfrm>
              <a:prstGeom prst="line">
                <a:avLst/>
              </a:prstGeom>
              <a:grpFill/>
              <a:ln w="6350" cap="flat" cmpd="sng" algn="ctr">
                <a:solidFill>
                  <a:srgbClr val="FFFFFF">
                    <a:alpha val="25000"/>
                  </a:srgbClr>
                </a:solidFill>
                <a:prstDash val="solid"/>
                <a:miter lim="800000"/>
              </a:ln>
              <a:effectLst/>
            </p:spPr>
          </p:cxnSp>
          <p:cxnSp>
            <p:nvCxnSpPr>
              <p:cNvPr id="106" name="Straight Connector 105">
                <a:extLst>
                  <a:ext uri="{FF2B5EF4-FFF2-40B4-BE49-F238E27FC236}">
                    <a16:creationId xmlns:a16="http://schemas.microsoft.com/office/drawing/2014/main" xmlns="" id="{6C1AEEC2-2C2C-4CC2-A2E5-D59C2832FF9A}"/>
                  </a:ext>
                </a:extLst>
              </p:cNvPr>
              <p:cNvCxnSpPr/>
              <p:nvPr/>
            </p:nvCxnSpPr>
            <p:spPr>
              <a:xfrm flipH="1" flipV="1">
                <a:off x="6248401" y="2823412"/>
                <a:ext cx="1435769" cy="2119645"/>
              </a:xfrm>
              <a:prstGeom prst="line">
                <a:avLst/>
              </a:prstGeom>
              <a:grpFill/>
              <a:ln w="6350" cap="flat" cmpd="sng" algn="ctr">
                <a:solidFill>
                  <a:srgbClr val="FFFFFF">
                    <a:alpha val="25000"/>
                  </a:srgbClr>
                </a:solidFill>
                <a:prstDash val="solid"/>
                <a:miter lim="800000"/>
              </a:ln>
              <a:effectLst/>
            </p:spPr>
          </p:cxnSp>
          <p:cxnSp>
            <p:nvCxnSpPr>
              <p:cNvPr id="107" name="Straight Connector 106">
                <a:extLst>
                  <a:ext uri="{FF2B5EF4-FFF2-40B4-BE49-F238E27FC236}">
                    <a16:creationId xmlns:a16="http://schemas.microsoft.com/office/drawing/2014/main" xmlns="" id="{49E65F1E-11BD-4817-87A6-F30EA459ECC5}"/>
                  </a:ext>
                </a:extLst>
              </p:cNvPr>
              <p:cNvCxnSpPr/>
              <p:nvPr/>
            </p:nvCxnSpPr>
            <p:spPr>
              <a:xfrm flipV="1">
                <a:off x="6302617" y="2374233"/>
                <a:ext cx="2550695" cy="449180"/>
              </a:xfrm>
              <a:prstGeom prst="line">
                <a:avLst/>
              </a:prstGeom>
              <a:grpFill/>
              <a:ln w="6350" cap="flat" cmpd="sng" algn="ctr">
                <a:solidFill>
                  <a:srgbClr val="FFFFFF">
                    <a:alpha val="25000"/>
                  </a:srgbClr>
                </a:solidFill>
                <a:prstDash val="solid"/>
                <a:miter lim="800000"/>
              </a:ln>
              <a:effectLst/>
            </p:spPr>
          </p:cxnSp>
          <p:cxnSp>
            <p:nvCxnSpPr>
              <p:cNvPr id="108" name="Straight Connector 107">
                <a:extLst>
                  <a:ext uri="{FF2B5EF4-FFF2-40B4-BE49-F238E27FC236}">
                    <a16:creationId xmlns:a16="http://schemas.microsoft.com/office/drawing/2014/main" xmlns="" id="{718F4E86-15CA-4F32-96E4-7378A76A9C12}"/>
                  </a:ext>
                </a:extLst>
              </p:cNvPr>
              <p:cNvCxnSpPr/>
              <p:nvPr/>
            </p:nvCxnSpPr>
            <p:spPr>
              <a:xfrm flipV="1">
                <a:off x="4660231" y="1005871"/>
                <a:ext cx="1238496" cy="1124581"/>
              </a:xfrm>
              <a:prstGeom prst="line">
                <a:avLst/>
              </a:prstGeom>
              <a:grpFill/>
              <a:ln w="6350" cap="flat" cmpd="sng" algn="ctr">
                <a:solidFill>
                  <a:srgbClr val="FFFFFF">
                    <a:alpha val="25000"/>
                  </a:srgbClr>
                </a:solidFill>
                <a:prstDash val="solid"/>
                <a:miter lim="800000"/>
              </a:ln>
              <a:effectLst/>
            </p:spPr>
          </p:cxnSp>
          <p:cxnSp>
            <p:nvCxnSpPr>
              <p:cNvPr id="109" name="Straight Connector 108">
                <a:extLst>
                  <a:ext uri="{FF2B5EF4-FFF2-40B4-BE49-F238E27FC236}">
                    <a16:creationId xmlns:a16="http://schemas.microsoft.com/office/drawing/2014/main" xmlns="" id="{E7A5D9F2-9859-4428-B24B-D93E6A743087}"/>
                  </a:ext>
                </a:extLst>
              </p:cNvPr>
              <p:cNvCxnSpPr>
                <a:cxnSpLocks/>
              </p:cNvCxnSpPr>
              <p:nvPr/>
            </p:nvCxnSpPr>
            <p:spPr>
              <a:xfrm>
                <a:off x="5889383" y="1005871"/>
                <a:ext cx="399120" cy="1858616"/>
              </a:xfrm>
              <a:prstGeom prst="line">
                <a:avLst/>
              </a:prstGeom>
              <a:grpFill/>
              <a:ln w="6350" cap="flat" cmpd="sng" algn="ctr">
                <a:solidFill>
                  <a:srgbClr val="FFFFFF">
                    <a:alpha val="25000"/>
                  </a:srgbClr>
                </a:solidFill>
                <a:prstDash val="solid"/>
                <a:miter lim="800000"/>
              </a:ln>
              <a:effectLst/>
            </p:spPr>
          </p:cxnSp>
          <p:cxnSp>
            <p:nvCxnSpPr>
              <p:cNvPr id="110" name="Straight Connector 109">
                <a:extLst>
                  <a:ext uri="{FF2B5EF4-FFF2-40B4-BE49-F238E27FC236}">
                    <a16:creationId xmlns:a16="http://schemas.microsoft.com/office/drawing/2014/main" xmlns="" id="{7EF68BE0-4C12-4B2A-A4DA-BBC2C1C585AF}"/>
                  </a:ext>
                </a:extLst>
              </p:cNvPr>
              <p:cNvCxnSpPr/>
              <p:nvPr/>
            </p:nvCxnSpPr>
            <p:spPr>
              <a:xfrm flipH="1">
                <a:off x="5250253" y="2914731"/>
                <a:ext cx="995592" cy="1898902"/>
              </a:xfrm>
              <a:prstGeom prst="line">
                <a:avLst/>
              </a:prstGeom>
              <a:grpFill/>
              <a:ln w="6350" cap="flat" cmpd="sng" algn="ctr">
                <a:solidFill>
                  <a:srgbClr val="FFFFFF">
                    <a:alpha val="25000"/>
                  </a:srgbClr>
                </a:solidFill>
                <a:prstDash val="solid"/>
                <a:miter lim="800000"/>
              </a:ln>
              <a:effectLst/>
            </p:spPr>
          </p:cxnSp>
          <p:cxnSp>
            <p:nvCxnSpPr>
              <p:cNvPr id="111" name="Straight Connector 110">
                <a:extLst>
                  <a:ext uri="{FF2B5EF4-FFF2-40B4-BE49-F238E27FC236}">
                    <a16:creationId xmlns:a16="http://schemas.microsoft.com/office/drawing/2014/main" xmlns="" id="{6C9B429F-42C0-4268-952A-B345E7A4FC31}"/>
                  </a:ext>
                </a:extLst>
              </p:cNvPr>
              <p:cNvCxnSpPr/>
              <p:nvPr/>
            </p:nvCxnSpPr>
            <p:spPr>
              <a:xfrm>
                <a:off x="4644190" y="2164653"/>
                <a:ext cx="621140" cy="2671436"/>
              </a:xfrm>
              <a:prstGeom prst="line">
                <a:avLst/>
              </a:prstGeom>
              <a:grpFill/>
              <a:ln w="6350" cap="flat" cmpd="sng" algn="ctr">
                <a:solidFill>
                  <a:srgbClr val="FFFFFF">
                    <a:alpha val="25000"/>
                  </a:srgbClr>
                </a:solidFill>
                <a:prstDash val="solid"/>
                <a:miter lim="800000"/>
              </a:ln>
              <a:effectLst/>
            </p:spPr>
          </p:cxnSp>
        </p:grpSp>
        <p:sp>
          <p:nvSpPr>
            <p:cNvPr id="87" name="Oval 86">
              <a:extLst>
                <a:ext uri="{FF2B5EF4-FFF2-40B4-BE49-F238E27FC236}">
                  <a16:creationId xmlns:a16="http://schemas.microsoft.com/office/drawing/2014/main" xmlns="" id="{4F2CD2FD-D662-4611-B00E-32BC5AF55ECD}"/>
                </a:ext>
              </a:extLst>
            </p:cNvPr>
            <p:cNvSpPr/>
            <p:nvPr/>
          </p:nvSpPr>
          <p:spPr>
            <a:xfrm rot="9957771">
              <a:off x="10674024" y="7125991"/>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xmlns="" id="{0614D7F2-51CA-4953-8A42-B55FD8132725}"/>
                </a:ext>
              </a:extLst>
            </p:cNvPr>
            <p:cNvSpPr/>
            <p:nvPr/>
          </p:nvSpPr>
          <p:spPr>
            <a:xfrm rot="9957771">
              <a:off x="10083860" y="5887589"/>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xmlns="" id="{1363DD2D-A73D-434D-A451-EB6C8331C070}"/>
                </a:ext>
              </a:extLst>
            </p:cNvPr>
            <p:cNvSpPr/>
            <p:nvPr/>
          </p:nvSpPr>
          <p:spPr>
            <a:xfrm rot="9957771">
              <a:off x="8401944" y="6665730"/>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xmlns="" id="{43C82981-6B53-42C1-891E-63F67BF37560}"/>
                </a:ext>
              </a:extLst>
            </p:cNvPr>
            <p:cNvSpPr/>
            <p:nvPr/>
          </p:nvSpPr>
          <p:spPr>
            <a:xfrm rot="9957771">
              <a:off x="8736865" y="4682862"/>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xmlns="" id="{92CC77F6-9EB7-4F23-8189-44626B14D4B4}"/>
                </a:ext>
              </a:extLst>
            </p:cNvPr>
            <p:cNvSpPr/>
            <p:nvPr/>
          </p:nvSpPr>
          <p:spPr>
            <a:xfrm rot="9957771">
              <a:off x="10431941" y="4366597"/>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xmlns="" id="{AAD71CA4-F06E-4E58-BB2D-2C77C1FF5520}"/>
                </a:ext>
              </a:extLst>
            </p:cNvPr>
            <p:cNvSpPr/>
            <p:nvPr/>
          </p:nvSpPr>
          <p:spPr>
            <a:xfrm rot="9957771">
              <a:off x="11474043" y="4779212"/>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xmlns="" id="{35A67873-5164-42C5-9209-5FB02E94B9E0}"/>
                </a:ext>
              </a:extLst>
            </p:cNvPr>
            <p:cNvSpPr/>
            <p:nvPr/>
          </p:nvSpPr>
          <p:spPr>
            <a:xfrm rot="9957771">
              <a:off x="12583955" y="4527020"/>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xmlns="" id="{A47FCF08-80FC-49C5-A513-7A4E8E72A02E}"/>
                </a:ext>
              </a:extLst>
            </p:cNvPr>
            <p:cNvSpPr/>
            <p:nvPr/>
          </p:nvSpPr>
          <p:spPr>
            <a:xfrm rot="9957771">
              <a:off x="11370884" y="6090852"/>
              <a:ext cx="149393" cy="149393"/>
            </a:xfrm>
            <a:prstGeom prst="ellipse">
              <a:avLst/>
            </a:prstGeom>
            <a:solidFill>
              <a:srgbClr val="FFFFFF"/>
            </a:solid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xmlns="" id="{1ECC1458-295F-4F80-B882-8D666DA0E139}"/>
              </a:ext>
            </a:extLst>
          </p:cNvPr>
          <p:cNvSpPr>
            <a:spLocks noGrp="1"/>
          </p:cNvSpPr>
          <p:nvPr>
            <p:ph type="sldNum" sz="quarter" idx="10"/>
          </p:nvPr>
        </p:nvSpPr>
        <p:spPr/>
        <p:txBody>
          <a:bodyPr/>
          <a:lstStyle/>
          <a:p>
            <a:fld id="{1CE6738C-8955-4CF1-A256-1C49941BBB03}" type="slidenum">
              <a:rPr lang="en-ZA" smtClean="0">
                <a:solidFill>
                  <a:prstClr val="black">
                    <a:tint val="75000"/>
                  </a:prstClr>
                </a:solidFill>
              </a:rPr>
              <a:pPr/>
              <a:t>1</a:t>
            </a:fld>
            <a:endParaRPr lang="en-ZA" dirty="0">
              <a:solidFill>
                <a:prstClr val="black">
                  <a:tint val="75000"/>
                </a:prstClr>
              </a:solidFill>
            </a:endParaRPr>
          </a:p>
        </p:txBody>
      </p:sp>
    </p:spTree>
    <p:extLst>
      <p:ext uri="{BB962C8B-B14F-4D97-AF65-F5344CB8AC3E}">
        <p14:creationId xmlns:p14="http://schemas.microsoft.com/office/powerpoint/2010/main" xmlns="" val="360033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6607"/>
            <a:ext cx="9144000" cy="102535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6156176" y="6309320"/>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p:cNvSpPr/>
          <p:nvPr/>
        </p:nvSpPr>
        <p:spPr>
          <a:xfrm>
            <a:off x="1403648" y="764704"/>
            <a:ext cx="7992888" cy="1311128"/>
          </a:xfrm>
          <a:prstGeom prst="rect">
            <a:avLst/>
          </a:prstGeom>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rPr>
              <a:t>		</a:t>
            </a:r>
          </a:p>
        </p:txBody>
      </p:sp>
      <p:sp>
        <p:nvSpPr>
          <p:cNvPr id="5" name="Subtitle 2"/>
          <p:cNvSpPr txBox="1">
            <a:spLocks/>
          </p:cNvSpPr>
          <p:nvPr/>
        </p:nvSpPr>
        <p:spPr bwMode="auto">
          <a:xfrm>
            <a:off x="4211960" y="1124744"/>
            <a:ext cx="4824268" cy="489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52" charset="-128"/>
              </a:defRPr>
            </a:lvl1pPr>
            <a:lvl2pPr marL="742950" indent="-285750" eaLnBrk="0" hangingPunct="0">
              <a:defRPr>
                <a:solidFill>
                  <a:schemeClr val="tx1"/>
                </a:solidFill>
                <a:latin typeface="Arial" charset="0"/>
                <a:ea typeface="ＭＳ Ｐゴシック" pitchFamily="-52" charset="-128"/>
              </a:defRPr>
            </a:lvl2pPr>
            <a:lvl3pPr marL="1143000" indent="-228600" eaLnBrk="0" hangingPunct="0">
              <a:defRPr>
                <a:solidFill>
                  <a:schemeClr val="tx1"/>
                </a:solidFill>
                <a:latin typeface="Arial" charset="0"/>
                <a:ea typeface="ＭＳ Ｐゴシック" pitchFamily="-52" charset="-128"/>
              </a:defRPr>
            </a:lvl3pPr>
            <a:lvl4pPr marL="1600200" indent="-228600" eaLnBrk="0" hangingPunct="0">
              <a:defRPr>
                <a:solidFill>
                  <a:schemeClr val="tx1"/>
                </a:solidFill>
                <a:latin typeface="Arial" charset="0"/>
                <a:ea typeface="ＭＳ Ｐゴシック" pitchFamily="-52" charset="-128"/>
              </a:defRPr>
            </a:lvl4pPr>
            <a:lvl5pPr marL="2057400" indent="-228600" eaLnBrk="0" hangingPunct="0">
              <a:defRPr>
                <a:solidFill>
                  <a:schemeClr val="tx1"/>
                </a:solidFill>
                <a:latin typeface="Arial" charset="0"/>
                <a:ea typeface="ＭＳ Ｐゴシック" pitchFamily="-52"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52"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52"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52"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52" charset="-128"/>
              </a:defRPr>
            </a:lvl9pPr>
          </a:lstStyle>
          <a:p>
            <a:pPr>
              <a:lnSpc>
                <a:spcPct val="108000"/>
              </a:lnSpc>
              <a:buClr>
                <a:schemeClr val="tx1">
                  <a:lumMod val="65000"/>
                  <a:lumOff val="35000"/>
                </a:schemeClr>
              </a:buClr>
              <a:buSzPct val="80000"/>
              <a:buFont typeface="Wingdings" panose="05000000000000000000" pitchFamily="2" charset="2"/>
              <a:buChar char="v"/>
              <a:defRPr/>
            </a:pPr>
            <a:r>
              <a:rPr lang="en-ZA" sz="1400" dirty="0">
                <a:latin typeface="Tahoma" panose="020B0604030504040204" pitchFamily="34" charset="0"/>
                <a:ea typeface="Tahoma" panose="020B0604030504040204" pitchFamily="34" charset="0"/>
                <a:cs typeface="Tahoma" panose="020B0604030504040204" pitchFamily="34" charset="0"/>
              </a:rPr>
              <a:t>T</a:t>
            </a:r>
            <a:r>
              <a:rPr lang="en-ZA" sz="1400" dirty="0">
                <a:effectLst/>
                <a:latin typeface="Tahoma" panose="020B0604030504040204" pitchFamily="34" charset="0"/>
                <a:ea typeface="Tahoma" panose="020B0604030504040204" pitchFamily="34" charset="0"/>
                <a:cs typeface="Tahoma" panose="020B0604030504040204" pitchFamily="34" charset="0"/>
              </a:rPr>
              <a:t>he post-graduate qualification of the NSG was developed and will undergo accreditation process in the next financial year to ensure implementation in the subsequent years. </a:t>
            </a:r>
          </a:p>
          <a:p>
            <a:pPr marL="342900" marR="0" lvl="0" indent="-342900" defTabSz="914400" rtl="0" eaLnBrk="0" fontAlgn="auto" latinLnBrk="0" hangingPunct="0">
              <a:lnSpc>
                <a:spcPct val="108000"/>
              </a:lnSpc>
              <a:spcBef>
                <a:spcPts val="0"/>
              </a:spcBef>
              <a:spcAft>
                <a:spcPts val="0"/>
              </a:spcAft>
              <a:buClr>
                <a:schemeClr val="tx1">
                  <a:lumMod val="65000"/>
                  <a:lumOff val="35000"/>
                </a:schemeClr>
              </a:buClr>
              <a:buSzPct val="80000"/>
              <a:buFont typeface="Wingdings" panose="05000000000000000000" pitchFamily="2" charset="2"/>
              <a:buChar char="v"/>
              <a:tabLst/>
              <a:defRPr/>
            </a:pPr>
            <a:endParaRPr lang="en-ZA" sz="12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defTabSz="914400" rtl="0" eaLnBrk="0" fontAlgn="auto" latinLnBrk="0" hangingPunct="0">
              <a:lnSpc>
                <a:spcPct val="108000"/>
              </a:lnSpc>
              <a:spcBef>
                <a:spcPts val="0"/>
              </a:spcBef>
              <a:spcAft>
                <a:spcPts val="0"/>
              </a:spcAft>
              <a:buClr>
                <a:schemeClr val="tx1">
                  <a:lumMod val="65000"/>
                  <a:lumOff val="35000"/>
                </a:schemeClr>
              </a:buClr>
              <a:buSzPct val="80000"/>
              <a:buFont typeface="Wingdings" panose="05000000000000000000" pitchFamily="2" charset="2"/>
              <a:buChar char="v"/>
              <a:tabLst/>
              <a:defRPr/>
            </a:pPr>
            <a:r>
              <a:rPr lang="en-ZA" sz="1400" dirty="0">
                <a:effectLst/>
                <a:latin typeface="Tahoma" panose="020B0604030504040204" pitchFamily="34" charset="0"/>
                <a:ea typeface="Tahoma" panose="020B0604030504040204" pitchFamily="34" charset="0"/>
                <a:cs typeface="Tahoma" panose="020B0604030504040204" pitchFamily="34" charset="0"/>
              </a:rPr>
              <a:t>The National Framework towards the Implementation of Professionalisation of the Public Sector was finalised by the high-level Ministerial Advisory Panel, the recommendations presented to MPSA in January 2022</a:t>
            </a:r>
            <a:endParaRPr lang="en-GB" sz="1400" dirty="0">
              <a:latin typeface="Tahoma" panose="020B0604030504040204" pitchFamily="34" charset="0"/>
              <a:ea typeface="Tahoma" panose="020B0604030504040204" pitchFamily="34" charset="0"/>
              <a:cs typeface="Tahoma" panose="020B0604030504040204" pitchFamily="34" charset="0"/>
            </a:endParaRPr>
          </a:p>
          <a:p>
            <a:pPr marL="342900" marR="0" lvl="0" indent="-342900" defTabSz="914400" rtl="0" eaLnBrk="0" fontAlgn="auto" latinLnBrk="0" hangingPunct="0">
              <a:lnSpc>
                <a:spcPct val="108000"/>
              </a:lnSpc>
              <a:spcBef>
                <a:spcPts val="0"/>
              </a:spcBef>
              <a:spcAft>
                <a:spcPts val="0"/>
              </a:spcAft>
              <a:buClr>
                <a:schemeClr val="tx1">
                  <a:lumMod val="65000"/>
                  <a:lumOff val="35000"/>
                </a:schemeClr>
              </a:buClr>
              <a:buSzPct val="80000"/>
              <a:buFont typeface="Wingdings" panose="05000000000000000000" pitchFamily="2" charset="2"/>
              <a:buChar char="v"/>
              <a:tabLst/>
              <a:defRPr/>
            </a:pPr>
            <a:endParaRPr kumimoji="0" lang="en-GB" sz="1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defTabSz="914400" rtl="0" eaLnBrk="0" fontAlgn="auto" latinLnBrk="0" hangingPunct="0">
              <a:lnSpc>
                <a:spcPct val="108000"/>
              </a:lnSpc>
              <a:spcBef>
                <a:spcPts val="0"/>
              </a:spcBef>
              <a:spcAft>
                <a:spcPts val="0"/>
              </a:spcAft>
              <a:buClr>
                <a:schemeClr val="tx1">
                  <a:lumMod val="65000"/>
                  <a:lumOff val="35000"/>
                </a:schemeClr>
              </a:buClr>
              <a:buSzPct val="80000"/>
              <a:buFont typeface="Wingdings" panose="05000000000000000000" pitchFamily="2" charset="2"/>
              <a:buChar char="v"/>
              <a:tabLst/>
              <a:defRPr/>
            </a:pPr>
            <a:r>
              <a:rPr lang="en-ZA" sz="1400" dirty="0">
                <a:latin typeface="Tahoma" panose="020B0604030504040204" pitchFamily="34" charset="0"/>
                <a:ea typeface="Tahoma" panose="020B0604030504040204" pitchFamily="34" charset="0"/>
                <a:cs typeface="Tahoma" panose="020B0604030504040204" pitchFamily="34" charset="0"/>
              </a:rPr>
              <a:t>T</a:t>
            </a:r>
            <a:r>
              <a:rPr lang="en-ZA" sz="1400" dirty="0">
                <a:effectLst/>
                <a:latin typeface="Tahoma" panose="020B0604030504040204" pitchFamily="34" charset="0"/>
                <a:ea typeface="Tahoma" panose="020B0604030504040204" pitchFamily="34" charset="0"/>
                <a:cs typeface="Tahoma" panose="020B0604030504040204" pitchFamily="34" charset="0"/>
              </a:rPr>
              <a:t>he NSG signed a Memorandum of Understanding with the Ghana Institute of Management and Public Administration (GIMPA). </a:t>
            </a:r>
          </a:p>
          <a:p>
            <a:pPr marL="0" marR="0" lvl="0" indent="0" defTabSz="914400" rtl="0" eaLnBrk="0" fontAlgn="auto" latinLnBrk="0" hangingPunct="0">
              <a:lnSpc>
                <a:spcPct val="108000"/>
              </a:lnSpc>
              <a:spcBef>
                <a:spcPts val="0"/>
              </a:spcBef>
              <a:spcAft>
                <a:spcPts val="0"/>
              </a:spcAft>
              <a:buClr>
                <a:schemeClr val="tx1">
                  <a:lumMod val="65000"/>
                  <a:lumOff val="35000"/>
                </a:schemeClr>
              </a:buClr>
              <a:buSzPct val="80000"/>
              <a:tabLst/>
              <a:defRPr/>
            </a:pPr>
            <a:endParaRPr kumimoji="0" lang="en-GB" sz="12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defTabSz="914400" rtl="0" eaLnBrk="0" fontAlgn="auto" latinLnBrk="0" hangingPunct="0">
              <a:lnSpc>
                <a:spcPct val="108000"/>
              </a:lnSpc>
              <a:spcBef>
                <a:spcPts val="0"/>
              </a:spcBef>
              <a:spcAft>
                <a:spcPts val="0"/>
              </a:spcAft>
              <a:buClr>
                <a:schemeClr val="tx1">
                  <a:lumMod val="65000"/>
                  <a:lumOff val="35000"/>
                </a:schemeClr>
              </a:buClr>
              <a:buSzPct val="80000"/>
              <a:buFont typeface="Wingdings" panose="05000000000000000000" pitchFamily="2" charset="2"/>
              <a:buChar char="v"/>
              <a:tabLst/>
              <a:defRPr/>
            </a:pPr>
            <a:r>
              <a:rPr lang="en-GB" sz="1400" dirty="0">
                <a:latin typeface="Tahoma" panose="020B0604030504040204" pitchFamily="34" charset="0"/>
                <a:ea typeface="Tahoma" panose="020B0604030504040204" pitchFamily="34" charset="0"/>
                <a:cs typeface="Tahoma" panose="020B0604030504040204" pitchFamily="34" charset="0"/>
              </a:rPr>
              <a:t>T</a:t>
            </a:r>
            <a:r>
              <a:rPr kumimoji="0" lang="en-GB" sz="1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he NSG held 3 thought leadership Seminars </a:t>
            </a:r>
            <a:r>
              <a:rPr lang="en-GB" sz="1400" dirty="0">
                <a:latin typeface="Tahoma" panose="020B0604030504040204" pitchFamily="34" charset="0"/>
                <a:ea typeface="Tahoma" panose="020B0604030504040204" pitchFamily="34" charset="0"/>
                <a:cs typeface="Tahoma" panose="020B0604030504040204" pitchFamily="34" charset="0"/>
              </a:rPr>
              <a:t>with the focus on</a:t>
            </a:r>
            <a:r>
              <a:rPr lang="en-ZA"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EU case study project and cooperation with partners,  successful publication of a book on case studies (NSG supported by EU) led to the round table discussion at the IASIA conference (with case study project participants) and a workshop on research and teaching case studies</a:t>
            </a:r>
            <a:endParaRPr kumimoji="0" lang="en-GB" sz="1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auto" latinLnBrk="0" hangingPunct="0">
              <a:lnSpc>
                <a:spcPct val="108000"/>
              </a:lnSpc>
              <a:spcBef>
                <a:spcPts val="0"/>
              </a:spcBef>
              <a:spcAft>
                <a:spcPts val="0"/>
              </a:spcAft>
              <a:buClr>
                <a:schemeClr val="tx1">
                  <a:lumMod val="65000"/>
                  <a:lumOff val="35000"/>
                </a:schemeClr>
              </a:buClr>
              <a:buSzPct val="80000"/>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auto" latinLnBrk="0" hangingPunct="0">
              <a:lnSpc>
                <a:spcPct val="108000"/>
              </a:lnSpc>
              <a:spcBef>
                <a:spcPts val="0"/>
              </a:spcBef>
              <a:spcAft>
                <a:spcPts val="0"/>
              </a:spcAft>
              <a:buClr>
                <a:schemeClr val="tx1">
                  <a:lumMod val="65000"/>
                  <a:lumOff val="35000"/>
                </a:schemeClr>
              </a:buClr>
              <a:buSzPct val="80000"/>
              <a:tabLst/>
              <a:defRPr/>
            </a:pPr>
            <a:endPar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400050" lvl="1" indent="0" algn="just">
              <a:lnSpc>
                <a:spcPct val="108000"/>
              </a:lnSpc>
              <a:buClr>
                <a:srgbClr val="C00000"/>
              </a:buClr>
              <a:buSzPct val="75000"/>
              <a:defRPr/>
            </a:pPr>
            <a:endPar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0" fontAlgn="auto" latinLnBrk="0" hangingPunct="0">
              <a:lnSpc>
                <a:spcPct val="108000"/>
              </a:lnSpc>
              <a:spcBef>
                <a:spcPts val="0"/>
              </a:spcBef>
              <a:spcAft>
                <a:spcPts val="0"/>
              </a:spcAft>
              <a:buClr>
                <a:srgbClr val="C00000"/>
              </a:buClr>
              <a:buSzPct val="75000"/>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0" fontAlgn="auto" latinLnBrk="0" hangingPunct="0">
              <a:lnSpc>
                <a:spcPct val="108000"/>
              </a:lnSpc>
              <a:spcBef>
                <a:spcPts val="0"/>
              </a:spcBef>
              <a:spcAft>
                <a:spcPts val="0"/>
              </a:spcAft>
              <a:buClr>
                <a:srgbClr val="C00000"/>
              </a:buClr>
              <a:buSzPct val="75000"/>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auto" latinLnBrk="0" hangingPunct="0">
              <a:lnSpc>
                <a:spcPct val="108000"/>
              </a:lnSpc>
              <a:spcBef>
                <a:spcPts val="0"/>
              </a:spcBef>
              <a:spcAft>
                <a:spcPts val="0"/>
              </a:spcAft>
              <a:buClr>
                <a:srgbClr val="C00000"/>
              </a:buClr>
              <a:buSzPct val="75000"/>
              <a:buFontTx/>
              <a:buNone/>
              <a:tabLst/>
              <a:defRPr/>
            </a:pPr>
            <a:endPar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0" fontAlgn="auto" latinLnBrk="0" hangingPunct="0">
              <a:lnSpc>
                <a:spcPct val="108000"/>
              </a:lnSpc>
              <a:spcBef>
                <a:spcPts val="0"/>
              </a:spcBef>
              <a:spcAft>
                <a:spcPts val="0"/>
              </a:spcAft>
              <a:buClr>
                <a:srgbClr val="C00000"/>
              </a:buClr>
              <a:buSzPct val="75000"/>
              <a:buFont typeface="Wingdings" panose="05000000000000000000" pitchFamily="2" charset="2"/>
              <a:buChar char="Ø"/>
              <a:tabLst/>
              <a:defRPr/>
            </a:pPr>
            <a:endPar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0" fontAlgn="auto" latinLnBrk="0" hangingPunct="0">
              <a:lnSpc>
                <a:spcPct val="108000"/>
              </a:lnSpc>
              <a:spcBef>
                <a:spcPts val="0"/>
              </a:spcBef>
              <a:spcAft>
                <a:spcPts val="0"/>
              </a:spcAft>
              <a:buClr>
                <a:srgbClr val="C00000"/>
              </a:buClr>
              <a:buSzPct val="75000"/>
              <a:buFont typeface="Wingdings" panose="05000000000000000000" pitchFamily="2" charset="2"/>
              <a:buChar char="Ø"/>
              <a:tabLst/>
              <a:defRPr/>
            </a:pPr>
            <a:endPar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3">
            <a:extLst>
              <a:ext uri="{FF2B5EF4-FFF2-40B4-BE49-F238E27FC236}">
                <a16:creationId xmlns:a16="http://schemas.microsoft.com/office/drawing/2014/main" xmlns="" id="{0D5D804B-14C3-4B52-B1C5-9386809D6CC1}"/>
              </a:ext>
            </a:extLst>
          </p:cNvPr>
          <p:cNvSpPr txBox="1">
            <a:spLocks/>
          </p:cNvSpPr>
          <p:nvPr/>
        </p:nvSpPr>
        <p:spPr>
          <a:xfrm>
            <a:off x="4211960" y="6151498"/>
            <a:ext cx="43204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CE6738C-8955-4CF1-A256-1C49941BBB03}" type="slidenum">
              <a:rPr lang="en-ZA" smtClean="0">
                <a:solidFill>
                  <a:prstClr val="black"/>
                </a:solidFill>
                <a:latin typeface="Calibri"/>
              </a:rPr>
              <a:pPr>
                <a:defRPr/>
              </a:pPr>
              <a:t>10</a:t>
            </a:fld>
            <a:endParaRPr lang="en-ZA" dirty="0">
              <a:solidFill>
                <a:prstClr val="black"/>
              </a:solidFill>
              <a:latin typeface="Calibri"/>
            </a:endParaRPr>
          </a:p>
        </p:txBody>
      </p:sp>
      <p:pic>
        <p:nvPicPr>
          <p:cNvPr id="8" name="Picture 7">
            <a:extLst>
              <a:ext uri="{FF2B5EF4-FFF2-40B4-BE49-F238E27FC236}">
                <a16:creationId xmlns:a16="http://schemas.microsoft.com/office/drawing/2014/main" xmlns="" id="{3F3B53A3-446F-B7DD-4645-B8CA007D3267}"/>
              </a:ext>
            </a:extLst>
          </p:cNvPr>
          <p:cNvPicPr>
            <a:picLocks noChangeAspect="1"/>
          </p:cNvPicPr>
          <p:nvPr/>
        </p:nvPicPr>
        <p:blipFill>
          <a:blip r:embed="rId3" cstate="print"/>
          <a:stretch>
            <a:fillRect/>
          </a:stretch>
        </p:blipFill>
        <p:spPr>
          <a:xfrm>
            <a:off x="107772" y="1867700"/>
            <a:ext cx="4155146" cy="3122599"/>
          </a:xfrm>
          <a:prstGeom prst="rect">
            <a:avLst/>
          </a:prstGeom>
        </p:spPr>
      </p:pic>
    </p:spTree>
    <p:extLst>
      <p:ext uri="{BB962C8B-B14F-4D97-AF65-F5344CB8AC3E}">
        <p14:creationId xmlns:p14="http://schemas.microsoft.com/office/powerpoint/2010/main" xmlns="" val="423471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6607"/>
            <a:ext cx="9144000" cy="102535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6156176" y="6309320"/>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p:cNvSpPr/>
          <p:nvPr/>
        </p:nvSpPr>
        <p:spPr>
          <a:xfrm>
            <a:off x="1403648" y="764704"/>
            <a:ext cx="7992888" cy="1311128"/>
          </a:xfrm>
          <a:prstGeom prst="rect">
            <a:avLst/>
          </a:prstGeom>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rPr>
              <a:t>		</a:t>
            </a:r>
          </a:p>
        </p:txBody>
      </p:sp>
      <p:sp>
        <p:nvSpPr>
          <p:cNvPr id="6" name="Slide Number Placeholder 3">
            <a:extLst>
              <a:ext uri="{FF2B5EF4-FFF2-40B4-BE49-F238E27FC236}">
                <a16:creationId xmlns:a16="http://schemas.microsoft.com/office/drawing/2014/main" xmlns="" id="{0D5D804B-14C3-4B52-B1C5-9386809D6CC1}"/>
              </a:ext>
            </a:extLst>
          </p:cNvPr>
          <p:cNvSpPr txBox="1">
            <a:spLocks/>
          </p:cNvSpPr>
          <p:nvPr/>
        </p:nvSpPr>
        <p:spPr>
          <a:xfrm>
            <a:off x="4211960" y="6151498"/>
            <a:ext cx="43204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CE6738C-8955-4CF1-A256-1C49941BBB03}" type="slidenum">
              <a:rPr lang="en-ZA" smtClean="0">
                <a:solidFill>
                  <a:prstClr val="black"/>
                </a:solidFill>
                <a:latin typeface="Calibri"/>
              </a:rPr>
              <a:pPr>
                <a:defRPr/>
              </a:pPr>
              <a:t>11</a:t>
            </a:fld>
            <a:endParaRPr lang="en-ZA" dirty="0">
              <a:solidFill>
                <a:prstClr val="black"/>
              </a:solidFill>
              <a:latin typeface="Calibri"/>
            </a:endParaRPr>
          </a:p>
        </p:txBody>
      </p:sp>
      <p:pic>
        <p:nvPicPr>
          <p:cNvPr id="7" name="Picture 6">
            <a:extLst>
              <a:ext uri="{FF2B5EF4-FFF2-40B4-BE49-F238E27FC236}">
                <a16:creationId xmlns:a16="http://schemas.microsoft.com/office/drawing/2014/main" xmlns="" id="{DF829ECE-7560-4BA9-9F6A-8695D169E39F}"/>
              </a:ext>
            </a:extLst>
          </p:cNvPr>
          <p:cNvPicPr>
            <a:picLocks noChangeAspect="1"/>
          </p:cNvPicPr>
          <p:nvPr/>
        </p:nvPicPr>
        <p:blipFill>
          <a:blip r:embed="rId3" cstate="print"/>
          <a:stretch>
            <a:fillRect/>
          </a:stretch>
        </p:blipFill>
        <p:spPr>
          <a:xfrm>
            <a:off x="107504" y="1124743"/>
            <a:ext cx="9217024" cy="4680521"/>
          </a:xfrm>
          <a:prstGeom prst="rect">
            <a:avLst/>
          </a:prstGeom>
        </p:spPr>
      </p:pic>
    </p:spTree>
    <p:extLst>
      <p:ext uri="{BB962C8B-B14F-4D97-AF65-F5344CB8AC3E}">
        <p14:creationId xmlns:p14="http://schemas.microsoft.com/office/powerpoint/2010/main" xmlns="" val="9832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6607"/>
            <a:ext cx="9144000" cy="102535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6156176" y="6309320"/>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p:cNvSpPr/>
          <p:nvPr/>
        </p:nvSpPr>
        <p:spPr>
          <a:xfrm>
            <a:off x="1403648" y="764704"/>
            <a:ext cx="7992888" cy="1311128"/>
          </a:xfrm>
          <a:prstGeom prst="rect">
            <a:avLst/>
          </a:prstGeom>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endPar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endParaRPr>
          </a:p>
          <a:p>
            <a:pPr marL="0" marR="0" lvl="0" indent="0" algn="l" defTabSz="457200" rtl="0" eaLnBrk="1" fontAlgn="base" latinLnBrk="0" hangingPunct="1">
              <a:lnSpc>
                <a:spcPct val="150000"/>
              </a:lnSpc>
              <a:spcBef>
                <a:spcPct val="20000"/>
              </a:spcBef>
              <a:spcAft>
                <a:spcPct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Gill Sans" pitchFamily="-52" charset="0"/>
                <a:ea typeface="ＭＳ Ｐゴシック" pitchFamily="-52" charset="-128"/>
                <a:cs typeface="+mn-cs"/>
              </a:rPr>
              <a:t>		</a:t>
            </a:r>
          </a:p>
        </p:txBody>
      </p:sp>
      <p:sp>
        <p:nvSpPr>
          <p:cNvPr id="6" name="Slide Number Placeholder 3">
            <a:extLst>
              <a:ext uri="{FF2B5EF4-FFF2-40B4-BE49-F238E27FC236}">
                <a16:creationId xmlns:a16="http://schemas.microsoft.com/office/drawing/2014/main" xmlns="" id="{0D5D804B-14C3-4B52-B1C5-9386809D6CC1}"/>
              </a:ext>
            </a:extLst>
          </p:cNvPr>
          <p:cNvSpPr txBox="1">
            <a:spLocks/>
          </p:cNvSpPr>
          <p:nvPr/>
        </p:nvSpPr>
        <p:spPr>
          <a:xfrm>
            <a:off x="4211960" y="6151498"/>
            <a:ext cx="43204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CE6738C-8955-4CF1-A256-1C49941BBB03}" type="slidenum">
              <a:rPr lang="en-ZA" smtClean="0">
                <a:solidFill>
                  <a:prstClr val="black"/>
                </a:solidFill>
                <a:latin typeface="Calibri"/>
              </a:rPr>
              <a:pPr>
                <a:defRPr/>
              </a:pPr>
              <a:t>12</a:t>
            </a:fld>
            <a:endParaRPr lang="en-ZA" dirty="0">
              <a:solidFill>
                <a:prstClr val="black"/>
              </a:solidFill>
              <a:latin typeface="Calibri"/>
            </a:endParaRPr>
          </a:p>
        </p:txBody>
      </p:sp>
      <p:pic>
        <p:nvPicPr>
          <p:cNvPr id="8" name="Picture 7">
            <a:extLst>
              <a:ext uri="{FF2B5EF4-FFF2-40B4-BE49-F238E27FC236}">
                <a16:creationId xmlns:a16="http://schemas.microsoft.com/office/drawing/2014/main" xmlns="" id="{E93283C0-DE7B-478E-A74E-CF78E1128783}"/>
              </a:ext>
            </a:extLst>
          </p:cNvPr>
          <p:cNvPicPr>
            <a:picLocks noChangeAspect="1"/>
          </p:cNvPicPr>
          <p:nvPr/>
        </p:nvPicPr>
        <p:blipFill>
          <a:blip r:embed="rId3" cstate="print"/>
          <a:stretch>
            <a:fillRect/>
          </a:stretch>
        </p:blipFill>
        <p:spPr>
          <a:xfrm>
            <a:off x="107504" y="1124744"/>
            <a:ext cx="8928991" cy="4752527"/>
          </a:xfrm>
          <a:prstGeom prst="rect">
            <a:avLst/>
          </a:prstGeom>
        </p:spPr>
      </p:pic>
    </p:spTree>
    <p:extLst>
      <p:ext uri="{BB962C8B-B14F-4D97-AF65-F5344CB8AC3E}">
        <p14:creationId xmlns:p14="http://schemas.microsoft.com/office/powerpoint/2010/main" xmlns="" val="142107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842"/>
            <a:ext cx="8229600" cy="79208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xmlns="" id="{BCB75209-3126-4831-B1B0-71671886F029}"/>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107504" y="1196752"/>
            <a:ext cx="8928992" cy="4680520"/>
          </a:xfrm>
          <a:prstGeom prst="rect">
            <a:avLst/>
          </a:prstGeom>
        </p:spPr>
      </p:pic>
    </p:spTree>
    <p:extLst>
      <p:ext uri="{BB962C8B-B14F-4D97-AF65-F5344CB8AC3E}">
        <p14:creationId xmlns:p14="http://schemas.microsoft.com/office/powerpoint/2010/main" xmlns="" val="27825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842"/>
            <a:ext cx="8229600" cy="79208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xmlns="" id="{E6EFD04C-1F9D-411E-85B2-EAFEF7947BF6}"/>
              </a:ext>
            </a:extLst>
          </p:cNvPr>
          <p:cNvGraphicFramePr>
            <a:graphicFrameLocks/>
          </p:cNvGraphicFramePr>
          <p:nvPr>
            <p:extLst>
              <p:ext uri="{D42A27DB-BD31-4B8C-83A1-F6EECF244321}">
                <p14:modId xmlns:p14="http://schemas.microsoft.com/office/powerpoint/2010/main" xmlns="" val="1196826855"/>
              </p:ext>
            </p:extLst>
          </p:nvPr>
        </p:nvGraphicFramePr>
        <p:xfrm>
          <a:off x="179512" y="1092930"/>
          <a:ext cx="8507288"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A52AB029-B0DE-4C6F-9200-E807E85FFDC0}"/>
              </a:ext>
            </a:extLst>
          </p:cNvPr>
          <p:cNvSpPr txBox="1"/>
          <p:nvPr/>
        </p:nvSpPr>
        <p:spPr>
          <a:xfrm>
            <a:off x="148680" y="4899947"/>
            <a:ext cx="8815808" cy="1200329"/>
          </a:xfrm>
          <a:prstGeom prst="rect">
            <a:avLst/>
          </a:prstGeom>
          <a:noFill/>
        </p:spPr>
        <p:txBody>
          <a:bodyPr wrap="square" rtlCol="0">
            <a:spAutoFit/>
          </a:bodyPr>
          <a:lstStyle/>
          <a:p>
            <a:pPr marL="285750" indent="-285750">
              <a:buSzPct val="60000"/>
              <a:buFont typeface="Wingdings" panose="05000000000000000000" pitchFamily="2" charset="2"/>
              <a:buChar char="v"/>
            </a:pPr>
            <a:r>
              <a:rPr lang="en-ZA" sz="1400" dirty="0">
                <a:latin typeface="Tahoma" panose="020B0604030504040204" pitchFamily="34" charset="0"/>
                <a:ea typeface="Tahoma" panose="020B0604030504040204" pitchFamily="34" charset="0"/>
                <a:cs typeface="Tahoma" panose="020B0604030504040204" pitchFamily="34" charset="0"/>
              </a:rPr>
              <a:t>There is a higher number of learners enrolling for no-cost open eLearning courses as compared to paid courses</a:t>
            </a:r>
          </a:p>
          <a:p>
            <a:pPr marL="285750" indent="-285750">
              <a:buSzPct val="60000"/>
              <a:buFont typeface="Wingdings" panose="05000000000000000000" pitchFamily="2" charset="2"/>
              <a:buChar char="v"/>
            </a:pPr>
            <a:r>
              <a:rPr lang="en-ZA" sz="1400" dirty="0">
                <a:latin typeface="Tahoma" panose="020B0604030504040204" pitchFamily="34" charset="0"/>
                <a:ea typeface="Tahoma" panose="020B0604030504040204" pitchFamily="34" charset="0"/>
                <a:cs typeface="Tahoma" panose="020B0604030504040204" pitchFamily="34" charset="0"/>
              </a:rPr>
              <a:t>The no-cost open eLearning courses are self- paced, efficient, there is no physical interaction and the learner can immediately register.   </a:t>
            </a:r>
          </a:p>
          <a:p>
            <a:pPr marL="285750" indent="-285750">
              <a:buFont typeface="Arial" panose="020B0604020202020204" pitchFamily="34" charset="0"/>
              <a:buChar char="•"/>
            </a:pPr>
            <a:endParaRPr lang="en-ZA" sz="1600" dirty="0">
              <a:latin typeface="Franklin Gothic Book" panose="020B0503020102020204" pitchFamily="34" charset="0"/>
            </a:endParaRPr>
          </a:p>
        </p:txBody>
      </p:sp>
    </p:spTree>
    <p:extLst>
      <p:ext uri="{BB962C8B-B14F-4D97-AF65-F5344CB8AC3E}">
        <p14:creationId xmlns:p14="http://schemas.microsoft.com/office/powerpoint/2010/main" xmlns="" val="186571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3">
            <a:extLst>
              <a:ext uri="{FF2B5EF4-FFF2-40B4-BE49-F238E27FC236}">
                <a16:creationId xmlns:a16="http://schemas.microsoft.com/office/drawing/2014/main" xmlns="" id="{ED9DC284-AE23-4AE4-A6D8-0DE5B0CB8A4A}"/>
              </a:ext>
            </a:extLst>
          </p:cNvPr>
          <p:cNvSpPr txBox="1">
            <a:spLocks/>
          </p:cNvSpPr>
          <p:nvPr/>
        </p:nvSpPr>
        <p:spPr>
          <a:xfrm>
            <a:off x="370874" y="306737"/>
            <a:ext cx="8289776" cy="699392"/>
          </a:xfrm>
          <a:prstGeom prst="rect">
            <a:avLst/>
          </a:prstGeom>
        </p:spPr>
        <p:txBody>
          <a:bodyPr vert="horz" lIns="91440" tIns="45720" rIns="91440" bIns="45720" rtlCol="0" anchor="ctr">
            <a:noAutofit/>
          </a:bodyPr>
          <a:lstStyle>
            <a:defPPr lvl="0">
              <a:defRPr lang="en-US"/>
            </a:defPPr>
            <a:lvl1pPr algn="ctr">
              <a:spcBef>
                <a:spcPct val="0"/>
              </a:spcBef>
              <a:buClr>
                <a:srgbClr val="C00000"/>
              </a:buClr>
              <a:buSzPct val="80000"/>
              <a:buNone/>
              <a:defRPr sz="2400" b="1">
                <a:solidFill>
                  <a:srgbClr val="3366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
                <a:srgbClr val="C00000"/>
              </a:buClr>
              <a:buSzPct val="80000"/>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Our Partners</a:t>
            </a:r>
          </a:p>
        </p:txBody>
      </p:sp>
      <p:grpSp>
        <p:nvGrpSpPr>
          <p:cNvPr id="222" name="Group 221">
            <a:extLst>
              <a:ext uri="{FF2B5EF4-FFF2-40B4-BE49-F238E27FC236}">
                <a16:creationId xmlns:a16="http://schemas.microsoft.com/office/drawing/2014/main" xmlns="" id="{922C21AA-2183-4D1C-9E03-538204A33322}"/>
              </a:ext>
            </a:extLst>
          </p:cNvPr>
          <p:cNvGrpSpPr/>
          <p:nvPr/>
        </p:nvGrpSpPr>
        <p:grpSpPr>
          <a:xfrm>
            <a:off x="280984" y="1147417"/>
            <a:ext cx="8789140" cy="3321388"/>
            <a:chOff x="689552" y="993866"/>
            <a:chExt cx="7764896" cy="3863884"/>
          </a:xfrm>
          <a:solidFill>
            <a:schemeClr val="bg1">
              <a:lumMod val="85000"/>
            </a:schemeClr>
          </a:solidFill>
        </p:grpSpPr>
        <p:grpSp>
          <p:nvGrpSpPr>
            <p:cNvPr id="226" name="Group 341">
              <a:extLst>
                <a:ext uri="{FF2B5EF4-FFF2-40B4-BE49-F238E27FC236}">
                  <a16:creationId xmlns:a16="http://schemas.microsoft.com/office/drawing/2014/main" xmlns="" id="{9E782F96-1D21-49AE-B389-B003E999F733}"/>
                </a:ext>
              </a:extLst>
            </p:cNvPr>
            <p:cNvGrpSpPr/>
            <p:nvPr/>
          </p:nvGrpSpPr>
          <p:grpSpPr>
            <a:xfrm>
              <a:off x="3953119" y="2627714"/>
              <a:ext cx="1481189" cy="1656541"/>
              <a:chOff x="4097338" y="2217738"/>
              <a:chExt cx="1139825" cy="1274763"/>
            </a:xfrm>
            <a:grpFill/>
          </p:grpSpPr>
          <p:sp>
            <p:nvSpPr>
              <p:cNvPr id="398" name="Freeform 5">
                <a:extLst>
                  <a:ext uri="{FF2B5EF4-FFF2-40B4-BE49-F238E27FC236}">
                    <a16:creationId xmlns:a16="http://schemas.microsoft.com/office/drawing/2014/main" xmlns="" id="{04CEC69C-78EC-46B1-B464-E54E91077EC3}"/>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9" name="Freeform 6">
                <a:extLst>
                  <a:ext uri="{FF2B5EF4-FFF2-40B4-BE49-F238E27FC236}">
                    <a16:creationId xmlns:a16="http://schemas.microsoft.com/office/drawing/2014/main" xmlns="" id="{D24C22BA-2B1D-45D2-8D47-0921E8202E5C}"/>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8" name="Group 274">
              <a:extLst>
                <a:ext uri="{FF2B5EF4-FFF2-40B4-BE49-F238E27FC236}">
                  <a16:creationId xmlns:a16="http://schemas.microsoft.com/office/drawing/2014/main" xmlns="" id="{ADA657BD-4C05-4C77-A0B0-115FB7D3AFE9}"/>
                </a:ext>
              </a:extLst>
            </p:cNvPr>
            <p:cNvGrpSpPr/>
            <p:nvPr/>
          </p:nvGrpSpPr>
          <p:grpSpPr>
            <a:xfrm>
              <a:off x="2566825" y="3221840"/>
              <a:ext cx="1012903" cy="1635910"/>
              <a:chOff x="3030538" y="2674938"/>
              <a:chExt cx="779463" cy="1258888"/>
            </a:xfrm>
            <a:grpFill/>
          </p:grpSpPr>
          <p:sp>
            <p:nvSpPr>
              <p:cNvPr id="396" name="Freeform 22">
                <a:extLst>
                  <a:ext uri="{FF2B5EF4-FFF2-40B4-BE49-F238E27FC236}">
                    <a16:creationId xmlns:a16="http://schemas.microsoft.com/office/drawing/2014/main" xmlns="" id="{EE3307F3-5AE7-4CCA-80FD-3C84857090CB}"/>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7" name="Freeform 23">
                <a:extLst>
                  <a:ext uri="{FF2B5EF4-FFF2-40B4-BE49-F238E27FC236}">
                    <a16:creationId xmlns:a16="http://schemas.microsoft.com/office/drawing/2014/main" xmlns="" id="{9E30D068-BE7F-4A72-B08B-2E2396A01ED5}"/>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9" name="Group 277">
              <a:extLst>
                <a:ext uri="{FF2B5EF4-FFF2-40B4-BE49-F238E27FC236}">
                  <a16:creationId xmlns:a16="http://schemas.microsoft.com/office/drawing/2014/main" xmlns="" id="{1C667FD6-E2D5-4303-A89B-E3DD754EB84C}"/>
                </a:ext>
              </a:extLst>
            </p:cNvPr>
            <p:cNvGrpSpPr/>
            <p:nvPr/>
          </p:nvGrpSpPr>
          <p:grpSpPr>
            <a:xfrm>
              <a:off x="689552" y="993866"/>
              <a:ext cx="3366714" cy="2345562"/>
              <a:chOff x="1585913" y="960438"/>
              <a:chExt cx="2590800" cy="1804987"/>
            </a:xfrm>
            <a:grpFill/>
          </p:grpSpPr>
          <p:sp>
            <p:nvSpPr>
              <p:cNvPr id="333" name="Freeform 21">
                <a:extLst>
                  <a:ext uri="{FF2B5EF4-FFF2-40B4-BE49-F238E27FC236}">
                    <a16:creationId xmlns:a16="http://schemas.microsoft.com/office/drawing/2014/main" xmlns="" id="{E0128D8B-729E-405F-B29C-C81C85F44511}"/>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Freeform 39">
                <a:extLst>
                  <a:ext uri="{FF2B5EF4-FFF2-40B4-BE49-F238E27FC236}">
                    <a16:creationId xmlns:a16="http://schemas.microsoft.com/office/drawing/2014/main" xmlns="" id="{4D5E158D-42D1-49E0-A12B-8F7A12BE964B}"/>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Freeform 40">
                <a:extLst>
                  <a:ext uri="{FF2B5EF4-FFF2-40B4-BE49-F238E27FC236}">
                    <a16:creationId xmlns:a16="http://schemas.microsoft.com/office/drawing/2014/main" xmlns="" id="{5759B41B-2D42-4626-B172-BE8D8AB9A266}"/>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6" name="Freeform 41">
                <a:extLst>
                  <a:ext uri="{FF2B5EF4-FFF2-40B4-BE49-F238E27FC236}">
                    <a16:creationId xmlns:a16="http://schemas.microsoft.com/office/drawing/2014/main" xmlns="" id="{3E0E7EAE-5EE0-4E8E-A014-D3A6675F6109}"/>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 name="Freeform 42">
                <a:extLst>
                  <a:ext uri="{FF2B5EF4-FFF2-40B4-BE49-F238E27FC236}">
                    <a16:creationId xmlns:a16="http://schemas.microsoft.com/office/drawing/2014/main" xmlns="" id="{F260C966-5A9D-4FD8-AE7F-DC3C23952784}"/>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8" name="Freeform 43">
                <a:extLst>
                  <a:ext uri="{FF2B5EF4-FFF2-40B4-BE49-F238E27FC236}">
                    <a16:creationId xmlns:a16="http://schemas.microsoft.com/office/drawing/2014/main" xmlns="" id="{E1D62025-4160-4B63-BFF8-F644CE2B28E4}"/>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9" name="Freeform 44">
                <a:extLst>
                  <a:ext uri="{FF2B5EF4-FFF2-40B4-BE49-F238E27FC236}">
                    <a16:creationId xmlns:a16="http://schemas.microsoft.com/office/drawing/2014/main" xmlns="" id="{CE839B84-0195-4B02-A310-0DE7B877E060}"/>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Freeform 45">
                <a:extLst>
                  <a:ext uri="{FF2B5EF4-FFF2-40B4-BE49-F238E27FC236}">
                    <a16:creationId xmlns:a16="http://schemas.microsoft.com/office/drawing/2014/main" xmlns="" id="{32527785-035E-4CE7-9FD1-8BC92EA4C035}"/>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Freeform 46">
                <a:extLst>
                  <a:ext uri="{FF2B5EF4-FFF2-40B4-BE49-F238E27FC236}">
                    <a16:creationId xmlns:a16="http://schemas.microsoft.com/office/drawing/2014/main" xmlns="" id="{D50C6916-9591-4A99-BF55-4E1A918D916B}"/>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Freeform 47">
                <a:extLst>
                  <a:ext uri="{FF2B5EF4-FFF2-40B4-BE49-F238E27FC236}">
                    <a16:creationId xmlns:a16="http://schemas.microsoft.com/office/drawing/2014/main" xmlns="" id="{75A570A9-8DA6-4422-AC91-B42FF62B6801}"/>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3" name="Freeform 48">
                <a:extLst>
                  <a:ext uri="{FF2B5EF4-FFF2-40B4-BE49-F238E27FC236}">
                    <a16:creationId xmlns:a16="http://schemas.microsoft.com/office/drawing/2014/main" xmlns="" id="{718E688D-0061-4CAC-BE06-F2E9B5AC3051}"/>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Freeform 49">
                <a:extLst>
                  <a:ext uri="{FF2B5EF4-FFF2-40B4-BE49-F238E27FC236}">
                    <a16:creationId xmlns:a16="http://schemas.microsoft.com/office/drawing/2014/main" xmlns="" id="{129B37BA-CEBD-4AB8-972B-AD3F3012155C}"/>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Freeform 50">
                <a:extLst>
                  <a:ext uri="{FF2B5EF4-FFF2-40B4-BE49-F238E27FC236}">
                    <a16:creationId xmlns:a16="http://schemas.microsoft.com/office/drawing/2014/main" xmlns="" id="{3F003C56-E63E-45C0-B28A-47791C800CD3}"/>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Freeform 51">
                <a:extLst>
                  <a:ext uri="{FF2B5EF4-FFF2-40B4-BE49-F238E27FC236}">
                    <a16:creationId xmlns:a16="http://schemas.microsoft.com/office/drawing/2014/main" xmlns="" id="{DDB36678-D3E2-4126-A9A3-2D9BB9B3B3A3}"/>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Freeform 52">
                <a:extLst>
                  <a:ext uri="{FF2B5EF4-FFF2-40B4-BE49-F238E27FC236}">
                    <a16:creationId xmlns:a16="http://schemas.microsoft.com/office/drawing/2014/main" xmlns="" id="{268ED3AF-5CE0-4765-BA84-83DA2A7C60CC}"/>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Freeform 53">
                <a:extLst>
                  <a:ext uri="{FF2B5EF4-FFF2-40B4-BE49-F238E27FC236}">
                    <a16:creationId xmlns:a16="http://schemas.microsoft.com/office/drawing/2014/main" xmlns="" id="{B326DA56-D588-4BD4-8EA3-E9367EB43210}"/>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Freeform 54">
                <a:extLst>
                  <a:ext uri="{FF2B5EF4-FFF2-40B4-BE49-F238E27FC236}">
                    <a16:creationId xmlns:a16="http://schemas.microsoft.com/office/drawing/2014/main" xmlns="" id="{6B1C2101-06F0-4AF0-8F27-FE6510197511}"/>
                  </a:ext>
                </a:extLst>
              </p:cNvPr>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0" name="Freeform 55">
                <a:extLst>
                  <a:ext uri="{FF2B5EF4-FFF2-40B4-BE49-F238E27FC236}">
                    <a16:creationId xmlns:a16="http://schemas.microsoft.com/office/drawing/2014/main" xmlns="" id="{D98DE94E-EB6F-4AE5-8C46-200D176DB434}"/>
                  </a:ext>
                </a:extLst>
              </p:cNvPr>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Freeform 56">
                <a:extLst>
                  <a:ext uri="{FF2B5EF4-FFF2-40B4-BE49-F238E27FC236}">
                    <a16:creationId xmlns:a16="http://schemas.microsoft.com/office/drawing/2014/main" xmlns="" id="{94197EF9-22E4-4CF2-B4E7-BA34A44CD0F9}"/>
                  </a:ext>
                </a:extLst>
              </p:cNvPr>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2" name="Freeform 57">
                <a:extLst>
                  <a:ext uri="{FF2B5EF4-FFF2-40B4-BE49-F238E27FC236}">
                    <a16:creationId xmlns:a16="http://schemas.microsoft.com/office/drawing/2014/main" xmlns="" id="{AE793938-4D87-4C21-AC41-B14E4F1EE9FC}"/>
                  </a:ext>
                </a:extLst>
              </p:cNvPr>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Freeform 58">
                <a:extLst>
                  <a:ext uri="{FF2B5EF4-FFF2-40B4-BE49-F238E27FC236}">
                    <a16:creationId xmlns:a16="http://schemas.microsoft.com/office/drawing/2014/main" xmlns="" id="{08C62EA8-DEEF-43C3-90F2-C92A32DFDF61}"/>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4" name="Freeform 59">
                <a:extLst>
                  <a:ext uri="{FF2B5EF4-FFF2-40B4-BE49-F238E27FC236}">
                    <a16:creationId xmlns:a16="http://schemas.microsoft.com/office/drawing/2014/main" xmlns="" id="{5946450F-5855-4AF1-BD90-D1AC1CCC8C4D}"/>
                  </a:ext>
                </a:extLst>
              </p:cNvPr>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5" name="Freeform 60">
                <a:extLst>
                  <a:ext uri="{FF2B5EF4-FFF2-40B4-BE49-F238E27FC236}">
                    <a16:creationId xmlns:a16="http://schemas.microsoft.com/office/drawing/2014/main" xmlns="" id="{F04C5C87-A11A-4AE6-AFFD-3B1376E01199}"/>
                  </a:ext>
                </a:extLst>
              </p:cNvPr>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6" name="Freeform 61">
                <a:extLst>
                  <a:ext uri="{FF2B5EF4-FFF2-40B4-BE49-F238E27FC236}">
                    <a16:creationId xmlns:a16="http://schemas.microsoft.com/office/drawing/2014/main" xmlns="" id="{006D6AFB-28DA-408A-AADA-2361B4EAEDF6}"/>
                  </a:ext>
                </a:extLst>
              </p:cNvPr>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7" name="Freeform 62">
                <a:extLst>
                  <a:ext uri="{FF2B5EF4-FFF2-40B4-BE49-F238E27FC236}">
                    <a16:creationId xmlns:a16="http://schemas.microsoft.com/office/drawing/2014/main" xmlns="" id="{DE95BD99-9A57-4B6D-9404-D48C82C370B3}"/>
                  </a:ext>
                </a:extLst>
              </p:cNvPr>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8" name="Freeform 63">
                <a:extLst>
                  <a:ext uri="{FF2B5EF4-FFF2-40B4-BE49-F238E27FC236}">
                    <a16:creationId xmlns:a16="http://schemas.microsoft.com/office/drawing/2014/main" xmlns="" id="{956FD31B-C7BB-447B-A4F5-416ED3556953}"/>
                  </a:ext>
                </a:extLst>
              </p:cNvPr>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9" name="Freeform 64">
                <a:extLst>
                  <a:ext uri="{FF2B5EF4-FFF2-40B4-BE49-F238E27FC236}">
                    <a16:creationId xmlns:a16="http://schemas.microsoft.com/office/drawing/2014/main" xmlns="" id="{4C7918B0-5165-4FC3-A780-137624B38492}"/>
                  </a:ext>
                </a:extLst>
              </p:cNvPr>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0" name="Freeform 65">
                <a:extLst>
                  <a:ext uri="{FF2B5EF4-FFF2-40B4-BE49-F238E27FC236}">
                    <a16:creationId xmlns:a16="http://schemas.microsoft.com/office/drawing/2014/main" xmlns="" id="{909112F0-FCD5-4537-B9AA-E71D90EDDE79}"/>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1" name="Freeform 66">
                <a:extLst>
                  <a:ext uri="{FF2B5EF4-FFF2-40B4-BE49-F238E27FC236}">
                    <a16:creationId xmlns:a16="http://schemas.microsoft.com/office/drawing/2014/main" xmlns="" id="{3A9056E9-5513-417C-A539-60F09438991E}"/>
                  </a:ext>
                </a:extLst>
              </p:cNvPr>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2" name="Freeform 67">
                <a:extLst>
                  <a:ext uri="{FF2B5EF4-FFF2-40B4-BE49-F238E27FC236}">
                    <a16:creationId xmlns:a16="http://schemas.microsoft.com/office/drawing/2014/main" xmlns="" id="{0890613F-BC0A-4BF7-BA6C-35B2D502E7DA}"/>
                  </a:ext>
                </a:extLst>
              </p:cNvPr>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3" name="Freeform 68">
                <a:extLst>
                  <a:ext uri="{FF2B5EF4-FFF2-40B4-BE49-F238E27FC236}">
                    <a16:creationId xmlns:a16="http://schemas.microsoft.com/office/drawing/2014/main" xmlns="" id="{4AD6D755-5AE0-4B8E-9E23-540B8C2465C1}"/>
                  </a:ext>
                </a:extLst>
              </p:cNvPr>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4" name="Freeform 69">
                <a:extLst>
                  <a:ext uri="{FF2B5EF4-FFF2-40B4-BE49-F238E27FC236}">
                    <a16:creationId xmlns:a16="http://schemas.microsoft.com/office/drawing/2014/main" xmlns="" id="{F3E6E5A8-9A60-47AA-9568-DC2D6FD0863F}"/>
                  </a:ext>
                </a:extLst>
              </p:cNvPr>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5" name="Freeform 70">
                <a:extLst>
                  <a:ext uri="{FF2B5EF4-FFF2-40B4-BE49-F238E27FC236}">
                    <a16:creationId xmlns:a16="http://schemas.microsoft.com/office/drawing/2014/main" xmlns="" id="{ACC0CFC1-173F-408E-9FD9-5DD70312F736}"/>
                  </a:ext>
                </a:extLst>
              </p:cNvPr>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6" name="Freeform 71">
                <a:extLst>
                  <a:ext uri="{FF2B5EF4-FFF2-40B4-BE49-F238E27FC236}">
                    <a16:creationId xmlns:a16="http://schemas.microsoft.com/office/drawing/2014/main" xmlns="" id="{75514CDA-C59B-4C46-9BA7-6DFD0C8A9834}"/>
                  </a:ext>
                </a:extLst>
              </p:cNvPr>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7" name="Freeform 72">
                <a:extLst>
                  <a:ext uri="{FF2B5EF4-FFF2-40B4-BE49-F238E27FC236}">
                    <a16:creationId xmlns:a16="http://schemas.microsoft.com/office/drawing/2014/main" xmlns="" id="{E85F4042-FB78-4DEF-B4FC-97BE27386E36}"/>
                  </a:ext>
                </a:extLst>
              </p:cNvPr>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8" name="Freeform 73">
                <a:extLst>
                  <a:ext uri="{FF2B5EF4-FFF2-40B4-BE49-F238E27FC236}">
                    <a16:creationId xmlns:a16="http://schemas.microsoft.com/office/drawing/2014/main" xmlns="" id="{520F4895-0400-40EF-96DA-2E56E425020B}"/>
                  </a:ext>
                </a:extLst>
              </p:cNvPr>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9" name="Freeform 74">
                <a:extLst>
                  <a:ext uri="{FF2B5EF4-FFF2-40B4-BE49-F238E27FC236}">
                    <a16:creationId xmlns:a16="http://schemas.microsoft.com/office/drawing/2014/main" xmlns="" id="{D8FBC0CB-123E-4123-ADC6-7446B874874B}"/>
                  </a:ext>
                </a:extLst>
              </p:cNvPr>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0" name="Freeform 75">
                <a:extLst>
                  <a:ext uri="{FF2B5EF4-FFF2-40B4-BE49-F238E27FC236}">
                    <a16:creationId xmlns:a16="http://schemas.microsoft.com/office/drawing/2014/main" xmlns="" id="{F607FC37-0873-4EC6-BD99-09F860585183}"/>
                  </a:ext>
                </a:extLst>
              </p:cNvPr>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1" name="Freeform 76">
                <a:extLst>
                  <a:ext uri="{FF2B5EF4-FFF2-40B4-BE49-F238E27FC236}">
                    <a16:creationId xmlns:a16="http://schemas.microsoft.com/office/drawing/2014/main" xmlns="" id="{CE5006F1-41F6-4FD1-8B0E-1601EDB12739}"/>
                  </a:ext>
                </a:extLst>
              </p:cNvPr>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2" name="Freeform 77">
                <a:extLst>
                  <a:ext uri="{FF2B5EF4-FFF2-40B4-BE49-F238E27FC236}">
                    <a16:creationId xmlns:a16="http://schemas.microsoft.com/office/drawing/2014/main" xmlns="" id="{D3AC4CDA-6831-4A34-A56A-C5F431DBA600}"/>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3" name="Freeform 78">
                <a:extLst>
                  <a:ext uri="{FF2B5EF4-FFF2-40B4-BE49-F238E27FC236}">
                    <a16:creationId xmlns:a16="http://schemas.microsoft.com/office/drawing/2014/main" xmlns="" id="{C12929EC-BD31-498A-B202-892D127554E3}"/>
                  </a:ext>
                </a:extLst>
              </p:cNvPr>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4" name="Freeform 79">
                <a:extLst>
                  <a:ext uri="{FF2B5EF4-FFF2-40B4-BE49-F238E27FC236}">
                    <a16:creationId xmlns:a16="http://schemas.microsoft.com/office/drawing/2014/main" xmlns="" id="{84EB8AB3-355A-4082-B268-7DA769A56969}"/>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5" name="Freeform 80">
                <a:extLst>
                  <a:ext uri="{FF2B5EF4-FFF2-40B4-BE49-F238E27FC236}">
                    <a16:creationId xmlns:a16="http://schemas.microsoft.com/office/drawing/2014/main" xmlns="" id="{D9772F29-DCC9-418C-B367-B60A2BCF7D02}"/>
                  </a:ext>
                </a:extLst>
              </p:cNvPr>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6" name="Freeform 81">
                <a:extLst>
                  <a:ext uri="{FF2B5EF4-FFF2-40B4-BE49-F238E27FC236}">
                    <a16:creationId xmlns:a16="http://schemas.microsoft.com/office/drawing/2014/main" xmlns="" id="{BD5A8456-6897-4929-8953-BFB19FDA3DEF}"/>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7" name="Freeform 82">
                <a:extLst>
                  <a:ext uri="{FF2B5EF4-FFF2-40B4-BE49-F238E27FC236}">
                    <a16:creationId xmlns:a16="http://schemas.microsoft.com/office/drawing/2014/main" xmlns="" id="{072C6DDD-5D54-40BB-9488-42CDC1CD59BE}"/>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8" name="Freeform 83">
                <a:extLst>
                  <a:ext uri="{FF2B5EF4-FFF2-40B4-BE49-F238E27FC236}">
                    <a16:creationId xmlns:a16="http://schemas.microsoft.com/office/drawing/2014/main" xmlns="" id="{1C241285-C491-49E7-97C6-F8BBDC68A051}"/>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9" name="Freeform 84">
                <a:extLst>
                  <a:ext uri="{FF2B5EF4-FFF2-40B4-BE49-F238E27FC236}">
                    <a16:creationId xmlns:a16="http://schemas.microsoft.com/office/drawing/2014/main" xmlns="" id="{36ED4B15-F32F-4423-BE01-133E91A242C6}"/>
                  </a:ext>
                </a:extLst>
              </p:cNvPr>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0" name="Freeform 85">
                <a:extLst>
                  <a:ext uri="{FF2B5EF4-FFF2-40B4-BE49-F238E27FC236}">
                    <a16:creationId xmlns:a16="http://schemas.microsoft.com/office/drawing/2014/main" xmlns="" id="{CC3BBA26-E567-46E4-9309-5FB090E584F7}"/>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1" name="Freeform 86">
                <a:extLst>
                  <a:ext uri="{FF2B5EF4-FFF2-40B4-BE49-F238E27FC236}">
                    <a16:creationId xmlns:a16="http://schemas.microsoft.com/office/drawing/2014/main" xmlns="" id="{A0126EDD-2208-47B2-9B56-86D8D8EE89CD}"/>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2" name="Freeform 87">
                <a:extLst>
                  <a:ext uri="{FF2B5EF4-FFF2-40B4-BE49-F238E27FC236}">
                    <a16:creationId xmlns:a16="http://schemas.microsoft.com/office/drawing/2014/main" xmlns="" id="{301D7BF6-82C0-4880-BEC4-16F38516D741}"/>
                  </a:ext>
                </a:extLst>
              </p:cNvPr>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3" name="Freeform 88">
                <a:extLst>
                  <a:ext uri="{FF2B5EF4-FFF2-40B4-BE49-F238E27FC236}">
                    <a16:creationId xmlns:a16="http://schemas.microsoft.com/office/drawing/2014/main" xmlns="" id="{00CB3B54-ED3D-4BD4-BD52-0928ABE7D19F}"/>
                  </a:ext>
                </a:extLst>
              </p:cNvPr>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4" name="Freeform 89">
                <a:extLst>
                  <a:ext uri="{FF2B5EF4-FFF2-40B4-BE49-F238E27FC236}">
                    <a16:creationId xmlns:a16="http://schemas.microsoft.com/office/drawing/2014/main" xmlns="" id="{54D4C859-02B7-4CCF-9E81-4E01BCB8AB0B}"/>
                  </a:ext>
                </a:extLst>
              </p:cNvPr>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5" name="Freeform 90">
                <a:extLst>
                  <a:ext uri="{FF2B5EF4-FFF2-40B4-BE49-F238E27FC236}">
                    <a16:creationId xmlns:a16="http://schemas.microsoft.com/office/drawing/2014/main" xmlns="" id="{EE4ACF2E-6CB3-46A8-AB48-4F682C82B0A4}"/>
                  </a:ext>
                </a:extLst>
              </p:cNvPr>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6" name="Freeform 91">
                <a:extLst>
                  <a:ext uri="{FF2B5EF4-FFF2-40B4-BE49-F238E27FC236}">
                    <a16:creationId xmlns:a16="http://schemas.microsoft.com/office/drawing/2014/main" xmlns="" id="{7FFD1A74-7F7E-47B7-9965-8CA1484949D0}"/>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Freeform 92">
                <a:extLst>
                  <a:ext uri="{FF2B5EF4-FFF2-40B4-BE49-F238E27FC236}">
                    <a16:creationId xmlns:a16="http://schemas.microsoft.com/office/drawing/2014/main" xmlns="" id="{18436757-60F8-4E00-A2D1-7FC7C0F38DF2}"/>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8" name="Freeform 93">
                <a:extLst>
                  <a:ext uri="{FF2B5EF4-FFF2-40B4-BE49-F238E27FC236}">
                    <a16:creationId xmlns:a16="http://schemas.microsoft.com/office/drawing/2014/main" xmlns="" id="{8D86E84D-0EA8-40FF-9A2B-91CD68DB597D}"/>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9" name="Freeform 94">
                <a:extLst>
                  <a:ext uri="{FF2B5EF4-FFF2-40B4-BE49-F238E27FC236}">
                    <a16:creationId xmlns:a16="http://schemas.microsoft.com/office/drawing/2014/main" xmlns="" id="{71443F34-330A-4859-B688-5EFF0B01612C}"/>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0" name="Freeform 95">
                <a:extLst>
                  <a:ext uri="{FF2B5EF4-FFF2-40B4-BE49-F238E27FC236}">
                    <a16:creationId xmlns:a16="http://schemas.microsoft.com/office/drawing/2014/main" xmlns="" id="{108AFA46-5ADB-4343-B681-04442557D59B}"/>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1" name="Freeform 96">
                <a:extLst>
                  <a:ext uri="{FF2B5EF4-FFF2-40B4-BE49-F238E27FC236}">
                    <a16:creationId xmlns:a16="http://schemas.microsoft.com/office/drawing/2014/main" xmlns="" id="{52165CB8-5E4E-4F72-99B8-F00043A1ED9C}"/>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2" name="Freeform 97">
                <a:extLst>
                  <a:ext uri="{FF2B5EF4-FFF2-40B4-BE49-F238E27FC236}">
                    <a16:creationId xmlns:a16="http://schemas.microsoft.com/office/drawing/2014/main" xmlns="" id="{3B2D2069-949E-455E-9A69-DF64586DA6E0}"/>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3" name="Freeform 98">
                <a:extLst>
                  <a:ext uri="{FF2B5EF4-FFF2-40B4-BE49-F238E27FC236}">
                    <a16:creationId xmlns:a16="http://schemas.microsoft.com/office/drawing/2014/main" xmlns="" id="{11AA993C-31A2-4877-9A6B-C824F4077151}"/>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4" name="Freeform 99">
                <a:extLst>
                  <a:ext uri="{FF2B5EF4-FFF2-40B4-BE49-F238E27FC236}">
                    <a16:creationId xmlns:a16="http://schemas.microsoft.com/office/drawing/2014/main" xmlns="" id="{D086CB9B-4840-4DF3-B3E8-9208037BA2F8}"/>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5" name="Freeform 100">
                <a:extLst>
                  <a:ext uri="{FF2B5EF4-FFF2-40B4-BE49-F238E27FC236}">
                    <a16:creationId xmlns:a16="http://schemas.microsoft.com/office/drawing/2014/main" xmlns="" id="{C79F9645-559B-4A5A-9505-E89DD514A0B9}"/>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30" name="Group 345">
              <a:extLst>
                <a:ext uri="{FF2B5EF4-FFF2-40B4-BE49-F238E27FC236}">
                  <a16:creationId xmlns:a16="http://schemas.microsoft.com/office/drawing/2014/main" xmlns="" id="{25CFB22D-772A-41FE-A9BD-CDF1944E768C}"/>
                </a:ext>
              </a:extLst>
            </p:cNvPr>
            <p:cNvGrpSpPr/>
            <p:nvPr/>
          </p:nvGrpSpPr>
          <p:grpSpPr>
            <a:xfrm>
              <a:off x="4111963" y="1160964"/>
              <a:ext cx="893252" cy="1501821"/>
              <a:chOff x="4219575" y="1089025"/>
              <a:chExt cx="687388" cy="1155701"/>
            </a:xfrm>
            <a:grpFill/>
          </p:grpSpPr>
          <p:sp>
            <p:nvSpPr>
              <p:cNvPr id="318" name="Freeform 36">
                <a:extLst>
                  <a:ext uri="{FF2B5EF4-FFF2-40B4-BE49-F238E27FC236}">
                    <a16:creationId xmlns:a16="http://schemas.microsoft.com/office/drawing/2014/main" xmlns="" id="{3C922021-877A-432C-9914-453764B5ABDB}"/>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9" name="Group 343">
                <a:extLst>
                  <a:ext uri="{FF2B5EF4-FFF2-40B4-BE49-F238E27FC236}">
                    <a16:creationId xmlns:a16="http://schemas.microsoft.com/office/drawing/2014/main" xmlns="" id="{2CC27249-4E36-443C-A6EC-C8DD42461D25}"/>
                  </a:ext>
                </a:extLst>
              </p:cNvPr>
              <p:cNvGrpSpPr/>
              <p:nvPr/>
            </p:nvGrpSpPr>
            <p:grpSpPr>
              <a:xfrm>
                <a:off x="4219575" y="1089025"/>
                <a:ext cx="687388" cy="1155701"/>
                <a:chOff x="4219575" y="1089025"/>
                <a:chExt cx="687388" cy="1155701"/>
              </a:xfrm>
              <a:grpFill/>
            </p:grpSpPr>
            <p:sp>
              <p:nvSpPr>
                <p:cNvPr id="320" name="Freeform 24">
                  <a:extLst>
                    <a:ext uri="{FF2B5EF4-FFF2-40B4-BE49-F238E27FC236}">
                      <a16:creationId xmlns:a16="http://schemas.microsoft.com/office/drawing/2014/main" xmlns="" id="{D0D2C246-BDBB-4B41-BD4E-B61A7660BADE}"/>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1" name="Freeform 25">
                  <a:extLst>
                    <a:ext uri="{FF2B5EF4-FFF2-40B4-BE49-F238E27FC236}">
                      <a16:creationId xmlns:a16="http://schemas.microsoft.com/office/drawing/2014/main" xmlns="" id="{1E741C3A-A73D-4A94-B821-5C149AD1928F}"/>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2" name="Freeform 26">
                  <a:extLst>
                    <a:ext uri="{FF2B5EF4-FFF2-40B4-BE49-F238E27FC236}">
                      <a16:creationId xmlns:a16="http://schemas.microsoft.com/office/drawing/2014/main" xmlns="" id="{7D29BCCE-2949-48E5-85A1-10D9FFE86344}"/>
                    </a:ext>
                  </a:extLst>
                </p:cNvPr>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3" name="Freeform 27">
                  <a:extLst>
                    <a:ext uri="{FF2B5EF4-FFF2-40B4-BE49-F238E27FC236}">
                      <a16:creationId xmlns:a16="http://schemas.microsoft.com/office/drawing/2014/main" xmlns="" id="{7D088B13-1A61-4518-BD09-825A4B263138}"/>
                    </a:ext>
                  </a:extLst>
                </p:cNvPr>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4" name="Freeform 28">
                  <a:extLst>
                    <a:ext uri="{FF2B5EF4-FFF2-40B4-BE49-F238E27FC236}">
                      <a16:creationId xmlns:a16="http://schemas.microsoft.com/office/drawing/2014/main" xmlns="" id="{25DEC57C-6605-4FA0-A2B8-747231FC05DB}"/>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Freeform 29">
                  <a:extLst>
                    <a:ext uri="{FF2B5EF4-FFF2-40B4-BE49-F238E27FC236}">
                      <a16:creationId xmlns:a16="http://schemas.microsoft.com/office/drawing/2014/main" xmlns="" id="{8C9AF4AE-CF81-49B3-BAC7-1A4AF20290B7}"/>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6" name="Freeform 31">
                  <a:extLst>
                    <a:ext uri="{FF2B5EF4-FFF2-40B4-BE49-F238E27FC236}">
                      <a16:creationId xmlns:a16="http://schemas.microsoft.com/office/drawing/2014/main" xmlns="" id="{678B64B1-E472-4DBD-9347-8F7839E53291}"/>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Freeform 32">
                  <a:extLst>
                    <a:ext uri="{FF2B5EF4-FFF2-40B4-BE49-F238E27FC236}">
                      <a16:creationId xmlns:a16="http://schemas.microsoft.com/office/drawing/2014/main" xmlns="" id="{97558094-7E33-4B87-93DA-2BBB9FD23CFC}"/>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8" name="Freeform 33">
                  <a:extLst>
                    <a:ext uri="{FF2B5EF4-FFF2-40B4-BE49-F238E27FC236}">
                      <a16:creationId xmlns:a16="http://schemas.microsoft.com/office/drawing/2014/main" xmlns="" id="{FB19AB68-74EE-49CC-9DAB-77084541DB73}"/>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Freeform 34">
                  <a:extLst>
                    <a:ext uri="{FF2B5EF4-FFF2-40B4-BE49-F238E27FC236}">
                      <a16:creationId xmlns:a16="http://schemas.microsoft.com/office/drawing/2014/main" xmlns="" id="{6777BF93-BCD6-4832-95D3-A9DB1468E41C}"/>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0" name="Freeform 35">
                  <a:extLst>
                    <a:ext uri="{FF2B5EF4-FFF2-40B4-BE49-F238E27FC236}">
                      <a16:creationId xmlns:a16="http://schemas.microsoft.com/office/drawing/2014/main" xmlns="" id="{620962FB-8A90-4880-8C7E-4C149776EC60}"/>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1" name="Freeform 37">
                  <a:extLst>
                    <a:ext uri="{FF2B5EF4-FFF2-40B4-BE49-F238E27FC236}">
                      <a16:creationId xmlns:a16="http://schemas.microsoft.com/office/drawing/2014/main" xmlns="" id="{48C6C19A-2D1F-4A5F-ABDD-583D83231FDC}"/>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2" name="Freeform 38">
                  <a:extLst>
                    <a:ext uri="{FF2B5EF4-FFF2-40B4-BE49-F238E27FC236}">
                      <a16:creationId xmlns:a16="http://schemas.microsoft.com/office/drawing/2014/main" xmlns="" id="{F3EE828F-00E3-4A68-8F54-B9667C334852}"/>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31" name="Group 363">
              <a:extLst>
                <a:ext uri="{FF2B5EF4-FFF2-40B4-BE49-F238E27FC236}">
                  <a16:creationId xmlns:a16="http://schemas.microsoft.com/office/drawing/2014/main" xmlns="" id="{19442F11-1F6F-4394-BA2C-BF8C009CFC99}"/>
                </a:ext>
              </a:extLst>
            </p:cNvPr>
            <p:cNvGrpSpPr/>
            <p:nvPr/>
          </p:nvGrpSpPr>
          <p:grpSpPr>
            <a:xfrm>
              <a:off x="6783469" y="3487958"/>
              <a:ext cx="1256330" cy="1097484"/>
              <a:chOff x="6275388" y="2879725"/>
              <a:chExt cx="966788" cy="844551"/>
            </a:xfrm>
            <a:grpFill/>
          </p:grpSpPr>
          <p:sp>
            <p:nvSpPr>
              <p:cNvPr id="300" name="Freeform 9">
                <a:extLst>
                  <a:ext uri="{FF2B5EF4-FFF2-40B4-BE49-F238E27FC236}">
                    <a16:creationId xmlns:a16="http://schemas.microsoft.com/office/drawing/2014/main" xmlns="" id="{42B051D1-881E-4251-9F44-8C47C4AACED9}"/>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1" name="Group 361">
                <a:extLst>
                  <a:ext uri="{FF2B5EF4-FFF2-40B4-BE49-F238E27FC236}">
                    <a16:creationId xmlns:a16="http://schemas.microsoft.com/office/drawing/2014/main" xmlns="" id="{222CBB9C-02AA-4E33-B893-372A72692B00}"/>
                  </a:ext>
                </a:extLst>
              </p:cNvPr>
              <p:cNvGrpSpPr/>
              <p:nvPr/>
            </p:nvGrpSpPr>
            <p:grpSpPr>
              <a:xfrm>
                <a:off x="6275388" y="2917825"/>
                <a:ext cx="966788" cy="806451"/>
                <a:chOff x="6275388" y="2917825"/>
                <a:chExt cx="966788" cy="806451"/>
              </a:xfrm>
              <a:grpFill/>
            </p:grpSpPr>
            <p:sp>
              <p:nvSpPr>
                <p:cNvPr id="302" name="Freeform 7">
                  <a:extLst>
                    <a:ext uri="{FF2B5EF4-FFF2-40B4-BE49-F238E27FC236}">
                      <a16:creationId xmlns:a16="http://schemas.microsoft.com/office/drawing/2014/main" xmlns="" id="{582C5683-5B13-42D1-BCD6-FD8E8F7FDEA4}"/>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Freeform 8">
                  <a:extLst>
                    <a:ext uri="{FF2B5EF4-FFF2-40B4-BE49-F238E27FC236}">
                      <a16:creationId xmlns:a16="http://schemas.microsoft.com/office/drawing/2014/main" xmlns="" id="{54163DB8-AC7D-4425-B214-33D819985E39}"/>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Freeform 10">
                  <a:extLst>
                    <a:ext uri="{FF2B5EF4-FFF2-40B4-BE49-F238E27FC236}">
                      <a16:creationId xmlns:a16="http://schemas.microsoft.com/office/drawing/2014/main" xmlns="" id="{31873D34-7165-41D2-A6B1-F4640F7226C2}"/>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Freeform 11">
                  <a:extLst>
                    <a:ext uri="{FF2B5EF4-FFF2-40B4-BE49-F238E27FC236}">
                      <a16:creationId xmlns:a16="http://schemas.microsoft.com/office/drawing/2014/main" xmlns="" id="{CC09F482-C83A-4FB2-ADDF-44FC56FBCE16}"/>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Freeform 12">
                  <a:extLst>
                    <a:ext uri="{FF2B5EF4-FFF2-40B4-BE49-F238E27FC236}">
                      <a16:creationId xmlns:a16="http://schemas.microsoft.com/office/drawing/2014/main" xmlns="" id="{A1384228-947F-456C-9C4F-E4A2BD9A7882}"/>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Freeform 13">
                  <a:extLst>
                    <a:ext uri="{FF2B5EF4-FFF2-40B4-BE49-F238E27FC236}">
                      <a16:creationId xmlns:a16="http://schemas.microsoft.com/office/drawing/2014/main" xmlns="" id="{05836523-38B5-4C4D-83F3-E1A3356C1B1E}"/>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Freeform 14">
                  <a:extLst>
                    <a:ext uri="{FF2B5EF4-FFF2-40B4-BE49-F238E27FC236}">
                      <a16:creationId xmlns:a16="http://schemas.microsoft.com/office/drawing/2014/main" xmlns="" id="{B07B232A-10DB-49D2-8584-D3350D5D7DAD}"/>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15">
                  <a:extLst>
                    <a:ext uri="{FF2B5EF4-FFF2-40B4-BE49-F238E27FC236}">
                      <a16:creationId xmlns:a16="http://schemas.microsoft.com/office/drawing/2014/main" xmlns="" id="{1E6E4DF7-E536-42BD-8DBE-6A4092A2AA5A}"/>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Freeform 16">
                  <a:extLst>
                    <a:ext uri="{FF2B5EF4-FFF2-40B4-BE49-F238E27FC236}">
                      <a16:creationId xmlns:a16="http://schemas.microsoft.com/office/drawing/2014/main" xmlns="" id="{D6081F7D-79BA-46AA-815A-30F6A54D8B21}"/>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Freeform 17">
                  <a:extLst>
                    <a:ext uri="{FF2B5EF4-FFF2-40B4-BE49-F238E27FC236}">
                      <a16:creationId xmlns:a16="http://schemas.microsoft.com/office/drawing/2014/main" xmlns="" id="{9256CB08-AD14-4A59-928B-FAA384320F25}"/>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Freeform 18">
                  <a:extLst>
                    <a:ext uri="{FF2B5EF4-FFF2-40B4-BE49-F238E27FC236}">
                      <a16:creationId xmlns:a16="http://schemas.microsoft.com/office/drawing/2014/main" xmlns="" id="{33729841-2C9E-447C-86BD-46D080458B30}"/>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Freeform 19">
                  <a:extLst>
                    <a:ext uri="{FF2B5EF4-FFF2-40B4-BE49-F238E27FC236}">
                      <a16:creationId xmlns:a16="http://schemas.microsoft.com/office/drawing/2014/main" xmlns="" id="{F6216945-DCEF-4014-90E3-1E958C581568}"/>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Freeform 20">
                  <a:extLst>
                    <a:ext uri="{FF2B5EF4-FFF2-40B4-BE49-F238E27FC236}">
                      <a16:creationId xmlns:a16="http://schemas.microsoft.com/office/drawing/2014/main" xmlns="" id="{542946E6-C616-4E55-8961-B4152806217D}"/>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Freeform 116">
                  <a:extLst>
                    <a:ext uri="{FF2B5EF4-FFF2-40B4-BE49-F238E27FC236}">
                      <a16:creationId xmlns:a16="http://schemas.microsoft.com/office/drawing/2014/main" xmlns="" id="{9AC9A203-AE4B-42D2-8A38-828969286364}"/>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Freeform 117">
                  <a:extLst>
                    <a:ext uri="{FF2B5EF4-FFF2-40B4-BE49-F238E27FC236}">
                      <a16:creationId xmlns:a16="http://schemas.microsoft.com/office/drawing/2014/main" xmlns="" id="{60A636B7-D6A4-4E0C-A890-CF22856908D3}"/>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Freeform 118">
                  <a:extLst>
                    <a:ext uri="{FF2B5EF4-FFF2-40B4-BE49-F238E27FC236}">
                      <a16:creationId xmlns:a16="http://schemas.microsoft.com/office/drawing/2014/main" xmlns="" id="{1C665EB5-7E33-40C1-AB80-78ECC319AC9E}"/>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32" name="Group 383">
              <a:extLst>
                <a:ext uri="{FF2B5EF4-FFF2-40B4-BE49-F238E27FC236}">
                  <a16:creationId xmlns:a16="http://schemas.microsoft.com/office/drawing/2014/main" xmlns="" id="{87BF7F48-0AC5-4750-BEE0-5C981D53790E}"/>
                </a:ext>
              </a:extLst>
            </p:cNvPr>
            <p:cNvGrpSpPr/>
            <p:nvPr/>
          </p:nvGrpSpPr>
          <p:grpSpPr>
            <a:xfrm>
              <a:off x="4753538" y="1094949"/>
              <a:ext cx="3700910" cy="2615805"/>
              <a:chOff x="4713288" y="1038225"/>
              <a:chExt cx="2847975" cy="2012950"/>
            </a:xfrm>
            <a:grpFill/>
          </p:grpSpPr>
          <p:sp>
            <p:nvSpPr>
              <p:cNvPr id="233" name="Freeform 101">
                <a:extLst>
                  <a:ext uri="{FF2B5EF4-FFF2-40B4-BE49-F238E27FC236}">
                    <a16:creationId xmlns:a16="http://schemas.microsoft.com/office/drawing/2014/main" xmlns="" id="{EB28E6A7-2365-4074-B91B-DD2F0C0B045B}"/>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102">
                <a:extLst>
                  <a:ext uri="{FF2B5EF4-FFF2-40B4-BE49-F238E27FC236}">
                    <a16:creationId xmlns:a16="http://schemas.microsoft.com/office/drawing/2014/main" xmlns="" id="{618F9A30-0B5D-4B0C-95B2-69CCAB0B934A}"/>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103">
                <a:extLst>
                  <a:ext uri="{FF2B5EF4-FFF2-40B4-BE49-F238E27FC236}">
                    <a16:creationId xmlns:a16="http://schemas.microsoft.com/office/drawing/2014/main" xmlns="" id="{D4525716-C526-4D93-BDAB-6FE4DACCB1FF}"/>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104">
                <a:extLst>
                  <a:ext uri="{FF2B5EF4-FFF2-40B4-BE49-F238E27FC236}">
                    <a16:creationId xmlns:a16="http://schemas.microsoft.com/office/drawing/2014/main" xmlns="" id="{57435681-B0E4-4BE9-96AD-0C771797E5DC}"/>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Freeform 105">
                <a:extLst>
                  <a:ext uri="{FF2B5EF4-FFF2-40B4-BE49-F238E27FC236}">
                    <a16:creationId xmlns:a16="http://schemas.microsoft.com/office/drawing/2014/main" xmlns="" id="{87B5404B-DE2F-4BB1-A2C4-BE81E2821478}"/>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Freeform 106">
                <a:extLst>
                  <a:ext uri="{FF2B5EF4-FFF2-40B4-BE49-F238E27FC236}">
                    <a16:creationId xmlns:a16="http://schemas.microsoft.com/office/drawing/2014/main" xmlns="" id="{10F48B45-9387-4D36-BE88-B35293B3D3DC}"/>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Freeform 107">
                <a:extLst>
                  <a:ext uri="{FF2B5EF4-FFF2-40B4-BE49-F238E27FC236}">
                    <a16:creationId xmlns:a16="http://schemas.microsoft.com/office/drawing/2014/main" xmlns="" id="{6110FE6B-3A6F-45A2-B5F8-75BAD88F6092}"/>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Freeform 108">
                <a:extLst>
                  <a:ext uri="{FF2B5EF4-FFF2-40B4-BE49-F238E27FC236}">
                    <a16:creationId xmlns:a16="http://schemas.microsoft.com/office/drawing/2014/main" xmlns="" id="{C0893EA0-D169-44EA-AF9F-4FC75DD8AAC2}"/>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Freeform 109">
                <a:extLst>
                  <a:ext uri="{FF2B5EF4-FFF2-40B4-BE49-F238E27FC236}">
                    <a16:creationId xmlns:a16="http://schemas.microsoft.com/office/drawing/2014/main" xmlns="" id="{C02A0937-0127-42D3-9F15-82977A6A7355}"/>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Freeform 110">
                <a:extLst>
                  <a:ext uri="{FF2B5EF4-FFF2-40B4-BE49-F238E27FC236}">
                    <a16:creationId xmlns:a16="http://schemas.microsoft.com/office/drawing/2014/main" xmlns="" id="{F42DB514-E888-48E9-90F2-28753962B060}"/>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Freeform 111">
                <a:extLst>
                  <a:ext uri="{FF2B5EF4-FFF2-40B4-BE49-F238E27FC236}">
                    <a16:creationId xmlns:a16="http://schemas.microsoft.com/office/drawing/2014/main" xmlns="" id="{9FDF2E45-21D3-4420-A0F1-684B12181652}"/>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Freeform 112">
                <a:extLst>
                  <a:ext uri="{FF2B5EF4-FFF2-40B4-BE49-F238E27FC236}">
                    <a16:creationId xmlns:a16="http://schemas.microsoft.com/office/drawing/2014/main" xmlns="" id="{3358BE92-36C9-442B-A864-E9B7FFF80848}"/>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Freeform 113">
                <a:extLst>
                  <a:ext uri="{FF2B5EF4-FFF2-40B4-BE49-F238E27FC236}">
                    <a16:creationId xmlns:a16="http://schemas.microsoft.com/office/drawing/2014/main" xmlns="" id="{6284C867-5C72-4010-88B7-3A704B2D3CBD}"/>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Freeform 114">
                <a:extLst>
                  <a:ext uri="{FF2B5EF4-FFF2-40B4-BE49-F238E27FC236}">
                    <a16:creationId xmlns:a16="http://schemas.microsoft.com/office/drawing/2014/main" xmlns="" id="{AFCB4F9B-1D88-48C3-8494-7C3ECE8714AC}"/>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Freeform 115">
                <a:extLst>
                  <a:ext uri="{FF2B5EF4-FFF2-40B4-BE49-F238E27FC236}">
                    <a16:creationId xmlns:a16="http://schemas.microsoft.com/office/drawing/2014/main" xmlns="" id="{54E9FC2B-0C13-4509-8F82-094AE4D12602}"/>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Freeform 119">
                <a:extLst>
                  <a:ext uri="{FF2B5EF4-FFF2-40B4-BE49-F238E27FC236}">
                    <a16:creationId xmlns:a16="http://schemas.microsoft.com/office/drawing/2014/main" xmlns="" id="{A2BEB711-D3CC-49A7-80C2-96D241A5EA93}"/>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120">
                <a:extLst>
                  <a:ext uri="{FF2B5EF4-FFF2-40B4-BE49-F238E27FC236}">
                    <a16:creationId xmlns:a16="http://schemas.microsoft.com/office/drawing/2014/main" xmlns="" id="{24258A8E-23E4-4834-A77B-0EC595B08C31}"/>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Freeform 121">
                <a:extLst>
                  <a:ext uri="{FF2B5EF4-FFF2-40B4-BE49-F238E27FC236}">
                    <a16:creationId xmlns:a16="http://schemas.microsoft.com/office/drawing/2014/main" xmlns="" id="{5A57A6DF-A592-4A76-9DC8-5A937FD2875D}"/>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Freeform 122">
                <a:extLst>
                  <a:ext uri="{FF2B5EF4-FFF2-40B4-BE49-F238E27FC236}">
                    <a16:creationId xmlns:a16="http://schemas.microsoft.com/office/drawing/2014/main" xmlns="" id="{88B644DF-F055-49AA-A2B4-7D3382B980C7}"/>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Freeform 123">
                <a:extLst>
                  <a:ext uri="{FF2B5EF4-FFF2-40B4-BE49-F238E27FC236}">
                    <a16:creationId xmlns:a16="http://schemas.microsoft.com/office/drawing/2014/main" xmlns="" id="{DF361498-F7BB-40CC-9693-668FEC94A771}"/>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Freeform 124">
                <a:extLst>
                  <a:ext uri="{FF2B5EF4-FFF2-40B4-BE49-F238E27FC236}">
                    <a16:creationId xmlns:a16="http://schemas.microsoft.com/office/drawing/2014/main" xmlns="" id="{D56C34A0-0933-44D3-9AE7-02F3D8788659}"/>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Freeform 125">
                <a:extLst>
                  <a:ext uri="{FF2B5EF4-FFF2-40B4-BE49-F238E27FC236}">
                    <a16:creationId xmlns:a16="http://schemas.microsoft.com/office/drawing/2014/main" xmlns="" id="{E76EF848-1A41-42BE-8D4E-5C0502B2A835}"/>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 name="Freeform 126">
                <a:extLst>
                  <a:ext uri="{FF2B5EF4-FFF2-40B4-BE49-F238E27FC236}">
                    <a16:creationId xmlns:a16="http://schemas.microsoft.com/office/drawing/2014/main" xmlns="" id="{4CEE52F5-5797-4C0E-91A2-5967C131CE92}"/>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Freeform 127">
                <a:extLst>
                  <a:ext uri="{FF2B5EF4-FFF2-40B4-BE49-F238E27FC236}">
                    <a16:creationId xmlns:a16="http://schemas.microsoft.com/office/drawing/2014/main" xmlns="" id="{BACF5259-5AF5-4DB8-94C7-DAD326B10B9C}"/>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Freeform 128">
                <a:extLst>
                  <a:ext uri="{FF2B5EF4-FFF2-40B4-BE49-F238E27FC236}">
                    <a16:creationId xmlns:a16="http://schemas.microsoft.com/office/drawing/2014/main" xmlns="" id="{0138AA8E-49FB-4084-8CB0-D05A92403EED}"/>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Freeform 129">
                <a:extLst>
                  <a:ext uri="{FF2B5EF4-FFF2-40B4-BE49-F238E27FC236}">
                    <a16:creationId xmlns:a16="http://schemas.microsoft.com/office/drawing/2014/main" xmlns="" id="{59140E44-41E9-4B4C-A352-CC89FFE0933A}"/>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130">
                <a:extLst>
                  <a:ext uri="{FF2B5EF4-FFF2-40B4-BE49-F238E27FC236}">
                    <a16:creationId xmlns:a16="http://schemas.microsoft.com/office/drawing/2014/main" xmlns="" id="{EA81CE01-0086-4844-A3B0-E599653B8BE1}"/>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131">
                <a:extLst>
                  <a:ext uri="{FF2B5EF4-FFF2-40B4-BE49-F238E27FC236}">
                    <a16:creationId xmlns:a16="http://schemas.microsoft.com/office/drawing/2014/main" xmlns="" id="{1B7B0CEE-AB54-4B98-930F-FAEE66D396F5}"/>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Freeform 132">
                <a:extLst>
                  <a:ext uri="{FF2B5EF4-FFF2-40B4-BE49-F238E27FC236}">
                    <a16:creationId xmlns:a16="http://schemas.microsoft.com/office/drawing/2014/main" xmlns="" id="{A1C1F48E-66FC-4736-84FF-EAF36E194BA0}"/>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133">
                <a:extLst>
                  <a:ext uri="{FF2B5EF4-FFF2-40B4-BE49-F238E27FC236}">
                    <a16:creationId xmlns:a16="http://schemas.microsoft.com/office/drawing/2014/main" xmlns="" id="{BCCBA569-08CD-41C4-B9B3-2F2EF3986693}"/>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134">
                <a:extLst>
                  <a:ext uri="{FF2B5EF4-FFF2-40B4-BE49-F238E27FC236}">
                    <a16:creationId xmlns:a16="http://schemas.microsoft.com/office/drawing/2014/main" xmlns="" id="{688CF550-AC0B-47E2-A83A-A5A6996D74AF}"/>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Freeform 135">
                <a:extLst>
                  <a:ext uri="{FF2B5EF4-FFF2-40B4-BE49-F238E27FC236}">
                    <a16:creationId xmlns:a16="http://schemas.microsoft.com/office/drawing/2014/main" xmlns="" id="{A3BCBF37-7030-4BAE-AB55-A77714C4685C}"/>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136">
                <a:extLst>
                  <a:ext uri="{FF2B5EF4-FFF2-40B4-BE49-F238E27FC236}">
                    <a16:creationId xmlns:a16="http://schemas.microsoft.com/office/drawing/2014/main" xmlns="" id="{07364A1B-950B-4CDC-90C8-CE5AF24F33B7}"/>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Freeform 137">
                <a:extLst>
                  <a:ext uri="{FF2B5EF4-FFF2-40B4-BE49-F238E27FC236}">
                    <a16:creationId xmlns:a16="http://schemas.microsoft.com/office/drawing/2014/main" xmlns="" id="{5CB330E1-62C2-4F20-9058-F70DFCBC9BF9}"/>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138">
                <a:extLst>
                  <a:ext uri="{FF2B5EF4-FFF2-40B4-BE49-F238E27FC236}">
                    <a16:creationId xmlns:a16="http://schemas.microsoft.com/office/drawing/2014/main" xmlns="" id="{4BCBA491-797D-4E9A-9C83-FCDC9530FA10}"/>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Freeform 139">
                <a:extLst>
                  <a:ext uri="{FF2B5EF4-FFF2-40B4-BE49-F238E27FC236}">
                    <a16:creationId xmlns:a16="http://schemas.microsoft.com/office/drawing/2014/main" xmlns="" id="{46FECEC7-91F2-4286-871D-3464008A7520}"/>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Freeform 140">
                <a:extLst>
                  <a:ext uri="{FF2B5EF4-FFF2-40B4-BE49-F238E27FC236}">
                    <a16:creationId xmlns:a16="http://schemas.microsoft.com/office/drawing/2014/main" xmlns="" id="{DC2E79F2-D2C6-4644-9042-FDD9A812B16E}"/>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Freeform 141">
                <a:extLst>
                  <a:ext uri="{FF2B5EF4-FFF2-40B4-BE49-F238E27FC236}">
                    <a16:creationId xmlns:a16="http://schemas.microsoft.com/office/drawing/2014/main" xmlns="" id="{58E7D61D-4A8A-4763-AA86-909E3F719601}"/>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142">
                <a:extLst>
                  <a:ext uri="{FF2B5EF4-FFF2-40B4-BE49-F238E27FC236}">
                    <a16:creationId xmlns:a16="http://schemas.microsoft.com/office/drawing/2014/main" xmlns="" id="{5E576A84-79F2-406C-806F-18A46580C91B}"/>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143">
                <a:extLst>
                  <a:ext uri="{FF2B5EF4-FFF2-40B4-BE49-F238E27FC236}">
                    <a16:creationId xmlns:a16="http://schemas.microsoft.com/office/drawing/2014/main" xmlns="" id="{B3670ECB-4E91-4527-9263-B3D6A1A7D182}"/>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Freeform 144">
                <a:extLst>
                  <a:ext uri="{FF2B5EF4-FFF2-40B4-BE49-F238E27FC236}">
                    <a16:creationId xmlns:a16="http://schemas.microsoft.com/office/drawing/2014/main" xmlns="" id="{3D660946-BB49-481E-8799-BBC9C43F7807}"/>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145">
                <a:extLst>
                  <a:ext uri="{FF2B5EF4-FFF2-40B4-BE49-F238E27FC236}">
                    <a16:creationId xmlns:a16="http://schemas.microsoft.com/office/drawing/2014/main" xmlns="" id="{DDA43CDF-DC8F-4103-BA24-C6BF2B167C0E}"/>
                  </a:ext>
                </a:extLst>
              </p:cNvPr>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146">
                <a:extLst>
                  <a:ext uri="{FF2B5EF4-FFF2-40B4-BE49-F238E27FC236}">
                    <a16:creationId xmlns:a16="http://schemas.microsoft.com/office/drawing/2014/main" xmlns="" id="{B004C820-9E23-4510-8C26-43D74A673787}"/>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148">
                <a:extLst>
                  <a:ext uri="{FF2B5EF4-FFF2-40B4-BE49-F238E27FC236}">
                    <a16:creationId xmlns:a16="http://schemas.microsoft.com/office/drawing/2014/main" xmlns="" id="{370F6882-BBEC-45D2-B2BA-C76800B67E5E}"/>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149">
                <a:extLst>
                  <a:ext uri="{FF2B5EF4-FFF2-40B4-BE49-F238E27FC236}">
                    <a16:creationId xmlns:a16="http://schemas.microsoft.com/office/drawing/2014/main" xmlns="" id="{70C4F10A-55EB-4D84-9352-12A9529A664B}"/>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Freeform 150">
                <a:extLst>
                  <a:ext uri="{FF2B5EF4-FFF2-40B4-BE49-F238E27FC236}">
                    <a16:creationId xmlns:a16="http://schemas.microsoft.com/office/drawing/2014/main" xmlns="" id="{D770A4EA-C52D-46B1-95C6-2AA86F50831A}"/>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Freeform 151">
                <a:extLst>
                  <a:ext uri="{FF2B5EF4-FFF2-40B4-BE49-F238E27FC236}">
                    <a16:creationId xmlns:a16="http://schemas.microsoft.com/office/drawing/2014/main" xmlns="" id="{506E505B-E911-4521-A6DE-9D3C32775291}"/>
                  </a:ext>
                </a:extLst>
              </p:cNvPr>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Freeform 152">
                <a:extLst>
                  <a:ext uri="{FF2B5EF4-FFF2-40B4-BE49-F238E27FC236}">
                    <a16:creationId xmlns:a16="http://schemas.microsoft.com/office/drawing/2014/main" xmlns="" id="{E5B8B4DF-AC4C-43AF-9620-B76CEF05995B}"/>
                  </a:ext>
                </a:extLst>
              </p:cNvPr>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Freeform 153">
                <a:extLst>
                  <a:ext uri="{FF2B5EF4-FFF2-40B4-BE49-F238E27FC236}">
                    <a16:creationId xmlns:a16="http://schemas.microsoft.com/office/drawing/2014/main" xmlns="" id="{994A3D4B-3881-4397-93A5-74DD6BBFCCF1}"/>
                  </a:ext>
                </a:extLst>
              </p:cNvPr>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Freeform 154">
                <a:extLst>
                  <a:ext uri="{FF2B5EF4-FFF2-40B4-BE49-F238E27FC236}">
                    <a16:creationId xmlns:a16="http://schemas.microsoft.com/office/drawing/2014/main" xmlns="" id="{A39343CC-C186-4327-8C27-D7800127E676}"/>
                  </a:ext>
                </a:extLst>
              </p:cNvPr>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155">
                <a:extLst>
                  <a:ext uri="{FF2B5EF4-FFF2-40B4-BE49-F238E27FC236}">
                    <a16:creationId xmlns:a16="http://schemas.microsoft.com/office/drawing/2014/main" xmlns="" id="{6046197A-6C7D-4EA4-890A-6AFB57179D9C}"/>
                  </a:ext>
                </a:extLst>
              </p:cNvPr>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156">
                <a:extLst>
                  <a:ext uri="{FF2B5EF4-FFF2-40B4-BE49-F238E27FC236}">
                    <a16:creationId xmlns:a16="http://schemas.microsoft.com/office/drawing/2014/main" xmlns="" id="{214EF992-C867-47E8-8443-327BA9C50AC3}"/>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Freeform 157">
                <a:extLst>
                  <a:ext uri="{FF2B5EF4-FFF2-40B4-BE49-F238E27FC236}">
                    <a16:creationId xmlns:a16="http://schemas.microsoft.com/office/drawing/2014/main" xmlns="" id="{6D274925-4A71-4C38-AA38-E98E07B2CCAC}"/>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Freeform 158">
                <a:extLst>
                  <a:ext uri="{FF2B5EF4-FFF2-40B4-BE49-F238E27FC236}">
                    <a16:creationId xmlns:a16="http://schemas.microsoft.com/office/drawing/2014/main" xmlns="" id="{6E182348-C980-4B91-9F44-D1204D997A49}"/>
                  </a:ext>
                </a:extLst>
              </p:cNvPr>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Freeform 159">
                <a:extLst>
                  <a:ext uri="{FF2B5EF4-FFF2-40B4-BE49-F238E27FC236}">
                    <a16:creationId xmlns:a16="http://schemas.microsoft.com/office/drawing/2014/main" xmlns="" id="{E83E1B19-A370-4A73-A471-D3F4C1F28B25}"/>
                  </a:ext>
                </a:extLst>
              </p:cNvPr>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160">
                <a:extLst>
                  <a:ext uri="{FF2B5EF4-FFF2-40B4-BE49-F238E27FC236}">
                    <a16:creationId xmlns:a16="http://schemas.microsoft.com/office/drawing/2014/main" xmlns="" id="{E616C0A8-4269-47F1-B575-CD4AF8075A43}"/>
                  </a:ext>
                </a:extLst>
              </p:cNvPr>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Freeform 161">
                <a:extLst>
                  <a:ext uri="{FF2B5EF4-FFF2-40B4-BE49-F238E27FC236}">
                    <a16:creationId xmlns:a16="http://schemas.microsoft.com/office/drawing/2014/main" xmlns="" id="{B11D05E8-EA05-4FC2-A6C5-F31912040E7E}"/>
                  </a:ext>
                </a:extLst>
              </p:cNvPr>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162">
                <a:extLst>
                  <a:ext uri="{FF2B5EF4-FFF2-40B4-BE49-F238E27FC236}">
                    <a16:creationId xmlns:a16="http://schemas.microsoft.com/office/drawing/2014/main" xmlns="" id="{7D3554AE-E6E1-4F19-8D22-075DAD10B798}"/>
                  </a:ext>
                </a:extLst>
              </p:cNvPr>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Freeform 164">
                <a:extLst>
                  <a:ext uri="{FF2B5EF4-FFF2-40B4-BE49-F238E27FC236}">
                    <a16:creationId xmlns:a16="http://schemas.microsoft.com/office/drawing/2014/main" xmlns="" id="{F64BAB71-F858-41B2-BC61-7B7EB49C0BF3}"/>
                  </a:ext>
                </a:extLst>
              </p:cNvPr>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Freeform 165">
                <a:extLst>
                  <a:ext uri="{FF2B5EF4-FFF2-40B4-BE49-F238E27FC236}">
                    <a16:creationId xmlns:a16="http://schemas.microsoft.com/office/drawing/2014/main" xmlns="" id="{956B6B4B-7AF9-474C-A04A-B03175EAB2C5}"/>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166">
                <a:extLst>
                  <a:ext uri="{FF2B5EF4-FFF2-40B4-BE49-F238E27FC236}">
                    <a16:creationId xmlns:a16="http://schemas.microsoft.com/office/drawing/2014/main" xmlns="" id="{032F2C7B-88E7-4134-9E57-60CAA6B2FE69}"/>
                  </a:ext>
                </a:extLst>
              </p:cNvPr>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Freeform 167">
                <a:extLst>
                  <a:ext uri="{FF2B5EF4-FFF2-40B4-BE49-F238E27FC236}">
                    <a16:creationId xmlns:a16="http://schemas.microsoft.com/office/drawing/2014/main" xmlns="" id="{C0A21581-26AC-4002-9354-A9614754EA0E}"/>
                  </a:ext>
                </a:extLst>
              </p:cNvPr>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Freeform 168">
                <a:extLst>
                  <a:ext uri="{FF2B5EF4-FFF2-40B4-BE49-F238E27FC236}">
                    <a16:creationId xmlns:a16="http://schemas.microsoft.com/office/drawing/2014/main" xmlns="" id="{B6904DC1-B12A-4BA8-A0F6-FEEFC3B083BD}"/>
                  </a:ext>
                </a:extLst>
              </p:cNvPr>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Freeform 169">
                <a:extLst>
                  <a:ext uri="{FF2B5EF4-FFF2-40B4-BE49-F238E27FC236}">
                    <a16:creationId xmlns:a16="http://schemas.microsoft.com/office/drawing/2014/main" xmlns="" id="{E8506E52-6201-4BC8-B952-DEF2CF2E2E37}"/>
                  </a:ext>
                </a:extLst>
              </p:cNvPr>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Freeform 170">
                <a:extLst>
                  <a:ext uri="{FF2B5EF4-FFF2-40B4-BE49-F238E27FC236}">
                    <a16:creationId xmlns:a16="http://schemas.microsoft.com/office/drawing/2014/main" xmlns="" id="{F4C78841-46DC-4C9E-AE94-3340CF8D1F00}"/>
                  </a:ext>
                </a:extLst>
              </p:cNvPr>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Freeform 171">
                <a:extLst>
                  <a:ext uri="{FF2B5EF4-FFF2-40B4-BE49-F238E27FC236}">
                    <a16:creationId xmlns:a16="http://schemas.microsoft.com/office/drawing/2014/main" xmlns="" id="{787018C5-5AB9-47E0-9F38-1A37578D11FB}"/>
                  </a:ext>
                </a:extLst>
              </p:cNvPr>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solidFill>
                  <a:schemeClr val="bg2">
                    <a:lumMod val="75000"/>
                  </a:schemeClr>
                </a:solidFill>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405" name="Picture 2">
            <a:extLst>
              <a:ext uri="{FF2B5EF4-FFF2-40B4-BE49-F238E27FC236}">
                <a16:creationId xmlns:a16="http://schemas.microsoft.com/office/drawing/2014/main" xmlns="" id="{A70962D1-82DF-4DBA-A354-0C2A8B223A5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60047" y="2758902"/>
            <a:ext cx="726673" cy="681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 name="Picture 1">
            <a:extLst>
              <a:ext uri="{FF2B5EF4-FFF2-40B4-BE49-F238E27FC236}">
                <a16:creationId xmlns:a16="http://schemas.microsoft.com/office/drawing/2014/main" xmlns="" id="{4A60325B-B755-47EA-84C1-181A062525B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87648" y="1401044"/>
            <a:ext cx="1456228" cy="538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2" name="Picture 1">
            <a:extLst>
              <a:ext uri="{FF2B5EF4-FFF2-40B4-BE49-F238E27FC236}">
                <a16:creationId xmlns:a16="http://schemas.microsoft.com/office/drawing/2014/main" xmlns="" id="{7689935B-EDCE-4AF1-B1DA-B5CBCA42B39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32355" y="2582005"/>
            <a:ext cx="719342" cy="722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 name="Oval 423">
            <a:extLst>
              <a:ext uri="{FF2B5EF4-FFF2-40B4-BE49-F238E27FC236}">
                <a16:creationId xmlns:a16="http://schemas.microsoft.com/office/drawing/2014/main" xmlns="" id="{CE027F98-060D-4382-AC63-23B42AAE0CD3}"/>
              </a:ext>
            </a:extLst>
          </p:cNvPr>
          <p:cNvSpPr/>
          <p:nvPr/>
        </p:nvSpPr>
        <p:spPr>
          <a:xfrm>
            <a:off x="5182091" y="3253075"/>
            <a:ext cx="590625" cy="208797"/>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6" name="Picture 425">
            <a:extLst>
              <a:ext uri="{FF2B5EF4-FFF2-40B4-BE49-F238E27FC236}">
                <a16:creationId xmlns:a16="http://schemas.microsoft.com/office/drawing/2014/main" xmlns="" id="{72F82F85-C135-4917-BD42-D46053682F84}"/>
              </a:ext>
            </a:extLst>
          </p:cNvPr>
          <p:cNvPicPr>
            <a:picLocks noChangeAspect="1"/>
          </p:cNvPicPr>
          <p:nvPr/>
        </p:nvPicPr>
        <p:blipFill>
          <a:blip r:embed="rId5" cstate="print"/>
          <a:stretch>
            <a:fillRect/>
          </a:stretch>
        </p:blipFill>
        <p:spPr>
          <a:xfrm>
            <a:off x="6100224" y="3328438"/>
            <a:ext cx="798564" cy="516284"/>
          </a:xfrm>
          <a:prstGeom prst="rect">
            <a:avLst/>
          </a:prstGeom>
        </p:spPr>
      </p:pic>
      <p:pic>
        <p:nvPicPr>
          <p:cNvPr id="430" name="Picture 1">
            <a:extLst>
              <a:ext uri="{FF2B5EF4-FFF2-40B4-BE49-F238E27FC236}">
                <a16:creationId xmlns:a16="http://schemas.microsoft.com/office/drawing/2014/main" xmlns="" id="{040F0E6F-4531-475E-8038-0D6294BCEF91}"/>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51671" b="3481"/>
          <a:stretch/>
        </p:blipFill>
        <p:spPr bwMode="auto">
          <a:xfrm>
            <a:off x="1117222" y="3003747"/>
            <a:ext cx="1614063" cy="356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5" name="Group 434">
            <a:extLst>
              <a:ext uri="{FF2B5EF4-FFF2-40B4-BE49-F238E27FC236}">
                <a16:creationId xmlns:a16="http://schemas.microsoft.com/office/drawing/2014/main" xmlns="" id="{E2003515-9EA1-49D4-A821-E86953CD0F83}"/>
              </a:ext>
            </a:extLst>
          </p:cNvPr>
          <p:cNvGrpSpPr/>
          <p:nvPr/>
        </p:nvGrpSpPr>
        <p:grpSpPr>
          <a:xfrm rot="16200000">
            <a:off x="2169171" y="3436763"/>
            <a:ext cx="590625" cy="1498925"/>
            <a:chOff x="3494345" y="3769601"/>
            <a:chExt cx="590625" cy="1157822"/>
          </a:xfrm>
        </p:grpSpPr>
        <p:sp>
          <p:nvSpPr>
            <p:cNvPr id="436" name="Oval 435">
              <a:extLst>
                <a:ext uri="{FF2B5EF4-FFF2-40B4-BE49-F238E27FC236}">
                  <a16:creationId xmlns:a16="http://schemas.microsoft.com/office/drawing/2014/main" xmlns="" id="{9C1B9239-440D-45C1-BB4D-018643BEAD53}"/>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7" name="Straight Connector 436">
              <a:extLst>
                <a:ext uri="{FF2B5EF4-FFF2-40B4-BE49-F238E27FC236}">
                  <a16:creationId xmlns:a16="http://schemas.microsoft.com/office/drawing/2014/main" xmlns="" id="{B37D920A-E788-485F-B837-3169CE4DA330}"/>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438" name="Picture 1">
            <a:extLst>
              <a:ext uri="{FF2B5EF4-FFF2-40B4-BE49-F238E27FC236}">
                <a16:creationId xmlns:a16="http://schemas.microsoft.com/office/drawing/2014/main" xmlns="" id="{3C24DE04-6CEE-49A1-B9D1-45FE8BF56779}"/>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63603" y="2784217"/>
            <a:ext cx="623372" cy="402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 name="Picture 439">
            <a:extLst>
              <a:ext uri="{FF2B5EF4-FFF2-40B4-BE49-F238E27FC236}">
                <a16:creationId xmlns:a16="http://schemas.microsoft.com/office/drawing/2014/main" xmlns="" id="{B0E008DA-41BC-45D4-8291-7A1D843CFD8A}"/>
              </a:ext>
            </a:extLst>
          </p:cNvPr>
          <p:cNvPicPr>
            <a:picLocks noChangeAspect="1"/>
          </p:cNvPicPr>
          <p:nvPr/>
        </p:nvPicPr>
        <p:blipFill>
          <a:blip r:embed="rId8" cstate="print"/>
          <a:stretch>
            <a:fillRect/>
          </a:stretch>
        </p:blipFill>
        <p:spPr>
          <a:xfrm>
            <a:off x="4296724" y="2654126"/>
            <a:ext cx="767154" cy="449455"/>
          </a:xfrm>
          <a:prstGeom prst="rect">
            <a:avLst/>
          </a:prstGeom>
        </p:spPr>
      </p:pic>
      <p:pic>
        <p:nvPicPr>
          <p:cNvPr id="2" name="Picture 1">
            <a:extLst>
              <a:ext uri="{FF2B5EF4-FFF2-40B4-BE49-F238E27FC236}">
                <a16:creationId xmlns:a16="http://schemas.microsoft.com/office/drawing/2014/main" xmlns="" id="{33F01D1F-B6BB-433A-88A1-4684BD373800}"/>
              </a:ext>
            </a:extLst>
          </p:cNvPr>
          <p:cNvPicPr>
            <a:picLocks noChangeAspect="1"/>
          </p:cNvPicPr>
          <p:nvPr/>
        </p:nvPicPr>
        <p:blipFill>
          <a:blip r:embed="rId9" cstate="print"/>
          <a:stretch>
            <a:fillRect/>
          </a:stretch>
        </p:blipFill>
        <p:spPr>
          <a:xfrm>
            <a:off x="5135802" y="1251074"/>
            <a:ext cx="964422" cy="700431"/>
          </a:xfrm>
          <a:prstGeom prst="rect">
            <a:avLst/>
          </a:prstGeom>
        </p:spPr>
      </p:pic>
      <p:pic>
        <p:nvPicPr>
          <p:cNvPr id="204" name="Picture 203">
            <a:extLst>
              <a:ext uri="{FF2B5EF4-FFF2-40B4-BE49-F238E27FC236}">
                <a16:creationId xmlns:a16="http://schemas.microsoft.com/office/drawing/2014/main" xmlns="" id="{C6C65D25-9FF9-4554-93AC-BE48325C3D54}"/>
              </a:ext>
            </a:extLst>
          </p:cNvPr>
          <p:cNvPicPr/>
          <p:nvPr/>
        </p:nvPicPr>
        <p:blipFill>
          <a:blip r:embed="rId10" r:link="rId11" cstate="print">
            <a:extLst>
              <a:ext uri="{28A0092B-C50C-407E-A947-70E740481C1C}">
                <a14:useLocalDpi xmlns:a14="http://schemas.microsoft.com/office/drawing/2010/main" xmlns="" val="0"/>
              </a:ext>
            </a:extLst>
          </a:blip>
          <a:srcRect/>
          <a:stretch>
            <a:fillRect/>
          </a:stretch>
        </p:blipFill>
        <p:spPr bwMode="auto">
          <a:xfrm>
            <a:off x="5056872" y="3251778"/>
            <a:ext cx="793527" cy="517471"/>
          </a:xfrm>
          <a:prstGeom prst="rect">
            <a:avLst/>
          </a:prstGeom>
          <a:noFill/>
          <a:ln>
            <a:noFill/>
          </a:ln>
        </p:spPr>
      </p:pic>
      <p:pic>
        <p:nvPicPr>
          <p:cNvPr id="206" name="Picture 205" descr="A picture containing text, clipart&#10;&#10;Description automatically generated">
            <a:extLst>
              <a:ext uri="{FF2B5EF4-FFF2-40B4-BE49-F238E27FC236}">
                <a16:creationId xmlns:a16="http://schemas.microsoft.com/office/drawing/2014/main" xmlns="" id="{DAD70C38-965B-4E4E-A40D-311451E9E96D}"/>
              </a:ext>
            </a:extLst>
          </p:cNvPr>
          <p:cNvPicPr/>
          <p:nvPr/>
        </p:nvPicPr>
        <p:blipFill>
          <a:blip r:embed="rId12" cstate="print">
            <a:extLst>
              <a:ext uri="{28A0092B-C50C-407E-A947-70E740481C1C}">
                <a14:useLocalDpi xmlns:a14="http://schemas.microsoft.com/office/drawing/2010/main" xmlns="" val="0"/>
              </a:ext>
            </a:extLst>
          </a:blip>
          <a:stretch>
            <a:fillRect/>
          </a:stretch>
        </p:blipFill>
        <p:spPr>
          <a:xfrm>
            <a:off x="3409700" y="4741505"/>
            <a:ext cx="1337408" cy="471833"/>
          </a:xfrm>
          <a:prstGeom prst="rect">
            <a:avLst/>
          </a:prstGeom>
        </p:spPr>
      </p:pic>
      <p:pic>
        <p:nvPicPr>
          <p:cNvPr id="4" name="Graphic 3">
            <a:extLst>
              <a:ext uri="{FF2B5EF4-FFF2-40B4-BE49-F238E27FC236}">
                <a16:creationId xmlns:a16="http://schemas.microsoft.com/office/drawing/2014/main" xmlns="" id="{528CB085-2CE8-46F3-8FAA-29020763F01F}"/>
              </a:ext>
            </a:extLst>
          </p:cNvPr>
          <p:cNvPicPr>
            <a:picLocks noChangeAspect="1"/>
          </p:cNvPicPr>
          <p:nvPr/>
        </p:nvPicPr>
        <p:blipFill>
          <a:blip r:embed="rId13" cstate="print">
            <a:extLst>
              <a:ext uri="{96DAC541-7B7A-43D3-8B79-37D633B846F1}">
                <asvg:svgBlip xmlns="" xmlns:asvg="http://schemas.microsoft.com/office/drawing/2016/SVG/main" r:embed="rId14"/>
              </a:ext>
            </a:extLst>
          </a:blip>
          <a:stretch>
            <a:fillRect/>
          </a:stretch>
        </p:blipFill>
        <p:spPr>
          <a:xfrm>
            <a:off x="4854175" y="3788266"/>
            <a:ext cx="1489649" cy="519327"/>
          </a:xfrm>
          <a:prstGeom prst="rect">
            <a:avLst/>
          </a:prstGeom>
        </p:spPr>
      </p:pic>
      <p:pic>
        <p:nvPicPr>
          <p:cNvPr id="207" name="Picture 206" descr="F:\Lipam Logo.png"/>
          <p:cNvPicPr/>
          <p:nvPr/>
        </p:nvPicPr>
        <p:blipFill>
          <a:blip r:embed="rId15" cstate="print"/>
          <a:srcRect/>
          <a:stretch>
            <a:fillRect/>
          </a:stretch>
        </p:blipFill>
        <p:spPr bwMode="auto">
          <a:xfrm>
            <a:off x="4917767" y="5126217"/>
            <a:ext cx="785305" cy="641950"/>
          </a:xfrm>
          <a:prstGeom prst="rect">
            <a:avLst/>
          </a:prstGeom>
          <a:noFill/>
        </p:spPr>
      </p:pic>
      <p:sp>
        <p:nvSpPr>
          <p:cNvPr id="3" name="Rectangle 2"/>
          <p:cNvSpPr/>
          <p:nvPr/>
        </p:nvSpPr>
        <p:spPr>
          <a:xfrm>
            <a:off x="4468446" y="3321278"/>
            <a:ext cx="20710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71800" algn="ctr"/>
                <a:tab pos="5943600" algn="r"/>
                <a:tab pos="1362075" algn="l"/>
              </a:tabLst>
              <a:defRPr/>
            </a:pPr>
            <a:r>
              <a:rPr kumimoji="0" lang="en-US" sz="800" b="0" i="0" u="none" strike="noStrike" kern="1200" cap="none" spc="0" normalizeH="0" baseline="0" noProof="0" dirty="0">
                <a:ln>
                  <a:noFill/>
                </a:ln>
                <a:solidFill>
                  <a:srgbClr val="000000"/>
                </a:solidFill>
                <a:effectLst/>
                <a:uLnTx/>
                <a:uFill>
                  <a:solidFill>
                    <a:srgbClr val="000000"/>
                  </a:solidFill>
                </a:uFill>
                <a:latin typeface="Candara" panose="020E0502030303020204" pitchFamily="34" charset="0"/>
                <a:ea typeface="Cambria" panose="02040503050406030204" pitchFamily="18" charset="0"/>
                <a:cs typeface="Cambria" panose="02040503050406030204" pitchFamily="18" charset="0"/>
              </a:rPr>
              <a:t> </a:t>
            </a:r>
            <a:endParaRPr kumimoji="0" lang="en-ZA" sz="3200" b="0" i="0"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Calibri" panose="020F0502020204030204" pitchFamily="34" charset="0"/>
              <a:cs typeface="+mn-cs"/>
            </a:endParaRPr>
          </a:p>
        </p:txBody>
      </p:sp>
      <p:grpSp>
        <p:nvGrpSpPr>
          <p:cNvPr id="9" name="Group 8">
            <a:extLst>
              <a:ext uri="{FF2B5EF4-FFF2-40B4-BE49-F238E27FC236}">
                <a16:creationId xmlns:a16="http://schemas.microsoft.com/office/drawing/2014/main" xmlns="" id="{0B65E19B-AAE5-F049-A69F-1765BBCF9F6F}"/>
              </a:ext>
            </a:extLst>
          </p:cNvPr>
          <p:cNvGrpSpPr/>
          <p:nvPr/>
        </p:nvGrpSpPr>
        <p:grpSpPr>
          <a:xfrm>
            <a:off x="4161265" y="3392627"/>
            <a:ext cx="690575" cy="682405"/>
            <a:chOff x="4638462" y="3497676"/>
            <a:chExt cx="445105" cy="503951"/>
          </a:xfrm>
        </p:grpSpPr>
        <p:pic>
          <p:nvPicPr>
            <p:cNvPr id="6" name="Picture 5">
              <a:extLst>
                <a:ext uri="{FF2B5EF4-FFF2-40B4-BE49-F238E27FC236}">
                  <a16:creationId xmlns:a16="http://schemas.microsoft.com/office/drawing/2014/main" xmlns="" id="{DDFCB0ED-FE06-F743-BA64-4CC00284E94B}"/>
                </a:ext>
              </a:extLst>
            </p:cNvPr>
            <p:cNvPicPr>
              <a:picLocks noChangeAspect="1"/>
            </p:cNvPicPr>
            <p:nvPr/>
          </p:nvPicPr>
          <p:blipFill rotWithShape="1">
            <a:blip r:embed="rId16" cstate="print"/>
            <a:srcRect l="5211" t="18761" r="8005" b="20922"/>
            <a:stretch/>
          </p:blipFill>
          <p:spPr>
            <a:xfrm>
              <a:off x="4679028" y="3497676"/>
              <a:ext cx="363975" cy="357986"/>
            </a:xfrm>
            <a:prstGeom prst="rect">
              <a:avLst/>
            </a:prstGeom>
          </p:spPr>
        </p:pic>
        <p:sp>
          <p:nvSpPr>
            <p:cNvPr id="8" name="Rectangle 7">
              <a:extLst>
                <a:ext uri="{FF2B5EF4-FFF2-40B4-BE49-F238E27FC236}">
                  <a16:creationId xmlns:a16="http://schemas.microsoft.com/office/drawing/2014/main" xmlns="" id="{4348C179-B97B-334E-8ED4-9CD3211E472E}"/>
                </a:ext>
              </a:extLst>
            </p:cNvPr>
            <p:cNvSpPr/>
            <p:nvPr/>
          </p:nvSpPr>
          <p:spPr>
            <a:xfrm>
              <a:off x="4638462" y="3812938"/>
              <a:ext cx="445105" cy="18868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700" b="1"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a:ea typeface="+mn-ea"/>
                  <a:cs typeface="+mn-cs"/>
                </a:rPr>
                <a:t>GIMPA</a:t>
              </a:r>
            </a:p>
          </p:txBody>
        </p:sp>
      </p:grpSp>
      <p:pic>
        <p:nvPicPr>
          <p:cNvPr id="212" name="Picture 211" descr="A picture containing icon&#10;&#10;Description automatically generated">
            <a:extLst>
              <a:ext uri="{FF2B5EF4-FFF2-40B4-BE49-F238E27FC236}">
                <a16:creationId xmlns:a16="http://schemas.microsoft.com/office/drawing/2014/main" xmlns="" id="{D2A96BDC-82BB-448F-992B-E529577C6989}"/>
              </a:ext>
            </a:extLst>
          </p:cNvPr>
          <p:cNvPicPr>
            <a:picLocks noChangeAspect="1"/>
          </p:cNvPicPr>
          <p:nvPr/>
        </p:nvPicPr>
        <p:blipFill>
          <a:blip r:embed="rId17" cstate="print"/>
          <a:stretch>
            <a:fillRect/>
          </a:stretch>
        </p:blipFill>
        <p:spPr>
          <a:xfrm>
            <a:off x="1604595" y="3842452"/>
            <a:ext cx="1013277" cy="760988"/>
          </a:xfrm>
          <a:prstGeom prst="rect">
            <a:avLst/>
          </a:prstGeom>
        </p:spPr>
      </p:pic>
      <p:sp>
        <p:nvSpPr>
          <p:cNvPr id="7" name="AutoShape 4" descr="Ryerson University">
            <a:extLst>
              <a:ext uri="{FF2B5EF4-FFF2-40B4-BE49-F238E27FC236}">
                <a16:creationId xmlns:a16="http://schemas.microsoft.com/office/drawing/2014/main" xmlns="" id="{2D078141-FE5B-44AE-8BF3-B4777A58713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CB9534FC-5108-4B30-9CFF-E0A7AF3DE0A8}"/>
              </a:ext>
            </a:extLst>
          </p:cNvPr>
          <p:cNvPicPr>
            <a:picLocks noChangeAspect="1"/>
          </p:cNvPicPr>
          <p:nvPr/>
        </p:nvPicPr>
        <p:blipFill>
          <a:blip r:embed="rId18" cstate="print"/>
          <a:stretch>
            <a:fillRect/>
          </a:stretch>
        </p:blipFill>
        <p:spPr>
          <a:xfrm>
            <a:off x="1849332" y="2285739"/>
            <a:ext cx="996602" cy="647791"/>
          </a:xfrm>
          <a:prstGeom prst="rect">
            <a:avLst/>
          </a:prstGeom>
        </p:spPr>
      </p:pic>
      <p:grpSp>
        <p:nvGrpSpPr>
          <p:cNvPr id="217" name="Group 216">
            <a:extLst>
              <a:ext uri="{FF2B5EF4-FFF2-40B4-BE49-F238E27FC236}">
                <a16:creationId xmlns:a16="http://schemas.microsoft.com/office/drawing/2014/main" xmlns="" id="{6C78984B-BA4C-4166-9B31-0C0B1A03F4EE}"/>
              </a:ext>
            </a:extLst>
          </p:cNvPr>
          <p:cNvGrpSpPr/>
          <p:nvPr/>
        </p:nvGrpSpPr>
        <p:grpSpPr>
          <a:xfrm>
            <a:off x="5019582" y="1845700"/>
            <a:ext cx="590625" cy="1009030"/>
            <a:chOff x="3494345" y="3769601"/>
            <a:chExt cx="590625" cy="1157822"/>
          </a:xfrm>
        </p:grpSpPr>
        <p:sp>
          <p:nvSpPr>
            <p:cNvPr id="218" name="Oval 217">
              <a:extLst>
                <a:ext uri="{FF2B5EF4-FFF2-40B4-BE49-F238E27FC236}">
                  <a16:creationId xmlns:a16="http://schemas.microsoft.com/office/drawing/2014/main" xmlns="" id="{2AFAEEA9-2C2A-4623-8FE8-3A55C5E95A08}"/>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9" name="Straight Connector 218">
              <a:extLst>
                <a:ext uri="{FF2B5EF4-FFF2-40B4-BE49-F238E27FC236}">
                  <a16:creationId xmlns:a16="http://schemas.microsoft.com/office/drawing/2014/main" xmlns="" id="{2329613C-C62D-4030-9742-19AC15111B1C}"/>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xmlns="" id="{DC7441A8-B56E-432A-93A3-6762EDCF9AE4}"/>
              </a:ext>
            </a:extLst>
          </p:cNvPr>
          <p:cNvGrpSpPr/>
          <p:nvPr/>
        </p:nvGrpSpPr>
        <p:grpSpPr>
          <a:xfrm rot="10800000">
            <a:off x="4993232" y="4175168"/>
            <a:ext cx="626203" cy="1164763"/>
            <a:chOff x="3494345" y="3769601"/>
            <a:chExt cx="590625" cy="1157822"/>
          </a:xfrm>
        </p:grpSpPr>
        <p:sp>
          <p:nvSpPr>
            <p:cNvPr id="209" name="Oval 208">
              <a:extLst>
                <a:ext uri="{FF2B5EF4-FFF2-40B4-BE49-F238E27FC236}">
                  <a16:creationId xmlns:a16="http://schemas.microsoft.com/office/drawing/2014/main" xmlns="" id="{F9FA7F71-9088-47F6-9BF8-187985932048}"/>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0" name="Straight Connector 209">
              <a:extLst>
                <a:ext uri="{FF2B5EF4-FFF2-40B4-BE49-F238E27FC236}">
                  <a16:creationId xmlns:a16="http://schemas.microsoft.com/office/drawing/2014/main" xmlns="" id="{49254D40-612C-4204-988E-DC6809836938}"/>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xmlns="" id="{D87D2376-9258-4230-A698-FE0ACFC9C092}"/>
              </a:ext>
            </a:extLst>
          </p:cNvPr>
          <p:cNvGrpSpPr/>
          <p:nvPr/>
        </p:nvGrpSpPr>
        <p:grpSpPr>
          <a:xfrm rot="13403385">
            <a:off x="4325647" y="4034802"/>
            <a:ext cx="590625" cy="1098586"/>
            <a:chOff x="3494345" y="3769601"/>
            <a:chExt cx="590625" cy="1157822"/>
          </a:xfrm>
        </p:grpSpPr>
        <p:sp>
          <p:nvSpPr>
            <p:cNvPr id="213" name="Oval 212">
              <a:extLst>
                <a:ext uri="{FF2B5EF4-FFF2-40B4-BE49-F238E27FC236}">
                  <a16:creationId xmlns:a16="http://schemas.microsoft.com/office/drawing/2014/main" xmlns="" id="{005007EB-8507-47EF-A150-A4219004EC44}"/>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4" name="Straight Connector 213">
              <a:extLst>
                <a:ext uri="{FF2B5EF4-FFF2-40B4-BE49-F238E27FC236}">
                  <a16:creationId xmlns:a16="http://schemas.microsoft.com/office/drawing/2014/main" xmlns="" id="{7DEAC9B4-92B2-4045-AADC-5BF5DBB3AF11}"/>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xmlns="" id="{CDF44135-E97A-4DE0-9382-98EAFB095C4C}"/>
              </a:ext>
            </a:extLst>
          </p:cNvPr>
          <p:cNvGrpSpPr/>
          <p:nvPr/>
        </p:nvGrpSpPr>
        <p:grpSpPr>
          <a:xfrm>
            <a:off x="4351760" y="1673952"/>
            <a:ext cx="590625" cy="1098586"/>
            <a:chOff x="3494345" y="3769601"/>
            <a:chExt cx="590625" cy="1157822"/>
          </a:xfrm>
        </p:grpSpPr>
        <p:sp>
          <p:nvSpPr>
            <p:cNvPr id="216" name="Oval 215">
              <a:extLst>
                <a:ext uri="{FF2B5EF4-FFF2-40B4-BE49-F238E27FC236}">
                  <a16:creationId xmlns:a16="http://schemas.microsoft.com/office/drawing/2014/main" xmlns="" id="{ED3C2C22-818A-4B90-9BFA-073588F3A5BD}"/>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20" name="Straight Connector 219">
              <a:extLst>
                <a:ext uri="{FF2B5EF4-FFF2-40B4-BE49-F238E27FC236}">
                  <a16:creationId xmlns:a16="http://schemas.microsoft.com/office/drawing/2014/main" xmlns="" id="{D13CADDF-894E-44C3-BC22-D6DC5D379ADF}"/>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xmlns="" id="{411C3D19-DBDF-A98D-2569-A196541EAE5A}"/>
              </a:ext>
            </a:extLst>
          </p:cNvPr>
          <p:cNvPicPr>
            <a:picLocks noChangeAspect="1"/>
          </p:cNvPicPr>
          <p:nvPr/>
        </p:nvPicPr>
        <p:blipFill>
          <a:blip r:embed="rId19" cstate="print"/>
          <a:stretch>
            <a:fillRect/>
          </a:stretch>
        </p:blipFill>
        <p:spPr>
          <a:xfrm>
            <a:off x="3476696" y="1973310"/>
            <a:ext cx="939492" cy="622411"/>
          </a:xfrm>
          <a:prstGeom prst="rect">
            <a:avLst/>
          </a:prstGeom>
        </p:spPr>
      </p:pic>
      <p:grpSp>
        <p:nvGrpSpPr>
          <p:cNvPr id="10" name="Group 9">
            <a:extLst>
              <a:ext uri="{FF2B5EF4-FFF2-40B4-BE49-F238E27FC236}">
                <a16:creationId xmlns:a16="http://schemas.microsoft.com/office/drawing/2014/main" xmlns="" id="{833C67D1-AFCB-A58B-965D-556A4D1257A2}"/>
              </a:ext>
            </a:extLst>
          </p:cNvPr>
          <p:cNvGrpSpPr/>
          <p:nvPr/>
        </p:nvGrpSpPr>
        <p:grpSpPr>
          <a:xfrm rot="16396617">
            <a:off x="4504160" y="1826352"/>
            <a:ext cx="590625" cy="1098586"/>
            <a:chOff x="3494345" y="3769601"/>
            <a:chExt cx="590625" cy="1157822"/>
          </a:xfrm>
        </p:grpSpPr>
        <p:sp>
          <p:nvSpPr>
            <p:cNvPr id="12" name="Oval 11">
              <a:extLst>
                <a:ext uri="{FF2B5EF4-FFF2-40B4-BE49-F238E27FC236}">
                  <a16:creationId xmlns:a16="http://schemas.microsoft.com/office/drawing/2014/main" xmlns="" id="{569AD6B7-3F2E-D1DF-C75C-3A7F4B6962D9}"/>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xmlns="" id="{3F1D38E0-EE08-0810-A87C-EAED3D94449B}"/>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xmlns="" id="{93DC9A33-6371-0C80-D348-CDA30AF25C72}"/>
              </a:ext>
            </a:extLst>
          </p:cNvPr>
          <p:cNvPicPr>
            <a:picLocks noChangeAspect="1"/>
          </p:cNvPicPr>
          <p:nvPr/>
        </p:nvPicPr>
        <p:blipFill>
          <a:blip r:embed="rId20" cstate="print"/>
          <a:stretch>
            <a:fillRect/>
          </a:stretch>
        </p:blipFill>
        <p:spPr>
          <a:xfrm>
            <a:off x="7764314" y="3076764"/>
            <a:ext cx="1359675" cy="495238"/>
          </a:xfrm>
          <a:prstGeom prst="rect">
            <a:avLst/>
          </a:prstGeom>
        </p:spPr>
      </p:pic>
      <p:grpSp>
        <p:nvGrpSpPr>
          <p:cNvPr id="15" name="Group 14">
            <a:extLst>
              <a:ext uri="{FF2B5EF4-FFF2-40B4-BE49-F238E27FC236}">
                <a16:creationId xmlns:a16="http://schemas.microsoft.com/office/drawing/2014/main" xmlns="" id="{1F98AEE5-194D-BD62-6690-C432AADBD29E}"/>
              </a:ext>
            </a:extLst>
          </p:cNvPr>
          <p:cNvGrpSpPr/>
          <p:nvPr/>
        </p:nvGrpSpPr>
        <p:grpSpPr>
          <a:xfrm rot="5652583">
            <a:off x="7957696" y="2627193"/>
            <a:ext cx="393659" cy="1055195"/>
            <a:chOff x="3494345" y="3769601"/>
            <a:chExt cx="590625" cy="1157822"/>
          </a:xfrm>
        </p:grpSpPr>
        <p:sp>
          <p:nvSpPr>
            <p:cNvPr id="16" name="Oval 15">
              <a:extLst>
                <a:ext uri="{FF2B5EF4-FFF2-40B4-BE49-F238E27FC236}">
                  <a16:creationId xmlns:a16="http://schemas.microsoft.com/office/drawing/2014/main" xmlns="" id="{830511B8-5F16-AA3D-1126-C8AAE216B5C2}"/>
                </a:ext>
              </a:extLst>
            </p:cNvPr>
            <p:cNvSpPr/>
            <p:nvPr/>
          </p:nvSpPr>
          <p:spPr>
            <a:xfrm>
              <a:off x="3494345" y="4718626"/>
              <a:ext cx="590625" cy="208797"/>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xmlns="" id="{0316B4C5-D7CB-B07A-C6B6-2E1441AD358E}"/>
                </a:ext>
              </a:extLst>
            </p:cNvPr>
            <p:cNvCxnSpPr/>
            <p:nvPr/>
          </p:nvCxnSpPr>
          <p:spPr>
            <a:xfrm rot="5400000">
              <a:off x="3285154" y="4271683"/>
              <a:ext cx="1025557" cy="21394"/>
            </a:xfrm>
            <a:prstGeom prst="line">
              <a:avLst/>
            </a:prstGeom>
            <a:ln w="19050">
              <a:solidFill>
                <a:schemeClr val="tx1">
                  <a:lumMod val="50000"/>
                  <a:lumOff val="50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716203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097A14EC-AF5B-484E-A2BD-5AFC80016205}"/>
              </a:ext>
            </a:extLst>
          </p:cNvPr>
          <p:cNvSpPr>
            <a:spLocks noGrp="1"/>
          </p:cNvSpPr>
          <p:nvPr>
            <p:ph type="title"/>
          </p:nvPr>
        </p:nvSpPr>
        <p:spPr>
          <a:xfrm>
            <a:off x="457200" y="390240"/>
            <a:ext cx="8229600" cy="708465"/>
          </a:xfrm>
        </p:spPr>
        <p:txBody>
          <a:bodyPr>
            <a:normAutofit/>
          </a:bodyPr>
          <a:lstStyle/>
          <a:p>
            <a:r>
              <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rPr>
              <a:t>WEF and Knowledge Cooperation</a:t>
            </a:r>
          </a:p>
        </p:txBody>
      </p:sp>
      <p:pic>
        <p:nvPicPr>
          <p:cNvPr id="6" name="Content Placeholder 5">
            <a:extLst>
              <a:ext uri="{FF2B5EF4-FFF2-40B4-BE49-F238E27FC236}">
                <a16:creationId xmlns:a16="http://schemas.microsoft.com/office/drawing/2014/main" xmlns="" id="{FAD7BF77-4AAA-4828-BE51-DD3BA1FB934F}"/>
              </a:ext>
            </a:extLst>
          </p:cNvPr>
          <p:cNvPicPr>
            <a:picLocks noGrp="1" noChangeAspect="1"/>
          </p:cNvPicPr>
          <p:nvPr>
            <p:ph sz="half" idx="1"/>
          </p:nvPr>
        </p:nvPicPr>
        <p:blipFill>
          <a:blip r:embed="rId2" cstate="print"/>
          <a:stretch>
            <a:fillRect/>
          </a:stretch>
        </p:blipFill>
        <p:spPr>
          <a:xfrm>
            <a:off x="35064" y="1124744"/>
            <a:ext cx="3969196" cy="3168351"/>
          </a:xfrm>
          <a:noFill/>
        </p:spPr>
      </p:pic>
      <p:sp>
        <p:nvSpPr>
          <p:cNvPr id="4" name="Slide Number Placeholder 3">
            <a:extLst>
              <a:ext uri="{FF2B5EF4-FFF2-40B4-BE49-F238E27FC236}">
                <a16:creationId xmlns:a16="http://schemas.microsoft.com/office/drawing/2014/main" xmlns="" id="{CCB81A28-2F31-474C-B3F8-FC32EC53A851}"/>
              </a:ext>
            </a:extLst>
          </p:cNvPr>
          <p:cNvSpPr>
            <a:spLocks noGrp="1"/>
          </p:cNvSpPr>
          <p:nvPr>
            <p:ph type="sldNum" sz="quarter" idx="12"/>
          </p:nvPr>
        </p:nvSpPr>
        <p:spPr>
          <a:xfrm>
            <a:off x="3273759" y="6234886"/>
            <a:ext cx="2133600" cy="365125"/>
          </a:xfrm>
        </p:spPr>
        <p:txBody>
          <a:bodyPr anchor="ctr">
            <a:normAutofit/>
          </a:bodyPr>
          <a:lstStyle/>
          <a:p>
            <a:pPr>
              <a:spcAft>
                <a:spcPts val="600"/>
              </a:spcAft>
            </a:pPr>
            <a:fld id="{1CE6738C-8955-4CF1-A256-1C49941BBB03}" type="slidenum">
              <a:rPr lang="en-ZA" smtClean="0"/>
              <a:pPr>
                <a:spcAft>
                  <a:spcPts val="600"/>
                </a:spcAft>
              </a:pPr>
              <a:t>16</a:t>
            </a:fld>
            <a:endParaRPr lang="en-ZA"/>
          </a:p>
        </p:txBody>
      </p:sp>
      <p:pic>
        <p:nvPicPr>
          <p:cNvPr id="10" name="Picture 9">
            <a:extLst>
              <a:ext uri="{FF2B5EF4-FFF2-40B4-BE49-F238E27FC236}">
                <a16:creationId xmlns:a16="http://schemas.microsoft.com/office/drawing/2014/main" xmlns="" id="{EEC9E70D-4371-426D-A62D-418EAD007F22}"/>
              </a:ext>
            </a:extLst>
          </p:cNvPr>
          <p:cNvPicPr>
            <a:picLocks noChangeAspect="1"/>
          </p:cNvPicPr>
          <p:nvPr/>
        </p:nvPicPr>
        <p:blipFill>
          <a:blip r:embed="rId3" cstate="print"/>
          <a:stretch>
            <a:fillRect/>
          </a:stretch>
        </p:blipFill>
        <p:spPr>
          <a:xfrm>
            <a:off x="35064" y="4797152"/>
            <a:ext cx="4448175" cy="1066800"/>
          </a:xfrm>
          <a:prstGeom prst="rect">
            <a:avLst/>
          </a:prstGeom>
        </p:spPr>
      </p:pic>
      <p:pic>
        <p:nvPicPr>
          <p:cNvPr id="16" name="Content Placeholder 15">
            <a:extLst>
              <a:ext uri="{FF2B5EF4-FFF2-40B4-BE49-F238E27FC236}">
                <a16:creationId xmlns:a16="http://schemas.microsoft.com/office/drawing/2014/main" xmlns="" id="{8A30051C-7811-4377-86BB-1BBBD5E91E7D}"/>
              </a:ext>
            </a:extLst>
          </p:cNvPr>
          <p:cNvPicPr>
            <a:picLocks noGrp="1" noChangeAspect="1"/>
          </p:cNvPicPr>
          <p:nvPr>
            <p:ph sz="half" idx="2"/>
          </p:nvPr>
        </p:nvPicPr>
        <p:blipFill>
          <a:blip r:embed="rId4" cstate="print"/>
          <a:stretch>
            <a:fillRect/>
          </a:stretch>
        </p:blipFill>
        <p:spPr>
          <a:xfrm>
            <a:off x="4076700" y="1124745"/>
            <a:ext cx="5032236" cy="4729870"/>
          </a:xfrm>
        </p:spPr>
      </p:pic>
    </p:spTree>
    <p:extLst>
      <p:ext uri="{BB962C8B-B14F-4D97-AF65-F5344CB8AC3E}">
        <p14:creationId xmlns:p14="http://schemas.microsoft.com/office/powerpoint/2010/main" xmlns="" val="221156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F9744A1-7A0C-4D67-98D5-B881153932F3}"/>
              </a:ext>
            </a:extLst>
          </p:cNvPr>
          <p:cNvSpPr txBox="1">
            <a:spLocks/>
          </p:cNvSpPr>
          <p:nvPr/>
        </p:nvSpPr>
        <p:spPr>
          <a:xfrm>
            <a:off x="586800" y="396136"/>
            <a:ext cx="8229600" cy="7084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Building depth &amp; expanding reach through HEIs</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Content Placeholder 5">
            <a:extLst>
              <a:ext uri="{FF2B5EF4-FFF2-40B4-BE49-F238E27FC236}">
                <a16:creationId xmlns:a16="http://schemas.microsoft.com/office/drawing/2014/main" xmlns="" id="{D11A182A-D3C2-47EF-B1A2-E47AB8ACDA4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2380" b="1066"/>
          <a:stretch/>
        </p:blipFill>
        <p:spPr>
          <a:xfrm>
            <a:off x="45720" y="1122998"/>
            <a:ext cx="8835390" cy="4743864"/>
          </a:xfrm>
          <a:prstGeom prst="rect">
            <a:avLst/>
          </a:prstGeom>
        </p:spPr>
      </p:pic>
      <p:pic>
        <p:nvPicPr>
          <p:cNvPr id="1028" name="Picture 4" descr="Home | UWC">
            <a:extLst>
              <a:ext uri="{FF2B5EF4-FFF2-40B4-BE49-F238E27FC236}">
                <a16:creationId xmlns:a16="http://schemas.microsoft.com/office/drawing/2014/main" xmlns="" id="{5964EC97-EC82-4490-BC54-C13CB41807D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00875" y="1157287"/>
            <a:ext cx="214312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WITS School of Governance - YouTube">
            <a:extLst>
              <a:ext uri="{FF2B5EF4-FFF2-40B4-BE49-F238E27FC236}">
                <a16:creationId xmlns:a16="http://schemas.microsoft.com/office/drawing/2014/main" xmlns="" id="{27CB0C34-F7DA-4B58-964A-7F646BADCBC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00874" y="3671051"/>
            <a:ext cx="2143125" cy="2143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a:extLst>
              <a:ext uri="{FF2B5EF4-FFF2-40B4-BE49-F238E27FC236}">
                <a16:creationId xmlns:a16="http://schemas.microsoft.com/office/drawing/2014/main" xmlns="" id="{7FAA5125-B97C-49C9-99CF-24E122443433}"/>
              </a:ext>
            </a:extLst>
          </p:cNvPr>
          <p:cNvSpPr>
            <a:spLocks noGrp="1"/>
          </p:cNvSpPr>
          <p:nvPr>
            <p:ph type="sldNum" sz="quarter" idx="12"/>
          </p:nvPr>
        </p:nvSpPr>
        <p:spPr/>
        <p:txBody>
          <a:bodyPr/>
          <a:lstStyle/>
          <a:p>
            <a:fld id="{1CE6738C-8955-4CF1-A256-1C49941BBB03}" type="slidenum">
              <a:rPr lang="en-ZA" smtClean="0"/>
              <a:pPr/>
              <a:t>17</a:t>
            </a:fld>
            <a:endParaRPr lang="en-ZA" dirty="0"/>
          </a:p>
        </p:txBody>
      </p:sp>
    </p:spTree>
    <p:extLst>
      <p:ext uri="{BB962C8B-B14F-4D97-AF65-F5344CB8AC3E}">
        <p14:creationId xmlns:p14="http://schemas.microsoft.com/office/powerpoint/2010/main" xmlns="" val="390445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2" y="6264199"/>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916789193"/>
              </p:ext>
            </p:extLst>
          </p:nvPr>
        </p:nvGraphicFramePr>
        <p:xfrm>
          <a:off x="107504" y="1173611"/>
          <a:ext cx="8928991" cy="4857604"/>
        </p:xfrm>
        <a:graphic>
          <a:graphicData uri="http://schemas.openxmlformats.org/drawingml/2006/table">
            <a:tbl>
              <a:tblPr firstRow="1" firstCol="1" bandRow="1">
                <a:tableStyleId>{F5AB1C69-6EDB-4FF4-983F-18BD219EF322}</a:tableStyleId>
              </a:tblPr>
              <a:tblGrid>
                <a:gridCol w="1713153">
                  <a:extLst>
                    <a:ext uri="{9D8B030D-6E8A-4147-A177-3AD203B41FA5}">
                      <a16:colId xmlns:a16="http://schemas.microsoft.com/office/drawing/2014/main" xmlns="" val="20000"/>
                    </a:ext>
                  </a:extLst>
                </a:gridCol>
                <a:gridCol w="1912970">
                  <a:extLst>
                    <a:ext uri="{9D8B030D-6E8A-4147-A177-3AD203B41FA5}">
                      <a16:colId xmlns:a16="http://schemas.microsoft.com/office/drawing/2014/main" xmlns="" val="20001"/>
                    </a:ext>
                  </a:extLst>
                </a:gridCol>
                <a:gridCol w="1620898">
                  <a:extLst>
                    <a:ext uri="{9D8B030D-6E8A-4147-A177-3AD203B41FA5}">
                      <a16:colId xmlns:a16="http://schemas.microsoft.com/office/drawing/2014/main" xmlns="" val="20002"/>
                    </a:ext>
                  </a:extLst>
                </a:gridCol>
                <a:gridCol w="2205831">
                  <a:extLst>
                    <a:ext uri="{9D8B030D-6E8A-4147-A177-3AD203B41FA5}">
                      <a16:colId xmlns:a16="http://schemas.microsoft.com/office/drawing/2014/main" xmlns="" val="20003"/>
                    </a:ext>
                  </a:extLst>
                </a:gridCol>
                <a:gridCol w="1476139">
                  <a:extLst>
                    <a:ext uri="{9D8B030D-6E8A-4147-A177-3AD203B41FA5}">
                      <a16:colId xmlns:a16="http://schemas.microsoft.com/office/drawing/2014/main" xmlns="" val="20004"/>
                    </a:ext>
                  </a:extLst>
                </a:gridCol>
              </a:tblGrid>
              <a:tr h="861746">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p>
                    <a:p>
                      <a:pPr marL="0" marR="0" algn="l" defTabSz="914400" rtl="0" eaLnBrk="1" latinLnBrk="0" hangingPunct="1">
                        <a:lnSpc>
                          <a:spcPct val="107000"/>
                        </a:lnSpc>
                        <a:spcBef>
                          <a:spcPts val="300"/>
                        </a:spcBef>
                        <a:spcAft>
                          <a:spcPts val="300"/>
                        </a:spcAft>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txBody>
                  <a:tcPr marL="60501" marR="60501" marT="0" marB="0"/>
                </a:tc>
                <a:extLst>
                  <a:ext uri="{0D108BD9-81ED-4DB2-BD59-A6C34878D82A}">
                    <a16:rowId xmlns:a16="http://schemas.microsoft.com/office/drawing/2014/main" xmlns="" val="10000"/>
                  </a:ext>
                </a:extLst>
              </a:tr>
              <a:tr h="987287">
                <a:tc>
                  <a:txBody>
                    <a:bodyPr/>
                    <a:lstStyle/>
                    <a:p>
                      <a:pPr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 quality management Plan developed</a:t>
                      </a:r>
                      <a:endParaRPr lang="en-ZA"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Total quality management plan developed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GB"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 Quality Management plan developed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gn="l">
                        <a:lnSpc>
                          <a:spcPct val="107000"/>
                        </a:lnSpc>
                      </a:pPr>
                      <a:r>
                        <a:rPr lang="en-ZA"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gn="l">
                        <a:lnSpc>
                          <a:spcPct val="107000"/>
                        </a:lnSpc>
                      </a:pPr>
                      <a:r>
                        <a:rPr lang="en-ZA"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4173904826"/>
                  </a:ext>
                </a:extLst>
              </a:tr>
              <a:tr h="1480930">
                <a:tc>
                  <a:txBody>
                    <a:bodyPr/>
                    <a:lstStyle/>
                    <a:p>
                      <a:pPr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mapped business processes in line with operations management plan implemented</a:t>
                      </a:r>
                      <a:endParaRPr lang="en-ZA"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3 Mapped business processes in line with operations management plan implemented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GB"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 business process mapped in line with operations management plan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GB" sz="1400" dirty="0">
                          <a:effectLst/>
                          <a:latin typeface="Tahoma" panose="020B0604030504040204" pitchFamily="34" charset="0"/>
                          <a:ea typeface="Tahoma" panose="020B0604030504040204" pitchFamily="34" charset="0"/>
                          <a:cs typeface="Tahoma" panose="020B0604030504040204" pitchFamily="34" charset="0"/>
                        </a:rPr>
                        <a:t>3 Mapped business processes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GB" sz="1400" b="0" dirty="0">
                          <a:effectLst/>
                          <a:latin typeface="Tahoma" panose="020B0604030504040204" pitchFamily="34" charset="0"/>
                          <a:ea typeface="Tahoma" panose="020B0604030504040204" pitchFamily="34" charset="0"/>
                          <a:cs typeface="Tahoma" panose="020B0604030504040204" pitchFamily="34" charset="0"/>
                        </a:rPr>
                        <a:t>A value chain review was undertaken which required new process mapping for all operations</a:t>
                      </a:r>
                    </a:p>
                    <a:p>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4073219599"/>
                  </a:ext>
                </a:extLst>
              </a:tr>
              <a:tr h="1301691">
                <a:tc>
                  <a:txBody>
                    <a:bodyPr/>
                    <a:lstStyle/>
                    <a:p>
                      <a:pPr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ICT business</a:t>
                      </a:r>
                      <a:b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solutions projects</a:t>
                      </a:r>
                      <a:b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enabling NSG operations</a:t>
                      </a:r>
                    </a:p>
                  </a:txBody>
                  <a:tcPr marL="7620" marR="7620" marT="7620" marB="0">
                    <a:solidFill>
                      <a:schemeClr val="accent3">
                        <a:lumMod val="20000"/>
                        <a:lumOff val="80000"/>
                      </a:schemeClr>
                    </a:solidFill>
                  </a:tcPr>
                </a:tc>
                <a:tc>
                  <a:txBody>
                    <a:bodyPr/>
                    <a:lstStyle/>
                    <a:p>
                      <a:pPr lvl="0"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GB" sz="1400" spc="-25" dirty="0">
                          <a:effectLst/>
                          <a:latin typeface="Tahoma" panose="020B0604030504040204" pitchFamily="34" charset="0"/>
                          <a:ea typeface="Tahoma" panose="020B0604030504040204" pitchFamily="34" charset="0"/>
                          <a:cs typeface="Tahoma" panose="020B0604030504040204" pitchFamily="34" charset="0"/>
                        </a:rPr>
                        <a:t>6 ICT business solutions enabling operations implemented by March 2022</a:t>
                      </a:r>
                      <a:endParaRPr lang="en-ZA"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pPr algn="l">
                        <a:lnSpc>
                          <a:spcPct val="107000"/>
                        </a:lnSpc>
                      </a:pPr>
                      <a:r>
                        <a:rPr lang="en-GB" sz="1400" spc="-25" dirty="0">
                          <a:effectLst/>
                          <a:latin typeface="Tahoma" panose="020B0604030504040204" pitchFamily="34" charset="0"/>
                          <a:ea typeface="Tahoma" panose="020B0604030504040204" pitchFamily="34" charset="0"/>
                          <a:cs typeface="Tahoma" panose="020B0604030504040204" pitchFamily="34" charset="0"/>
                        </a:rPr>
                        <a:t>6 ICT business solutions enabling operations implemented by March 2022</a:t>
                      </a:r>
                      <a:endParaRPr lang="en-ZA"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114300" marR="114300" marT="0" marB="0">
                    <a:solidFill>
                      <a:schemeClr val="accent3">
                        <a:lumMod val="20000"/>
                        <a:lumOff val="8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10001"/>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1: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132849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2" y="6264199"/>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1339649152"/>
              </p:ext>
            </p:extLst>
          </p:nvPr>
        </p:nvGraphicFramePr>
        <p:xfrm>
          <a:off x="80628" y="1124745"/>
          <a:ext cx="8982744" cy="4848479"/>
        </p:xfrm>
        <a:graphic>
          <a:graphicData uri="http://schemas.openxmlformats.org/drawingml/2006/table">
            <a:tbl>
              <a:tblPr firstRow="1" firstCol="1" bandRow="1">
                <a:tableStyleId>{F5AB1C69-6EDB-4FF4-983F-18BD219EF322}</a:tableStyleId>
              </a:tblPr>
              <a:tblGrid>
                <a:gridCol w="1683060">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2088232">
                  <a:extLst>
                    <a:ext uri="{9D8B030D-6E8A-4147-A177-3AD203B41FA5}">
                      <a16:colId xmlns:a16="http://schemas.microsoft.com/office/drawing/2014/main" xmlns="" val="20002"/>
                    </a:ext>
                  </a:extLst>
                </a:gridCol>
                <a:gridCol w="1584176">
                  <a:extLst>
                    <a:ext uri="{9D8B030D-6E8A-4147-A177-3AD203B41FA5}">
                      <a16:colId xmlns:a16="http://schemas.microsoft.com/office/drawing/2014/main" xmlns="" val="20003"/>
                    </a:ext>
                  </a:extLst>
                </a:gridCol>
                <a:gridCol w="1827076">
                  <a:extLst>
                    <a:ext uri="{9D8B030D-6E8A-4147-A177-3AD203B41FA5}">
                      <a16:colId xmlns:a16="http://schemas.microsoft.com/office/drawing/2014/main" xmlns="" val="20004"/>
                    </a:ext>
                  </a:extLst>
                </a:gridCol>
              </a:tblGrid>
              <a:tr h="725882">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p>
                    <a:p>
                      <a:pPr marL="0" marR="0" lvl="0" indent="0" algn="l" defTabSz="914400" rtl="0" eaLnBrk="1" fontAlgn="auto" latinLnBrk="0" hangingPunct="1">
                        <a:lnSpc>
                          <a:spcPct val="107000"/>
                        </a:lnSpc>
                        <a:spcBef>
                          <a:spcPts val="300"/>
                        </a:spcBef>
                        <a:spcAft>
                          <a:spcPts val="300"/>
                        </a:spcAft>
                        <a:buClrTx/>
                        <a:buSzTx/>
                        <a:buFontTx/>
                        <a:buNone/>
                        <a:tabLst/>
                        <a:defRPr/>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098719">
                <a:tc>
                  <a:txBody>
                    <a:bodyPr/>
                    <a:lstStyle/>
                    <a:p>
                      <a:pPr marL="0" marR="0" algn="l" defTabSz="914400" rtl="0" eaLnBrk="1" latinLnBrk="0" hangingPunct="1">
                        <a:lnSpc>
                          <a:spcPct val="107000"/>
                        </a:lnSpc>
                        <a:spcBef>
                          <a:spcPts val="300"/>
                        </a:spcBef>
                        <a:spcAft>
                          <a:spcPts val="30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Percentage of NSG brand and marketing strategy implemented</a:t>
                      </a:r>
                      <a:endParaRPr lang="en-US" sz="14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30% of the NSG brand and marketing strategy implemented by March 2022</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a:lnSpc>
                          <a:spcPct val="115000"/>
                        </a:lnSpc>
                        <a:spcAft>
                          <a:spcPts val="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50% of the NSG brand and marketing strategy implemented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20% of the NSG brand and marketing strategy </a:t>
                      </a:r>
                    </a:p>
                  </a:txBody>
                  <a:tcPr marL="68580" marR="68580" marT="0" marB="0"/>
                </a:tc>
                <a:tc>
                  <a:txBody>
                    <a:bodyPr/>
                    <a:lstStyle/>
                    <a:p>
                      <a:pPr algn="l">
                        <a:lnSpc>
                          <a:spcPct val="107000"/>
                        </a:lnSpc>
                      </a:pPr>
                      <a:r>
                        <a:rPr lang="en-GB" sz="1400" dirty="0">
                          <a:effectLst/>
                          <a:latin typeface="Tahoma" panose="020B0604030504040204" pitchFamily="34" charset="0"/>
                          <a:ea typeface="Tahoma" panose="020B0604030504040204" pitchFamily="34" charset="0"/>
                          <a:cs typeface="Tahoma" panose="020B0604030504040204" pitchFamily="34" charset="0"/>
                        </a:rPr>
                        <a:t>Two of the four objectives in the brand and marketing strategy were implemented </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880128809"/>
                  </a:ext>
                </a:extLst>
              </a:tr>
              <a:tr h="12548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Number of communication interventions promoting NSG offerings in the public sector</a:t>
                      </a:r>
                    </a:p>
                  </a:txBody>
                  <a:tcPr marL="60501" marR="60501" marT="0" marB="0"/>
                </a:tc>
                <a:tc>
                  <a:txBody>
                    <a:bodyPr/>
                    <a:lstStyle/>
                    <a:p>
                      <a:pPr marL="0" marR="0" algn="l" defTabSz="914400" rtl="0" eaLnBrk="1" latinLnBrk="0" hangingPunct="1">
                        <a:lnSpc>
                          <a:spcPct val="107000"/>
                        </a:lnSpc>
                        <a:spcBef>
                          <a:spcPts val="300"/>
                        </a:spcBef>
                        <a:spcAft>
                          <a:spcPts val="30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12 communication interventions promoting NSG offerings in the public sector by March 2022</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a:spcAft>
                          <a:spcPts val="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34 communication interventions promoting NSG offering in the public sector undertaken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22 communication interventions</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The need to support branding and promote NSG offering to the public sector</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2264520761"/>
                  </a:ext>
                </a:extLst>
              </a:tr>
              <a:tr h="1673101">
                <a:tc>
                  <a:txBody>
                    <a:bodyPr/>
                    <a:lstStyle/>
                    <a:p>
                      <a:pPr algn="l" fontAlgn="t"/>
                      <a:r>
                        <a:rPr lang="en-ZA" sz="14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Percentage of material audit findings resolved by the end of financial year</a:t>
                      </a:r>
                    </a:p>
                  </a:txBody>
                  <a:tcPr marL="7620" marR="7620" marT="7620" marB="0"/>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100% of material audit findings resolved by March 2022</a:t>
                      </a:r>
                    </a:p>
                    <a:p>
                      <a:endParaRPr lang="en-GB" sz="1400" spc="-25"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GB" sz="1400" dirty="0">
                          <a:solidFill>
                            <a:schemeClr val="tx1"/>
                          </a:solidFill>
                          <a:effectLst/>
                          <a:latin typeface="Tahoma" panose="020B0604030504040204" pitchFamily="34" charset="0"/>
                          <a:ea typeface="Tahoma" panose="020B0604030504040204" pitchFamily="34" charset="0"/>
                          <a:cs typeface="Tahoma" panose="020B0604030504040204" pitchFamily="34" charset="0"/>
                        </a:rPr>
                        <a:t>2 Material audit findings issued by AGSA</a:t>
                      </a:r>
                      <a:endParaRPr lang="en-ZA" sz="1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100% of material audit findings resolved by March 2022</a:t>
                      </a:r>
                      <a:endParaRPr lang="en-ZA" sz="1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l">
                        <a:lnSpc>
                          <a:spcPct val="107000"/>
                        </a:lnSpc>
                      </a:pPr>
                      <a:r>
                        <a:rPr lang="en-GB" sz="1400" dirty="0">
                          <a:effectLst/>
                          <a:latin typeface="Tahoma" panose="020B0604030504040204" pitchFamily="34" charset="0"/>
                          <a:ea typeface="Tahoma" panose="020B0604030504040204" pitchFamily="34" charset="0"/>
                          <a:cs typeface="Tahoma" panose="020B0604030504040204" pitchFamily="34" charset="0"/>
                        </a:rPr>
                        <a:t>None</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l">
                        <a:lnSpc>
                          <a:spcPct val="107000"/>
                        </a:lnSpc>
                      </a:pPr>
                      <a:r>
                        <a:rPr lang="en-GB" sz="1400" dirty="0">
                          <a:effectLst/>
                          <a:latin typeface="Tahoma" panose="020B0604030504040204" pitchFamily="34" charset="0"/>
                          <a:ea typeface="Tahoma" panose="020B0604030504040204" pitchFamily="34" charset="0"/>
                          <a:cs typeface="Tahoma" panose="020B0604030504040204" pitchFamily="34" charset="0"/>
                        </a:rPr>
                        <a:t>None </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2804889388"/>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1: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71246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510"/>
            <a:ext cx="8229600" cy="79208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Purpose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3772" y="1174598"/>
            <a:ext cx="8856456" cy="4774682"/>
          </a:xfrm>
        </p:spPr>
        <p:txBody>
          <a:bodyPr>
            <a:noAutofit/>
          </a:bodyPr>
          <a:lstStyle/>
          <a:p>
            <a:pPr>
              <a:lnSpc>
                <a:spcPct val="108000"/>
              </a:lnSpc>
              <a:spcBef>
                <a:spcPts val="0"/>
              </a:spcBef>
              <a:buClr>
                <a:schemeClr val="tx1">
                  <a:lumMod val="65000"/>
                  <a:lumOff val="35000"/>
                </a:schemeClr>
              </a:buClr>
              <a:buSzPct val="80000"/>
              <a:buFont typeface="Wingdings" panose="05000000000000000000" pitchFamily="2" charset="2"/>
              <a:buChar char="v"/>
            </a:pPr>
            <a:r>
              <a:rPr lang="en-US" sz="2000" dirty="0">
                <a:latin typeface="Tahoma" panose="020B0604030504040204" pitchFamily="34" charset="0"/>
                <a:ea typeface="Tahoma" panose="020B0604030504040204" pitchFamily="34" charset="0"/>
                <a:cs typeface="Tahoma" panose="020B0604030504040204" pitchFamily="34" charset="0"/>
              </a:rPr>
              <a:t>The purpose of the presentation to the Portfolio Committee on Public Service and Administration is to present the financial and non-financial performance information of the National School of Government for the 2021/22 financial year.  </a:t>
            </a: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r>
              <a:rPr lang="en-US" sz="2000" dirty="0">
                <a:latin typeface="Tahoma" panose="020B0604030504040204" pitchFamily="34" charset="0"/>
                <a:ea typeface="Tahoma" panose="020B0604030504040204" pitchFamily="34" charset="0"/>
                <a:cs typeface="Tahoma" panose="020B0604030504040204" pitchFamily="34" charset="0"/>
              </a:rPr>
              <a:t>The annual performance information marks the second year of implementing the five-year strategic plan (2020-2025). </a:t>
            </a: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8000"/>
              </a:lnSpc>
              <a:spcBef>
                <a:spcPts val="0"/>
              </a:spcBef>
              <a:buClr>
                <a:schemeClr val="tx1">
                  <a:lumMod val="65000"/>
                  <a:lumOff val="35000"/>
                </a:schemeClr>
              </a:buClr>
              <a:buSzPct val="80000"/>
              <a:buNone/>
            </a:pPr>
            <a:endParaRPr lang="en-ZA" sz="1800" dirty="0">
              <a:latin typeface="Franklin Gothic Book" panose="020B050302010202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ZA" sz="12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marL="0" indent="0" algn="just">
              <a:buClr>
                <a:schemeClr val="tx1">
                  <a:lumMod val="65000"/>
                  <a:lumOff val="35000"/>
                </a:schemeClr>
              </a:buClr>
              <a:buSzPct val="80000"/>
              <a:buNone/>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1"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ZA" sz="1200" b="1" i="0" u="none" strike="noStrike" kern="1200" cap="none" spc="0" normalizeH="0" baseline="0" noProof="0" dirty="0">
              <a:ln>
                <a:noFill/>
              </a:ln>
              <a:solidFill>
                <a:srgbClr val="AAAAAA"/>
              </a:solidFill>
              <a:effectLst/>
              <a:uLnTx/>
              <a:uFillTx/>
              <a:latin typeface="Calibri"/>
              <a:ea typeface="+mn-ea"/>
              <a:cs typeface="+mn-cs"/>
            </a:endParaRPr>
          </a:p>
        </p:txBody>
      </p:sp>
    </p:spTree>
    <p:extLst>
      <p:ext uri="{BB962C8B-B14F-4D97-AF65-F5344CB8AC3E}">
        <p14:creationId xmlns:p14="http://schemas.microsoft.com/office/powerpoint/2010/main" xmlns="" val="83998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2279834655"/>
              </p:ext>
            </p:extLst>
          </p:nvPr>
        </p:nvGraphicFramePr>
        <p:xfrm>
          <a:off x="107504" y="1052736"/>
          <a:ext cx="8928991" cy="4928283"/>
        </p:xfrm>
        <a:graphic>
          <a:graphicData uri="http://schemas.openxmlformats.org/drawingml/2006/table">
            <a:tbl>
              <a:tblPr firstRow="1" firstCol="1" bandRow="1">
                <a:tableStyleId>{F5AB1C69-6EDB-4FF4-983F-18BD219EF322}</a:tableStyleId>
              </a:tblPr>
              <a:tblGrid>
                <a:gridCol w="2088232">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2088232">
                  <a:extLst>
                    <a:ext uri="{9D8B030D-6E8A-4147-A177-3AD203B41FA5}">
                      <a16:colId xmlns:a16="http://schemas.microsoft.com/office/drawing/2014/main" xmlns="" val="20002"/>
                    </a:ext>
                  </a:extLst>
                </a:gridCol>
                <a:gridCol w="1512168">
                  <a:extLst>
                    <a:ext uri="{9D8B030D-6E8A-4147-A177-3AD203B41FA5}">
                      <a16:colId xmlns:a16="http://schemas.microsoft.com/office/drawing/2014/main" xmlns="" val="20003"/>
                    </a:ext>
                  </a:extLst>
                </a:gridCol>
                <a:gridCol w="1440159">
                  <a:extLst>
                    <a:ext uri="{9D8B030D-6E8A-4147-A177-3AD203B41FA5}">
                      <a16:colId xmlns:a16="http://schemas.microsoft.com/office/drawing/2014/main" xmlns="" val="20004"/>
                    </a:ext>
                  </a:extLst>
                </a:gridCol>
              </a:tblGrid>
              <a:tr h="808065">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p>
                    <a:p>
                      <a:pPr marL="0" marR="0" lvl="0" indent="0" algn="l" defTabSz="914400" rtl="0" eaLnBrk="1" fontAlgn="auto" latinLnBrk="0" hangingPunct="1">
                        <a:lnSpc>
                          <a:spcPct val="107000"/>
                        </a:lnSpc>
                        <a:spcBef>
                          <a:spcPts val="300"/>
                        </a:spcBef>
                        <a:spcAft>
                          <a:spcPts val="300"/>
                        </a:spcAft>
                        <a:buClrTx/>
                        <a:buSzTx/>
                        <a:buFontTx/>
                        <a:buNone/>
                        <a:tabLst/>
                        <a:defRPr/>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346538">
                <a:tc>
                  <a:txBody>
                    <a:bodyPr/>
                    <a:lstStyle/>
                    <a:p>
                      <a:pPr algn="l"/>
                      <a:r>
                        <a:rPr lang="en-ZA" sz="14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rPr>
                        <a:t>Knowledge management</a:t>
                      </a:r>
                    </a:p>
                    <a:p>
                      <a:pPr algn="l"/>
                      <a:r>
                        <a:rPr lang="en-ZA" sz="14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rPr>
                        <a:t>strategy to support</a:t>
                      </a:r>
                    </a:p>
                    <a:p>
                      <a:pPr algn="l"/>
                      <a:r>
                        <a:rPr lang="en-ZA" sz="14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rPr>
                        <a:t>ETD interventions</a:t>
                      </a:r>
                    </a:p>
                    <a:p>
                      <a:pPr algn="l"/>
                      <a:r>
                        <a:rPr lang="en-ZA" sz="14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rPr>
                        <a:t>implemented</a:t>
                      </a:r>
                      <a:endParaRPr lang="en-ZA" sz="14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ZA"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4 areas of good practice in the public sector documented to support ETD interventions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GB" sz="1400" b="0" dirty="0">
                          <a:effectLst/>
                          <a:latin typeface="Tahoma" panose="020B0604030504040204" pitchFamily="34" charset="0"/>
                          <a:ea typeface="Tahoma" panose="020B0604030504040204" pitchFamily="34" charset="0"/>
                          <a:cs typeface="Tahoma" panose="020B0604030504040204" pitchFamily="34" charset="0"/>
                        </a:rPr>
                        <a:t>4 areas of good practice in the public sector documented to support ETD by March 2022</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spcAft>
                          <a:spcPts val="0"/>
                        </a:spcAft>
                      </a:pPr>
                      <a:r>
                        <a:rPr lang="en-ZA" sz="1400" b="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20000"/>
                        <a:lumOff val="80000"/>
                      </a:schemeClr>
                    </a:solidFill>
                  </a:tcPr>
                </a:tc>
                <a:tc>
                  <a:txBody>
                    <a:bodyPr/>
                    <a:lstStyle/>
                    <a:p>
                      <a:pPr>
                        <a:spcAft>
                          <a:spcPts val="0"/>
                        </a:spcAft>
                      </a:pPr>
                      <a:r>
                        <a:rPr lang="en-ZA" sz="1400" b="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20000"/>
                        <a:lumOff val="80000"/>
                      </a:schemeClr>
                    </a:solidFill>
                  </a:tcPr>
                </a:tc>
                <a:extLst>
                  <a:ext uri="{0D108BD9-81ED-4DB2-BD59-A6C34878D82A}">
                    <a16:rowId xmlns:a16="http://schemas.microsoft.com/office/drawing/2014/main" xmlns="" val="10001"/>
                  </a:ext>
                </a:extLst>
              </a:tr>
              <a:tr h="1041841">
                <a:tc>
                  <a:txBody>
                    <a:bodyPr/>
                    <a:lstStyle/>
                    <a:p>
                      <a:pPr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research projects informing ETD interventions developed</a:t>
                      </a:r>
                      <a:endParaRPr lang="en-ZA"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4 research reports informing ETD interventions developed </a:t>
                      </a:r>
                      <a:r>
                        <a:rPr lang="en-GB" sz="1400" spc="-25" dirty="0">
                          <a:solidFill>
                            <a:srgbClr val="000000"/>
                          </a:solidFill>
                          <a:effectLst/>
                          <a:latin typeface="Tahoma" panose="020B0604030504040204" pitchFamily="34" charset="0"/>
                          <a:ea typeface="Tahoma" panose="020B0604030504040204" pitchFamily="34" charset="0"/>
                          <a:cs typeface="Tahoma" panose="020B0604030504040204" pitchFamily="34" charset="0"/>
                        </a:rPr>
                        <a:t>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400" dirty="0">
                          <a:effectLst/>
                          <a:latin typeface="Tahoma" panose="020B0604030504040204" pitchFamily="34" charset="0"/>
                          <a:ea typeface="Tahoma" panose="020B0604030504040204" pitchFamily="34" charset="0"/>
                          <a:cs typeface="Tahoma" panose="020B0604030504040204" pitchFamily="34" charset="0"/>
                        </a:rPr>
                        <a:t>4 research reports informing ETD interventions developed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0002"/>
                  </a:ext>
                </a:extLst>
              </a:tr>
              <a:tr h="1346538">
                <a:tc>
                  <a:txBody>
                    <a:bodyPr/>
                    <a:lstStyle/>
                    <a:p>
                      <a:r>
                        <a:rPr lang="en-GB" sz="1400" b="0" spc="-25" dirty="0">
                          <a:solidFill>
                            <a:schemeClr val="tx1"/>
                          </a:solidFill>
                          <a:effectLst/>
                          <a:latin typeface="Tahoma" panose="020B0604030504040204" pitchFamily="34" charset="0"/>
                          <a:ea typeface="Tahoma" panose="020B0604030504040204" pitchFamily="34" charset="0"/>
                          <a:cs typeface="Tahoma" panose="020B0604030504040204" pitchFamily="34" charset="0"/>
                        </a:rPr>
                        <a:t>Percentage of business development interventions resulting in opportunities for the uptake of NSG offerings</a:t>
                      </a:r>
                      <a:endParaRPr lang="en-ZA" sz="14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r>
                        <a:rPr lang="en-GB" sz="1400" spc="-25" dirty="0">
                          <a:effectLst/>
                          <a:latin typeface="Tahoma" panose="020B0604030504040204" pitchFamily="34" charset="0"/>
                          <a:ea typeface="Tahoma" panose="020B0604030504040204" pitchFamily="34" charset="0"/>
                          <a:cs typeface="Tahoma" panose="020B0604030504040204" pitchFamily="34" charset="0"/>
                        </a:rPr>
                        <a:t>50% of business development interventions resulting in opportunities for the uptake of the NSG offerings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gn="l">
                        <a:lnSpc>
                          <a:spcPct val="107000"/>
                        </a:lnSpc>
                      </a:pPr>
                      <a:r>
                        <a:rPr lang="en-GB" sz="1400" dirty="0">
                          <a:solidFill>
                            <a:schemeClr val="tx1"/>
                          </a:solidFill>
                          <a:effectLst/>
                          <a:latin typeface="Tahoma" panose="020B0604030504040204" pitchFamily="34" charset="0"/>
                          <a:ea typeface="Tahoma" panose="020B0604030504040204" pitchFamily="34" charset="0"/>
                          <a:cs typeface="Tahoma" panose="020B0604030504040204" pitchFamily="34" charset="0"/>
                        </a:rPr>
                        <a:t>50% (23/46) business development interventions resulting in opportunities for the uptake of the NSG offerings by March 2022</a:t>
                      </a:r>
                      <a:endParaRPr lang="en-ZA" sz="14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spcAft>
                          <a:spcPts val="0"/>
                        </a:spcAft>
                      </a:pPr>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575639911"/>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70057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1947829273"/>
              </p:ext>
            </p:extLst>
          </p:nvPr>
        </p:nvGraphicFramePr>
        <p:xfrm>
          <a:off x="35496" y="1052736"/>
          <a:ext cx="9000999" cy="4807185"/>
        </p:xfrm>
        <a:graphic>
          <a:graphicData uri="http://schemas.openxmlformats.org/drawingml/2006/table">
            <a:tbl>
              <a:tblPr firstRow="1" firstCol="1" bandRow="1">
                <a:tableStyleId>{F5AB1C69-6EDB-4FF4-983F-18BD219EF322}</a:tableStyleId>
              </a:tblPr>
              <a:tblGrid>
                <a:gridCol w="1850499">
                  <a:extLst>
                    <a:ext uri="{9D8B030D-6E8A-4147-A177-3AD203B41FA5}">
                      <a16:colId xmlns:a16="http://schemas.microsoft.com/office/drawing/2014/main" xmlns="" val="20000"/>
                    </a:ext>
                  </a:extLst>
                </a:gridCol>
                <a:gridCol w="1814718">
                  <a:extLst>
                    <a:ext uri="{9D8B030D-6E8A-4147-A177-3AD203B41FA5}">
                      <a16:colId xmlns:a16="http://schemas.microsoft.com/office/drawing/2014/main" xmlns="" val="20001"/>
                    </a:ext>
                  </a:extLst>
                </a:gridCol>
                <a:gridCol w="1887306">
                  <a:extLst>
                    <a:ext uri="{9D8B030D-6E8A-4147-A177-3AD203B41FA5}">
                      <a16:colId xmlns:a16="http://schemas.microsoft.com/office/drawing/2014/main" xmlns="" val="20002"/>
                    </a:ext>
                  </a:extLst>
                </a:gridCol>
                <a:gridCol w="1596952">
                  <a:extLst>
                    <a:ext uri="{9D8B030D-6E8A-4147-A177-3AD203B41FA5}">
                      <a16:colId xmlns:a16="http://schemas.microsoft.com/office/drawing/2014/main" xmlns="" val="20003"/>
                    </a:ext>
                  </a:extLst>
                </a:gridCol>
                <a:gridCol w="1851524">
                  <a:extLst>
                    <a:ext uri="{9D8B030D-6E8A-4147-A177-3AD203B41FA5}">
                      <a16:colId xmlns:a16="http://schemas.microsoft.com/office/drawing/2014/main" xmlns="" val="20004"/>
                    </a:ext>
                  </a:extLst>
                </a:gridCol>
              </a:tblGrid>
              <a:tr h="180651">
                <a:tc>
                  <a:txBody>
                    <a:bodyPr/>
                    <a:lstStyle/>
                    <a:p>
                      <a:pPr marL="0" marR="0" algn="l" defTabSz="914400" rtl="0" eaLnBrk="1" latinLnBrk="0" hangingPunct="1">
                        <a:lnSpc>
                          <a:spcPct val="100000"/>
                        </a:lnSpc>
                        <a:spcBef>
                          <a:spcPts val="0"/>
                        </a:spcBef>
                        <a:spcAft>
                          <a:spcPts val="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0000"/>
                        </a:lnSpc>
                        <a:spcBef>
                          <a:spcPts val="0"/>
                        </a:spcBef>
                        <a:spcAft>
                          <a:spcPts val="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0000"/>
                        </a:lnSpc>
                        <a:spcBef>
                          <a:spcPts val="0"/>
                        </a:spcBef>
                        <a:spcAft>
                          <a:spcPts val="0"/>
                        </a:spcAft>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p>
                  </a:txBody>
                  <a:tcPr marL="60501" marR="60501" marT="0" marB="0"/>
                </a:tc>
                <a:tc>
                  <a:txBody>
                    <a:bodyPr/>
                    <a:lstStyle/>
                    <a:p>
                      <a:pPr marL="0" marR="0" algn="l" defTabSz="914400" rtl="0" eaLnBrk="1" latinLnBrk="0" hangingPunct="1">
                        <a:lnSpc>
                          <a:spcPct val="100000"/>
                        </a:lnSpc>
                        <a:spcBef>
                          <a:spcPts val="0"/>
                        </a:spcBef>
                        <a:spcAft>
                          <a:spcPts val="0"/>
                        </a:spcAft>
                      </a:pPr>
                      <a:r>
                        <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0000"/>
                        </a:lnSpc>
                        <a:spcBef>
                          <a:spcPts val="0"/>
                        </a:spcBef>
                        <a:spcAft>
                          <a:spcPts val="0"/>
                        </a:spcAft>
                      </a:pPr>
                      <a:endParaRPr lang="en-U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580162">
                <a:tc>
                  <a:txBody>
                    <a:bodyPr/>
                    <a:lstStyle/>
                    <a:p>
                      <a:pPr algn="l" fontAlgn="t">
                        <a:lnSpc>
                          <a:spcPct val="100000"/>
                        </a:lnSpc>
                        <a:spcBef>
                          <a:spcPts val="0"/>
                        </a:spcBef>
                        <a:spcAft>
                          <a:spcPts val="0"/>
                        </a:spcAft>
                      </a:pPr>
                      <a:r>
                        <a:rPr lang="en-ZA" sz="13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skills assessment reports completed on training needs for relevant ETD interventions </a:t>
                      </a:r>
                      <a:endParaRPr lang="en-ZA"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00000"/>
                        </a:lnSpc>
                        <a:spcBef>
                          <a:spcPts val="0"/>
                        </a:spcBef>
                        <a:spcAft>
                          <a:spcPts val="0"/>
                        </a:spcAft>
                      </a:pPr>
                      <a:r>
                        <a:rPr lang="en-ZA" sz="1300" dirty="0">
                          <a:effectLst/>
                          <a:latin typeface="Tahoma" panose="020B0604030504040204" pitchFamily="34" charset="0"/>
                          <a:ea typeface="Tahoma" panose="020B0604030504040204" pitchFamily="34" charset="0"/>
                          <a:cs typeface="Tahoma" panose="020B0604030504040204" pitchFamily="34" charset="0"/>
                        </a:rPr>
                        <a:t>5 skills assessments  reports informing ETD needs completed by March 2022 </a:t>
                      </a: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GB" sz="1300" dirty="0">
                          <a:effectLst/>
                          <a:latin typeface="Tahoma" panose="020B0604030504040204" pitchFamily="34" charset="0"/>
                          <a:ea typeface="Tahoma" panose="020B0604030504040204" pitchFamily="34" charset="0"/>
                          <a:cs typeface="Tahoma" panose="020B0604030504040204" pitchFamily="34" charset="0"/>
                        </a:rPr>
                        <a:t>11 skills assessment reports informing ETD needs completed by March 2022</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ZA" sz="13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 skills assessment reports</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GB" sz="1300" dirty="0">
                          <a:effectLst/>
                          <a:latin typeface="Tahoma" panose="020B0604030504040204" pitchFamily="34" charset="0"/>
                          <a:ea typeface="Tahoma" panose="020B0604030504040204" pitchFamily="34" charset="0"/>
                          <a:cs typeface="Tahoma" panose="020B0604030504040204" pitchFamily="34" charset="0"/>
                        </a:rPr>
                        <a:t>The provincial dynamics in the Department of Social Development necessitated more skills assessments to be completed </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2513846998"/>
                  </a:ext>
                </a:extLst>
              </a:tr>
              <a:tr h="1192483">
                <a:tc>
                  <a:txBody>
                    <a:bodyPr/>
                    <a:lstStyle/>
                    <a:p>
                      <a:pPr algn="l" fontAlgn="t">
                        <a:lnSpc>
                          <a:spcPct val="100000"/>
                        </a:lnSpc>
                        <a:spcBef>
                          <a:spcPts val="0"/>
                        </a:spcBef>
                        <a:spcAft>
                          <a:spcPts val="0"/>
                        </a:spcAft>
                      </a:pPr>
                      <a:r>
                        <a:rPr lang="en-ZA" sz="13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Annual report on the analysis of Workplace and Sector Skills Plans to inform ETD interventions developed</a:t>
                      </a:r>
                      <a:endParaRPr lang="en-ZA"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00000"/>
                        </a:lnSpc>
                        <a:spcBef>
                          <a:spcPts val="0"/>
                        </a:spcBef>
                        <a:spcAft>
                          <a:spcPts val="0"/>
                        </a:spcAft>
                      </a:pPr>
                      <a:r>
                        <a:rPr lang="en-GB" sz="1300" spc="-25" dirty="0">
                          <a:effectLst/>
                          <a:latin typeface="Tahoma" panose="020B0604030504040204" pitchFamily="34" charset="0"/>
                          <a:ea typeface="Tahoma" panose="020B0604030504040204" pitchFamily="34" charset="0"/>
                          <a:cs typeface="Tahoma" panose="020B0604030504040204" pitchFamily="34" charset="0"/>
                        </a:rPr>
                        <a:t>Annual Report on the analysis of Workplace and Sector Skills Plans to inform ETD interventions developed by March 2022</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GB" sz="1300" dirty="0">
                          <a:effectLst/>
                          <a:latin typeface="Tahoma" panose="020B0604030504040204" pitchFamily="34" charset="0"/>
                          <a:ea typeface="Tahoma" panose="020B0604030504040204" pitchFamily="34" charset="0"/>
                          <a:cs typeface="Tahoma" panose="020B0604030504040204" pitchFamily="34" charset="0"/>
                        </a:rPr>
                        <a:t>Annual Report on the analysis of Workplace and Sector Skills Plans to inform ETD interventions developed by March 2022</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ZA" sz="1300" b="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ZA" sz="1300" b="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extLst>
                  <a:ext uri="{0D108BD9-81ED-4DB2-BD59-A6C34878D82A}">
                    <a16:rowId xmlns:a16="http://schemas.microsoft.com/office/drawing/2014/main" xmlns="" val="663753940"/>
                  </a:ext>
                </a:extLst>
              </a:tr>
              <a:tr h="1192483">
                <a:tc>
                  <a:txBody>
                    <a:bodyPr/>
                    <a:lstStyle/>
                    <a:p>
                      <a:pPr algn="l" fontAlgn="t">
                        <a:lnSpc>
                          <a:spcPct val="100000"/>
                        </a:lnSpc>
                        <a:spcBef>
                          <a:spcPts val="0"/>
                        </a:spcBef>
                        <a:spcAft>
                          <a:spcPts val="0"/>
                        </a:spcAft>
                      </a:pPr>
                      <a:r>
                        <a:rPr lang="en-ZA" sz="13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courses/ programmes/ interventions responsive to identified   skills gaps and government priorities developed/ reviewed</a:t>
                      </a:r>
                      <a:endParaRPr lang="en-ZA"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00000"/>
                        </a:lnSpc>
                        <a:spcBef>
                          <a:spcPts val="0"/>
                        </a:spcBef>
                        <a:spcAft>
                          <a:spcPts val="0"/>
                        </a:spcAft>
                      </a:pPr>
                      <a:r>
                        <a:rPr lang="en-GB" sz="1300" spc="-25" dirty="0">
                          <a:effectLst/>
                          <a:latin typeface="Tahoma" panose="020B0604030504040204" pitchFamily="34" charset="0"/>
                          <a:ea typeface="Tahoma" panose="020B0604030504040204" pitchFamily="34" charset="0"/>
                          <a:cs typeface="Tahoma" panose="020B0604030504040204" pitchFamily="34" charset="0"/>
                        </a:rPr>
                        <a:t>8 courses/ programmes /interventions responsive to identified skills gaps and government priorities developed/ reviewed by March 2022</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GB" sz="1300" dirty="0">
                          <a:effectLst/>
                          <a:latin typeface="Tahoma" panose="020B0604030504040204" pitchFamily="34" charset="0"/>
                          <a:ea typeface="Tahoma" panose="020B0604030504040204" pitchFamily="34" charset="0"/>
                          <a:cs typeface="Tahoma" panose="020B0604030504040204" pitchFamily="34" charset="0"/>
                        </a:rPr>
                        <a:t>8 courses/ programmes /interventions responsive to identified skills gaps and government priorities developed/ reviewed by March 2022</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ZA" sz="13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0000"/>
                        </a:lnSpc>
                        <a:spcBef>
                          <a:spcPts val="0"/>
                        </a:spcBef>
                        <a:spcAft>
                          <a:spcPts val="0"/>
                        </a:spcAft>
                      </a:pPr>
                      <a:r>
                        <a:rPr lang="en-ZA" sz="13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172940836"/>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13464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1037659974"/>
              </p:ext>
            </p:extLst>
          </p:nvPr>
        </p:nvGraphicFramePr>
        <p:xfrm>
          <a:off x="107504" y="1124745"/>
          <a:ext cx="8928991" cy="4807835"/>
        </p:xfrm>
        <a:graphic>
          <a:graphicData uri="http://schemas.openxmlformats.org/drawingml/2006/table">
            <a:tbl>
              <a:tblPr firstRow="1" firstCol="1" bandRow="1">
                <a:tableStyleId>{F5AB1C69-6EDB-4FF4-983F-18BD219EF322}</a:tableStyleId>
              </a:tblPr>
              <a:tblGrid>
                <a:gridCol w="2016224">
                  <a:extLst>
                    <a:ext uri="{9D8B030D-6E8A-4147-A177-3AD203B41FA5}">
                      <a16:colId xmlns:a16="http://schemas.microsoft.com/office/drawing/2014/main" xmlns="" val="20000"/>
                    </a:ext>
                  </a:extLst>
                </a:gridCol>
                <a:gridCol w="1656184">
                  <a:extLst>
                    <a:ext uri="{9D8B030D-6E8A-4147-A177-3AD203B41FA5}">
                      <a16:colId xmlns:a16="http://schemas.microsoft.com/office/drawing/2014/main" xmlns="" val="20001"/>
                    </a:ext>
                  </a:extLst>
                </a:gridCol>
                <a:gridCol w="2016224">
                  <a:extLst>
                    <a:ext uri="{9D8B030D-6E8A-4147-A177-3AD203B41FA5}">
                      <a16:colId xmlns:a16="http://schemas.microsoft.com/office/drawing/2014/main" xmlns="" val="20002"/>
                    </a:ext>
                  </a:extLst>
                </a:gridCol>
                <a:gridCol w="1296144">
                  <a:extLst>
                    <a:ext uri="{9D8B030D-6E8A-4147-A177-3AD203B41FA5}">
                      <a16:colId xmlns:a16="http://schemas.microsoft.com/office/drawing/2014/main" xmlns="" val="20003"/>
                    </a:ext>
                  </a:extLst>
                </a:gridCol>
                <a:gridCol w="1944215">
                  <a:extLst>
                    <a:ext uri="{9D8B030D-6E8A-4147-A177-3AD203B41FA5}">
                      <a16:colId xmlns:a16="http://schemas.microsoft.com/office/drawing/2014/main" xmlns="" val="20004"/>
                    </a:ext>
                  </a:extLst>
                </a:gridCol>
              </a:tblGrid>
              <a:tr h="449119">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625754">
                <a:tc>
                  <a:txBody>
                    <a:bodyPr/>
                    <a:lstStyle/>
                    <a:p>
                      <a:pPr algn="l" fontAlgn="t"/>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impact evaluations studies conducted </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6 impact evaluation studies conducted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tabLst>
                          <a:tab pos="2316480" algn="l"/>
                        </a:tabLst>
                      </a:pPr>
                      <a:r>
                        <a:rPr lang="en-GB" sz="1200" dirty="0">
                          <a:effectLst/>
                          <a:latin typeface="Tahoma" panose="020B0604030504040204" pitchFamily="34" charset="0"/>
                          <a:ea typeface="Tahoma" panose="020B0604030504040204" pitchFamily="34" charset="0"/>
                          <a:cs typeface="Tahoma" panose="020B0604030504040204" pitchFamily="34" charset="0"/>
                        </a:rPr>
                        <a:t>6 impact evaluation studies conducted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extLst>
                  <a:ext uri="{0D108BD9-81ED-4DB2-BD59-A6C34878D82A}">
                    <a16:rowId xmlns:a16="http://schemas.microsoft.com/office/drawing/2014/main" xmlns="" val="3290864062"/>
                  </a:ext>
                </a:extLst>
              </a:tr>
              <a:tr h="584810">
                <a:tc>
                  <a:txBody>
                    <a:bodyPr/>
                    <a:lstStyle/>
                    <a:p>
                      <a:pPr algn="l" fontAlgn="t"/>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impact evaluations studies conducted </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07000"/>
                        </a:lnSpc>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 reports on the impact evaluation studies conducted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 reports on the impact evaluation studies conducted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extLst>
                  <a:ext uri="{0D108BD9-81ED-4DB2-BD59-A6C34878D82A}">
                    <a16:rowId xmlns:a16="http://schemas.microsoft.com/office/drawing/2014/main" xmlns="" val="2778449671"/>
                  </a:ext>
                </a:extLst>
              </a:tr>
              <a:tr h="1335908">
                <a:tc>
                  <a:txBody>
                    <a:bodyPr/>
                    <a:lstStyle/>
                    <a:p>
                      <a:pPr algn="l" fontAlgn="t"/>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Professionalise 2 functional areas of public servants through partnership with professional bodies</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National implementation framework on professionalisation of the public service developed by March 2022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tabLst>
                          <a:tab pos="2316480" algn="l"/>
                        </a:tabLst>
                      </a:pPr>
                      <a:r>
                        <a:rPr lang="en-GB" sz="1200" dirty="0">
                          <a:effectLst/>
                          <a:latin typeface="Tahoma" panose="020B0604030504040204" pitchFamily="34" charset="0"/>
                          <a:ea typeface="Tahoma" panose="020B0604030504040204" pitchFamily="34" charset="0"/>
                          <a:cs typeface="Tahoma" panose="020B0604030504040204" pitchFamily="34" charset="0"/>
                        </a:rPr>
                        <a:t>National implementation framework on professionalisation of the public service developed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extLst>
                  <a:ext uri="{0D108BD9-81ED-4DB2-BD59-A6C34878D82A}">
                    <a16:rowId xmlns:a16="http://schemas.microsoft.com/office/drawing/2014/main" xmlns="" val="2776386245"/>
                  </a:ext>
                </a:extLst>
              </a:tr>
              <a:tr h="756452">
                <a:tc>
                  <a:txBody>
                    <a:bodyPr/>
                    <a:lstStyle/>
                    <a:p>
                      <a:pPr algn="l" fontAlgn="t"/>
                      <a:r>
                        <a:rPr lang="en-GB"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Post graduate qualification developed for the   NSG </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r>
                        <a:rPr lang="en-GB" sz="1200" dirty="0">
                          <a:effectLst/>
                          <a:latin typeface="Tahoma" panose="020B0604030504040204" pitchFamily="34" charset="0"/>
                          <a:ea typeface="Tahoma" panose="020B0604030504040204" pitchFamily="34" charset="0"/>
                          <a:cs typeface="Tahoma" panose="020B0604030504040204" pitchFamily="34" charset="0"/>
                        </a:rPr>
                        <a:t>Post-Graduate qualification developed for the NSG by March 2022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tabLst>
                          <a:tab pos="2316480" algn="l"/>
                        </a:tabLst>
                      </a:pPr>
                      <a:r>
                        <a:rPr lang="en-GB" sz="1200" dirty="0">
                          <a:effectLst/>
                          <a:latin typeface="Tahoma" panose="020B0604030504040204" pitchFamily="34" charset="0"/>
                          <a:ea typeface="Tahoma" panose="020B0604030504040204" pitchFamily="34" charset="0"/>
                          <a:cs typeface="Tahoma" panose="020B0604030504040204" pitchFamily="34" charset="0"/>
                        </a:rPr>
                        <a:t>Post-Graduate qualification developed for the NSG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tc>
                  <a:txBody>
                    <a:bodyPr/>
                    <a:lstStyle/>
                    <a:p>
                      <a:pPr>
                        <a:lnSpc>
                          <a:spcPct val="107000"/>
                        </a:lnSpc>
                      </a:pPr>
                      <a:r>
                        <a:rPr lang="en-ZA" sz="1200" dirty="0">
                          <a:effectLst/>
                          <a:latin typeface="Tahoma" panose="020B0604030504040204" pitchFamily="34" charset="0"/>
                          <a:ea typeface="Tahoma" panose="020B0604030504040204" pitchFamily="34" charset="0"/>
                          <a:cs typeface="Tahoma" panose="020B0604030504040204" pitchFamily="34" charset="0"/>
                        </a:rPr>
                        <a:t>None </a:t>
                      </a:r>
                    </a:p>
                  </a:txBody>
                  <a:tcPr marL="68580" marR="68580" marT="0" marB="0">
                    <a:solidFill>
                      <a:schemeClr val="accent3">
                        <a:lumMod val="40000"/>
                        <a:lumOff val="60000"/>
                      </a:schemeClr>
                    </a:solidFill>
                  </a:tcPr>
                </a:tc>
                <a:extLst>
                  <a:ext uri="{0D108BD9-81ED-4DB2-BD59-A6C34878D82A}">
                    <a16:rowId xmlns:a16="http://schemas.microsoft.com/office/drawing/2014/main" xmlns="" val="1054882386"/>
                  </a:ext>
                </a:extLst>
              </a:tr>
              <a:tr h="1054886">
                <a:tc>
                  <a:txBody>
                    <a:bodyPr/>
                    <a:lstStyle/>
                    <a:p>
                      <a:pPr algn="l" fontAlgn="t"/>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Percentage of partnerships facilitated to support ETD interventions</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15000"/>
                        </a:lnSpc>
                        <a:spcAft>
                          <a:spcPts val="1000"/>
                        </a:spcAft>
                      </a:pPr>
                      <a:r>
                        <a:rPr lang="en-ZA" sz="1200" dirty="0">
                          <a:effectLst/>
                          <a:latin typeface="Tahoma" panose="020B0604030504040204" pitchFamily="34" charset="0"/>
                          <a:ea typeface="Tahoma" panose="020B0604030504040204" pitchFamily="34" charset="0"/>
                          <a:cs typeface="Tahoma" panose="020B0604030504040204" pitchFamily="34" charset="0"/>
                        </a:rPr>
                        <a:t>20% partnerships facilitated to support interventions by March 2022</a:t>
                      </a:r>
                    </a:p>
                  </a:txBody>
                  <a:tcPr marL="68580" marR="68580" marT="0" marB="0">
                    <a:solidFill>
                      <a:schemeClr val="accent3">
                        <a:lumMod val="40000"/>
                        <a:lumOff val="60000"/>
                      </a:schemeClr>
                    </a:solidFill>
                  </a:tcPr>
                </a:tc>
                <a:tc>
                  <a:txBody>
                    <a:bodyPr/>
                    <a:lstStyle/>
                    <a:p>
                      <a:pPr>
                        <a:lnSpc>
                          <a:spcPct val="115000"/>
                        </a:lnSpc>
                        <a:spcAft>
                          <a:spcPts val="1000"/>
                        </a:spcAft>
                      </a:pPr>
                      <a:r>
                        <a:rPr lang="en-ZA"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55% (28/51) partnerships facilitated to supported interventions by March 2022</a:t>
                      </a:r>
                    </a:p>
                  </a:txBody>
                  <a:tcPr marL="68580" marR="68580" marT="0" marB="0">
                    <a:solidFill>
                      <a:schemeClr val="accent3">
                        <a:lumMod val="40000"/>
                        <a:lumOff val="60000"/>
                      </a:schemeClr>
                    </a:solidFill>
                  </a:tcPr>
                </a:tc>
                <a:tc>
                  <a:txBody>
                    <a:bodyPr/>
                    <a:lstStyle/>
                    <a:p>
                      <a:pPr>
                        <a:lnSpc>
                          <a:spcPct val="115000"/>
                        </a:lnSpc>
                        <a:spcAft>
                          <a:spcPts val="1000"/>
                        </a:spcAft>
                      </a:pPr>
                      <a:r>
                        <a:rPr lang="en-ZA"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35%  </a:t>
                      </a: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partnership agreements were due for implementation since signing in the previous financial years</a:t>
                      </a:r>
                      <a:endParaRPr lang="en-ZA" sz="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880997607"/>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Franklin Gothic Book" panose="020B050302010202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Franklin Gothic Book" panose="020B0503020102020204" pitchFamily="34" charset="0"/>
            </a:endParaRPr>
          </a:p>
        </p:txBody>
      </p:sp>
    </p:spTree>
    <p:extLst>
      <p:ext uri="{BB962C8B-B14F-4D97-AF65-F5344CB8AC3E}">
        <p14:creationId xmlns:p14="http://schemas.microsoft.com/office/powerpoint/2010/main" xmlns="" val="403254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1977500042"/>
              </p:ext>
            </p:extLst>
          </p:nvPr>
        </p:nvGraphicFramePr>
        <p:xfrm>
          <a:off x="107504" y="1047519"/>
          <a:ext cx="8928991" cy="5006460"/>
        </p:xfrm>
        <a:graphic>
          <a:graphicData uri="http://schemas.openxmlformats.org/drawingml/2006/table">
            <a:tbl>
              <a:tblPr firstRow="1" firstCol="1" bandRow="1">
                <a:tableStyleId>{F5AB1C69-6EDB-4FF4-983F-18BD219EF322}</a:tableStyleId>
              </a:tblPr>
              <a:tblGrid>
                <a:gridCol w="1907704">
                  <a:extLst>
                    <a:ext uri="{9D8B030D-6E8A-4147-A177-3AD203B41FA5}">
                      <a16:colId xmlns:a16="http://schemas.microsoft.com/office/drawing/2014/main" xmlns="" val="20000"/>
                    </a:ext>
                  </a:extLst>
                </a:gridCol>
                <a:gridCol w="2026975">
                  <a:extLst>
                    <a:ext uri="{9D8B030D-6E8A-4147-A177-3AD203B41FA5}">
                      <a16:colId xmlns:a16="http://schemas.microsoft.com/office/drawing/2014/main" xmlns="" val="20001"/>
                    </a:ext>
                  </a:extLst>
                </a:gridCol>
                <a:gridCol w="1969976">
                  <a:extLst>
                    <a:ext uri="{9D8B030D-6E8A-4147-A177-3AD203B41FA5}">
                      <a16:colId xmlns:a16="http://schemas.microsoft.com/office/drawing/2014/main" xmlns="" val="20002"/>
                    </a:ext>
                  </a:extLst>
                </a:gridCol>
                <a:gridCol w="1342391">
                  <a:extLst>
                    <a:ext uri="{9D8B030D-6E8A-4147-A177-3AD203B41FA5}">
                      <a16:colId xmlns:a16="http://schemas.microsoft.com/office/drawing/2014/main" xmlns="" val="20003"/>
                    </a:ext>
                  </a:extLst>
                </a:gridCol>
                <a:gridCol w="1681945">
                  <a:extLst>
                    <a:ext uri="{9D8B030D-6E8A-4147-A177-3AD203B41FA5}">
                      <a16:colId xmlns:a16="http://schemas.microsoft.com/office/drawing/2014/main" xmlns="" val="20004"/>
                    </a:ext>
                  </a:extLst>
                </a:gridCol>
              </a:tblGrid>
              <a:tr h="629469">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209356">
                <a:tc>
                  <a:txBody>
                    <a:bodyPr/>
                    <a:lstStyle/>
                    <a:p>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thought leadership seminars/platforms in partnership with public and private sectors hosted </a:t>
                      </a:r>
                      <a:endParaRPr lang="en-ZA" sz="1200" b="0" dirty="0">
                        <a:effectLst/>
                        <a:latin typeface="Tahoma" panose="020B0604030504040204" pitchFamily="34" charset="0"/>
                        <a:ea typeface="Tahoma" panose="020B0604030504040204" pitchFamily="34" charset="0"/>
                        <a:cs typeface="Tahoma" panose="020B0604030504040204" pitchFamily="34" charset="0"/>
                      </a:endParaRPr>
                    </a:p>
                    <a:p>
                      <a:pPr algn="l" fontAlgn="t"/>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5 Thought leadership platforms /seminars hosted by March 2022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pPr>
                      <a:r>
                        <a:rPr lang="en-GB" sz="1200" dirty="0">
                          <a:effectLst/>
                          <a:latin typeface="Tahoma" panose="020B0604030504040204" pitchFamily="34" charset="0"/>
                          <a:ea typeface="Tahoma" panose="020B0604030504040204" pitchFamily="34" charset="0"/>
                          <a:cs typeface="Tahoma" panose="020B0604030504040204" pitchFamily="34" charset="0"/>
                        </a:rPr>
                        <a:t>8 thought leadership platforms/ seminar hosted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3 platforms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hosting of further thought leadership platforms emanated from cooperation and collaboration with partners.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535942352"/>
                  </a:ext>
                </a:extLst>
              </a:tr>
              <a:tr h="1004340">
                <a:tc>
                  <a:txBody>
                    <a:bodyPr/>
                    <a:lstStyle/>
                    <a:p>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Performance Management Systems for ETD practitioners established  </a:t>
                      </a:r>
                      <a:endParaRPr lang="en-ZA" sz="1200" b="0" dirty="0">
                        <a:effectLst/>
                        <a:latin typeface="Tahoma" panose="020B0604030504040204" pitchFamily="34" charset="0"/>
                        <a:ea typeface="Tahoma" panose="020B0604030504040204" pitchFamily="34" charset="0"/>
                        <a:cs typeface="Tahoma" panose="020B0604030504040204" pitchFamily="34" charset="0"/>
                      </a:endParaRPr>
                    </a:p>
                    <a:p>
                      <a:pPr algn="l" fontAlgn="t"/>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Framework for performance management system for ETD practitioners developed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tabLst>
                          <a:tab pos="2316480" algn="l"/>
                        </a:tabLst>
                      </a:pPr>
                      <a:r>
                        <a:rPr lang="en-GB" sz="1200" dirty="0">
                          <a:effectLst/>
                          <a:latin typeface="Tahoma" panose="020B0604030504040204" pitchFamily="34" charset="0"/>
                          <a:ea typeface="Tahoma" panose="020B0604030504040204" pitchFamily="34" charset="0"/>
                          <a:cs typeface="Tahoma" panose="020B0604030504040204" pitchFamily="34" charset="0"/>
                        </a:rPr>
                        <a:t>Framework for performance management system for ETD practitioners developed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1141926762"/>
                  </a:ext>
                </a:extLst>
              </a:tr>
              <a:tr h="1209356">
                <a:tc>
                  <a:txBody>
                    <a:bodyPr/>
                    <a:lstStyle/>
                    <a:p>
                      <a:pPr algn="l" fontAlgn="t"/>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NSG status as an accredited training provider maintained</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r>
                        <a:rPr lang="en-GB" sz="1200" spc="-25" dirty="0">
                          <a:effectLst/>
                          <a:latin typeface="Tahoma" panose="020B0604030504040204" pitchFamily="34" charset="0"/>
                          <a:ea typeface="Tahoma" panose="020B0604030504040204" pitchFamily="34" charset="0"/>
                          <a:cs typeface="Tahoma" panose="020B0604030504040204" pitchFamily="34" charset="0"/>
                        </a:rPr>
                        <a:t>Accreditation processes facilitated and managed to maintain the status of the NSG as an accredited  training provider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800"/>
                        </a:spcAft>
                      </a:pPr>
                      <a:r>
                        <a:rPr lang="en-GB" sz="1200" dirty="0">
                          <a:effectLst/>
                          <a:latin typeface="Tahoma" panose="020B0604030504040204" pitchFamily="34" charset="0"/>
                          <a:ea typeface="Tahoma" panose="020B0604030504040204" pitchFamily="34" charset="0"/>
                          <a:cs typeface="Tahoma" panose="020B0604030504040204" pitchFamily="34" charset="0"/>
                        </a:rPr>
                        <a:t>Accreditation processes facilitated and managed to maintain the status of the NSG as an accredited training provider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07000"/>
                        </a:lnSpc>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07000"/>
                        </a:lnSpc>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1655121962"/>
                  </a:ext>
                </a:extLst>
              </a:tr>
              <a:tr h="8492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programmes/ courses quality assured by the NSG Quality Assurance Committee</a:t>
                      </a:r>
                      <a:endParaRPr lang="en-ZA"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20000"/>
                        <a:lumOff val="80000"/>
                      </a:schemeClr>
                    </a:solidFill>
                  </a:tcPr>
                </a:tc>
                <a:tc>
                  <a:txBody>
                    <a:bodyPr/>
                    <a:lstStyle/>
                    <a:p>
                      <a:pPr>
                        <a:spcAft>
                          <a:spcPts val="1000"/>
                        </a:spcAft>
                      </a:pP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8 programmes/ courses quality assured by the NSG Quality Assurance Committee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a:lnSpc>
                          <a:spcPct val="115000"/>
                        </a:lnSpc>
                        <a:spcAft>
                          <a:spcPts val="1000"/>
                        </a:spcAft>
                        <a:tabLst>
                          <a:tab pos="2316480" algn="l"/>
                        </a:tabLst>
                      </a:pPr>
                      <a:r>
                        <a:rPr lang="en-GB" sz="1200" dirty="0">
                          <a:effectLst/>
                          <a:latin typeface="Tahoma" panose="020B0604030504040204" pitchFamily="34" charset="0"/>
                          <a:ea typeface="Tahoma" panose="020B0604030504040204" pitchFamily="34" charset="0"/>
                          <a:cs typeface="Tahoma" panose="020B0604030504040204" pitchFamily="34" charset="0"/>
                        </a:rPr>
                        <a:t>8 programmes/ courses quality assured by the NSG Quality Assurance Committee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None </a:t>
                      </a:r>
                      <a:endParaRPr kumimoji="0" lang="en-Z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tc>
                  <a:txBody>
                    <a:bodyPr/>
                    <a:lstStyle/>
                    <a:p>
                      <a:r>
                        <a:rPr lang="en-ZA" sz="12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None </a:t>
                      </a:r>
                      <a:endParaRPr lang="en-ZA" sz="12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2241234190"/>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069303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2795869950"/>
              </p:ext>
            </p:extLst>
          </p:nvPr>
        </p:nvGraphicFramePr>
        <p:xfrm>
          <a:off x="107503" y="1114321"/>
          <a:ext cx="8928993" cy="4690943"/>
        </p:xfrm>
        <a:graphic>
          <a:graphicData uri="http://schemas.openxmlformats.org/drawingml/2006/table">
            <a:tbl>
              <a:tblPr firstRow="1" firstCol="1" bandRow="1">
                <a:tableStyleId>{F5AB1C69-6EDB-4FF4-983F-18BD219EF322}</a:tableStyleId>
              </a:tblPr>
              <a:tblGrid>
                <a:gridCol w="1728193">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2304256">
                  <a:extLst>
                    <a:ext uri="{9D8B030D-6E8A-4147-A177-3AD203B41FA5}">
                      <a16:colId xmlns:a16="http://schemas.microsoft.com/office/drawing/2014/main" xmlns="" val="20002"/>
                    </a:ext>
                  </a:extLst>
                </a:gridCol>
                <a:gridCol w="1584176">
                  <a:extLst>
                    <a:ext uri="{9D8B030D-6E8A-4147-A177-3AD203B41FA5}">
                      <a16:colId xmlns:a16="http://schemas.microsoft.com/office/drawing/2014/main" xmlns="" val="20003"/>
                    </a:ext>
                  </a:extLst>
                </a:gridCol>
                <a:gridCol w="1728192">
                  <a:extLst>
                    <a:ext uri="{9D8B030D-6E8A-4147-A177-3AD203B41FA5}">
                      <a16:colId xmlns:a16="http://schemas.microsoft.com/office/drawing/2014/main" xmlns="" val="20004"/>
                    </a:ext>
                  </a:extLst>
                </a:gridCol>
              </a:tblGrid>
              <a:tr h="854179">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Output  Indicator</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Planned Target  2021/22</a:t>
                      </a: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Comment on deviations</a:t>
                      </a: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99586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ZA" sz="14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Compulsory in-service training framework approved and programmes implemented</a:t>
                      </a:r>
                    </a:p>
                    <a:p>
                      <a:pPr marL="0" marR="0" lvl="0" indent="0" algn="l" defTabSz="914400" rtl="0" eaLnBrk="1" fontAlgn="t" latinLnBrk="0" hangingPunct="1">
                        <a:lnSpc>
                          <a:spcPct val="100000"/>
                        </a:lnSpc>
                        <a:spcBef>
                          <a:spcPts val="0"/>
                        </a:spcBef>
                        <a:spcAft>
                          <a:spcPts val="0"/>
                        </a:spcAft>
                        <a:buClrTx/>
                        <a:buSzTx/>
                        <a:buFontTx/>
                        <a:buNone/>
                        <a:tabLst/>
                        <a:defRPr/>
                      </a:pPr>
                      <a:endParaRPr lang="en-ZA" sz="1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15000"/>
                        </a:lnSpc>
                        <a:spcAft>
                          <a:spcPts val="100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4 compulsory programmes implemented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400" dirty="0">
                          <a:effectLst/>
                          <a:latin typeface="Tahoma" panose="020B0604030504040204" pitchFamily="34" charset="0"/>
                          <a:ea typeface="Tahoma" panose="020B0604030504040204" pitchFamily="34" charset="0"/>
                          <a:cs typeface="Tahoma" panose="020B0604030504040204" pitchFamily="34" charset="0"/>
                        </a:rPr>
                        <a:t>9 compulsory programmes Implemented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5 compulsory programmes </a:t>
                      </a:r>
                    </a:p>
                  </a:txBody>
                  <a:tcPr marL="68580" marR="68580" marT="0" marB="0">
                    <a:solidFill>
                      <a:schemeClr val="accent3">
                        <a:lumMod val="40000"/>
                        <a:lumOff val="60000"/>
                      </a:schemeClr>
                    </a:solidFill>
                  </a:tcPr>
                </a:tc>
                <a:tc>
                  <a:txBody>
                    <a:bodyPr/>
                    <a:lstStyle/>
                    <a:p>
                      <a:pPr algn="l"/>
                      <a:r>
                        <a:rPr lang="en-ZA" sz="1400" b="0" dirty="0">
                          <a:effectLst/>
                          <a:latin typeface="Tahoma" panose="020B0604030504040204" pitchFamily="34" charset="0"/>
                          <a:ea typeface="Tahoma" panose="020B0604030504040204" pitchFamily="34" charset="0"/>
                          <a:cs typeface="Tahoma" panose="020B0604030504040204" pitchFamily="34" charset="0"/>
                        </a:rPr>
                        <a:t>The reduced  Covid-19 restrictions led to more virtual and face to face training being conducted and implementing more compulsory programmes</a:t>
                      </a:r>
                    </a:p>
                  </a:txBody>
                  <a:tcPr marL="68580" marR="68580" marT="0" marB="0">
                    <a:solidFill>
                      <a:schemeClr val="accent3">
                        <a:lumMod val="40000"/>
                        <a:lumOff val="60000"/>
                      </a:schemeClr>
                    </a:solidFill>
                  </a:tcPr>
                </a:tc>
                <a:extLst>
                  <a:ext uri="{0D108BD9-81ED-4DB2-BD59-A6C34878D82A}">
                    <a16:rowId xmlns:a16="http://schemas.microsoft.com/office/drawing/2014/main" xmlns="" val="3654164419"/>
                  </a:ext>
                </a:extLst>
              </a:tr>
              <a:tr h="1840901">
                <a:tc>
                  <a:txBody>
                    <a:bodyPr/>
                    <a:lstStyle/>
                    <a:p>
                      <a:pPr algn="l" fontAlgn="t"/>
                      <a:r>
                        <a:rPr lang="en-ZA" sz="1400" b="0" dirty="0">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learners trained on compulsory and demand- led ETD interventions </a:t>
                      </a:r>
                      <a:endParaRPr lang="en-ZA"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solidFill>
                      <a:schemeClr val="accent3">
                        <a:lumMod val="40000"/>
                        <a:lumOff val="60000"/>
                      </a:schemeClr>
                    </a:solidFill>
                  </a:tcPr>
                </a:tc>
                <a:tc>
                  <a:txBody>
                    <a:bodyPr/>
                    <a:lstStyle/>
                    <a:p>
                      <a:pPr>
                        <a:lnSpc>
                          <a:spcPct val="115000"/>
                        </a:lnSpc>
                        <a:spcAft>
                          <a:spcPts val="1000"/>
                        </a:spcAft>
                      </a:pPr>
                      <a:r>
                        <a:rPr lang="en-GB" sz="1400" spc="-25" dirty="0">
                          <a:effectLst/>
                          <a:latin typeface="Tahoma" panose="020B0604030504040204" pitchFamily="34" charset="0"/>
                          <a:ea typeface="Tahoma" panose="020B0604030504040204" pitchFamily="34" charset="0"/>
                          <a:cs typeface="Tahoma" panose="020B0604030504040204" pitchFamily="34" charset="0"/>
                        </a:rPr>
                        <a:t>38 460 learners trained on compulsory and demand-led  ETD interventions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400" spc="-25" dirty="0">
                          <a:solidFill>
                            <a:schemeClr val="tx1"/>
                          </a:solidFill>
                          <a:effectLst/>
                          <a:latin typeface="Tahoma" panose="020B0604030504040204" pitchFamily="34" charset="0"/>
                          <a:ea typeface="Tahoma" panose="020B0604030504040204" pitchFamily="34" charset="0"/>
                          <a:cs typeface="Tahoma" panose="020B0604030504040204" pitchFamily="34" charset="0"/>
                        </a:rPr>
                        <a:t>86 687 </a:t>
                      </a:r>
                      <a:r>
                        <a:rPr lang="en-GB" sz="1400" spc="-25" dirty="0">
                          <a:effectLst/>
                          <a:latin typeface="Tahoma" panose="020B0604030504040204" pitchFamily="34" charset="0"/>
                          <a:ea typeface="Tahoma" panose="020B0604030504040204" pitchFamily="34" charset="0"/>
                          <a:cs typeface="Tahoma" panose="020B0604030504040204" pitchFamily="34" charset="0"/>
                        </a:rPr>
                        <a:t>learners trained on compulsory and demand- led ETD interventions by March 2022</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ZA" sz="1400" dirty="0">
                          <a:effectLst/>
                          <a:latin typeface="Tahoma" panose="020B0604030504040204" pitchFamily="34" charset="0"/>
                          <a:ea typeface="Tahoma" panose="020B0604030504040204" pitchFamily="34" charset="0"/>
                          <a:cs typeface="Tahoma" panose="020B0604030504040204" pitchFamily="34" charset="0"/>
                        </a:rPr>
                        <a:t>48 227 learners </a:t>
                      </a:r>
                    </a:p>
                  </a:txBody>
                  <a:tcPr marL="68580" marR="68580" marT="0" marB="0">
                    <a:solidFill>
                      <a:schemeClr val="accent3">
                        <a:lumMod val="40000"/>
                        <a:lumOff val="60000"/>
                      </a:schemeClr>
                    </a:solidFill>
                  </a:tcPr>
                </a:tc>
                <a:tc>
                  <a:txBody>
                    <a:bodyPr/>
                    <a:lstStyle/>
                    <a:p>
                      <a:pPr>
                        <a:lnSpc>
                          <a:spcPct val="115000"/>
                        </a:lnSpc>
                        <a:spcAft>
                          <a:spcPts val="1000"/>
                        </a:spcAft>
                      </a:pPr>
                      <a:r>
                        <a:rPr lang="en-GB" sz="1400" dirty="0">
                          <a:effectLst/>
                          <a:latin typeface="Tahoma" panose="020B0604030504040204" pitchFamily="34" charset="0"/>
                          <a:ea typeface="Tahoma" panose="020B0604030504040204" pitchFamily="34" charset="0"/>
                          <a:cs typeface="Tahoma" panose="020B0604030504040204" pitchFamily="34" charset="0"/>
                        </a:rPr>
                        <a:t>Increased face to face bookings due to the relaxed Covid-19  regulations</a:t>
                      </a:r>
                    </a:p>
                    <a:p>
                      <a:pPr>
                        <a:lnSpc>
                          <a:spcPct val="115000"/>
                        </a:lnSpc>
                        <a:spcAft>
                          <a:spcPts val="1000"/>
                        </a:spcAft>
                      </a:pPr>
                      <a:r>
                        <a:rPr lang="en-GB" sz="1400" dirty="0">
                          <a:effectLst/>
                          <a:latin typeface="Tahoma" panose="020B0604030504040204" pitchFamily="34" charset="0"/>
                          <a:ea typeface="Tahoma" panose="020B0604030504040204" pitchFamily="34" charset="0"/>
                          <a:cs typeface="Tahoma" panose="020B0604030504040204" pitchFamily="34" charset="0"/>
                        </a:rPr>
                        <a:t> </a:t>
                      </a:r>
                      <a:endParaRPr lang="en-ZA"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642247779"/>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87897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179562815"/>
              </p:ext>
            </p:extLst>
          </p:nvPr>
        </p:nvGraphicFramePr>
        <p:xfrm>
          <a:off x="107504" y="1052736"/>
          <a:ext cx="8928993" cy="4884746"/>
        </p:xfrm>
        <a:graphic>
          <a:graphicData uri="http://schemas.openxmlformats.org/drawingml/2006/table">
            <a:tbl>
              <a:tblPr firstRow="1" firstCol="1" bandRow="1">
                <a:tableStyleId>{F5AB1C69-6EDB-4FF4-983F-18BD219EF322}</a:tableStyleId>
              </a:tblPr>
              <a:tblGrid>
                <a:gridCol w="1584176">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20001"/>
                    </a:ext>
                  </a:extLst>
                </a:gridCol>
                <a:gridCol w="2376264">
                  <a:extLst>
                    <a:ext uri="{9D8B030D-6E8A-4147-A177-3AD203B41FA5}">
                      <a16:colId xmlns:a16="http://schemas.microsoft.com/office/drawing/2014/main" xmlns="" val="20002"/>
                    </a:ext>
                  </a:extLst>
                </a:gridCol>
                <a:gridCol w="1440160">
                  <a:extLst>
                    <a:ext uri="{9D8B030D-6E8A-4147-A177-3AD203B41FA5}">
                      <a16:colId xmlns:a16="http://schemas.microsoft.com/office/drawing/2014/main" xmlns="" val="20003"/>
                    </a:ext>
                  </a:extLst>
                </a:gridCol>
                <a:gridCol w="1656185">
                  <a:extLst>
                    <a:ext uri="{9D8B030D-6E8A-4147-A177-3AD203B41FA5}">
                      <a16:colId xmlns:a16="http://schemas.microsoft.com/office/drawing/2014/main" xmlns="" val="20004"/>
                    </a:ext>
                  </a:extLst>
                </a:gridCol>
              </a:tblGrid>
              <a:tr h="547378">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Output  Indicator</a:t>
                      </a: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Planned Target  2021/22</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Comment on deviations</a:t>
                      </a: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Reasons for deviation</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extLst>
                  <a:ext uri="{0D108BD9-81ED-4DB2-BD59-A6C34878D82A}">
                    <a16:rowId xmlns:a16="http://schemas.microsoft.com/office/drawing/2014/main" xmlns="" val="10000"/>
                  </a:ext>
                </a:extLst>
              </a:tr>
              <a:tr h="1146202">
                <a:tc>
                  <a:txBody>
                    <a:bodyPr/>
                    <a:lstStyle/>
                    <a:p>
                      <a:pPr>
                        <a:lnSpc>
                          <a:spcPct val="107000"/>
                        </a:lnSpc>
                      </a:pPr>
                      <a:r>
                        <a:rPr lang="en-ZA"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Number of provincial departments of education trained (ToT) by NSG to roll out training on handling diversity and dealing with all forms of discrimination to teachers and School Management Teams</a:t>
                      </a: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4 provincial departments of education trained (ToT) to roll out training to teachers and </a:t>
                      </a:r>
                      <a:r>
                        <a:rPr lang="en-ZA"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School Management Teams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5 provincial departments of education trained (ToT) to roll out training to teachers and School Management Teams by March 2022 (</a:t>
                      </a:r>
                      <a:r>
                        <a:rPr lang="en-ZA" sz="1200" dirty="0">
                          <a:effectLst/>
                          <a:latin typeface="Tahoma" panose="020B0604030504040204" pitchFamily="34" charset="0"/>
                          <a:ea typeface="Tahoma" panose="020B0604030504040204" pitchFamily="34" charset="0"/>
                          <a:cs typeface="Tahoma" panose="020B0604030504040204" pitchFamily="34" charset="0"/>
                        </a:rPr>
                        <a:t>Limpopo, Mpumalanga, Northern Cape, North West, Western Cape)</a:t>
                      </a:r>
                    </a:p>
                  </a:txBody>
                  <a:tcPr marL="68580" marR="68580" marT="0" marB="0">
                    <a:solidFill>
                      <a:schemeClr val="accent3">
                        <a:lumMod val="40000"/>
                        <a:lumOff val="60000"/>
                      </a:schemeClr>
                    </a:solidFill>
                  </a:tcPr>
                </a:tc>
                <a:tc>
                  <a:txBody>
                    <a:bodyPr/>
                    <a:lstStyle/>
                    <a:p>
                      <a:pPr>
                        <a:lnSpc>
                          <a:spcPct val="115000"/>
                        </a:lnSpc>
                        <a:spcAft>
                          <a:spcPts val="1000"/>
                        </a:spcAft>
                      </a:pPr>
                      <a:r>
                        <a:rPr lang="en-ZA"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a:t>
                      </a:r>
                      <a:r>
                        <a:rPr lang="en-GB"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provincial education department trained and School Management Team</a:t>
                      </a:r>
                      <a:endParaRPr lang="en-ZA" sz="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dirty="0">
                          <a:effectLst/>
                          <a:latin typeface="Tahoma" panose="020B0604030504040204" pitchFamily="34" charset="0"/>
                          <a:ea typeface="Tahoma" panose="020B0604030504040204" pitchFamily="34" charset="0"/>
                          <a:cs typeface="Tahoma" panose="020B0604030504040204" pitchFamily="34" charset="0"/>
                        </a:rPr>
                        <a:t>An additional department was able to avail itself for the training session.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2287409326"/>
                  </a:ext>
                </a:extLst>
              </a:tr>
              <a:tr h="215217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Comprehensive methodology for a perception survey to determine satisfaction with the NSG’s ETD interventions in response to government priorities and performance improvement in the public sector developed</a:t>
                      </a:r>
                    </a:p>
                  </a:txBody>
                  <a:tcPr marL="7620" marR="7620" marT="762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Perception survey in national and provincial government to determine the learner satisfaction on NSG’s ETD interventions undertaken by March 2022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dirty="0">
                          <a:effectLst/>
                          <a:latin typeface="Tahoma" panose="020B0604030504040204" pitchFamily="34" charset="0"/>
                          <a:ea typeface="Tahoma" panose="020B0604030504040204" pitchFamily="34" charset="0"/>
                          <a:cs typeface="Tahoma" panose="020B0604030504040204" pitchFamily="34" charset="0"/>
                        </a:rPr>
                        <a:t>Perception survey in national and provincial government to determine the learner satisfaction on NSG’s ETD interventions completed by March 2022</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200" spc="-25" dirty="0">
                          <a:effectLst/>
                          <a:latin typeface="Tahoma" panose="020B0604030504040204" pitchFamily="34" charset="0"/>
                          <a:ea typeface="Tahoma" panose="020B0604030504040204" pitchFamily="34" charset="0"/>
                          <a:cs typeface="Tahoma" panose="020B0604030504040204" pitchFamily="34" charset="0"/>
                        </a:rPr>
                        <a:t>None </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3254703165"/>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Franklin Gothic Book" panose="020B050302010202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Franklin Gothic Book" panose="020B0503020102020204" pitchFamily="34" charset="0"/>
            </a:endParaRPr>
          </a:p>
        </p:txBody>
      </p:sp>
    </p:spTree>
    <p:extLst>
      <p:ext uri="{BB962C8B-B14F-4D97-AF65-F5344CB8AC3E}">
        <p14:creationId xmlns:p14="http://schemas.microsoft.com/office/powerpoint/2010/main" xmlns="" val="1468645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3" y="6237312"/>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139837803"/>
              </p:ext>
            </p:extLst>
          </p:nvPr>
        </p:nvGraphicFramePr>
        <p:xfrm>
          <a:off x="107503" y="1173611"/>
          <a:ext cx="8928993" cy="2616589"/>
        </p:xfrm>
        <a:graphic>
          <a:graphicData uri="http://schemas.openxmlformats.org/drawingml/2006/table">
            <a:tbl>
              <a:tblPr firstRow="1" firstCol="1" bandRow="1">
                <a:tableStyleId>{F5AB1C69-6EDB-4FF4-983F-18BD219EF322}</a:tableStyleId>
              </a:tblPr>
              <a:tblGrid>
                <a:gridCol w="1584176">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20001"/>
                    </a:ext>
                  </a:extLst>
                </a:gridCol>
                <a:gridCol w="2376264">
                  <a:extLst>
                    <a:ext uri="{9D8B030D-6E8A-4147-A177-3AD203B41FA5}">
                      <a16:colId xmlns:a16="http://schemas.microsoft.com/office/drawing/2014/main" xmlns="" val="20002"/>
                    </a:ext>
                  </a:extLst>
                </a:gridCol>
                <a:gridCol w="1440160">
                  <a:extLst>
                    <a:ext uri="{9D8B030D-6E8A-4147-A177-3AD203B41FA5}">
                      <a16:colId xmlns:a16="http://schemas.microsoft.com/office/drawing/2014/main" xmlns="" val="20003"/>
                    </a:ext>
                  </a:extLst>
                </a:gridCol>
                <a:gridCol w="1656185">
                  <a:extLst>
                    <a:ext uri="{9D8B030D-6E8A-4147-A177-3AD203B41FA5}">
                      <a16:colId xmlns:a16="http://schemas.microsoft.com/office/drawing/2014/main" xmlns="" val="20004"/>
                    </a:ext>
                  </a:extLst>
                </a:gridCol>
              </a:tblGrid>
              <a:tr h="547378">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Output  Indicator</a:t>
                      </a: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Planned Target  2021/22</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Actual Achievement 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Comment on deviations</a:t>
                      </a: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rPr>
                        <a:t>Reasons for deviation</a:t>
                      </a:r>
                    </a:p>
                    <a:p>
                      <a:pPr marL="0" marR="0" algn="l" defTabSz="914400" rtl="0" eaLnBrk="1" latinLnBrk="0" hangingPunct="1">
                        <a:lnSpc>
                          <a:spcPct val="107000"/>
                        </a:lnSpc>
                        <a:spcBef>
                          <a:spcPts val="300"/>
                        </a:spcBef>
                        <a:spcAft>
                          <a:spcPts val="300"/>
                        </a:spcAft>
                      </a:pPr>
                      <a:endParaRPr lang="en-US" sz="1200" b="1" kern="1200" dirty="0">
                        <a:solidFill>
                          <a:schemeClr val="tx1"/>
                        </a:solidFill>
                        <a:latin typeface="Franklin Gothic Book" panose="020B0503020102020204" pitchFamily="34" charset="0"/>
                        <a:ea typeface="Tahoma" panose="020B0604030504040204" pitchFamily="34" charset="0"/>
                        <a:cs typeface="Arial" panose="020B0604020202020204" pitchFamily="34" charset="0"/>
                      </a:endParaRPr>
                    </a:p>
                  </a:txBody>
                  <a:tcPr marL="60501" marR="60501" marT="0" marB="0"/>
                </a:tc>
                <a:extLst>
                  <a:ext uri="{0D108BD9-81ED-4DB2-BD59-A6C34878D82A}">
                    <a16:rowId xmlns:a16="http://schemas.microsoft.com/office/drawing/2014/main" xmlns="" val="10000"/>
                  </a:ext>
                </a:extLst>
              </a:tr>
              <a:tr h="1146202">
                <a:tc>
                  <a:txBody>
                    <a:bodyPr/>
                    <a:lstStyle/>
                    <a:p>
                      <a:pPr>
                        <a:lnSpc>
                          <a:spcPct val="107000"/>
                        </a:lnSpc>
                      </a:pPr>
                      <a:r>
                        <a:rPr lang="en-ZA" sz="1400" b="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Number of active online learning ETD interventions</a:t>
                      </a:r>
                      <a:endParaRPr lang="en-ZA" sz="1400" b="0" dirty="0">
                        <a:solidFill>
                          <a:schemeClr val="tx1"/>
                        </a:solidFill>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ZA" sz="140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36 active online learning ETD interventions available by March 2022</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ZA" sz="1400" dirty="0">
                          <a:effectLst/>
                          <a:latin typeface="Franklin Gothic Book" panose="020B0503020102020204" pitchFamily="34" charset="0"/>
                          <a:ea typeface="Tahoma" panose="020B0604030504040204" pitchFamily="34" charset="0"/>
                          <a:cs typeface="Arial" panose="020B0604020202020204" pitchFamily="34" charset="0"/>
                        </a:rPr>
                        <a:t>43 active online learning </a:t>
                      </a:r>
                      <a:r>
                        <a:rPr lang="en-ZA" sz="140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ETD           (excluding blended and virtual) by March 2022</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nSpc>
                          <a:spcPct val="107000"/>
                        </a:lnSpc>
                      </a:pPr>
                      <a:r>
                        <a:rPr lang="en-ZA" sz="140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All NSG ETD interventions are either delivered online or have an online component.</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rowSpan="2">
                  <a:txBody>
                    <a:bodyPr/>
                    <a:lstStyle/>
                    <a:p>
                      <a:pPr>
                        <a:lnSpc>
                          <a:spcPct val="107000"/>
                        </a:lnSpc>
                      </a:pPr>
                      <a:r>
                        <a:rPr lang="en-GB" sz="1400" dirty="0">
                          <a:effectLst/>
                          <a:latin typeface="Franklin Gothic Book" panose="020B0503020102020204" pitchFamily="34" charset="0"/>
                          <a:ea typeface="Tahoma" panose="020B0604030504040204" pitchFamily="34" charset="0"/>
                          <a:cs typeface="Arial" panose="020B0604020202020204" pitchFamily="34" charset="0"/>
                        </a:rPr>
                        <a:t>In responding to the increased demand, All NSG ETD interventions are either delivered online or have an online component.</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2704816181"/>
                  </a:ext>
                </a:extLst>
              </a:tr>
              <a:tr h="610676">
                <a:tc>
                  <a:txBody>
                    <a:bodyPr/>
                    <a:lstStyle/>
                    <a:p>
                      <a:pPr algn="l" fontAlgn="t"/>
                      <a:r>
                        <a:rPr lang="en-ZA" sz="1400" b="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Number of online courses developed </a:t>
                      </a:r>
                      <a:endParaRPr lang="en-ZA" sz="1400" b="0" i="0" u="none" strike="noStrike"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endParaRPr>
                    </a:p>
                  </a:txBody>
                  <a:tcPr marL="7620" marR="7620" marT="7620" marB="0">
                    <a:solidFill>
                      <a:schemeClr val="accent3">
                        <a:lumMod val="40000"/>
                        <a:lumOff val="60000"/>
                      </a:schemeClr>
                    </a:solidFill>
                  </a:tcPr>
                </a:tc>
                <a:tc>
                  <a:txBody>
                    <a:bodyPr/>
                    <a:lstStyle/>
                    <a:p>
                      <a:pPr>
                        <a:lnSpc>
                          <a:spcPct val="115000"/>
                        </a:lnSpc>
                        <a:spcAft>
                          <a:spcPts val="1000"/>
                        </a:spcAft>
                      </a:pPr>
                      <a:r>
                        <a:rPr lang="en-ZA" sz="140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2 online courses developed by March 2022</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ZA" sz="1400" dirty="0">
                          <a:solidFill>
                            <a:srgbClr val="000000"/>
                          </a:solidFill>
                          <a:effectLst/>
                          <a:latin typeface="Franklin Gothic Book" panose="020B0503020102020204" pitchFamily="34" charset="0"/>
                          <a:ea typeface="Tahoma" panose="020B0604030504040204" pitchFamily="34" charset="0"/>
                          <a:cs typeface="Arial" panose="020B0604020202020204" pitchFamily="34" charset="0"/>
                        </a:rPr>
                        <a:t>12 online courses developed by March 2022</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nSpc>
                          <a:spcPct val="115000"/>
                        </a:lnSpc>
                        <a:spcAft>
                          <a:spcPts val="1000"/>
                        </a:spcAft>
                      </a:pPr>
                      <a:r>
                        <a:rPr lang="en-GB" sz="1400" spc="-25" dirty="0">
                          <a:effectLst/>
                          <a:latin typeface="Franklin Gothic Book" panose="020B0503020102020204" pitchFamily="34" charset="0"/>
                          <a:ea typeface="Tahoma" panose="020B0604030504040204" pitchFamily="34" charset="0"/>
                          <a:cs typeface="Arial" panose="020B0604020202020204" pitchFamily="34" charset="0"/>
                        </a:rPr>
                        <a:t>7 online ETD</a:t>
                      </a:r>
                      <a:endParaRPr lang="en-ZA" sz="1400" dirty="0">
                        <a:effectLst/>
                        <a:latin typeface="Franklin Gothic Book" panose="020B0503020102020204" pitchFamily="34" charset="0"/>
                        <a:ea typeface="Tahoma" panose="020B0604030504040204" pitchFamily="34" charset="0"/>
                        <a:cs typeface="Arial" panose="020B0604020202020204" pitchFamily="34" charset="0"/>
                      </a:endParaRPr>
                    </a:p>
                  </a:txBody>
                  <a:tcPr marL="68580" marR="68580" marT="0" marB="0">
                    <a:solidFill>
                      <a:schemeClr val="accent3">
                        <a:lumMod val="40000"/>
                        <a:lumOff val="60000"/>
                      </a:schemeClr>
                    </a:solidFill>
                  </a:tcPr>
                </a:tc>
                <a:tc vMerge="1">
                  <a:txBody>
                    <a:bodyPr/>
                    <a:lstStyle/>
                    <a:p>
                      <a:pPr>
                        <a:lnSpc>
                          <a:spcPct val="115000"/>
                        </a:lnSpc>
                        <a:spcAft>
                          <a:spcPts val="1000"/>
                        </a:spcAft>
                      </a:pPr>
                      <a:endParaRPr lang="en-ZA" sz="1200" dirty="0">
                        <a:effectLst/>
                        <a:latin typeface="Franklin Gothic Book" panose="020B0503020102020204" pitchFamily="34" charset="0"/>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2575166757"/>
                  </a:ext>
                </a:extLst>
              </a:tr>
            </a:tbl>
          </a:graphicData>
        </a:graphic>
      </p:graphicFrame>
      <p:sp>
        <p:nvSpPr>
          <p:cNvPr id="9" name="Title 3"/>
          <p:cNvSpPr>
            <a:spLocks noGrp="1"/>
          </p:cNvSpPr>
          <p:nvPr>
            <p:ph type="title"/>
          </p:nvPr>
        </p:nvSpPr>
        <p:spPr>
          <a:xfrm>
            <a:off x="225759" y="381523"/>
            <a:ext cx="8229600" cy="792088"/>
          </a:xfrm>
        </p:spPr>
        <p:txBody>
          <a:bodyPr>
            <a:normAutofit/>
          </a:bodyPr>
          <a:lstStyle/>
          <a:p>
            <a:r>
              <a:rPr lang="en-ZA" sz="2800" dirty="0">
                <a:solidFill>
                  <a:srgbClr val="006600"/>
                </a:solidFill>
                <a:latin typeface="Franklin Gothic Book" panose="020B0503020102020204" pitchFamily="34" charset="0"/>
                <a:ea typeface="Tahoma" panose="020B0604030504040204" pitchFamily="34" charset="0"/>
                <a:cs typeface="Tahoma" panose="020B0604030504040204" pitchFamily="34" charset="0"/>
              </a:rPr>
              <a:t>Programme 2: Targets Achieved</a:t>
            </a:r>
            <a:endParaRPr lang="en-US" sz="2800" dirty="0">
              <a:solidFill>
                <a:srgbClr val="00660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xmlns="" id="{0B53B31D-D263-4469-DB7F-9935D0E107FC}"/>
              </a:ext>
            </a:extLst>
          </p:cNvPr>
          <p:cNvPicPr>
            <a:picLocks noChangeAspect="1"/>
          </p:cNvPicPr>
          <p:nvPr/>
        </p:nvPicPr>
        <p:blipFill>
          <a:blip r:embed="rId3" cstate="print"/>
          <a:stretch>
            <a:fillRect/>
          </a:stretch>
        </p:blipFill>
        <p:spPr>
          <a:xfrm>
            <a:off x="2915816" y="3861048"/>
            <a:ext cx="3669412" cy="2021830"/>
          </a:xfrm>
          <a:prstGeom prst="rect">
            <a:avLst/>
          </a:prstGeom>
        </p:spPr>
      </p:pic>
    </p:spTree>
    <p:extLst>
      <p:ext uri="{BB962C8B-B14F-4D97-AF65-F5344CB8AC3E}">
        <p14:creationId xmlns:p14="http://schemas.microsoft.com/office/powerpoint/2010/main" xmlns="" val="6205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65512" y="6294324"/>
            <a:ext cx="261297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3FEACF-E106-4E85-A281-7448FE8CF4FE}"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065467679"/>
              </p:ext>
            </p:extLst>
          </p:nvPr>
        </p:nvGraphicFramePr>
        <p:xfrm>
          <a:off x="107504" y="1118143"/>
          <a:ext cx="8928992" cy="4604046"/>
        </p:xfrm>
        <a:graphic>
          <a:graphicData uri="http://schemas.openxmlformats.org/drawingml/2006/table">
            <a:tbl>
              <a:tblPr firstRow="1" firstCol="1" bandRow="1">
                <a:tableStyleId>{21E4AEA4-8DFA-4A89-87EB-49C32662AFE0}</a:tableStyleId>
              </a:tblPr>
              <a:tblGrid>
                <a:gridCol w="1728192">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1728192">
                  <a:extLst>
                    <a:ext uri="{9D8B030D-6E8A-4147-A177-3AD203B41FA5}">
                      <a16:colId xmlns:a16="http://schemas.microsoft.com/office/drawing/2014/main" xmlns="" val="20003"/>
                    </a:ext>
                  </a:extLst>
                </a:gridCol>
                <a:gridCol w="2232248">
                  <a:extLst>
                    <a:ext uri="{9D8B030D-6E8A-4147-A177-3AD203B41FA5}">
                      <a16:colId xmlns:a16="http://schemas.microsoft.com/office/drawing/2014/main" xmlns="" val="20004"/>
                    </a:ext>
                  </a:extLst>
                </a:gridCol>
              </a:tblGrid>
              <a:tr h="757942">
                <a:tc>
                  <a:txBody>
                    <a:bodyPr/>
                    <a:lstStyle/>
                    <a:p>
                      <a:pPr marL="0" marR="0" algn="l" defTabSz="914400" rtl="0" eaLnBrk="1" latinLnBrk="0" hangingPunct="1">
                        <a:lnSpc>
                          <a:spcPct val="107000"/>
                        </a:lnSpc>
                        <a:spcBef>
                          <a:spcPts val="300"/>
                        </a:spcBef>
                        <a:spcAft>
                          <a:spcPts val="300"/>
                        </a:spcAft>
                      </a:pPr>
                      <a:r>
                        <a:rPr lang="en-ZA" sz="1500" kern="1200" dirty="0">
                          <a:latin typeface="Tahoma" panose="020B0604030504040204" pitchFamily="34" charset="0"/>
                          <a:ea typeface="Tahoma" panose="020B0604030504040204" pitchFamily="34" charset="0"/>
                          <a:cs typeface="Tahoma" panose="020B0604030504040204" pitchFamily="34" charset="0"/>
                        </a:rPr>
                        <a:t>Performance Indicator</a:t>
                      </a:r>
                      <a:endParaRPr lang="en-US" sz="15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500" kern="1200" dirty="0">
                          <a:latin typeface="Tahoma" panose="020B0604030504040204" pitchFamily="34" charset="0"/>
                          <a:ea typeface="Tahoma" panose="020B0604030504040204" pitchFamily="34" charset="0"/>
                          <a:cs typeface="Tahoma" panose="020B0604030504040204" pitchFamily="34" charset="0"/>
                        </a:rPr>
                        <a:t>Planned Target  2021/22</a:t>
                      </a:r>
                    </a:p>
                  </a:txBody>
                  <a:tcPr marL="60501" marR="60501" marT="0" marB="0"/>
                </a:tc>
                <a:tc>
                  <a:txBody>
                    <a:bodyPr/>
                    <a:lstStyle/>
                    <a:p>
                      <a:pPr marL="0" marR="0" algn="l" defTabSz="914400" rtl="0" eaLnBrk="1" latinLnBrk="0" hangingPunct="1">
                        <a:lnSpc>
                          <a:spcPct val="107000"/>
                        </a:lnSpc>
                        <a:spcBef>
                          <a:spcPts val="300"/>
                        </a:spcBef>
                        <a:spcAft>
                          <a:spcPts val="300"/>
                        </a:spcAft>
                      </a:pPr>
                      <a:r>
                        <a:rPr lang="en-ZA" sz="1500" kern="1200" dirty="0">
                          <a:latin typeface="Tahoma" panose="020B0604030504040204" pitchFamily="34" charset="0"/>
                          <a:ea typeface="Tahoma" panose="020B0604030504040204" pitchFamily="34" charset="0"/>
                          <a:cs typeface="Tahoma" panose="020B0604030504040204" pitchFamily="34" charset="0"/>
                        </a:rPr>
                        <a:t>Actual Achievement</a:t>
                      </a:r>
                    </a:p>
                    <a:p>
                      <a:pPr marL="0" marR="0" algn="l" defTabSz="914400" rtl="0" eaLnBrk="1" latinLnBrk="0" hangingPunct="1">
                        <a:lnSpc>
                          <a:spcPct val="107000"/>
                        </a:lnSpc>
                        <a:spcBef>
                          <a:spcPts val="300"/>
                        </a:spcBef>
                        <a:spcAft>
                          <a:spcPts val="300"/>
                        </a:spcAft>
                      </a:pPr>
                      <a:r>
                        <a:rPr lang="en-ZA" sz="1500" kern="1200" dirty="0">
                          <a:latin typeface="Tahoma" panose="020B0604030504040204" pitchFamily="34" charset="0"/>
                          <a:ea typeface="Tahoma" panose="020B0604030504040204" pitchFamily="34" charset="0"/>
                          <a:cs typeface="Tahoma" panose="020B0604030504040204" pitchFamily="34" charset="0"/>
                        </a:rPr>
                        <a:t>2021/22</a:t>
                      </a:r>
                    </a:p>
                  </a:txBody>
                  <a:tcPr marL="60501" marR="60501" marT="0" marB="0"/>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ZA" sz="1500" kern="1200" dirty="0">
                          <a:latin typeface="Tahoma" panose="020B0604030504040204" pitchFamily="34" charset="0"/>
                          <a:ea typeface="Tahoma" panose="020B0604030504040204" pitchFamily="34" charset="0"/>
                          <a:cs typeface="Tahoma" panose="020B0604030504040204" pitchFamily="34" charset="0"/>
                        </a:rPr>
                        <a:t>Comment on deviations</a:t>
                      </a:r>
                      <a:endParaRPr lang="en-US" sz="15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tc>
                  <a:txBody>
                    <a:bodyPr/>
                    <a:lstStyle/>
                    <a:p>
                      <a:pPr marL="0" marR="0" algn="l" defTabSz="914400" rtl="0" eaLnBrk="1" latinLnBrk="0" hangingPunct="1">
                        <a:lnSpc>
                          <a:spcPct val="107000"/>
                        </a:lnSpc>
                        <a:spcBef>
                          <a:spcPts val="300"/>
                        </a:spcBef>
                        <a:spcAft>
                          <a:spcPts val="300"/>
                        </a:spcAft>
                      </a:pPr>
                      <a:r>
                        <a:rPr lang="en-US" sz="1500" b="1" kern="1200" dirty="0">
                          <a:solidFill>
                            <a:schemeClr val="bg1"/>
                          </a:solidFill>
                          <a:latin typeface="Tahoma" panose="020B0604030504040204" pitchFamily="34" charset="0"/>
                          <a:ea typeface="Tahoma" panose="020B0604030504040204" pitchFamily="34" charset="0"/>
                          <a:cs typeface="Tahoma" panose="020B0604030504040204" pitchFamily="34" charset="0"/>
                        </a:rPr>
                        <a:t>Reasons for deviation</a:t>
                      </a:r>
                    </a:p>
                    <a:p>
                      <a:pPr marL="0" marR="0" algn="l" defTabSz="914400" rtl="0" eaLnBrk="1" latinLnBrk="0" hangingPunct="1">
                        <a:lnSpc>
                          <a:spcPct val="107000"/>
                        </a:lnSpc>
                        <a:spcBef>
                          <a:spcPts val="300"/>
                        </a:spcBef>
                        <a:spcAft>
                          <a:spcPts val="300"/>
                        </a:spcAft>
                      </a:pPr>
                      <a:endParaRPr lang="en-US" sz="15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0501" marR="60501" marT="0" marB="0"/>
                </a:tc>
                <a:extLst>
                  <a:ext uri="{0D108BD9-81ED-4DB2-BD59-A6C34878D82A}">
                    <a16:rowId xmlns:a16="http://schemas.microsoft.com/office/drawing/2014/main" xmlns="" val="10000"/>
                  </a:ext>
                </a:extLst>
              </a:tr>
              <a:tr h="1549226">
                <a:tc>
                  <a:txBody>
                    <a:bodyPr/>
                    <a:lstStyle/>
                    <a:p>
                      <a:pPr algn="l" fontAlgn="t"/>
                      <a:r>
                        <a:rPr lang="en-ZA" sz="15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Amount of revenue generated and other funding sources in TTA as part of the cost-recovery</a:t>
                      </a:r>
                      <a:endParaRPr lang="en-ZA" sz="15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620" marR="7620" marT="7620" marB="0"/>
                </a:tc>
                <a:tc>
                  <a:txBody>
                    <a:bodyPr/>
                    <a:lstStyle/>
                    <a:p>
                      <a:pPr algn="l">
                        <a:lnSpc>
                          <a:spcPct val="107000"/>
                        </a:lnSpc>
                      </a:pPr>
                      <a:r>
                        <a:rPr lang="en-ZA"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R118,5m in revenue and other funding sources generated (cumulative) by March 2022</a:t>
                      </a:r>
                      <a:endParaRPr lang="en-ZA" sz="15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1000"/>
                        </a:spcAft>
                      </a:pPr>
                      <a:r>
                        <a:rPr lang="en-GB" sz="1500" spc="-25" dirty="0">
                          <a:effectLst/>
                          <a:latin typeface="Tahoma" panose="020B0604030504040204" pitchFamily="34" charset="0"/>
                          <a:ea typeface="Tahoma" panose="020B0604030504040204" pitchFamily="34" charset="0"/>
                          <a:cs typeface="Tahoma" panose="020B0604030504040204" pitchFamily="34" charset="0"/>
                        </a:rPr>
                        <a:t>R98.7 in revenue and other funding sources generated by March 2022</a:t>
                      </a:r>
                      <a:endParaRPr lang="en-ZA" sz="15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spcAft>
                          <a:spcPts val="0"/>
                        </a:spcAft>
                      </a:pPr>
                      <a:r>
                        <a:rPr lang="en-ZA" sz="1500" dirty="0">
                          <a:effectLst/>
                          <a:latin typeface="Tahoma" panose="020B0604030504040204" pitchFamily="34" charset="0"/>
                          <a:ea typeface="Tahoma" panose="020B0604030504040204" pitchFamily="34" charset="0"/>
                          <a:cs typeface="Tahoma" panose="020B0604030504040204" pitchFamily="34" charset="0"/>
                        </a:rPr>
                        <a:t>R19.8</a:t>
                      </a:r>
                    </a:p>
                  </a:txBody>
                  <a:tcPr marL="68580" marR="68580" marT="0" marB="0"/>
                </a:tc>
                <a:tc>
                  <a:txBody>
                    <a:bodyPr/>
                    <a:lstStyle/>
                    <a:p>
                      <a:pPr>
                        <a:lnSpc>
                          <a:spcPct val="115000"/>
                        </a:lnSpc>
                        <a:spcAft>
                          <a:spcPts val="1000"/>
                        </a:spcAft>
                      </a:pPr>
                      <a:r>
                        <a:rPr lang="en-GB" sz="1500" dirty="0">
                          <a:effectLst/>
                          <a:latin typeface="Tahoma" panose="020B0604030504040204" pitchFamily="34" charset="0"/>
                          <a:ea typeface="Tahoma" panose="020B0604030504040204" pitchFamily="34" charset="0"/>
                          <a:cs typeface="Tahoma" panose="020B0604030504040204" pitchFamily="34" charset="0"/>
                        </a:rPr>
                        <a:t>The difference in revenue generated is due to the lower online tariffs as opposed to face to face tariffs. </a:t>
                      </a:r>
                      <a:endParaRPr lang="en-ZA" sz="15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1"/>
                  </a:ext>
                </a:extLst>
              </a:tr>
              <a:tr h="22653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ZA" sz="15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Percentage of senior managers in the public service trained on how to deal with all forms of discrimination</a:t>
                      </a:r>
                    </a:p>
                  </a:txBody>
                  <a:tcPr marL="68580" marR="68580" marT="0" marB="0"/>
                </a:tc>
                <a:tc>
                  <a:txBody>
                    <a:bodyPr/>
                    <a:lstStyle/>
                    <a:p>
                      <a:pPr>
                        <a:lnSpc>
                          <a:spcPct val="115000"/>
                        </a:lnSpc>
                        <a:spcAft>
                          <a:spcPts val="1000"/>
                        </a:spcAft>
                      </a:pPr>
                      <a:r>
                        <a:rPr lang="en-ZA" sz="1500" dirty="0">
                          <a:solidFill>
                            <a:schemeClr val="tx1"/>
                          </a:solidFill>
                          <a:effectLst/>
                          <a:latin typeface="Tahoma" panose="020B0604030504040204" pitchFamily="34" charset="0"/>
                          <a:ea typeface="Tahoma" panose="020B0604030504040204" pitchFamily="34" charset="0"/>
                          <a:cs typeface="Tahoma" panose="020B0604030504040204" pitchFamily="34" charset="0"/>
                        </a:rPr>
                        <a:t>30% of senior managers in the public service trained on how to deal with all forms of discrimination by March 2022</a:t>
                      </a:r>
                    </a:p>
                  </a:txBody>
                  <a:tcPr marL="68580" marR="68580" marT="0" marB="0"/>
                </a:tc>
                <a:tc>
                  <a:txBody>
                    <a:bodyPr/>
                    <a:lstStyle/>
                    <a:p>
                      <a:pPr>
                        <a:lnSpc>
                          <a:spcPct val="115000"/>
                        </a:lnSpc>
                        <a:spcAft>
                          <a:spcPts val="1000"/>
                        </a:spcAft>
                      </a:pPr>
                      <a:r>
                        <a:rPr lang="en-ZA" sz="1500" dirty="0">
                          <a:solidFill>
                            <a:schemeClr val="tx1"/>
                          </a:solidFill>
                          <a:effectLst/>
                          <a:latin typeface="Tahoma" panose="020B0604030504040204" pitchFamily="34" charset="0"/>
                          <a:ea typeface="Tahoma" panose="020B0604030504040204" pitchFamily="34" charset="0"/>
                          <a:cs typeface="Tahoma" panose="020B0604030504040204" pitchFamily="34" charset="0"/>
                        </a:rPr>
                        <a:t>No training in the financial year under review by March 2022</a:t>
                      </a:r>
                    </a:p>
                  </a:txBody>
                  <a:tcPr marL="68580" marR="68580" marT="0" marB="0"/>
                </a:tc>
                <a:tc>
                  <a:txBody>
                    <a:bodyPr/>
                    <a:lstStyle/>
                    <a:p>
                      <a:pPr>
                        <a:lnSpc>
                          <a:spcPct val="115000"/>
                        </a:lnSpc>
                        <a:spcAft>
                          <a:spcPts val="1000"/>
                        </a:spcAft>
                      </a:pPr>
                      <a:r>
                        <a:rPr lang="en-ZA" sz="1500" dirty="0">
                          <a:solidFill>
                            <a:schemeClr val="tx1"/>
                          </a:solidFill>
                          <a:effectLst/>
                          <a:latin typeface="Tahoma" panose="020B0604030504040204" pitchFamily="34" charset="0"/>
                          <a:ea typeface="Tahoma" panose="020B0604030504040204" pitchFamily="34" charset="0"/>
                          <a:cs typeface="Tahoma" panose="020B0604030504040204" pitchFamily="34" charset="0"/>
                        </a:rPr>
                        <a:t>30% SMS</a:t>
                      </a:r>
                    </a:p>
                  </a:txBody>
                  <a:tcPr marL="68580" marR="68580" marT="0" marB="0"/>
                </a:tc>
                <a:tc>
                  <a:txBody>
                    <a:bodyPr/>
                    <a:lstStyle/>
                    <a:p>
                      <a:pPr>
                        <a:lnSpc>
                          <a:spcPct val="115000"/>
                        </a:lnSpc>
                        <a:spcAft>
                          <a:spcPts val="1000"/>
                        </a:spcAft>
                      </a:pPr>
                      <a:r>
                        <a:rPr lang="en-ZA" sz="1500" dirty="0">
                          <a:solidFill>
                            <a:schemeClr val="tx1"/>
                          </a:solidFill>
                          <a:effectLst/>
                          <a:latin typeface="Tahoma" panose="020B0604030504040204" pitchFamily="34" charset="0"/>
                          <a:ea typeface="Tahoma" panose="020B0604030504040204" pitchFamily="34" charset="0"/>
                          <a:cs typeface="Tahoma" panose="020B0604030504040204" pitchFamily="34" charset="0"/>
                        </a:rPr>
                        <a:t>Despite DPSA issuing Circular 11 of 2021, and continual calls to HRD coordinators, launch session, no uptake on course was received.</a:t>
                      </a:r>
                    </a:p>
                  </a:txBody>
                  <a:tcPr marL="68580" marR="68580" marT="0" marB="0"/>
                </a:tc>
                <a:extLst>
                  <a:ext uri="{0D108BD9-81ED-4DB2-BD59-A6C34878D82A}">
                    <a16:rowId xmlns:a16="http://schemas.microsoft.com/office/drawing/2014/main" xmlns="" val="10003"/>
                  </a:ext>
                </a:extLst>
              </a:tr>
            </a:tbl>
          </a:graphicData>
        </a:graphic>
      </p:graphicFrame>
      <p:sp>
        <p:nvSpPr>
          <p:cNvPr id="9" name="Title 3"/>
          <p:cNvSpPr>
            <a:spLocks noGrp="1"/>
          </p:cNvSpPr>
          <p:nvPr>
            <p:ph type="title"/>
          </p:nvPr>
        </p:nvSpPr>
        <p:spPr>
          <a:xfrm>
            <a:off x="225759" y="329500"/>
            <a:ext cx="8229600" cy="908720"/>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Programme 2: Targets Not Achieved</a:t>
            </a:r>
            <a:endPar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24304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8AEAC-B670-E1D8-130F-531674ACDBB1}"/>
              </a:ext>
            </a:extLst>
          </p:cNvPr>
          <p:cNvSpPr>
            <a:spLocks noGrp="1"/>
          </p:cNvSpPr>
          <p:nvPr>
            <p:ph type="title"/>
          </p:nvPr>
        </p:nvSpPr>
        <p:spPr/>
        <p:txBody>
          <a:bodyPr>
            <a:normAutofit/>
          </a:bodyPr>
          <a:lstStyle/>
          <a:p>
            <a:r>
              <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rPr>
              <a:t>Financial Performance - VOTE</a:t>
            </a:r>
            <a:endPar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xmlns="" id="{B06B71DC-674D-D35F-339B-DB7574B2812E}"/>
              </a:ext>
            </a:extLst>
          </p:cNvPr>
          <p:cNvSpPr>
            <a:spLocks noGrp="1"/>
          </p:cNvSpPr>
          <p:nvPr>
            <p:ph type="sldNum" sz="quarter" idx="12"/>
          </p:nvPr>
        </p:nvSpPr>
        <p:spPr/>
        <p:txBody>
          <a:bodyPr/>
          <a:lstStyle/>
          <a:p>
            <a:fld id="{1CE6738C-8955-4CF1-A256-1C49941BBB03}" type="slidenum">
              <a:rPr lang="en-ZA" smtClean="0"/>
              <a:pPr/>
              <a:t>28</a:t>
            </a:fld>
            <a:endParaRPr lang="en-ZA" dirty="0"/>
          </a:p>
        </p:txBody>
      </p:sp>
      <p:graphicFrame>
        <p:nvGraphicFramePr>
          <p:cNvPr id="5" name="Table 4">
            <a:extLst>
              <a:ext uri="{FF2B5EF4-FFF2-40B4-BE49-F238E27FC236}">
                <a16:creationId xmlns:a16="http://schemas.microsoft.com/office/drawing/2014/main" xmlns="" id="{5022F97E-4052-9ADD-0750-DD188F9CB5EC}"/>
              </a:ext>
            </a:extLst>
          </p:cNvPr>
          <p:cNvGraphicFramePr>
            <a:graphicFrameLocks noGrp="1"/>
          </p:cNvGraphicFramePr>
          <p:nvPr>
            <p:extLst>
              <p:ext uri="{D42A27DB-BD31-4B8C-83A1-F6EECF244321}">
                <p14:modId xmlns:p14="http://schemas.microsoft.com/office/powerpoint/2010/main" xmlns="" val="2259495098"/>
              </p:ext>
            </p:extLst>
          </p:nvPr>
        </p:nvGraphicFramePr>
        <p:xfrm>
          <a:off x="107504" y="1124743"/>
          <a:ext cx="8784977" cy="4727829"/>
        </p:xfrm>
        <a:graphic>
          <a:graphicData uri="http://schemas.openxmlformats.org/drawingml/2006/table">
            <a:tbl>
              <a:tblPr/>
              <a:tblGrid>
                <a:gridCol w="2795220">
                  <a:extLst>
                    <a:ext uri="{9D8B030D-6E8A-4147-A177-3AD203B41FA5}">
                      <a16:colId xmlns:a16="http://schemas.microsoft.com/office/drawing/2014/main" xmlns="" val="20000"/>
                    </a:ext>
                  </a:extLst>
                </a:gridCol>
                <a:gridCol w="960520">
                  <a:extLst>
                    <a:ext uri="{9D8B030D-6E8A-4147-A177-3AD203B41FA5}">
                      <a16:colId xmlns:a16="http://schemas.microsoft.com/office/drawing/2014/main" xmlns="" val="20001"/>
                    </a:ext>
                  </a:extLst>
                </a:gridCol>
                <a:gridCol w="960520">
                  <a:extLst>
                    <a:ext uri="{9D8B030D-6E8A-4147-A177-3AD203B41FA5}">
                      <a16:colId xmlns:a16="http://schemas.microsoft.com/office/drawing/2014/main" xmlns="" val="20002"/>
                    </a:ext>
                  </a:extLst>
                </a:gridCol>
                <a:gridCol w="895765">
                  <a:extLst>
                    <a:ext uri="{9D8B030D-6E8A-4147-A177-3AD203B41FA5}">
                      <a16:colId xmlns:a16="http://schemas.microsoft.com/office/drawing/2014/main" xmlns="" val="20003"/>
                    </a:ext>
                  </a:extLst>
                </a:gridCol>
                <a:gridCol w="992896">
                  <a:extLst>
                    <a:ext uri="{9D8B030D-6E8A-4147-A177-3AD203B41FA5}">
                      <a16:colId xmlns:a16="http://schemas.microsoft.com/office/drawing/2014/main" xmlns="" val="20004"/>
                    </a:ext>
                  </a:extLst>
                </a:gridCol>
                <a:gridCol w="1154782">
                  <a:extLst>
                    <a:ext uri="{9D8B030D-6E8A-4147-A177-3AD203B41FA5}">
                      <a16:colId xmlns:a16="http://schemas.microsoft.com/office/drawing/2014/main" xmlns="" val="20005"/>
                    </a:ext>
                  </a:extLst>
                </a:gridCol>
                <a:gridCol w="1025274">
                  <a:extLst>
                    <a:ext uri="{9D8B030D-6E8A-4147-A177-3AD203B41FA5}">
                      <a16:colId xmlns:a16="http://schemas.microsoft.com/office/drawing/2014/main" xmlns="" val="20006"/>
                    </a:ext>
                  </a:extLst>
                </a:gridCol>
              </a:tblGrid>
              <a:tr h="1002188">
                <a:tc>
                  <a:txBody>
                    <a:bodyPr/>
                    <a:lstStyle/>
                    <a:p>
                      <a:pPr algn="l"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Annual Budget 2021/22</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Adjusted Budget</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Pro-rata budget 2021/22</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April to March Actual Expenditure </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Variance budget compared to actual (over)/under</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Expenditure as % of pro-rata budget </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13689">
                <a:tc>
                  <a:txBody>
                    <a:bodyPr/>
                    <a:lstStyle/>
                    <a:p>
                      <a:pPr algn="l"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294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Administration</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110,874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110,874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110,874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104,079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6,795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93,9%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338068">
                <a:tc>
                  <a:txBody>
                    <a:bodyPr/>
                    <a:lstStyle/>
                    <a:p>
                      <a:pPr algn="l"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Public Sector </a:t>
                      </a:r>
                      <a:r>
                        <a:rPr lang="en-US" sz="11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Organisational</a:t>
                      </a:r>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Staff Development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8294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Vote Expenditure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207,502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6,795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13689">
                <a:tc>
                  <a:txBody>
                    <a:bodyPr/>
                    <a:lstStyle/>
                    <a:p>
                      <a:pPr algn="l"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5"/>
                  </a:ext>
                </a:extLst>
              </a:tr>
              <a:tr h="28294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Compensation of Employees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59,694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59,671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59,671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56,880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2,791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95,3%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6"/>
                  </a:ext>
                </a:extLst>
              </a:tr>
              <a:tr h="28294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Goods and services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47,621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47,621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47,621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44,935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2,686</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94,4%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7"/>
                  </a:ext>
                </a:extLst>
              </a:tr>
              <a:tr h="400667">
                <a:tc>
                  <a:txBody>
                    <a:bodyPr/>
                    <a:lstStyle/>
                    <a:p>
                      <a:pPr algn="l"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Households</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196</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8"/>
                  </a:ext>
                </a:extLst>
              </a:tr>
              <a:tr h="28294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Payments for capital assets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3,363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3,363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3,363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2,045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1,318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60,8%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9"/>
                  </a:ext>
                </a:extLst>
              </a:tr>
              <a:tr h="28294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Transfers NSG</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8294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Vote Expenditure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214,297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207,502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6,795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8294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Donor EU</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10,468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10,468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10,468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7,682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2,786</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73,3%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82948">
                <a:tc>
                  <a:txBody>
                    <a:bodyPr/>
                    <a:lstStyle/>
                    <a:p>
                      <a:pPr algn="l"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Grand Total</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224,765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224,765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224,765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215,184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6,795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96,8%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xmlns="" val="3327642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8AEAC-B670-E1D8-130F-531674ACDBB1}"/>
              </a:ext>
            </a:extLst>
          </p:cNvPr>
          <p:cNvSpPr>
            <a:spLocks noGrp="1"/>
          </p:cNvSpPr>
          <p:nvPr>
            <p:ph type="title"/>
          </p:nvPr>
        </p:nvSpPr>
        <p:spPr/>
        <p:txBody>
          <a:bodyPr>
            <a:normAutofit/>
          </a:bodyPr>
          <a:lstStyle/>
          <a:p>
            <a:r>
              <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rPr>
              <a:t>Financial Performance – TRADING ACCOUNT </a:t>
            </a:r>
            <a:endPar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xmlns="" id="{B06B71DC-674D-D35F-339B-DB7574B2812E}"/>
              </a:ext>
            </a:extLst>
          </p:cNvPr>
          <p:cNvSpPr>
            <a:spLocks noGrp="1"/>
          </p:cNvSpPr>
          <p:nvPr>
            <p:ph type="sldNum" sz="quarter" idx="12"/>
          </p:nvPr>
        </p:nvSpPr>
        <p:spPr/>
        <p:txBody>
          <a:bodyPr/>
          <a:lstStyle/>
          <a:p>
            <a:fld id="{1CE6738C-8955-4CF1-A256-1C49941BBB03}" type="slidenum">
              <a:rPr lang="en-ZA" smtClean="0"/>
              <a:pPr/>
              <a:t>29</a:t>
            </a:fld>
            <a:endParaRPr lang="en-ZA" dirty="0"/>
          </a:p>
        </p:txBody>
      </p:sp>
      <p:graphicFrame>
        <p:nvGraphicFramePr>
          <p:cNvPr id="5" name="Table 4">
            <a:extLst>
              <a:ext uri="{FF2B5EF4-FFF2-40B4-BE49-F238E27FC236}">
                <a16:creationId xmlns:a16="http://schemas.microsoft.com/office/drawing/2014/main" xmlns="" id="{007E9D4A-D6BD-39A2-B535-EABD2B555334}"/>
              </a:ext>
            </a:extLst>
          </p:cNvPr>
          <p:cNvGraphicFramePr>
            <a:graphicFrameLocks noGrp="1"/>
          </p:cNvGraphicFramePr>
          <p:nvPr>
            <p:extLst>
              <p:ext uri="{D42A27DB-BD31-4B8C-83A1-F6EECF244321}">
                <p14:modId xmlns:p14="http://schemas.microsoft.com/office/powerpoint/2010/main" xmlns="" val="1933009152"/>
              </p:ext>
            </p:extLst>
          </p:nvPr>
        </p:nvGraphicFramePr>
        <p:xfrm>
          <a:off x="261865" y="1196752"/>
          <a:ext cx="8558607" cy="4464499"/>
        </p:xfrm>
        <a:graphic>
          <a:graphicData uri="http://schemas.openxmlformats.org/drawingml/2006/table">
            <a:tbl>
              <a:tblPr/>
              <a:tblGrid>
                <a:gridCol w="2723193">
                  <a:extLst>
                    <a:ext uri="{9D8B030D-6E8A-4147-A177-3AD203B41FA5}">
                      <a16:colId xmlns:a16="http://schemas.microsoft.com/office/drawing/2014/main" xmlns="" val="20000"/>
                    </a:ext>
                  </a:extLst>
                </a:gridCol>
                <a:gridCol w="935769">
                  <a:extLst>
                    <a:ext uri="{9D8B030D-6E8A-4147-A177-3AD203B41FA5}">
                      <a16:colId xmlns:a16="http://schemas.microsoft.com/office/drawing/2014/main" xmlns="" val="20001"/>
                    </a:ext>
                  </a:extLst>
                </a:gridCol>
                <a:gridCol w="935769">
                  <a:extLst>
                    <a:ext uri="{9D8B030D-6E8A-4147-A177-3AD203B41FA5}">
                      <a16:colId xmlns:a16="http://schemas.microsoft.com/office/drawing/2014/main" xmlns="" val="20002"/>
                    </a:ext>
                  </a:extLst>
                </a:gridCol>
                <a:gridCol w="872683">
                  <a:extLst>
                    <a:ext uri="{9D8B030D-6E8A-4147-A177-3AD203B41FA5}">
                      <a16:colId xmlns:a16="http://schemas.microsoft.com/office/drawing/2014/main" xmlns="" val="20003"/>
                    </a:ext>
                  </a:extLst>
                </a:gridCol>
                <a:gridCol w="967312">
                  <a:extLst>
                    <a:ext uri="{9D8B030D-6E8A-4147-A177-3AD203B41FA5}">
                      <a16:colId xmlns:a16="http://schemas.microsoft.com/office/drawing/2014/main" xmlns="" val="20004"/>
                    </a:ext>
                  </a:extLst>
                </a:gridCol>
                <a:gridCol w="1125026">
                  <a:extLst>
                    <a:ext uri="{9D8B030D-6E8A-4147-A177-3AD203B41FA5}">
                      <a16:colId xmlns:a16="http://schemas.microsoft.com/office/drawing/2014/main" xmlns="" val="20005"/>
                    </a:ext>
                  </a:extLst>
                </a:gridCol>
                <a:gridCol w="998855">
                  <a:extLst>
                    <a:ext uri="{9D8B030D-6E8A-4147-A177-3AD203B41FA5}">
                      <a16:colId xmlns:a16="http://schemas.microsoft.com/office/drawing/2014/main" xmlns="" val="20006"/>
                    </a:ext>
                  </a:extLst>
                </a:gridCol>
              </a:tblGrid>
              <a:tr h="1014551">
                <a:tc>
                  <a:txBody>
                    <a:bodyPr/>
                    <a:lstStyle/>
                    <a:p>
                      <a:pPr algn="l"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Annual Budget 2021/22</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Adjusted Budget</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Pro-rata budget 2021/22</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April to March Actual Expenditure </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Variance budget compared to actual (over)/under</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April to March Expenditure as % of pro-rata budget </a:t>
                      </a:r>
                    </a:p>
                  </a:txBody>
                  <a:tcPr marL="6066" marR="6066" marT="6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5363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8848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Training related revenue (course Fees)</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118,588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118,588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118,588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97,609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20,979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25363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Transfers NSG</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103,423</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3"/>
                  </a:ext>
                </a:extLst>
              </a:tr>
              <a:tr h="475572">
                <a:tc>
                  <a:txBody>
                    <a:bodyPr/>
                    <a:lstStyle/>
                    <a:p>
                      <a:pPr algn="l"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Other Revenue (Interest)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3,400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3,400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3,400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6,259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-2,859</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5363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Revenue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207,291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18,120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88488">
                <a:tc>
                  <a:txBody>
                    <a:bodyPr/>
                    <a:lstStyle/>
                    <a:p>
                      <a:pPr algn="l"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Compensation of Employees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106,624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106,624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106,624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92,736</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-13,888</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6"/>
                  </a:ext>
                </a:extLst>
              </a:tr>
              <a:tr h="475572">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Goods and services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118,787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118,787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118,787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89,186</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-29,601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7"/>
                  </a:ext>
                </a:extLst>
              </a:tr>
              <a:tr h="253638">
                <a:tc>
                  <a:txBody>
                    <a:bodyPr/>
                    <a:lstStyle/>
                    <a:p>
                      <a:pPr algn="l"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Payments for capital assets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-1,925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1,925</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0,0%</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5363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Trade Expenditure </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225,411</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183,847</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41,564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82%</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53638">
                <a:tc>
                  <a:txBody>
                    <a:bodyPr/>
                    <a:lstStyle/>
                    <a:p>
                      <a:pPr algn="l" fontAlgn="b"/>
                      <a:r>
                        <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Suplus/(Deficit)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23,444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-23,444</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066" marR="6066" marT="60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388739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510"/>
            <a:ext cx="8229600" cy="79208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Outline of the Presentation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80040" y="1124744"/>
            <a:ext cx="8856456" cy="4774682"/>
          </a:xfrm>
        </p:spPr>
        <p:txBody>
          <a:bodyPr>
            <a:noAutofit/>
          </a:bodyPr>
          <a:lstStyle/>
          <a:p>
            <a:pPr marL="0" indent="0">
              <a:lnSpc>
                <a:spcPct val="108000"/>
              </a:lnSpc>
              <a:spcBef>
                <a:spcPts val="0"/>
              </a:spcBef>
              <a:buClr>
                <a:schemeClr val="tx1">
                  <a:lumMod val="65000"/>
                  <a:lumOff val="35000"/>
                </a:schemeClr>
              </a:buClr>
              <a:buSzPct val="8000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8000"/>
              </a:lnSpc>
              <a:spcBef>
                <a:spcPts val="0"/>
              </a:spcBef>
              <a:buClr>
                <a:schemeClr val="tx1">
                  <a:lumMod val="65000"/>
                  <a:lumOff val="35000"/>
                </a:schemeClr>
              </a:buClr>
              <a:buSzPct val="80000"/>
              <a:buNone/>
            </a:pPr>
            <a:endParaRPr lang="en-ZA" sz="1800" dirty="0">
              <a:latin typeface="Franklin Gothic Book" panose="020B050302010202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ZA" sz="12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marL="0" indent="0" algn="just">
              <a:buClr>
                <a:schemeClr val="tx1">
                  <a:lumMod val="65000"/>
                  <a:lumOff val="35000"/>
                </a:schemeClr>
              </a:buClr>
              <a:buSzPct val="80000"/>
              <a:buNone/>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1"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ZA" sz="1200" b="1"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4" name="Diagram 3">
            <a:extLst>
              <a:ext uri="{FF2B5EF4-FFF2-40B4-BE49-F238E27FC236}">
                <a16:creationId xmlns:a16="http://schemas.microsoft.com/office/drawing/2014/main" xmlns="" id="{C28A80F9-3842-67D3-6DB1-23D87DA9D913}"/>
              </a:ext>
            </a:extLst>
          </p:cNvPr>
          <p:cNvGraphicFramePr/>
          <p:nvPr>
            <p:extLst>
              <p:ext uri="{D42A27DB-BD31-4B8C-83A1-F6EECF244321}">
                <p14:modId xmlns:p14="http://schemas.microsoft.com/office/powerpoint/2010/main" xmlns="" val="3770505812"/>
              </p:ext>
            </p:extLst>
          </p:nvPr>
        </p:nvGraphicFramePr>
        <p:xfrm>
          <a:off x="107504" y="1340768"/>
          <a:ext cx="8928992" cy="4558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4527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4572002" y="1282263"/>
            <a:ext cx="2794810" cy="2697848"/>
          </a:xfrm>
          <a:prstGeom prst="rect">
            <a:avLst/>
          </a:prstGeom>
          <a:ln>
            <a:noFill/>
          </a:ln>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788" b="0" i="0"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788" b="0" i="0"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788" b="0" i="0"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788"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788"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788"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788"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788"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srgbClr val="414751"/>
              </a:solidFill>
              <a:effectLst/>
              <a:uLnTx/>
              <a:uFillTx/>
              <a:latin typeface="Arial" pitchFamily="34" charset="0"/>
              <a:ea typeface="Century Schoolbook"/>
              <a:cs typeface="Arial"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0" indent="-257175" algn="l"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r>
              <a:rPr kumimoji="0" lang="en-ZA" sz="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7" name="Content Placeholder 4"/>
          <p:cNvSpPr txBox="1">
            <a:spLocks/>
          </p:cNvSpPr>
          <p:nvPr/>
        </p:nvSpPr>
        <p:spPr>
          <a:xfrm>
            <a:off x="91439" y="1282263"/>
            <a:ext cx="4869181" cy="2210950"/>
          </a:xfrm>
          <a:prstGeom prst="rect">
            <a:avLst/>
          </a:prstGeom>
          <a:ln>
            <a:noFill/>
          </a:ln>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r>
              <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NSG has a total of 229 posts on the organisational structure </a:t>
            </a: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endPar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r>
              <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204 posts filled and 25 vacant, vacancy rate is therefore 10.9%</a:t>
            </a: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endPar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r>
              <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the 25 vacant posts, 6 posts are SMS whilst 19 are non SMS posts</a:t>
            </a: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endPar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685800" rtl="0" eaLnBrk="1" fontAlgn="auto" latinLnBrk="0" hangingPunct="1">
              <a:lnSpc>
                <a:spcPct val="100000"/>
              </a:lnSpc>
              <a:spcBef>
                <a:spcPts val="0"/>
              </a:spcBef>
              <a:spcAft>
                <a:spcPts val="0"/>
              </a:spcAft>
              <a:buClr>
                <a:prstClr val="white">
                  <a:lumMod val="50000"/>
                </a:prstClr>
              </a:buClr>
              <a:buSzPct val="60000"/>
              <a:buFont typeface="Wingdings" panose="05000000000000000000" pitchFamily="2" charset="2"/>
              <a:buChar char="v"/>
              <a:tabLst/>
              <a:defRPr/>
            </a:pPr>
            <a:r>
              <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vacant posts are due to the repositioning of the NSG and budget ceiling on compensation of employees </a:t>
            </a: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anose="05000000000000000000" pitchFamily="2" charset="2"/>
              <a:buChar char="q"/>
              <a:tabLst/>
              <a:defRPr/>
            </a:pPr>
            <a:endParaRPr kumimoji="0" lang="en-ZA"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anose="05000000000000000000" pitchFamily="2" charset="2"/>
              <a:buChar char="q"/>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anose="05000000000000000000" pitchFamily="2" charset="2"/>
              <a:buChar char="q"/>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Arial" pitchFamily="34" charset="0"/>
              <a:buChar char="•"/>
              <a:tabLst/>
              <a:defRPr/>
            </a:pPr>
            <a:r>
              <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 </a:t>
            </a: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Arial" pitchFamily="34" charset="0"/>
              <a:buChar char="•"/>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Arial" pitchFamily="34" charset="0"/>
              <a:buChar char="•"/>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Arial" pitchFamily="34" charset="0"/>
              <a:buChar char="•"/>
              <a:tabLst/>
              <a:defRPr/>
            </a:pPr>
            <a:r>
              <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 </a:t>
            </a: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Arial" pitchFamily="34" charset="0"/>
              <a:buChar char="•"/>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r>
              <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 </a:t>
            </a: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257175" marR="0" lvl="0" indent="-257175" algn="just" defTabSz="685800" rtl="0" eaLnBrk="1" fontAlgn="auto" latinLnBrk="0" hangingPunct="1">
              <a:lnSpc>
                <a:spcPct val="100000"/>
              </a:lnSpc>
              <a:spcBef>
                <a:spcPts val="0"/>
              </a:spcBef>
              <a:spcAft>
                <a:spcPts val="0"/>
              </a:spcAft>
              <a:buClr>
                <a:srgbClr val="006600"/>
              </a:buClr>
              <a:buSzPct val="60000"/>
              <a:buFont typeface="Wingdings" pitchFamily="2" charset="2"/>
              <a:buChar char="v"/>
              <a:tabLst/>
              <a:defRPr/>
            </a:pPr>
            <a:endPar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just" defTabSz="685800" rtl="0" eaLnBrk="1" fontAlgn="auto" latinLnBrk="0" hangingPunct="1">
              <a:lnSpc>
                <a:spcPct val="100000"/>
              </a:lnSpc>
              <a:spcBef>
                <a:spcPts val="0"/>
              </a:spcBef>
              <a:spcAft>
                <a:spcPts val="0"/>
              </a:spcAft>
              <a:buClr>
                <a:srgbClr val="006600"/>
              </a:buClr>
              <a:buSzPct val="60000"/>
              <a:buFont typeface="Arial" pitchFamily="34" charset="0"/>
              <a:buNone/>
              <a:tabLst/>
              <a:defRPr/>
            </a:pPr>
            <a:r>
              <a:rPr kumimoji="0" lang="en-ZA" sz="1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 </a:t>
            </a:r>
          </a:p>
        </p:txBody>
      </p:sp>
      <p:sp>
        <p:nvSpPr>
          <p:cNvPr id="9" name="Title 1"/>
          <p:cNvSpPr txBox="1">
            <a:spLocks/>
          </p:cNvSpPr>
          <p:nvPr/>
        </p:nvSpPr>
        <p:spPr>
          <a:xfrm>
            <a:off x="1763688" y="427778"/>
            <a:ext cx="5824837" cy="5707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ZA" altLang="en-US"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Human Resource Information</a:t>
            </a:r>
            <a:endParaRPr kumimoji="0" lang="en-GB" alt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1451975741"/>
              </p:ext>
            </p:extLst>
          </p:nvPr>
        </p:nvGraphicFramePr>
        <p:xfrm>
          <a:off x="323528" y="3740194"/>
          <a:ext cx="4230724" cy="2007792"/>
        </p:xfrm>
        <a:graphic>
          <a:graphicData uri="http://schemas.openxmlformats.org/drawingml/2006/table">
            <a:tbl>
              <a:tblPr firstRow="1" bandRow="1">
                <a:tableStyleId>{F5AB1C69-6EDB-4FF4-983F-18BD219EF322}</a:tableStyleId>
              </a:tblPr>
              <a:tblGrid>
                <a:gridCol w="2103494">
                  <a:extLst>
                    <a:ext uri="{9D8B030D-6E8A-4147-A177-3AD203B41FA5}">
                      <a16:colId xmlns:a16="http://schemas.microsoft.com/office/drawing/2014/main" xmlns="" val="20000"/>
                    </a:ext>
                  </a:extLst>
                </a:gridCol>
                <a:gridCol w="2127230">
                  <a:extLst>
                    <a:ext uri="{9D8B030D-6E8A-4147-A177-3AD203B41FA5}">
                      <a16:colId xmlns:a16="http://schemas.microsoft.com/office/drawing/2014/main" xmlns="" val="20001"/>
                    </a:ext>
                  </a:extLst>
                </a:gridCol>
              </a:tblGrid>
              <a:tr h="39180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Tahoma" panose="020B0604030504040204" pitchFamily="34" charset="0"/>
                          <a:ea typeface="Tahoma" panose="020B0604030504040204" pitchFamily="34" charset="0"/>
                          <a:cs typeface="Tahoma" panose="020B0604030504040204" pitchFamily="34" charset="0"/>
                        </a:rPr>
                        <a:t>Demographic</a:t>
                      </a:r>
                      <a:r>
                        <a:rPr lang="en-ZA" sz="1600" baseline="0" dirty="0">
                          <a:latin typeface="Tahoma" panose="020B0604030504040204" pitchFamily="34" charset="0"/>
                          <a:ea typeface="Tahoma" panose="020B0604030504040204" pitchFamily="34" charset="0"/>
                          <a:cs typeface="Tahoma" panose="020B0604030504040204" pitchFamily="34" charset="0"/>
                        </a:rPr>
                        <a:t> Profile </a:t>
                      </a:r>
                      <a:endParaRPr lang="en-ZA" sz="1600"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tc hMerge="1">
                  <a:txBody>
                    <a:bodyPr/>
                    <a:lstStyle/>
                    <a:p>
                      <a:endParaRPr lang="en-ZA" dirty="0"/>
                    </a:p>
                  </a:txBody>
                  <a:tcPr/>
                </a:tc>
                <a:extLst>
                  <a:ext uri="{0D108BD9-81ED-4DB2-BD59-A6C34878D82A}">
                    <a16:rowId xmlns:a16="http://schemas.microsoft.com/office/drawing/2014/main" xmlns="" val="10000"/>
                  </a:ext>
                </a:extLst>
              </a:tr>
              <a:tr h="399854">
                <a:tc>
                  <a:txBody>
                    <a:bodyPr/>
                    <a:lstStyle/>
                    <a:p>
                      <a:r>
                        <a:rPr lang="en-ZA" sz="1600" dirty="0">
                          <a:latin typeface="Tahoma" panose="020B0604030504040204" pitchFamily="34" charset="0"/>
                          <a:ea typeface="Tahoma" panose="020B0604030504040204" pitchFamily="34" charset="0"/>
                          <a:cs typeface="Tahoma" panose="020B0604030504040204" pitchFamily="34" charset="0"/>
                        </a:rPr>
                        <a:t>African</a:t>
                      </a:r>
                    </a:p>
                  </a:txBody>
                  <a:tcPr marL="51435" marR="51435" marT="25718" marB="25718"/>
                </a:tc>
                <a:tc>
                  <a:txBody>
                    <a:bodyPr/>
                    <a:lstStyle/>
                    <a:p>
                      <a:pPr marL="0" marR="0">
                        <a:spcBef>
                          <a:spcPts val="0"/>
                        </a:spcBef>
                        <a:spcAft>
                          <a:spcPts val="0"/>
                        </a:spcAft>
                      </a:pPr>
                      <a:r>
                        <a:rPr lang="en-ZA"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82.4%</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10001"/>
                  </a:ext>
                </a:extLst>
              </a:tr>
              <a:tr h="399854">
                <a:tc>
                  <a:txBody>
                    <a:bodyPr/>
                    <a:lstStyle/>
                    <a:p>
                      <a:r>
                        <a:rPr lang="en-ZA" sz="1600" dirty="0">
                          <a:latin typeface="Tahoma" panose="020B0604030504040204" pitchFamily="34" charset="0"/>
                          <a:ea typeface="Tahoma" panose="020B0604030504040204" pitchFamily="34" charset="0"/>
                          <a:cs typeface="Tahoma" panose="020B0604030504040204" pitchFamily="34" charset="0"/>
                        </a:rPr>
                        <a:t>White</a:t>
                      </a:r>
                    </a:p>
                  </a:txBody>
                  <a:tcPr marL="51435" marR="51435" marT="25718" marB="25718"/>
                </a:tc>
                <a:tc>
                  <a:txBody>
                    <a:bodyPr/>
                    <a:lstStyle/>
                    <a:p>
                      <a:pPr marL="0" marR="0">
                        <a:spcBef>
                          <a:spcPts val="0"/>
                        </a:spcBef>
                        <a:spcAft>
                          <a:spcPts val="0"/>
                        </a:spcAft>
                      </a:pPr>
                      <a:r>
                        <a:rPr lang="en-ZA"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7.8%</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10002"/>
                  </a:ext>
                </a:extLst>
              </a:tr>
              <a:tr h="399854">
                <a:tc>
                  <a:txBody>
                    <a:bodyPr/>
                    <a:lstStyle/>
                    <a:p>
                      <a:r>
                        <a:rPr lang="en-ZA" sz="1600" dirty="0">
                          <a:latin typeface="Tahoma" panose="020B0604030504040204" pitchFamily="34" charset="0"/>
                          <a:ea typeface="Tahoma" panose="020B0604030504040204" pitchFamily="34" charset="0"/>
                          <a:cs typeface="Tahoma" panose="020B0604030504040204" pitchFamily="34" charset="0"/>
                        </a:rPr>
                        <a:t>Coloured</a:t>
                      </a:r>
                      <a:r>
                        <a:rPr lang="en-ZA" sz="1600" baseline="0" dirty="0">
                          <a:latin typeface="Tahoma" panose="020B0604030504040204" pitchFamily="34" charset="0"/>
                          <a:ea typeface="Tahoma" panose="020B0604030504040204" pitchFamily="34" charset="0"/>
                          <a:cs typeface="Tahoma" panose="020B0604030504040204" pitchFamily="34" charset="0"/>
                        </a:rPr>
                        <a:t> </a:t>
                      </a:r>
                      <a:endParaRPr lang="en-ZA" sz="1600"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tc>
                  <a:txBody>
                    <a:bodyPr/>
                    <a:lstStyle/>
                    <a:p>
                      <a:pPr marL="0" marR="0">
                        <a:spcBef>
                          <a:spcPts val="0"/>
                        </a:spcBef>
                        <a:spcAft>
                          <a:spcPts val="0"/>
                        </a:spcAft>
                      </a:pPr>
                      <a:r>
                        <a:rPr lang="en-ZA"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5.4%</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10003"/>
                  </a:ext>
                </a:extLst>
              </a:tr>
              <a:tr h="416429">
                <a:tc>
                  <a:txBody>
                    <a:bodyPr/>
                    <a:lstStyle/>
                    <a:p>
                      <a:r>
                        <a:rPr lang="en-ZA" sz="1600" dirty="0">
                          <a:latin typeface="Tahoma" panose="020B0604030504040204" pitchFamily="34" charset="0"/>
                          <a:ea typeface="Tahoma" panose="020B0604030504040204" pitchFamily="34" charset="0"/>
                          <a:cs typeface="Tahoma" panose="020B0604030504040204" pitchFamily="34" charset="0"/>
                        </a:rPr>
                        <a:t>Indian </a:t>
                      </a:r>
                    </a:p>
                  </a:txBody>
                  <a:tcPr marL="51435" marR="51435" marT="25718" marB="25718"/>
                </a:tc>
                <a:tc>
                  <a:txBody>
                    <a:bodyPr/>
                    <a:lstStyle/>
                    <a:p>
                      <a:pPr marL="0" marR="0">
                        <a:spcBef>
                          <a:spcPts val="0"/>
                        </a:spcBef>
                        <a:spcAft>
                          <a:spcPts val="0"/>
                        </a:spcAft>
                      </a:pPr>
                      <a:r>
                        <a:rPr lang="en-ZA"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4.4%</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10004"/>
                  </a:ext>
                </a:extLst>
              </a:tr>
            </a:tbl>
          </a:graphicData>
        </a:graphic>
      </p:graphicFrame>
      <p:sp>
        <p:nvSpPr>
          <p:cNvPr id="13" name="Rectangle 12"/>
          <p:cNvSpPr/>
          <p:nvPr/>
        </p:nvSpPr>
        <p:spPr>
          <a:xfrm>
            <a:off x="4860033" y="4168116"/>
            <a:ext cx="4230724" cy="104644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
                <a:srgbClr val="006600"/>
              </a:buClr>
              <a:buSzPct val="60000"/>
              <a:buFontTx/>
              <a:buNone/>
              <a:tabLst/>
              <a:defRPr/>
            </a:pP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NSG has fair representation of gender; females </a:t>
            </a:r>
            <a:r>
              <a:rPr kumimoji="0" lang="en-ZA"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(58.8%)</a:t>
            </a: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females SMS </a:t>
            </a:r>
            <a:r>
              <a:rPr kumimoji="0" lang="en-ZA"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(51.2%)</a:t>
            </a: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ZA"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Youth </a:t>
            </a:r>
            <a:r>
              <a:rPr kumimoji="0" lang="en-ZA"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(19.1%) </a:t>
            </a: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PWD </a:t>
            </a:r>
            <a:r>
              <a:rPr kumimoji="0" lang="en-ZA"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(2.4%)</a:t>
            </a:r>
            <a:r>
              <a:rPr kumimoji="0" lang="en-ZA"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685800" rtl="0" eaLnBrk="1" fontAlgn="auto" latinLnBrk="0" hangingPunct="1">
              <a:lnSpc>
                <a:spcPct val="100000"/>
              </a:lnSpc>
              <a:spcBef>
                <a:spcPts val="0"/>
              </a:spcBef>
              <a:spcAft>
                <a:spcPts val="0"/>
              </a:spcAft>
              <a:buClr>
                <a:srgbClr val="006600"/>
              </a:buClr>
              <a:buSzPct val="60000"/>
              <a:buFontTx/>
              <a:buNone/>
              <a:tabLst/>
              <a:defRPr/>
            </a:pPr>
            <a:endParaRPr kumimoji="0" lang="en-ZA" sz="14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p:txBody>
      </p:sp>
      <p:sp>
        <p:nvSpPr>
          <p:cNvPr id="14" name="Slide Number Placeholder 1"/>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4AE99F7A-1F61-4507-9079-6FBF691522D0}" type="slidenum">
              <a:rPr kumimoji="0" lang="en-ZA" sz="1200" b="1" i="0" u="none" strike="noStrike" kern="1200" cap="none" spc="0" normalizeH="0" baseline="0" noProof="0">
                <a:ln>
                  <a:noFill/>
                </a:ln>
                <a:solidFill>
                  <a:srgbClr val="AAAAAA"/>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30</a:t>
            </a:fld>
            <a:endParaRPr kumimoji="0" lang="en-ZA" sz="1200" b="1" i="0" u="none" strike="noStrike" kern="1200" cap="none" spc="0" normalizeH="0" baseline="0" noProof="0" dirty="0">
              <a:ln>
                <a:noFill/>
              </a:ln>
              <a:solidFill>
                <a:srgbClr val="AAAAAA"/>
              </a:solidFill>
              <a:effectLst/>
              <a:uLnTx/>
              <a:uFillTx/>
              <a:latin typeface="Calibri"/>
              <a:ea typeface="+mn-ea"/>
              <a:cs typeface="+mn-cs"/>
            </a:endParaRPr>
          </a:p>
        </p:txBody>
      </p:sp>
      <p:sp>
        <p:nvSpPr>
          <p:cNvPr id="10" name="Rectangle 9"/>
          <p:cNvSpPr/>
          <p:nvPr/>
        </p:nvSpPr>
        <p:spPr>
          <a:xfrm>
            <a:off x="5649159" y="3866583"/>
            <a:ext cx="2202055" cy="30777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6600"/>
              </a:buClr>
              <a:buSzPct val="60000"/>
              <a:buFontTx/>
              <a:buNone/>
              <a:tabLst/>
              <a:defRPr/>
            </a:pPr>
            <a:r>
              <a:rPr kumimoji="0" lang="en-ZA"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Employment Equity</a:t>
            </a:r>
            <a:endParaRPr kumimoji="0" lang="en-ZA" sz="1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Chart 14"/>
          <p:cNvGraphicFramePr>
            <a:graphicFrameLocks/>
          </p:cNvGraphicFramePr>
          <p:nvPr/>
        </p:nvGraphicFramePr>
        <p:xfrm>
          <a:off x="5278445" y="1866866"/>
          <a:ext cx="2708915" cy="1768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xmlns="" id="{86956447-7D0C-4AEE-A760-F8530C872A96}"/>
              </a:ext>
            </a:extLst>
          </p:cNvPr>
          <p:cNvGraphicFramePr>
            <a:graphicFrameLocks/>
          </p:cNvGraphicFramePr>
          <p:nvPr>
            <p:extLst>
              <p:ext uri="{D42A27DB-BD31-4B8C-83A1-F6EECF244321}">
                <p14:modId xmlns:p14="http://schemas.microsoft.com/office/powerpoint/2010/main" xmlns="" val="3919082259"/>
              </p:ext>
            </p:extLst>
          </p:nvPr>
        </p:nvGraphicFramePr>
        <p:xfrm>
          <a:off x="5126804" y="1186526"/>
          <a:ext cx="3693668" cy="25536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902017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Corporate Governance </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1428" y="1196752"/>
            <a:ext cx="8889133" cy="4627451"/>
          </a:xfrm>
        </p:spPr>
        <p:txBody>
          <a:bodyPr>
            <a:noAutofit/>
          </a:bodyPr>
          <a:lstStyle/>
          <a:p>
            <a:pPr>
              <a:lnSpc>
                <a:spcPct val="108000"/>
              </a:lnSpc>
              <a:spcBef>
                <a:spcPts val="0"/>
              </a:spcBef>
              <a:buClr>
                <a:schemeClr val="tx1">
                  <a:lumMod val="65000"/>
                  <a:lumOff val="35000"/>
                </a:schemeClr>
              </a:buClr>
              <a:buSzPct val="60000"/>
              <a:buFont typeface="Wingdings" panose="05000000000000000000" pitchFamily="2" charset="2"/>
              <a:buChar char="v"/>
            </a:pPr>
            <a:r>
              <a:rPr lang="en-ZA" sz="1600" dirty="0">
                <a:solidFill>
                  <a:srgbClr val="000000"/>
                </a:solidFill>
                <a:latin typeface="Tahoma" panose="020B0604030504040204" pitchFamily="34" charset="0"/>
                <a:ea typeface="Tahoma" panose="020B0604030504040204" pitchFamily="34" charset="0"/>
                <a:cs typeface="Tahoma" panose="020B0604030504040204" pitchFamily="34" charset="0"/>
              </a:rPr>
              <a:t>Following the internal and external audits, the NSG has once again achieved a CLEAN AUDIT (Vote) and UNQUALIFIED AUDIT (Trade). </a:t>
            </a:r>
          </a:p>
          <a:p>
            <a:pPr>
              <a:lnSpc>
                <a:spcPct val="108000"/>
              </a:lnSpc>
              <a:spcBef>
                <a:spcPts val="0"/>
              </a:spcBef>
              <a:buClr>
                <a:schemeClr val="tx1">
                  <a:lumMod val="65000"/>
                  <a:lumOff val="35000"/>
                </a:schemeClr>
              </a:buClr>
              <a:buSzPct val="60000"/>
              <a:buFont typeface="Wingdings" panose="05000000000000000000" pitchFamily="2" charset="2"/>
              <a:buChar char="v"/>
            </a:pPr>
            <a:endParaRPr lang="en-ZA"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60000"/>
              <a:buFont typeface="Wingdings" panose="05000000000000000000" pitchFamily="2" charset="2"/>
              <a:buChar char="v"/>
            </a:pPr>
            <a:r>
              <a:rPr lang="en-ZA" sz="1600" dirty="0">
                <a:solidFill>
                  <a:srgbClr val="000000"/>
                </a:solidFill>
                <a:latin typeface="Tahoma" panose="020B0604030504040204" pitchFamily="34" charset="0"/>
                <a:ea typeface="Tahoma" panose="020B0604030504040204" pitchFamily="34" charset="0"/>
                <a:cs typeface="Tahoma" panose="020B0604030504040204" pitchFamily="34" charset="0"/>
              </a:rPr>
              <a:t>The </a:t>
            </a:r>
            <a:r>
              <a:rPr lang="en-US" sz="1600" b="0" i="0" u="none" strike="noStrike" baseline="0" dirty="0">
                <a:latin typeface="Tahoma" panose="020B0604030504040204" pitchFamily="34" charset="0"/>
                <a:ea typeface="Tahoma" panose="020B0604030504040204" pitchFamily="34" charset="0"/>
                <a:cs typeface="Tahoma" panose="020B0604030504040204" pitchFamily="34" charset="0"/>
              </a:rPr>
              <a:t>NSG follows an integrated approach towards risk management and has adopted the Public Sector Risk Management Framework in developing the approved Enterprise Risk Management Framework. The Framework outlines the risk management approach followed by the Department in identifying strategic, operational and emerging risks.</a:t>
            </a:r>
          </a:p>
          <a:p>
            <a:pPr>
              <a:lnSpc>
                <a:spcPct val="108000"/>
              </a:lnSpc>
              <a:spcBef>
                <a:spcPts val="0"/>
              </a:spcBef>
              <a:buClr>
                <a:schemeClr val="tx1">
                  <a:lumMod val="65000"/>
                  <a:lumOff val="35000"/>
                </a:schemeClr>
              </a:buClr>
              <a:buSzPct val="6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60000"/>
              <a:buFont typeface="Wingdings" panose="05000000000000000000" pitchFamily="2" charset="2"/>
              <a:buChar char="v"/>
            </a:pPr>
            <a:r>
              <a:rPr lang="en-US" sz="1600" b="0" i="0" u="none" strike="noStrike" baseline="0" dirty="0">
                <a:latin typeface="Tahoma" panose="020B0604030504040204" pitchFamily="34" charset="0"/>
                <a:ea typeface="Tahoma" panose="020B0604030504040204" pitchFamily="34" charset="0"/>
                <a:cs typeface="Tahoma" panose="020B0604030504040204" pitchFamily="34" charset="0"/>
              </a:rPr>
              <a:t>The NSG has an approved Fraud and Anti-Corruption Policy that has a zero-tolerance to fraud, corruption and other irregularities. The policy and the fraud and ethics implementation plan are the tools used as a response framework for combating fraud and corruption within </a:t>
            </a:r>
            <a:r>
              <a:rPr lang="en-ZA" sz="1600" b="0" i="0" u="none" strike="noStrike" baseline="0" dirty="0">
                <a:latin typeface="Tahoma" panose="020B0604030504040204" pitchFamily="34" charset="0"/>
                <a:ea typeface="Tahoma" panose="020B0604030504040204" pitchFamily="34" charset="0"/>
                <a:cs typeface="Tahoma" panose="020B0604030504040204" pitchFamily="34" charset="0"/>
              </a:rPr>
              <a:t>the Department. </a:t>
            </a:r>
          </a:p>
          <a:p>
            <a:pPr marL="0" indent="0">
              <a:lnSpc>
                <a:spcPct val="108000"/>
              </a:lnSpc>
              <a:spcBef>
                <a:spcPts val="0"/>
              </a:spcBef>
              <a:buClr>
                <a:srgbClr val="B61918"/>
              </a:buClr>
              <a:buSzPct val="60000"/>
              <a:buNone/>
            </a:pPr>
            <a:endParaRPr lang="en-ZA" sz="1600" dirty="0">
              <a:solidFill>
                <a:srgbClr val="000000"/>
              </a:solidFill>
              <a:effectLst/>
              <a:latin typeface="Franklin Gothic Book" panose="020B0503020102020204" pitchFamily="34" charset="0"/>
              <a:ea typeface="Tahoma" panose="020B0604030504040204" pitchFamily="34" charset="0"/>
              <a:cs typeface="Tahoma" panose="020B0604030504040204" pitchFamily="34" charset="0"/>
            </a:endParaRPr>
          </a:p>
          <a:p>
            <a:pPr>
              <a:lnSpc>
                <a:spcPct val="108000"/>
              </a:lnSpc>
              <a:spcBef>
                <a:spcPts val="0"/>
              </a:spcBef>
              <a:buClr>
                <a:srgbClr val="B61918"/>
              </a:buClr>
              <a:buSzPct val="60000"/>
              <a:buFont typeface="Wingdings" panose="05000000000000000000" pitchFamily="2" charset="2"/>
              <a:buChar char="v"/>
            </a:pPr>
            <a:endParaRPr lang="en-ZA" sz="1600" dirty="0">
              <a:solidFill>
                <a:srgbClr val="000000"/>
              </a:solidFill>
              <a:latin typeface="Franklin Gothic Book" panose="020B0503020102020204" pitchFamily="34" charset="0"/>
              <a:ea typeface="Tahoma" panose="020B0604030504040204" pitchFamily="34" charset="0"/>
              <a:cs typeface="Tahoma" panose="020B0604030504040204" pitchFamily="34" charset="0"/>
            </a:endParaRPr>
          </a:p>
          <a:p>
            <a:pPr>
              <a:lnSpc>
                <a:spcPct val="108000"/>
              </a:lnSpc>
              <a:spcBef>
                <a:spcPts val="0"/>
              </a:spcBef>
              <a:buClr>
                <a:srgbClr val="B61918"/>
              </a:buClr>
              <a:buSzPct val="60000"/>
              <a:buFont typeface="Wingdings" panose="05000000000000000000" pitchFamily="2" charset="2"/>
              <a:buChar char="v"/>
            </a:pPr>
            <a:endParaRPr lang="en-ZA" sz="1600" dirty="0">
              <a:solidFill>
                <a:srgbClr val="000000"/>
              </a:solidFill>
              <a:latin typeface="Franklin Gothic Book" panose="020B0503020102020204" pitchFamily="34" charset="0"/>
              <a:ea typeface="Tahoma" panose="020B0604030504040204" pitchFamily="34" charset="0"/>
              <a:cs typeface="Tahoma" panose="020B0604030504040204" pitchFamily="34" charset="0"/>
            </a:endParaRPr>
          </a:p>
          <a:p>
            <a:pPr marL="0" indent="0">
              <a:lnSpc>
                <a:spcPct val="108000"/>
              </a:lnSpc>
              <a:spcBef>
                <a:spcPts val="0"/>
              </a:spcBef>
              <a:buClr>
                <a:srgbClr val="B61918"/>
              </a:buClr>
              <a:buSzPct val="60000"/>
              <a:buNone/>
            </a:pPr>
            <a:r>
              <a:rPr lang="en-ZA" sz="1600" dirty="0">
                <a:solidFill>
                  <a:srgbClr val="000000"/>
                </a:solidFill>
                <a:effectLst/>
                <a:latin typeface="Franklin Gothic Book" panose="020B0503020102020204" pitchFamily="34" charset="0"/>
                <a:ea typeface="Tahoma" panose="020B0604030504040204" pitchFamily="34" charset="0"/>
                <a:cs typeface="Tahoma" panose="020B0604030504040204" pitchFamily="34" charset="0"/>
              </a:rPr>
              <a:t> </a:t>
            </a:r>
            <a:endParaRPr lang="en-ZA"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rgbClr val="B61918"/>
              </a:buClr>
              <a:buSzPct val="60000"/>
              <a:buFont typeface="Wingdings" panose="05000000000000000000" pitchFamily="2" charset="2"/>
              <a:buChar char="v"/>
            </a:pPr>
            <a:endParaRPr lang="en-ZA" sz="1600" dirty="0">
              <a:effectLst/>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rgbClr val="B61918"/>
              </a:buClr>
              <a:buSzPct val="60000"/>
              <a:buFont typeface="Wingdings" panose="05000000000000000000" pitchFamily="2" charset="2"/>
              <a:buChar char="v"/>
            </a:pPr>
            <a:endParaRPr lang="en-GB"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rgbClr val="B61918"/>
              </a:buClr>
              <a:buSzPct val="60000"/>
              <a:buFont typeface="Wingdings" panose="05000000000000000000" pitchFamily="2" charset="2"/>
              <a:buChar char="v"/>
            </a:pPr>
            <a:endParaRPr lang="en-GB" sz="1600" dirty="0">
              <a:effectLst/>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solidFill>
                <a:srgbClr val="000000"/>
              </a:solidFill>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Franklin Gothic Book" panose="020B050302010202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Franklin Gothic Book" panose="020B0503020102020204" pitchFamily="34" charset="0"/>
              <a:ea typeface="Tahoma" panose="020B0604030504040204" pitchFamily="34" charset="0"/>
              <a:cs typeface="Tahoma" panose="020B0604030504040204" pitchFamily="34" charset="0"/>
            </a:endParaRPr>
          </a:p>
          <a:p>
            <a:pPr marL="0" indent="0" algn="just">
              <a:buClr>
                <a:schemeClr val="tx1">
                  <a:lumMod val="65000"/>
                  <a:lumOff val="35000"/>
                </a:schemeClr>
              </a:buClr>
              <a:buSzPct val="80000"/>
              <a:buNone/>
            </a:pPr>
            <a:endParaRPr lang="en-US" sz="1600" dirty="0">
              <a:latin typeface="Franklin Gothic Book" panose="020B050302010202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spTree>
    <p:extLst>
      <p:ext uri="{BB962C8B-B14F-4D97-AF65-F5344CB8AC3E}">
        <p14:creationId xmlns:p14="http://schemas.microsoft.com/office/powerpoint/2010/main" xmlns="" val="138057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2F2FD-E0E4-4D3F-B70A-61D11A63ABB2}"/>
              </a:ext>
            </a:extLst>
          </p:cNvPr>
          <p:cNvSpPr>
            <a:spLocks noGrp="1"/>
          </p:cNvSpPr>
          <p:nvPr>
            <p:ph type="title"/>
          </p:nvPr>
        </p:nvSpPr>
        <p:spPr>
          <a:xfrm>
            <a:off x="457200" y="2749115"/>
            <a:ext cx="8229600" cy="708465"/>
          </a:xfrm>
        </p:spPr>
        <p:txBody>
          <a:bodyPr>
            <a:noAutofit/>
          </a:bodyPr>
          <a:lstStyle/>
          <a:p>
            <a:r>
              <a:rPr lang="en-US"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p>
        </p:txBody>
      </p:sp>
      <p:sp>
        <p:nvSpPr>
          <p:cNvPr id="3" name="Slide Number Placeholder 2">
            <a:extLst>
              <a:ext uri="{FF2B5EF4-FFF2-40B4-BE49-F238E27FC236}">
                <a16:creationId xmlns:a16="http://schemas.microsoft.com/office/drawing/2014/main" xmlns="" id="{B33B8837-5E25-45E7-BBF2-2A8EC251F0E6}"/>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xmlns="" val="2671541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3453439045"/>
              </p:ext>
            </p:extLst>
          </p:nvPr>
        </p:nvGraphicFramePr>
        <p:xfrm>
          <a:off x="107504" y="1132128"/>
          <a:ext cx="8928992" cy="5609239"/>
        </p:xfrm>
        <a:graphic>
          <a:graphicData uri="http://schemas.openxmlformats.org/drawingml/2006/table">
            <a:tbl>
              <a:tblPr firstRow="1" bandRow="1">
                <a:tableStyleId>{F5AB1C69-6EDB-4FF4-983F-18BD219EF322}</a:tableStyleId>
              </a:tblPr>
              <a:tblGrid>
                <a:gridCol w="648072">
                  <a:extLst>
                    <a:ext uri="{9D8B030D-6E8A-4147-A177-3AD203B41FA5}">
                      <a16:colId xmlns:a16="http://schemas.microsoft.com/office/drawing/2014/main" xmlns="" val="2539815790"/>
                    </a:ext>
                  </a:extLst>
                </a:gridCol>
                <a:gridCol w="3096344">
                  <a:extLst>
                    <a:ext uri="{9D8B030D-6E8A-4147-A177-3AD203B41FA5}">
                      <a16:colId xmlns:a16="http://schemas.microsoft.com/office/drawing/2014/main" xmlns="" val="2704328599"/>
                    </a:ext>
                  </a:extLst>
                </a:gridCol>
                <a:gridCol w="5184576">
                  <a:extLst>
                    <a:ext uri="{9D8B030D-6E8A-4147-A177-3AD203B41FA5}">
                      <a16:colId xmlns:a16="http://schemas.microsoft.com/office/drawing/2014/main" xmlns="" val="4049019416"/>
                    </a:ext>
                  </a:extLst>
                </a:gridCol>
              </a:tblGrid>
              <a:tr h="495491">
                <a:tc>
                  <a:txBody>
                    <a:bodyPr/>
                    <a:lstStyle/>
                    <a:p>
                      <a:r>
                        <a:rPr lang="en-GB" sz="1300" dirty="0">
                          <a:solidFill>
                            <a:schemeClr val="tx1"/>
                          </a:solidFill>
                          <a:latin typeface="Arial" panose="020B0604020202020204" pitchFamily="34" charset="0"/>
                          <a:cs typeface="Arial" panose="020B0604020202020204" pitchFamily="34" charset="0"/>
                        </a:rPr>
                        <a:t>No</a:t>
                      </a:r>
                      <a:endParaRPr lang="en-ZA" sz="1300" dirty="0">
                        <a:solidFill>
                          <a:schemeClr val="tx1"/>
                        </a:solidFill>
                        <a:latin typeface="Arial" panose="020B0604020202020204" pitchFamily="34" charset="0"/>
                        <a:cs typeface="Arial" panose="020B0604020202020204" pitchFamily="34" charset="0"/>
                      </a:endParaRPr>
                    </a:p>
                  </a:txBody>
                  <a:tcPr/>
                </a:tc>
                <a:tc>
                  <a:txBody>
                    <a:bodyPr/>
                    <a:lstStyle/>
                    <a:p>
                      <a:r>
                        <a:rPr lang="en-US" sz="1300" b="1" dirty="0">
                          <a:solidFill>
                            <a:srgbClr val="000000"/>
                          </a:solidFill>
                          <a:effectLst/>
                          <a:latin typeface="Arial" panose="020B0604020202020204" pitchFamily="34" charset="0"/>
                          <a:ea typeface="Arial" panose="020B0604020202020204" pitchFamily="34" charset="0"/>
                          <a:cs typeface="Arial" panose="020B0604020202020204" pitchFamily="34" charset="0"/>
                        </a:rPr>
                        <a:t>RECOMMENDATION</a:t>
                      </a:r>
                      <a:endParaRPr lang="en-ZA" sz="1300" dirty="0">
                        <a:latin typeface="Arial" panose="020B0604020202020204" pitchFamily="34" charset="0"/>
                        <a:cs typeface="Arial" panose="020B0604020202020204" pitchFamily="34" charset="0"/>
                      </a:endParaRPr>
                    </a:p>
                  </a:txBody>
                  <a:tcPr/>
                </a:tc>
                <a:tc>
                  <a:txBody>
                    <a:bodyPr/>
                    <a:lstStyle/>
                    <a:p>
                      <a:r>
                        <a:rPr lang="en-US" sz="1300" b="1" dirty="0">
                          <a:solidFill>
                            <a:srgbClr val="000000"/>
                          </a:solidFill>
                          <a:effectLst/>
                          <a:latin typeface="Arial" panose="020B0604020202020204" pitchFamily="34" charset="0"/>
                          <a:ea typeface="Arial" panose="020B0604020202020204" pitchFamily="34" charset="0"/>
                          <a:cs typeface="Arial" panose="020B0604020202020204" pitchFamily="34" charset="0"/>
                        </a:rPr>
                        <a:t>RESPONSE</a:t>
                      </a:r>
                    </a:p>
                    <a:p>
                      <a:endParaRPr lang="en-ZA"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928256410"/>
                  </a:ext>
                </a:extLst>
              </a:tr>
              <a:tr h="1596990">
                <a:tc>
                  <a:txBody>
                    <a:bodyPr/>
                    <a:lstStyle/>
                    <a:p>
                      <a:pPr marL="457200" indent="-457200" algn="just">
                        <a:lnSpc>
                          <a:spcPct val="107000"/>
                        </a:lnSpc>
                        <a:spcAft>
                          <a:spcPts val="0"/>
                        </a:spcAft>
                      </a:pPr>
                      <a:r>
                        <a:rPr lang="en-GB" sz="1300" b="1" dirty="0">
                          <a:effectLst/>
                          <a:latin typeface="Tahoma" panose="020B0604030504040204" pitchFamily="34" charset="0"/>
                          <a:ea typeface="Tahoma" panose="020B0604030504040204" pitchFamily="34" charset="0"/>
                          <a:cs typeface="Tahoma" panose="020B0604030504040204" pitchFamily="34" charset="0"/>
                        </a:rPr>
                        <a:t>9.1</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Aft>
                          <a:spcPts val="0"/>
                        </a:spcAft>
                      </a:pPr>
                      <a:r>
                        <a:rPr lang="en-ZA" sz="1300" dirty="0">
                          <a:effectLst/>
                          <a:latin typeface="Tahoma" panose="020B0604030504040204" pitchFamily="34" charset="0"/>
                          <a:ea typeface="Tahoma" panose="020B0604030504040204" pitchFamily="34" charset="0"/>
                          <a:cs typeface="Tahoma" panose="020B0604030504040204" pitchFamily="34" charset="0"/>
                        </a:rPr>
                        <a:t>The School should develop a fully-fledged Funding Model to maintain self-generated income through the Training Trading Account. The NSG should provide the Committee with an update by November 2022.</a:t>
                      </a:r>
                    </a:p>
                    <a:p>
                      <a:pPr marL="457200" indent="-457200" algn="just">
                        <a:lnSpc>
                          <a:spcPct val="107000"/>
                        </a:lnSpc>
                        <a:spcAft>
                          <a:spcPts val="0"/>
                        </a:spcAft>
                      </a:pPr>
                      <a:r>
                        <a:rPr lang="en-ZA" sz="13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algn="just">
                        <a:lnSpc>
                          <a:spcPct val="115000"/>
                        </a:lnSpc>
                        <a:spcAft>
                          <a:spcPts val="0"/>
                        </a:spcAft>
                      </a:pPr>
                      <a:r>
                        <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National School of Government is engaging with the National Treasury on its Funding and Sustainability Model. A discussion document has been developed and will be submitted to the FOSAD Cluster and Cabinet before the end of the financial year 2022/23.</a:t>
                      </a:r>
                    </a:p>
                    <a:p>
                      <a:pPr algn="just">
                        <a:lnSpc>
                          <a:spcPct val="115000"/>
                        </a:lnSpc>
                        <a:spcAft>
                          <a:spcPts val="0"/>
                        </a:spcAft>
                      </a:pPr>
                      <a:r>
                        <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algn="just">
                        <a:lnSpc>
                          <a:spcPct val="115000"/>
                        </a:lnSpc>
                        <a:spcAft>
                          <a:spcPts val="0"/>
                        </a:spcAft>
                      </a:pPr>
                      <a:r>
                        <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This discussion document is part of the Repositioning of the National School of Government.</a:t>
                      </a:r>
                    </a:p>
                  </a:txBody>
                  <a:tcPr marL="68580" marR="68580" marT="0" marB="0"/>
                </a:tc>
                <a:extLst>
                  <a:ext uri="{0D108BD9-81ED-4DB2-BD59-A6C34878D82A}">
                    <a16:rowId xmlns:a16="http://schemas.microsoft.com/office/drawing/2014/main" xmlns="" val="1183591792"/>
                  </a:ext>
                </a:extLst>
              </a:tr>
              <a:tr h="3516758">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9.2</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NSG should move with speed towards the execution of the National Implementation Framework on the Professionalisation of the public service once Cabinet approves it. The NSG together with the Department of Public </a:t>
                      </a:r>
                    </a:p>
                    <a:p>
                      <a:pPr algn="just">
                        <a:lnSpc>
                          <a:spcPct val="107000"/>
                        </a:lnSpc>
                        <a:spcAft>
                          <a:spcPts val="800"/>
                        </a:spcAft>
                      </a:pP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Service and Administration should ensure that all government departments and entities abide by the Framework.</a:t>
                      </a:r>
                    </a:p>
                  </a:txBody>
                  <a:tcPr/>
                </a:tc>
                <a:tc>
                  <a:txBody>
                    <a:bodyPr/>
                    <a:lstStyle/>
                    <a:p>
                      <a:pPr algn="just">
                        <a:lnSpc>
                          <a:spcPct val="115000"/>
                        </a:lnSpc>
                        <a:spcAft>
                          <a:spcPts val="800"/>
                        </a:spcAf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After public comments were received and considered by the High-Level Ministerial Panel, NSG, PSC and DPSA, the revised Framework on the Professionalisation of the Public Sector was presented again to the FOSAD MANCO on 09 May 2022. The revised Framework was also shared with the National Planning Commission and SALGA for further inputs and they have submitted their inputs. The Framework was also given to the Department of Justice and Constitutional Development for vetting.</a:t>
                      </a:r>
                    </a:p>
                    <a:p>
                      <a:pPr algn="just">
                        <a:lnSpc>
                          <a:spcPct val="115000"/>
                        </a:lnSpc>
                        <a:spcAft>
                          <a:spcPts val="800"/>
                        </a:spcAf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Framework has been finalised and it was presented to the Joint Cabinet Committee on 03 August 2022. The Framework will again be presented to the Joint Cabinet Committee and Cabinet in October 2022 for approval.</a:t>
                      </a:r>
                    </a:p>
                    <a:p>
                      <a:pPr algn="just">
                        <a:lnSpc>
                          <a:spcPct val="115000"/>
                        </a:lnSpc>
                        <a:spcAft>
                          <a:spcPts val="800"/>
                        </a:spcAft>
                      </a:pPr>
                      <a:r>
                        <a:rPr lang="en-GB"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Lead government departments and agencies are requested to have implementation plans by end of the financial year.</a:t>
                      </a:r>
                      <a:endPar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456986378"/>
                  </a:ext>
                </a:extLst>
              </a:tr>
            </a:tbl>
          </a:graphicData>
        </a:graphic>
      </p:graphicFrame>
    </p:spTree>
    <p:extLst>
      <p:ext uri="{BB962C8B-B14F-4D97-AF65-F5344CB8AC3E}">
        <p14:creationId xmlns:p14="http://schemas.microsoft.com/office/powerpoint/2010/main" xmlns="" val="75279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5865504"/>
              </p:ext>
            </p:extLst>
          </p:nvPr>
        </p:nvGraphicFramePr>
        <p:xfrm>
          <a:off x="107503" y="1132129"/>
          <a:ext cx="8928993" cy="5596052"/>
        </p:xfrm>
        <a:graphic>
          <a:graphicData uri="http://schemas.openxmlformats.org/drawingml/2006/table">
            <a:tbl>
              <a:tblPr firstRow="1" bandRow="1">
                <a:tableStyleId>{F5AB1C69-6EDB-4FF4-983F-18BD219EF322}</a:tableStyleId>
              </a:tblPr>
              <a:tblGrid>
                <a:gridCol w="576065">
                  <a:extLst>
                    <a:ext uri="{9D8B030D-6E8A-4147-A177-3AD203B41FA5}">
                      <a16:colId xmlns:a16="http://schemas.microsoft.com/office/drawing/2014/main" xmlns="" val="397709253"/>
                    </a:ext>
                  </a:extLst>
                </a:gridCol>
                <a:gridCol w="3240359">
                  <a:extLst>
                    <a:ext uri="{9D8B030D-6E8A-4147-A177-3AD203B41FA5}">
                      <a16:colId xmlns:a16="http://schemas.microsoft.com/office/drawing/2014/main" xmlns="" val="2704328599"/>
                    </a:ext>
                  </a:extLst>
                </a:gridCol>
                <a:gridCol w="5112569">
                  <a:extLst>
                    <a:ext uri="{9D8B030D-6E8A-4147-A177-3AD203B41FA5}">
                      <a16:colId xmlns:a16="http://schemas.microsoft.com/office/drawing/2014/main" xmlns="" val="4049019416"/>
                    </a:ext>
                  </a:extLst>
                </a:gridCol>
              </a:tblGrid>
              <a:tr h="538276">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p>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928256410"/>
                  </a:ext>
                </a:extLst>
              </a:tr>
              <a:tr h="896334">
                <a:tc>
                  <a:txBody>
                    <a:bodyPr/>
                    <a:lstStyle/>
                    <a:p>
                      <a:pPr algn="just">
                        <a:lnSpc>
                          <a:spcPct val="107000"/>
                        </a:lnSpc>
                        <a:spcAft>
                          <a:spcPts val="0"/>
                        </a:spcAft>
                      </a:pPr>
                      <a:r>
                        <a:rPr lang="en-GB" sz="1300" b="1" dirty="0">
                          <a:effectLst/>
                          <a:latin typeface="Tahoma" panose="020B0604030504040204" pitchFamily="34" charset="0"/>
                          <a:ea typeface="Tahoma" panose="020B0604030504040204" pitchFamily="34" charset="0"/>
                          <a:cs typeface="Tahoma" panose="020B0604030504040204" pitchFamily="34" charset="0"/>
                        </a:rPr>
                        <a:t>9.3</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NSG should provide its trainees with qualification (certificates) after having enrolled and completed training courses, even as balance must be struck between education and training being certification driven, more so than imparting impactful knowledge to the public servants.</a:t>
                      </a:r>
                    </a:p>
                  </a:txBody>
                  <a:tcPr marL="68580" marR="68580" marT="0" marB="0"/>
                </a:tc>
                <a:tc>
                  <a:txBody>
                    <a:bodyPr/>
                    <a:lstStyle/>
                    <a:p>
                      <a:pPr algn="just">
                        <a:lnSpc>
                          <a:spcPct val="115000"/>
                        </a:lnSpc>
                        <a:spcAft>
                          <a:spcPts val="0"/>
                        </a:spcAf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NSG issues competence certificates to all qualifying learners within a reasonable period. Qualifying learners are those who meet admission requirements for enrolment to accredited programmes and courses, and who are found competent following assessment and moderation of their assignments and successful verification by Education Training Quality Assurance bodies. Attendance and completion certificates are issued, on average, within two weeks from the last date of training.</a:t>
                      </a:r>
                      <a:endPar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183591792"/>
                  </a:ext>
                </a:extLst>
              </a:tr>
              <a:tr h="3148189">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9.4</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NSG should conduct impact evaluation of its training programmes to measure the efficacy and application of knowledge with the aim of improving performance.</a:t>
                      </a:r>
                    </a:p>
                  </a:txBody>
                  <a:tcPr/>
                </a:tc>
                <a:tc>
                  <a:txBody>
                    <a:bodyPr/>
                    <a:lstStyle/>
                    <a:p>
                      <a:pPr algn="just">
                        <a:lnSpc>
                          <a:spcPct val="115000"/>
                        </a:lnSpc>
                        <a:spcAft>
                          <a:spcPts val="800"/>
                        </a:spcAf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Since 2013, the NSG has been conducting more in-depth evaluation studies, i.e., the Application of Learning Studies (ALS) / Outcome evaluations and impact evaluations (started in 2020/2021) of the identified training programmes (this is usually done at least 6 months to a year after the training has taken place).  The aim of these evaluations is to determine whether the training programmes offered by the NSG are aligned to the needs of the public service, whether there are any changes in behaviours of individuals because of the training as well as the subsequent changes in the workplace. In effect, these evaluations are measuring the impact of the training at an individual and unit level by following the cohort of officials who attended the training programmes in order to measure their performance against the programmes they had attended.</a:t>
                      </a:r>
                      <a:endPar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456986378"/>
                  </a:ext>
                </a:extLst>
              </a:tr>
            </a:tbl>
          </a:graphicData>
        </a:graphic>
      </p:graphicFrame>
    </p:spTree>
    <p:extLst>
      <p:ext uri="{BB962C8B-B14F-4D97-AF65-F5344CB8AC3E}">
        <p14:creationId xmlns:p14="http://schemas.microsoft.com/office/powerpoint/2010/main" xmlns="" val="2338842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2841839146"/>
              </p:ext>
            </p:extLst>
          </p:nvPr>
        </p:nvGraphicFramePr>
        <p:xfrm>
          <a:off x="107504" y="1132129"/>
          <a:ext cx="8928993" cy="4884992"/>
        </p:xfrm>
        <a:graphic>
          <a:graphicData uri="http://schemas.openxmlformats.org/drawingml/2006/table">
            <a:tbl>
              <a:tblPr firstRow="1" bandRow="1">
                <a:tableStyleId>{F5AB1C69-6EDB-4FF4-983F-18BD219EF322}</a:tableStyleId>
              </a:tblPr>
              <a:tblGrid>
                <a:gridCol w="576064">
                  <a:extLst>
                    <a:ext uri="{9D8B030D-6E8A-4147-A177-3AD203B41FA5}">
                      <a16:colId xmlns:a16="http://schemas.microsoft.com/office/drawing/2014/main" xmlns="" val="397709253"/>
                    </a:ext>
                  </a:extLst>
                </a:gridCol>
                <a:gridCol w="2736304">
                  <a:extLst>
                    <a:ext uri="{9D8B030D-6E8A-4147-A177-3AD203B41FA5}">
                      <a16:colId xmlns:a16="http://schemas.microsoft.com/office/drawing/2014/main" xmlns="" val="2704328599"/>
                    </a:ext>
                  </a:extLst>
                </a:gridCol>
                <a:gridCol w="5616625">
                  <a:extLst>
                    <a:ext uri="{9D8B030D-6E8A-4147-A177-3AD203B41FA5}">
                      <a16:colId xmlns:a16="http://schemas.microsoft.com/office/drawing/2014/main" xmlns="" val="4049019416"/>
                    </a:ext>
                  </a:extLst>
                </a:gridCol>
              </a:tblGrid>
              <a:tr h="437775">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p>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928256410"/>
                  </a:ext>
                </a:extLst>
              </a:tr>
              <a:tr h="3947328">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9.4</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07000"/>
                        </a:lnSpc>
                        <a:spcAft>
                          <a:spcPts val="800"/>
                        </a:spcAft>
                      </a:pPr>
                      <a:r>
                        <a:rPr lang="en-GB" sz="1300" dirty="0">
                          <a:effectLst/>
                          <a:latin typeface="Tahoma" panose="020B0604030504040204" pitchFamily="34" charset="0"/>
                          <a:ea typeface="Tahoma" panose="020B0604030504040204" pitchFamily="34" charset="0"/>
                          <a:cs typeface="Tahoma" panose="020B0604030504040204" pitchFamily="34" charset="0"/>
                        </a:rPr>
                        <a:t>Continuing….</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15000"/>
                        </a:lnSpc>
                      </a:pPr>
                      <a:r>
                        <a:rPr lang="en-GB" sz="1300" dirty="0">
                          <a:effectLst/>
                          <a:latin typeface="Tahoma" panose="020B0604030504040204" pitchFamily="34" charset="0"/>
                          <a:ea typeface="Tahoma" panose="020B0604030504040204" pitchFamily="34" charset="0"/>
                          <a:cs typeface="Tahoma" panose="020B0604030504040204" pitchFamily="34" charset="0"/>
                        </a:rPr>
                        <a:t>To date, twenty-eight (28) of these Application of Learning Evaluations and six impact evaluations have been conducted by the NSG which focused on training programmes offered by the NSG.  The findings revealed behavioural changes in individuals, especially, in incidences where the correct target group of participants (i.e. the correct level) was sent to a training intervention and the work environment of these participants is conducive for the implementation of their newly acquired knowledge and skills.  In many instances, systemic changes as well as improvements in operational procedures in Departments are realised. </a:t>
                      </a: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en-GB" sz="1300" dirty="0">
                          <a:effectLst/>
                          <a:latin typeface="Tahoma" panose="020B0604030504040204" pitchFamily="34" charset="0"/>
                          <a:ea typeface="Tahoma" panose="020B0604030504040204" pitchFamily="34" charset="0"/>
                          <a:cs typeface="Tahoma" panose="020B0604030504040204" pitchFamily="34" charset="0"/>
                        </a:rPr>
                        <a:t>It was also found during the two of the Application of Learning studies / Impact evaluations that in instances where negative audit opinions were made against a particular department in specific functional areas, the deficiencies get addressed once officials responsible for those functional areas attended the relevant training programmes at the NSG. Some of the evaluations revealed that in incidences where departments sent the correct officials to attend the training programme and they were supportive to these officials, positive outcomes had been realised, which resulted in a return on expectations by the employers and the officials.</a:t>
                      </a:r>
                    </a:p>
                  </a:txBody>
                  <a:tcPr/>
                </a:tc>
                <a:extLst>
                  <a:ext uri="{0D108BD9-81ED-4DB2-BD59-A6C34878D82A}">
                    <a16:rowId xmlns:a16="http://schemas.microsoft.com/office/drawing/2014/main" xmlns="" val="456986378"/>
                  </a:ext>
                </a:extLst>
              </a:tr>
            </a:tbl>
          </a:graphicData>
        </a:graphic>
      </p:graphicFrame>
    </p:spTree>
    <p:extLst>
      <p:ext uri="{BB962C8B-B14F-4D97-AF65-F5344CB8AC3E}">
        <p14:creationId xmlns:p14="http://schemas.microsoft.com/office/powerpoint/2010/main" xmlns="" val="630327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2265243187"/>
              </p:ext>
            </p:extLst>
          </p:nvPr>
        </p:nvGraphicFramePr>
        <p:xfrm>
          <a:off x="107504" y="1132129"/>
          <a:ext cx="8928993" cy="4787302"/>
        </p:xfrm>
        <a:graphic>
          <a:graphicData uri="http://schemas.openxmlformats.org/drawingml/2006/table">
            <a:tbl>
              <a:tblPr firstRow="1" bandRow="1">
                <a:tableStyleId>{F5AB1C69-6EDB-4FF4-983F-18BD219EF322}</a:tableStyleId>
              </a:tblPr>
              <a:tblGrid>
                <a:gridCol w="576064">
                  <a:extLst>
                    <a:ext uri="{9D8B030D-6E8A-4147-A177-3AD203B41FA5}">
                      <a16:colId xmlns:a16="http://schemas.microsoft.com/office/drawing/2014/main" xmlns="" val="397709253"/>
                    </a:ext>
                  </a:extLst>
                </a:gridCol>
                <a:gridCol w="2736304">
                  <a:extLst>
                    <a:ext uri="{9D8B030D-6E8A-4147-A177-3AD203B41FA5}">
                      <a16:colId xmlns:a16="http://schemas.microsoft.com/office/drawing/2014/main" xmlns="" val="2704328599"/>
                    </a:ext>
                  </a:extLst>
                </a:gridCol>
                <a:gridCol w="5616625">
                  <a:extLst>
                    <a:ext uri="{9D8B030D-6E8A-4147-A177-3AD203B41FA5}">
                      <a16:colId xmlns:a16="http://schemas.microsoft.com/office/drawing/2014/main" xmlns="" val="4049019416"/>
                    </a:ext>
                  </a:extLst>
                </a:gridCol>
              </a:tblGrid>
              <a:tr h="617828">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p>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928256410"/>
                  </a:ext>
                </a:extLst>
              </a:tr>
              <a:tr h="4055307">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9.4</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07000"/>
                        </a:lnSpc>
                        <a:spcAft>
                          <a:spcPts val="800"/>
                        </a:spcAft>
                      </a:pPr>
                      <a:r>
                        <a:rPr lang="en-GB" sz="1300" dirty="0">
                          <a:effectLst/>
                          <a:latin typeface="Tahoma" panose="020B0604030504040204" pitchFamily="34" charset="0"/>
                          <a:ea typeface="Tahoma" panose="020B0604030504040204" pitchFamily="34" charset="0"/>
                          <a:cs typeface="Tahoma" panose="020B0604030504040204" pitchFamily="34" charset="0"/>
                        </a:rPr>
                        <a:t>Continuing…</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15000"/>
                        </a:lnSpc>
                      </a:pPr>
                      <a:r>
                        <a:rPr lang="en-GB" sz="1300" dirty="0">
                          <a:effectLst/>
                          <a:latin typeface="Tahoma" panose="020B0604030504040204" pitchFamily="34" charset="0"/>
                          <a:ea typeface="Tahoma" panose="020B0604030504040204" pitchFamily="34" charset="0"/>
                          <a:cs typeface="Tahoma" panose="020B0604030504040204" pitchFamily="34" charset="0"/>
                        </a:rPr>
                        <a:t>Two of the impact evaluations that were conducted during the 2021/2022 financial year (i.e., Gender Mainstreaming in the Public Service Programme and The Art of Facilitating Participatory Community Engagement Programme) yield excellent results/findings, as impact could be measured at a personal level of those participants who attended the training interventions (i.e. behavioural changes occurred).  Impact also occurred at their unit and departmental levels (due to a conducive environment for application of their newly acquired knowledge and skills).  The majority of these participants also indicated that they applied their new knowledge in their communities as well as in their family lives.  </a:t>
                      </a:r>
                    </a:p>
                    <a:p>
                      <a:pPr algn="just">
                        <a:lnSpc>
                          <a:spcPct val="115000"/>
                        </a:lnSpc>
                      </a:pPr>
                      <a:endParaRPr lang="en-GB"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en-GB" sz="1300" dirty="0">
                          <a:effectLst/>
                          <a:latin typeface="Tahoma" panose="020B0604030504040204" pitchFamily="34" charset="0"/>
                          <a:ea typeface="Tahoma" panose="020B0604030504040204" pitchFamily="34" charset="0"/>
                          <a:cs typeface="Tahoma" panose="020B0604030504040204" pitchFamily="34" charset="0"/>
                        </a:rPr>
                        <a:t>These findings prove that if the conditions are favourable for the implementation of newly acquired knowledge and skills gained by the participants who attend the NSG training interventions, impact at various levels will occur. </a:t>
                      </a:r>
                    </a:p>
                    <a:p>
                      <a:pPr algn="just">
                        <a:lnSpc>
                          <a:spcPct val="115000"/>
                        </a:lnSpc>
                      </a:pPr>
                      <a:endParaRPr lang="en-GB"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en-GB" sz="1300" dirty="0">
                          <a:effectLst/>
                          <a:latin typeface="Tahoma" panose="020B0604030504040204" pitchFamily="34" charset="0"/>
                          <a:ea typeface="Tahoma" panose="020B0604030504040204" pitchFamily="34" charset="0"/>
                          <a:cs typeface="Tahoma" panose="020B0604030504040204" pitchFamily="34" charset="0"/>
                        </a:rPr>
                        <a:t>The NSG is conducting six new impact evaluations from 2022/2023 – 2023/2024.</a:t>
                      </a:r>
                    </a:p>
                  </a:txBody>
                  <a:tcPr/>
                </a:tc>
                <a:extLst>
                  <a:ext uri="{0D108BD9-81ED-4DB2-BD59-A6C34878D82A}">
                    <a16:rowId xmlns:a16="http://schemas.microsoft.com/office/drawing/2014/main" xmlns="" val="456986378"/>
                  </a:ext>
                </a:extLst>
              </a:tr>
            </a:tbl>
          </a:graphicData>
        </a:graphic>
      </p:graphicFrame>
    </p:spTree>
    <p:extLst>
      <p:ext uri="{BB962C8B-B14F-4D97-AF65-F5344CB8AC3E}">
        <p14:creationId xmlns:p14="http://schemas.microsoft.com/office/powerpoint/2010/main" xmlns="" val="4005672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717240530"/>
              </p:ext>
            </p:extLst>
          </p:nvPr>
        </p:nvGraphicFramePr>
        <p:xfrm>
          <a:off x="107504" y="1132129"/>
          <a:ext cx="8928993" cy="5733416"/>
        </p:xfrm>
        <a:graphic>
          <a:graphicData uri="http://schemas.openxmlformats.org/drawingml/2006/table">
            <a:tbl>
              <a:tblPr firstRow="1" bandRow="1">
                <a:tableStyleId>{F5AB1C69-6EDB-4FF4-983F-18BD219EF322}</a:tableStyleId>
              </a:tblPr>
              <a:tblGrid>
                <a:gridCol w="504056">
                  <a:extLst>
                    <a:ext uri="{9D8B030D-6E8A-4147-A177-3AD203B41FA5}">
                      <a16:colId xmlns:a16="http://schemas.microsoft.com/office/drawing/2014/main" xmlns="" val="2245971719"/>
                    </a:ext>
                  </a:extLst>
                </a:gridCol>
                <a:gridCol w="3024336">
                  <a:extLst>
                    <a:ext uri="{9D8B030D-6E8A-4147-A177-3AD203B41FA5}">
                      <a16:colId xmlns:a16="http://schemas.microsoft.com/office/drawing/2014/main" xmlns="" val="2704328599"/>
                    </a:ext>
                  </a:extLst>
                </a:gridCol>
                <a:gridCol w="5400601">
                  <a:extLst>
                    <a:ext uri="{9D8B030D-6E8A-4147-A177-3AD203B41FA5}">
                      <a16:colId xmlns:a16="http://schemas.microsoft.com/office/drawing/2014/main" xmlns="" val="4049019416"/>
                    </a:ext>
                  </a:extLst>
                </a:gridCol>
              </a:tblGrid>
              <a:tr h="465094">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p>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928256410"/>
                  </a:ext>
                </a:extLst>
              </a:tr>
              <a:tr h="2440835">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9.5</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NSG should create more awareness campaigns on the </a:t>
                      </a:r>
                      <a:r>
                        <a:rPr lang="en-ZA" sz="1300" dirty="0" err="1">
                          <a:effectLst/>
                          <a:latin typeface="Tahoma" panose="020B0604030504040204" pitchFamily="34" charset="0"/>
                          <a:ea typeface="Tahoma" panose="020B0604030504040204" pitchFamily="34" charset="0"/>
                          <a:cs typeface="Tahoma" panose="020B0604030504040204" pitchFamily="34" charset="0"/>
                        </a:rPr>
                        <a:t>Nyukela</a:t>
                      </a:r>
                      <a:r>
                        <a:rPr lang="en-ZA" sz="1300" dirty="0">
                          <a:effectLst/>
                          <a:latin typeface="Tahoma" panose="020B0604030504040204" pitchFamily="34" charset="0"/>
                          <a:ea typeface="Tahoma" panose="020B0604030504040204" pitchFamily="34" charset="0"/>
                          <a:cs typeface="Tahoma" panose="020B0604030504040204" pitchFamily="34" charset="0"/>
                        </a:rPr>
                        <a:t> programme annually in order to attract young people employed in both public and private sector aspiring to consider public service as career of choice.</a:t>
                      </a:r>
                    </a:p>
                  </a:txBody>
                  <a:tcPr marL="68580" marR="68580" marT="0" marB="0"/>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National School of Government has implemented paid social media advertising campaigns to expand the reach of the young people employed in both public and private sectors. In addition to paid advertising, the NSG also uses its social media platforms to market the </a:t>
                      </a:r>
                      <a:r>
                        <a:rPr lang="en-ZA" sz="1300" dirty="0" err="1">
                          <a:effectLst/>
                          <a:latin typeface="Tahoma" panose="020B0604030504040204" pitchFamily="34" charset="0"/>
                          <a:ea typeface="Tahoma" panose="020B0604030504040204" pitchFamily="34" charset="0"/>
                          <a:cs typeface="Tahoma" panose="020B0604030504040204" pitchFamily="34" charset="0"/>
                        </a:rPr>
                        <a:t>Nyukela</a:t>
                      </a:r>
                      <a:r>
                        <a:rPr lang="en-ZA" sz="1300" dirty="0">
                          <a:effectLst/>
                          <a:latin typeface="Tahoma" panose="020B0604030504040204" pitchFamily="34" charset="0"/>
                          <a:ea typeface="Tahoma" panose="020B0604030504040204" pitchFamily="34" charset="0"/>
                          <a:cs typeface="Tahoma" panose="020B0604030504040204" pitchFamily="34" charset="0"/>
                        </a:rPr>
                        <a:t> course. </a:t>
                      </a:r>
                    </a:p>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weekly DPSA Vacancy Circular includes information directing all senior management post applicants to enrol for </a:t>
                      </a:r>
                      <a:r>
                        <a:rPr lang="en-ZA" sz="1300" dirty="0" err="1">
                          <a:effectLst/>
                          <a:latin typeface="Tahoma" panose="020B0604030504040204" pitchFamily="34" charset="0"/>
                          <a:ea typeface="Tahoma" panose="020B0604030504040204" pitchFamily="34" charset="0"/>
                          <a:cs typeface="Tahoma" panose="020B0604030504040204" pitchFamily="34" charset="0"/>
                        </a:rPr>
                        <a:t>Nyukela</a:t>
                      </a:r>
                      <a:r>
                        <a:rPr lang="en-ZA" sz="1300" dirty="0">
                          <a:effectLst/>
                          <a:latin typeface="Tahoma" panose="020B0604030504040204" pitchFamily="34" charset="0"/>
                          <a:ea typeface="Tahoma" panose="020B0604030504040204" pitchFamily="34" charset="0"/>
                          <a:cs typeface="Tahoma" panose="020B0604030504040204" pitchFamily="34" charset="0"/>
                        </a:rPr>
                        <a:t> Programme which further assists to market the course.</a:t>
                      </a:r>
                    </a:p>
                    <a:p>
                      <a:pPr algn="just">
                        <a:lnSpc>
                          <a:spcPct val="115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Other efforts are exhibitions at conferences and government departments open days that attract young people. The NSG website is also used to support the </a:t>
                      </a:r>
                      <a:r>
                        <a:rPr lang="en-ZA" sz="1300" dirty="0" err="1">
                          <a:effectLst/>
                          <a:latin typeface="Tahoma" panose="020B0604030504040204" pitchFamily="34" charset="0"/>
                          <a:ea typeface="Tahoma" panose="020B0604030504040204" pitchFamily="34" charset="0"/>
                          <a:cs typeface="Tahoma" panose="020B0604030504040204" pitchFamily="34" charset="0"/>
                        </a:rPr>
                        <a:t>Nyukela</a:t>
                      </a:r>
                      <a:r>
                        <a:rPr lang="en-ZA" sz="1300" dirty="0">
                          <a:effectLst/>
                          <a:latin typeface="Tahoma" panose="020B0604030504040204" pitchFamily="34" charset="0"/>
                          <a:ea typeface="Tahoma" panose="020B0604030504040204" pitchFamily="34" charset="0"/>
                          <a:cs typeface="Tahoma" panose="020B0604030504040204" pitchFamily="34" charset="0"/>
                        </a:rPr>
                        <a:t> advertising campaign.</a:t>
                      </a:r>
                      <a:endParaRPr lang="en-ZA" sz="13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183591792"/>
                  </a:ext>
                </a:extLst>
              </a:tr>
              <a:tr h="2561953">
                <a:tc>
                  <a:txBody>
                    <a:bodyPr/>
                    <a:lstStyle/>
                    <a:p>
                      <a:pPr algn="just">
                        <a:lnSpc>
                          <a:spcPct val="107000"/>
                        </a:lnSpc>
                        <a:spcAft>
                          <a:spcPts val="800"/>
                        </a:spcAft>
                      </a:pPr>
                      <a:r>
                        <a:rPr lang="en-GB" sz="1300" b="1" dirty="0">
                          <a:effectLst/>
                          <a:latin typeface="Tahoma" panose="020B0604030504040204" pitchFamily="34" charset="0"/>
                          <a:ea typeface="Tahoma" panose="020B0604030504040204" pitchFamily="34" charset="0"/>
                          <a:cs typeface="Tahoma" panose="020B0604030504040204" pitchFamily="34" charset="0"/>
                        </a:rPr>
                        <a:t>9.6</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07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School should offer mostly accredited courses so that full recognition is afforded to employees being trained, so that they have opportunities for development and promotion.</a:t>
                      </a:r>
                    </a:p>
                    <a:p>
                      <a:pPr algn="just">
                        <a:lnSpc>
                          <a:spcPct val="107000"/>
                        </a:lnSpc>
                        <a:spcAft>
                          <a:spcPts val="800"/>
                        </a:spcAft>
                      </a:pP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lnSpc>
                          <a:spcPct val="115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The National School of Government is in the process of signing the Service Level Agreement (SLA) with the Quality Council for Trades and Occupations to ensure that the School delivers registered qualifications on the Occupational Qualifications Sub-Framework. </a:t>
                      </a:r>
                    </a:p>
                    <a:p>
                      <a:pPr algn="just">
                        <a:lnSpc>
                          <a:spcPct val="115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In addition, the NSG has started engagements with the Minister of Higher Education Science &amp; Innovation regarding this matter. A follow up meeting is scheduled for 10 October 2022 with the Department of Higher Education &amp; Training to discuss the possibility of declaring the NSG as a College to deliver accredited higher education qualifications.</a:t>
                      </a:r>
                    </a:p>
                    <a:p>
                      <a:pPr algn="just">
                        <a:lnSpc>
                          <a:spcPct val="115000"/>
                        </a:lnSpc>
                        <a:spcAft>
                          <a:spcPts val="800"/>
                        </a:spcAft>
                      </a:pPr>
                      <a:r>
                        <a:rPr lang="en-ZA" sz="1300" dirty="0">
                          <a:effectLst/>
                          <a:latin typeface="Tahoma" panose="020B0604030504040204" pitchFamily="34" charset="0"/>
                          <a:ea typeface="Tahoma" panose="020B0604030504040204" pitchFamily="34" charset="0"/>
                          <a:cs typeface="Tahoma" panose="020B0604030504040204" pitchFamily="34" charset="0"/>
                        </a:rPr>
                        <a:t>Plans are already in place for the NSG to revise and align some of its programmes </a:t>
                      </a:r>
                      <a:r>
                        <a:rPr lang="en-ZA" sz="1300">
                          <a:effectLst/>
                          <a:latin typeface="Tahoma" panose="020B0604030504040204" pitchFamily="34" charset="0"/>
                          <a:ea typeface="Tahoma" panose="020B0604030504040204" pitchFamily="34" charset="0"/>
                          <a:cs typeface="Tahoma" panose="020B0604030504040204" pitchFamily="34" charset="0"/>
                        </a:rPr>
                        <a:t>into full </a:t>
                      </a:r>
                      <a:r>
                        <a:rPr lang="en-ZA" sz="1300" dirty="0">
                          <a:effectLst/>
                          <a:latin typeface="Tahoma" panose="020B0604030504040204" pitchFamily="34" charset="0"/>
                          <a:ea typeface="Tahoma" panose="020B0604030504040204" pitchFamily="34" charset="0"/>
                          <a:cs typeface="Tahoma" panose="020B0604030504040204" pitchFamily="34" charset="0"/>
                        </a:rPr>
                        <a:t>qualifications.</a:t>
                      </a:r>
                      <a:endPar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456986378"/>
                  </a:ext>
                </a:extLst>
              </a:tr>
            </a:tbl>
          </a:graphicData>
        </a:graphic>
      </p:graphicFrame>
    </p:spTree>
    <p:extLst>
      <p:ext uri="{BB962C8B-B14F-4D97-AF65-F5344CB8AC3E}">
        <p14:creationId xmlns:p14="http://schemas.microsoft.com/office/powerpoint/2010/main" xmlns="" val="2822427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1850320568"/>
              </p:ext>
            </p:extLst>
          </p:nvPr>
        </p:nvGraphicFramePr>
        <p:xfrm>
          <a:off x="107504" y="1132131"/>
          <a:ext cx="8928993" cy="4745141"/>
        </p:xfrm>
        <a:graphic>
          <a:graphicData uri="http://schemas.openxmlformats.org/drawingml/2006/table">
            <a:tbl>
              <a:tblPr firstRow="1" bandRow="1">
                <a:tableStyleId>{F5AB1C69-6EDB-4FF4-983F-18BD219EF322}</a:tableStyleId>
              </a:tblPr>
              <a:tblGrid>
                <a:gridCol w="648072">
                  <a:extLst>
                    <a:ext uri="{9D8B030D-6E8A-4147-A177-3AD203B41FA5}">
                      <a16:colId xmlns:a16="http://schemas.microsoft.com/office/drawing/2014/main" xmlns="" val="2405439826"/>
                    </a:ext>
                  </a:extLst>
                </a:gridCol>
                <a:gridCol w="3744416">
                  <a:extLst>
                    <a:ext uri="{9D8B030D-6E8A-4147-A177-3AD203B41FA5}">
                      <a16:colId xmlns:a16="http://schemas.microsoft.com/office/drawing/2014/main" xmlns="" val="2704328599"/>
                    </a:ext>
                  </a:extLst>
                </a:gridCol>
                <a:gridCol w="4536505">
                  <a:extLst>
                    <a:ext uri="{9D8B030D-6E8A-4147-A177-3AD203B41FA5}">
                      <a16:colId xmlns:a16="http://schemas.microsoft.com/office/drawing/2014/main" xmlns="" val="4049019416"/>
                    </a:ext>
                  </a:extLst>
                </a:gridCol>
              </a:tblGrid>
              <a:tr h="493868">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p>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928256410"/>
                  </a:ext>
                </a:extLst>
              </a:tr>
              <a:tr h="4251273">
                <a:tc>
                  <a:txBody>
                    <a:bodyPr/>
                    <a:lstStyle/>
                    <a:p>
                      <a:pPr algn="just">
                        <a:lnSpc>
                          <a:spcPct val="115000"/>
                        </a:lnSpc>
                        <a:spcAft>
                          <a:spcPts val="0"/>
                        </a:spcAft>
                      </a:pPr>
                      <a:r>
                        <a:rPr lang="en-GB" sz="1300" b="1" dirty="0">
                          <a:effectLst/>
                          <a:latin typeface="Tahoma" panose="020B0604030504040204" pitchFamily="34" charset="0"/>
                          <a:ea typeface="Tahoma" panose="020B0604030504040204" pitchFamily="34" charset="0"/>
                          <a:cs typeface="Tahoma" panose="020B0604030504040204" pitchFamily="34" charset="0"/>
                        </a:rPr>
                        <a:t>9.7</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Aft>
                          <a:spcPts val="0"/>
                        </a:spcAft>
                      </a:pPr>
                      <a:r>
                        <a:rPr lang="en-ZA" sz="1300" dirty="0">
                          <a:effectLst/>
                          <a:latin typeface="Tahoma" panose="020B0604030504040204" pitchFamily="34" charset="0"/>
                          <a:ea typeface="Tahoma" panose="020B0604030504040204" pitchFamily="34" charset="0"/>
                          <a:cs typeface="Tahoma" panose="020B0604030504040204" pitchFamily="34" charset="0"/>
                        </a:rPr>
                        <a:t>The School should consider, where possible, to offer most of its training courses through e-Learning platforms, as part of modernising its business and saving costs on the logistics such as venues. The School has to devise a strategy to attract public servants to enrol for online courses. The School has to approach all data network companies to donate data for NSG courses to be offered on a zero rated basis. Zero rated data for training courses will assist the School to attract more public servants to enrol for training and development interventions that will assist government officials to learn, serve and grow. </a:t>
                      </a:r>
                    </a:p>
                    <a:p>
                      <a:pPr algn="just">
                        <a:lnSpc>
                          <a:spcPct val="107000"/>
                        </a:lnSpc>
                        <a:spcAft>
                          <a:spcPts val="0"/>
                        </a:spcAft>
                      </a:pP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0"/>
                        </a:spcAft>
                      </a:pPr>
                      <a:r>
                        <a:rPr lang="en-ZA" sz="1300" dirty="0">
                          <a:effectLst/>
                          <a:latin typeface="Tahoma" panose="020B0604030504040204" pitchFamily="34" charset="0"/>
                          <a:ea typeface="Tahoma" panose="020B0604030504040204" pitchFamily="34" charset="0"/>
                          <a:cs typeface="Tahoma" panose="020B0604030504040204" pitchFamily="34" charset="0"/>
                        </a:rPr>
                        <a:t>The Committee was of the firm view that virtual learning platforms will reduce logistical costs of the NSG and other government departments.</a:t>
                      </a:r>
                    </a:p>
                    <a:p>
                      <a:pPr algn="just">
                        <a:lnSpc>
                          <a:spcPct val="115000"/>
                        </a:lnSpc>
                        <a:spcAft>
                          <a:spcPts val="0"/>
                        </a:spcAft>
                      </a:pP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Bef>
                          <a:spcPts val="200"/>
                        </a:spcBef>
                        <a:spcAft>
                          <a:spcPts val="0"/>
                        </a:spcAft>
                        <a:tabLst>
                          <a:tab pos="810260" algn="l"/>
                          <a:tab pos="1260475" algn="l"/>
                        </a:tabLs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Since the COVID-19 pandemic required social distancing, the majority of new ETD interventions developed for rollout by the NSG have an online component. eLearning works in a cross-functional team to make NSG offerings available on its eLearning platform, growing online learning opportunities.</a:t>
                      </a:r>
                      <a:endPar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Bef>
                          <a:spcPts val="200"/>
                        </a:spcBef>
                        <a:spcAft>
                          <a:spcPts val="0"/>
                        </a:spcAft>
                        <a:tabLst>
                          <a:tab pos="810260" algn="l"/>
                          <a:tab pos="1260475" algn="l"/>
                        </a:tabLst>
                      </a:pPr>
                      <a:r>
                        <a:rPr lang="en-GB"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Bef>
                          <a:spcPts val="200"/>
                        </a:spcBef>
                        <a:spcAft>
                          <a:spcPts val="0"/>
                        </a:spcAft>
                        <a:tabLst>
                          <a:tab pos="810260" algn="l"/>
                          <a:tab pos="1260475" algn="l"/>
                        </a:tabLst>
                      </a:pPr>
                      <a:r>
                        <a:rPr lang="en-US"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Online training, by definition, requires that participants have access to computers and data. While the NSG adheres to design and development principles to promote the accessibility of online learning materials, the School cannot provide the hardware, software and data necessary for participation in the context of implementation.</a:t>
                      </a:r>
                    </a:p>
                    <a:p>
                      <a:pPr algn="just">
                        <a:lnSpc>
                          <a:spcPct val="107000"/>
                        </a:lnSpc>
                        <a:spcAft>
                          <a:spcPts val="800"/>
                        </a:spcAft>
                      </a:pPr>
                      <a:endParaRPr lang="en-US" sz="13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ZA" sz="13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uptake of eLearning has increased significantly since social distancing was imposed to curb the spread of COVID-19.</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183591792"/>
                  </a:ext>
                </a:extLst>
              </a:tr>
            </a:tbl>
          </a:graphicData>
        </a:graphic>
      </p:graphicFrame>
    </p:spTree>
    <p:extLst>
      <p:ext uri="{BB962C8B-B14F-4D97-AF65-F5344CB8AC3E}">
        <p14:creationId xmlns:p14="http://schemas.microsoft.com/office/powerpoint/2010/main" xmlns="" val="1211668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340041"/>
            <a:ext cx="8229600" cy="792088"/>
          </a:xfrm>
        </p:spPr>
        <p:txBody>
          <a:bodyPr>
            <a:no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Progress report on PC Recommendations</a:t>
            </a:r>
            <a:endParaRPr lang="en-US" sz="2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ZA" sz="1200" b="0" i="0" u="none" strike="noStrike" kern="1200" cap="none" spc="0" normalizeH="0" baseline="0" noProof="0" dirty="0">
              <a:ln>
                <a:noFill/>
              </a:ln>
              <a:solidFill>
                <a:srgbClr val="AAAAAA"/>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xmlns="" id="{60B17B71-08A7-4B45-A0C7-5ED2EF33A05F}"/>
              </a:ext>
            </a:extLst>
          </p:cNvPr>
          <p:cNvGraphicFramePr>
            <a:graphicFrameLocks noGrp="1"/>
          </p:cNvGraphicFramePr>
          <p:nvPr>
            <p:extLst>
              <p:ext uri="{D42A27DB-BD31-4B8C-83A1-F6EECF244321}">
                <p14:modId xmlns:p14="http://schemas.microsoft.com/office/powerpoint/2010/main" xmlns="" val="2294253675"/>
              </p:ext>
            </p:extLst>
          </p:nvPr>
        </p:nvGraphicFramePr>
        <p:xfrm>
          <a:off x="107504" y="1132129"/>
          <a:ext cx="8928992" cy="5609239"/>
        </p:xfrm>
        <a:graphic>
          <a:graphicData uri="http://schemas.openxmlformats.org/drawingml/2006/table">
            <a:tbl>
              <a:tblPr firstRow="1" bandRow="1">
                <a:tableStyleId>{F5AB1C69-6EDB-4FF4-983F-18BD219EF322}</a:tableStyleId>
              </a:tblPr>
              <a:tblGrid>
                <a:gridCol w="504056">
                  <a:extLst>
                    <a:ext uri="{9D8B030D-6E8A-4147-A177-3AD203B41FA5}">
                      <a16:colId xmlns:a16="http://schemas.microsoft.com/office/drawing/2014/main" xmlns="" val="305296037"/>
                    </a:ext>
                  </a:extLst>
                </a:gridCol>
                <a:gridCol w="3168352">
                  <a:extLst>
                    <a:ext uri="{9D8B030D-6E8A-4147-A177-3AD203B41FA5}">
                      <a16:colId xmlns:a16="http://schemas.microsoft.com/office/drawing/2014/main" xmlns="" val="2704328599"/>
                    </a:ext>
                  </a:extLst>
                </a:gridCol>
                <a:gridCol w="5256584">
                  <a:extLst>
                    <a:ext uri="{9D8B030D-6E8A-4147-A177-3AD203B41FA5}">
                      <a16:colId xmlns:a16="http://schemas.microsoft.com/office/drawing/2014/main" xmlns="" val="4049019416"/>
                    </a:ext>
                  </a:extLst>
                </a:gridCol>
              </a:tblGrid>
              <a:tr h="427518">
                <a:tc>
                  <a:txBody>
                    <a:bodyPr/>
                    <a:lstStyle/>
                    <a:p>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No</a:t>
                      </a:r>
                      <a:endParaRPr lang="en-ZA"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RECOMMENDATION</a:t>
                      </a:r>
                      <a:endParaRPr lang="en-ZA"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RESPONSE</a:t>
                      </a:r>
                    </a:p>
                  </a:txBody>
                  <a:tcPr/>
                </a:tc>
                <a:extLst>
                  <a:ext uri="{0D108BD9-81ED-4DB2-BD59-A6C34878D82A}">
                    <a16:rowId xmlns:a16="http://schemas.microsoft.com/office/drawing/2014/main" xmlns="" val="3928256410"/>
                  </a:ext>
                </a:extLst>
              </a:tr>
              <a:tr h="5181721">
                <a:tc>
                  <a:txBody>
                    <a:bodyPr/>
                    <a:lstStyle/>
                    <a:p>
                      <a:pPr algn="just">
                        <a:lnSpc>
                          <a:spcPct val="115000"/>
                        </a:lnSpc>
                        <a:spcAft>
                          <a:spcPts val="0"/>
                        </a:spcAft>
                      </a:pPr>
                      <a:r>
                        <a:rPr lang="en-GB" sz="1300" b="1" dirty="0">
                          <a:effectLst/>
                          <a:latin typeface="Tahoma" panose="020B0604030504040204" pitchFamily="34" charset="0"/>
                          <a:ea typeface="Tahoma" panose="020B0604030504040204" pitchFamily="34" charset="0"/>
                          <a:cs typeface="Tahoma" panose="020B0604030504040204" pitchFamily="34" charset="0"/>
                        </a:rPr>
                        <a:t>9.8</a:t>
                      </a:r>
                      <a:endParaRPr lang="en-ZA" sz="13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ZA"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Due to global warming, the School was urged to conceptualise courses on climate change in order to empower the public service to respond to natural disasters.</a:t>
                      </a:r>
                    </a:p>
                    <a:p>
                      <a:pPr algn="just">
                        <a:lnSpc>
                          <a:spcPct val="115000"/>
                        </a:lnSpc>
                        <a:spcAft>
                          <a:spcPts val="0"/>
                        </a:spcAft>
                      </a:pP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07000"/>
                        </a:lnSpc>
                        <a:spcAft>
                          <a:spcPts val="800"/>
                        </a:spcAft>
                      </a:pPr>
                      <a:r>
                        <a:rPr lang="en-ZA" sz="1300" kern="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National School of Government developed the </a:t>
                      </a:r>
                      <a:r>
                        <a:rPr lang="en-ZA" sz="1300" i="1" kern="1800" dirty="0">
                          <a:solidFill>
                            <a:srgbClr val="343A40"/>
                          </a:solidFill>
                          <a:effectLst/>
                          <a:latin typeface="Tahoma" panose="020B0604030504040204" pitchFamily="34" charset="0"/>
                          <a:ea typeface="Tahoma" panose="020B0604030504040204" pitchFamily="34" charset="0"/>
                          <a:cs typeface="Tahoma" panose="020B0604030504040204" pitchFamily="34" charset="0"/>
                        </a:rPr>
                        <a:t>Our Planet Our Home: Promoting the Green Economy to Balance Inclusive Growth and Sustainability</a:t>
                      </a:r>
                      <a:r>
                        <a:rPr lang="en-ZA" sz="1300" kern="1800" dirty="0">
                          <a:solidFill>
                            <a:srgbClr val="343A40"/>
                          </a:solidFill>
                          <a:effectLst/>
                          <a:latin typeface="Tahoma" panose="020B0604030504040204" pitchFamily="34" charset="0"/>
                          <a:ea typeface="Tahoma" panose="020B0604030504040204" pitchFamily="34" charset="0"/>
                          <a:cs typeface="Tahoma" panose="020B0604030504040204" pitchFamily="34" charset="0"/>
                        </a:rPr>
                        <a:t> – blended interactive learning course with several application of learning activities. The course focuses on the following:</a:t>
                      </a: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15000"/>
                        </a:lnSpc>
                        <a:spcAft>
                          <a:spcPts val="0"/>
                        </a:spcAft>
                        <a:buFont typeface="Symbol" panose="05050102010706020507" pitchFamily="18" charset="2"/>
                        <a:buChar char=""/>
                      </a:pPr>
                      <a:r>
                        <a:rPr lang="en-US" sz="1300" i="1" dirty="0">
                          <a:solidFill>
                            <a:srgbClr val="343A40"/>
                          </a:solidFill>
                          <a:effectLst/>
                          <a:latin typeface="Tahoma" panose="020B0604030504040204" pitchFamily="34" charset="0"/>
                          <a:ea typeface="Tahoma" panose="020B0604030504040204" pitchFamily="34" charset="0"/>
                          <a:cs typeface="Tahoma" panose="020B0604030504040204" pitchFamily="34" charset="0"/>
                        </a:rPr>
                        <a:t>Climate change and the Green Economy</a:t>
                      </a:r>
                      <a:r>
                        <a:rPr lang="en-US" sz="1300" b="1" dirty="0">
                          <a:solidFill>
                            <a:srgbClr val="343A40"/>
                          </a:solidFill>
                          <a:effectLst/>
                          <a:latin typeface="Tahoma" panose="020B0604030504040204" pitchFamily="34" charset="0"/>
                          <a:ea typeface="Tahoma" panose="020B0604030504040204" pitchFamily="34" charset="0"/>
                          <a:cs typeface="Tahoma" panose="020B0604030504040204" pitchFamily="34" charset="0"/>
                        </a:rPr>
                        <a:t> – setting </a:t>
                      </a:r>
                      <a:r>
                        <a:rPr lang="en-US" sz="1300" dirty="0">
                          <a:solidFill>
                            <a:srgbClr val="343A40"/>
                          </a:solidFill>
                          <a:effectLst/>
                          <a:latin typeface="Tahoma" panose="020B0604030504040204" pitchFamily="34" charset="0"/>
                          <a:ea typeface="Tahoma" panose="020B0604030504040204" pitchFamily="34" charset="0"/>
                          <a:cs typeface="Tahoma" panose="020B0604030504040204" pitchFamily="34" charset="0"/>
                        </a:rPr>
                        <a:t>the context for the course by clarifying key terms and green economy concepts and challenges. It also outlines policy responses and mainstreaming imperatives.</a:t>
                      </a: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n-ZA" sz="1300" b="1" dirty="0">
                          <a:solidFill>
                            <a:srgbClr val="343A40"/>
                          </a:solidFill>
                          <a:effectLst/>
                          <a:latin typeface="Tahoma" panose="020B0604030504040204" pitchFamily="34" charset="0"/>
                          <a:ea typeface="Tahoma" panose="020B0604030504040204" pitchFamily="34" charset="0"/>
                          <a:cs typeface="Tahoma" panose="020B0604030504040204" pitchFamily="34" charset="0"/>
                        </a:rPr>
                        <a:t> </a:t>
                      </a:r>
                      <a:endParaRPr lang="en-ZA" sz="13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15000"/>
                        </a:lnSpc>
                        <a:spcAft>
                          <a:spcPts val="0"/>
                        </a:spcAft>
                        <a:buFont typeface="Symbol" panose="05050102010706020507" pitchFamily="18" charset="2"/>
                        <a:buChar char=""/>
                      </a:pPr>
                      <a:r>
                        <a:rPr lang="en-US" sz="1300" i="1" dirty="0">
                          <a:solidFill>
                            <a:srgbClr val="343A40"/>
                          </a:solidFill>
                          <a:effectLst/>
                          <a:latin typeface="Tahoma" panose="020B0604030504040204" pitchFamily="34" charset="0"/>
                          <a:ea typeface="Tahoma" panose="020B0604030504040204" pitchFamily="34" charset="0"/>
                          <a:cs typeface="Tahoma" panose="020B0604030504040204" pitchFamily="34" charset="0"/>
                        </a:rPr>
                        <a:t>Transiting to a greener economy</a:t>
                      </a:r>
                      <a:r>
                        <a:rPr lang="en-US" sz="1300" b="1" dirty="0">
                          <a:solidFill>
                            <a:srgbClr val="343A40"/>
                          </a:solidFill>
                          <a:effectLst/>
                          <a:latin typeface="Tahoma" panose="020B0604030504040204" pitchFamily="34" charset="0"/>
                          <a:ea typeface="Tahoma" panose="020B0604030504040204" pitchFamily="34" charset="0"/>
                          <a:cs typeface="Tahoma" panose="020B0604030504040204" pitchFamily="34" charset="0"/>
                        </a:rPr>
                        <a:t> – </a:t>
                      </a:r>
                      <a:r>
                        <a:rPr lang="en-US" sz="1300" dirty="0">
                          <a:solidFill>
                            <a:srgbClr val="343A40"/>
                          </a:solidFill>
                          <a:effectLst/>
                          <a:latin typeface="Tahoma" panose="020B0604030504040204" pitchFamily="34" charset="0"/>
                          <a:ea typeface="Tahoma" panose="020B0604030504040204" pitchFamily="34" charset="0"/>
                          <a:cs typeface="Tahoma" panose="020B0604030504040204" pitchFamily="34" charset="0"/>
                        </a:rPr>
                        <a:t>engaging with the contestations, debates, and perspectives around the green economy. It also deals with the use of natural resources, and Public Service delivery and implementation within the Green Economy. Policy and regulatory compliance are discussed as an important aspect of transitioning to a greener economy.</a:t>
                      </a:r>
                      <a:endParaRPr lang="en-ZA" sz="1300" i="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0" lvl="0" indent="0" algn="just">
                        <a:lnSpc>
                          <a:spcPct val="115000"/>
                        </a:lnSpc>
                        <a:spcAft>
                          <a:spcPts val="0"/>
                        </a:spcAft>
                        <a:buFont typeface="Symbol" panose="05050102010706020507" pitchFamily="18" charset="2"/>
                        <a:buNone/>
                      </a:pPr>
                      <a:r>
                        <a:rPr lang="en-US" sz="1300" i="1" dirty="0">
                          <a:solidFill>
                            <a:srgbClr val="343A40"/>
                          </a:solidFill>
                          <a:effectLst/>
                          <a:latin typeface="Tahoma" panose="020B0604030504040204" pitchFamily="34" charset="0"/>
                          <a:ea typeface="Tahoma" panose="020B0604030504040204" pitchFamily="34" charset="0"/>
                          <a:cs typeface="Tahoma" panose="020B0604030504040204" pitchFamily="34" charset="0"/>
                        </a:rPr>
                        <a:t> </a:t>
                      </a:r>
                      <a:endParaRPr lang="en-ZA" sz="1300" dirty="0">
                        <a:effectLst/>
                        <a:latin typeface="Tahoma" panose="020B0604030504040204" pitchFamily="34" charset="0"/>
                        <a:ea typeface="Tahoma" panose="020B0604030504040204" pitchFamily="34" charset="0"/>
                        <a:cs typeface="Tahoma" panose="020B0604030504040204" pitchFamily="34" charset="0"/>
                      </a:endParaRPr>
                    </a:p>
                    <a:p>
                      <a:r>
                        <a:rPr lang="en-ZA" sz="1300" i="1" dirty="0">
                          <a:solidFill>
                            <a:srgbClr val="343A40"/>
                          </a:solidFill>
                          <a:effectLst/>
                          <a:latin typeface="Tahoma" panose="020B0604030504040204" pitchFamily="34" charset="0"/>
                          <a:ea typeface="Tahoma" panose="020B0604030504040204" pitchFamily="34" charset="0"/>
                          <a:cs typeface="Tahoma" panose="020B0604030504040204" pitchFamily="34" charset="0"/>
                        </a:rPr>
                        <a:t>Applying responsive policies to promote sustainability, service delivery and inclusive growth</a:t>
                      </a:r>
                      <a:r>
                        <a:rPr lang="en-ZA" sz="1300" b="1" dirty="0">
                          <a:solidFill>
                            <a:srgbClr val="343A40"/>
                          </a:solidFill>
                          <a:effectLst/>
                          <a:latin typeface="Tahoma" panose="020B0604030504040204" pitchFamily="34" charset="0"/>
                          <a:ea typeface="Tahoma" panose="020B0604030504040204" pitchFamily="34" charset="0"/>
                          <a:cs typeface="Tahoma" panose="020B0604030504040204" pitchFamily="34" charset="0"/>
                        </a:rPr>
                        <a:t> – </a:t>
                      </a:r>
                      <a:r>
                        <a:rPr lang="en-ZA" sz="1300" dirty="0">
                          <a:solidFill>
                            <a:srgbClr val="343A40"/>
                          </a:solidFill>
                          <a:effectLst/>
                          <a:latin typeface="Tahoma" panose="020B0604030504040204" pitchFamily="34" charset="0"/>
                          <a:ea typeface="Tahoma" panose="020B0604030504040204" pitchFamily="34" charset="0"/>
                          <a:cs typeface="Tahoma" panose="020B0604030504040204" pitchFamily="34" charset="0"/>
                        </a:rPr>
                        <a:t>dealing with the practical aspects of the Green Economy in relation to service delivery. Learners should be able to demonstrate an understanding of the options and opportunities available for the practical implementation of climate sensitive and environmentally sound approaches in their areas of work.</a:t>
                      </a:r>
                      <a:endParaRPr lang="en-ZA"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183591792"/>
                  </a:ext>
                </a:extLst>
              </a:tr>
            </a:tbl>
          </a:graphicData>
        </a:graphic>
      </p:graphicFrame>
    </p:spTree>
    <p:extLst>
      <p:ext uri="{BB962C8B-B14F-4D97-AF65-F5344CB8AC3E}">
        <p14:creationId xmlns:p14="http://schemas.microsoft.com/office/powerpoint/2010/main" xmlns="" val="56566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ontent Placeholder 2">
            <a:extLst>
              <a:ext uri="{FF2B5EF4-FFF2-40B4-BE49-F238E27FC236}">
                <a16:creationId xmlns:a16="http://schemas.microsoft.com/office/drawing/2014/main" xmlns="" id="{0C7BC299-1855-4EEE-9120-2F95984A2EC3}"/>
              </a:ext>
            </a:extLst>
          </p:cNvPr>
          <p:cNvSpPr txBox="1">
            <a:spLocks/>
          </p:cNvSpPr>
          <p:nvPr/>
        </p:nvSpPr>
        <p:spPr>
          <a:xfrm>
            <a:off x="0" y="981075"/>
            <a:ext cx="8785225" cy="45386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0"/>
              </a:spcBef>
              <a:spcAft>
                <a:spcPts val="0"/>
              </a:spcAft>
              <a:buClr>
                <a:srgbClr val="006600"/>
              </a:buClr>
              <a:buSzPct val="75000"/>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342900" marR="0" lvl="0" indent="-342900" algn="l" defTabSz="914400" rtl="0" eaLnBrk="1" fontAlgn="auto" latinLnBrk="0" hangingPunct="1">
              <a:lnSpc>
                <a:spcPct val="108000"/>
              </a:lnSpc>
              <a:spcBef>
                <a:spcPts val="0"/>
              </a:spcBef>
              <a:spcAft>
                <a:spcPts val="0"/>
              </a:spcAft>
              <a:buClr>
                <a:srgbClr val="006600"/>
              </a:buClr>
              <a:buSzPct val="75000"/>
              <a:buFont typeface="Wingdings" panose="05000000000000000000" pitchFamily="2" charset="2"/>
              <a:buChar char="v"/>
              <a:tabLst/>
              <a:defRPr/>
            </a:pPr>
            <a:endParaRPr kumimoji="0" lang="en-US" sz="2000" b="0" i="0" u="none" strike="noStrike" kern="1200" cap="none" spc="0" normalizeH="0" baseline="0" noProof="0" dirty="0">
              <a:ln>
                <a:noFill/>
              </a:ln>
              <a:solidFill>
                <a:prstClr val="black"/>
              </a:solidFill>
              <a:effectLst/>
              <a:uLnTx/>
              <a:uFillTx/>
              <a:latin typeface="Rockwell" panose="02060603020205020403" pitchFamily="18"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8000"/>
              </a:lnSpc>
              <a:spcBef>
                <a:spcPts val="0"/>
              </a:spcBef>
              <a:spcAft>
                <a:spcPts val="0"/>
              </a:spcAft>
              <a:buClr>
                <a:srgbClr val="006600"/>
              </a:buClr>
              <a:buSzPct val="75000"/>
              <a:buFont typeface="Wingdings" panose="05000000000000000000" pitchFamily="2" charset="2"/>
              <a:buChar char="v"/>
              <a:tabLst/>
              <a:defRPr/>
            </a:pPr>
            <a:endParaRPr kumimoji="0" lang="en-ZA" sz="2000" b="0" i="0" u="none" strike="noStrike" kern="1200" cap="none" spc="0" normalizeH="0" baseline="0" noProof="0" dirty="0">
              <a:ln>
                <a:noFill/>
              </a:ln>
              <a:solidFill>
                <a:prstClr val="black"/>
              </a:solidFill>
              <a:effectLst/>
              <a:uLnTx/>
              <a:uFillTx/>
              <a:latin typeface="Rockwell" panose="02060603020205020403" pitchFamily="18" charset="0"/>
              <a:ea typeface="Tahoma" panose="020B0604030504040204" pitchFamily="34" charset="0"/>
              <a:cs typeface="Tahoma" panose="020B0604030504040204" pitchFamily="34" charset="0"/>
            </a:endParaRPr>
          </a:p>
        </p:txBody>
      </p:sp>
      <p:sp>
        <p:nvSpPr>
          <p:cNvPr id="92" name="Rectangle 91">
            <a:extLst>
              <a:ext uri="{FF2B5EF4-FFF2-40B4-BE49-F238E27FC236}">
                <a16:creationId xmlns:a16="http://schemas.microsoft.com/office/drawing/2014/main" xmlns="" id="{69062CB4-1CBF-452E-A3BE-1EC2CD21C41F}"/>
              </a:ext>
            </a:extLst>
          </p:cNvPr>
          <p:cNvSpPr/>
          <p:nvPr/>
        </p:nvSpPr>
        <p:spPr>
          <a:xfrm>
            <a:off x="433037" y="375081"/>
            <a:ext cx="7992888" cy="659668"/>
          </a:xfrm>
          <a:prstGeom prst="rect">
            <a:avLst/>
          </a:prstGeom>
        </p:spPr>
        <p:txBody>
          <a:bodyPr wrap="square">
            <a:spAutoFit/>
          </a:bodyPr>
          <a:lstStyle/>
          <a:p>
            <a:pPr marL="0" marR="0" lvl="0" indent="0" algn="ctr" defTabSz="457200" rtl="0" eaLnBrk="1" fontAlgn="base" latinLnBrk="0" hangingPunct="1">
              <a:lnSpc>
                <a:spcPct val="150000"/>
              </a:lnSpc>
              <a:spcBef>
                <a:spcPct val="20000"/>
              </a:spcBef>
              <a:spcAft>
                <a:spcPct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Mandate of the NSG </a:t>
            </a:r>
          </a:p>
        </p:txBody>
      </p:sp>
      <p:grpSp>
        <p:nvGrpSpPr>
          <p:cNvPr id="93" name="Group 4">
            <a:extLst>
              <a:ext uri="{FF2B5EF4-FFF2-40B4-BE49-F238E27FC236}">
                <a16:creationId xmlns:a16="http://schemas.microsoft.com/office/drawing/2014/main" xmlns="" id="{95EDE487-C03E-448A-B0A2-6760093252C6}"/>
              </a:ext>
            </a:extLst>
          </p:cNvPr>
          <p:cNvGrpSpPr>
            <a:grpSpLocks noChangeAspect="1"/>
          </p:cNvGrpSpPr>
          <p:nvPr/>
        </p:nvGrpSpPr>
        <p:grpSpPr bwMode="auto">
          <a:xfrm>
            <a:off x="3831655" y="2564904"/>
            <a:ext cx="1513739" cy="1822291"/>
            <a:chOff x="2292" y="266"/>
            <a:chExt cx="1982" cy="2386"/>
          </a:xfrm>
        </p:grpSpPr>
        <p:sp>
          <p:nvSpPr>
            <p:cNvPr id="94" name="Freeform 5">
              <a:extLst>
                <a:ext uri="{FF2B5EF4-FFF2-40B4-BE49-F238E27FC236}">
                  <a16:creationId xmlns:a16="http://schemas.microsoft.com/office/drawing/2014/main" xmlns="" id="{1795EC03-2D8F-4CB8-8379-6D1354DCFD5D}"/>
                </a:ext>
              </a:extLst>
            </p:cNvPr>
            <p:cNvSpPr>
              <a:spLocks/>
            </p:cNvSpPr>
            <p:nvPr/>
          </p:nvSpPr>
          <p:spPr bwMode="auto">
            <a:xfrm>
              <a:off x="4274" y="266"/>
              <a:ext cx="0" cy="2386"/>
            </a:xfrm>
            <a:custGeom>
              <a:avLst/>
              <a:gdLst>
                <a:gd name="T0" fmla="*/ 2386 h 2386"/>
                <a:gd name="T1" fmla="*/ 0 h 2386"/>
                <a:gd name="T2" fmla="*/ 2386 h 2386"/>
              </a:gdLst>
              <a:ahLst/>
              <a:cxnLst>
                <a:cxn ang="0">
                  <a:pos x="0" y="T0"/>
                </a:cxn>
                <a:cxn ang="0">
                  <a:pos x="0" y="T1"/>
                </a:cxn>
                <a:cxn ang="0">
                  <a:pos x="0" y="T2"/>
                </a:cxn>
              </a:cxnLst>
              <a:rect l="0" t="0" r="r" b="b"/>
              <a:pathLst>
                <a:path h="2386">
                  <a:moveTo>
                    <a:pt x="0" y="2386"/>
                  </a:moveTo>
                  <a:lnTo>
                    <a:pt x="0" y="0"/>
                  </a:lnTo>
                  <a:lnTo>
                    <a:pt x="0" y="2386"/>
                  </a:lnTo>
                  <a:close/>
                </a:path>
              </a:pathLst>
            </a:custGeom>
            <a:solidFill>
              <a:srgbClr val="2665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Line 6">
              <a:extLst>
                <a:ext uri="{FF2B5EF4-FFF2-40B4-BE49-F238E27FC236}">
                  <a16:creationId xmlns:a16="http://schemas.microsoft.com/office/drawing/2014/main" xmlns="" id="{189729E6-D3D5-4649-8A8F-FBEBCB842D87}"/>
                </a:ext>
              </a:extLst>
            </p:cNvPr>
            <p:cNvSpPr>
              <a:spLocks noChangeShapeType="1"/>
            </p:cNvSpPr>
            <p:nvPr/>
          </p:nvSpPr>
          <p:spPr bwMode="auto">
            <a:xfrm flipV="1">
              <a:off x="4274" y="266"/>
              <a:ext cx="0" cy="2386"/>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Freeform 7">
              <a:extLst>
                <a:ext uri="{FF2B5EF4-FFF2-40B4-BE49-F238E27FC236}">
                  <a16:creationId xmlns:a16="http://schemas.microsoft.com/office/drawing/2014/main" xmlns="" id="{E64400D0-7653-4B3A-A9C4-0072D14A8A89}"/>
                </a:ext>
              </a:extLst>
            </p:cNvPr>
            <p:cNvSpPr>
              <a:spLocks/>
            </p:cNvSpPr>
            <p:nvPr/>
          </p:nvSpPr>
          <p:spPr bwMode="auto">
            <a:xfrm>
              <a:off x="2425" y="966"/>
              <a:ext cx="647" cy="382"/>
            </a:xfrm>
            <a:custGeom>
              <a:avLst/>
              <a:gdLst>
                <a:gd name="T0" fmla="*/ 262 w 434"/>
                <a:gd name="T1" fmla="*/ 0 h 256"/>
                <a:gd name="T2" fmla="*/ 251 w 434"/>
                <a:gd name="T3" fmla="*/ 31 h 256"/>
                <a:gd name="T4" fmla="*/ 219 w 434"/>
                <a:gd name="T5" fmla="*/ 28 h 256"/>
                <a:gd name="T6" fmla="*/ 172 w 434"/>
                <a:gd name="T7" fmla="*/ 34 h 256"/>
                <a:gd name="T8" fmla="*/ 158 w 434"/>
                <a:gd name="T9" fmla="*/ 4 h 256"/>
                <a:gd name="T10" fmla="*/ 94 w 434"/>
                <a:gd name="T11" fmla="*/ 34 h 256"/>
                <a:gd name="T12" fmla="*/ 108 w 434"/>
                <a:gd name="T13" fmla="*/ 64 h 256"/>
                <a:gd name="T14" fmla="*/ 55 w 434"/>
                <a:gd name="T15" fmla="*/ 122 h 256"/>
                <a:gd name="T16" fmla="*/ 24 w 434"/>
                <a:gd name="T17" fmla="*/ 111 h 256"/>
                <a:gd name="T18" fmla="*/ 0 w 434"/>
                <a:gd name="T19" fmla="*/ 176 h 256"/>
                <a:gd name="T20" fmla="*/ 31 w 434"/>
                <a:gd name="T21" fmla="*/ 187 h 256"/>
                <a:gd name="T22" fmla="*/ 31 w 434"/>
                <a:gd name="T23" fmla="*/ 256 h 256"/>
                <a:gd name="T24" fmla="*/ 115 w 434"/>
                <a:gd name="T25" fmla="*/ 256 h 256"/>
                <a:gd name="T26" fmla="*/ 115 w 434"/>
                <a:gd name="T27" fmla="*/ 181 h 256"/>
                <a:gd name="T28" fmla="*/ 219 w 434"/>
                <a:gd name="T29" fmla="*/ 109 h 256"/>
                <a:gd name="T30" fmla="*/ 257 w 434"/>
                <a:gd name="T31" fmla="*/ 116 h 256"/>
                <a:gd name="T32" fmla="*/ 323 w 434"/>
                <a:gd name="T33" fmla="*/ 256 h 256"/>
                <a:gd name="T34" fmla="*/ 421 w 434"/>
                <a:gd name="T35" fmla="*/ 256 h 256"/>
                <a:gd name="T36" fmla="*/ 407 w 434"/>
                <a:gd name="T37" fmla="*/ 251 h 256"/>
                <a:gd name="T38" fmla="*/ 404 w 434"/>
                <a:gd name="T39" fmla="*/ 172 h 256"/>
                <a:gd name="T40" fmla="*/ 434 w 434"/>
                <a:gd name="T41" fmla="*/ 158 h 256"/>
                <a:gd name="T42" fmla="*/ 404 w 434"/>
                <a:gd name="T43" fmla="*/ 95 h 256"/>
                <a:gd name="T44" fmla="*/ 374 w 434"/>
                <a:gd name="T45" fmla="*/ 109 h 256"/>
                <a:gd name="T46" fmla="*/ 316 w 434"/>
                <a:gd name="T47" fmla="*/ 55 h 256"/>
                <a:gd name="T48" fmla="*/ 328 w 434"/>
                <a:gd name="T49" fmla="*/ 24 h 256"/>
                <a:gd name="T50" fmla="*/ 262 w 434"/>
                <a:gd name="T5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4" h="256">
                  <a:moveTo>
                    <a:pt x="262" y="0"/>
                  </a:moveTo>
                  <a:cubicBezTo>
                    <a:pt x="251" y="31"/>
                    <a:pt x="251" y="31"/>
                    <a:pt x="251" y="31"/>
                  </a:cubicBezTo>
                  <a:cubicBezTo>
                    <a:pt x="240" y="29"/>
                    <a:pt x="229" y="28"/>
                    <a:pt x="219" y="28"/>
                  </a:cubicBezTo>
                  <a:cubicBezTo>
                    <a:pt x="203" y="28"/>
                    <a:pt x="187" y="30"/>
                    <a:pt x="172" y="34"/>
                  </a:cubicBezTo>
                  <a:cubicBezTo>
                    <a:pt x="158" y="4"/>
                    <a:pt x="158" y="4"/>
                    <a:pt x="158" y="4"/>
                  </a:cubicBezTo>
                  <a:cubicBezTo>
                    <a:pt x="94" y="34"/>
                    <a:pt x="94" y="34"/>
                    <a:pt x="94" y="34"/>
                  </a:cubicBezTo>
                  <a:cubicBezTo>
                    <a:pt x="108" y="64"/>
                    <a:pt x="108" y="64"/>
                    <a:pt x="108" y="64"/>
                  </a:cubicBezTo>
                  <a:cubicBezTo>
                    <a:pt x="87" y="79"/>
                    <a:pt x="68" y="98"/>
                    <a:pt x="55" y="122"/>
                  </a:cubicBezTo>
                  <a:cubicBezTo>
                    <a:pt x="24" y="111"/>
                    <a:pt x="24" y="111"/>
                    <a:pt x="24" y="111"/>
                  </a:cubicBezTo>
                  <a:cubicBezTo>
                    <a:pt x="0" y="176"/>
                    <a:pt x="0" y="176"/>
                    <a:pt x="0" y="176"/>
                  </a:cubicBezTo>
                  <a:cubicBezTo>
                    <a:pt x="31" y="187"/>
                    <a:pt x="31" y="187"/>
                    <a:pt x="31" y="187"/>
                  </a:cubicBezTo>
                  <a:cubicBezTo>
                    <a:pt x="27" y="211"/>
                    <a:pt x="27" y="234"/>
                    <a:pt x="31" y="256"/>
                  </a:cubicBezTo>
                  <a:cubicBezTo>
                    <a:pt x="115" y="256"/>
                    <a:pt x="115" y="256"/>
                    <a:pt x="115" y="256"/>
                  </a:cubicBezTo>
                  <a:cubicBezTo>
                    <a:pt x="107" y="233"/>
                    <a:pt x="106" y="207"/>
                    <a:pt x="115" y="181"/>
                  </a:cubicBezTo>
                  <a:cubicBezTo>
                    <a:pt x="132" y="137"/>
                    <a:pt x="174" y="109"/>
                    <a:pt x="219" y="109"/>
                  </a:cubicBezTo>
                  <a:cubicBezTo>
                    <a:pt x="231" y="109"/>
                    <a:pt x="244" y="111"/>
                    <a:pt x="257" y="116"/>
                  </a:cubicBezTo>
                  <a:cubicBezTo>
                    <a:pt x="314" y="137"/>
                    <a:pt x="343" y="199"/>
                    <a:pt x="323" y="256"/>
                  </a:cubicBezTo>
                  <a:cubicBezTo>
                    <a:pt x="421" y="256"/>
                    <a:pt x="421" y="256"/>
                    <a:pt x="421" y="256"/>
                  </a:cubicBezTo>
                  <a:cubicBezTo>
                    <a:pt x="407" y="251"/>
                    <a:pt x="407" y="251"/>
                    <a:pt x="407" y="251"/>
                  </a:cubicBezTo>
                  <a:cubicBezTo>
                    <a:pt x="412" y="224"/>
                    <a:pt x="410" y="198"/>
                    <a:pt x="404" y="172"/>
                  </a:cubicBezTo>
                  <a:cubicBezTo>
                    <a:pt x="434" y="158"/>
                    <a:pt x="434" y="158"/>
                    <a:pt x="434" y="158"/>
                  </a:cubicBezTo>
                  <a:cubicBezTo>
                    <a:pt x="404" y="95"/>
                    <a:pt x="404" y="95"/>
                    <a:pt x="404" y="95"/>
                  </a:cubicBezTo>
                  <a:cubicBezTo>
                    <a:pt x="374" y="109"/>
                    <a:pt x="374" y="109"/>
                    <a:pt x="374" y="109"/>
                  </a:cubicBezTo>
                  <a:cubicBezTo>
                    <a:pt x="359" y="87"/>
                    <a:pt x="340" y="69"/>
                    <a:pt x="316" y="55"/>
                  </a:cubicBezTo>
                  <a:cubicBezTo>
                    <a:pt x="328" y="24"/>
                    <a:pt x="328" y="24"/>
                    <a:pt x="328" y="24"/>
                  </a:cubicBezTo>
                  <a:cubicBezTo>
                    <a:pt x="262" y="0"/>
                    <a:pt x="262" y="0"/>
                    <a:pt x="262" y="0"/>
                  </a:cubicBezTo>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Freeform 8">
              <a:extLst>
                <a:ext uri="{FF2B5EF4-FFF2-40B4-BE49-F238E27FC236}">
                  <a16:creationId xmlns:a16="http://schemas.microsoft.com/office/drawing/2014/main" xmlns="" id="{B28B4E96-DB60-4D54-AC56-55516D8C235F}"/>
                </a:ext>
              </a:extLst>
            </p:cNvPr>
            <p:cNvSpPr>
              <a:spLocks noEditPoints="1"/>
            </p:cNvSpPr>
            <p:nvPr/>
          </p:nvSpPr>
          <p:spPr bwMode="auto">
            <a:xfrm>
              <a:off x="3040" y="826"/>
              <a:ext cx="451" cy="451"/>
            </a:xfrm>
            <a:custGeom>
              <a:avLst/>
              <a:gdLst>
                <a:gd name="T0" fmla="*/ 151 w 302"/>
                <a:gd name="T1" fmla="*/ 204 h 302"/>
                <a:gd name="T2" fmla="*/ 132 w 302"/>
                <a:gd name="T3" fmla="*/ 201 h 302"/>
                <a:gd name="T4" fmla="*/ 98 w 302"/>
                <a:gd name="T5" fmla="*/ 154 h 302"/>
                <a:gd name="T6" fmla="*/ 148 w 302"/>
                <a:gd name="T7" fmla="*/ 98 h 302"/>
                <a:gd name="T8" fmla="*/ 151 w 302"/>
                <a:gd name="T9" fmla="*/ 98 h 302"/>
                <a:gd name="T10" fmla="*/ 169 w 302"/>
                <a:gd name="T11" fmla="*/ 101 h 302"/>
                <a:gd name="T12" fmla="*/ 204 w 302"/>
                <a:gd name="T13" fmla="*/ 148 h 302"/>
                <a:gd name="T14" fmla="*/ 153 w 302"/>
                <a:gd name="T15" fmla="*/ 204 h 302"/>
                <a:gd name="T16" fmla="*/ 151 w 302"/>
                <a:gd name="T17" fmla="*/ 204 h 302"/>
                <a:gd name="T18" fmla="*/ 171 w 302"/>
                <a:gd name="T19" fmla="*/ 0 h 302"/>
                <a:gd name="T20" fmla="*/ 115 w 302"/>
                <a:gd name="T21" fmla="*/ 3 h 302"/>
                <a:gd name="T22" fmla="*/ 116 w 302"/>
                <a:gd name="T23" fmla="*/ 25 h 302"/>
                <a:gd name="T24" fmla="*/ 75 w 302"/>
                <a:gd name="T25" fmla="*/ 45 h 302"/>
                <a:gd name="T26" fmla="*/ 58 w 302"/>
                <a:gd name="T27" fmla="*/ 30 h 302"/>
                <a:gd name="T28" fmla="*/ 21 w 302"/>
                <a:gd name="T29" fmla="*/ 71 h 302"/>
                <a:gd name="T30" fmla="*/ 37 w 302"/>
                <a:gd name="T31" fmla="*/ 87 h 302"/>
                <a:gd name="T32" fmla="*/ 22 w 302"/>
                <a:gd name="T33" fmla="*/ 130 h 302"/>
                <a:gd name="T34" fmla="*/ 0 w 302"/>
                <a:gd name="T35" fmla="*/ 131 h 302"/>
                <a:gd name="T36" fmla="*/ 2 w 302"/>
                <a:gd name="T37" fmla="*/ 187 h 302"/>
                <a:gd name="T38" fmla="*/ 25 w 302"/>
                <a:gd name="T39" fmla="*/ 186 h 302"/>
                <a:gd name="T40" fmla="*/ 45 w 302"/>
                <a:gd name="T41" fmla="*/ 227 h 302"/>
                <a:gd name="T42" fmla="*/ 30 w 302"/>
                <a:gd name="T43" fmla="*/ 244 h 302"/>
                <a:gd name="T44" fmla="*/ 71 w 302"/>
                <a:gd name="T45" fmla="*/ 281 h 302"/>
                <a:gd name="T46" fmla="*/ 86 w 302"/>
                <a:gd name="T47" fmla="*/ 264 h 302"/>
                <a:gd name="T48" fmla="*/ 129 w 302"/>
                <a:gd name="T49" fmla="*/ 280 h 302"/>
                <a:gd name="T50" fmla="*/ 130 w 302"/>
                <a:gd name="T51" fmla="*/ 302 h 302"/>
                <a:gd name="T52" fmla="*/ 186 w 302"/>
                <a:gd name="T53" fmla="*/ 299 h 302"/>
                <a:gd name="T54" fmla="*/ 185 w 302"/>
                <a:gd name="T55" fmla="*/ 277 h 302"/>
                <a:gd name="T56" fmla="*/ 226 w 302"/>
                <a:gd name="T57" fmla="*/ 257 h 302"/>
                <a:gd name="T58" fmla="*/ 243 w 302"/>
                <a:gd name="T59" fmla="*/ 272 h 302"/>
                <a:gd name="T60" fmla="*/ 281 w 302"/>
                <a:gd name="T61" fmla="*/ 231 h 302"/>
                <a:gd name="T62" fmla="*/ 264 w 302"/>
                <a:gd name="T63" fmla="*/ 216 h 302"/>
                <a:gd name="T64" fmla="*/ 279 w 302"/>
                <a:gd name="T65" fmla="*/ 173 h 302"/>
                <a:gd name="T66" fmla="*/ 302 w 302"/>
                <a:gd name="T67" fmla="*/ 171 h 302"/>
                <a:gd name="T68" fmla="*/ 299 w 302"/>
                <a:gd name="T69" fmla="*/ 116 h 302"/>
                <a:gd name="T70" fmla="*/ 276 w 302"/>
                <a:gd name="T71" fmla="*/ 117 h 302"/>
                <a:gd name="T72" fmla="*/ 257 w 302"/>
                <a:gd name="T73" fmla="*/ 75 h 302"/>
                <a:gd name="T74" fmla="*/ 272 w 302"/>
                <a:gd name="T75" fmla="*/ 59 h 302"/>
                <a:gd name="T76" fmla="*/ 230 w 302"/>
                <a:gd name="T77" fmla="*/ 21 h 302"/>
                <a:gd name="T78" fmla="*/ 215 w 302"/>
                <a:gd name="T79" fmla="*/ 38 h 302"/>
                <a:gd name="T80" fmla="*/ 172 w 302"/>
                <a:gd name="T81" fmla="*/ 23 h 302"/>
                <a:gd name="T82" fmla="*/ 171 w 302"/>
                <a:gd name="T8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 h="302">
                  <a:moveTo>
                    <a:pt x="151" y="204"/>
                  </a:moveTo>
                  <a:cubicBezTo>
                    <a:pt x="144" y="204"/>
                    <a:pt x="138" y="203"/>
                    <a:pt x="132" y="201"/>
                  </a:cubicBezTo>
                  <a:cubicBezTo>
                    <a:pt x="112" y="194"/>
                    <a:pt x="99" y="175"/>
                    <a:pt x="98" y="154"/>
                  </a:cubicBezTo>
                  <a:cubicBezTo>
                    <a:pt x="96" y="125"/>
                    <a:pt x="119" y="99"/>
                    <a:pt x="148" y="98"/>
                  </a:cubicBezTo>
                  <a:cubicBezTo>
                    <a:pt x="149" y="98"/>
                    <a:pt x="150" y="98"/>
                    <a:pt x="151" y="98"/>
                  </a:cubicBezTo>
                  <a:cubicBezTo>
                    <a:pt x="157" y="98"/>
                    <a:pt x="163" y="99"/>
                    <a:pt x="169" y="101"/>
                  </a:cubicBezTo>
                  <a:cubicBezTo>
                    <a:pt x="189" y="109"/>
                    <a:pt x="203" y="127"/>
                    <a:pt x="204" y="148"/>
                  </a:cubicBezTo>
                  <a:cubicBezTo>
                    <a:pt x="205" y="178"/>
                    <a:pt x="183" y="203"/>
                    <a:pt x="153" y="204"/>
                  </a:cubicBezTo>
                  <a:cubicBezTo>
                    <a:pt x="152" y="204"/>
                    <a:pt x="152" y="204"/>
                    <a:pt x="151" y="204"/>
                  </a:cubicBezTo>
                  <a:moveTo>
                    <a:pt x="171" y="0"/>
                  </a:moveTo>
                  <a:cubicBezTo>
                    <a:pt x="115" y="3"/>
                    <a:pt x="115" y="3"/>
                    <a:pt x="115" y="3"/>
                  </a:cubicBezTo>
                  <a:cubicBezTo>
                    <a:pt x="116" y="25"/>
                    <a:pt x="116" y="25"/>
                    <a:pt x="116" y="25"/>
                  </a:cubicBezTo>
                  <a:cubicBezTo>
                    <a:pt x="101" y="30"/>
                    <a:pt x="87" y="36"/>
                    <a:pt x="75" y="45"/>
                  </a:cubicBezTo>
                  <a:cubicBezTo>
                    <a:pt x="58" y="30"/>
                    <a:pt x="58" y="30"/>
                    <a:pt x="58" y="30"/>
                  </a:cubicBezTo>
                  <a:cubicBezTo>
                    <a:pt x="21" y="71"/>
                    <a:pt x="21" y="71"/>
                    <a:pt x="21" y="71"/>
                  </a:cubicBezTo>
                  <a:cubicBezTo>
                    <a:pt x="37" y="87"/>
                    <a:pt x="37" y="87"/>
                    <a:pt x="37" y="87"/>
                  </a:cubicBezTo>
                  <a:cubicBezTo>
                    <a:pt x="30" y="100"/>
                    <a:pt x="25" y="114"/>
                    <a:pt x="22" y="130"/>
                  </a:cubicBezTo>
                  <a:cubicBezTo>
                    <a:pt x="0" y="131"/>
                    <a:pt x="0" y="131"/>
                    <a:pt x="0" y="131"/>
                  </a:cubicBezTo>
                  <a:cubicBezTo>
                    <a:pt x="2" y="187"/>
                    <a:pt x="2" y="187"/>
                    <a:pt x="2" y="187"/>
                  </a:cubicBezTo>
                  <a:cubicBezTo>
                    <a:pt x="25" y="186"/>
                    <a:pt x="25" y="186"/>
                    <a:pt x="25" y="186"/>
                  </a:cubicBezTo>
                  <a:cubicBezTo>
                    <a:pt x="29" y="200"/>
                    <a:pt x="36" y="214"/>
                    <a:pt x="45" y="227"/>
                  </a:cubicBezTo>
                  <a:cubicBezTo>
                    <a:pt x="30" y="244"/>
                    <a:pt x="30" y="244"/>
                    <a:pt x="30" y="244"/>
                  </a:cubicBezTo>
                  <a:cubicBezTo>
                    <a:pt x="71" y="281"/>
                    <a:pt x="71" y="281"/>
                    <a:pt x="71" y="281"/>
                  </a:cubicBezTo>
                  <a:cubicBezTo>
                    <a:pt x="86" y="264"/>
                    <a:pt x="86" y="264"/>
                    <a:pt x="86" y="264"/>
                  </a:cubicBezTo>
                  <a:cubicBezTo>
                    <a:pt x="99" y="272"/>
                    <a:pt x="114" y="277"/>
                    <a:pt x="129" y="280"/>
                  </a:cubicBezTo>
                  <a:cubicBezTo>
                    <a:pt x="130" y="302"/>
                    <a:pt x="130" y="302"/>
                    <a:pt x="130" y="302"/>
                  </a:cubicBezTo>
                  <a:cubicBezTo>
                    <a:pt x="186" y="299"/>
                    <a:pt x="186" y="299"/>
                    <a:pt x="186" y="299"/>
                  </a:cubicBezTo>
                  <a:cubicBezTo>
                    <a:pt x="185" y="277"/>
                    <a:pt x="185" y="277"/>
                    <a:pt x="185" y="277"/>
                  </a:cubicBezTo>
                  <a:cubicBezTo>
                    <a:pt x="200" y="273"/>
                    <a:pt x="214" y="266"/>
                    <a:pt x="226" y="257"/>
                  </a:cubicBezTo>
                  <a:cubicBezTo>
                    <a:pt x="243" y="272"/>
                    <a:pt x="243" y="272"/>
                    <a:pt x="243" y="272"/>
                  </a:cubicBezTo>
                  <a:cubicBezTo>
                    <a:pt x="281" y="231"/>
                    <a:pt x="281" y="231"/>
                    <a:pt x="281" y="231"/>
                  </a:cubicBezTo>
                  <a:cubicBezTo>
                    <a:pt x="264" y="216"/>
                    <a:pt x="264" y="216"/>
                    <a:pt x="264" y="216"/>
                  </a:cubicBezTo>
                  <a:cubicBezTo>
                    <a:pt x="272" y="202"/>
                    <a:pt x="277" y="188"/>
                    <a:pt x="279" y="173"/>
                  </a:cubicBezTo>
                  <a:cubicBezTo>
                    <a:pt x="302" y="171"/>
                    <a:pt x="302" y="171"/>
                    <a:pt x="302" y="171"/>
                  </a:cubicBezTo>
                  <a:cubicBezTo>
                    <a:pt x="299" y="116"/>
                    <a:pt x="299" y="116"/>
                    <a:pt x="299" y="116"/>
                  </a:cubicBezTo>
                  <a:cubicBezTo>
                    <a:pt x="276" y="117"/>
                    <a:pt x="276" y="117"/>
                    <a:pt x="276" y="117"/>
                  </a:cubicBezTo>
                  <a:cubicBezTo>
                    <a:pt x="272" y="102"/>
                    <a:pt x="266" y="88"/>
                    <a:pt x="257" y="75"/>
                  </a:cubicBezTo>
                  <a:cubicBezTo>
                    <a:pt x="272" y="59"/>
                    <a:pt x="272" y="59"/>
                    <a:pt x="272" y="59"/>
                  </a:cubicBezTo>
                  <a:cubicBezTo>
                    <a:pt x="230" y="21"/>
                    <a:pt x="230" y="21"/>
                    <a:pt x="230" y="21"/>
                  </a:cubicBezTo>
                  <a:cubicBezTo>
                    <a:pt x="215" y="38"/>
                    <a:pt x="215" y="38"/>
                    <a:pt x="215" y="38"/>
                  </a:cubicBezTo>
                  <a:cubicBezTo>
                    <a:pt x="202" y="30"/>
                    <a:pt x="187" y="25"/>
                    <a:pt x="172" y="23"/>
                  </a:cubicBezTo>
                  <a:cubicBezTo>
                    <a:pt x="171" y="0"/>
                    <a:pt x="171" y="0"/>
                    <a:pt x="171" y="0"/>
                  </a:cubicBezTo>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Freeform 9">
              <a:extLst>
                <a:ext uri="{FF2B5EF4-FFF2-40B4-BE49-F238E27FC236}">
                  <a16:creationId xmlns:a16="http://schemas.microsoft.com/office/drawing/2014/main" xmlns="" id="{19BE44E4-857E-4882-8590-BFFB739631F6}"/>
                </a:ext>
              </a:extLst>
            </p:cNvPr>
            <p:cNvSpPr>
              <a:spLocks noEditPoints="1"/>
            </p:cNvSpPr>
            <p:nvPr/>
          </p:nvSpPr>
          <p:spPr bwMode="auto">
            <a:xfrm>
              <a:off x="2738" y="585"/>
              <a:ext cx="386" cy="386"/>
            </a:xfrm>
            <a:custGeom>
              <a:avLst/>
              <a:gdLst>
                <a:gd name="T0" fmla="*/ 129 w 259"/>
                <a:gd name="T1" fmla="*/ 175 h 259"/>
                <a:gd name="T2" fmla="*/ 126 w 259"/>
                <a:gd name="T3" fmla="*/ 175 h 259"/>
                <a:gd name="T4" fmla="*/ 86 w 259"/>
                <a:gd name="T5" fmla="*/ 144 h 259"/>
                <a:gd name="T6" fmla="*/ 115 w 259"/>
                <a:gd name="T7" fmla="*/ 86 h 259"/>
                <a:gd name="T8" fmla="*/ 129 w 259"/>
                <a:gd name="T9" fmla="*/ 84 h 259"/>
                <a:gd name="T10" fmla="*/ 133 w 259"/>
                <a:gd name="T11" fmla="*/ 84 h 259"/>
                <a:gd name="T12" fmla="*/ 173 w 259"/>
                <a:gd name="T13" fmla="*/ 115 h 259"/>
                <a:gd name="T14" fmla="*/ 144 w 259"/>
                <a:gd name="T15" fmla="*/ 173 h 259"/>
                <a:gd name="T16" fmla="*/ 129 w 259"/>
                <a:gd name="T17" fmla="*/ 175 h 259"/>
                <a:gd name="T18" fmla="*/ 111 w 259"/>
                <a:gd name="T19" fmla="*/ 0 h 259"/>
                <a:gd name="T20" fmla="*/ 65 w 259"/>
                <a:gd name="T21" fmla="*/ 15 h 259"/>
                <a:gd name="T22" fmla="*/ 71 w 259"/>
                <a:gd name="T23" fmla="*/ 34 h 259"/>
                <a:gd name="T24" fmla="*/ 42 w 259"/>
                <a:gd name="T25" fmla="*/ 60 h 259"/>
                <a:gd name="T26" fmla="*/ 24 w 259"/>
                <a:gd name="T27" fmla="*/ 51 h 259"/>
                <a:gd name="T28" fmla="*/ 3 w 259"/>
                <a:gd name="T29" fmla="*/ 94 h 259"/>
                <a:gd name="T30" fmla="*/ 21 w 259"/>
                <a:gd name="T31" fmla="*/ 103 h 259"/>
                <a:gd name="T32" fmla="*/ 18 w 259"/>
                <a:gd name="T33" fmla="*/ 142 h 259"/>
                <a:gd name="T34" fmla="*/ 0 w 259"/>
                <a:gd name="T35" fmla="*/ 148 h 259"/>
                <a:gd name="T36" fmla="*/ 15 w 259"/>
                <a:gd name="T37" fmla="*/ 194 h 259"/>
                <a:gd name="T38" fmla="*/ 34 w 259"/>
                <a:gd name="T39" fmla="*/ 187 h 259"/>
                <a:gd name="T40" fmla="*/ 59 w 259"/>
                <a:gd name="T41" fmla="*/ 217 h 259"/>
                <a:gd name="T42" fmla="*/ 51 w 259"/>
                <a:gd name="T43" fmla="*/ 234 h 259"/>
                <a:gd name="T44" fmla="*/ 94 w 259"/>
                <a:gd name="T45" fmla="*/ 255 h 259"/>
                <a:gd name="T46" fmla="*/ 103 w 259"/>
                <a:gd name="T47" fmla="*/ 238 h 259"/>
                <a:gd name="T48" fmla="*/ 129 w 259"/>
                <a:gd name="T49" fmla="*/ 241 h 259"/>
                <a:gd name="T50" fmla="*/ 142 w 259"/>
                <a:gd name="T51" fmla="*/ 241 h 259"/>
                <a:gd name="T52" fmla="*/ 148 w 259"/>
                <a:gd name="T53" fmla="*/ 259 h 259"/>
                <a:gd name="T54" fmla="*/ 193 w 259"/>
                <a:gd name="T55" fmla="*/ 243 h 259"/>
                <a:gd name="T56" fmla="*/ 187 w 259"/>
                <a:gd name="T57" fmla="*/ 225 h 259"/>
                <a:gd name="T58" fmla="*/ 217 w 259"/>
                <a:gd name="T59" fmla="*/ 199 h 259"/>
                <a:gd name="T60" fmla="*/ 234 w 259"/>
                <a:gd name="T61" fmla="*/ 208 h 259"/>
                <a:gd name="T62" fmla="*/ 255 w 259"/>
                <a:gd name="T63" fmla="*/ 165 h 259"/>
                <a:gd name="T64" fmla="*/ 238 w 259"/>
                <a:gd name="T65" fmla="*/ 156 h 259"/>
                <a:gd name="T66" fmla="*/ 240 w 259"/>
                <a:gd name="T67" fmla="*/ 117 h 259"/>
                <a:gd name="T68" fmla="*/ 259 w 259"/>
                <a:gd name="T69" fmla="*/ 111 h 259"/>
                <a:gd name="T70" fmla="*/ 243 w 259"/>
                <a:gd name="T71" fmla="*/ 65 h 259"/>
                <a:gd name="T72" fmla="*/ 225 w 259"/>
                <a:gd name="T73" fmla="*/ 71 h 259"/>
                <a:gd name="T74" fmla="*/ 199 w 259"/>
                <a:gd name="T75" fmla="*/ 42 h 259"/>
                <a:gd name="T76" fmla="*/ 208 w 259"/>
                <a:gd name="T77" fmla="*/ 24 h 259"/>
                <a:gd name="T78" fmla="*/ 165 w 259"/>
                <a:gd name="T79" fmla="*/ 3 h 259"/>
                <a:gd name="T80" fmla="*/ 156 w 259"/>
                <a:gd name="T81" fmla="*/ 21 h 259"/>
                <a:gd name="T82" fmla="*/ 129 w 259"/>
                <a:gd name="T83" fmla="*/ 17 h 259"/>
                <a:gd name="T84" fmla="*/ 117 w 259"/>
                <a:gd name="T85" fmla="*/ 18 h 259"/>
                <a:gd name="T86" fmla="*/ 111 w 259"/>
                <a:gd name="T8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9" h="259">
                  <a:moveTo>
                    <a:pt x="129" y="175"/>
                  </a:moveTo>
                  <a:cubicBezTo>
                    <a:pt x="128" y="175"/>
                    <a:pt x="127" y="175"/>
                    <a:pt x="126" y="175"/>
                  </a:cubicBezTo>
                  <a:cubicBezTo>
                    <a:pt x="108" y="174"/>
                    <a:pt x="92" y="161"/>
                    <a:pt x="86" y="144"/>
                  </a:cubicBezTo>
                  <a:cubicBezTo>
                    <a:pt x="78" y="120"/>
                    <a:pt x="91" y="94"/>
                    <a:pt x="115" y="86"/>
                  </a:cubicBezTo>
                  <a:cubicBezTo>
                    <a:pt x="119" y="84"/>
                    <a:pt x="124" y="84"/>
                    <a:pt x="129" y="84"/>
                  </a:cubicBezTo>
                  <a:cubicBezTo>
                    <a:pt x="130" y="84"/>
                    <a:pt x="132" y="84"/>
                    <a:pt x="133" y="84"/>
                  </a:cubicBezTo>
                  <a:cubicBezTo>
                    <a:pt x="151" y="85"/>
                    <a:pt x="167" y="97"/>
                    <a:pt x="173" y="115"/>
                  </a:cubicBezTo>
                  <a:cubicBezTo>
                    <a:pt x="181" y="138"/>
                    <a:pt x="168" y="164"/>
                    <a:pt x="144" y="173"/>
                  </a:cubicBezTo>
                  <a:cubicBezTo>
                    <a:pt x="139" y="174"/>
                    <a:pt x="134" y="175"/>
                    <a:pt x="129" y="175"/>
                  </a:cubicBezTo>
                  <a:moveTo>
                    <a:pt x="111" y="0"/>
                  </a:moveTo>
                  <a:cubicBezTo>
                    <a:pt x="65" y="15"/>
                    <a:pt x="65" y="15"/>
                    <a:pt x="65" y="15"/>
                  </a:cubicBezTo>
                  <a:cubicBezTo>
                    <a:pt x="71" y="34"/>
                    <a:pt x="71" y="34"/>
                    <a:pt x="71" y="34"/>
                  </a:cubicBezTo>
                  <a:cubicBezTo>
                    <a:pt x="60" y="40"/>
                    <a:pt x="50" y="49"/>
                    <a:pt x="42" y="60"/>
                  </a:cubicBezTo>
                  <a:cubicBezTo>
                    <a:pt x="24" y="51"/>
                    <a:pt x="24" y="51"/>
                    <a:pt x="24" y="51"/>
                  </a:cubicBezTo>
                  <a:cubicBezTo>
                    <a:pt x="3" y="94"/>
                    <a:pt x="3" y="94"/>
                    <a:pt x="3" y="94"/>
                  </a:cubicBezTo>
                  <a:cubicBezTo>
                    <a:pt x="21" y="103"/>
                    <a:pt x="21" y="103"/>
                    <a:pt x="21" y="103"/>
                  </a:cubicBezTo>
                  <a:cubicBezTo>
                    <a:pt x="17" y="116"/>
                    <a:pt x="17" y="129"/>
                    <a:pt x="18" y="142"/>
                  </a:cubicBezTo>
                  <a:cubicBezTo>
                    <a:pt x="0" y="148"/>
                    <a:pt x="0" y="148"/>
                    <a:pt x="0" y="148"/>
                  </a:cubicBezTo>
                  <a:cubicBezTo>
                    <a:pt x="15" y="194"/>
                    <a:pt x="15" y="194"/>
                    <a:pt x="15" y="194"/>
                  </a:cubicBezTo>
                  <a:cubicBezTo>
                    <a:pt x="34" y="187"/>
                    <a:pt x="34" y="187"/>
                    <a:pt x="34" y="187"/>
                  </a:cubicBezTo>
                  <a:cubicBezTo>
                    <a:pt x="40" y="199"/>
                    <a:pt x="49" y="209"/>
                    <a:pt x="59" y="217"/>
                  </a:cubicBezTo>
                  <a:cubicBezTo>
                    <a:pt x="51" y="234"/>
                    <a:pt x="51" y="234"/>
                    <a:pt x="51" y="234"/>
                  </a:cubicBezTo>
                  <a:cubicBezTo>
                    <a:pt x="94" y="255"/>
                    <a:pt x="94" y="255"/>
                    <a:pt x="94" y="255"/>
                  </a:cubicBezTo>
                  <a:cubicBezTo>
                    <a:pt x="103" y="238"/>
                    <a:pt x="103" y="238"/>
                    <a:pt x="103" y="238"/>
                  </a:cubicBezTo>
                  <a:cubicBezTo>
                    <a:pt x="111" y="240"/>
                    <a:pt x="120" y="241"/>
                    <a:pt x="129" y="241"/>
                  </a:cubicBezTo>
                  <a:cubicBezTo>
                    <a:pt x="133" y="241"/>
                    <a:pt x="138" y="241"/>
                    <a:pt x="142" y="241"/>
                  </a:cubicBezTo>
                  <a:cubicBezTo>
                    <a:pt x="148" y="259"/>
                    <a:pt x="148" y="259"/>
                    <a:pt x="148" y="259"/>
                  </a:cubicBezTo>
                  <a:cubicBezTo>
                    <a:pt x="193" y="243"/>
                    <a:pt x="193" y="243"/>
                    <a:pt x="193" y="243"/>
                  </a:cubicBezTo>
                  <a:cubicBezTo>
                    <a:pt x="187" y="225"/>
                    <a:pt x="187" y="225"/>
                    <a:pt x="187" y="225"/>
                  </a:cubicBezTo>
                  <a:cubicBezTo>
                    <a:pt x="199" y="218"/>
                    <a:pt x="208" y="210"/>
                    <a:pt x="217" y="199"/>
                  </a:cubicBezTo>
                  <a:cubicBezTo>
                    <a:pt x="234" y="208"/>
                    <a:pt x="234" y="208"/>
                    <a:pt x="234" y="208"/>
                  </a:cubicBezTo>
                  <a:cubicBezTo>
                    <a:pt x="255" y="165"/>
                    <a:pt x="255" y="165"/>
                    <a:pt x="255" y="165"/>
                  </a:cubicBezTo>
                  <a:cubicBezTo>
                    <a:pt x="238" y="156"/>
                    <a:pt x="238" y="156"/>
                    <a:pt x="238" y="156"/>
                  </a:cubicBezTo>
                  <a:cubicBezTo>
                    <a:pt x="241" y="143"/>
                    <a:pt x="242" y="130"/>
                    <a:pt x="240" y="117"/>
                  </a:cubicBezTo>
                  <a:cubicBezTo>
                    <a:pt x="259" y="111"/>
                    <a:pt x="259" y="111"/>
                    <a:pt x="259" y="111"/>
                  </a:cubicBezTo>
                  <a:cubicBezTo>
                    <a:pt x="243" y="65"/>
                    <a:pt x="243" y="65"/>
                    <a:pt x="243" y="65"/>
                  </a:cubicBezTo>
                  <a:cubicBezTo>
                    <a:pt x="225" y="71"/>
                    <a:pt x="225" y="71"/>
                    <a:pt x="225" y="71"/>
                  </a:cubicBezTo>
                  <a:cubicBezTo>
                    <a:pt x="218" y="60"/>
                    <a:pt x="209" y="50"/>
                    <a:pt x="199" y="42"/>
                  </a:cubicBezTo>
                  <a:cubicBezTo>
                    <a:pt x="208" y="24"/>
                    <a:pt x="208" y="24"/>
                    <a:pt x="208" y="24"/>
                  </a:cubicBezTo>
                  <a:cubicBezTo>
                    <a:pt x="165" y="3"/>
                    <a:pt x="165" y="3"/>
                    <a:pt x="165" y="3"/>
                  </a:cubicBezTo>
                  <a:cubicBezTo>
                    <a:pt x="156" y="21"/>
                    <a:pt x="156" y="21"/>
                    <a:pt x="156" y="21"/>
                  </a:cubicBezTo>
                  <a:cubicBezTo>
                    <a:pt x="147" y="19"/>
                    <a:pt x="138" y="17"/>
                    <a:pt x="129" y="17"/>
                  </a:cubicBezTo>
                  <a:cubicBezTo>
                    <a:pt x="125" y="17"/>
                    <a:pt x="121" y="18"/>
                    <a:pt x="117" y="18"/>
                  </a:cubicBezTo>
                  <a:cubicBezTo>
                    <a:pt x="111" y="0"/>
                    <a:pt x="111" y="0"/>
                    <a:pt x="111" y="0"/>
                  </a:cubicBezTo>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10">
              <a:extLst>
                <a:ext uri="{FF2B5EF4-FFF2-40B4-BE49-F238E27FC236}">
                  <a16:creationId xmlns:a16="http://schemas.microsoft.com/office/drawing/2014/main" xmlns="" id="{78972413-0D7D-4C26-8B1A-455C4516E710}"/>
                </a:ext>
              </a:extLst>
            </p:cNvPr>
            <p:cNvSpPr>
              <a:spLocks noChangeArrowheads="1"/>
            </p:cNvSpPr>
            <p:nvPr/>
          </p:nvSpPr>
          <p:spPr bwMode="auto">
            <a:xfrm>
              <a:off x="2292" y="1348"/>
              <a:ext cx="1042" cy="735"/>
            </a:xfrm>
            <a:prstGeom prst="rect">
              <a:avLst/>
            </a:prstGeom>
            <a:solidFill>
              <a:srgbClr val="2A44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0" name="Rectangle 11">
              <a:extLst>
                <a:ext uri="{FF2B5EF4-FFF2-40B4-BE49-F238E27FC236}">
                  <a16:creationId xmlns:a16="http://schemas.microsoft.com/office/drawing/2014/main" xmlns="" id="{0364B396-CB0C-4FCD-A1AF-DB325644DB3B}"/>
                </a:ext>
              </a:extLst>
            </p:cNvPr>
            <p:cNvSpPr>
              <a:spLocks noChangeArrowheads="1"/>
            </p:cNvSpPr>
            <p:nvPr/>
          </p:nvSpPr>
          <p:spPr bwMode="auto">
            <a:xfrm>
              <a:off x="2292" y="1348"/>
              <a:ext cx="1042" cy="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Rectangle 12">
              <a:extLst>
                <a:ext uri="{FF2B5EF4-FFF2-40B4-BE49-F238E27FC236}">
                  <a16:creationId xmlns:a16="http://schemas.microsoft.com/office/drawing/2014/main" xmlns="" id="{E95C6A92-C88C-4B62-A257-072E4E5E8A70}"/>
                </a:ext>
              </a:extLst>
            </p:cNvPr>
            <p:cNvSpPr>
              <a:spLocks noChangeArrowheads="1"/>
            </p:cNvSpPr>
            <p:nvPr/>
          </p:nvSpPr>
          <p:spPr bwMode="auto">
            <a:xfrm>
              <a:off x="2630" y="1919"/>
              <a:ext cx="366" cy="164"/>
            </a:xfrm>
            <a:prstGeom prst="rect">
              <a:avLst/>
            </a:prstGeom>
            <a:solidFill>
              <a:srgbClr val="5066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13">
              <a:extLst>
                <a:ext uri="{FF2B5EF4-FFF2-40B4-BE49-F238E27FC236}">
                  <a16:creationId xmlns:a16="http://schemas.microsoft.com/office/drawing/2014/main" xmlns="" id="{DAF0BC6E-709E-4F66-9F9F-4C25EBF6187E}"/>
                </a:ext>
              </a:extLst>
            </p:cNvPr>
            <p:cNvSpPr>
              <a:spLocks noChangeArrowheads="1"/>
            </p:cNvSpPr>
            <p:nvPr/>
          </p:nvSpPr>
          <p:spPr bwMode="auto">
            <a:xfrm>
              <a:off x="2630" y="1919"/>
              <a:ext cx="366" cy="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Freeform 14">
              <a:extLst>
                <a:ext uri="{FF2B5EF4-FFF2-40B4-BE49-F238E27FC236}">
                  <a16:creationId xmlns:a16="http://schemas.microsoft.com/office/drawing/2014/main" xmlns="" id="{2EEF662F-5AEE-41B3-837D-F3BC1298D927}"/>
                </a:ext>
              </a:extLst>
            </p:cNvPr>
            <p:cNvSpPr>
              <a:spLocks noEditPoints="1"/>
            </p:cNvSpPr>
            <p:nvPr/>
          </p:nvSpPr>
          <p:spPr bwMode="auto">
            <a:xfrm>
              <a:off x="2292" y="1391"/>
              <a:ext cx="1042" cy="572"/>
            </a:xfrm>
            <a:custGeom>
              <a:avLst/>
              <a:gdLst>
                <a:gd name="T0" fmla="*/ 699 w 699"/>
                <a:gd name="T1" fmla="*/ 283 h 383"/>
                <a:gd name="T2" fmla="*/ 628 w 699"/>
                <a:gd name="T3" fmla="*/ 354 h 383"/>
                <a:gd name="T4" fmla="*/ 472 w 699"/>
                <a:gd name="T5" fmla="*/ 354 h 383"/>
                <a:gd name="T6" fmla="*/ 472 w 699"/>
                <a:gd name="T7" fmla="*/ 354 h 383"/>
                <a:gd name="T8" fmla="*/ 472 w 699"/>
                <a:gd name="T9" fmla="*/ 383 h 383"/>
                <a:gd name="T10" fmla="*/ 628 w 699"/>
                <a:gd name="T11" fmla="*/ 383 h 383"/>
                <a:gd name="T12" fmla="*/ 699 w 699"/>
                <a:gd name="T13" fmla="*/ 312 h 383"/>
                <a:gd name="T14" fmla="*/ 699 w 699"/>
                <a:gd name="T15" fmla="*/ 283 h 383"/>
                <a:gd name="T16" fmla="*/ 0 w 699"/>
                <a:gd name="T17" fmla="*/ 0 h 383"/>
                <a:gd name="T18" fmla="*/ 0 w 699"/>
                <a:gd name="T19" fmla="*/ 0 h 383"/>
                <a:gd name="T20" fmla="*/ 0 w 699"/>
                <a:gd name="T21" fmla="*/ 312 h 383"/>
                <a:gd name="T22" fmla="*/ 71 w 699"/>
                <a:gd name="T23" fmla="*/ 383 h 383"/>
                <a:gd name="T24" fmla="*/ 227 w 699"/>
                <a:gd name="T25" fmla="*/ 383 h 383"/>
                <a:gd name="T26" fmla="*/ 227 w 699"/>
                <a:gd name="T27" fmla="*/ 354 h 383"/>
                <a:gd name="T28" fmla="*/ 227 w 699"/>
                <a:gd name="T29" fmla="*/ 354 h 383"/>
                <a:gd name="T30" fmla="*/ 71 w 699"/>
                <a:gd name="T31" fmla="*/ 354 h 383"/>
                <a:gd name="T32" fmla="*/ 0 w 699"/>
                <a:gd name="T33" fmla="*/ 283 h 383"/>
                <a:gd name="T34" fmla="*/ 0 w 699"/>
                <a:gd name="T3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9" h="383">
                  <a:moveTo>
                    <a:pt x="699" y="283"/>
                  </a:moveTo>
                  <a:cubicBezTo>
                    <a:pt x="699" y="322"/>
                    <a:pt x="667" y="354"/>
                    <a:pt x="628" y="354"/>
                  </a:cubicBezTo>
                  <a:cubicBezTo>
                    <a:pt x="472" y="354"/>
                    <a:pt x="472" y="354"/>
                    <a:pt x="472" y="354"/>
                  </a:cubicBezTo>
                  <a:cubicBezTo>
                    <a:pt x="472" y="354"/>
                    <a:pt x="472" y="354"/>
                    <a:pt x="472" y="354"/>
                  </a:cubicBezTo>
                  <a:cubicBezTo>
                    <a:pt x="472" y="383"/>
                    <a:pt x="472" y="383"/>
                    <a:pt x="472" y="383"/>
                  </a:cubicBezTo>
                  <a:cubicBezTo>
                    <a:pt x="628" y="383"/>
                    <a:pt x="628" y="383"/>
                    <a:pt x="628" y="383"/>
                  </a:cubicBezTo>
                  <a:cubicBezTo>
                    <a:pt x="667" y="383"/>
                    <a:pt x="699" y="351"/>
                    <a:pt x="699" y="312"/>
                  </a:cubicBezTo>
                  <a:cubicBezTo>
                    <a:pt x="699" y="283"/>
                    <a:pt x="699" y="283"/>
                    <a:pt x="699" y="283"/>
                  </a:cubicBezTo>
                  <a:moveTo>
                    <a:pt x="0" y="0"/>
                  </a:moveTo>
                  <a:cubicBezTo>
                    <a:pt x="0" y="0"/>
                    <a:pt x="0" y="0"/>
                    <a:pt x="0" y="0"/>
                  </a:cubicBezTo>
                  <a:cubicBezTo>
                    <a:pt x="0" y="312"/>
                    <a:pt x="0" y="312"/>
                    <a:pt x="0" y="312"/>
                  </a:cubicBezTo>
                  <a:cubicBezTo>
                    <a:pt x="0" y="351"/>
                    <a:pt x="32" y="383"/>
                    <a:pt x="71" y="383"/>
                  </a:cubicBezTo>
                  <a:cubicBezTo>
                    <a:pt x="227" y="383"/>
                    <a:pt x="227" y="383"/>
                    <a:pt x="227" y="383"/>
                  </a:cubicBezTo>
                  <a:cubicBezTo>
                    <a:pt x="227" y="354"/>
                    <a:pt x="227" y="354"/>
                    <a:pt x="227" y="354"/>
                  </a:cubicBezTo>
                  <a:cubicBezTo>
                    <a:pt x="227" y="354"/>
                    <a:pt x="227" y="354"/>
                    <a:pt x="227" y="354"/>
                  </a:cubicBezTo>
                  <a:cubicBezTo>
                    <a:pt x="71" y="354"/>
                    <a:pt x="71" y="354"/>
                    <a:pt x="71" y="354"/>
                  </a:cubicBezTo>
                  <a:cubicBezTo>
                    <a:pt x="32" y="354"/>
                    <a:pt x="0" y="322"/>
                    <a:pt x="0" y="283"/>
                  </a:cubicBezTo>
                  <a:cubicBezTo>
                    <a:pt x="0" y="0"/>
                    <a:pt x="0" y="0"/>
                    <a:pt x="0" y="0"/>
                  </a:cubicBezTo>
                </a:path>
              </a:pathLst>
            </a:custGeom>
            <a:solidFill>
              <a:srgbClr val="1522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Freeform 15">
              <a:extLst>
                <a:ext uri="{FF2B5EF4-FFF2-40B4-BE49-F238E27FC236}">
                  <a16:creationId xmlns:a16="http://schemas.microsoft.com/office/drawing/2014/main" xmlns="" id="{6B3FE42A-FD20-41B7-BD87-68C4763FB6B6}"/>
                </a:ext>
              </a:extLst>
            </p:cNvPr>
            <p:cNvSpPr>
              <a:spLocks/>
            </p:cNvSpPr>
            <p:nvPr/>
          </p:nvSpPr>
          <p:spPr bwMode="auto">
            <a:xfrm>
              <a:off x="2630" y="1919"/>
              <a:ext cx="366" cy="44"/>
            </a:xfrm>
            <a:custGeom>
              <a:avLst/>
              <a:gdLst>
                <a:gd name="T0" fmla="*/ 0 w 366"/>
                <a:gd name="T1" fmla="*/ 0 h 44"/>
                <a:gd name="T2" fmla="*/ 0 w 366"/>
                <a:gd name="T3" fmla="*/ 0 h 44"/>
                <a:gd name="T4" fmla="*/ 0 w 366"/>
                <a:gd name="T5" fmla="*/ 44 h 44"/>
                <a:gd name="T6" fmla="*/ 366 w 366"/>
                <a:gd name="T7" fmla="*/ 44 h 44"/>
                <a:gd name="T8" fmla="*/ 366 w 366"/>
                <a:gd name="T9" fmla="*/ 0 h 44"/>
                <a:gd name="T10" fmla="*/ 0 w 366"/>
                <a:gd name="T11" fmla="*/ 0 h 44"/>
              </a:gdLst>
              <a:ahLst/>
              <a:cxnLst>
                <a:cxn ang="0">
                  <a:pos x="T0" y="T1"/>
                </a:cxn>
                <a:cxn ang="0">
                  <a:pos x="T2" y="T3"/>
                </a:cxn>
                <a:cxn ang="0">
                  <a:pos x="T4" y="T5"/>
                </a:cxn>
                <a:cxn ang="0">
                  <a:pos x="T6" y="T7"/>
                </a:cxn>
                <a:cxn ang="0">
                  <a:pos x="T8" y="T9"/>
                </a:cxn>
                <a:cxn ang="0">
                  <a:pos x="T10" y="T11"/>
                </a:cxn>
              </a:cxnLst>
              <a:rect l="0" t="0" r="r" b="b"/>
              <a:pathLst>
                <a:path w="366" h="44">
                  <a:moveTo>
                    <a:pt x="0" y="0"/>
                  </a:moveTo>
                  <a:lnTo>
                    <a:pt x="0" y="0"/>
                  </a:lnTo>
                  <a:lnTo>
                    <a:pt x="0" y="44"/>
                  </a:lnTo>
                  <a:lnTo>
                    <a:pt x="366" y="44"/>
                  </a:lnTo>
                  <a:lnTo>
                    <a:pt x="366" y="0"/>
                  </a:lnTo>
                  <a:lnTo>
                    <a:pt x="0" y="0"/>
                  </a:lnTo>
                  <a:close/>
                </a:path>
              </a:pathLst>
            </a:custGeom>
            <a:solidFill>
              <a:srgbClr val="2833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Freeform 16">
              <a:extLst>
                <a:ext uri="{FF2B5EF4-FFF2-40B4-BE49-F238E27FC236}">
                  <a16:creationId xmlns:a16="http://schemas.microsoft.com/office/drawing/2014/main" xmlns="" id="{49310FEA-C3D6-4813-8D35-77F70564ABB5}"/>
                </a:ext>
              </a:extLst>
            </p:cNvPr>
            <p:cNvSpPr>
              <a:spLocks/>
            </p:cNvSpPr>
            <p:nvPr/>
          </p:nvSpPr>
          <p:spPr bwMode="auto">
            <a:xfrm>
              <a:off x="2630" y="1919"/>
              <a:ext cx="366" cy="44"/>
            </a:xfrm>
            <a:custGeom>
              <a:avLst/>
              <a:gdLst>
                <a:gd name="T0" fmla="*/ 0 w 366"/>
                <a:gd name="T1" fmla="*/ 0 h 44"/>
                <a:gd name="T2" fmla="*/ 0 w 366"/>
                <a:gd name="T3" fmla="*/ 0 h 44"/>
                <a:gd name="T4" fmla="*/ 0 w 366"/>
                <a:gd name="T5" fmla="*/ 44 h 44"/>
                <a:gd name="T6" fmla="*/ 366 w 366"/>
                <a:gd name="T7" fmla="*/ 44 h 44"/>
                <a:gd name="T8" fmla="*/ 366 w 366"/>
                <a:gd name="T9" fmla="*/ 0 h 44"/>
                <a:gd name="T10" fmla="*/ 0 w 366"/>
                <a:gd name="T11" fmla="*/ 0 h 44"/>
              </a:gdLst>
              <a:ahLst/>
              <a:cxnLst>
                <a:cxn ang="0">
                  <a:pos x="T0" y="T1"/>
                </a:cxn>
                <a:cxn ang="0">
                  <a:pos x="T2" y="T3"/>
                </a:cxn>
                <a:cxn ang="0">
                  <a:pos x="T4" y="T5"/>
                </a:cxn>
                <a:cxn ang="0">
                  <a:pos x="T6" y="T7"/>
                </a:cxn>
                <a:cxn ang="0">
                  <a:pos x="T8" y="T9"/>
                </a:cxn>
                <a:cxn ang="0">
                  <a:pos x="T10" y="T11"/>
                </a:cxn>
              </a:cxnLst>
              <a:rect l="0" t="0" r="r" b="b"/>
              <a:pathLst>
                <a:path w="366" h="44">
                  <a:moveTo>
                    <a:pt x="0" y="0"/>
                  </a:moveTo>
                  <a:lnTo>
                    <a:pt x="0" y="0"/>
                  </a:lnTo>
                  <a:lnTo>
                    <a:pt x="0" y="44"/>
                  </a:lnTo>
                  <a:lnTo>
                    <a:pt x="366" y="44"/>
                  </a:lnTo>
                  <a:lnTo>
                    <a:pt x="36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Freeform 17">
              <a:extLst>
                <a:ext uri="{FF2B5EF4-FFF2-40B4-BE49-F238E27FC236}">
                  <a16:creationId xmlns:a16="http://schemas.microsoft.com/office/drawing/2014/main" xmlns="" id="{455A6AB7-D8F9-44A1-A724-30A45F828927}"/>
                </a:ext>
              </a:extLst>
            </p:cNvPr>
            <p:cNvSpPr>
              <a:spLocks/>
            </p:cNvSpPr>
            <p:nvPr/>
          </p:nvSpPr>
          <p:spPr bwMode="auto">
            <a:xfrm>
              <a:off x="2736" y="1843"/>
              <a:ext cx="154" cy="154"/>
            </a:xfrm>
            <a:custGeom>
              <a:avLst/>
              <a:gdLst>
                <a:gd name="T0" fmla="*/ 103 w 103"/>
                <a:gd name="T1" fmla="*/ 80 h 103"/>
                <a:gd name="T2" fmla="*/ 80 w 103"/>
                <a:gd name="T3" fmla="*/ 103 h 103"/>
                <a:gd name="T4" fmla="*/ 23 w 103"/>
                <a:gd name="T5" fmla="*/ 103 h 103"/>
                <a:gd name="T6" fmla="*/ 0 w 103"/>
                <a:gd name="T7" fmla="*/ 80 h 103"/>
                <a:gd name="T8" fmla="*/ 0 w 103"/>
                <a:gd name="T9" fmla="*/ 22 h 103"/>
                <a:gd name="T10" fmla="*/ 23 w 103"/>
                <a:gd name="T11" fmla="*/ 0 h 103"/>
                <a:gd name="T12" fmla="*/ 80 w 103"/>
                <a:gd name="T13" fmla="*/ 0 h 103"/>
                <a:gd name="T14" fmla="*/ 103 w 103"/>
                <a:gd name="T15" fmla="*/ 22 h 103"/>
                <a:gd name="T16" fmla="*/ 103 w 103"/>
                <a:gd name="T17" fmla="*/ 8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3">
                  <a:moveTo>
                    <a:pt x="103" y="80"/>
                  </a:moveTo>
                  <a:cubicBezTo>
                    <a:pt x="103" y="92"/>
                    <a:pt x="93" y="103"/>
                    <a:pt x="80" y="103"/>
                  </a:cubicBezTo>
                  <a:cubicBezTo>
                    <a:pt x="23" y="103"/>
                    <a:pt x="23" y="103"/>
                    <a:pt x="23" y="103"/>
                  </a:cubicBezTo>
                  <a:cubicBezTo>
                    <a:pt x="10" y="103"/>
                    <a:pt x="0" y="92"/>
                    <a:pt x="0" y="80"/>
                  </a:cubicBezTo>
                  <a:cubicBezTo>
                    <a:pt x="0" y="22"/>
                    <a:pt x="0" y="22"/>
                    <a:pt x="0" y="22"/>
                  </a:cubicBezTo>
                  <a:cubicBezTo>
                    <a:pt x="0" y="10"/>
                    <a:pt x="10" y="0"/>
                    <a:pt x="23" y="0"/>
                  </a:cubicBezTo>
                  <a:cubicBezTo>
                    <a:pt x="80" y="0"/>
                    <a:pt x="80" y="0"/>
                    <a:pt x="80" y="0"/>
                  </a:cubicBezTo>
                  <a:cubicBezTo>
                    <a:pt x="93" y="0"/>
                    <a:pt x="103" y="10"/>
                    <a:pt x="103" y="22"/>
                  </a:cubicBezTo>
                  <a:lnTo>
                    <a:pt x="103" y="80"/>
                  </a:lnTo>
                  <a:close/>
                </a:path>
              </a:pathLst>
            </a:custGeom>
            <a:solidFill>
              <a:srgbClr val="DEDF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Oval 18">
              <a:extLst>
                <a:ext uri="{FF2B5EF4-FFF2-40B4-BE49-F238E27FC236}">
                  <a16:creationId xmlns:a16="http://schemas.microsoft.com/office/drawing/2014/main" xmlns="" id="{118AE143-8D1E-4C6A-AC01-E830B0201951}"/>
                </a:ext>
              </a:extLst>
            </p:cNvPr>
            <p:cNvSpPr>
              <a:spLocks noChangeArrowheads="1"/>
            </p:cNvSpPr>
            <p:nvPr/>
          </p:nvSpPr>
          <p:spPr bwMode="auto">
            <a:xfrm>
              <a:off x="2775" y="1882"/>
              <a:ext cx="76" cy="76"/>
            </a:xfrm>
            <a:prstGeom prst="ellipse">
              <a:avLst/>
            </a:pr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Freeform 19">
              <a:extLst>
                <a:ext uri="{FF2B5EF4-FFF2-40B4-BE49-F238E27FC236}">
                  <a16:creationId xmlns:a16="http://schemas.microsoft.com/office/drawing/2014/main" xmlns="" id="{346B7D65-EEF6-4A0F-B471-6733E1556AF2}"/>
                </a:ext>
              </a:extLst>
            </p:cNvPr>
            <p:cNvSpPr>
              <a:spLocks/>
            </p:cNvSpPr>
            <p:nvPr/>
          </p:nvSpPr>
          <p:spPr bwMode="auto">
            <a:xfrm>
              <a:off x="2292" y="1348"/>
              <a:ext cx="1042" cy="571"/>
            </a:xfrm>
            <a:custGeom>
              <a:avLst/>
              <a:gdLst>
                <a:gd name="T0" fmla="*/ 0 w 699"/>
                <a:gd name="T1" fmla="*/ 312 h 383"/>
                <a:gd name="T2" fmla="*/ 71 w 699"/>
                <a:gd name="T3" fmla="*/ 383 h 383"/>
                <a:gd name="T4" fmla="*/ 628 w 699"/>
                <a:gd name="T5" fmla="*/ 383 h 383"/>
                <a:gd name="T6" fmla="*/ 699 w 699"/>
                <a:gd name="T7" fmla="*/ 312 h 383"/>
                <a:gd name="T8" fmla="*/ 699 w 699"/>
                <a:gd name="T9" fmla="*/ 0 h 383"/>
                <a:gd name="T10" fmla="*/ 0 w 699"/>
                <a:gd name="T11" fmla="*/ 0 h 383"/>
                <a:gd name="T12" fmla="*/ 0 w 699"/>
                <a:gd name="T13" fmla="*/ 312 h 383"/>
              </a:gdLst>
              <a:ahLst/>
              <a:cxnLst>
                <a:cxn ang="0">
                  <a:pos x="T0" y="T1"/>
                </a:cxn>
                <a:cxn ang="0">
                  <a:pos x="T2" y="T3"/>
                </a:cxn>
                <a:cxn ang="0">
                  <a:pos x="T4" y="T5"/>
                </a:cxn>
                <a:cxn ang="0">
                  <a:pos x="T6" y="T7"/>
                </a:cxn>
                <a:cxn ang="0">
                  <a:pos x="T8" y="T9"/>
                </a:cxn>
                <a:cxn ang="0">
                  <a:pos x="T10" y="T11"/>
                </a:cxn>
                <a:cxn ang="0">
                  <a:pos x="T12" y="T13"/>
                </a:cxn>
              </a:cxnLst>
              <a:rect l="0" t="0" r="r" b="b"/>
              <a:pathLst>
                <a:path w="699" h="383">
                  <a:moveTo>
                    <a:pt x="0" y="312"/>
                  </a:moveTo>
                  <a:cubicBezTo>
                    <a:pt x="0" y="351"/>
                    <a:pt x="32" y="383"/>
                    <a:pt x="71" y="383"/>
                  </a:cubicBezTo>
                  <a:cubicBezTo>
                    <a:pt x="628" y="383"/>
                    <a:pt x="628" y="383"/>
                    <a:pt x="628" y="383"/>
                  </a:cubicBezTo>
                  <a:cubicBezTo>
                    <a:pt x="667" y="383"/>
                    <a:pt x="699" y="351"/>
                    <a:pt x="699" y="312"/>
                  </a:cubicBezTo>
                  <a:cubicBezTo>
                    <a:pt x="699" y="0"/>
                    <a:pt x="699" y="0"/>
                    <a:pt x="699" y="0"/>
                  </a:cubicBezTo>
                  <a:cubicBezTo>
                    <a:pt x="0" y="0"/>
                    <a:pt x="0" y="0"/>
                    <a:pt x="0" y="0"/>
                  </a:cubicBezTo>
                  <a:cubicBezTo>
                    <a:pt x="0" y="312"/>
                    <a:pt x="0" y="312"/>
                    <a:pt x="0" y="312"/>
                  </a:cubicBezTo>
                </a:path>
              </a:pathLst>
            </a:custGeom>
            <a:solidFill>
              <a:srgbClr val="2A445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Rectangle 20">
              <a:extLst>
                <a:ext uri="{FF2B5EF4-FFF2-40B4-BE49-F238E27FC236}">
                  <a16:creationId xmlns:a16="http://schemas.microsoft.com/office/drawing/2014/main" xmlns="" id="{80C2E70B-46FD-4903-AF07-25E6A817AA0B}"/>
                </a:ext>
              </a:extLst>
            </p:cNvPr>
            <p:cNvSpPr>
              <a:spLocks noChangeArrowheads="1"/>
            </p:cNvSpPr>
            <p:nvPr/>
          </p:nvSpPr>
          <p:spPr bwMode="auto">
            <a:xfrm>
              <a:off x="2630" y="1348"/>
              <a:ext cx="366" cy="571"/>
            </a:xfrm>
            <a:prstGeom prst="rect">
              <a:avLst/>
            </a:prstGeom>
            <a:solidFill>
              <a:srgbClr val="5066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Rectangle 21">
              <a:extLst>
                <a:ext uri="{FF2B5EF4-FFF2-40B4-BE49-F238E27FC236}">
                  <a16:creationId xmlns:a16="http://schemas.microsoft.com/office/drawing/2014/main" xmlns="" id="{FF6AFE65-414D-46AE-88FE-74CEA3AAFFB9}"/>
                </a:ext>
              </a:extLst>
            </p:cNvPr>
            <p:cNvSpPr>
              <a:spLocks noChangeArrowheads="1"/>
            </p:cNvSpPr>
            <p:nvPr/>
          </p:nvSpPr>
          <p:spPr bwMode="auto">
            <a:xfrm>
              <a:off x="2630" y="1348"/>
              <a:ext cx="366" cy="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Rectangle 22">
              <a:extLst>
                <a:ext uri="{FF2B5EF4-FFF2-40B4-BE49-F238E27FC236}">
                  <a16:creationId xmlns:a16="http://schemas.microsoft.com/office/drawing/2014/main" xmlns="" id="{DC4AADA9-215A-41BA-9A93-BB2595F38114}"/>
                </a:ext>
              </a:extLst>
            </p:cNvPr>
            <p:cNvSpPr>
              <a:spLocks noChangeArrowheads="1"/>
            </p:cNvSpPr>
            <p:nvPr/>
          </p:nvSpPr>
          <p:spPr bwMode="auto">
            <a:xfrm>
              <a:off x="2665" y="1348"/>
              <a:ext cx="6" cy="12"/>
            </a:xfrm>
            <a:prstGeom prst="rect">
              <a:avLst/>
            </a:prstGeom>
            <a:solidFill>
              <a:srgbClr val="231F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23">
              <a:extLst>
                <a:ext uri="{FF2B5EF4-FFF2-40B4-BE49-F238E27FC236}">
                  <a16:creationId xmlns:a16="http://schemas.microsoft.com/office/drawing/2014/main" xmlns="" id="{58B03242-3186-4754-A62A-39A9E4C81300}"/>
                </a:ext>
              </a:extLst>
            </p:cNvPr>
            <p:cNvSpPr>
              <a:spLocks noChangeArrowheads="1"/>
            </p:cNvSpPr>
            <p:nvPr/>
          </p:nvSpPr>
          <p:spPr bwMode="auto">
            <a:xfrm>
              <a:off x="2665" y="1348"/>
              <a:ext cx="6" cy="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Freeform 24">
              <a:extLst>
                <a:ext uri="{FF2B5EF4-FFF2-40B4-BE49-F238E27FC236}">
                  <a16:creationId xmlns:a16="http://schemas.microsoft.com/office/drawing/2014/main" xmlns="" id="{FAD9F21F-9D57-4C6F-8682-8675378D0202}"/>
                </a:ext>
              </a:extLst>
            </p:cNvPr>
            <p:cNvSpPr>
              <a:spLocks noEditPoints="1"/>
            </p:cNvSpPr>
            <p:nvPr/>
          </p:nvSpPr>
          <p:spPr bwMode="auto">
            <a:xfrm>
              <a:off x="2665" y="1384"/>
              <a:ext cx="6" cy="500"/>
            </a:xfrm>
            <a:custGeom>
              <a:avLst/>
              <a:gdLst>
                <a:gd name="T0" fmla="*/ 0 w 6"/>
                <a:gd name="T1" fmla="*/ 476 h 500"/>
                <a:gd name="T2" fmla="*/ 0 w 6"/>
                <a:gd name="T3" fmla="*/ 500 h 500"/>
                <a:gd name="T4" fmla="*/ 6 w 6"/>
                <a:gd name="T5" fmla="*/ 500 h 500"/>
                <a:gd name="T6" fmla="*/ 6 w 6"/>
                <a:gd name="T7" fmla="*/ 476 h 500"/>
                <a:gd name="T8" fmla="*/ 0 w 6"/>
                <a:gd name="T9" fmla="*/ 476 h 500"/>
                <a:gd name="T10" fmla="*/ 0 w 6"/>
                <a:gd name="T11" fmla="*/ 428 h 500"/>
                <a:gd name="T12" fmla="*/ 0 w 6"/>
                <a:gd name="T13" fmla="*/ 452 h 500"/>
                <a:gd name="T14" fmla="*/ 6 w 6"/>
                <a:gd name="T15" fmla="*/ 452 h 500"/>
                <a:gd name="T16" fmla="*/ 6 w 6"/>
                <a:gd name="T17" fmla="*/ 428 h 500"/>
                <a:gd name="T18" fmla="*/ 0 w 6"/>
                <a:gd name="T19" fmla="*/ 428 h 500"/>
                <a:gd name="T20" fmla="*/ 0 w 6"/>
                <a:gd name="T21" fmla="*/ 380 h 500"/>
                <a:gd name="T22" fmla="*/ 0 w 6"/>
                <a:gd name="T23" fmla="*/ 404 h 500"/>
                <a:gd name="T24" fmla="*/ 6 w 6"/>
                <a:gd name="T25" fmla="*/ 404 h 500"/>
                <a:gd name="T26" fmla="*/ 6 w 6"/>
                <a:gd name="T27" fmla="*/ 380 h 500"/>
                <a:gd name="T28" fmla="*/ 0 w 6"/>
                <a:gd name="T29" fmla="*/ 380 h 500"/>
                <a:gd name="T30" fmla="*/ 0 w 6"/>
                <a:gd name="T31" fmla="*/ 334 h 500"/>
                <a:gd name="T32" fmla="*/ 0 w 6"/>
                <a:gd name="T33" fmla="*/ 358 h 500"/>
                <a:gd name="T34" fmla="*/ 6 w 6"/>
                <a:gd name="T35" fmla="*/ 358 h 500"/>
                <a:gd name="T36" fmla="*/ 6 w 6"/>
                <a:gd name="T37" fmla="*/ 334 h 500"/>
                <a:gd name="T38" fmla="*/ 0 w 6"/>
                <a:gd name="T39" fmla="*/ 334 h 500"/>
                <a:gd name="T40" fmla="*/ 0 w 6"/>
                <a:gd name="T41" fmla="*/ 286 h 500"/>
                <a:gd name="T42" fmla="*/ 0 w 6"/>
                <a:gd name="T43" fmla="*/ 310 h 500"/>
                <a:gd name="T44" fmla="*/ 6 w 6"/>
                <a:gd name="T45" fmla="*/ 310 h 500"/>
                <a:gd name="T46" fmla="*/ 6 w 6"/>
                <a:gd name="T47" fmla="*/ 286 h 500"/>
                <a:gd name="T48" fmla="*/ 0 w 6"/>
                <a:gd name="T49" fmla="*/ 286 h 500"/>
                <a:gd name="T50" fmla="*/ 0 w 6"/>
                <a:gd name="T51" fmla="*/ 239 h 500"/>
                <a:gd name="T52" fmla="*/ 0 w 6"/>
                <a:gd name="T53" fmla="*/ 262 h 500"/>
                <a:gd name="T54" fmla="*/ 6 w 6"/>
                <a:gd name="T55" fmla="*/ 262 h 500"/>
                <a:gd name="T56" fmla="*/ 6 w 6"/>
                <a:gd name="T57" fmla="*/ 239 h 500"/>
                <a:gd name="T58" fmla="*/ 0 w 6"/>
                <a:gd name="T59" fmla="*/ 239 h 500"/>
                <a:gd name="T60" fmla="*/ 0 w 6"/>
                <a:gd name="T61" fmla="*/ 191 h 500"/>
                <a:gd name="T62" fmla="*/ 0 w 6"/>
                <a:gd name="T63" fmla="*/ 215 h 500"/>
                <a:gd name="T64" fmla="*/ 6 w 6"/>
                <a:gd name="T65" fmla="*/ 215 h 500"/>
                <a:gd name="T66" fmla="*/ 6 w 6"/>
                <a:gd name="T67" fmla="*/ 191 h 500"/>
                <a:gd name="T68" fmla="*/ 0 w 6"/>
                <a:gd name="T69" fmla="*/ 191 h 500"/>
                <a:gd name="T70" fmla="*/ 0 w 6"/>
                <a:gd name="T71" fmla="*/ 143 h 500"/>
                <a:gd name="T72" fmla="*/ 0 w 6"/>
                <a:gd name="T73" fmla="*/ 167 h 500"/>
                <a:gd name="T74" fmla="*/ 6 w 6"/>
                <a:gd name="T75" fmla="*/ 167 h 500"/>
                <a:gd name="T76" fmla="*/ 6 w 6"/>
                <a:gd name="T77" fmla="*/ 143 h 500"/>
                <a:gd name="T78" fmla="*/ 0 w 6"/>
                <a:gd name="T79" fmla="*/ 143 h 500"/>
                <a:gd name="T80" fmla="*/ 0 w 6"/>
                <a:gd name="T81" fmla="*/ 95 h 500"/>
                <a:gd name="T82" fmla="*/ 0 w 6"/>
                <a:gd name="T83" fmla="*/ 119 h 500"/>
                <a:gd name="T84" fmla="*/ 6 w 6"/>
                <a:gd name="T85" fmla="*/ 119 h 500"/>
                <a:gd name="T86" fmla="*/ 6 w 6"/>
                <a:gd name="T87" fmla="*/ 95 h 500"/>
                <a:gd name="T88" fmla="*/ 0 w 6"/>
                <a:gd name="T89" fmla="*/ 95 h 500"/>
                <a:gd name="T90" fmla="*/ 0 w 6"/>
                <a:gd name="T91" fmla="*/ 48 h 500"/>
                <a:gd name="T92" fmla="*/ 0 w 6"/>
                <a:gd name="T93" fmla="*/ 72 h 500"/>
                <a:gd name="T94" fmla="*/ 6 w 6"/>
                <a:gd name="T95" fmla="*/ 72 h 500"/>
                <a:gd name="T96" fmla="*/ 6 w 6"/>
                <a:gd name="T97" fmla="*/ 48 h 500"/>
                <a:gd name="T98" fmla="*/ 0 w 6"/>
                <a:gd name="T99" fmla="*/ 48 h 500"/>
                <a:gd name="T100" fmla="*/ 0 w 6"/>
                <a:gd name="T101" fmla="*/ 0 h 500"/>
                <a:gd name="T102" fmla="*/ 0 w 6"/>
                <a:gd name="T103" fmla="*/ 24 h 500"/>
                <a:gd name="T104" fmla="*/ 6 w 6"/>
                <a:gd name="T105" fmla="*/ 24 h 500"/>
                <a:gd name="T106" fmla="*/ 6 w 6"/>
                <a:gd name="T107" fmla="*/ 0 h 500"/>
                <a:gd name="T108" fmla="*/ 0 w 6"/>
                <a:gd name="T10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 h="500">
                  <a:moveTo>
                    <a:pt x="0" y="476"/>
                  </a:moveTo>
                  <a:lnTo>
                    <a:pt x="0" y="500"/>
                  </a:lnTo>
                  <a:lnTo>
                    <a:pt x="6" y="500"/>
                  </a:lnTo>
                  <a:lnTo>
                    <a:pt x="6" y="476"/>
                  </a:lnTo>
                  <a:lnTo>
                    <a:pt x="0" y="476"/>
                  </a:lnTo>
                  <a:close/>
                  <a:moveTo>
                    <a:pt x="0" y="428"/>
                  </a:moveTo>
                  <a:lnTo>
                    <a:pt x="0" y="452"/>
                  </a:lnTo>
                  <a:lnTo>
                    <a:pt x="6" y="452"/>
                  </a:lnTo>
                  <a:lnTo>
                    <a:pt x="6" y="428"/>
                  </a:lnTo>
                  <a:lnTo>
                    <a:pt x="0" y="428"/>
                  </a:lnTo>
                  <a:close/>
                  <a:moveTo>
                    <a:pt x="0" y="380"/>
                  </a:moveTo>
                  <a:lnTo>
                    <a:pt x="0" y="404"/>
                  </a:lnTo>
                  <a:lnTo>
                    <a:pt x="6" y="404"/>
                  </a:lnTo>
                  <a:lnTo>
                    <a:pt x="6" y="380"/>
                  </a:lnTo>
                  <a:lnTo>
                    <a:pt x="0" y="380"/>
                  </a:lnTo>
                  <a:close/>
                  <a:moveTo>
                    <a:pt x="0" y="334"/>
                  </a:moveTo>
                  <a:lnTo>
                    <a:pt x="0" y="358"/>
                  </a:lnTo>
                  <a:lnTo>
                    <a:pt x="6" y="358"/>
                  </a:lnTo>
                  <a:lnTo>
                    <a:pt x="6" y="334"/>
                  </a:lnTo>
                  <a:lnTo>
                    <a:pt x="0" y="334"/>
                  </a:lnTo>
                  <a:close/>
                  <a:moveTo>
                    <a:pt x="0" y="286"/>
                  </a:moveTo>
                  <a:lnTo>
                    <a:pt x="0" y="310"/>
                  </a:lnTo>
                  <a:lnTo>
                    <a:pt x="6" y="310"/>
                  </a:lnTo>
                  <a:lnTo>
                    <a:pt x="6" y="286"/>
                  </a:lnTo>
                  <a:lnTo>
                    <a:pt x="0" y="286"/>
                  </a:lnTo>
                  <a:close/>
                  <a:moveTo>
                    <a:pt x="0" y="239"/>
                  </a:moveTo>
                  <a:lnTo>
                    <a:pt x="0" y="262"/>
                  </a:lnTo>
                  <a:lnTo>
                    <a:pt x="6" y="262"/>
                  </a:lnTo>
                  <a:lnTo>
                    <a:pt x="6" y="239"/>
                  </a:lnTo>
                  <a:lnTo>
                    <a:pt x="0" y="239"/>
                  </a:lnTo>
                  <a:close/>
                  <a:moveTo>
                    <a:pt x="0" y="191"/>
                  </a:moveTo>
                  <a:lnTo>
                    <a:pt x="0" y="215"/>
                  </a:lnTo>
                  <a:lnTo>
                    <a:pt x="6" y="215"/>
                  </a:lnTo>
                  <a:lnTo>
                    <a:pt x="6" y="191"/>
                  </a:lnTo>
                  <a:lnTo>
                    <a:pt x="0" y="191"/>
                  </a:lnTo>
                  <a:close/>
                  <a:moveTo>
                    <a:pt x="0" y="143"/>
                  </a:moveTo>
                  <a:lnTo>
                    <a:pt x="0" y="167"/>
                  </a:lnTo>
                  <a:lnTo>
                    <a:pt x="6" y="167"/>
                  </a:lnTo>
                  <a:lnTo>
                    <a:pt x="6" y="143"/>
                  </a:lnTo>
                  <a:lnTo>
                    <a:pt x="0" y="143"/>
                  </a:lnTo>
                  <a:close/>
                  <a:moveTo>
                    <a:pt x="0" y="95"/>
                  </a:moveTo>
                  <a:lnTo>
                    <a:pt x="0" y="119"/>
                  </a:lnTo>
                  <a:lnTo>
                    <a:pt x="6" y="119"/>
                  </a:lnTo>
                  <a:lnTo>
                    <a:pt x="6" y="95"/>
                  </a:lnTo>
                  <a:lnTo>
                    <a:pt x="0" y="95"/>
                  </a:lnTo>
                  <a:close/>
                  <a:moveTo>
                    <a:pt x="0" y="48"/>
                  </a:moveTo>
                  <a:lnTo>
                    <a:pt x="0" y="72"/>
                  </a:lnTo>
                  <a:lnTo>
                    <a:pt x="6" y="72"/>
                  </a:lnTo>
                  <a:lnTo>
                    <a:pt x="6" y="48"/>
                  </a:lnTo>
                  <a:lnTo>
                    <a:pt x="0" y="48"/>
                  </a:lnTo>
                  <a:close/>
                  <a:moveTo>
                    <a:pt x="0" y="0"/>
                  </a:moveTo>
                  <a:lnTo>
                    <a:pt x="0" y="24"/>
                  </a:lnTo>
                  <a:lnTo>
                    <a:pt x="6" y="24"/>
                  </a:lnTo>
                  <a:lnTo>
                    <a:pt x="6" y="0"/>
                  </a:lnTo>
                  <a:lnTo>
                    <a:pt x="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Freeform 25">
              <a:extLst>
                <a:ext uri="{FF2B5EF4-FFF2-40B4-BE49-F238E27FC236}">
                  <a16:creationId xmlns:a16="http://schemas.microsoft.com/office/drawing/2014/main" xmlns="" id="{710AEA36-4720-4CDB-B922-A5A08A411345}"/>
                </a:ext>
              </a:extLst>
            </p:cNvPr>
            <p:cNvSpPr>
              <a:spLocks noEditPoints="1"/>
            </p:cNvSpPr>
            <p:nvPr/>
          </p:nvSpPr>
          <p:spPr bwMode="auto">
            <a:xfrm>
              <a:off x="2665" y="1384"/>
              <a:ext cx="6" cy="500"/>
            </a:xfrm>
            <a:custGeom>
              <a:avLst/>
              <a:gdLst>
                <a:gd name="T0" fmla="*/ 0 w 6"/>
                <a:gd name="T1" fmla="*/ 476 h 500"/>
                <a:gd name="T2" fmla="*/ 0 w 6"/>
                <a:gd name="T3" fmla="*/ 500 h 500"/>
                <a:gd name="T4" fmla="*/ 6 w 6"/>
                <a:gd name="T5" fmla="*/ 500 h 500"/>
                <a:gd name="T6" fmla="*/ 6 w 6"/>
                <a:gd name="T7" fmla="*/ 476 h 500"/>
                <a:gd name="T8" fmla="*/ 0 w 6"/>
                <a:gd name="T9" fmla="*/ 476 h 500"/>
                <a:gd name="T10" fmla="*/ 0 w 6"/>
                <a:gd name="T11" fmla="*/ 428 h 500"/>
                <a:gd name="T12" fmla="*/ 0 w 6"/>
                <a:gd name="T13" fmla="*/ 452 h 500"/>
                <a:gd name="T14" fmla="*/ 6 w 6"/>
                <a:gd name="T15" fmla="*/ 452 h 500"/>
                <a:gd name="T16" fmla="*/ 6 w 6"/>
                <a:gd name="T17" fmla="*/ 428 h 500"/>
                <a:gd name="T18" fmla="*/ 0 w 6"/>
                <a:gd name="T19" fmla="*/ 428 h 500"/>
                <a:gd name="T20" fmla="*/ 0 w 6"/>
                <a:gd name="T21" fmla="*/ 380 h 500"/>
                <a:gd name="T22" fmla="*/ 0 w 6"/>
                <a:gd name="T23" fmla="*/ 404 h 500"/>
                <a:gd name="T24" fmla="*/ 6 w 6"/>
                <a:gd name="T25" fmla="*/ 404 h 500"/>
                <a:gd name="T26" fmla="*/ 6 w 6"/>
                <a:gd name="T27" fmla="*/ 380 h 500"/>
                <a:gd name="T28" fmla="*/ 0 w 6"/>
                <a:gd name="T29" fmla="*/ 380 h 500"/>
                <a:gd name="T30" fmla="*/ 0 w 6"/>
                <a:gd name="T31" fmla="*/ 334 h 500"/>
                <a:gd name="T32" fmla="*/ 0 w 6"/>
                <a:gd name="T33" fmla="*/ 358 h 500"/>
                <a:gd name="T34" fmla="*/ 6 w 6"/>
                <a:gd name="T35" fmla="*/ 358 h 500"/>
                <a:gd name="T36" fmla="*/ 6 w 6"/>
                <a:gd name="T37" fmla="*/ 334 h 500"/>
                <a:gd name="T38" fmla="*/ 0 w 6"/>
                <a:gd name="T39" fmla="*/ 334 h 500"/>
                <a:gd name="T40" fmla="*/ 0 w 6"/>
                <a:gd name="T41" fmla="*/ 286 h 500"/>
                <a:gd name="T42" fmla="*/ 0 w 6"/>
                <a:gd name="T43" fmla="*/ 310 h 500"/>
                <a:gd name="T44" fmla="*/ 6 w 6"/>
                <a:gd name="T45" fmla="*/ 310 h 500"/>
                <a:gd name="T46" fmla="*/ 6 w 6"/>
                <a:gd name="T47" fmla="*/ 286 h 500"/>
                <a:gd name="T48" fmla="*/ 0 w 6"/>
                <a:gd name="T49" fmla="*/ 286 h 500"/>
                <a:gd name="T50" fmla="*/ 0 w 6"/>
                <a:gd name="T51" fmla="*/ 239 h 500"/>
                <a:gd name="T52" fmla="*/ 0 w 6"/>
                <a:gd name="T53" fmla="*/ 262 h 500"/>
                <a:gd name="T54" fmla="*/ 6 w 6"/>
                <a:gd name="T55" fmla="*/ 262 h 500"/>
                <a:gd name="T56" fmla="*/ 6 w 6"/>
                <a:gd name="T57" fmla="*/ 239 h 500"/>
                <a:gd name="T58" fmla="*/ 0 w 6"/>
                <a:gd name="T59" fmla="*/ 239 h 500"/>
                <a:gd name="T60" fmla="*/ 0 w 6"/>
                <a:gd name="T61" fmla="*/ 191 h 500"/>
                <a:gd name="T62" fmla="*/ 0 w 6"/>
                <a:gd name="T63" fmla="*/ 215 h 500"/>
                <a:gd name="T64" fmla="*/ 6 w 6"/>
                <a:gd name="T65" fmla="*/ 215 h 500"/>
                <a:gd name="T66" fmla="*/ 6 w 6"/>
                <a:gd name="T67" fmla="*/ 191 h 500"/>
                <a:gd name="T68" fmla="*/ 0 w 6"/>
                <a:gd name="T69" fmla="*/ 191 h 500"/>
                <a:gd name="T70" fmla="*/ 0 w 6"/>
                <a:gd name="T71" fmla="*/ 143 h 500"/>
                <a:gd name="T72" fmla="*/ 0 w 6"/>
                <a:gd name="T73" fmla="*/ 167 h 500"/>
                <a:gd name="T74" fmla="*/ 6 w 6"/>
                <a:gd name="T75" fmla="*/ 167 h 500"/>
                <a:gd name="T76" fmla="*/ 6 w 6"/>
                <a:gd name="T77" fmla="*/ 143 h 500"/>
                <a:gd name="T78" fmla="*/ 0 w 6"/>
                <a:gd name="T79" fmla="*/ 143 h 500"/>
                <a:gd name="T80" fmla="*/ 0 w 6"/>
                <a:gd name="T81" fmla="*/ 95 h 500"/>
                <a:gd name="T82" fmla="*/ 0 w 6"/>
                <a:gd name="T83" fmla="*/ 119 h 500"/>
                <a:gd name="T84" fmla="*/ 6 w 6"/>
                <a:gd name="T85" fmla="*/ 119 h 500"/>
                <a:gd name="T86" fmla="*/ 6 w 6"/>
                <a:gd name="T87" fmla="*/ 95 h 500"/>
                <a:gd name="T88" fmla="*/ 0 w 6"/>
                <a:gd name="T89" fmla="*/ 95 h 500"/>
                <a:gd name="T90" fmla="*/ 0 w 6"/>
                <a:gd name="T91" fmla="*/ 48 h 500"/>
                <a:gd name="T92" fmla="*/ 0 w 6"/>
                <a:gd name="T93" fmla="*/ 72 h 500"/>
                <a:gd name="T94" fmla="*/ 6 w 6"/>
                <a:gd name="T95" fmla="*/ 72 h 500"/>
                <a:gd name="T96" fmla="*/ 6 w 6"/>
                <a:gd name="T97" fmla="*/ 48 h 500"/>
                <a:gd name="T98" fmla="*/ 0 w 6"/>
                <a:gd name="T99" fmla="*/ 48 h 500"/>
                <a:gd name="T100" fmla="*/ 0 w 6"/>
                <a:gd name="T101" fmla="*/ 0 h 500"/>
                <a:gd name="T102" fmla="*/ 0 w 6"/>
                <a:gd name="T103" fmla="*/ 24 h 500"/>
                <a:gd name="T104" fmla="*/ 6 w 6"/>
                <a:gd name="T105" fmla="*/ 24 h 500"/>
                <a:gd name="T106" fmla="*/ 6 w 6"/>
                <a:gd name="T107" fmla="*/ 0 h 500"/>
                <a:gd name="T108" fmla="*/ 0 w 6"/>
                <a:gd name="T10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 h="500">
                  <a:moveTo>
                    <a:pt x="0" y="476"/>
                  </a:moveTo>
                  <a:lnTo>
                    <a:pt x="0" y="500"/>
                  </a:lnTo>
                  <a:lnTo>
                    <a:pt x="6" y="500"/>
                  </a:lnTo>
                  <a:lnTo>
                    <a:pt x="6" y="476"/>
                  </a:lnTo>
                  <a:lnTo>
                    <a:pt x="0" y="476"/>
                  </a:lnTo>
                  <a:moveTo>
                    <a:pt x="0" y="428"/>
                  </a:moveTo>
                  <a:lnTo>
                    <a:pt x="0" y="452"/>
                  </a:lnTo>
                  <a:lnTo>
                    <a:pt x="6" y="452"/>
                  </a:lnTo>
                  <a:lnTo>
                    <a:pt x="6" y="428"/>
                  </a:lnTo>
                  <a:lnTo>
                    <a:pt x="0" y="428"/>
                  </a:lnTo>
                  <a:moveTo>
                    <a:pt x="0" y="380"/>
                  </a:moveTo>
                  <a:lnTo>
                    <a:pt x="0" y="404"/>
                  </a:lnTo>
                  <a:lnTo>
                    <a:pt x="6" y="404"/>
                  </a:lnTo>
                  <a:lnTo>
                    <a:pt x="6" y="380"/>
                  </a:lnTo>
                  <a:lnTo>
                    <a:pt x="0" y="380"/>
                  </a:lnTo>
                  <a:moveTo>
                    <a:pt x="0" y="334"/>
                  </a:moveTo>
                  <a:lnTo>
                    <a:pt x="0" y="358"/>
                  </a:lnTo>
                  <a:lnTo>
                    <a:pt x="6" y="358"/>
                  </a:lnTo>
                  <a:lnTo>
                    <a:pt x="6" y="334"/>
                  </a:lnTo>
                  <a:lnTo>
                    <a:pt x="0" y="334"/>
                  </a:lnTo>
                  <a:moveTo>
                    <a:pt x="0" y="286"/>
                  </a:moveTo>
                  <a:lnTo>
                    <a:pt x="0" y="310"/>
                  </a:lnTo>
                  <a:lnTo>
                    <a:pt x="6" y="310"/>
                  </a:lnTo>
                  <a:lnTo>
                    <a:pt x="6" y="286"/>
                  </a:lnTo>
                  <a:lnTo>
                    <a:pt x="0" y="286"/>
                  </a:lnTo>
                  <a:moveTo>
                    <a:pt x="0" y="239"/>
                  </a:moveTo>
                  <a:lnTo>
                    <a:pt x="0" y="262"/>
                  </a:lnTo>
                  <a:lnTo>
                    <a:pt x="6" y="262"/>
                  </a:lnTo>
                  <a:lnTo>
                    <a:pt x="6" y="239"/>
                  </a:lnTo>
                  <a:lnTo>
                    <a:pt x="0" y="239"/>
                  </a:lnTo>
                  <a:moveTo>
                    <a:pt x="0" y="191"/>
                  </a:moveTo>
                  <a:lnTo>
                    <a:pt x="0" y="215"/>
                  </a:lnTo>
                  <a:lnTo>
                    <a:pt x="6" y="215"/>
                  </a:lnTo>
                  <a:lnTo>
                    <a:pt x="6" y="191"/>
                  </a:lnTo>
                  <a:lnTo>
                    <a:pt x="0" y="191"/>
                  </a:lnTo>
                  <a:moveTo>
                    <a:pt x="0" y="143"/>
                  </a:moveTo>
                  <a:lnTo>
                    <a:pt x="0" y="167"/>
                  </a:lnTo>
                  <a:lnTo>
                    <a:pt x="6" y="167"/>
                  </a:lnTo>
                  <a:lnTo>
                    <a:pt x="6" y="143"/>
                  </a:lnTo>
                  <a:lnTo>
                    <a:pt x="0" y="143"/>
                  </a:lnTo>
                  <a:moveTo>
                    <a:pt x="0" y="95"/>
                  </a:moveTo>
                  <a:lnTo>
                    <a:pt x="0" y="119"/>
                  </a:lnTo>
                  <a:lnTo>
                    <a:pt x="6" y="119"/>
                  </a:lnTo>
                  <a:lnTo>
                    <a:pt x="6" y="95"/>
                  </a:lnTo>
                  <a:lnTo>
                    <a:pt x="0" y="95"/>
                  </a:lnTo>
                  <a:moveTo>
                    <a:pt x="0" y="48"/>
                  </a:moveTo>
                  <a:lnTo>
                    <a:pt x="0" y="72"/>
                  </a:lnTo>
                  <a:lnTo>
                    <a:pt x="6" y="72"/>
                  </a:lnTo>
                  <a:lnTo>
                    <a:pt x="6" y="48"/>
                  </a:lnTo>
                  <a:lnTo>
                    <a:pt x="0" y="48"/>
                  </a:lnTo>
                  <a:moveTo>
                    <a:pt x="0" y="0"/>
                  </a:moveTo>
                  <a:lnTo>
                    <a:pt x="0" y="24"/>
                  </a:lnTo>
                  <a:lnTo>
                    <a:pt x="6" y="24"/>
                  </a:lnTo>
                  <a:lnTo>
                    <a:pt x="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Rectangle 26">
              <a:extLst>
                <a:ext uri="{FF2B5EF4-FFF2-40B4-BE49-F238E27FC236}">
                  <a16:creationId xmlns:a16="http://schemas.microsoft.com/office/drawing/2014/main" xmlns="" id="{52E75D67-0C56-4AF8-8333-37DEE61E0FA2}"/>
                </a:ext>
              </a:extLst>
            </p:cNvPr>
            <p:cNvSpPr>
              <a:spLocks noChangeArrowheads="1"/>
            </p:cNvSpPr>
            <p:nvPr/>
          </p:nvSpPr>
          <p:spPr bwMode="auto">
            <a:xfrm>
              <a:off x="2665" y="1907"/>
              <a:ext cx="6" cy="12"/>
            </a:xfrm>
            <a:prstGeom prst="rect">
              <a:avLst/>
            </a:prstGeom>
            <a:solidFill>
              <a:srgbClr val="231F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Freeform 27">
              <a:extLst>
                <a:ext uri="{FF2B5EF4-FFF2-40B4-BE49-F238E27FC236}">
                  <a16:creationId xmlns:a16="http://schemas.microsoft.com/office/drawing/2014/main" xmlns="" id="{DA8CCF50-C63B-4C97-AC03-163126D00B90}"/>
                </a:ext>
              </a:extLst>
            </p:cNvPr>
            <p:cNvSpPr>
              <a:spLocks/>
            </p:cNvSpPr>
            <p:nvPr/>
          </p:nvSpPr>
          <p:spPr bwMode="auto">
            <a:xfrm>
              <a:off x="2665" y="1907"/>
              <a:ext cx="6" cy="12"/>
            </a:xfrm>
            <a:custGeom>
              <a:avLst/>
              <a:gdLst>
                <a:gd name="T0" fmla="*/ 0 w 6"/>
                <a:gd name="T1" fmla="*/ 0 h 12"/>
                <a:gd name="T2" fmla="*/ 0 w 6"/>
                <a:gd name="T3" fmla="*/ 12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0" y="0"/>
                  </a:moveTo>
                  <a:lnTo>
                    <a:pt x="0" y="12"/>
                  </a:lnTo>
                  <a:lnTo>
                    <a:pt x="6" y="12"/>
                  </a:lnTo>
                  <a:lnTo>
                    <a:pt x="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Rectangle 28">
              <a:extLst>
                <a:ext uri="{FF2B5EF4-FFF2-40B4-BE49-F238E27FC236}">
                  <a16:creationId xmlns:a16="http://schemas.microsoft.com/office/drawing/2014/main" xmlns="" id="{CDA9DA20-8263-4B8D-81E3-B2147DB14C6E}"/>
                </a:ext>
              </a:extLst>
            </p:cNvPr>
            <p:cNvSpPr>
              <a:spLocks noChangeArrowheads="1"/>
            </p:cNvSpPr>
            <p:nvPr/>
          </p:nvSpPr>
          <p:spPr bwMode="auto">
            <a:xfrm>
              <a:off x="2955" y="1348"/>
              <a:ext cx="6" cy="12"/>
            </a:xfrm>
            <a:prstGeom prst="rect">
              <a:avLst/>
            </a:prstGeom>
            <a:solidFill>
              <a:srgbClr val="231F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Rectangle 29">
              <a:extLst>
                <a:ext uri="{FF2B5EF4-FFF2-40B4-BE49-F238E27FC236}">
                  <a16:creationId xmlns:a16="http://schemas.microsoft.com/office/drawing/2014/main" xmlns="" id="{35DBC121-66C9-4047-8D02-21CD926292F8}"/>
                </a:ext>
              </a:extLst>
            </p:cNvPr>
            <p:cNvSpPr>
              <a:spLocks noChangeArrowheads="1"/>
            </p:cNvSpPr>
            <p:nvPr/>
          </p:nvSpPr>
          <p:spPr bwMode="auto">
            <a:xfrm>
              <a:off x="2955" y="1348"/>
              <a:ext cx="6" cy="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Freeform 30">
              <a:extLst>
                <a:ext uri="{FF2B5EF4-FFF2-40B4-BE49-F238E27FC236}">
                  <a16:creationId xmlns:a16="http://schemas.microsoft.com/office/drawing/2014/main" xmlns="" id="{78FE6768-4DDD-4ADC-8B04-7D2C1B931D2D}"/>
                </a:ext>
              </a:extLst>
            </p:cNvPr>
            <p:cNvSpPr>
              <a:spLocks noEditPoints="1"/>
            </p:cNvSpPr>
            <p:nvPr/>
          </p:nvSpPr>
          <p:spPr bwMode="auto">
            <a:xfrm>
              <a:off x="2955" y="1384"/>
              <a:ext cx="6" cy="500"/>
            </a:xfrm>
            <a:custGeom>
              <a:avLst/>
              <a:gdLst>
                <a:gd name="T0" fmla="*/ 0 w 6"/>
                <a:gd name="T1" fmla="*/ 476 h 500"/>
                <a:gd name="T2" fmla="*/ 0 w 6"/>
                <a:gd name="T3" fmla="*/ 500 h 500"/>
                <a:gd name="T4" fmla="*/ 6 w 6"/>
                <a:gd name="T5" fmla="*/ 500 h 500"/>
                <a:gd name="T6" fmla="*/ 6 w 6"/>
                <a:gd name="T7" fmla="*/ 476 h 500"/>
                <a:gd name="T8" fmla="*/ 0 w 6"/>
                <a:gd name="T9" fmla="*/ 476 h 500"/>
                <a:gd name="T10" fmla="*/ 0 w 6"/>
                <a:gd name="T11" fmla="*/ 428 h 500"/>
                <a:gd name="T12" fmla="*/ 0 w 6"/>
                <a:gd name="T13" fmla="*/ 452 h 500"/>
                <a:gd name="T14" fmla="*/ 6 w 6"/>
                <a:gd name="T15" fmla="*/ 452 h 500"/>
                <a:gd name="T16" fmla="*/ 6 w 6"/>
                <a:gd name="T17" fmla="*/ 428 h 500"/>
                <a:gd name="T18" fmla="*/ 0 w 6"/>
                <a:gd name="T19" fmla="*/ 428 h 500"/>
                <a:gd name="T20" fmla="*/ 0 w 6"/>
                <a:gd name="T21" fmla="*/ 380 h 500"/>
                <a:gd name="T22" fmla="*/ 0 w 6"/>
                <a:gd name="T23" fmla="*/ 404 h 500"/>
                <a:gd name="T24" fmla="*/ 6 w 6"/>
                <a:gd name="T25" fmla="*/ 404 h 500"/>
                <a:gd name="T26" fmla="*/ 6 w 6"/>
                <a:gd name="T27" fmla="*/ 380 h 500"/>
                <a:gd name="T28" fmla="*/ 0 w 6"/>
                <a:gd name="T29" fmla="*/ 380 h 500"/>
                <a:gd name="T30" fmla="*/ 0 w 6"/>
                <a:gd name="T31" fmla="*/ 334 h 500"/>
                <a:gd name="T32" fmla="*/ 0 w 6"/>
                <a:gd name="T33" fmla="*/ 358 h 500"/>
                <a:gd name="T34" fmla="*/ 6 w 6"/>
                <a:gd name="T35" fmla="*/ 358 h 500"/>
                <a:gd name="T36" fmla="*/ 6 w 6"/>
                <a:gd name="T37" fmla="*/ 334 h 500"/>
                <a:gd name="T38" fmla="*/ 0 w 6"/>
                <a:gd name="T39" fmla="*/ 334 h 500"/>
                <a:gd name="T40" fmla="*/ 0 w 6"/>
                <a:gd name="T41" fmla="*/ 286 h 500"/>
                <a:gd name="T42" fmla="*/ 0 w 6"/>
                <a:gd name="T43" fmla="*/ 310 h 500"/>
                <a:gd name="T44" fmla="*/ 6 w 6"/>
                <a:gd name="T45" fmla="*/ 310 h 500"/>
                <a:gd name="T46" fmla="*/ 6 w 6"/>
                <a:gd name="T47" fmla="*/ 286 h 500"/>
                <a:gd name="T48" fmla="*/ 0 w 6"/>
                <a:gd name="T49" fmla="*/ 286 h 500"/>
                <a:gd name="T50" fmla="*/ 0 w 6"/>
                <a:gd name="T51" fmla="*/ 239 h 500"/>
                <a:gd name="T52" fmla="*/ 0 w 6"/>
                <a:gd name="T53" fmla="*/ 262 h 500"/>
                <a:gd name="T54" fmla="*/ 6 w 6"/>
                <a:gd name="T55" fmla="*/ 262 h 500"/>
                <a:gd name="T56" fmla="*/ 6 w 6"/>
                <a:gd name="T57" fmla="*/ 239 h 500"/>
                <a:gd name="T58" fmla="*/ 0 w 6"/>
                <a:gd name="T59" fmla="*/ 239 h 500"/>
                <a:gd name="T60" fmla="*/ 0 w 6"/>
                <a:gd name="T61" fmla="*/ 191 h 500"/>
                <a:gd name="T62" fmla="*/ 0 w 6"/>
                <a:gd name="T63" fmla="*/ 215 h 500"/>
                <a:gd name="T64" fmla="*/ 6 w 6"/>
                <a:gd name="T65" fmla="*/ 215 h 500"/>
                <a:gd name="T66" fmla="*/ 6 w 6"/>
                <a:gd name="T67" fmla="*/ 191 h 500"/>
                <a:gd name="T68" fmla="*/ 0 w 6"/>
                <a:gd name="T69" fmla="*/ 191 h 500"/>
                <a:gd name="T70" fmla="*/ 0 w 6"/>
                <a:gd name="T71" fmla="*/ 143 h 500"/>
                <a:gd name="T72" fmla="*/ 0 w 6"/>
                <a:gd name="T73" fmla="*/ 167 h 500"/>
                <a:gd name="T74" fmla="*/ 6 w 6"/>
                <a:gd name="T75" fmla="*/ 167 h 500"/>
                <a:gd name="T76" fmla="*/ 6 w 6"/>
                <a:gd name="T77" fmla="*/ 143 h 500"/>
                <a:gd name="T78" fmla="*/ 0 w 6"/>
                <a:gd name="T79" fmla="*/ 143 h 500"/>
                <a:gd name="T80" fmla="*/ 0 w 6"/>
                <a:gd name="T81" fmla="*/ 95 h 500"/>
                <a:gd name="T82" fmla="*/ 0 w 6"/>
                <a:gd name="T83" fmla="*/ 119 h 500"/>
                <a:gd name="T84" fmla="*/ 6 w 6"/>
                <a:gd name="T85" fmla="*/ 119 h 500"/>
                <a:gd name="T86" fmla="*/ 6 w 6"/>
                <a:gd name="T87" fmla="*/ 95 h 500"/>
                <a:gd name="T88" fmla="*/ 0 w 6"/>
                <a:gd name="T89" fmla="*/ 95 h 500"/>
                <a:gd name="T90" fmla="*/ 0 w 6"/>
                <a:gd name="T91" fmla="*/ 48 h 500"/>
                <a:gd name="T92" fmla="*/ 0 w 6"/>
                <a:gd name="T93" fmla="*/ 72 h 500"/>
                <a:gd name="T94" fmla="*/ 6 w 6"/>
                <a:gd name="T95" fmla="*/ 72 h 500"/>
                <a:gd name="T96" fmla="*/ 6 w 6"/>
                <a:gd name="T97" fmla="*/ 48 h 500"/>
                <a:gd name="T98" fmla="*/ 0 w 6"/>
                <a:gd name="T99" fmla="*/ 48 h 500"/>
                <a:gd name="T100" fmla="*/ 0 w 6"/>
                <a:gd name="T101" fmla="*/ 0 h 500"/>
                <a:gd name="T102" fmla="*/ 0 w 6"/>
                <a:gd name="T103" fmla="*/ 24 h 500"/>
                <a:gd name="T104" fmla="*/ 6 w 6"/>
                <a:gd name="T105" fmla="*/ 24 h 500"/>
                <a:gd name="T106" fmla="*/ 6 w 6"/>
                <a:gd name="T107" fmla="*/ 0 h 500"/>
                <a:gd name="T108" fmla="*/ 0 w 6"/>
                <a:gd name="T10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 h="500">
                  <a:moveTo>
                    <a:pt x="0" y="476"/>
                  </a:moveTo>
                  <a:lnTo>
                    <a:pt x="0" y="500"/>
                  </a:lnTo>
                  <a:lnTo>
                    <a:pt x="6" y="500"/>
                  </a:lnTo>
                  <a:lnTo>
                    <a:pt x="6" y="476"/>
                  </a:lnTo>
                  <a:lnTo>
                    <a:pt x="0" y="476"/>
                  </a:lnTo>
                  <a:close/>
                  <a:moveTo>
                    <a:pt x="0" y="428"/>
                  </a:moveTo>
                  <a:lnTo>
                    <a:pt x="0" y="452"/>
                  </a:lnTo>
                  <a:lnTo>
                    <a:pt x="6" y="452"/>
                  </a:lnTo>
                  <a:lnTo>
                    <a:pt x="6" y="428"/>
                  </a:lnTo>
                  <a:lnTo>
                    <a:pt x="0" y="428"/>
                  </a:lnTo>
                  <a:close/>
                  <a:moveTo>
                    <a:pt x="0" y="380"/>
                  </a:moveTo>
                  <a:lnTo>
                    <a:pt x="0" y="404"/>
                  </a:lnTo>
                  <a:lnTo>
                    <a:pt x="6" y="404"/>
                  </a:lnTo>
                  <a:lnTo>
                    <a:pt x="6" y="380"/>
                  </a:lnTo>
                  <a:lnTo>
                    <a:pt x="0" y="380"/>
                  </a:lnTo>
                  <a:close/>
                  <a:moveTo>
                    <a:pt x="0" y="334"/>
                  </a:moveTo>
                  <a:lnTo>
                    <a:pt x="0" y="358"/>
                  </a:lnTo>
                  <a:lnTo>
                    <a:pt x="6" y="358"/>
                  </a:lnTo>
                  <a:lnTo>
                    <a:pt x="6" y="334"/>
                  </a:lnTo>
                  <a:lnTo>
                    <a:pt x="0" y="334"/>
                  </a:lnTo>
                  <a:close/>
                  <a:moveTo>
                    <a:pt x="0" y="286"/>
                  </a:moveTo>
                  <a:lnTo>
                    <a:pt x="0" y="310"/>
                  </a:lnTo>
                  <a:lnTo>
                    <a:pt x="6" y="310"/>
                  </a:lnTo>
                  <a:lnTo>
                    <a:pt x="6" y="286"/>
                  </a:lnTo>
                  <a:lnTo>
                    <a:pt x="0" y="286"/>
                  </a:lnTo>
                  <a:close/>
                  <a:moveTo>
                    <a:pt x="0" y="239"/>
                  </a:moveTo>
                  <a:lnTo>
                    <a:pt x="0" y="262"/>
                  </a:lnTo>
                  <a:lnTo>
                    <a:pt x="6" y="262"/>
                  </a:lnTo>
                  <a:lnTo>
                    <a:pt x="6" y="239"/>
                  </a:lnTo>
                  <a:lnTo>
                    <a:pt x="0" y="239"/>
                  </a:lnTo>
                  <a:close/>
                  <a:moveTo>
                    <a:pt x="0" y="191"/>
                  </a:moveTo>
                  <a:lnTo>
                    <a:pt x="0" y="215"/>
                  </a:lnTo>
                  <a:lnTo>
                    <a:pt x="6" y="215"/>
                  </a:lnTo>
                  <a:lnTo>
                    <a:pt x="6" y="191"/>
                  </a:lnTo>
                  <a:lnTo>
                    <a:pt x="0" y="191"/>
                  </a:lnTo>
                  <a:close/>
                  <a:moveTo>
                    <a:pt x="0" y="143"/>
                  </a:moveTo>
                  <a:lnTo>
                    <a:pt x="0" y="167"/>
                  </a:lnTo>
                  <a:lnTo>
                    <a:pt x="6" y="167"/>
                  </a:lnTo>
                  <a:lnTo>
                    <a:pt x="6" y="143"/>
                  </a:lnTo>
                  <a:lnTo>
                    <a:pt x="0" y="143"/>
                  </a:lnTo>
                  <a:close/>
                  <a:moveTo>
                    <a:pt x="0" y="95"/>
                  </a:moveTo>
                  <a:lnTo>
                    <a:pt x="0" y="119"/>
                  </a:lnTo>
                  <a:lnTo>
                    <a:pt x="6" y="119"/>
                  </a:lnTo>
                  <a:lnTo>
                    <a:pt x="6" y="95"/>
                  </a:lnTo>
                  <a:lnTo>
                    <a:pt x="0" y="95"/>
                  </a:lnTo>
                  <a:close/>
                  <a:moveTo>
                    <a:pt x="0" y="48"/>
                  </a:moveTo>
                  <a:lnTo>
                    <a:pt x="0" y="72"/>
                  </a:lnTo>
                  <a:lnTo>
                    <a:pt x="6" y="72"/>
                  </a:lnTo>
                  <a:lnTo>
                    <a:pt x="6" y="48"/>
                  </a:lnTo>
                  <a:lnTo>
                    <a:pt x="0" y="48"/>
                  </a:lnTo>
                  <a:close/>
                  <a:moveTo>
                    <a:pt x="0" y="0"/>
                  </a:moveTo>
                  <a:lnTo>
                    <a:pt x="0" y="24"/>
                  </a:lnTo>
                  <a:lnTo>
                    <a:pt x="6" y="24"/>
                  </a:lnTo>
                  <a:lnTo>
                    <a:pt x="6" y="0"/>
                  </a:lnTo>
                  <a:lnTo>
                    <a:pt x="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Freeform 31">
              <a:extLst>
                <a:ext uri="{FF2B5EF4-FFF2-40B4-BE49-F238E27FC236}">
                  <a16:creationId xmlns:a16="http://schemas.microsoft.com/office/drawing/2014/main" xmlns="" id="{A7F921BA-22CB-41D8-B80E-8AD23324D042}"/>
                </a:ext>
              </a:extLst>
            </p:cNvPr>
            <p:cNvSpPr>
              <a:spLocks noEditPoints="1"/>
            </p:cNvSpPr>
            <p:nvPr/>
          </p:nvSpPr>
          <p:spPr bwMode="auto">
            <a:xfrm>
              <a:off x="2955" y="1384"/>
              <a:ext cx="6" cy="500"/>
            </a:xfrm>
            <a:custGeom>
              <a:avLst/>
              <a:gdLst>
                <a:gd name="T0" fmla="*/ 0 w 6"/>
                <a:gd name="T1" fmla="*/ 476 h 500"/>
                <a:gd name="T2" fmla="*/ 0 w 6"/>
                <a:gd name="T3" fmla="*/ 500 h 500"/>
                <a:gd name="T4" fmla="*/ 6 w 6"/>
                <a:gd name="T5" fmla="*/ 500 h 500"/>
                <a:gd name="T6" fmla="*/ 6 w 6"/>
                <a:gd name="T7" fmla="*/ 476 h 500"/>
                <a:gd name="T8" fmla="*/ 0 w 6"/>
                <a:gd name="T9" fmla="*/ 476 h 500"/>
                <a:gd name="T10" fmla="*/ 0 w 6"/>
                <a:gd name="T11" fmla="*/ 428 h 500"/>
                <a:gd name="T12" fmla="*/ 0 w 6"/>
                <a:gd name="T13" fmla="*/ 452 h 500"/>
                <a:gd name="T14" fmla="*/ 6 w 6"/>
                <a:gd name="T15" fmla="*/ 452 h 500"/>
                <a:gd name="T16" fmla="*/ 6 w 6"/>
                <a:gd name="T17" fmla="*/ 428 h 500"/>
                <a:gd name="T18" fmla="*/ 0 w 6"/>
                <a:gd name="T19" fmla="*/ 428 h 500"/>
                <a:gd name="T20" fmla="*/ 0 w 6"/>
                <a:gd name="T21" fmla="*/ 380 h 500"/>
                <a:gd name="T22" fmla="*/ 0 w 6"/>
                <a:gd name="T23" fmla="*/ 404 h 500"/>
                <a:gd name="T24" fmla="*/ 6 w 6"/>
                <a:gd name="T25" fmla="*/ 404 h 500"/>
                <a:gd name="T26" fmla="*/ 6 w 6"/>
                <a:gd name="T27" fmla="*/ 380 h 500"/>
                <a:gd name="T28" fmla="*/ 0 w 6"/>
                <a:gd name="T29" fmla="*/ 380 h 500"/>
                <a:gd name="T30" fmla="*/ 0 w 6"/>
                <a:gd name="T31" fmla="*/ 334 h 500"/>
                <a:gd name="T32" fmla="*/ 0 w 6"/>
                <a:gd name="T33" fmla="*/ 358 h 500"/>
                <a:gd name="T34" fmla="*/ 6 w 6"/>
                <a:gd name="T35" fmla="*/ 358 h 500"/>
                <a:gd name="T36" fmla="*/ 6 w 6"/>
                <a:gd name="T37" fmla="*/ 334 h 500"/>
                <a:gd name="T38" fmla="*/ 0 w 6"/>
                <a:gd name="T39" fmla="*/ 334 h 500"/>
                <a:gd name="T40" fmla="*/ 0 w 6"/>
                <a:gd name="T41" fmla="*/ 286 h 500"/>
                <a:gd name="T42" fmla="*/ 0 w 6"/>
                <a:gd name="T43" fmla="*/ 310 h 500"/>
                <a:gd name="T44" fmla="*/ 6 w 6"/>
                <a:gd name="T45" fmla="*/ 310 h 500"/>
                <a:gd name="T46" fmla="*/ 6 w 6"/>
                <a:gd name="T47" fmla="*/ 286 h 500"/>
                <a:gd name="T48" fmla="*/ 0 w 6"/>
                <a:gd name="T49" fmla="*/ 286 h 500"/>
                <a:gd name="T50" fmla="*/ 0 w 6"/>
                <a:gd name="T51" fmla="*/ 239 h 500"/>
                <a:gd name="T52" fmla="*/ 0 w 6"/>
                <a:gd name="T53" fmla="*/ 262 h 500"/>
                <a:gd name="T54" fmla="*/ 6 w 6"/>
                <a:gd name="T55" fmla="*/ 262 h 500"/>
                <a:gd name="T56" fmla="*/ 6 w 6"/>
                <a:gd name="T57" fmla="*/ 239 h 500"/>
                <a:gd name="T58" fmla="*/ 0 w 6"/>
                <a:gd name="T59" fmla="*/ 239 h 500"/>
                <a:gd name="T60" fmla="*/ 0 w 6"/>
                <a:gd name="T61" fmla="*/ 191 h 500"/>
                <a:gd name="T62" fmla="*/ 0 w 6"/>
                <a:gd name="T63" fmla="*/ 215 h 500"/>
                <a:gd name="T64" fmla="*/ 6 w 6"/>
                <a:gd name="T65" fmla="*/ 215 h 500"/>
                <a:gd name="T66" fmla="*/ 6 w 6"/>
                <a:gd name="T67" fmla="*/ 191 h 500"/>
                <a:gd name="T68" fmla="*/ 0 w 6"/>
                <a:gd name="T69" fmla="*/ 191 h 500"/>
                <a:gd name="T70" fmla="*/ 0 w 6"/>
                <a:gd name="T71" fmla="*/ 143 h 500"/>
                <a:gd name="T72" fmla="*/ 0 w 6"/>
                <a:gd name="T73" fmla="*/ 167 h 500"/>
                <a:gd name="T74" fmla="*/ 6 w 6"/>
                <a:gd name="T75" fmla="*/ 167 h 500"/>
                <a:gd name="T76" fmla="*/ 6 w 6"/>
                <a:gd name="T77" fmla="*/ 143 h 500"/>
                <a:gd name="T78" fmla="*/ 0 w 6"/>
                <a:gd name="T79" fmla="*/ 143 h 500"/>
                <a:gd name="T80" fmla="*/ 0 w 6"/>
                <a:gd name="T81" fmla="*/ 95 h 500"/>
                <a:gd name="T82" fmla="*/ 0 w 6"/>
                <a:gd name="T83" fmla="*/ 119 h 500"/>
                <a:gd name="T84" fmla="*/ 6 w 6"/>
                <a:gd name="T85" fmla="*/ 119 h 500"/>
                <a:gd name="T86" fmla="*/ 6 w 6"/>
                <a:gd name="T87" fmla="*/ 95 h 500"/>
                <a:gd name="T88" fmla="*/ 0 w 6"/>
                <a:gd name="T89" fmla="*/ 95 h 500"/>
                <a:gd name="T90" fmla="*/ 0 w 6"/>
                <a:gd name="T91" fmla="*/ 48 h 500"/>
                <a:gd name="T92" fmla="*/ 0 w 6"/>
                <a:gd name="T93" fmla="*/ 72 h 500"/>
                <a:gd name="T94" fmla="*/ 6 w 6"/>
                <a:gd name="T95" fmla="*/ 72 h 500"/>
                <a:gd name="T96" fmla="*/ 6 w 6"/>
                <a:gd name="T97" fmla="*/ 48 h 500"/>
                <a:gd name="T98" fmla="*/ 0 w 6"/>
                <a:gd name="T99" fmla="*/ 48 h 500"/>
                <a:gd name="T100" fmla="*/ 0 w 6"/>
                <a:gd name="T101" fmla="*/ 0 h 500"/>
                <a:gd name="T102" fmla="*/ 0 w 6"/>
                <a:gd name="T103" fmla="*/ 24 h 500"/>
                <a:gd name="T104" fmla="*/ 6 w 6"/>
                <a:gd name="T105" fmla="*/ 24 h 500"/>
                <a:gd name="T106" fmla="*/ 6 w 6"/>
                <a:gd name="T107" fmla="*/ 0 h 500"/>
                <a:gd name="T108" fmla="*/ 0 w 6"/>
                <a:gd name="T10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 h="500">
                  <a:moveTo>
                    <a:pt x="0" y="476"/>
                  </a:moveTo>
                  <a:lnTo>
                    <a:pt x="0" y="500"/>
                  </a:lnTo>
                  <a:lnTo>
                    <a:pt x="6" y="500"/>
                  </a:lnTo>
                  <a:lnTo>
                    <a:pt x="6" y="476"/>
                  </a:lnTo>
                  <a:lnTo>
                    <a:pt x="0" y="476"/>
                  </a:lnTo>
                  <a:moveTo>
                    <a:pt x="0" y="428"/>
                  </a:moveTo>
                  <a:lnTo>
                    <a:pt x="0" y="452"/>
                  </a:lnTo>
                  <a:lnTo>
                    <a:pt x="6" y="452"/>
                  </a:lnTo>
                  <a:lnTo>
                    <a:pt x="6" y="428"/>
                  </a:lnTo>
                  <a:lnTo>
                    <a:pt x="0" y="428"/>
                  </a:lnTo>
                  <a:moveTo>
                    <a:pt x="0" y="380"/>
                  </a:moveTo>
                  <a:lnTo>
                    <a:pt x="0" y="404"/>
                  </a:lnTo>
                  <a:lnTo>
                    <a:pt x="6" y="404"/>
                  </a:lnTo>
                  <a:lnTo>
                    <a:pt x="6" y="380"/>
                  </a:lnTo>
                  <a:lnTo>
                    <a:pt x="0" y="380"/>
                  </a:lnTo>
                  <a:moveTo>
                    <a:pt x="0" y="334"/>
                  </a:moveTo>
                  <a:lnTo>
                    <a:pt x="0" y="358"/>
                  </a:lnTo>
                  <a:lnTo>
                    <a:pt x="6" y="358"/>
                  </a:lnTo>
                  <a:lnTo>
                    <a:pt x="6" y="334"/>
                  </a:lnTo>
                  <a:lnTo>
                    <a:pt x="0" y="334"/>
                  </a:lnTo>
                  <a:moveTo>
                    <a:pt x="0" y="286"/>
                  </a:moveTo>
                  <a:lnTo>
                    <a:pt x="0" y="310"/>
                  </a:lnTo>
                  <a:lnTo>
                    <a:pt x="6" y="310"/>
                  </a:lnTo>
                  <a:lnTo>
                    <a:pt x="6" y="286"/>
                  </a:lnTo>
                  <a:lnTo>
                    <a:pt x="0" y="286"/>
                  </a:lnTo>
                  <a:moveTo>
                    <a:pt x="0" y="239"/>
                  </a:moveTo>
                  <a:lnTo>
                    <a:pt x="0" y="262"/>
                  </a:lnTo>
                  <a:lnTo>
                    <a:pt x="6" y="262"/>
                  </a:lnTo>
                  <a:lnTo>
                    <a:pt x="6" y="239"/>
                  </a:lnTo>
                  <a:lnTo>
                    <a:pt x="0" y="239"/>
                  </a:lnTo>
                  <a:moveTo>
                    <a:pt x="0" y="191"/>
                  </a:moveTo>
                  <a:lnTo>
                    <a:pt x="0" y="215"/>
                  </a:lnTo>
                  <a:lnTo>
                    <a:pt x="6" y="215"/>
                  </a:lnTo>
                  <a:lnTo>
                    <a:pt x="6" y="191"/>
                  </a:lnTo>
                  <a:lnTo>
                    <a:pt x="0" y="191"/>
                  </a:lnTo>
                  <a:moveTo>
                    <a:pt x="0" y="143"/>
                  </a:moveTo>
                  <a:lnTo>
                    <a:pt x="0" y="167"/>
                  </a:lnTo>
                  <a:lnTo>
                    <a:pt x="6" y="167"/>
                  </a:lnTo>
                  <a:lnTo>
                    <a:pt x="6" y="143"/>
                  </a:lnTo>
                  <a:lnTo>
                    <a:pt x="0" y="143"/>
                  </a:lnTo>
                  <a:moveTo>
                    <a:pt x="0" y="95"/>
                  </a:moveTo>
                  <a:lnTo>
                    <a:pt x="0" y="119"/>
                  </a:lnTo>
                  <a:lnTo>
                    <a:pt x="6" y="119"/>
                  </a:lnTo>
                  <a:lnTo>
                    <a:pt x="6" y="95"/>
                  </a:lnTo>
                  <a:lnTo>
                    <a:pt x="0" y="95"/>
                  </a:lnTo>
                  <a:moveTo>
                    <a:pt x="0" y="48"/>
                  </a:moveTo>
                  <a:lnTo>
                    <a:pt x="0" y="72"/>
                  </a:lnTo>
                  <a:lnTo>
                    <a:pt x="6" y="72"/>
                  </a:lnTo>
                  <a:lnTo>
                    <a:pt x="6" y="48"/>
                  </a:lnTo>
                  <a:lnTo>
                    <a:pt x="0" y="48"/>
                  </a:lnTo>
                  <a:moveTo>
                    <a:pt x="0" y="0"/>
                  </a:moveTo>
                  <a:lnTo>
                    <a:pt x="0" y="24"/>
                  </a:lnTo>
                  <a:lnTo>
                    <a:pt x="6" y="24"/>
                  </a:lnTo>
                  <a:lnTo>
                    <a:pt x="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 name="Rectangle 32">
              <a:extLst>
                <a:ext uri="{FF2B5EF4-FFF2-40B4-BE49-F238E27FC236}">
                  <a16:creationId xmlns:a16="http://schemas.microsoft.com/office/drawing/2014/main" xmlns="" id="{AB5EF48B-41FF-401A-914E-AE2C7097469F}"/>
                </a:ext>
              </a:extLst>
            </p:cNvPr>
            <p:cNvSpPr>
              <a:spLocks noChangeArrowheads="1"/>
            </p:cNvSpPr>
            <p:nvPr/>
          </p:nvSpPr>
          <p:spPr bwMode="auto">
            <a:xfrm>
              <a:off x="2955" y="1907"/>
              <a:ext cx="6" cy="12"/>
            </a:xfrm>
            <a:prstGeom prst="rect">
              <a:avLst/>
            </a:prstGeom>
            <a:solidFill>
              <a:srgbClr val="231F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 name="Freeform 33">
              <a:extLst>
                <a:ext uri="{FF2B5EF4-FFF2-40B4-BE49-F238E27FC236}">
                  <a16:creationId xmlns:a16="http://schemas.microsoft.com/office/drawing/2014/main" xmlns="" id="{A5D2C5C0-4754-4B50-AB1F-A214543CDF2E}"/>
                </a:ext>
              </a:extLst>
            </p:cNvPr>
            <p:cNvSpPr>
              <a:spLocks/>
            </p:cNvSpPr>
            <p:nvPr/>
          </p:nvSpPr>
          <p:spPr bwMode="auto">
            <a:xfrm>
              <a:off x="2955" y="1907"/>
              <a:ext cx="6" cy="12"/>
            </a:xfrm>
            <a:custGeom>
              <a:avLst/>
              <a:gdLst>
                <a:gd name="T0" fmla="*/ 0 w 6"/>
                <a:gd name="T1" fmla="*/ 0 h 12"/>
                <a:gd name="T2" fmla="*/ 0 w 6"/>
                <a:gd name="T3" fmla="*/ 12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0" y="0"/>
                  </a:moveTo>
                  <a:lnTo>
                    <a:pt x="0" y="12"/>
                  </a:lnTo>
                  <a:lnTo>
                    <a:pt x="6" y="12"/>
                  </a:lnTo>
                  <a:lnTo>
                    <a:pt x="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Freeform 34">
              <a:extLst>
                <a:ext uri="{FF2B5EF4-FFF2-40B4-BE49-F238E27FC236}">
                  <a16:creationId xmlns:a16="http://schemas.microsoft.com/office/drawing/2014/main" xmlns="" id="{14EC9A45-44C5-4E71-B7B7-4B6C1B9AEB93}"/>
                </a:ext>
              </a:extLst>
            </p:cNvPr>
            <p:cNvSpPr>
              <a:spLocks noEditPoints="1"/>
            </p:cNvSpPr>
            <p:nvPr/>
          </p:nvSpPr>
          <p:spPr bwMode="auto">
            <a:xfrm>
              <a:off x="2471" y="1348"/>
              <a:ext cx="581" cy="0"/>
            </a:xfrm>
            <a:custGeom>
              <a:avLst/>
              <a:gdLst>
                <a:gd name="T0" fmla="*/ 125 w 581"/>
                <a:gd name="T1" fmla="*/ 0 w 581"/>
                <a:gd name="T2" fmla="*/ 0 w 581"/>
                <a:gd name="T3" fmla="*/ 125 w 581"/>
                <a:gd name="T4" fmla="*/ 125 w 581"/>
                <a:gd name="T5" fmla="*/ 581 w 581"/>
                <a:gd name="T6" fmla="*/ 435 w 581"/>
                <a:gd name="T7" fmla="*/ 435 w 581"/>
                <a:gd name="T8" fmla="*/ 484 w 581"/>
                <a:gd name="T9" fmla="*/ 490 w 581"/>
                <a:gd name="T10" fmla="*/ 581 w 58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581">
                  <a:moveTo>
                    <a:pt x="125" y="0"/>
                  </a:moveTo>
                  <a:lnTo>
                    <a:pt x="0" y="0"/>
                  </a:lnTo>
                  <a:lnTo>
                    <a:pt x="0" y="0"/>
                  </a:lnTo>
                  <a:lnTo>
                    <a:pt x="125" y="0"/>
                  </a:lnTo>
                  <a:lnTo>
                    <a:pt x="125" y="0"/>
                  </a:lnTo>
                  <a:close/>
                  <a:moveTo>
                    <a:pt x="581" y="0"/>
                  </a:moveTo>
                  <a:lnTo>
                    <a:pt x="435" y="0"/>
                  </a:lnTo>
                  <a:lnTo>
                    <a:pt x="435" y="0"/>
                  </a:lnTo>
                  <a:lnTo>
                    <a:pt x="484" y="0"/>
                  </a:lnTo>
                  <a:lnTo>
                    <a:pt x="490" y="0"/>
                  </a:lnTo>
                  <a:lnTo>
                    <a:pt x="58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Freeform 35">
              <a:extLst>
                <a:ext uri="{FF2B5EF4-FFF2-40B4-BE49-F238E27FC236}">
                  <a16:creationId xmlns:a16="http://schemas.microsoft.com/office/drawing/2014/main" xmlns="" id="{5301FEDE-A2EE-498F-97A3-E11FF0EBF6C8}"/>
                </a:ext>
              </a:extLst>
            </p:cNvPr>
            <p:cNvSpPr>
              <a:spLocks noEditPoints="1"/>
            </p:cNvSpPr>
            <p:nvPr/>
          </p:nvSpPr>
          <p:spPr bwMode="auto">
            <a:xfrm>
              <a:off x="2471" y="1348"/>
              <a:ext cx="581" cy="0"/>
            </a:xfrm>
            <a:custGeom>
              <a:avLst/>
              <a:gdLst>
                <a:gd name="T0" fmla="*/ 125 w 581"/>
                <a:gd name="T1" fmla="*/ 0 w 581"/>
                <a:gd name="T2" fmla="*/ 0 w 581"/>
                <a:gd name="T3" fmla="*/ 125 w 581"/>
                <a:gd name="T4" fmla="*/ 125 w 581"/>
                <a:gd name="T5" fmla="*/ 581 w 581"/>
                <a:gd name="T6" fmla="*/ 435 w 581"/>
                <a:gd name="T7" fmla="*/ 435 w 581"/>
                <a:gd name="T8" fmla="*/ 484 w 581"/>
                <a:gd name="T9" fmla="*/ 490 w 581"/>
                <a:gd name="T10" fmla="*/ 581 w 58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581">
                  <a:moveTo>
                    <a:pt x="125" y="0"/>
                  </a:moveTo>
                  <a:lnTo>
                    <a:pt x="0" y="0"/>
                  </a:lnTo>
                  <a:lnTo>
                    <a:pt x="0" y="0"/>
                  </a:lnTo>
                  <a:lnTo>
                    <a:pt x="125" y="0"/>
                  </a:lnTo>
                  <a:lnTo>
                    <a:pt x="125" y="0"/>
                  </a:lnTo>
                  <a:moveTo>
                    <a:pt x="581" y="0"/>
                  </a:moveTo>
                  <a:lnTo>
                    <a:pt x="435" y="0"/>
                  </a:lnTo>
                  <a:lnTo>
                    <a:pt x="435" y="0"/>
                  </a:lnTo>
                  <a:lnTo>
                    <a:pt x="484" y="0"/>
                  </a:lnTo>
                  <a:lnTo>
                    <a:pt x="490" y="0"/>
                  </a:lnTo>
                  <a:lnTo>
                    <a:pt x="58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5" name="Freeform 36">
              <a:extLst>
                <a:ext uri="{FF2B5EF4-FFF2-40B4-BE49-F238E27FC236}">
                  <a16:creationId xmlns:a16="http://schemas.microsoft.com/office/drawing/2014/main" xmlns="" id="{8D8C3D3C-6230-4721-B5F7-E6ED997A1391}"/>
                </a:ext>
              </a:extLst>
            </p:cNvPr>
            <p:cNvSpPr>
              <a:spLocks noEditPoints="1"/>
            </p:cNvSpPr>
            <p:nvPr/>
          </p:nvSpPr>
          <p:spPr bwMode="auto">
            <a:xfrm>
              <a:off x="2292" y="1348"/>
              <a:ext cx="1042" cy="69"/>
            </a:xfrm>
            <a:custGeom>
              <a:avLst/>
              <a:gdLst>
                <a:gd name="T0" fmla="*/ 373 w 1042"/>
                <a:gd name="T1" fmla="*/ 0 h 69"/>
                <a:gd name="T2" fmla="*/ 304 w 1042"/>
                <a:gd name="T3" fmla="*/ 0 h 69"/>
                <a:gd name="T4" fmla="*/ 179 w 1042"/>
                <a:gd name="T5" fmla="*/ 0 h 69"/>
                <a:gd name="T6" fmla="*/ 0 w 1042"/>
                <a:gd name="T7" fmla="*/ 0 h 69"/>
                <a:gd name="T8" fmla="*/ 0 w 1042"/>
                <a:gd name="T9" fmla="*/ 69 h 69"/>
                <a:gd name="T10" fmla="*/ 338 w 1042"/>
                <a:gd name="T11" fmla="*/ 69 h 69"/>
                <a:gd name="T12" fmla="*/ 338 w 1042"/>
                <a:gd name="T13" fmla="*/ 0 h 69"/>
                <a:gd name="T14" fmla="*/ 373 w 1042"/>
                <a:gd name="T15" fmla="*/ 0 h 69"/>
                <a:gd name="T16" fmla="*/ 373 w 1042"/>
                <a:gd name="T17" fmla="*/ 0 h 69"/>
                <a:gd name="T18" fmla="*/ 663 w 1042"/>
                <a:gd name="T19" fmla="*/ 0 h 69"/>
                <a:gd name="T20" fmla="*/ 614 w 1042"/>
                <a:gd name="T21" fmla="*/ 0 h 69"/>
                <a:gd name="T22" fmla="*/ 379 w 1042"/>
                <a:gd name="T23" fmla="*/ 0 h 69"/>
                <a:gd name="T24" fmla="*/ 379 w 1042"/>
                <a:gd name="T25" fmla="*/ 0 h 69"/>
                <a:gd name="T26" fmla="*/ 663 w 1042"/>
                <a:gd name="T27" fmla="*/ 0 h 69"/>
                <a:gd name="T28" fmla="*/ 663 w 1042"/>
                <a:gd name="T29" fmla="*/ 0 h 69"/>
                <a:gd name="T30" fmla="*/ 1042 w 1042"/>
                <a:gd name="T31" fmla="*/ 0 h 69"/>
                <a:gd name="T32" fmla="*/ 760 w 1042"/>
                <a:gd name="T33" fmla="*/ 0 h 69"/>
                <a:gd name="T34" fmla="*/ 669 w 1042"/>
                <a:gd name="T35" fmla="*/ 0 h 69"/>
                <a:gd name="T36" fmla="*/ 669 w 1042"/>
                <a:gd name="T37" fmla="*/ 0 h 69"/>
                <a:gd name="T38" fmla="*/ 704 w 1042"/>
                <a:gd name="T39" fmla="*/ 0 h 69"/>
                <a:gd name="T40" fmla="*/ 704 w 1042"/>
                <a:gd name="T41" fmla="*/ 69 h 69"/>
                <a:gd name="T42" fmla="*/ 1042 w 1042"/>
                <a:gd name="T43" fmla="*/ 69 h 69"/>
                <a:gd name="T44" fmla="*/ 1042 w 1042"/>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2" h="69">
                  <a:moveTo>
                    <a:pt x="373" y="0"/>
                  </a:moveTo>
                  <a:lnTo>
                    <a:pt x="304" y="0"/>
                  </a:lnTo>
                  <a:lnTo>
                    <a:pt x="179" y="0"/>
                  </a:lnTo>
                  <a:lnTo>
                    <a:pt x="0" y="0"/>
                  </a:lnTo>
                  <a:lnTo>
                    <a:pt x="0" y="69"/>
                  </a:lnTo>
                  <a:lnTo>
                    <a:pt x="338" y="69"/>
                  </a:lnTo>
                  <a:lnTo>
                    <a:pt x="338" y="0"/>
                  </a:lnTo>
                  <a:lnTo>
                    <a:pt x="373" y="0"/>
                  </a:lnTo>
                  <a:lnTo>
                    <a:pt x="373" y="0"/>
                  </a:lnTo>
                  <a:close/>
                  <a:moveTo>
                    <a:pt x="663" y="0"/>
                  </a:moveTo>
                  <a:lnTo>
                    <a:pt x="614" y="0"/>
                  </a:lnTo>
                  <a:lnTo>
                    <a:pt x="379" y="0"/>
                  </a:lnTo>
                  <a:lnTo>
                    <a:pt x="379" y="0"/>
                  </a:lnTo>
                  <a:lnTo>
                    <a:pt x="663" y="0"/>
                  </a:lnTo>
                  <a:lnTo>
                    <a:pt x="663" y="0"/>
                  </a:lnTo>
                  <a:close/>
                  <a:moveTo>
                    <a:pt x="1042" y="0"/>
                  </a:moveTo>
                  <a:lnTo>
                    <a:pt x="760" y="0"/>
                  </a:lnTo>
                  <a:lnTo>
                    <a:pt x="669" y="0"/>
                  </a:lnTo>
                  <a:lnTo>
                    <a:pt x="669" y="0"/>
                  </a:lnTo>
                  <a:lnTo>
                    <a:pt x="704" y="0"/>
                  </a:lnTo>
                  <a:lnTo>
                    <a:pt x="704" y="69"/>
                  </a:lnTo>
                  <a:lnTo>
                    <a:pt x="1042" y="69"/>
                  </a:lnTo>
                  <a:lnTo>
                    <a:pt x="1042" y="0"/>
                  </a:lnTo>
                  <a:close/>
                </a:path>
              </a:pathLst>
            </a:custGeom>
            <a:solidFill>
              <a:srgbClr val="263D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6" name="Freeform 37">
              <a:extLst>
                <a:ext uri="{FF2B5EF4-FFF2-40B4-BE49-F238E27FC236}">
                  <a16:creationId xmlns:a16="http://schemas.microsoft.com/office/drawing/2014/main" xmlns="" id="{53C54EF6-95CA-4D5F-B49F-0D7337C941DB}"/>
                </a:ext>
              </a:extLst>
            </p:cNvPr>
            <p:cNvSpPr>
              <a:spLocks noEditPoints="1"/>
            </p:cNvSpPr>
            <p:nvPr/>
          </p:nvSpPr>
          <p:spPr bwMode="auto">
            <a:xfrm>
              <a:off x="2292" y="1348"/>
              <a:ext cx="1042" cy="69"/>
            </a:xfrm>
            <a:custGeom>
              <a:avLst/>
              <a:gdLst>
                <a:gd name="T0" fmla="*/ 373 w 1042"/>
                <a:gd name="T1" fmla="*/ 0 h 69"/>
                <a:gd name="T2" fmla="*/ 304 w 1042"/>
                <a:gd name="T3" fmla="*/ 0 h 69"/>
                <a:gd name="T4" fmla="*/ 179 w 1042"/>
                <a:gd name="T5" fmla="*/ 0 h 69"/>
                <a:gd name="T6" fmla="*/ 0 w 1042"/>
                <a:gd name="T7" fmla="*/ 0 h 69"/>
                <a:gd name="T8" fmla="*/ 0 w 1042"/>
                <a:gd name="T9" fmla="*/ 69 h 69"/>
                <a:gd name="T10" fmla="*/ 338 w 1042"/>
                <a:gd name="T11" fmla="*/ 69 h 69"/>
                <a:gd name="T12" fmla="*/ 338 w 1042"/>
                <a:gd name="T13" fmla="*/ 0 h 69"/>
                <a:gd name="T14" fmla="*/ 373 w 1042"/>
                <a:gd name="T15" fmla="*/ 0 h 69"/>
                <a:gd name="T16" fmla="*/ 373 w 1042"/>
                <a:gd name="T17" fmla="*/ 0 h 69"/>
                <a:gd name="T18" fmla="*/ 663 w 1042"/>
                <a:gd name="T19" fmla="*/ 0 h 69"/>
                <a:gd name="T20" fmla="*/ 614 w 1042"/>
                <a:gd name="T21" fmla="*/ 0 h 69"/>
                <a:gd name="T22" fmla="*/ 379 w 1042"/>
                <a:gd name="T23" fmla="*/ 0 h 69"/>
                <a:gd name="T24" fmla="*/ 379 w 1042"/>
                <a:gd name="T25" fmla="*/ 0 h 69"/>
                <a:gd name="T26" fmla="*/ 663 w 1042"/>
                <a:gd name="T27" fmla="*/ 0 h 69"/>
                <a:gd name="T28" fmla="*/ 663 w 1042"/>
                <a:gd name="T29" fmla="*/ 0 h 69"/>
                <a:gd name="T30" fmla="*/ 1042 w 1042"/>
                <a:gd name="T31" fmla="*/ 0 h 69"/>
                <a:gd name="T32" fmla="*/ 760 w 1042"/>
                <a:gd name="T33" fmla="*/ 0 h 69"/>
                <a:gd name="T34" fmla="*/ 669 w 1042"/>
                <a:gd name="T35" fmla="*/ 0 h 69"/>
                <a:gd name="T36" fmla="*/ 669 w 1042"/>
                <a:gd name="T37" fmla="*/ 0 h 69"/>
                <a:gd name="T38" fmla="*/ 704 w 1042"/>
                <a:gd name="T39" fmla="*/ 0 h 69"/>
                <a:gd name="T40" fmla="*/ 704 w 1042"/>
                <a:gd name="T41" fmla="*/ 69 h 69"/>
                <a:gd name="T42" fmla="*/ 1042 w 1042"/>
                <a:gd name="T43" fmla="*/ 69 h 69"/>
                <a:gd name="T44" fmla="*/ 1042 w 1042"/>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2" h="69">
                  <a:moveTo>
                    <a:pt x="373" y="0"/>
                  </a:moveTo>
                  <a:lnTo>
                    <a:pt x="304" y="0"/>
                  </a:lnTo>
                  <a:lnTo>
                    <a:pt x="179" y="0"/>
                  </a:lnTo>
                  <a:lnTo>
                    <a:pt x="0" y="0"/>
                  </a:lnTo>
                  <a:lnTo>
                    <a:pt x="0" y="69"/>
                  </a:lnTo>
                  <a:lnTo>
                    <a:pt x="338" y="69"/>
                  </a:lnTo>
                  <a:lnTo>
                    <a:pt x="338" y="0"/>
                  </a:lnTo>
                  <a:lnTo>
                    <a:pt x="373" y="0"/>
                  </a:lnTo>
                  <a:lnTo>
                    <a:pt x="373" y="0"/>
                  </a:lnTo>
                  <a:moveTo>
                    <a:pt x="663" y="0"/>
                  </a:moveTo>
                  <a:lnTo>
                    <a:pt x="614" y="0"/>
                  </a:lnTo>
                  <a:lnTo>
                    <a:pt x="379" y="0"/>
                  </a:lnTo>
                  <a:lnTo>
                    <a:pt x="379" y="0"/>
                  </a:lnTo>
                  <a:lnTo>
                    <a:pt x="663" y="0"/>
                  </a:lnTo>
                  <a:lnTo>
                    <a:pt x="663" y="0"/>
                  </a:lnTo>
                  <a:moveTo>
                    <a:pt x="1042" y="0"/>
                  </a:moveTo>
                  <a:lnTo>
                    <a:pt x="760" y="0"/>
                  </a:lnTo>
                  <a:lnTo>
                    <a:pt x="669" y="0"/>
                  </a:lnTo>
                  <a:lnTo>
                    <a:pt x="669" y="0"/>
                  </a:lnTo>
                  <a:lnTo>
                    <a:pt x="704" y="0"/>
                  </a:lnTo>
                  <a:lnTo>
                    <a:pt x="704" y="69"/>
                  </a:lnTo>
                  <a:lnTo>
                    <a:pt x="1042" y="69"/>
                  </a:lnTo>
                  <a:lnTo>
                    <a:pt x="104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7" name="Freeform 38">
              <a:extLst>
                <a:ext uri="{FF2B5EF4-FFF2-40B4-BE49-F238E27FC236}">
                  <a16:creationId xmlns:a16="http://schemas.microsoft.com/office/drawing/2014/main" xmlns="" id="{9C0CA60B-33A6-48BE-8885-0AE0CFE9804A}"/>
                </a:ext>
              </a:extLst>
            </p:cNvPr>
            <p:cNvSpPr>
              <a:spLocks noEditPoints="1"/>
            </p:cNvSpPr>
            <p:nvPr/>
          </p:nvSpPr>
          <p:spPr bwMode="auto">
            <a:xfrm>
              <a:off x="2630" y="1348"/>
              <a:ext cx="366" cy="69"/>
            </a:xfrm>
            <a:custGeom>
              <a:avLst/>
              <a:gdLst>
                <a:gd name="T0" fmla="*/ 35 w 366"/>
                <a:gd name="T1" fmla="*/ 60 h 69"/>
                <a:gd name="T2" fmla="*/ 35 w 366"/>
                <a:gd name="T3" fmla="*/ 36 h 69"/>
                <a:gd name="T4" fmla="*/ 41 w 366"/>
                <a:gd name="T5" fmla="*/ 36 h 69"/>
                <a:gd name="T6" fmla="*/ 41 w 366"/>
                <a:gd name="T7" fmla="*/ 60 h 69"/>
                <a:gd name="T8" fmla="*/ 35 w 366"/>
                <a:gd name="T9" fmla="*/ 60 h 69"/>
                <a:gd name="T10" fmla="*/ 325 w 366"/>
                <a:gd name="T11" fmla="*/ 60 h 69"/>
                <a:gd name="T12" fmla="*/ 325 w 366"/>
                <a:gd name="T13" fmla="*/ 36 h 69"/>
                <a:gd name="T14" fmla="*/ 331 w 366"/>
                <a:gd name="T15" fmla="*/ 36 h 69"/>
                <a:gd name="T16" fmla="*/ 331 w 366"/>
                <a:gd name="T17" fmla="*/ 60 h 69"/>
                <a:gd name="T18" fmla="*/ 325 w 366"/>
                <a:gd name="T19" fmla="*/ 60 h 69"/>
                <a:gd name="T20" fmla="*/ 366 w 366"/>
                <a:gd name="T21" fmla="*/ 0 h 69"/>
                <a:gd name="T22" fmla="*/ 331 w 366"/>
                <a:gd name="T23" fmla="*/ 0 h 69"/>
                <a:gd name="T24" fmla="*/ 331 w 366"/>
                <a:gd name="T25" fmla="*/ 12 h 69"/>
                <a:gd name="T26" fmla="*/ 325 w 366"/>
                <a:gd name="T27" fmla="*/ 12 h 69"/>
                <a:gd name="T28" fmla="*/ 325 w 366"/>
                <a:gd name="T29" fmla="*/ 0 h 69"/>
                <a:gd name="T30" fmla="*/ 41 w 366"/>
                <a:gd name="T31" fmla="*/ 0 h 69"/>
                <a:gd name="T32" fmla="*/ 41 w 366"/>
                <a:gd name="T33" fmla="*/ 12 h 69"/>
                <a:gd name="T34" fmla="*/ 35 w 366"/>
                <a:gd name="T35" fmla="*/ 12 h 69"/>
                <a:gd name="T36" fmla="*/ 35 w 366"/>
                <a:gd name="T37" fmla="*/ 0 h 69"/>
                <a:gd name="T38" fmla="*/ 0 w 366"/>
                <a:gd name="T39" fmla="*/ 0 h 69"/>
                <a:gd name="T40" fmla="*/ 0 w 366"/>
                <a:gd name="T41" fmla="*/ 69 h 69"/>
                <a:gd name="T42" fmla="*/ 366 w 366"/>
                <a:gd name="T43" fmla="*/ 69 h 69"/>
                <a:gd name="T44" fmla="*/ 366 w 366"/>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69">
                  <a:moveTo>
                    <a:pt x="35" y="60"/>
                  </a:moveTo>
                  <a:lnTo>
                    <a:pt x="35" y="36"/>
                  </a:lnTo>
                  <a:lnTo>
                    <a:pt x="41" y="36"/>
                  </a:lnTo>
                  <a:lnTo>
                    <a:pt x="41" y="60"/>
                  </a:lnTo>
                  <a:lnTo>
                    <a:pt x="35" y="60"/>
                  </a:lnTo>
                  <a:close/>
                  <a:moveTo>
                    <a:pt x="325" y="60"/>
                  </a:moveTo>
                  <a:lnTo>
                    <a:pt x="325" y="36"/>
                  </a:lnTo>
                  <a:lnTo>
                    <a:pt x="331" y="36"/>
                  </a:lnTo>
                  <a:lnTo>
                    <a:pt x="331" y="60"/>
                  </a:lnTo>
                  <a:lnTo>
                    <a:pt x="325" y="60"/>
                  </a:lnTo>
                  <a:close/>
                  <a:moveTo>
                    <a:pt x="366" y="0"/>
                  </a:moveTo>
                  <a:lnTo>
                    <a:pt x="331" y="0"/>
                  </a:lnTo>
                  <a:lnTo>
                    <a:pt x="331" y="12"/>
                  </a:lnTo>
                  <a:lnTo>
                    <a:pt x="325" y="12"/>
                  </a:lnTo>
                  <a:lnTo>
                    <a:pt x="325" y="0"/>
                  </a:lnTo>
                  <a:lnTo>
                    <a:pt x="41" y="0"/>
                  </a:lnTo>
                  <a:lnTo>
                    <a:pt x="41" y="12"/>
                  </a:lnTo>
                  <a:lnTo>
                    <a:pt x="35" y="12"/>
                  </a:lnTo>
                  <a:lnTo>
                    <a:pt x="35" y="0"/>
                  </a:lnTo>
                  <a:lnTo>
                    <a:pt x="0" y="0"/>
                  </a:lnTo>
                  <a:lnTo>
                    <a:pt x="0" y="69"/>
                  </a:lnTo>
                  <a:lnTo>
                    <a:pt x="366" y="69"/>
                  </a:lnTo>
                  <a:lnTo>
                    <a:pt x="366" y="0"/>
                  </a:lnTo>
                  <a:close/>
                </a:path>
              </a:pathLst>
            </a:custGeom>
            <a:solidFill>
              <a:srgbClr val="485C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8" name="Freeform 39">
              <a:extLst>
                <a:ext uri="{FF2B5EF4-FFF2-40B4-BE49-F238E27FC236}">
                  <a16:creationId xmlns:a16="http://schemas.microsoft.com/office/drawing/2014/main" xmlns="" id="{D5F30095-BF95-4686-B09F-3780D1375756}"/>
                </a:ext>
              </a:extLst>
            </p:cNvPr>
            <p:cNvSpPr>
              <a:spLocks noEditPoints="1"/>
            </p:cNvSpPr>
            <p:nvPr/>
          </p:nvSpPr>
          <p:spPr bwMode="auto">
            <a:xfrm>
              <a:off x="2630" y="1348"/>
              <a:ext cx="366" cy="69"/>
            </a:xfrm>
            <a:custGeom>
              <a:avLst/>
              <a:gdLst>
                <a:gd name="T0" fmla="*/ 35 w 366"/>
                <a:gd name="T1" fmla="*/ 60 h 69"/>
                <a:gd name="T2" fmla="*/ 35 w 366"/>
                <a:gd name="T3" fmla="*/ 36 h 69"/>
                <a:gd name="T4" fmla="*/ 41 w 366"/>
                <a:gd name="T5" fmla="*/ 36 h 69"/>
                <a:gd name="T6" fmla="*/ 41 w 366"/>
                <a:gd name="T7" fmla="*/ 60 h 69"/>
                <a:gd name="T8" fmla="*/ 35 w 366"/>
                <a:gd name="T9" fmla="*/ 60 h 69"/>
                <a:gd name="T10" fmla="*/ 325 w 366"/>
                <a:gd name="T11" fmla="*/ 60 h 69"/>
                <a:gd name="T12" fmla="*/ 325 w 366"/>
                <a:gd name="T13" fmla="*/ 36 h 69"/>
                <a:gd name="T14" fmla="*/ 331 w 366"/>
                <a:gd name="T15" fmla="*/ 36 h 69"/>
                <a:gd name="T16" fmla="*/ 331 w 366"/>
                <a:gd name="T17" fmla="*/ 60 h 69"/>
                <a:gd name="T18" fmla="*/ 325 w 366"/>
                <a:gd name="T19" fmla="*/ 60 h 69"/>
                <a:gd name="T20" fmla="*/ 366 w 366"/>
                <a:gd name="T21" fmla="*/ 0 h 69"/>
                <a:gd name="T22" fmla="*/ 331 w 366"/>
                <a:gd name="T23" fmla="*/ 0 h 69"/>
                <a:gd name="T24" fmla="*/ 331 w 366"/>
                <a:gd name="T25" fmla="*/ 12 h 69"/>
                <a:gd name="T26" fmla="*/ 325 w 366"/>
                <a:gd name="T27" fmla="*/ 12 h 69"/>
                <a:gd name="T28" fmla="*/ 325 w 366"/>
                <a:gd name="T29" fmla="*/ 0 h 69"/>
                <a:gd name="T30" fmla="*/ 41 w 366"/>
                <a:gd name="T31" fmla="*/ 0 h 69"/>
                <a:gd name="T32" fmla="*/ 41 w 366"/>
                <a:gd name="T33" fmla="*/ 12 h 69"/>
                <a:gd name="T34" fmla="*/ 35 w 366"/>
                <a:gd name="T35" fmla="*/ 12 h 69"/>
                <a:gd name="T36" fmla="*/ 35 w 366"/>
                <a:gd name="T37" fmla="*/ 0 h 69"/>
                <a:gd name="T38" fmla="*/ 0 w 366"/>
                <a:gd name="T39" fmla="*/ 0 h 69"/>
                <a:gd name="T40" fmla="*/ 0 w 366"/>
                <a:gd name="T41" fmla="*/ 69 h 69"/>
                <a:gd name="T42" fmla="*/ 366 w 366"/>
                <a:gd name="T43" fmla="*/ 69 h 69"/>
                <a:gd name="T44" fmla="*/ 366 w 366"/>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69">
                  <a:moveTo>
                    <a:pt x="35" y="60"/>
                  </a:moveTo>
                  <a:lnTo>
                    <a:pt x="35" y="36"/>
                  </a:lnTo>
                  <a:lnTo>
                    <a:pt x="41" y="36"/>
                  </a:lnTo>
                  <a:lnTo>
                    <a:pt x="41" y="60"/>
                  </a:lnTo>
                  <a:lnTo>
                    <a:pt x="35" y="60"/>
                  </a:lnTo>
                  <a:moveTo>
                    <a:pt x="325" y="60"/>
                  </a:moveTo>
                  <a:lnTo>
                    <a:pt x="325" y="36"/>
                  </a:lnTo>
                  <a:lnTo>
                    <a:pt x="331" y="36"/>
                  </a:lnTo>
                  <a:lnTo>
                    <a:pt x="331" y="60"/>
                  </a:lnTo>
                  <a:lnTo>
                    <a:pt x="325" y="60"/>
                  </a:lnTo>
                  <a:moveTo>
                    <a:pt x="366" y="0"/>
                  </a:moveTo>
                  <a:lnTo>
                    <a:pt x="331" y="0"/>
                  </a:lnTo>
                  <a:lnTo>
                    <a:pt x="331" y="12"/>
                  </a:lnTo>
                  <a:lnTo>
                    <a:pt x="325" y="12"/>
                  </a:lnTo>
                  <a:lnTo>
                    <a:pt x="325" y="0"/>
                  </a:lnTo>
                  <a:lnTo>
                    <a:pt x="41" y="0"/>
                  </a:lnTo>
                  <a:lnTo>
                    <a:pt x="41" y="12"/>
                  </a:lnTo>
                  <a:lnTo>
                    <a:pt x="35" y="12"/>
                  </a:lnTo>
                  <a:lnTo>
                    <a:pt x="35" y="0"/>
                  </a:lnTo>
                  <a:lnTo>
                    <a:pt x="0" y="0"/>
                  </a:lnTo>
                  <a:lnTo>
                    <a:pt x="0" y="69"/>
                  </a:lnTo>
                  <a:lnTo>
                    <a:pt x="366" y="69"/>
                  </a:lnTo>
                  <a:lnTo>
                    <a:pt x="36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Freeform 40">
              <a:extLst>
                <a:ext uri="{FF2B5EF4-FFF2-40B4-BE49-F238E27FC236}">
                  <a16:creationId xmlns:a16="http://schemas.microsoft.com/office/drawing/2014/main" xmlns="" id="{73448B39-8BA7-4281-809D-D9CC5F181C52}"/>
                </a:ext>
              </a:extLst>
            </p:cNvPr>
            <p:cNvSpPr>
              <a:spLocks/>
            </p:cNvSpPr>
            <p:nvPr/>
          </p:nvSpPr>
          <p:spPr bwMode="auto">
            <a:xfrm>
              <a:off x="2665" y="1348"/>
              <a:ext cx="6" cy="12"/>
            </a:xfrm>
            <a:custGeom>
              <a:avLst/>
              <a:gdLst>
                <a:gd name="T0" fmla="*/ 6 w 6"/>
                <a:gd name="T1" fmla="*/ 0 h 12"/>
                <a:gd name="T2" fmla="*/ 0 w 6"/>
                <a:gd name="T3" fmla="*/ 0 h 12"/>
                <a:gd name="T4" fmla="*/ 0 w 6"/>
                <a:gd name="T5" fmla="*/ 0 h 12"/>
                <a:gd name="T6" fmla="*/ 0 w 6"/>
                <a:gd name="T7" fmla="*/ 12 h 12"/>
                <a:gd name="T8" fmla="*/ 6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0" y="0"/>
                  </a:lnTo>
                  <a:lnTo>
                    <a:pt x="0" y="0"/>
                  </a:lnTo>
                  <a:lnTo>
                    <a:pt x="0" y="12"/>
                  </a:lnTo>
                  <a:lnTo>
                    <a:pt x="6" y="12"/>
                  </a:lnTo>
                  <a:lnTo>
                    <a:pt x="6" y="0"/>
                  </a:lnTo>
                  <a:lnTo>
                    <a:pt x="6" y="0"/>
                  </a:lnTo>
                  <a:close/>
                </a:path>
              </a:pathLst>
            </a:custGeom>
            <a:solidFill>
              <a:srgbClr val="1F1C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0" name="Freeform 41">
              <a:extLst>
                <a:ext uri="{FF2B5EF4-FFF2-40B4-BE49-F238E27FC236}">
                  <a16:creationId xmlns:a16="http://schemas.microsoft.com/office/drawing/2014/main" xmlns="" id="{C8D38EB8-00A0-4E7C-90DD-749CB83321E0}"/>
                </a:ext>
              </a:extLst>
            </p:cNvPr>
            <p:cNvSpPr>
              <a:spLocks/>
            </p:cNvSpPr>
            <p:nvPr/>
          </p:nvSpPr>
          <p:spPr bwMode="auto">
            <a:xfrm>
              <a:off x="2665" y="1348"/>
              <a:ext cx="6" cy="12"/>
            </a:xfrm>
            <a:custGeom>
              <a:avLst/>
              <a:gdLst>
                <a:gd name="T0" fmla="*/ 6 w 6"/>
                <a:gd name="T1" fmla="*/ 0 h 12"/>
                <a:gd name="T2" fmla="*/ 0 w 6"/>
                <a:gd name="T3" fmla="*/ 0 h 12"/>
                <a:gd name="T4" fmla="*/ 0 w 6"/>
                <a:gd name="T5" fmla="*/ 0 h 12"/>
                <a:gd name="T6" fmla="*/ 0 w 6"/>
                <a:gd name="T7" fmla="*/ 12 h 12"/>
                <a:gd name="T8" fmla="*/ 6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0" y="0"/>
                  </a:lnTo>
                  <a:lnTo>
                    <a:pt x="0" y="0"/>
                  </a:lnTo>
                  <a:lnTo>
                    <a:pt x="0" y="12"/>
                  </a:lnTo>
                  <a:lnTo>
                    <a:pt x="6" y="12"/>
                  </a:lnTo>
                  <a:lnTo>
                    <a:pt x="6" y="0"/>
                  </a:lnTo>
                  <a:lnTo>
                    <a:pt x="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1" name="Rectangle 42">
              <a:extLst>
                <a:ext uri="{FF2B5EF4-FFF2-40B4-BE49-F238E27FC236}">
                  <a16:creationId xmlns:a16="http://schemas.microsoft.com/office/drawing/2014/main" xmlns="" id="{BB998A32-DC6D-4895-9D83-9B092EF36E9B}"/>
                </a:ext>
              </a:extLst>
            </p:cNvPr>
            <p:cNvSpPr>
              <a:spLocks noChangeArrowheads="1"/>
            </p:cNvSpPr>
            <p:nvPr/>
          </p:nvSpPr>
          <p:spPr bwMode="auto">
            <a:xfrm>
              <a:off x="2665" y="1384"/>
              <a:ext cx="6" cy="24"/>
            </a:xfrm>
            <a:prstGeom prst="rect">
              <a:avLst/>
            </a:prstGeom>
            <a:solidFill>
              <a:srgbClr val="1F1C1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2" name="Rectangle 43">
              <a:extLst>
                <a:ext uri="{FF2B5EF4-FFF2-40B4-BE49-F238E27FC236}">
                  <a16:creationId xmlns:a16="http://schemas.microsoft.com/office/drawing/2014/main" xmlns="" id="{7ABB6E02-99D9-4F0A-81BE-BCB43AA45F0B}"/>
                </a:ext>
              </a:extLst>
            </p:cNvPr>
            <p:cNvSpPr>
              <a:spLocks noChangeArrowheads="1"/>
            </p:cNvSpPr>
            <p:nvPr/>
          </p:nvSpPr>
          <p:spPr bwMode="auto">
            <a:xfrm>
              <a:off x="2665" y="1384"/>
              <a:ext cx="6" cy="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3" name="Freeform 44">
              <a:extLst>
                <a:ext uri="{FF2B5EF4-FFF2-40B4-BE49-F238E27FC236}">
                  <a16:creationId xmlns:a16="http://schemas.microsoft.com/office/drawing/2014/main" xmlns="" id="{8DFDD4B8-B6FF-4C99-A4E9-9D3541447B01}"/>
                </a:ext>
              </a:extLst>
            </p:cNvPr>
            <p:cNvSpPr>
              <a:spLocks/>
            </p:cNvSpPr>
            <p:nvPr/>
          </p:nvSpPr>
          <p:spPr bwMode="auto">
            <a:xfrm>
              <a:off x="2955" y="1348"/>
              <a:ext cx="6" cy="12"/>
            </a:xfrm>
            <a:custGeom>
              <a:avLst/>
              <a:gdLst>
                <a:gd name="T0" fmla="*/ 6 w 6"/>
                <a:gd name="T1" fmla="*/ 0 h 12"/>
                <a:gd name="T2" fmla="*/ 0 w 6"/>
                <a:gd name="T3" fmla="*/ 0 h 12"/>
                <a:gd name="T4" fmla="*/ 0 w 6"/>
                <a:gd name="T5" fmla="*/ 0 h 12"/>
                <a:gd name="T6" fmla="*/ 0 w 6"/>
                <a:gd name="T7" fmla="*/ 12 h 12"/>
                <a:gd name="T8" fmla="*/ 6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0" y="0"/>
                  </a:lnTo>
                  <a:lnTo>
                    <a:pt x="0" y="0"/>
                  </a:lnTo>
                  <a:lnTo>
                    <a:pt x="0" y="12"/>
                  </a:lnTo>
                  <a:lnTo>
                    <a:pt x="6" y="12"/>
                  </a:lnTo>
                  <a:lnTo>
                    <a:pt x="6" y="0"/>
                  </a:lnTo>
                  <a:lnTo>
                    <a:pt x="6" y="0"/>
                  </a:lnTo>
                  <a:close/>
                </a:path>
              </a:pathLst>
            </a:custGeom>
            <a:solidFill>
              <a:srgbClr val="1F1C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4" name="Freeform 45">
              <a:extLst>
                <a:ext uri="{FF2B5EF4-FFF2-40B4-BE49-F238E27FC236}">
                  <a16:creationId xmlns:a16="http://schemas.microsoft.com/office/drawing/2014/main" xmlns="" id="{112D66AE-BC7C-43BD-BA90-9AB7368811E4}"/>
                </a:ext>
              </a:extLst>
            </p:cNvPr>
            <p:cNvSpPr>
              <a:spLocks/>
            </p:cNvSpPr>
            <p:nvPr/>
          </p:nvSpPr>
          <p:spPr bwMode="auto">
            <a:xfrm>
              <a:off x="2955" y="1348"/>
              <a:ext cx="6" cy="12"/>
            </a:xfrm>
            <a:custGeom>
              <a:avLst/>
              <a:gdLst>
                <a:gd name="T0" fmla="*/ 6 w 6"/>
                <a:gd name="T1" fmla="*/ 0 h 12"/>
                <a:gd name="T2" fmla="*/ 0 w 6"/>
                <a:gd name="T3" fmla="*/ 0 h 12"/>
                <a:gd name="T4" fmla="*/ 0 w 6"/>
                <a:gd name="T5" fmla="*/ 0 h 12"/>
                <a:gd name="T6" fmla="*/ 0 w 6"/>
                <a:gd name="T7" fmla="*/ 12 h 12"/>
                <a:gd name="T8" fmla="*/ 6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0" y="0"/>
                  </a:lnTo>
                  <a:lnTo>
                    <a:pt x="0" y="0"/>
                  </a:lnTo>
                  <a:lnTo>
                    <a:pt x="0" y="12"/>
                  </a:lnTo>
                  <a:lnTo>
                    <a:pt x="6" y="12"/>
                  </a:lnTo>
                  <a:lnTo>
                    <a:pt x="6" y="0"/>
                  </a:lnTo>
                  <a:lnTo>
                    <a:pt x="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5" name="Rectangle 46">
              <a:extLst>
                <a:ext uri="{FF2B5EF4-FFF2-40B4-BE49-F238E27FC236}">
                  <a16:creationId xmlns:a16="http://schemas.microsoft.com/office/drawing/2014/main" xmlns="" id="{3E7B2B77-1139-4B3E-A4A8-52BD41583632}"/>
                </a:ext>
              </a:extLst>
            </p:cNvPr>
            <p:cNvSpPr>
              <a:spLocks noChangeArrowheads="1"/>
            </p:cNvSpPr>
            <p:nvPr/>
          </p:nvSpPr>
          <p:spPr bwMode="auto">
            <a:xfrm>
              <a:off x="2955" y="1384"/>
              <a:ext cx="6" cy="24"/>
            </a:xfrm>
            <a:prstGeom prst="rect">
              <a:avLst/>
            </a:prstGeom>
            <a:solidFill>
              <a:srgbClr val="1F1C1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Rectangle 47">
              <a:extLst>
                <a:ext uri="{FF2B5EF4-FFF2-40B4-BE49-F238E27FC236}">
                  <a16:creationId xmlns:a16="http://schemas.microsoft.com/office/drawing/2014/main" xmlns="" id="{86D734C5-77E7-4CCC-ACD8-0139915847E0}"/>
                </a:ext>
              </a:extLst>
            </p:cNvPr>
            <p:cNvSpPr>
              <a:spLocks noChangeArrowheads="1"/>
            </p:cNvSpPr>
            <p:nvPr/>
          </p:nvSpPr>
          <p:spPr bwMode="auto">
            <a:xfrm>
              <a:off x="2955" y="1384"/>
              <a:ext cx="6" cy="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Freeform 48">
              <a:extLst>
                <a:ext uri="{FF2B5EF4-FFF2-40B4-BE49-F238E27FC236}">
                  <a16:creationId xmlns:a16="http://schemas.microsoft.com/office/drawing/2014/main" xmlns="" id="{93F549E2-1B50-4E90-B067-8575B5BE950E}"/>
                </a:ext>
              </a:extLst>
            </p:cNvPr>
            <p:cNvSpPr>
              <a:spLocks/>
            </p:cNvSpPr>
            <p:nvPr/>
          </p:nvSpPr>
          <p:spPr bwMode="auto">
            <a:xfrm>
              <a:off x="2666" y="1232"/>
              <a:ext cx="294" cy="151"/>
            </a:xfrm>
            <a:custGeom>
              <a:avLst/>
              <a:gdLst>
                <a:gd name="T0" fmla="*/ 183 w 197"/>
                <a:gd name="T1" fmla="*/ 0 h 101"/>
                <a:gd name="T2" fmla="*/ 14 w 197"/>
                <a:gd name="T3" fmla="*/ 0 h 101"/>
                <a:gd name="T4" fmla="*/ 0 w 197"/>
                <a:gd name="T5" fmla="*/ 15 h 101"/>
                <a:gd name="T6" fmla="*/ 0 w 197"/>
                <a:gd name="T7" fmla="*/ 101 h 101"/>
                <a:gd name="T8" fmla="*/ 26 w 197"/>
                <a:gd name="T9" fmla="*/ 101 h 101"/>
                <a:gd name="T10" fmla="*/ 26 w 197"/>
                <a:gd name="T11" fmla="*/ 30 h 101"/>
                <a:gd name="T12" fmla="*/ 171 w 197"/>
                <a:gd name="T13" fmla="*/ 30 h 101"/>
                <a:gd name="T14" fmla="*/ 171 w 197"/>
                <a:gd name="T15" fmla="*/ 101 h 101"/>
                <a:gd name="T16" fmla="*/ 197 w 197"/>
                <a:gd name="T17" fmla="*/ 101 h 101"/>
                <a:gd name="T18" fmla="*/ 197 w 197"/>
                <a:gd name="T19" fmla="*/ 15 h 101"/>
                <a:gd name="T20" fmla="*/ 183 w 197"/>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101">
                  <a:moveTo>
                    <a:pt x="183" y="0"/>
                  </a:moveTo>
                  <a:cubicBezTo>
                    <a:pt x="14" y="0"/>
                    <a:pt x="14" y="0"/>
                    <a:pt x="14" y="0"/>
                  </a:cubicBezTo>
                  <a:cubicBezTo>
                    <a:pt x="7" y="0"/>
                    <a:pt x="0" y="7"/>
                    <a:pt x="0" y="15"/>
                  </a:cubicBezTo>
                  <a:cubicBezTo>
                    <a:pt x="0" y="101"/>
                    <a:pt x="0" y="101"/>
                    <a:pt x="0" y="101"/>
                  </a:cubicBezTo>
                  <a:cubicBezTo>
                    <a:pt x="26" y="101"/>
                    <a:pt x="26" y="101"/>
                    <a:pt x="26" y="101"/>
                  </a:cubicBezTo>
                  <a:cubicBezTo>
                    <a:pt x="26" y="30"/>
                    <a:pt x="26" y="30"/>
                    <a:pt x="26" y="30"/>
                  </a:cubicBezTo>
                  <a:cubicBezTo>
                    <a:pt x="171" y="30"/>
                    <a:pt x="171" y="30"/>
                    <a:pt x="171" y="30"/>
                  </a:cubicBezTo>
                  <a:cubicBezTo>
                    <a:pt x="171" y="101"/>
                    <a:pt x="171" y="101"/>
                    <a:pt x="171" y="101"/>
                  </a:cubicBezTo>
                  <a:cubicBezTo>
                    <a:pt x="197" y="101"/>
                    <a:pt x="197" y="101"/>
                    <a:pt x="197" y="101"/>
                  </a:cubicBezTo>
                  <a:cubicBezTo>
                    <a:pt x="197" y="15"/>
                    <a:pt x="197" y="15"/>
                    <a:pt x="197" y="15"/>
                  </a:cubicBezTo>
                  <a:cubicBezTo>
                    <a:pt x="197" y="7"/>
                    <a:pt x="191" y="0"/>
                    <a:pt x="183" y="0"/>
                  </a:cubicBezTo>
                  <a:close/>
                </a:path>
              </a:pathLst>
            </a:custGeom>
            <a:solidFill>
              <a:srgbClr val="1724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Freeform 49">
              <a:extLst>
                <a:ext uri="{FF2B5EF4-FFF2-40B4-BE49-F238E27FC236}">
                  <a16:creationId xmlns:a16="http://schemas.microsoft.com/office/drawing/2014/main" xmlns="" id="{CAF42C17-973D-4F63-A78F-B31FDA914354}"/>
                </a:ext>
              </a:extLst>
            </p:cNvPr>
            <p:cNvSpPr>
              <a:spLocks noEditPoints="1"/>
            </p:cNvSpPr>
            <p:nvPr/>
          </p:nvSpPr>
          <p:spPr bwMode="auto">
            <a:xfrm>
              <a:off x="2317" y="1350"/>
              <a:ext cx="992" cy="544"/>
            </a:xfrm>
            <a:custGeom>
              <a:avLst/>
              <a:gdLst>
                <a:gd name="T0" fmla="*/ 661 w 665"/>
                <a:gd name="T1" fmla="*/ 17 h 365"/>
                <a:gd name="T2" fmla="*/ 661 w 665"/>
                <a:gd name="T3" fmla="*/ 33 h 365"/>
                <a:gd name="T4" fmla="*/ 665 w 665"/>
                <a:gd name="T5" fmla="*/ 65 h 365"/>
                <a:gd name="T6" fmla="*/ 665 w 665"/>
                <a:gd name="T7" fmla="*/ 113 h 365"/>
                <a:gd name="T8" fmla="*/ 665 w 665"/>
                <a:gd name="T9" fmla="*/ 113 h 365"/>
                <a:gd name="T10" fmla="*/ 661 w 665"/>
                <a:gd name="T11" fmla="*/ 145 h 365"/>
                <a:gd name="T12" fmla="*/ 661 w 665"/>
                <a:gd name="T13" fmla="*/ 161 h 365"/>
                <a:gd name="T14" fmla="*/ 665 w 665"/>
                <a:gd name="T15" fmla="*/ 193 h 365"/>
                <a:gd name="T16" fmla="*/ 665 w 665"/>
                <a:gd name="T17" fmla="*/ 241 h 365"/>
                <a:gd name="T18" fmla="*/ 665 w 665"/>
                <a:gd name="T19" fmla="*/ 241 h 365"/>
                <a:gd name="T20" fmla="*/ 661 w 665"/>
                <a:gd name="T21" fmla="*/ 273 h 365"/>
                <a:gd name="T22" fmla="*/ 665 w 665"/>
                <a:gd name="T23" fmla="*/ 289 h 365"/>
                <a:gd name="T24" fmla="*/ 665 w 665"/>
                <a:gd name="T25" fmla="*/ 305 h 365"/>
                <a:gd name="T26" fmla="*/ 649 w 665"/>
                <a:gd name="T27" fmla="*/ 333 h 365"/>
                <a:gd name="T28" fmla="*/ 639 w 665"/>
                <a:gd name="T29" fmla="*/ 345 h 365"/>
                <a:gd name="T30" fmla="*/ 613 w 665"/>
                <a:gd name="T31" fmla="*/ 363 h 365"/>
                <a:gd name="T32" fmla="*/ 564 w 665"/>
                <a:gd name="T33" fmla="*/ 365 h 365"/>
                <a:gd name="T34" fmla="*/ 564 w 665"/>
                <a:gd name="T35" fmla="*/ 365 h 365"/>
                <a:gd name="T36" fmla="*/ 532 w 665"/>
                <a:gd name="T37" fmla="*/ 361 h 365"/>
                <a:gd name="T38" fmla="*/ 516 w 665"/>
                <a:gd name="T39" fmla="*/ 361 h 365"/>
                <a:gd name="T40" fmla="*/ 484 w 665"/>
                <a:gd name="T41" fmla="*/ 365 h 365"/>
                <a:gd name="T42" fmla="*/ 436 w 665"/>
                <a:gd name="T43" fmla="*/ 365 h 365"/>
                <a:gd name="T44" fmla="*/ 436 w 665"/>
                <a:gd name="T45" fmla="*/ 365 h 365"/>
                <a:gd name="T46" fmla="*/ 404 w 665"/>
                <a:gd name="T47" fmla="*/ 361 h 365"/>
                <a:gd name="T48" fmla="*/ 388 w 665"/>
                <a:gd name="T49" fmla="*/ 361 h 365"/>
                <a:gd name="T50" fmla="*/ 356 w 665"/>
                <a:gd name="T51" fmla="*/ 365 h 365"/>
                <a:gd name="T52" fmla="*/ 308 w 665"/>
                <a:gd name="T53" fmla="*/ 365 h 365"/>
                <a:gd name="T54" fmla="*/ 308 w 665"/>
                <a:gd name="T55" fmla="*/ 365 h 365"/>
                <a:gd name="T56" fmla="*/ 276 w 665"/>
                <a:gd name="T57" fmla="*/ 361 h 365"/>
                <a:gd name="T58" fmla="*/ 260 w 665"/>
                <a:gd name="T59" fmla="*/ 361 h 365"/>
                <a:gd name="T60" fmla="*/ 228 w 665"/>
                <a:gd name="T61" fmla="*/ 365 h 365"/>
                <a:gd name="T62" fmla="*/ 180 w 665"/>
                <a:gd name="T63" fmla="*/ 365 h 365"/>
                <a:gd name="T64" fmla="*/ 180 w 665"/>
                <a:gd name="T65" fmla="*/ 365 h 365"/>
                <a:gd name="T66" fmla="*/ 148 w 665"/>
                <a:gd name="T67" fmla="*/ 361 h 365"/>
                <a:gd name="T68" fmla="*/ 132 w 665"/>
                <a:gd name="T69" fmla="*/ 361 h 365"/>
                <a:gd name="T70" fmla="*/ 100 w 665"/>
                <a:gd name="T71" fmla="*/ 365 h 365"/>
                <a:gd name="T72" fmla="*/ 52 w 665"/>
                <a:gd name="T73" fmla="*/ 363 h 365"/>
                <a:gd name="T74" fmla="*/ 52 w 665"/>
                <a:gd name="T75" fmla="*/ 363 h 365"/>
                <a:gd name="T76" fmla="*/ 26 w 665"/>
                <a:gd name="T77" fmla="*/ 344 h 365"/>
                <a:gd name="T78" fmla="*/ 16 w 665"/>
                <a:gd name="T79" fmla="*/ 333 h 365"/>
                <a:gd name="T80" fmla="*/ 0 w 665"/>
                <a:gd name="T81" fmla="*/ 296 h 365"/>
                <a:gd name="T82" fmla="*/ 4 w 665"/>
                <a:gd name="T83" fmla="*/ 288 h 365"/>
                <a:gd name="T84" fmla="*/ 4 w 665"/>
                <a:gd name="T85" fmla="*/ 272 h 365"/>
                <a:gd name="T86" fmla="*/ 0 w 665"/>
                <a:gd name="T87" fmla="*/ 240 h 365"/>
                <a:gd name="T88" fmla="*/ 0 w 665"/>
                <a:gd name="T89" fmla="*/ 192 h 365"/>
                <a:gd name="T90" fmla="*/ 0 w 665"/>
                <a:gd name="T91" fmla="*/ 192 h 365"/>
                <a:gd name="T92" fmla="*/ 4 w 665"/>
                <a:gd name="T93" fmla="*/ 160 h 365"/>
                <a:gd name="T94" fmla="*/ 4 w 665"/>
                <a:gd name="T95" fmla="*/ 144 h 365"/>
                <a:gd name="T96" fmla="*/ 0 w 665"/>
                <a:gd name="T97" fmla="*/ 112 h 365"/>
                <a:gd name="T98" fmla="*/ 0 w 665"/>
                <a:gd name="T99" fmla="*/ 64 h 365"/>
                <a:gd name="T100" fmla="*/ 0 w 665"/>
                <a:gd name="T101" fmla="*/ 64 h 365"/>
                <a:gd name="T102" fmla="*/ 4 w 665"/>
                <a:gd name="T103" fmla="*/ 32 h 365"/>
                <a:gd name="T104" fmla="*/ 4 w 665"/>
                <a:gd name="T105" fmla="*/ 1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5" h="365">
                  <a:moveTo>
                    <a:pt x="665" y="17"/>
                  </a:moveTo>
                  <a:cubicBezTo>
                    <a:pt x="665" y="1"/>
                    <a:pt x="665" y="1"/>
                    <a:pt x="665" y="1"/>
                  </a:cubicBezTo>
                  <a:cubicBezTo>
                    <a:pt x="661" y="1"/>
                    <a:pt x="661" y="1"/>
                    <a:pt x="661" y="1"/>
                  </a:cubicBezTo>
                  <a:cubicBezTo>
                    <a:pt x="661" y="17"/>
                    <a:pt x="661" y="17"/>
                    <a:pt x="661" y="17"/>
                  </a:cubicBezTo>
                  <a:lnTo>
                    <a:pt x="665" y="17"/>
                  </a:lnTo>
                  <a:close/>
                  <a:moveTo>
                    <a:pt x="665" y="49"/>
                  </a:moveTo>
                  <a:cubicBezTo>
                    <a:pt x="665" y="33"/>
                    <a:pt x="665" y="33"/>
                    <a:pt x="665" y="33"/>
                  </a:cubicBezTo>
                  <a:cubicBezTo>
                    <a:pt x="661" y="33"/>
                    <a:pt x="661" y="33"/>
                    <a:pt x="661" y="33"/>
                  </a:cubicBezTo>
                  <a:cubicBezTo>
                    <a:pt x="661" y="49"/>
                    <a:pt x="661" y="49"/>
                    <a:pt x="661" y="49"/>
                  </a:cubicBezTo>
                  <a:lnTo>
                    <a:pt x="665" y="49"/>
                  </a:lnTo>
                  <a:close/>
                  <a:moveTo>
                    <a:pt x="665" y="81"/>
                  </a:moveTo>
                  <a:cubicBezTo>
                    <a:pt x="665" y="65"/>
                    <a:pt x="665" y="65"/>
                    <a:pt x="665" y="65"/>
                  </a:cubicBezTo>
                  <a:cubicBezTo>
                    <a:pt x="661" y="65"/>
                    <a:pt x="661" y="65"/>
                    <a:pt x="661" y="65"/>
                  </a:cubicBezTo>
                  <a:cubicBezTo>
                    <a:pt x="661" y="81"/>
                    <a:pt x="661" y="81"/>
                    <a:pt x="661" y="81"/>
                  </a:cubicBezTo>
                  <a:lnTo>
                    <a:pt x="665" y="81"/>
                  </a:lnTo>
                  <a:close/>
                  <a:moveTo>
                    <a:pt x="665" y="113"/>
                  </a:moveTo>
                  <a:cubicBezTo>
                    <a:pt x="665" y="97"/>
                    <a:pt x="665" y="97"/>
                    <a:pt x="665" y="97"/>
                  </a:cubicBezTo>
                  <a:cubicBezTo>
                    <a:pt x="661" y="97"/>
                    <a:pt x="661" y="97"/>
                    <a:pt x="661" y="97"/>
                  </a:cubicBezTo>
                  <a:cubicBezTo>
                    <a:pt x="661" y="113"/>
                    <a:pt x="661" y="113"/>
                    <a:pt x="661" y="113"/>
                  </a:cubicBezTo>
                  <a:lnTo>
                    <a:pt x="665" y="113"/>
                  </a:lnTo>
                  <a:close/>
                  <a:moveTo>
                    <a:pt x="665" y="145"/>
                  </a:moveTo>
                  <a:cubicBezTo>
                    <a:pt x="665" y="129"/>
                    <a:pt x="665" y="129"/>
                    <a:pt x="665" y="129"/>
                  </a:cubicBezTo>
                  <a:cubicBezTo>
                    <a:pt x="661" y="129"/>
                    <a:pt x="661" y="129"/>
                    <a:pt x="661" y="129"/>
                  </a:cubicBezTo>
                  <a:cubicBezTo>
                    <a:pt x="661" y="145"/>
                    <a:pt x="661" y="145"/>
                    <a:pt x="661" y="145"/>
                  </a:cubicBezTo>
                  <a:lnTo>
                    <a:pt x="665" y="145"/>
                  </a:lnTo>
                  <a:close/>
                  <a:moveTo>
                    <a:pt x="665" y="177"/>
                  </a:moveTo>
                  <a:cubicBezTo>
                    <a:pt x="665" y="161"/>
                    <a:pt x="665" y="161"/>
                    <a:pt x="665" y="161"/>
                  </a:cubicBezTo>
                  <a:cubicBezTo>
                    <a:pt x="661" y="161"/>
                    <a:pt x="661" y="161"/>
                    <a:pt x="661" y="161"/>
                  </a:cubicBezTo>
                  <a:cubicBezTo>
                    <a:pt x="661" y="177"/>
                    <a:pt x="661" y="177"/>
                    <a:pt x="661" y="177"/>
                  </a:cubicBezTo>
                  <a:lnTo>
                    <a:pt x="665" y="177"/>
                  </a:lnTo>
                  <a:close/>
                  <a:moveTo>
                    <a:pt x="665" y="209"/>
                  </a:moveTo>
                  <a:cubicBezTo>
                    <a:pt x="665" y="193"/>
                    <a:pt x="665" y="193"/>
                    <a:pt x="665" y="193"/>
                  </a:cubicBezTo>
                  <a:cubicBezTo>
                    <a:pt x="661" y="193"/>
                    <a:pt x="661" y="193"/>
                    <a:pt x="661" y="193"/>
                  </a:cubicBezTo>
                  <a:cubicBezTo>
                    <a:pt x="661" y="209"/>
                    <a:pt x="661" y="209"/>
                    <a:pt x="661" y="209"/>
                  </a:cubicBezTo>
                  <a:lnTo>
                    <a:pt x="665" y="209"/>
                  </a:lnTo>
                  <a:close/>
                  <a:moveTo>
                    <a:pt x="665" y="241"/>
                  </a:moveTo>
                  <a:cubicBezTo>
                    <a:pt x="665" y="225"/>
                    <a:pt x="665" y="225"/>
                    <a:pt x="665" y="225"/>
                  </a:cubicBezTo>
                  <a:cubicBezTo>
                    <a:pt x="661" y="225"/>
                    <a:pt x="661" y="225"/>
                    <a:pt x="661" y="225"/>
                  </a:cubicBezTo>
                  <a:cubicBezTo>
                    <a:pt x="661" y="241"/>
                    <a:pt x="661" y="241"/>
                    <a:pt x="661" y="241"/>
                  </a:cubicBezTo>
                  <a:lnTo>
                    <a:pt x="665" y="241"/>
                  </a:lnTo>
                  <a:close/>
                  <a:moveTo>
                    <a:pt x="665" y="273"/>
                  </a:moveTo>
                  <a:cubicBezTo>
                    <a:pt x="665" y="257"/>
                    <a:pt x="665" y="257"/>
                    <a:pt x="665" y="257"/>
                  </a:cubicBezTo>
                  <a:cubicBezTo>
                    <a:pt x="661" y="257"/>
                    <a:pt x="661" y="257"/>
                    <a:pt x="661" y="257"/>
                  </a:cubicBezTo>
                  <a:cubicBezTo>
                    <a:pt x="661" y="273"/>
                    <a:pt x="661" y="273"/>
                    <a:pt x="661" y="273"/>
                  </a:cubicBezTo>
                  <a:lnTo>
                    <a:pt x="665" y="273"/>
                  </a:lnTo>
                  <a:close/>
                  <a:moveTo>
                    <a:pt x="665" y="305"/>
                  </a:moveTo>
                  <a:cubicBezTo>
                    <a:pt x="665" y="302"/>
                    <a:pt x="665" y="299"/>
                    <a:pt x="665" y="296"/>
                  </a:cubicBezTo>
                  <a:cubicBezTo>
                    <a:pt x="665" y="289"/>
                    <a:pt x="665" y="289"/>
                    <a:pt x="665" y="289"/>
                  </a:cubicBezTo>
                  <a:cubicBezTo>
                    <a:pt x="661" y="289"/>
                    <a:pt x="661" y="289"/>
                    <a:pt x="661" y="289"/>
                  </a:cubicBezTo>
                  <a:cubicBezTo>
                    <a:pt x="661" y="296"/>
                    <a:pt x="661" y="296"/>
                    <a:pt x="661" y="296"/>
                  </a:cubicBezTo>
                  <a:cubicBezTo>
                    <a:pt x="661" y="299"/>
                    <a:pt x="661" y="302"/>
                    <a:pt x="661" y="305"/>
                  </a:cubicBezTo>
                  <a:lnTo>
                    <a:pt x="665" y="305"/>
                  </a:lnTo>
                  <a:close/>
                  <a:moveTo>
                    <a:pt x="653" y="335"/>
                  </a:moveTo>
                  <a:cubicBezTo>
                    <a:pt x="656" y="331"/>
                    <a:pt x="658" y="326"/>
                    <a:pt x="660" y="321"/>
                  </a:cubicBezTo>
                  <a:cubicBezTo>
                    <a:pt x="657" y="319"/>
                    <a:pt x="657" y="319"/>
                    <a:pt x="657" y="319"/>
                  </a:cubicBezTo>
                  <a:cubicBezTo>
                    <a:pt x="655" y="324"/>
                    <a:pt x="652" y="329"/>
                    <a:pt x="649" y="333"/>
                  </a:cubicBezTo>
                  <a:cubicBezTo>
                    <a:pt x="653" y="335"/>
                    <a:pt x="653" y="335"/>
                    <a:pt x="653" y="335"/>
                  </a:cubicBezTo>
                  <a:close/>
                  <a:moveTo>
                    <a:pt x="628" y="357"/>
                  </a:moveTo>
                  <a:cubicBezTo>
                    <a:pt x="633" y="354"/>
                    <a:pt x="637" y="351"/>
                    <a:pt x="642" y="348"/>
                  </a:cubicBezTo>
                  <a:cubicBezTo>
                    <a:pt x="639" y="345"/>
                    <a:pt x="639" y="345"/>
                    <a:pt x="639" y="345"/>
                  </a:cubicBezTo>
                  <a:cubicBezTo>
                    <a:pt x="635" y="348"/>
                    <a:pt x="631" y="351"/>
                    <a:pt x="626" y="353"/>
                  </a:cubicBezTo>
                  <a:cubicBezTo>
                    <a:pt x="628" y="357"/>
                    <a:pt x="628" y="357"/>
                    <a:pt x="628" y="357"/>
                  </a:cubicBezTo>
                  <a:close/>
                  <a:moveTo>
                    <a:pt x="596" y="365"/>
                  </a:moveTo>
                  <a:cubicBezTo>
                    <a:pt x="602" y="365"/>
                    <a:pt x="607" y="364"/>
                    <a:pt x="613" y="363"/>
                  </a:cubicBezTo>
                  <a:cubicBezTo>
                    <a:pt x="612" y="359"/>
                    <a:pt x="612" y="359"/>
                    <a:pt x="612" y="359"/>
                  </a:cubicBezTo>
                  <a:cubicBezTo>
                    <a:pt x="607" y="360"/>
                    <a:pt x="602" y="361"/>
                    <a:pt x="596" y="361"/>
                  </a:cubicBezTo>
                  <a:cubicBezTo>
                    <a:pt x="596" y="365"/>
                    <a:pt x="596" y="365"/>
                    <a:pt x="596" y="365"/>
                  </a:cubicBezTo>
                  <a:close/>
                  <a:moveTo>
                    <a:pt x="564" y="365"/>
                  </a:moveTo>
                  <a:cubicBezTo>
                    <a:pt x="580" y="365"/>
                    <a:pt x="580" y="365"/>
                    <a:pt x="580" y="365"/>
                  </a:cubicBezTo>
                  <a:cubicBezTo>
                    <a:pt x="580" y="361"/>
                    <a:pt x="580" y="361"/>
                    <a:pt x="580" y="361"/>
                  </a:cubicBezTo>
                  <a:cubicBezTo>
                    <a:pt x="564" y="361"/>
                    <a:pt x="564" y="361"/>
                    <a:pt x="564" y="361"/>
                  </a:cubicBezTo>
                  <a:lnTo>
                    <a:pt x="564" y="365"/>
                  </a:lnTo>
                  <a:close/>
                  <a:moveTo>
                    <a:pt x="532" y="365"/>
                  </a:moveTo>
                  <a:cubicBezTo>
                    <a:pt x="548" y="365"/>
                    <a:pt x="548" y="365"/>
                    <a:pt x="548" y="365"/>
                  </a:cubicBezTo>
                  <a:cubicBezTo>
                    <a:pt x="548" y="361"/>
                    <a:pt x="548" y="361"/>
                    <a:pt x="548" y="361"/>
                  </a:cubicBezTo>
                  <a:cubicBezTo>
                    <a:pt x="532" y="361"/>
                    <a:pt x="532" y="361"/>
                    <a:pt x="532" y="361"/>
                  </a:cubicBezTo>
                  <a:lnTo>
                    <a:pt x="532" y="365"/>
                  </a:lnTo>
                  <a:close/>
                  <a:moveTo>
                    <a:pt x="500" y="365"/>
                  </a:moveTo>
                  <a:cubicBezTo>
                    <a:pt x="516" y="365"/>
                    <a:pt x="516" y="365"/>
                    <a:pt x="516" y="365"/>
                  </a:cubicBezTo>
                  <a:cubicBezTo>
                    <a:pt x="516" y="361"/>
                    <a:pt x="516" y="361"/>
                    <a:pt x="516" y="361"/>
                  </a:cubicBezTo>
                  <a:cubicBezTo>
                    <a:pt x="500" y="361"/>
                    <a:pt x="500" y="361"/>
                    <a:pt x="500" y="361"/>
                  </a:cubicBezTo>
                  <a:lnTo>
                    <a:pt x="500" y="365"/>
                  </a:lnTo>
                  <a:close/>
                  <a:moveTo>
                    <a:pt x="468" y="365"/>
                  </a:moveTo>
                  <a:cubicBezTo>
                    <a:pt x="484" y="365"/>
                    <a:pt x="484" y="365"/>
                    <a:pt x="484" y="365"/>
                  </a:cubicBezTo>
                  <a:cubicBezTo>
                    <a:pt x="484" y="361"/>
                    <a:pt x="484" y="361"/>
                    <a:pt x="484" y="361"/>
                  </a:cubicBezTo>
                  <a:cubicBezTo>
                    <a:pt x="468" y="361"/>
                    <a:pt x="468" y="361"/>
                    <a:pt x="468" y="361"/>
                  </a:cubicBezTo>
                  <a:lnTo>
                    <a:pt x="468" y="365"/>
                  </a:lnTo>
                  <a:close/>
                  <a:moveTo>
                    <a:pt x="436" y="365"/>
                  </a:moveTo>
                  <a:cubicBezTo>
                    <a:pt x="452" y="365"/>
                    <a:pt x="452" y="365"/>
                    <a:pt x="452" y="365"/>
                  </a:cubicBezTo>
                  <a:cubicBezTo>
                    <a:pt x="452" y="361"/>
                    <a:pt x="452" y="361"/>
                    <a:pt x="452" y="361"/>
                  </a:cubicBezTo>
                  <a:cubicBezTo>
                    <a:pt x="436" y="361"/>
                    <a:pt x="436" y="361"/>
                    <a:pt x="436" y="361"/>
                  </a:cubicBezTo>
                  <a:lnTo>
                    <a:pt x="436" y="365"/>
                  </a:lnTo>
                  <a:close/>
                  <a:moveTo>
                    <a:pt x="404" y="365"/>
                  </a:moveTo>
                  <a:cubicBezTo>
                    <a:pt x="420" y="365"/>
                    <a:pt x="420" y="365"/>
                    <a:pt x="420" y="365"/>
                  </a:cubicBezTo>
                  <a:cubicBezTo>
                    <a:pt x="420" y="361"/>
                    <a:pt x="420" y="361"/>
                    <a:pt x="420" y="361"/>
                  </a:cubicBezTo>
                  <a:cubicBezTo>
                    <a:pt x="404" y="361"/>
                    <a:pt x="404" y="361"/>
                    <a:pt x="404" y="361"/>
                  </a:cubicBezTo>
                  <a:lnTo>
                    <a:pt x="404" y="365"/>
                  </a:lnTo>
                  <a:close/>
                  <a:moveTo>
                    <a:pt x="372" y="365"/>
                  </a:moveTo>
                  <a:cubicBezTo>
                    <a:pt x="388" y="365"/>
                    <a:pt x="388" y="365"/>
                    <a:pt x="388" y="365"/>
                  </a:cubicBezTo>
                  <a:cubicBezTo>
                    <a:pt x="388" y="361"/>
                    <a:pt x="388" y="361"/>
                    <a:pt x="388" y="361"/>
                  </a:cubicBezTo>
                  <a:cubicBezTo>
                    <a:pt x="372" y="361"/>
                    <a:pt x="372" y="361"/>
                    <a:pt x="372" y="361"/>
                  </a:cubicBezTo>
                  <a:lnTo>
                    <a:pt x="372" y="365"/>
                  </a:lnTo>
                  <a:close/>
                  <a:moveTo>
                    <a:pt x="340" y="365"/>
                  </a:moveTo>
                  <a:cubicBezTo>
                    <a:pt x="356" y="365"/>
                    <a:pt x="356" y="365"/>
                    <a:pt x="356" y="365"/>
                  </a:cubicBezTo>
                  <a:cubicBezTo>
                    <a:pt x="356" y="361"/>
                    <a:pt x="356" y="361"/>
                    <a:pt x="356" y="361"/>
                  </a:cubicBezTo>
                  <a:cubicBezTo>
                    <a:pt x="340" y="361"/>
                    <a:pt x="340" y="361"/>
                    <a:pt x="340" y="361"/>
                  </a:cubicBezTo>
                  <a:lnTo>
                    <a:pt x="340" y="365"/>
                  </a:lnTo>
                  <a:close/>
                  <a:moveTo>
                    <a:pt x="308" y="365"/>
                  </a:moveTo>
                  <a:cubicBezTo>
                    <a:pt x="324" y="365"/>
                    <a:pt x="324" y="365"/>
                    <a:pt x="324" y="365"/>
                  </a:cubicBezTo>
                  <a:cubicBezTo>
                    <a:pt x="324" y="361"/>
                    <a:pt x="324" y="361"/>
                    <a:pt x="324" y="361"/>
                  </a:cubicBezTo>
                  <a:cubicBezTo>
                    <a:pt x="308" y="361"/>
                    <a:pt x="308" y="361"/>
                    <a:pt x="308" y="361"/>
                  </a:cubicBezTo>
                  <a:lnTo>
                    <a:pt x="308" y="365"/>
                  </a:lnTo>
                  <a:close/>
                  <a:moveTo>
                    <a:pt x="276" y="365"/>
                  </a:moveTo>
                  <a:cubicBezTo>
                    <a:pt x="292" y="365"/>
                    <a:pt x="292" y="365"/>
                    <a:pt x="292" y="365"/>
                  </a:cubicBezTo>
                  <a:cubicBezTo>
                    <a:pt x="292" y="361"/>
                    <a:pt x="292" y="361"/>
                    <a:pt x="292" y="361"/>
                  </a:cubicBezTo>
                  <a:cubicBezTo>
                    <a:pt x="276" y="361"/>
                    <a:pt x="276" y="361"/>
                    <a:pt x="276" y="361"/>
                  </a:cubicBezTo>
                  <a:lnTo>
                    <a:pt x="276" y="365"/>
                  </a:lnTo>
                  <a:close/>
                  <a:moveTo>
                    <a:pt x="244" y="365"/>
                  </a:moveTo>
                  <a:cubicBezTo>
                    <a:pt x="260" y="365"/>
                    <a:pt x="260" y="365"/>
                    <a:pt x="260" y="365"/>
                  </a:cubicBezTo>
                  <a:cubicBezTo>
                    <a:pt x="260" y="361"/>
                    <a:pt x="260" y="361"/>
                    <a:pt x="260" y="361"/>
                  </a:cubicBezTo>
                  <a:cubicBezTo>
                    <a:pt x="244" y="361"/>
                    <a:pt x="244" y="361"/>
                    <a:pt x="244" y="361"/>
                  </a:cubicBezTo>
                  <a:lnTo>
                    <a:pt x="244" y="365"/>
                  </a:lnTo>
                  <a:close/>
                  <a:moveTo>
                    <a:pt x="212" y="365"/>
                  </a:moveTo>
                  <a:cubicBezTo>
                    <a:pt x="228" y="365"/>
                    <a:pt x="228" y="365"/>
                    <a:pt x="228" y="365"/>
                  </a:cubicBezTo>
                  <a:cubicBezTo>
                    <a:pt x="228" y="361"/>
                    <a:pt x="228" y="361"/>
                    <a:pt x="228" y="361"/>
                  </a:cubicBezTo>
                  <a:cubicBezTo>
                    <a:pt x="212" y="361"/>
                    <a:pt x="212" y="361"/>
                    <a:pt x="212" y="361"/>
                  </a:cubicBezTo>
                  <a:lnTo>
                    <a:pt x="212" y="365"/>
                  </a:lnTo>
                  <a:close/>
                  <a:moveTo>
                    <a:pt x="180" y="365"/>
                  </a:moveTo>
                  <a:cubicBezTo>
                    <a:pt x="196" y="365"/>
                    <a:pt x="196" y="365"/>
                    <a:pt x="196" y="365"/>
                  </a:cubicBezTo>
                  <a:cubicBezTo>
                    <a:pt x="196" y="361"/>
                    <a:pt x="196" y="361"/>
                    <a:pt x="196" y="361"/>
                  </a:cubicBezTo>
                  <a:cubicBezTo>
                    <a:pt x="180" y="361"/>
                    <a:pt x="180" y="361"/>
                    <a:pt x="180" y="361"/>
                  </a:cubicBezTo>
                  <a:lnTo>
                    <a:pt x="180" y="365"/>
                  </a:lnTo>
                  <a:close/>
                  <a:moveTo>
                    <a:pt x="148" y="365"/>
                  </a:moveTo>
                  <a:cubicBezTo>
                    <a:pt x="164" y="365"/>
                    <a:pt x="164" y="365"/>
                    <a:pt x="164" y="365"/>
                  </a:cubicBezTo>
                  <a:cubicBezTo>
                    <a:pt x="164" y="361"/>
                    <a:pt x="164" y="361"/>
                    <a:pt x="164" y="361"/>
                  </a:cubicBezTo>
                  <a:cubicBezTo>
                    <a:pt x="148" y="361"/>
                    <a:pt x="148" y="361"/>
                    <a:pt x="148" y="361"/>
                  </a:cubicBezTo>
                  <a:lnTo>
                    <a:pt x="148" y="365"/>
                  </a:lnTo>
                  <a:close/>
                  <a:moveTo>
                    <a:pt x="116" y="365"/>
                  </a:moveTo>
                  <a:cubicBezTo>
                    <a:pt x="132" y="365"/>
                    <a:pt x="132" y="365"/>
                    <a:pt x="132" y="365"/>
                  </a:cubicBezTo>
                  <a:cubicBezTo>
                    <a:pt x="132" y="361"/>
                    <a:pt x="132" y="361"/>
                    <a:pt x="132" y="361"/>
                  </a:cubicBezTo>
                  <a:cubicBezTo>
                    <a:pt x="116" y="361"/>
                    <a:pt x="116" y="361"/>
                    <a:pt x="116" y="361"/>
                  </a:cubicBezTo>
                  <a:lnTo>
                    <a:pt x="116" y="365"/>
                  </a:lnTo>
                  <a:close/>
                  <a:moveTo>
                    <a:pt x="84" y="365"/>
                  </a:moveTo>
                  <a:cubicBezTo>
                    <a:pt x="100" y="365"/>
                    <a:pt x="100" y="365"/>
                    <a:pt x="100" y="365"/>
                  </a:cubicBezTo>
                  <a:cubicBezTo>
                    <a:pt x="100" y="361"/>
                    <a:pt x="100" y="361"/>
                    <a:pt x="100" y="361"/>
                  </a:cubicBezTo>
                  <a:cubicBezTo>
                    <a:pt x="84" y="361"/>
                    <a:pt x="84" y="361"/>
                    <a:pt x="84" y="361"/>
                  </a:cubicBezTo>
                  <a:lnTo>
                    <a:pt x="84" y="365"/>
                  </a:lnTo>
                  <a:close/>
                  <a:moveTo>
                    <a:pt x="52" y="363"/>
                  </a:moveTo>
                  <a:cubicBezTo>
                    <a:pt x="57" y="364"/>
                    <a:pt x="63" y="365"/>
                    <a:pt x="68" y="365"/>
                  </a:cubicBezTo>
                  <a:cubicBezTo>
                    <a:pt x="68" y="361"/>
                    <a:pt x="68" y="361"/>
                    <a:pt x="68" y="361"/>
                  </a:cubicBezTo>
                  <a:cubicBezTo>
                    <a:pt x="63" y="361"/>
                    <a:pt x="58" y="360"/>
                    <a:pt x="53" y="359"/>
                  </a:cubicBezTo>
                  <a:cubicBezTo>
                    <a:pt x="52" y="363"/>
                    <a:pt x="52" y="363"/>
                    <a:pt x="52" y="363"/>
                  </a:cubicBezTo>
                  <a:close/>
                  <a:moveTo>
                    <a:pt x="23" y="347"/>
                  </a:moveTo>
                  <a:cubicBezTo>
                    <a:pt x="27" y="351"/>
                    <a:pt x="32" y="354"/>
                    <a:pt x="37" y="357"/>
                  </a:cubicBezTo>
                  <a:cubicBezTo>
                    <a:pt x="39" y="353"/>
                    <a:pt x="39" y="353"/>
                    <a:pt x="39" y="353"/>
                  </a:cubicBezTo>
                  <a:cubicBezTo>
                    <a:pt x="34" y="351"/>
                    <a:pt x="30" y="348"/>
                    <a:pt x="26" y="344"/>
                  </a:cubicBezTo>
                  <a:lnTo>
                    <a:pt x="23" y="347"/>
                  </a:lnTo>
                  <a:close/>
                  <a:moveTo>
                    <a:pt x="5" y="320"/>
                  </a:moveTo>
                  <a:cubicBezTo>
                    <a:pt x="7" y="326"/>
                    <a:pt x="9" y="330"/>
                    <a:pt x="12" y="335"/>
                  </a:cubicBezTo>
                  <a:cubicBezTo>
                    <a:pt x="16" y="333"/>
                    <a:pt x="16" y="333"/>
                    <a:pt x="16" y="333"/>
                  </a:cubicBezTo>
                  <a:cubicBezTo>
                    <a:pt x="13" y="328"/>
                    <a:pt x="10" y="324"/>
                    <a:pt x="8" y="319"/>
                  </a:cubicBezTo>
                  <a:lnTo>
                    <a:pt x="5" y="320"/>
                  </a:lnTo>
                  <a:close/>
                  <a:moveTo>
                    <a:pt x="0" y="288"/>
                  </a:moveTo>
                  <a:cubicBezTo>
                    <a:pt x="0" y="296"/>
                    <a:pt x="0" y="296"/>
                    <a:pt x="0" y="296"/>
                  </a:cubicBezTo>
                  <a:cubicBezTo>
                    <a:pt x="0" y="299"/>
                    <a:pt x="0" y="302"/>
                    <a:pt x="1" y="304"/>
                  </a:cubicBezTo>
                  <a:cubicBezTo>
                    <a:pt x="5" y="304"/>
                    <a:pt x="5" y="304"/>
                    <a:pt x="5" y="304"/>
                  </a:cubicBezTo>
                  <a:cubicBezTo>
                    <a:pt x="4" y="301"/>
                    <a:pt x="4" y="298"/>
                    <a:pt x="4" y="296"/>
                  </a:cubicBezTo>
                  <a:cubicBezTo>
                    <a:pt x="4" y="288"/>
                    <a:pt x="4" y="288"/>
                    <a:pt x="4" y="288"/>
                  </a:cubicBezTo>
                  <a:cubicBezTo>
                    <a:pt x="0" y="288"/>
                    <a:pt x="0" y="288"/>
                    <a:pt x="0" y="288"/>
                  </a:cubicBezTo>
                  <a:close/>
                  <a:moveTo>
                    <a:pt x="0" y="256"/>
                  </a:moveTo>
                  <a:cubicBezTo>
                    <a:pt x="0" y="272"/>
                    <a:pt x="0" y="272"/>
                    <a:pt x="0" y="272"/>
                  </a:cubicBezTo>
                  <a:cubicBezTo>
                    <a:pt x="4" y="272"/>
                    <a:pt x="4" y="272"/>
                    <a:pt x="4" y="272"/>
                  </a:cubicBezTo>
                  <a:cubicBezTo>
                    <a:pt x="4" y="256"/>
                    <a:pt x="4" y="256"/>
                    <a:pt x="4" y="256"/>
                  </a:cubicBezTo>
                  <a:lnTo>
                    <a:pt x="0" y="256"/>
                  </a:lnTo>
                  <a:close/>
                  <a:moveTo>
                    <a:pt x="0" y="224"/>
                  </a:moveTo>
                  <a:cubicBezTo>
                    <a:pt x="0" y="240"/>
                    <a:pt x="0" y="240"/>
                    <a:pt x="0" y="240"/>
                  </a:cubicBezTo>
                  <a:cubicBezTo>
                    <a:pt x="4" y="240"/>
                    <a:pt x="4" y="240"/>
                    <a:pt x="4" y="240"/>
                  </a:cubicBezTo>
                  <a:cubicBezTo>
                    <a:pt x="4" y="224"/>
                    <a:pt x="4" y="224"/>
                    <a:pt x="4" y="224"/>
                  </a:cubicBezTo>
                  <a:lnTo>
                    <a:pt x="0" y="224"/>
                  </a:lnTo>
                  <a:close/>
                  <a:moveTo>
                    <a:pt x="0" y="192"/>
                  </a:moveTo>
                  <a:cubicBezTo>
                    <a:pt x="0" y="208"/>
                    <a:pt x="0" y="208"/>
                    <a:pt x="0" y="208"/>
                  </a:cubicBezTo>
                  <a:cubicBezTo>
                    <a:pt x="4" y="208"/>
                    <a:pt x="4" y="208"/>
                    <a:pt x="4" y="208"/>
                  </a:cubicBezTo>
                  <a:cubicBezTo>
                    <a:pt x="4" y="192"/>
                    <a:pt x="4" y="192"/>
                    <a:pt x="4" y="192"/>
                  </a:cubicBezTo>
                  <a:lnTo>
                    <a:pt x="0" y="192"/>
                  </a:lnTo>
                  <a:close/>
                  <a:moveTo>
                    <a:pt x="0" y="160"/>
                  </a:moveTo>
                  <a:cubicBezTo>
                    <a:pt x="0" y="176"/>
                    <a:pt x="0" y="176"/>
                    <a:pt x="0" y="176"/>
                  </a:cubicBezTo>
                  <a:cubicBezTo>
                    <a:pt x="4" y="176"/>
                    <a:pt x="4" y="176"/>
                    <a:pt x="4" y="176"/>
                  </a:cubicBezTo>
                  <a:cubicBezTo>
                    <a:pt x="4" y="160"/>
                    <a:pt x="4" y="160"/>
                    <a:pt x="4" y="160"/>
                  </a:cubicBezTo>
                  <a:lnTo>
                    <a:pt x="0" y="160"/>
                  </a:lnTo>
                  <a:close/>
                  <a:moveTo>
                    <a:pt x="0" y="128"/>
                  </a:moveTo>
                  <a:cubicBezTo>
                    <a:pt x="0" y="144"/>
                    <a:pt x="0" y="144"/>
                    <a:pt x="0" y="144"/>
                  </a:cubicBezTo>
                  <a:cubicBezTo>
                    <a:pt x="4" y="144"/>
                    <a:pt x="4" y="144"/>
                    <a:pt x="4" y="144"/>
                  </a:cubicBezTo>
                  <a:cubicBezTo>
                    <a:pt x="4" y="128"/>
                    <a:pt x="4" y="128"/>
                    <a:pt x="4" y="128"/>
                  </a:cubicBezTo>
                  <a:lnTo>
                    <a:pt x="0" y="128"/>
                  </a:lnTo>
                  <a:close/>
                  <a:moveTo>
                    <a:pt x="0" y="96"/>
                  </a:moveTo>
                  <a:cubicBezTo>
                    <a:pt x="0" y="112"/>
                    <a:pt x="0" y="112"/>
                    <a:pt x="0" y="112"/>
                  </a:cubicBezTo>
                  <a:cubicBezTo>
                    <a:pt x="4" y="112"/>
                    <a:pt x="4" y="112"/>
                    <a:pt x="4" y="112"/>
                  </a:cubicBezTo>
                  <a:cubicBezTo>
                    <a:pt x="4" y="96"/>
                    <a:pt x="4" y="96"/>
                    <a:pt x="4" y="96"/>
                  </a:cubicBezTo>
                  <a:lnTo>
                    <a:pt x="0" y="96"/>
                  </a:lnTo>
                  <a:close/>
                  <a:moveTo>
                    <a:pt x="0" y="64"/>
                  </a:moveTo>
                  <a:cubicBezTo>
                    <a:pt x="0" y="80"/>
                    <a:pt x="0" y="80"/>
                    <a:pt x="0" y="80"/>
                  </a:cubicBezTo>
                  <a:cubicBezTo>
                    <a:pt x="4" y="80"/>
                    <a:pt x="4" y="80"/>
                    <a:pt x="4" y="80"/>
                  </a:cubicBezTo>
                  <a:cubicBezTo>
                    <a:pt x="4" y="64"/>
                    <a:pt x="4" y="64"/>
                    <a:pt x="4" y="64"/>
                  </a:cubicBezTo>
                  <a:lnTo>
                    <a:pt x="0" y="64"/>
                  </a:lnTo>
                  <a:close/>
                  <a:moveTo>
                    <a:pt x="0" y="32"/>
                  </a:moveTo>
                  <a:cubicBezTo>
                    <a:pt x="0" y="48"/>
                    <a:pt x="0" y="48"/>
                    <a:pt x="0" y="48"/>
                  </a:cubicBezTo>
                  <a:cubicBezTo>
                    <a:pt x="4" y="48"/>
                    <a:pt x="4" y="48"/>
                    <a:pt x="4" y="48"/>
                  </a:cubicBezTo>
                  <a:cubicBezTo>
                    <a:pt x="4" y="32"/>
                    <a:pt x="4" y="32"/>
                    <a:pt x="4" y="32"/>
                  </a:cubicBezTo>
                  <a:lnTo>
                    <a:pt x="0" y="32"/>
                  </a:lnTo>
                  <a:close/>
                  <a:moveTo>
                    <a:pt x="0" y="0"/>
                  </a:moveTo>
                  <a:cubicBezTo>
                    <a:pt x="0" y="16"/>
                    <a:pt x="0" y="16"/>
                    <a:pt x="0" y="16"/>
                  </a:cubicBezTo>
                  <a:cubicBezTo>
                    <a:pt x="4" y="16"/>
                    <a:pt x="4" y="16"/>
                    <a:pt x="4" y="16"/>
                  </a:cubicBezTo>
                  <a:cubicBezTo>
                    <a:pt x="4" y="0"/>
                    <a:pt x="4" y="0"/>
                    <a:pt x="4" y="0"/>
                  </a:cubicBezTo>
                  <a:lnTo>
                    <a:pt x="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Freeform 50">
              <a:extLst>
                <a:ext uri="{FF2B5EF4-FFF2-40B4-BE49-F238E27FC236}">
                  <a16:creationId xmlns:a16="http://schemas.microsoft.com/office/drawing/2014/main" xmlns="" id="{E8249985-9857-4BBF-8EF1-C79296261838}"/>
                </a:ext>
              </a:extLst>
            </p:cNvPr>
            <p:cNvSpPr>
              <a:spLocks/>
            </p:cNvSpPr>
            <p:nvPr/>
          </p:nvSpPr>
          <p:spPr bwMode="auto">
            <a:xfrm>
              <a:off x="2721" y="1843"/>
              <a:ext cx="185" cy="76"/>
            </a:xfrm>
            <a:custGeom>
              <a:avLst/>
              <a:gdLst>
                <a:gd name="T0" fmla="*/ 124 w 124"/>
                <a:gd name="T1" fmla="*/ 51 h 51"/>
                <a:gd name="T2" fmla="*/ 124 w 124"/>
                <a:gd name="T3" fmla="*/ 27 h 51"/>
                <a:gd name="T4" fmla="*/ 96 w 124"/>
                <a:gd name="T5" fmla="*/ 0 h 51"/>
                <a:gd name="T6" fmla="*/ 27 w 124"/>
                <a:gd name="T7" fmla="*/ 0 h 51"/>
                <a:gd name="T8" fmla="*/ 0 w 124"/>
                <a:gd name="T9" fmla="*/ 27 h 51"/>
                <a:gd name="T10" fmla="*/ 0 w 124"/>
                <a:gd name="T11" fmla="*/ 51 h 51"/>
                <a:gd name="T12" fmla="*/ 124 w 124"/>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124" h="51">
                  <a:moveTo>
                    <a:pt x="124" y="51"/>
                  </a:moveTo>
                  <a:cubicBezTo>
                    <a:pt x="124" y="27"/>
                    <a:pt x="124" y="27"/>
                    <a:pt x="124" y="27"/>
                  </a:cubicBezTo>
                  <a:cubicBezTo>
                    <a:pt x="124" y="12"/>
                    <a:pt x="111" y="0"/>
                    <a:pt x="96" y="0"/>
                  </a:cubicBezTo>
                  <a:cubicBezTo>
                    <a:pt x="27" y="0"/>
                    <a:pt x="27" y="0"/>
                    <a:pt x="27" y="0"/>
                  </a:cubicBezTo>
                  <a:cubicBezTo>
                    <a:pt x="12" y="0"/>
                    <a:pt x="0" y="12"/>
                    <a:pt x="0" y="27"/>
                  </a:cubicBezTo>
                  <a:cubicBezTo>
                    <a:pt x="0" y="51"/>
                    <a:pt x="0" y="51"/>
                    <a:pt x="0" y="51"/>
                  </a:cubicBezTo>
                  <a:lnTo>
                    <a:pt x="124" y="51"/>
                  </a:lnTo>
                  <a:close/>
                </a:path>
              </a:pathLst>
            </a:custGeom>
            <a:solidFill>
              <a:srgbClr val="DEDF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0" name="Oval 51">
              <a:extLst>
                <a:ext uri="{FF2B5EF4-FFF2-40B4-BE49-F238E27FC236}">
                  <a16:creationId xmlns:a16="http://schemas.microsoft.com/office/drawing/2014/main" xmlns="" id="{B9C60CAB-4107-44BA-8FCC-7AE7D2B0C686}"/>
                </a:ext>
              </a:extLst>
            </p:cNvPr>
            <p:cNvSpPr>
              <a:spLocks noChangeArrowheads="1"/>
            </p:cNvSpPr>
            <p:nvPr/>
          </p:nvSpPr>
          <p:spPr bwMode="auto">
            <a:xfrm>
              <a:off x="2945" y="1023"/>
              <a:ext cx="1077" cy="1077"/>
            </a:xfrm>
            <a:prstGeom prst="ellipse">
              <a:avLst/>
            </a:prstGeom>
            <a:solidFill>
              <a:srgbClr val="DF29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 name="Oval 52">
              <a:extLst>
                <a:ext uri="{FF2B5EF4-FFF2-40B4-BE49-F238E27FC236}">
                  <a16:creationId xmlns:a16="http://schemas.microsoft.com/office/drawing/2014/main" xmlns="" id="{2049A706-CEC4-4D5F-B3A5-E7306F6F8280}"/>
                </a:ext>
              </a:extLst>
            </p:cNvPr>
            <p:cNvSpPr>
              <a:spLocks noChangeArrowheads="1"/>
            </p:cNvSpPr>
            <p:nvPr/>
          </p:nvSpPr>
          <p:spPr bwMode="auto">
            <a:xfrm>
              <a:off x="3066" y="1144"/>
              <a:ext cx="835" cy="83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 name="Oval 53">
              <a:extLst>
                <a:ext uri="{FF2B5EF4-FFF2-40B4-BE49-F238E27FC236}">
                  <a16:creationId xmlns:a16="http://schemas.microsoft.com/office/drawing/2014/main" xmlns="" id="{AE087135-9FD6-404D-8AC9-7B5AECD02552}"/>
                </a:ext>
              </a:extLst>
            </p:cNvPr>
            <p:cNvSpPr>
              <a:spLocks noChangeArrowheads="1"/>
            </p:cNvSpPr>
            <p:nvPr/>
          </p:nvSpPr>
          <p:spPr bwMode="auto">
            <a:xfrm>
              <a:off x="3175" y="1253"/>
              <a:ext cx="617" cy="617"/>
            </a:xfrm>
            <a:prstGeom prst="ellipse">
              <a:avLst/>
            </a:prstGeom>
            <a:solidFill>
              <a:srgbClr val="DF29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Oval 54">
              <a:extLst>
                <a:ext uri="{FF2B5EF4-FFF2-40B4-BE49-F238E27FC236}">
                  <a16:creationId xmlns:a16="http://schemas.microsoft.com/office/drawing/2014/main" xmlns="" id="{886E26C8-D99F-4019-A195-8B41A3F1C2A5}"/>
                </a:ext>
              </a:extLst>
            </p:cNvPr>
            <p:cNvSpPr>
              <a:spLocks noChangeArrowheads="1"/>
            </p:cNvSpPr>
            <p:nvPr/>
          </p:nvSpPr>
          <p:spPr bwMode="auto">
            <a:xfrm>
              <a:off x="3283" y="1362"/>
              <a:ext cx="400" cy="39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Oval 55">
              <a:extLst>
                <a:ext uri="{FF2B5EF4-FFF2-40B4-BE49-F238E27FC236}">
                  <a16:creationId xmlns:a16="http://schemas.microsoft.com/office/drawing/2014/main" xmlns="" id="{3972B0B2-487B-49F0-86E0-D00EF6E6E35D}"/>
                </a:ext>
              </a:extLst>
            </p:cNvPr>
            <p:cNvSpPr>
              <a:spLocks noChangeArrowheads="1"/>
            </p:cNvSpPr>
            <p:nvPr/>
          </p:nvSpPr>
          <p:spPr bwMode="auto">
            <a:xfrm>
              <a:off x="3392" y="1470"/>
              <a:ext cx="182" cy="182"/>
            </a:xfrm>
            <a:prstGeom prst="ellipse">
              <a:avLst/>
            </a:prstGeom>
            <a:solidFill>
              <a:srgbClr val="DF29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Freeform 56">
              <a:extLst>
                <a:ext uri="{FF2B5EF4-FFF2-40B4-BE49-F238E27FC236}">
                  <a16:creationId xmlns:a16="http://schemas.microsoft.com/office/drawing/2014/main" xmlns="" id="{F0EDC518-CC3D-4A12-8AA0-CC1332C19E71}"/>
                </a:ext>
              </a:extLst>
            </p:cNvPr>
            <p:cNvSpPr>
              <a:spLocks/>
            </p:cNvSpPr>
            <p:nvPr/>
          </p:nvSpPr>
          <p:spPr bwMode="auto">
            <a:xfrm>
              <a:off x="3483" y="1130"/>
              <a:ext cx="439" cy="439"/>
            </a:xfrm>
            <a:custGeom>
              <a:avLst/>
              <a:gdLst>
                <a:gd name="T0" fmla="*/ 373 w 439"/>
                <a:gd name="T1" fmla="*/ 160 h 439"/>
                <a:gd name="T2" fmla="*/ 439 w 439"/>
                <a:gd name="T3" fmla="*/ 94 h 439"/>
                <a:gd name="T4" fmla="*/ 366 w 439"/>
                <a:gd name="T5" fmla="*/ 75 h 439"/>
                <a:gd name="T6" fmla="*/ 345 w 439"/>
                <a:gd name="T7" fmla="*/ 0 h 439"/>
                <a:gd name="T8" fmla="*/ 279 w 439"/>
                <a:gd name="T9" fmla="*/ 66 h 439"/>
                <a:gd name="T10" fmla="*/ 295 w 439"/>
                <a:gd name="T11" fmla="*/ 127 h 439"/>
                <a:gd name="T12" fmla="*/ 73 w 439"/>
                <a:gd name="T13" fmla="*/ 349 h 439"/>
                <a:gd name="T14" fmla="*/ 42 w 439"/>
                <a:gd name="T15" fmla="*/ 287 h 439"/>
                <a:gd name="T16" fmla="*/ 21 w 439"/>
                <a:gd name="T17" fmla="*/ 363 h 439"/>
                <a:gd name="T18" fmla="*/ 0 w 439"/>
                <a:gd name="T19" fmla="*/ 439 h 439"/>
                <a:gd name="T20" fmla="*/ 78 w 439"/>
                <a:gd name="T21" fmla="*/ 420 h 439"/>
                <a:gd name="T22" fmla="*/ 154 w 439"/>
                <a:gd name="T23" fmla="*/ 399 h 439"/>
                <a:gd name="T24" fmla="*/ 91 w 439"/>
                <a:gd name="T25" fmla="*/ 367 h 439"/>
                <a:gd name="T26" fmla="*/ 313 w 439"/>
                <a:gd name="T27" fmla="*/ 144 h 439"/>
                <a:gd name="T28" fmla="*/ 373 w 439"/>
                <a:gd name="T29" fmla="*/ 16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9" h="439">
                  <a:moveTo>
                    <a:pt x="373" y="160"/>
                  </a:moveTo>
                  <a:lnTo>
                    <a:pt x="439" y="94"/>
                  </a:lnTo>
                  <a:lnTo>
                    <a:pt x="366" y="75"/>
                  </a:lnTo>
                  <a:lnTo>
                    <a:pt x="345" y="0"/>
                  </a:lnTo>
                  <a:lnTo>
                    <a:pt x="279" y="66"/>
                  </a:lnTo>
                  <a:lnTo>
                    <a:pt x="295" y="127"/>
                  </a:lnTo>
                  <a:lnTo>
                    <a:pt x="73" y="349"/>
                  </a:lnTo>
                  <a:lnTo>
                    <a:pt x="42" y="287"/>
                  </a:lnTo>
                  <a:lnTo>
                    <a:pt x="21" y="363"/>
                  </a:lnTo>
                  <a:lnTo>
                    <a:pt x="0" y="439"/>
                  </a:lnTo>
                  <a:lnTo>
                    <a:pt x="78" y="420"/>
                  </a:lnTo>
                  <a:lnTo>
                    <a:pt x="154" y="399"/>
                  </a:lnTo>
                  <a:lnTo>
                    <a:pt x="91" y="367"/>
                  </a:lnTo>
                  <a:lnTo>
                    <a:pt x="313" y="144"/>
                  </a:lnTo>
                  <a:lnTo>
                    <a:pt x="373" y="160"/>
                  </a:lnTo>
                  <a:close/>
                </a:path>
              </a:pathLst>
            </a:custGeom>
            <a:solidFill>
              <a:srgbClr val="F99B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Freeform 57">
              <a:extLst>
                <a:ext uri="{FF2B5EF4-FFF2-40B4-BE49-F238E27FC236}">
                  <a16:creationId xmlns:a16="http://schemas.microsoft.com/office/drawing/2014/main" xmlns="" id="{109CA49B-12DC-40A5-82D4-F82EECD9700F}"/>
                </a:ext>
              </a:extLst>
            </p:cNvPr>
            <p:cNvSpPr>
              <a:spLocks/>
            </p:cNvSpPr>
            <p:nvPr/>
          </p:nvSpPr>
          <p:spPr bwMode="auto">
            <a:xfrm>
              <a:off x="3483" y="1130"/>
              <a:ext cx="366" cy="439"/>
            </a:xfrm>
            <a:custGeom>
              <a:avLst/>
              <a:gdLst>
                <a:gd name="T0" fmla="*/ 366 w 366"/>
                <a:gd name="T1" fmla="*/ 75 h 439"/>
                <a:gd name="T2" fmla="*/ 345 w 366"/>
                <a:gd name="T3" fmla="*/ 0 h 439"/>
                <a:gd name="T4" fmla="*/ 279 w 366"/>
                <a:gd name="T5" fmla="*/ 66 h 439"/>
                <a:gd name="T6" fmla="*/ 295 w 366"/>
                <a:gd name="T7" fmla="*/ 127 h 439"/>
                <a:gd name="T8" fmla="*/ 73 w 366"/>
                <a:gd name="T9" fmla="*/ 349 h 439"/>
                <a:gd name="T10" fmla="*/ 42 w 366"/>
                <a:gd name="T11" fmla="*/ 287 h 439"/>
                <a:gd name="T12" fmla="*/ 21 w 366"/>
                <a:gd name="T13" fmla="*/ 363 h 439"/>
                <a:gd name="T14" fmla="*/ 0 w 366"/>
                <a:gd name="T15" fmla="*/ 439 h 439"/>
                <a:gd name="T16" fmla="*/ 366 w 366"/>
                <a:gd name="T17" fmla="*/ 75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39">
                  <a:moveTo>
                    <a:pt x="366" y="75"/>
                  </a:moveTo>
                  <a:lnTo>
                    <a:pt x="345" y="0"/>
                  </a:lnTo>
                  <a:lnTo>
                    <a:pt x="279" y="66"/>
                  </a:lnTo>
                  <a:lnTo>
                    <a:pt x="295" y="127"/>
                  </a:lnTo>
                  <a:lnTo>
                    <a:pt x="73" y="349"/>
                  </a:lnTo>
                  <a:lnTo>
                    <a:pt x="42" y="287"/>
                  </a:lnTo>
                  <a:lnTo>
                    <a:pt x="21" y="363"/>
                  </a:lnTo>
                  <a:lnTo>
                    <a:pt x="0" y="439"/>
                  </a:lnTo>
                  <a:lnTo>
                    <a:pt x="366" y="75"/>
                  </a:ln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7" name="Freeform 491">
            <a:extLst>
              <a:ext uri="{FF2B5EF4-FFF2-40B4-BE49-F238E27FC236}">
                <a16:creationId xmlns:a16="http://schemas.microsoft.com/office/drawing/2014/main" xmlns="" id="{F13C0D14-E266-4E5C-976D-FCF8BA2D3550}"/>
              </a:ext>
            </a:extLst>
          </p:cNvPr>
          <p:cNvSpPr/>
          <p:nvPr/>
        </p:nvSpPr>
        <p:spPr>
          <a:xfrm flipH="1">
            <a:off x="5978007" y="2936825"/>
            <a:ext cx="2160000" cy="453600"/>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2"/>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486">
            <a:extLst>
              <a:ext uri="{FF2B5EF4-FFF2-40B4-BE49-F238E27FC236}">
                <a16:creationId xmlns:a16="http://schemas.microsoft.com/office/drawing/2014/main" xmlns="" id="{B89A3643-5B16-491D-B28D-CBC543C2C962}"/>
              </a:ext>
            </a:extLst>
          </p:cNvPr>
          <p:cNvSpPr/>
          <p:nvPr/>
        </p:nvSpPr>
        <p:spPr>
          <a:xfrm>
            <a:off x="1767151" y="1545127"/>
            <a:ext cx="2160000" cy="452341"/>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4"/>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487">
            <a:extLst>
              <a:ext uri="{FF2B5EF4-FFF2-40B4-BE49-F238E27FC236}">
                <a16:creationId xmlns:a16="http://schemas.microsoft.com/office/drawing/2014/main" xmlns="" id="{AEC566DD-FDDF-43F7-911B-72EC5766FFEB}"/>
              </a:ext>
            </a:extLst>
          </p:cNvPr>
          <p:cNvSpPr/>
          <p:nvPr/>
        </p:nvSpPr>
        <p:spPr>
          <a:xfrm flipH="1">
            <a:off x="5160795" y="1545126"/>
            <a:ext cx="2160000" cy="453600"/>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3"/>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490">
            <a:extLst>
              <a:ext uri="{FF2B5EF4-FFF2-40B4-BE49-F238E27FC236}">
                <a16:creationId xmlns:a16="http://schemas.microsoft.com/office/drawing/2014/main" xmlns="" id="{73BDF9F6-D3C4-4A6E-B738-0CE6806BF320}"/>
              </a:ext>
            </a:extLst>
          </p:cNvPr>
          <p:cNvSpPr/>
          <p:nvPr/>
        </p:nvSpPr>
        <p:spPr>
          <a:xfrm>
            <a:off x="808291" y="2936826"/>
            <a:ext cx="2160000" cy="452341"/>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5"/>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488">
            <a:extLst>
              <a:ext uri="{FF2B5EF4-FFF2-40B4-BE49-F238E27FC236}">
                <a16:creationId xmlns:a16="http://schemas.microsoft.com/office/drawing/2014/main" xmlns="" id="{0DA8A6C5-B4BB-4FE5-B2A3-EA6BC6EECAF9}"/>
              </a:ext>
            </a:extLst>
          </p:cNvPr>
          <p:cNvSpPr/>
          <p:nvPr/>
        </p:nvSpPr>
        <p:spPr>
          <a:xfrm>
            <a:off x="999692" y="4537027"/>
            <a:ext cx="2160000" cy="452341"/>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6"/>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489">
            <a:extLst>
              <a:ext uri="{FF2B5EF4-FFF2-40B4-BE49-F238E27FC236}">
                <a16:creationId xmlns:a16="http://schemas.microsoft.com/office/drawing/2014/main" xmlns="" id="{BF18CAEC-4169-4132-A7D2-371A544C5CB7}"/>
              </a:ext>
            </a:extLst>
          </p:cNvPr>
          <p:cNvSpPr/>
          <p:nvPr/>
        </p:nvSpPr>
        <p:spPr>
          <a:xfrm flipH="1">
            <a:off x="5752493" y="4537026"/>
            <a:ext cx="2160000" cy="453600"/>
          </a:xfrm>
          <a:custGeom>
            <a:avLst/>
            <a:gdLst>
              <a:gd name="connsiteX0" fmla="*/ 1837966 w 1855139"/>
              <a:gd name="connsiteY0" fmla="*/ 703614 h 703615"/>
              <a:gd name="connsiteX1" fmla="*/ 1827882 w 1855139"/>
              <a:gd name="connsiteY1" fmla="*/ 700028 h 703615"/>
              <a:gd name="connsiteX2" fmla="*/ 1005309 w 1855139"/>
              <a:gd name="connsiteY2" fmla="*/ 31200 h 703615"/>
              <a:gd name="connsiteX3" fmla="*/ 13466 w 1855139"/>
              <a:gd name="connsiteY3" fmla="*/ 31200 h 703615"/>
              <a:gd name="connsiteX4" fmla="*/ 182 w 1855139"/>
              <a:gd name="connsiteY4" fmla="*/ 13228 h 703615"/>
              <a:gd name="connsiteX5" fmla="*/ 13466 w 1855139"/>
              <a:gd name="connsiteY5" fmla="*/ 0 h 703615"/>
              <a:gd name="connsiteX6" fmla="*/ 1016473 w 1855139"/>
              <a:gd name="connsiteY6" fmla="*/ 0 h 703615"/>
              <a:gd name="connsiteX7" fmla="*/ 1020795 w 1855139"/>
              <a:gd name="connsiteY7" fmla="*/ 3586 h 703615"/>
              <a:gd name="connsiteX8" fmla="*/ 1849131 w 1855139"/>
              <a:gd name="connsiteY8" fmla="*/ 676000 h 703615"/>
              <a:gd name="connsiteX9" fmla="*/ 1851899 w 1855139"/>
              <a:gd name="connsiteY9" fmla="*/ 697633 h 703615"/>
              <a:gd name="connsiteX10" fmla="*/ 1839407 w 1855139"/>
              <a:gd name="connsiteY10" fmla="*/ 703614 h 70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139" h="703615">
                <a:moveTo>
                  <a:pt x="1837966" y="703614"/>
                </a:moveTo>
                <a:cubicBezTo>
                  <a:pt x="1834308" y="703511"/>
                  <a:pt x="1830777" y="702256"/>
                  <a:pt x="1827882" y="700028"/>
                </a:cubicBezTo>
                <a:lnTo>
                  <a:pt x="1005309" y="31200"/>
                </a:lnTo>
                <a:lnTo>
                  <a:pt x="13466" y="31200"/>
                </a:lnTo>
                <a:cubicBezTo>
                  <a:pt x="4814" y="29890"/>
                  <a:pt x="-1133" y="21844"/>
                  <a:pt x="182" y="13228"/>
                </a:cubicBezTo>
                <a:cubicBezTo>
                  <a:pt x="1225" y="6398"/>
                  <a:pt x="6608" y="1038"/>
                  <a:pt x="13466" y="0"/>
                </a:cubicBezTo>
                <a:lnTo>
                  <a:pt x="1016473" y="0"/>
                </a:lnTo>
                <a:lnTo>
                  <a:pt x="1020795" y="3586"/>
                </a:lnTo>
                <a:lnTo>
                  <a:pt x="1849131" y="676000"/>
                </a:lnTo>
                <a:cubicBezTo>
                  <a:pt x="1855894" y="681212"/>
                  <a:pt x="1857134" y="690898"/>
                  <a:pt x="1851899" y="697633"/>
                </a:cubicBezTo>
                <a:cubicBezTo>
                  <a:pt x="1848913" y="701475"/>
                  <a:pt x="1844284" y="703691"/>
                  <a:pt x="1839407" y="703614"/>
                </a:cubicBezTo>
                <a:close/>
              </a:path>
            </a:pathLst>
          </a:custGeom>
          <a:solidFill>
            <a:schemeClr val="accent1"/>
          </a:solidFill>
          <a:ln w="359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8" name="Graphic 340">
            <a:extLst>
              <a:ext uri="{FF2B5EF4-FFF2-40B4-BE49-F238E27FC236}">
                <a16:creationId xmlns:a16="http://schemas.microsoft.com/office/drawing/2014/main" xmlns="" id="{52228EA8-D5B9-48D2-B0D6-CD9090C497BF}"/>
              </a:ext>
            </a:extLst>
          </p:cNvPr>
          <p:cNvGrpSpPr>
            <a:grpSpLocks noChangeAspect="1"/>
          </p:cNvGrpSpPr>
          <p:nvPr/>
        </p:nvGrpSpPr>
        <p:grpSpPr>
          <a:xfrm>
            <a:off x="2386655" y="1395147"/>
            <a:ext cx="4271682" cy="3789566"/>
            <a:chOff x="3401197" y="1057970"/>
            <a:chExt cx="5685608" cy="5043912"/>
          </a:xfrm>
        </p:grpSpPr>
        <p:sp>
          <p:nvSpPr>
            <p:cNvPr id="159" name="Freeform 342">
              <a:extLst>
                <a:ext uri="{FF2B5EF4-FFF2-40B4-BE49-F238E27FC236}">
                  <a16:creationId xmlns:a16="http://schemas.microsoft.com/office/drawing/2014/main" xmlns="" id="{B152286A-638E-4E0E-AD32-439F1D833562}"/>
                </a:ext>
              </a:extLst>
            </p:cNvPr>
            <p:cNvSpPr/>
            <p:nvPr/>
          </p:nvSpPr>
          <p:spPr>
            <a:xfrm>
              <a:off x="7133493" y="4202673"/>
              <a:ext cx="1928130" cy="1899209"/>
            </a:xfrm>
            <a:custGeom>
              <a:avLst/>
              <a:gdLst>
                <a:gd name="connsiteX0" fmla="*/ 1927527 w 1928130"/>
                <a:gd name="connsiteY0" fmla="*/ 78578 h 1899209"/>
                <a:gd name="connsiteX1" fmla="*/ 923950 w 1928130"/>
                <a:gd name="connsiteY1" fmla="*/ 1883293 h 1899209"/>
                <a:gd name="connsiteX2" fmla="*/ 827188 w 1928130"/>
                <a:gd name="connsiteY2" fmla="*/ 1875302 h 1899209"/>
                <a:gd name="connsiteX3" fmla="*/ 17134 w 1928130"/>
                <a:gd name="connsiteY3" fmla="*/ 946926 h 1899209"/>
                <a:gd name="connsiteX4" fmla="*/ 23779 w 1928130"/>
                <a:gd name="connsiteY4" fmla="*/ 848941 h 1899209"/>
                <a:gd name="connsiteX5" fmla="*/ 26173 w 1928130"/>
                <a:gd name="connsiteY5" fmla="*/ 846944 h 1899209"/>
                <a:gd name="connsiteX6" fmla="*/ 538617 w 1928130"/>
                <a:gd name="connsiteY6" fmla="*/ 53083 h 1899209"/>
                <a:gd name="connsiteX7" fmla="*/ 606074 w 1928130"/>
                <a:gd name="connsiteY7" fmla="*/ 0 h 1899209"/>
                <a:gd name="connsiteX8" fmla="*/ 1858547 w 1928130"/>
                <a:gd name="connsiteY8" fmla="*/ 0 h 1899209"/>
                <a:gd name="connsiteX9" fmla="*/ 1928130 w 1928130"/>
                <a:gd name="connsiteY9" fmla="*/ 69318 h 1899209"/>
                <a:gd name="connsiteX10" fmla="*/ 1927527 w 1928130"/>
                <a:gd name="connsiteY10" fmla="*/ 78578 h 189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8130" h="1899209">
                  <a:moveTo>
                    <a:pt x="1927527" y="78578"/>
                  </a:moveTo>
                  <a:cubicBezTo>
                    <a:pt x="1831559" y="784821"/>
                    <a:pt x="1473289" y="1429091"/>
                    <a:pt x="923950" y="1883293"/>
                  </a:cubicBezTo>
                  <a:cubicBezTo>
                    <a:pt x="894864" y="1907303"/>
                    <a:pt x="851939" y="1903758"/>
                    <a:pt x="827188" y="1875302"/>
                  </a:cubicBezTo>
                  <a:lnTo>
                    <a:pt x="17134" y="946926"/>
                  </a:lnTo>
                  <a:cubicBezTo>
                    <a:pt x="-8093" y="918034"/>
                    <a:pt x="-5118" y="874164"/>
                    <a:pt x="23779" y="848941"/>
                  </a:cubicBezTo>
                  <a:cubicBezTo>
                    <a:pt x="24561" y="848258"/>
                    <a:pt x="25360" y="847592"/>
                    <a:pt x="26173" y="846944"/>
                  </a:cubicBezTo>
                  <a:cubicBezTo>
                    <a:pt x="279592" y="645814"/>
                    <a:pt x="459688" y="366815"/>
                    <a:pt x="538617" y="53083"/>
                  </a:cubicBezTo>
                  <a:cubicBezTo>
                    <a:pt x="546197" y="21969"/>
                    <a:pt x="574047" y="54"/>
                    <a:pt x="606074" y="0"/>
                  </a:cubicBezTo>
                  <a:lnTo>
                    <a:pt x="1858547" y="0"/>
                  </a:lnTo>
                  <a:cubicBezTo>
                    <a:pt x="1896906" y="-70"/>
                    <a:pt x="1928059" y="30964"/>
                    <a:pt x="1928130" y="69318"/>
                  </a:cubicBezTo>
                  <a:cubicBezTo>
                    <a:pt x="1928136" y="72414"/>
                    <a:pt x="1927934" y="75508"/>
                    <a:pt x="1927527" y="78578"/>
                  </a:cubicBezTo>
                  <a:close/>
                </a:path>
              </a:pathLst>
            </a:custGeom>
            <a:gradFill>
              <a:gsLst>
                <a:gs pos="0">
                  <a:schemeClr val="accent1"/>
                </a:gs>
                <a:gs pos="100000">
                  <a:schemeClr val="accent1">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343">
              <a:extLst>
                <a:ext uri="{FF2B5EF4-FFF2-40B4-BE49-F238E27FC236}">
                  <a16:creationId xmlns:a16="http://schemas.microsoft.com/office/drawing/2014/main" xmlns="" id="{81A6683D-494A-434E-B3AB-E6C41D8FF05E}"/>
                </a:ext>
              </a:extLst>
            </p:cNvPr>
            <p:cNvSpPr/>
            <p:nvPr/>
          </p:nvSpPr>
          <p:spPr>
            <a:xfrm>
              <a:off x="7429897" y="2055522"/>
              <a:ext cx="1656908" cy="2003695"/>
            </a:xfrm>
            <a:custGeom>
              <a:avLst/>
              <a:gdLst>
                <a:gd name="connsiteX0" fmla="*/ 1656906 w 1656908"/>
                <a:gd name="connsiteY0" fmla="*/ 1841498 h 2003695"/>
                <a:gd name="connsiteX1" fmla="*/ 1655288 w 1656908"/>
                <a:gd name="connsiteY1" fmla="*/ 1936628 h 2003695"/>
                <a:gd name="connsiteX2" fmla="*/ 1585738 w 1656908"/>
                <a:gd name="connsiteY2" fmla="*/ 2003695 h 2003695"/>
                <a:gd name="connsiteX3" fmla="*/ 353055 w 1656908"/>
                <a:gd name="connsiteY3" fmla="*/ 2003695 h 2003695"/>
                <a:gd name="connsiteX4" fmla="*/ 283463 w 1656908"/>
                <a:gd name="connsiteY4" fmla="*/ 1934007 h 2003695"/>
                <a:gd name="connsiteX5" fmla="*/ 283601 w 1656908"/>
                <a:gd name="connsiteY5" fmla="*/ 1929684 h 2003695"/>
                <a:gd name="connsiteX6" fmla="*/ 286264 w 1656908"/>
                <a:gd name="connsiteY6" fmla="*/ 1841783 h 2003695"/>
                <a:gd name="connsiteX7" fmla="*/ 13201 w 1656908"/>
                <a:gd name="connsiteY7" fmla="*/ 987514 h 2003695"/>
                <a:gd name="connsiteX8" fmla="*/ 20147 w 1656908"/>
                <a:gd name="connsiteY8" fmla="*/ 897807 h 2003695"/>
                <a:gd name="connsiteX9" fmla="*/ 897753 w 1656908"/>
                <a:gd name="connsiteY9" fmla="*/ 20421 h 2003695"/>
                <a:gd name="connsiteX10" fmla="*/ 995977 w 1656908"/>
                <a:gd name="connsiteY10" fmla="*/ 20259 h 2003695"/>
                <a:gd name="connsiteX11" fmla="*/ 1000223 w 1656908"/>
                <a:gd name="connsiteY11" fmla="*/ 24892 h 2003695"/>
                <a:gd name="connsiteX12" fmla="*/ 1656906 w 1656908"/>
                <a:gd name="connsiteY12" fmla="*/ 1841498 h 20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6908" h="2003695">
                  <a:moveTo>
                    <a:pt x="1656906" y="1841498"/>
                  </a:moveTo>
                  <a:cubicBezTo>
                    <a:pt x="1656906" y="1873177"/>
                    <a:pt x="1656335" y="1904855"/>
                    <a:pt x="1655288" y="1936628"/>
                  </a:cubicBezTo>
                  <a:cubicBezTo>
                    <a:pt x="1653956" y="1974065"/>
                    <a:pt x="1623204" y="2003719"/>
                    <a:pt x="1585738" y="2003695"/>
                  </a:cubicBezTo>
                  <a:lnTo>
                    <a:pt x="353055" y="2003695"/>
                  </a:lnTo>
                  <a:cubicBezTo>
                    <a:pt x="314591" y="2003666"/>
                    <a:pt x="283434" y="1972466"/>
                    <a:pt x="283463" y="1934007"/>
                  </a:cubicBezTo>
                  <a:cubicBezTo>
                    <a:pt x="283464" y="1932565"/>
                    <a:pt x="283510" y="1931123"/>
                    <a:pt x="283601" y="1929684"/>
                  </a:cubicBezTo>
                  <a:cubicBezTo>
                    <a:pt x="285376" y="1900574"/>
                    <a:pt x="286264" y="1871274"/>
                    <a:pt x="286264" y="1841783"/>
                  </a:cubicBezTo>
                  <a:cubicBezTo>
                    <a:pt x="286759" y="1535493"/>
                    <a:pt x="191266" y="1236745"/>
                    <a:pt x="13201" y="987514"/>
                  </a:cubicBezTo>
                  <a:cubicBezTo>
                    <a:pt x="-6750" y="959941"/>
                    <a:pt x="-3811" y="921981"/>
                    <a:pt x="20147" y="897807"/>
                  </a:cubicBezTo>
                  <a:lnTo>
                    <a:pt x="897753" y="20421"/>
                  </a:lnTo>
                  <a:cubicBezTo>
                    <a:pt x="924833" y="-6744"/>
                    <a:pt x="968809" y="-6816"/>
                    <a:pt x="995977" y="20259"/>
                  </a:cubicBezTo>
                  <a:cubicBezTo>
                    <a:pt x="997462" y="21739"/>
                    <a:pt x="998879" y="23284"/>
                    <a:pt x="1000223" y="24892"/>
                  </a:cubicBezTo>
                  <a:cubicBezTo>
                    <a:pt x="1425414" y="534689"/>
                    <a:pt x="1657856" y="1177700"/>
                    <a:pt x="1656906" y="1841498"/>
                  </a:cubicBezTo>
                  <a:close/>
                </a:path>
              </a:pathLst>
            </a:custGeom>
            <a:gradFill>
              <a:gsLst>
                <a:gs pos="0">
                  <a:schemeClr val="accent2"/>
                </a:gs>
                <a:gs pos="100000">
                  <a:schemeClr val="accent2">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344">
              <a:extLst>
                <a:ext uri="{FF2B5EF4-FFF2-40B4-BE49-F238E27FC236}">
                  <a16:creationId xmlns:a16="http://schemas.microsoft.com/office/drawing/2014/main" xmlns="" id="{7BDC9166-65FC-4C42-A91C-2D32B0ADE0A0}"/>
                </a:ext>
              </a:extLst>
            </p:cNvPr>
            <p:cNvSpPr/>
            <p:nvPr/>
          </p:nvSpPr>
          <p:spPr>
            <a:xfrm>
              <a:off x="6316405" y="1057991"/>
              <a:ext cx="1938572" cy="1798880"/>
            </a:xfrm>
            <a:custGeom>
              <a:avLst/>
              <a:gdLst>
                <a:gd name="connsiteX0" fmla="*/ 1918100 w 1938572"/>
                <a:gd name="connsiteY0" fmla="*/ 907696 h 1798880"/>
                <a:gd name="connsiteX1" fmla="*/ 1047153 w 1938572"/>
                <a:gd name="connsiteY1" fmla="*/ 1778423 h 1798880"/>
                <a:gd name="connsiteX2" fmla="*/ 950012 w 1938572"/>
                <a:gd name="connsiteY2" fmla="*/ 1779564 h 1798880"/>
                <a:gd name="connsiteX3" fmla="*/ 62795 w 1938572"/>
                <a:gd name="connsiteY3" fmla="*/ 1373168 h 1798880"/>
                <a:gd name="connsiteX4" fmla="*/ 0 w 1938572"/>
                <a:gd name="connsiteY4" fmla="*/ 1303913 h 1798880"/>
                <a:gd name="connsiteX5" fmla="*/ 0 w 1938572"/>
                <a:gd name="connsiteY5" fmla="*/ 69694 h 1798880"/>
                <a:gd name="connsiteX6" fmla="*/ 69206 w 1938572"/>
                <a:gd name="connsiteY6" fmla="*/ 0 h 1798880"/>
                <a:gd name="connsiteX7" fmla="*/ 72310 w 1938572"/>
                <a:gd name="connsiteY7" fmla="*/ 59 h 1798880"/>
                <a:gd name="connsiteX8" fmla="*/ 1917529 w 1938572"/>
                <a:gd name="connsiteY8" fmla="*/ 808665 h 1798880"/>
                <a:gd name="connsiteX9" fmla="*/ 1918920 w 1938572"/>
                <a:gd name="connsiteY9" fmla="*/ 906866 h 1798880"/>
                <a:gd name="connsiteX10" fmla="*/ 1918100 w 1938572"/>
                <a:gd name="connsiteY10" fmla="*/ 907696 h 179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8572" h="1798880">
                  <a:moveTo>
                    <a:pt x="1918100" y="907696"/>
                  </a:moveTo>
                  <a:lnTo>
                    <a:pt x="1047153" y="1778423"/>
                  </a:lnTo>
                  <a:cubicBezTo>
                    <a:pt x="1020512" y="1805250"/>
                    <a:pt x="977276" y="1805758"/>
                    <a:pt x="950012" y="1779564"/>
                  </a:cubicBezTo>
                  <a:cubicBezTo>
                    <a:pt x="709309" y="1546854"/>
                    <a:pt x="396246" y="1403453"/>
                    <a:pt x="62795" y="1373168"/>
                  </a:cubicBezTo>
                  <a:cubicBezTo>
                    <a:pt x="27110" y="1369776"/>
                    <a:pt x="-111" y="1339754"/>
                    <a:pt x="0" y="1303913"/>
                  </a:cubicBezTo>
                  <a:lnTo>
                    <a:pt x="0" y="69694"/>
                  </a:lnTo>
                  <a:cubicBezTo>
                    <a:pt x="-137" y="31341"/>
                    <a:pt x="30847" y="138"/>
                    <a:pt x="69206" y="0"/>
                  </a:cubicBezTo>
                  <a:cubicBezTo>
                    <a:pt x="70241" y="-3"/>
                    <a:pt x="71276" y="16"/>
                    <a:pt x="72310" y="59"/>
                  </a:cubicBezTo>
                  <a:cubicBezTo>
                    <a:pt x="765699" y="34424"/>
                    <a:pt x="1422328" y="322170"/>
                    <a:pt x="1917529" y="808665"/>
                  </a:cubicBezTo>
                  <a:cubicBezTo>
                    <a:pt x="1945034" y="835398"/>
                    <a:pt x="1945657" y="879364"/>
                    <a:pt x="1918920" y="906866"/>
                  </a:cubicBezTo>
                  <a:cubicBezTo>
                    <a:pt x="1918649" y="907145"/>
                    <a:pt x="1918375" y="907421"/>
                    <a:pt x="1918100" y="907696"/>
                  </a:cubicBezTo>
                  <a:close/>
                </a:path>
              </a:pathLst>
            </a:custGeom>
            <a:gradFill>
              <a:gsLst>
                <a:gs pos="0">
                  <a:schemeClr val="accent3"/>
                </a:gs>
                <a:gs pos="100000">
                  <a:schemeClr val="accent3">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345">
              <a:extLst>
                <a:ext uri="{FF2B5EF4-FFF2-40B4-BE49-F238E27FC236}">
                  <a16:creationId xmlns:a16="http://schemas.microsoft.com/office/drawing/2014/main" xmlns="" id="{FE3793D5-62AE-48DC-9D9E-BA57DB5CC243}"/>
                </a:ext>
              </a:extLst>
            </p:cNvPr>
            <p:cNvSpPr/>
            <p:nvPr/>
          </p:nvSpPr>
          <p:spPr>
            <a:xfrm>
              <a:off x="3426380" y="4202671"/>
              <a:ext cx="1927978" cy="1899211"/>
            </a:xfrm>
            <a:custGeom>
              <a:avLst/>
              <a:gdLst>
                <a:gd name="connsiteX0" fmla="*/ 603 w 1927978"/>
                <a:gd name="connsiteY0" fmla="*/ 78580 h 1899211"/>
                <a:gd name="connsiteX1" fmla="*/ 1004180 w 1927978"/>
                <a:gd name="connsiteY1" fmla="*/ 1883295 h 1899211"/>
                <a:gd name="connsiteX2" fmla="*/ 1100942 w 1927978"/>
                <a:gd name="connsiteY2" fmla="*/ 1875303 h 1899211"/>
                <a:gd name="connsiteX3" fmla="*/ 1910996 w 1927978"/>
                <a:gd name="connsiteY3" fmla="*/ 946928 h 1899211"/>
                <a:gd name="connsiteX4" fmla="*/ 1904084 w 1927978"/>
                <a:gd name="connsiteY4" fmla="*/ 849096 h 1899211"/>
                <a:gd name="connsiteX5" fmla="*/ 1901482 w 1927978"/>
                <a:gd name="connsiteY5" fmla="*/ 846946 h 1899211"/>
                <a:gd name="connsiteX6" fmla="*/ 1389132 w 1927978"/>
                <a:gd name="connsiteY6" fmla="*/ 53084 h 1899211"/>
                <a:gd name="connsiteX7" fmla="*/ 1321675 w 1927978"/>
                <a:gd name="connsiteY7" fmla="*/ 2 h 1899211"/>
                <a:gd name="connsiteX8" fmla="*/ 69963 w 1927978"/>
                <a:gd name="connsiteY8" fmla="*/ 2 h 1899211"/>
                <a:gd name="connsiteX9" fmla="*/ 2 w 1927978"/>
                <a:gd name="connsiteY9" fmla="*/ 68937 h 1899211"/>
                <a:gd name="connsiteX10" fmla="*/ 603 w 1927978"/>
                <a:gd name="connsiteY10" fmla="*/ 78579 h 189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7978" h="1899211">
                  <a:moveTo>
                    <a:pt x="603" y="78580"/>
                  </a:moveTo>
                  <a:cubicBezTo>
                    <a:pt x="96571" y="784823"/>
                    <a:pt x="454841" y="1429093"/>
                    <a:pt x="1004180" y="1883295"/>
                  </a:cubicBezTo>
                  <a:cubicBezTo>
                    <a:pt x="1033266" y="1907305"/>
                    <a:pt x="1076191" y="1903760"/>
                    <a:pt x="1100942" y="1875303"/>
                  </a:cubicBezTo>
                  <a:lnTo>
                    <a:pt x="1910996" y="946928"/>
                  </a:lnTo>
                  <a:cubicBezTo>
                    <a:pt x="1936107" y="918004"/>
                    <a:pt x="1933012" y="874203"/>
                    <a:pt x="1904084" y="849096"/>
                  </a:cubicBezTo>
                  <a:cubicBezTo>
                    <a:pt x="1903234" y="848358"/>
                    <a:pt x="1902367" y="847642"/>
                    <a:pt x="1901482" y="846946"/>
                  </a:cubicBezTo>
                  <a:cubicBezTo>
                    <a:pt x="1648120" y="645782"/>
                    <a:pt x="1468063" y="366793"/>
                    <a:pt x="1389132" y="53084"/>
                  </a:cubicBezTo>
                  <a:cubicBezTo>
                    <a:pt x="1381492" y="22010"/>
                    <a:pt x="1353679" y="124"/>
                    <a:pt x="1321675" y="2"/>
                  </a:cubicBezTo>
                  <a:lnTo>
                    <a:pt x="69963" y="2"/>
                  </a:lnTo>
                  <a:cubicBezTo>
                    <a:pt x="31605" y="-279"/>
                    <a:pt x="283" y="30584"/>
                    <a:pt x="2" y="68937"/>
                  </a:cubicBezTo>
                  <a:cubicBezTo>
                    <a:pt x="-22" y="72161"/>
                    <a:pt x="179" y="75383"/>
                    <a:pt x="603" y="78579"/>
                  </a:cubicBezTo>
                  <a:close/>
                </a:path>
              </a:pathLst>
            </a:custGeom>
            <a:gradFill>
              <a:gsLst>
                <a:gs pos="0">
                  <a:schemeClr val="accent6"/>
                </a:gs>
                <a:gs pos="100000">
                  <a:schemeClr val="accent6">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346">
              <a:extLst>
                <a:ext uri="{FF2B5EF4-FFF2-40B4-BE49-F238E27FC236}">
                  <a16:creationId xmlns:a16="http://schemas.microsoft.com/office/drawing/2014/main" xmlns="" id="{38C6C22D-2DF1-4089-BC33-D8EF5699EFC5}"/>
                </a:ext>
              </a:extLst>
            </p:cNvPr>
            <p:cNvSpPr/>
            <p:nvPr/>
          </p:nvSpPr>
          <p:spPr>
            <a:xfrm>
              <a:off x="3401197" y="2055522"/>
              <a:ext cx="1656528" cy="2003695"/>
            </a:xfrm>
            <a:custGeom>
              <a:avLst/>
              <a:gdLst>
                <a:gd name="connsiteX0" fmla="*/ 3 w 1656528"/>
                <a:gd name="connsiteY0" fmla="*/ 1841498 h 2003695"/>
                <a:gd name="connsiteX1" fmla="*/ 1525 w 1656528"/>
                <a:gd name="connsiteY1" fmla="*/ 1936628 h 2003695"/>
                <a:gd name="connsiteX2" fmla="*/ 71171 w 1656528"/>
                <a:gd name="connsiteY2" fmla="*/ 2003695 h 2003695"/>
                <a:gd name="connsiteX3" fmla="*/ 1303473 w 1656528"/>
                <a:gd name="connsiteY3" fmla="*/ 2003695 h 2003695"/>
                <a:gd name="connsiteX4" fmla="*/ 1372971 w 1656528"/>
                <a:gd name="connsiteY4" fmla="*/ 1933912 h 2003695"/>
                <a:gd name="connsiteX5" fmla="*/ 1372833 w 1656528"/>
                <a:gd name="connsiteY5" fmla="*/ 1929684 h 2003695"/>
                <a:gd name="connsiteX6" fmla="*/ 1370264 w 1656528"/>
                <a:gd name="connsiteY6" fmla="*/ 1841783 h 2003695"/>
                <a:gd name="connsiteX7" fmla="*/ 1643327 w 1656528"/>
                <a:gd name="connsiteY7" fmla="*/ 987514 h 2003695"/>
                <a:gd name="connsiteX8" fmla="*/ 1636381 w 1656528"/>
                <a:gd name="connsiteY8" fmla="*/ 897807 h 2003695"/>
                <a:gd name="connsiteX9" fmla="*/ 759155 w 1656528"/>
                <a:gd name="connsiteY9" fmla="*/ 20421 h 2003695"/>
                <a:gd name="connsiteX10" fmla="*/ 660931 w 1656528"/>
                <a:gd name="connsiteY10" fmla="*/ 20259 h 2003695"/>
                <a:gd name="connsiteX11" fmla="*/ 656686 w 1656528"/>
                <a:gd name="connsiteY11" fmla="*/ 24892 h 2003695"/>
                <a:gd name="connsiteX12" fmla="*/ 3 w 1656528"/>
                <a:gd name="connsiteY12" fmla="*/ 1841498 h 20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6528" h="2003695">
                  <a:moveTo>
                    <a:pt x="3" y="1841498"/>
                  </a:moveTo>
                  <a:cubicBezTo>
                    <a:pt x="3" y="1873177"/>
                    <a:pt x="479" y="1904855"/>
                    <a:pt x="1525" y="1936628"/>
                  </a:cubicBezTo>
                  <a:cubicBezTo>
                    <a:pt x="2908" y="1974080"/>
                    <a:pt x="33688" y="2003720"/>
                    <a:pt x="71171" y="2003695"/>
                  </a:cubicBezTo>
                  <a:lnTo>
                    <a:pt x="1303473" y="2003695"/>
                  </a:lnTo>
                  <a:cubicBezTo>
                    <a:pt x="1341937" y="2003614"/>
                    <a:pt x="1373052" y="1972371"/>
                    <a:pt x="1372971" y="1933912"/>
                  </a:cubicBezTo>
                  <a:cubicBezTo>
                    <a:pt x="1372968" y="1932502"/>
                    <a:pt x="1372922" y="1931092"/>
                    <a:pt x="1372833" y="1929684"/>
                  </a:cubicBezTo>
                  <a:cubicBezTo>
                    <a:pt x="1371120" y="1900574"/>
                    <a:pt x="1370264" y="1871274"/>
                    <a:pt x="1370264" y="1841783"/>
                  </a:cubicBezTo>
                  <a:cubicBezTo>
                    <a:pt x="1369769" y="1535493"/>
                    <a:pt x="1465263" y="1236745"/>
                    <a:pt x="1643327" y="987514"/>
                  </a:cubicBezTo>
                  <a:cubicBezTo>
                    <a:pt x="1663278" y="959941"/>
                    <a:pt x="1660339" y="921981"/>
                    <a:pt x="1636381" y="897807"/>
                  </a:cubicBezTo>
                  <a:lnTo>
                    <a:pt x="759155" y="20421"/>
                  </a:lnTo>
                  <a:cubicBezTo>
                    <a:pt x="732076" y="-6744"/>
                    <a:pt x="688100" y="-6816"/>
                    <a:pt x="660931" y="20259"/>
                  </a:cubicBezTo>
                  <a:cubicBezTo>
                    <a:pt x="659447" y="21739"/>
                    <a:pt x="658030" y="23284"/>
                    <a:pt x="656686" y="24892"/>
                  </a:cubicBezTo>
                  <a:cubicBezTo>
                    <a:pt x="231494" y="534689"/>
                    <a:pt x="-947" y="1177700"/>
                    <a:pt x="3" y="1841498"/>
                  </a:cubicBezTo>
                  <a:close/>
                </a:path>
              </a:pathLst>
            </a:custGeom>
            <a:gradFill>
              <a:gsLst>
                <a:gs pos="0">
                  <a:schemeClr val="accent5"/>
                </a:gs>
                <a:gs pos="100000">
                  <a:schemeClr val="accent5">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 name="Freeform 347">
              <a:extLst>
                <a:ext uri="{FF2B5EF4-FFF2-40B4-BE49-F238E27FC236}">
                  <a16:creationId xmlns:a16="http://schemas.microsoft.com/office/drawing/2014/main" xmlns="" id="{3055490F-826A-46D6-A85C-622BF8841223}"/>
                </a:ext>
              </a:extLst>
            </p:cNvPr>
            <p:cNvSpPr/>
            <p:nvPr/>
          </p:nvSpPr>
          <p:spPr>
            <a:xfrm>
              <a:off x="4233217" y="1057970"/>
              <a:ext cx="1938856" cy="1798902"/>
            </a:xfrm>
            <a:custGeom>
              <a:avLst/>
              <a:gdLst>
                <a:gd name="connsiteX0" fmla="*/ 20662 w 1938856"/>
                <a:gd name="connsiteY0" fmla="*/ 907717 h 1798902"/>
                <a:gd name="connsiteX1" fmla="*/ 891608 w 1938856"/>
                <a:gd name="connsiteY1" fmla="*/ 1778444 h 1798902"/>
                <a:gd name="connsiteX2" fmla="*/ 988750 w 1938856"/>
                <a:gd name="connsiteY2" fmla="*/ 1779585 h 1798902"/>
                <a:gd name="connsiteX3" fmla="*/ 1876061 w 1938856"/>
                <a:gd name="connsiteY3" fmla="*/ 1373189 h 1798902"/>
                <a:gd name="connsiteX4" fmla="*/ 1938856 w 1938856"/>
                <a:gd name="connsiteY4" fmla="*/ 1303934 h 1798902"/>
                <a:gd name="connsiteX5" fmla="*/ 1938856 w 1938856"/>
                <a:gd name="connsiteY5" fmla="*/ 69715 h 1798902"/>
                <a:gd name="connsiteX6" fmla="*/ 1869672 w 1938856"/>
                <a:gd name="connsiteY6" fmla="*/ 1 h 1798902"/>
                <a:gd name="connsiteX7" fmla="*/ 1866071 w 1938856"/>
                <a:gd name="connsiteY7" fmla="*/ 80 h 1798902"/>
                <a:gd name="connsiteX8" fmla="*/ 20852 w 1938856"/>
                <a:gd name="connsiteY8" fmla="*/ 808687 h 1798902"/>
                <a:gd name="connsiteX9" fmla="*/ 19839 w 1938856"/>
                <a:gd name="connsiteY9" fmla="*/ 906891 h 1798902"/>
                <a:gd name="connsiteX10" fmla="*/ 20662 w 1938856"/>
                <a:gd name="connsiteY10" fmla="*/ 907717 h 179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8856" h="1798902">
                  <a:moveTo>
                    <a:pt x="20662" y="907717"/>
                  </a:moveTo>
                  <a:lnTo>
                    <a:pt x="891608" y="1778444"/>
                  </a:lnTo>
                  <a:cubicBezTo>
                    <a:pt x="918249" y="1805271"/>
                    <a:pt x="961485" y="1805779"/>
                    <a:pt x="988750" y="1779585"/>
                  </a:cubicBezTo>
                  <a:cubicBezTo>
                    <a:pt x="1229464" y="1546837"/>
                    <a:pt x="1542571" y="1403431"/>
                    <a:pt x="1876061" y="1373189"/>
                  </a:cubicBezTo>
                  <a:cubicBezTo>
                    <a:pt x="1911746" y="1369797"/>
                    <a:pt x="1938968" y="1339775"/>
                    <a:pt x="1938856" y="1303934"/>
                  </a:cubicBezTo>
                  <a:lnTo>
                    <a:pt x="1938856" y="69715"/>
                  </a:lnTo>
                  <a:cubicBezTo>
                    <a:pt x="1939005" y="31362"/>
                    <a:pt x="1908030" y="150"/>
                    <a:pt x="1869672" y="1"/>
                  </a:cubicBezTo>
                  <a:cubicBezTo>
                    <a:pt x="1868471" y="-4"/>
                    <a:pt x="1867271" y="22"/>
                    <a:pt x="1866071" y="80"/>
                  </a:cubicBezTo>
                  <a:cubicBezTo>
                    <a:pt x="1172682" y="34445"/>
                    <a:pt x="516053" y="322191"/>
                    <a:pt x="20852" y="808687"/>
                  </a:cubicBezTo>
                  <a:cubicBezTo>
                    <a:pt x="-6550" y="835525"/>
                    <a:pt x="-7004" y="879493"/>
                    <a:pt x="19839" y="906891"/>
                  </a:cubicBezTo>
                  <a:cubicBezTo>
                    <a:pt x="20111" y="907169"/>
                    <a:pt x="20385" y="907444"/>
                    <a:pt x="20662" y="907717"/>
                  </a:cubicBezTo>
                  <a:close/>
                </a:path>
              </a:pathLst>
            </a:custGeom>
            <a:gradFill>
              <a:gsLst>
                <a:gs pos="0">
                  <a:schemeClr val="accent4"/>
                </a:gs>
                <a:gs pos="100000">
                  <a:schemeClr val="accent4">
                    <a:lumMod val="75000"/>
                  </a:schemeClr>
                </a:gs>
              </a:gsLst>
              <a:lin ang="0" scaled="0"/>
            </a:gra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348">
              <a:extLst>
                <a:ext uri="{FF2B5EF4-FFF2-40B4-BE49-F238E27FC236}">
                  <a16:creationId xmlns:a16="http://schemas.microsoft.com/office/drawing/2014/main" xmlns="" id="{BF13C4CE-49DD-44C9-9739-0BA1602E33B1}"/>
                </a:ext>
              </a:extLst>
            </p:cNvPr>
            <p:cNvSpPr/>
            <p:nvPr/>
          </p:nvSpPr>
          <p:spPr>
            <a:xfrm>
              <a:off x="6316406" y="2307585"/>
              <a:ext cx="1081785" cy="549771"/>
            </a:xfrm>
            <a:custGeom>
              <a:avLst/>
              <a:gdLst>
                <a:gd name="connsiteX0" fmla="*/ 1081785 w 1081785"/>
                <a:gd name="connsiteY0" fmla="*/ 493821 h 549771"/>
                <a:gd name="connsiteX1" fmla="*/ 1046772 w 1081785"/>
                <a:gd name="connsiteY1" fmla="*/ 529399 h 549771"/>
                <a:gd name="connsiteX2" fmla="*/ 949631 w 1081785"/>
                <a:gd name="connsiteY2" fmla="*/ 530446 h 549771"/>
                <a:gd name="connsiteX3" fmla="*/ 62795 w 1081785"/>
                <a:gd name="connsiteY3" fmla="*/ 123479 h 549771"/>
                <a:gd name="connsiteX4" fmla="*/ 0 w 1081785"/>
                <a:gd name="connsiteY4" fmla="*/ 54319 h 549771"/>
                <a:gd name="connsiteX5" fmla="*/ 0 w 1081785"/>
                <a:gd name="connsiteY5" fmla="*/ 0 h 549771"/>
                <a:gd name="connsiteX6" fmla="*/ 1081785 w 1081785"/>
                <a:gd name="connsiteY6" fmla="*/ 493821 h 54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785" h="549771">
                  <a:moveTo>
                    <a:pt x="1081785" y="493821"/>
                  </a:moveTo>
                  <a:lnTo>
                    <a:pt x="1046772" y="529399"/>
                  </a:lnTo>
                  <a:cubicBezTo>
                    <a:pt x="1020084" y="556149"/>
                    <a:pt x="976890" y="556615"/>
                    <a:pt x="949631" y="530446"/>
                  </a:cubicBezTo>
                  <a:cubicBezTo>
                    <a:pt x="709083" y="297644"/>
                    <a:pt x="396173" y="154050"/>
                    <a:pt x="62795" y="123479"/>
                  </a:cubicBezTo>
                  <a:cubicBezTo>
                    <a:pt x="27125" y="120133"/>
                    <a:pt x="-107" y="90141"/>
                    <a:pt x="0" y="54319"/>
                  </a:cubicBezTo>
                  <a:lnTo>
                    <a:pt x="0" y="0"/>
                  </a:lnTo>
                  <a:cubicBezTo>
                    <a:pt x="410974" y="18215"/>
                    <a:pt x="798821" y="195262"/>
                    <a:pt x="1081785" y="493821"/>
                  </a:cubicBezTo>
                  <a:close/>
                </a:path>
              </a:pathLst>
            </a:custGeom>
            <a:solidFill>
              <a:schemeClr val="accent3">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349">
              <a:extLst>
                <a:ext uri="{FF2B5EF4-FFF2-40B4-BE49-F238E27FC236}">
                  <a16:creationId xmlns:a16="http://schemas.microsoft.com/office/drawing/2014/main" xmlns="" id="{126CAC0D-0207-4C8A-B998-70105E4DA8A9}"/>
                </a:ext>
              </a:extLst>
            </p:cNvPr>
            <p:cNvSpPr/>
            <p:nvPr/>
          </p:nvSpPr>
          <p:spPr>
            <a:xfrm>
              <a:off x="5089717" y="2307584"/>
              <a:ext cx="1082356" cy="549295"/>
            </a:xfrm>
            <a:custGeom>
              <a:avLst/>
              <a:gdLst>
                <a:gd name="connsiteX0" fmla="*/ 1082356 w 1082356"/>
                <a:gd name="connsiteY0" fmla="*/ 0 h 549295"/>
                <a:gd name="connsiteX1" fmla="*/ 1082356 w 1082356"/>
                <a:gd name="connsiteY1" fmla="*/ 54319 h 549295"/>
                <a:gd name="connsiteX2" fmla="*/ 1019561 w 1082356"/>
                <a:gd name="connsiteY2" fmla="*/ 123479 h 549295"/>
                <a:gd name="connsiteX3" fmla="*/ 132250 w 1082356"/>
                <a:gd name="connsiteY3" fmla="*/ 529970 h 549295"/>
                <a:gd name="connsiteX4" fmla="*/ 35108 w 1082356"/>
                <a:gd name="connsiteY4" fmla="*/ 528924 h 549295"/>
                <a:gd name="connsiteX5" fmla="*/ 0 w 1082356"/>
                <a:gd name="connsiteY5" fmla="*/ 493821 h 549295"/>
                <a:gd name="connsiteX6" fmla="*/ 1082356 w 1082356"/>
                <a:gd name="connsiteY6" fmla="*/ 0 h 54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356" h="549295">
                  <a:moveTo>
                    <a:pt x="1082356" y="0"/>
                  </a:moveTo>
                  <a:lnTo>
                    <a:pt x="1082356" y="54319"/>
                  </a:lnTo>
                  <a:cubicBezTo>
                    <a:pt x="1082464" y="90141"/>
                    <a:pt x="1055232" y="120133"/>
                    <a:pt x="1019561" y="123479"/>
                  </a:cubicBezTo>
                  <a:cubicBezTo>
                    <a:pt x="686077" y="153815"/>
                    <a:pt x="372990" y="297245"/>
                    <a:pt x="132250" y="529970"/>
                  </a:cubicBezTo>
                  <a:cubicBezTo>
                    <a:pt x="104991" y="556139"/>
                    <a:pt x="61797" y="555674"/>
                    <a:pt x="35108" y="528924"/>
                  </a:cubicBezTo>
                  <a:lnTo>
                    <a:pt x="0" y="493821"/>
                  </a:lnTo>
                  <a:cubicBezTo>
                    <a:pt x="283116" y="195144"/>
                    <a:pt x="671186" y="18089"/>
                    <a:pt x="1082356" y="0"/>
                  </a:cubicBezTo>
                  <a:close/>
                </a:path>
              </a:pathLst>
            </a:custGeom>
            <a:solidFill>
              <a:schemeClr val="accent4">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350">
              <a:extLst>
                <a:ext uri="{FF2B5EF4-FFF2-40B4-BE49-F238E27FC236}">
                  <a16:creationId xmlns:a16="http://schemas.microsoft.com/office/drawing/2014/main" xmlns="" id="{55ED40F8-1FF1-480F-BF73-8001080B329F}"/>
                </a:ext>
              </a:extLst>
            </p:cNvPr>
            <p:cNvSpPr/>
            <p:nvPr/>
          </p:nvSpPr>
          <p:spPr>
            <a:xfrm>
              <a:off x="4651958" y="2910329"/>
              <a:ext cx="406096" cy="1148601"/>
            </a:xfrm>
            <a:custGeom>
              <a:avLst/>
              <a:gdLst>
                <a:gd name="connsiteX0" fmla="*/ 392946 w 406096"/>
                <a:gd name="connsiteY0" fmla="*/ 132516 h 1148601"/>
                <a:gd name="connsiteX1" fmla="*/ 119883 w 406096"/>
                <a:gd name="connsiteY1" fmla="*/ 986690 h 1148601"/>
                <a:gd name="connsiteX2" fmla="*/ 122547 w 406096"/>
                <a:gd name="connsiteY2" fmla="*/ 1074591 h 1148601"/>
                <a:gd name="connsiteX3" fmla="*/ 57416 w 406096"/>
                <a:gd name="connsiteY3" fmla="*/ 1148464 h 1148601"/>
                <a:gd name="connsiteX4" fmla="*/ 53092 w 406096"/>
                <a:gd name="connsiteY4" fmla="*/ 1148602 h 1148601"/>
                <a:gd name="connsiteX5" fmla="*/ 7994 w 406096"/>
                <a:gd name="connsiteY5" fmla="*/ 1148602 h 1148601"/>
                <a:gd name="connsiteX6" fmla="*/ 2 w 406096"/>
                <a:gd name="connsiteY6" fmla="*/ 987451 h 1148601"/>
                <a:gd name="connsiteX7" fmla="*/ 343281 w 406096"/>
                <a:gd name="connsiteY7" fmla="*/ 0 h 1148601"/>
                <a:gd name="connsiteX8" fmla="*/ 385715 w 406096"/>
                <a:gd name="connsiteY8" fmla="*/ 42713 h 1148601"/>
                <a:gd name="connsiteX9" fmla="*/ 392946 w 406096"/>
                <a:gd name="connsiteY9" fmla="*/ 132516 h 114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096" h="1148601">
                  <a:moveTo>
                    <a:pt x="392946" y="132516"/>
                  </a:moveTo>
                  <a:cubicBezTo>
                    <a:pt x="214866" y="381703"/>
                    <a:pt x="119370" y="680427"/>
                    <a:pt x="119883" y="986690"/>
                  </a:cubicBezTo>
                  <a:cubicBezTo>
                    <a:pt x="119883" y="1016181"/>
                    <a:pt x="120835" y="1045481"/>
                    <a:pt x="122547" y="1074591"/>
                  </a:cubicBezTo>
                  <a:cubicBezTo>
                    <a:pt x="124964" y="1112973"/>
                    <a:pt x="95804" y="1146048"/>
                    <a:pt x="57416" y="1148464"/>
                  </a:cubicBezTo>
                  <a:cubicBezTo>
                    <a:pt x="55977" y="1148555"/>
                    <a:pt x="54534" y="1148601"/>
                    <a:pt x="53092" y="1148602"/>
                  </a:cubicBezTo>
                  <a:lnTo>
                    <a:pt x="7994" y="1148602"/>
                  </a:lnTo>
                  <a:cubicBezTo>
                    <a:pt x="2637" y="1095053"/>
                    <a:pt x="-31" y="1041268"/>
                    <a:pt x="2" y="987451"/>
                  </a:cubicBezTo>
                  <a:cubicBezTo>
                    <a:pt x="-569" y="628954"/>
                    <a:pt x="120445" y="280854"/>
                    <a:pt x="343281" y="0"/>
                  </a:cubicBezTo>
                  <a:lnTo>
                    <a:pt x="385715" y="42713"/>
                  </a:lnTo>
                  <a:cubicBezTo>
                    <a:pt x="409853" y="66811"/>
                    <a:pt x="412918" y="104868"/>
                    <a:pt x="392946" y="132516"/>
                  </a:cubicBezTo>
                  <a:close/>
                </a:path>
              </a:pathLst>
            </a:custGeom>
            <a:solidFill>
              <a:schemeClr val="accent5">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351">
              <a:extLst>
                <a:ext uri="{FF2B5EF4-FFF2-40B4-BE49-F238E27FC236}">
                  <a16:creationId xmlns:a16="http://schemas.microsoft.com/office/drawing/2014/main" xmlns="" id="{70A30ACF-91A7-4943-8048-0A800DA0A9A2}"/>
                </a:ext>
              </a:extLst>
            </p:cNvPr>
            <p:cNvSpPr/>
            <p:nvPr/>
          </p:nvSpPr>
          <p:spPr>
            <a:xfrm>
              <a:off x="4681169" y="4202673"/>
              <a:ext cx="673384" cy="982029"/>
            </a:xfrm>
            <a:custGeom>
              <a:avLst/>
              <a:gdLst>
                <a:gd name="connsiteX0" fmla="*/ 656207 w 673384"/>
                <a:gd name="connsiteY0" fmla="*/ 946926 h 982029"/>
                <a:gd name="connsiteX1" fmla="*/ 625666 w 673384"/>
                <a:gd name="connsiteY1" fmla="*/ 982029 h 982029"/>
                <a:gd name="connsiteX2" fmla="*/ 0 w 673384"/>
                <a:gd name="connsiteY2" fmla="*/ 0 h 982029"/>
                <a:gd name="connsiteX3" fmla="*/ 67267 w 673384"/>
                <a:gd name="connsiteY3" fmla="*/ 0 h 982029"/>
                <a:gd name="connsiteX4" fmla="*/ 134724 w 673384"/>
                <a:gd name="connsiteY4" fmla="*/ 53083 h 982029"/>
                <a:gd name="connsiteX5" fmla="*/ 647168 w 673384"/>
                <a:gd name="connsiteY5" fmla="*/ 846944 h 982029"/>
                <a:gd name="connsiteX6" fmla="*/ 658329 w 673384"/>
                <a:gd name="connsiteY6" fmla="*/ 944383 h 982029"/>
                <a:gd name="connsiteX7" fmla="*/ 656207 w 673384"/>
                <a:gd name="connsiteY7" fmla="*/ 946926 h 9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384" h="982029">
                  <a:moveTo>
                    <a:pt x="656207" y="946926"/>
                  </a:moveTo>
                  <a:lnTo>
                    <a:pt x="625666" y="982029"/>
                  </a:lnTo>
                  <a:cubicBezTo>
                    <a:pt x="300553" y="745440"/>
                    <a:pt x="77029" y="394602"/>
                    <a:pt x="0" y="0"/>
                  </a:cubicBezTo>
                  <a:lnTo>
                    <a:pt x="67267" y="0"/>
                  </a:lnTo>
                  <a:cubicBezTo>
                    <a:pt x="99294" y="54"/>
                    <a:pt x="127144" y="21970"/>
                    <a:pt x="134724" y="53083"/>
                  </a:cubicBezTo>
                  <a:cubicBezTo>
                    <a:pt x="213653" y="366815"/>
                    <a:pt x="393749" y="645813"/>
                    <a:pt x="647168" y="846944"/>
                  </a:cubicBezTo>
                  <a:cubicBezTo>
                    <a:pt x="677161" y="870770"/>
                    <a:pt x="682158" y="914394"/>
                    <a:pt x="658329" y="944383"/>
                  </a:cubicBezTo>
                  <a:cubicBezTo>
                    <a:pt x="657642" y="945247"/>
                    <a:pt x="656934" y="946095"/>
                    <a:pt x="656207" y="946926"/>
                  </a:cubicBezTo>
                  <a:close/>
                </a:path>
              </a:pathLst>
            </a:custGeom>
            <a:solidFill>
              <a:schemeClr val="accent6">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352">
              <a:extLst>
                <a:ext uri="{FF2B5EF4-FFF2-40B4-BE49-F238E27FC236}">
                  <a16:creationId xmlns:a16="http://schemas.microsoft.com/office/drawing/2014/main" xmlns="" id="{A4E96827-653F-4C11-B964-DBF385EFDEBE}"/>
                </a:ext>
              </a:extLst>
            </p:cNvPr>
            <p:cNvSpPr/>
            <p:nvPr/>
          </p:nvSpPr>
          <p:spPr>
            <a:xfrm>
              <a:off x="7133451" y="4202673"/>
              <a:ext cx="673382" cy="982029"/>
            </a:xfrm>
            <a:custGeom>
              <a:avLst/>
              <a:gdLst>
                <a:gd name="connsiteX0" fmla="*/ 673383 w 673382"/>
                <a:gd name="connsiteY0" fmla="*/ 0 h 982029"/>
                <a:gd name="connsiteX1" fmla="*/ 47717 w 673382"/>
                <a:gd name="connsiteY1" fmla="*/ 982029 h 982029"/>
                <a:gd name="connsiteX2" fmla="*/ 17176 w 673382"/>
                <a:gd name="connsiteY2" fmla="*/ 946926 h 982029"/>
                <a:gd name="connsiteX3" fmla="*/ 23671 w 673382"/>
                <a:gd name="connsiteY3" fmla="*/ 849066 h 982029"/>
                <a:gd name="connsiteX4" fmla="*/ 26215 w 673382"/>
                <a:gd name="connsiteY4" fmla="*/ 846944 h 982029"/>
                <a:gd name="connsiteX5" fmla="*/ 538659 w 673382"/>
                <a:gd name="connsiteY5" fmla="*/ 53083 h 982029"/>
                <a:gd name="connsiteX6" fmla="*/ 606116 w 673382"/>
                <a:gd name="connsiteY6" fmla="*/ 0 h 9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382" h="982029">
                  <a:moveTo>
                    <a:pt x="673383" y="0"/>
                  </a:moveTo>
                  <a:cubicBezTo>
                    <a:pt x="596354" y="394602"/>
                    <a:pt x="372829" y="745440"/>
                    <a:pt x="47717" y="982029"/>
                  </a:cubicBezTo>
                  <a:lnTo>
                    <a:pt x="17176" y="946926"/>
                  </a:lnTo>
                  <a:cubicBezTo>
                    <a:pt x="-8058" y="918109"/>
                    <a:pt x="-5150" y="874296"/>
                    <a:pt x="23671" y="849066"/>
                  </a:cubicBezTo>
                  <a:cubicBezTo>
                    <a:pt x="24502" y="848338"/>
                    <a:pt x="25350" y="847631"/>
                    <a:pt x="26215" y="846944"/>
                  </a:cubicBezTo>
                  <a:cubicBezTo>
                    <a:pt x="279634" y="645814"/>
                    <a:pt x="459730" y="366815"/>
                    <a:pt x="538659" y="53083"/>
                  </a:cubicBezTo>
                  <a:cubicBezTo>
                    <a:pt x="546239" y="21969"/>
                    <a:pt x="574089" y="54"/>
                    <a:pt x="606116" y="0"/>
                  </a:cubicBezTo>
                  <a:close/>
                </a:path>
              </a:pathLst>
            </a:custGeom>
            <a:solidFill>
              <a:schemeClr val="accent1">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353">
              <a:extLst>
                <a:ext uri="{FF2B5EF4-FFF2-40B4-BE49-F238E27FC236}">
                  <a16:creationId xmlns:a16="http://schemas.microsoft.com/office/drawing/2014/main" xmlns="" id="{B7E11AEE-CB7B-4657-8128-0D62BA820E5D}"/>
                </a:ext>
              </a:extLst>
            </p:cNvPr>
            <p:cNvSpPr/>
            <p:nvPr/>
          </p:nvSpPr>
          <p:spPr>
            <a:xfrm>
              <a:off x="7429887" y="2910329"/>
              <a:ext cx="406158" cy="1148601"/>
            </a:xfrm>
            <a:custGeom>
              <a:avLst/>
              <a:gdLst>
                <a:gd name="connsiteX0" fmla="*/ 406156 w 406158"/>
                <a:gd name="connsiteY0" fmla="*/ 987451 h 1148601"/>
                <a:gd name="connsiteX1" fmla="*/ 398164 w 406158"/>
                <a:gd name="connsiteY1" fmla="*/ 1148602 h 1148601"/>
                <a:gd name="connsiteX2" fmla="*/ 353066 w 406158"/>
                <a:gd name="connsiteY2" fmla="*/ 1148602 h 1148601"/>
                <a:gd name="connsiteX3" fmla="*/ 283473 w 406158"/>
                <a:gd name="connsiteY3" fmla="*/ 1078914 h 1148601"/>
                <a:gd name="connsiteX4" fmla="*/ 283611 w 406158"/>
                <a:gd name="connsiteY4" fmla="*/ 1074591 h 1148601"/>
                <a:gd name="connsiteX5" fmla="*/ 286275 w 406158"/>
                <a:gd name="connsiteY5" fmla="*/ 986690 h 1148601"/>
                <a:gd name="connsiteX6" fmla="*/ 13212 w 406158"/>
                <a:gd name="connsiteY6" fmla="*/ 132516 h 1148601"/>
                <a:gd name="connsiteX7" fmla="*/ 20157 w 406158"/>
                <a:gd name="connsiteY7" fmla="*/ 42713 h 1148601"/>
                <a:gd name="connsiteX8" fmla="*/ 62877 w 406158"/>
                <a:gd name="connsiteY8" fmla="*/ 0 h 1148601"/>
                <a:gd name="connsiteX9" fmla="*/ 406156 w 406158"/>
                <a:gd name="connsiteY9" fmla="*/ 987451 h 114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158" h="1148601">
                  <a:moveTo>
                    <a:pt x="406156" y="987451"/>
                  </a:moveTo>
                  <a:cubicBezTo>
                    <a:pt x="406189" y="1041268"/>
                    <a:pt x="403522" y="1095053"/>
                    <a:pt x="398164" y="1148602"/>
                  </a:cubicBezTo>
                  <a:lnTo>
                    <a:pt x="353066" y="1148602"/>
                  </a:lnTo>
                  <a:cubicBezTo>
                    <a:pt x="314602" y="1148573"/>
                    <a:pt x="283444" y="1117373"/>
                    <a:pt x="283473" y="1078914"/>
                  </a:cubicBezTo>
                  <a:cubicBezTo>
                    <a:pt x="283475" y="1077472"/>
                    <a:pt x="283520" y="1076030"/>
                    <a:pt x="283611" y="1074591"/>
                  </a:cubicBezTo>
                  <a:cubicBezTo>
                    <a:pt x="285324" y="1045481"/>
                    <a:pt x="286275" y="1016181"/>
                    <a:pt x="286275" y="986690"/>
                  </a:cubicBezTo>
                  <a:cubicBezTo>
                    <a:pt x="286788" y="680427"/>
                    <a:pt x="191292" y="381703"/>
                    <a:pt x="13212" y="132516"/>
                  </a:cubicBezTo>
                  <a:cubicBezTo>
                    <a:pt x="-6753" y="104913"/>
                    <a:pt x="-3815" y="66919"/>
                    <a:pt x="20157" y="42713"/>
                  </a:cubicBezTo>
                  <a:lnTo>
                    <a:pt x="62877" y="0"/>
                  </a:lnTo>
                  <a:cubicBezTo>
                    <a:pt x="285714" y="280854"/>
                    <a:pt x="406727" y="628954"/>
                    <a:pt x="406156" y="987451"/>
                  </a:cubicBezTo>
                  <a:close/>
                </a:path>
              </a:pathLst>
            </a:custGeom>
            <a:solidFill>
              <a:schemeClr val="accent2">
                <a:lumMod val="60000"/>
                <a:lumOff val="40000"/>
              </a:schemeClr>
            </a:solidFill>
            <a:ln w="95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1" name="Medical Resale International ltd">
            <a:extLst>
              <a:ext uri="{FF2B5EF4-FFF2-40B4-BE49-F238E27FC236}">
                <a16:creationId xmlns:a16="http://schemas.microsoft.com/office/drawing/2014/main" xmlns="" id="{326801B9-97F8-45ED-A048-A1F4D9F843B3}"/>
              </a:ext>
            </a:extLst>
          </p:cNvPr>
          <p:cNvSpPr txBox="1"/>
          <p:nvPr/>
        </p:nvSpPr>
        <p:spPr>
          <a:xfrm>
            <a:off x="642141" y="1653173"/>
            <a:ext cx="2297392" cy="394980"/>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OFFER QUALIFICATIONS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Open Sans SemiBold" panose="020B0606030504020204" pitchFamily="34" charset="0"/>
              <a:cs typeface="Open Sans SemiBold" panose="020B0606030504020204" pitchFamily="34" charset="0"/>
              <a:sym typeface="Arial Narrow"/>
            </a:endParaRPr>
          </a:p>
        </p:txBody>
      </p:sp>
      <p:sp>
        <p:nvSpPr>
          <p:cNvPr id="172" name="Medical Resale International ltd">
            <a:extLst>
              <a:ext uri="{FF2B5EF4-FFF2-40B4-BE49-F238E27FC236}">
                <a16:creationId xmlns:a16="http://schemas.microsoft.com/office/drawing/2014/main" xmlns="" id="{70A74D1C-8F92-4F30-BA81-73C08378B959}"/>
              </a:ext>
            </a:extLst>
          </p:cNvPr>
          <p:cNvSpPr txBox="1"/>
          <p:nvPr/>
        </p:nvSpPr>
        <p:spPr>
          <a:xfrm>
            <a:off x="6340220" y="1663567"/>
            <a:ext cx="2649608" cy="394980"/>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FOSTER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Open Sans SemiBold" panose="020B0606030504020204" pitchFamily="34" charset="0"/>
              <a:cs typeface="Open Sans SemiBold" panose="020B0606030504020204" pitchFamily="34" charset="0"/>
              <a:sym typeface="Arial Narrow"/>
            </a:endParaRPr>
          </a:p>
        </p:txBody>
      </p:sp>
      <p:sp>
        <p:nvSpPr>
          <p:cNvPr id="173" name="Medical Resale International ltd">
            <a:extLst>
              <a:ext uri="{FF2B5EF4-FFF2-40B4-BE49-F238E27FC236}">
                <a16:creationId xmlns:a16="http://schemas.microsoft.com/office/drawing/2014/main" xmlns="" id="{AF943C3E-A0E8-4681-BC55-9DA5E2BB8073}"/>
              </a:ext>
            </a:extLst>
          </p:cNvPr>
          <p:cNvSpPr txBox="1"/>
          <p:nvPr/>
        </p:nvSpPr>
        <p:spPr>
          <a:xfrm>
            <a:off x="107504" y="2971448"/>
            <a:ext cx="1937352" cy="1041311"/>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BACC6"/>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THREE SPHERES OF GOVERNMENT, LEGISLATIVE SECTOR,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BACC6"/>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ORGANS OF STATE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Open Sans SemiBold" panose="020B0606030504020204" pitchFamily="34" charset="0"/>
              <a:cs typeface="Open Sans SemiBold" panose="020B0606030504020204" pitchFamily="34" charset="0"/>
              <a:sym typeface="Arial Narrow"/>
            </a:endParaRPr>
          </a:p>
        </p:txBody>
      </p:sp>
      <p:sp>
        <p:nvSpPr>
          <p:cNvPr id="174" name="Medical Resale International ltd">
            <a:extLst>
              <a:ext uri="{FF2B5EF4-FFF2-40B4-BE49-F238E27FC236}">
                <a16:creationId xmlns:a16="http://schemas.microsoft.com/office/drawing/2014/main" xmlns="" id="{092015EC-D57D-4125-BA03-5EE9DC4D4051}"/>
              </a:ext>
            </a:extLst>
          </p:cNvPr>
          <p:cNvSpPr txBox="1"/>
          <p:nvPr/>
        </p:nvSpPr>
        <p:spPr>
          <a:xfrm>
            <a:off x="6922188" y="3020629"/>
            <a:ext cx="2297392" cy="610424"/>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504D"/>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SUPPORT DEVELOPMENT (INSTITUTIONAL)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Open Sans SemiBold" panose="020B0606030504020204" pitchFamily="34" charset="0"/>
              <a:cs typeface="Open Sans SemiBold" panose="020B0606030504020204" pitchFamily="34" charset="0"/>
              <a:sym typeface="Arial Narrow"/>
            </a:endParaRPr>
          </a:p>
        </p:txBody>
      </p:sp>
      <p:sp>
        <p:nvSpPr>
          <p:cNvPr id="175" name="Medical Resale International ltd">
            <a:extLst>
              <a:ext uri="{FF2B5EF4-FFF2-40B4-BE49-F238E27FC236}">
                <a16:creationId xmlns:a16="http://schemas.microsoft.com/office/drawing/2014/main" xmlns="" id="{7D5568F2-0BDA-4A59-9085-311539FF301F}"/>
              </a:ext>
            </a:extLst>
          </p:cNvPr>
          <p:cNvSpPr txBox="1"/>
          <p:nvPr/>
        </p:nvSpPr>
        <p:spPr>
          <a:xfrm>
            <a:off x="-70075" y="4492552"/>
            <a:ext cx="2297392" cy="825867"/>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9646"/>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CONDUCT TRAINING, EXAMINATIONS OR TESTS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9646"/>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 (PRE-REQUISITES)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Tahoma" panose="020B0604030504040204" pitchFamily="34" charset="0"/>
              <a:cs typeface="Tahoma" panose="020B0604030504040204" pitchFamily="34" charset="0"/>
              <a:sym typeface="Arial Narrow"/>
            </a:endParaRPr>
          </a:p>
        </p:txBody>
      </p:sp>
      <p:sp>
        <p:nvSpPr>
          <p:cNvPr id="176" name="Medical Resale International ltd">
            <a:extLst>
              <a:ext uri="{FF2B5EF4-FFF2-40B4-BE49-F238E27FC236}">
                <a16:creationId xmlns:a16="http://schemas.microsoft.com/office/drawing/2014/main" xmlns="" id="{FF5B80E3-D479-4DED-905B-25623F6B1878}"/>
              </a:ext>
            </a:extLst>
          </p:cNvPr>
          <p:cNvSpPr txBox="1"/>
          <p:nvPr/>
        </p:nvSpPr>
        <p:spPr>
          <a:xfrm>
            <a:off x="6692436" y="4672870"/>
            <a:ext cx="2297392" cy="524246"/>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4F81BD">
                    <a:hueOff val="262910"/>
                    <a:satOff val="3867"/>
                    <a:lumOff val="-18039"/>
                  </a:srgbClr>
                </a:solidFill>
                <a:effectLst/>
                <a:uLnTx/>
                <a:uFillTx/>
                <a:latin typeface="Franklin Gothic Book" panose="020B0503020102020204" pitchFamily="34" charset="0"/>
                <a:ea typeface="Tahoma" panose="020B0604030504040204" pitchFamily="34" charset="0"/>
                <a:cs typeface="Arial" panose="020B0604020202020204" pitchFamily="34" charset="0"/>
                <a:sym typeface="Arial Narrow"/>
              </a:rPr>
              <a:t>Provide education &amp; training (individual)  </a:t>
            </a:r>
            <a:endParaRPr kumimoji="0" lang="en-ZA" sz="1400" b="1" i="0" u="none" strike="noStrike" kern="1200" cap="all" spc="0" normalizeH="0" baseline="0" noProof="0" dirty="0">
              <a:ln>
                <a:noFill/>
              </a:ln>
              <a:solidFill>
                <a:srgbClr val="4F81BD">
                  <a:hueOff val="262910"/>
                  <a:satOff val="3867"/>
                  <a:lumOff val="-18039"/>
                </a:srgbClr>
              </a:solidFill>
              <a:effectLst/>
              <a:uLnTx/>
              <a:uFillTx/>
              <a:latin typeface="Franklin Gothic Book" panose="020B0503020102020204" pitchFamily="34" charset="0"/>
              <a:cs typeface="Arial" panose="020B0604020202020204" pitchFamily="34" charset="0"/>
              <a:sym typeface="Arial Narr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F81BD"/>
              </a:solidFill>
              <a:effectLst/>
              <a:uLnTx/>
              <a:uFillTx/>
              <a:latin typeface="Franklin Gothic Book" panose="020B0503020102020204" pitchFamily="34" charset="0"/>
              <a:ea typeface="Open Sans SemiBold" panose="020B0606030504020204" pitchFamily="34" charset="0"/>
              <a:cs typeface="Open Sans SemiBold" panose="020B0606030504020204" pitchFamily="34" charset="0"/>
              <a:sym typeface="Arial Narrow"/>
            </a:endParaRPr>
          </a:p>
        </p:txBody>
      </p:sp>
      <p:sp>
        <p:nvSpPr>
          <p:cNvPr id="177" name="Medical Resale International ltd">
            <a:extLst>
              <a:ext uri="{FF2B5EF4-FFF2-40B4-BE49-F238E27FC236}">
                <a16:creationId xmlns:a16="http://schemas.microsoft.com/office/drawing/2014/main" xmlns="" id="{92A2637E-9D7A-495E-B284-36ABD12E61CD}"/>
              </a:ext>
            </a:extLst>
          </p:cNvPr>
          <p:cNvSpPr txBox="1"/>
          <p:nvPr/>
        </p:nvSpPr>
        <p:spPr>
          <a:xfrm>
            <a:off x="3835928" y="3994610"/>
            <a:ext cx="1285037" cy="595035"/>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lnSpc>
                <a:spcPct val="80000"/>
              </a:lnSpc>
              <a:spcBef>
                <a:spcPts val="0"/>
              </a:spcBef>
              <a:defRPr b="1" cap="all">
                <a:solidFill>
                  <a:schemeClr val="accent1">
                    <a:hueOff val="262910"/>
                    <a:satOff val="3867"/>
                    <a:lumOff val="-18039"/>
                  </a:schemeClr>
                </a:solidFill>
                <a:latin typeface="Arial Narrow"/>
                <a:ea typeface="Arial Narrow"/>
                <a:cs typeface="Arial Narrow"/>
                <a:sym typeface="Arial Narrow"/>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504D"/>
                </a:solidFill>
                <a:effectLst/>
                <a:uLnTx/>
                <a:uFillTx/>
                <a:latin typeface="Arial" panose="020B0604020202020204" pitchFamily="34" charset="0"/>
                <a:ea typeface="Tahoma" panose="020B0604030504040204" pitchFamily="34" charset="0"/>
                <a:cs typeface="Arial" panose="020B0604020202020204" pitchFamily="34" charset="0"/>
                <a:sym typeface="Arial Narrow"/>
              </a:rPr>
              <a:t>NSG MANDATE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4F81BD"/>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Narrow"/>
            </a:endParaRPr>
          </a:p>
        </p:txBody>
      </p:sp>
      <p:pic>
        <p:nvPicPr>
          <p:cNvPr id="178" name="Picture 177" descr="Untitled-17.png">
            <a:extLst>
              <a:ext uri="{FF2B5EF4-FFF2-40B4-BE49-F238E27FC236}">
                <a16:creationId xmlns:a16="http://schemas.microsoft.com/office/drawing/2014/main" xmlns="" id="{1E2B6CDF-2548-4D9F-9286-CD5F0019FBAB}"/>
              </a:ext>
            </a:extLst>
          </p:cNvPr>
          <p:cNvPicPr>
            <a:picLocks noChangeAspect="1"/>
          </p:cNvPicPr>
          <p:nvPr/>
        </p:nvPicPr>
        <p:blipFill>
          <a:blip r:embed="rId3" cstate="print"/>
          <a:stretch>
            <a:fillRect/>
          </a:stretch>
        </p:blipFill>
        <p:spPr>
          <a:xfrm>
            <a:off x="5578733" y="4162289"/>
            <a:ext cx="656111" cy="601537"/>
          </a:xfrm>
          <a:prstGeom prst="rect">
            <a:avLst/>
          </a:prstGeom>
          <a:noFill/>
          <a:ln>
            <a:noFill/>
          </a:ln>
        </p:spPr>
      </p:pic>
      <p:pic>
        <p:nvPicPr>
          <p:cNvPr id="179" name="Picture 178" descr="Untitled-10.png">
            <a:extLst>
              <a:ext uri="{FF2B5EF4-FFF2-40B4-BE49-F238E27FC236}">
                <a16:creationId xmlns:a16="http://schemas.microsoft.com/office/drawing/2014/main" xmlns="" id="{58612FE8-8FE8-4A74-9A7A-88738675D5AA}"/>
              </a:ext>
            </a:extLst>
          </p:cNvPr>
          <p:cNvPicPr>
            <a:picLocks noChangeAspect="1"/>
          </p:cNvPicPr>
          <p:nvPr/>
        </p:nvPicPr>
        <p:blipFill>
          <a:blip r:embed="rId4" cstate="print"/>
          <a:stretch>
            <a:fillRect/>
          </a:stretch>
        </p:blipFill>
        <p:spPr>
          <a:xfrm>
            <a:off x="5733951" y="2987991"/>
            <a:ext cx="544397" cy="528491"/>
          </a:xfrm>
          <a:prstGeom prst="rect">
            <a:avLst/>
          </a:prstGeom>
        </p:spPr>
      </p:pic>
      <p:pic>
        <p:nvPicPr>
          <p:cNvPr id="180" name="Picture 179" descr="Untitled-13.png">
            <a:extLst>
              <a:ext uri="{FF2B5EF4-FFF2-40B4-BE49-F238E27FC236}">
                <a16:creationId xmlns:a16="http://schemas.microsoft.com/office/drawing/2014/main" xmlns="" id="{9371223C-A224-4F7F-A1AB-AB1C83C80CA7}"/>
              </a:ext>
            </a:extLst>
          </p:cNvPr>
          <p:cNvPicPr>
            <a:picLocks noChangeAspect="1"/>
          </p:cNvPicPr>
          <p:nvPr/>
        </p:nvPicPr>
        <p:blipFill>
          <a:blip r:embed="rId5" cstate="print"/>
          <a:stretch>
            <a:fillRect/>
          </a:stretch>
        </p:blipFill>
        <p:spPr>
          <a:xfrm>
            <a:off x="4814973" y="1913992"/>
            <a:ext cx="638799" cy="649132"/>
          </a:xfrm>
          <a:prstGeom prst="rect">
            <a:avLst/>
          </a:prstGeom>
        </p:spPr>
      </p:pic>
      <p:pic>
        <p:nvPicPr>
          <p:cNvPr id="181" name="Picture 180" descr="Untitled-39.png">
            <a:extLst>
              <a:ext uri="{FF2B5EF4-FFF2-40B4-BE49-F238E27FC236}">
                <a16:creationId xmlns:a16="http://schemas.microsoft.com/office/drawing/2014/main" xmlns="" id="{F7B36F91-2D71-404F-B53C-6C07E0E727F3}"/>
              </a:ext>
            </a:extLst>
          </p:cNvPr>
          <p:cNvPicPr>
            <a:picLocks noChangeAspect="1"/>
          </p:cNvPicPr>
          <p:nvPr/>
        </p:nvPicPr>
        <p:blipFill>
          <a:blip r:embed="rId6" cstate="print"/>
          <a:stretch>
            <a:fillRect/>
          </a:stretch>
        </p:blipFill>
        <p:spPr>
          <a:xfrm>
            <a:off x="3584737" y="1937883"/>
            <a:ext cx="435308" cy="609317"/>
          </a:xfrm>
          <a:prstGeom prst="rect">
            <a:avLst/>
          </a:prstGeom>
        </p:spPr>
      </p:pic>
      <p:pic>
        <p:nvPicPr>
          <p:cNvPr id="182" name="Picture 181" descr="Untitled-22.png">
            <a:extLst>
              <a:ext uri="{FF2B5EF4-FFF2-40B4-BE49-F238E27FC236}">
                <a16:creationId xmlns:a16="http://schemas.microsoft.com/office/drawing/2014/main" xmlns="" id="{025CBE76-0918-4B35-A9D9-C6094A793BF5}"/>
              </a:ext>
            </a:extLst>
          </p:cNvPr>
          <p:cNvPicPr>
            <a:picLocks noChangeAspect="1"/>
          </p:cNvPicPr>
          <p:nvPr/>
        </p:nvPicPr>
        <p:blipFill>
          <a:blip r:embed="rId7" cstate="print"/>
          <a:stretch>
            <a:fillRect/>
          </a:stretch>
        </p:blipFill>
        <p:spPr>
          <a:xfrm>
            <a:off x="2516356" y="3033346"/>
            <a:ext cx="643224" cy="543247"/>
          </a:xfrm>
          <a:prstGeom prst="rect">
            <a:avLst/>
          </a:prstGeom>
        </p:spPr>
      </p:pic>
      <p:pic>
        <p:nvPicPr>
          <p:cNvPr id="183" name="Picture 182" descr="Untitled-6.png">
            <a:extLst>
              <a:ext uri="{FF2B5EF4-FFF2-40B4-BE49-F238E27FC236}">
                <a16:creationId xmlns:a16="http://schemas.microsoft.com/office/drawing/2014/main" xmlns="" id="{6E6540B1-1CB5-4823-871A-3C239CC3AC4B}"/>
              </a:ext>
            </a:extLst>
          </p:cNvPr>
          <p:cNvPicPr>
            <a:picLocks noChangeAspect="1"/>
          </p:cNvPicPr>
          <p:nvPr/>
        </p:nvPicPr>
        <p:blipFill>
          <a:blip r:embed="rId8" cstate="print"/>
          <a:stretch>
            <a:fillRect/>
          </a:stretch>
        </p:blipFill>
        <p:spPr>
          <a:xfrm>
            <a:off x="2760119" y="4377122"/>
            <a:ext cx="606891" cy="543247"/>
          </a:xfrm>
          <a:prstGeom prst="rect">
            <a:avLst/>
          </a:prstGeom>
        </p:spPr>
      </p:pic>
      <p:sp>
        <p:nvSpPr>
          <p:cNvPr id="2" name="Slide Number Placeholder 1">
            <a:extLst>
              <a:ext uri="{FF2B5EF4-FFF2-40B4-BE49-F238E27FC236}">
                <a16:creationId xmlns:a16="http://schemas.microsoft.com/office/drawing/2014/main" xmlns="" id="{436A990E-551C-419F-AF49-D8F0E95E4246}"/>
              </a:ext>
            </a:extLst>
          </p:cNvPr>
          <p:cNvSpPr>
            <a:spLocks noGrp="1"/>
          </p:cNvSpPr>
          <p:nvPr>
            <p:ph type="sldNum" sz="quarter" idx="10"/>
          </p:nvPr>
        </p:nvSpPr>
        <p:spPr/>
        <p:txBody>
          <a:bodyPr/>
          <a:lstStyle/>
          <a:p>
            <a:fld id="{1CE6738C-8955-4CF1-A256-1C49941BBB03}" type="slidenum">
              <a:rPr lang="en-ZA" smtClean="0"/>
              <a:pPr/>
              <a:t>4</a:t>
            </a:fld>
            <a:endParaRPr lang="en-ZA" dirty="0"/>
          </a:p>
        </p:txBody>
      </p:sp>
      <p:sp>
        <p:nvSpPr>
          <p:cNvPr id="3" name="Rectangle 2">
            <a:extLst>
              <a:ext uri="{FF2B5EF4-FFF2-40B4-BE49-F238E27FC236}">
                <a16:creationId xmlns:a16="http://schemas.microsoft.com/office/drawing/2014/main" xmlns="" id="{45135F1C-F56B-1892-84ED-13E2F69ECC52}"/>
              </a:ext>
            </a:extLst>
          </p:cNvPr>
          <p:cNvSpPr/>
          <p:nvPr/>
        </p:nvSpPr>
        <p:spPr>
          <a:xfrm>
            <a:off x="1002842" y="5232776"/>
            <a:ext cx="7138315" cy="71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Section 195 of the Constitution of the Republic of South Africa, 1996</a:t>
            </a:r>
          </a:p>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Public Service Act, 1994</a:t>
            </a:r>
          </a:p>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Public Administration Management Act, 2014</a:t>
            </a:r>
            <a:endParaRPr lang="en-ZA"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017879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628800"/>
            <a:ext cx="8784976" cy="1440160"/>
          </a:xfrm>
        </p:spPr>
        <p:txBody>
          <a:bodyPr>
            <a:normAutofit/>
          </a:bodyPr>
          <a:lstStyle/>
          <a:p>
            <a:pPr marL="0" indent="0" algn="ctr">
              <a:buClr>
                <a:srgbClr val="C00000"/>
              </a:buClr>
              <a:buSzPct val="80000"/>
              <a:buNone/>
            </a:pPr>
            <a:r>
              <a:rPr lang="en-ZA">
                <a:solidFill>
                  <a:srgbClr val="006600"/>
                </a:solidFill>
                <a:latin typeface="Tahoma" panose="020B0604030504040204" pitchFamily="34" charset="0"/>
                <a:ea typeface="Tahoma" panose="020B0604030504040204" pitchFamily="34" charset="0"/>
                <a:cs typeface="Tahoma" panose="020B0604030504040204" pitchFamily="34" charset="0"/>
              </a:rPr>
              <a:t>Thank you </a:t>
            </a:r>
          </a:p>
          <a:p>
            <a:pPr marL="0" indent="0" algn="ctr">
              <a:buClr>
                <a:srgbClr val="C00000"/>
              </a:buClr>
              <a:buSzPct val="80000"/>
              <a:buNone/>
            </a:pPr>
            <a:endParaRPr lang="en-ZA" sz="3600" b="1" dirty="0">
              <a:solidFill>
                <a:srgbClr val="006600"/>
              </a:solidFill>
              <a:latin typeface="Microsoft JhengHei" panose="020B0604030504040204" pitchFamily="34" charset="-120"/>
              <a:ea typeface="Microsoft JhengHei" panose="020B0604030504040204" pitchFamily="34" charset="-120"/>
              <a:cs typeface="Tahoma" panose="020B060403050404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p:cNvSpPr txBox="1"/>
          <p:nvPr/>
        </p:nvSpPr>
        <p:spPr>
          <a:xfrm>
            <a:off x="539552" y="3573016"/>
            <a:ext cx="8268119" cy="1900777"/>
          </a:xfrm>
          <a:prstGeom prst="rect">
            <a:avLst/>
          </a:prstGeom>
          <a:noFill/>
          <a:ln>
            <a:solidFill>
              <a:schemeClr val="accent6">
                <a:lumMod val="50000"/>
              </a:schemeClr>
            </a:solidFill>
          </a:ln>
          <a:effectLst>
            <a:innerShdw blurRad="63500" dist="50800" dir="18900000">
              <a:prstClr val="black">
                <a:alpha val="50000"/>
              </a:prstClr>
            </a:inn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a:ea typeface="+mn-ea"/>
                <a:cs typeface="+mn-cs"/>
              </a:rPr>
              <a:t>The NSG: </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Learn</a:t>
            </a:r>
            <a:r>
              <a:rPr kumimoji="0" lang="en-GB" sz="1600" b="0" i="0" u="none" strike="noStrike" kern="1200" cap="none" spc="0" normalizeH="0" baseline="0" noProof="0" dirty="0">
                <a:ln>
                  <a:noFill/>
                </a:ln>
                <a:solidFill>
                  <a:prstClr val="black"/>
                </a:solidFill>
                <a:effectLst/>
                <a:uLnTx/>
                <a:uFillTx/>
                <a:latin typeface="Calibri"/>
                <a:ea typeface="+mn-ea"/>
                <a:cs typeface="+mn-cs"/>
              </a:rPr>
              <a:t>: expanding learning opportunities for public servants to master state craft</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Serve</a:t>
            </a:r>
            <a:r>
              <a:rPr kumimoji="0" lang="en-GB" sz="1600" b="0" i="0" u="none" strike="noStrike" kern="1200" cap="none" spc="0" normalizeH="0" baseline="0" noProof="0" dirty="0">
                <a:ln>
                  <a:noFill/>
                </a:ln>
                <a:solidFill>
                  <a:prstClr val="black"/>
                </a:solidFill>
                <a:effectLst/>
                <a:uLnTx/>
                <a:uFillTx/>
                <a:latin typeface="Calibri"/>
                <a:ea typeface="+mn-ea"/>
                <a:cs typeface="+mn-cs"/>
              </a:rPr>
              <a:t>: building the capacity (and culture) of public servants to serve society effectively</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Grow</a:t>
            </a:r>
            <a:r>
              <a:rPr kumimoji="0" lang="en-GB" sz="1600" b="0" i="0" u="none" strike="noStrike" kern="1200" cap="none" spc="0" normalizeH="0" baseline="0" noProof="0" dirty="0">
                <a:ln>
                  <a:noFill/>
                </a:ln>
                <a:solidFill>
                  <a:prstClr val="black"/>
                </a:solidFill>
                <a:effectLst/>
                <a:uLnTx/>
                <a:uFillTx/>
                <a:latin typeface="Calibri"/>
                <a:ea typeface="+mn-ea"/>
                <a:cs typeface="+mn-cs"/>
              </a:rPr>
              <a:t>: helping public servants to combine learning and service (experience) to grow professionally  </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19884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6749" y="835678"/>
            <a:ext cx="4444305" cy="4680520"/>
          </a:xfrm>
        </p:spPr>
        <p:txBody>
          <a:bodyPr>
            <a:noAutofit/>
          </a:bodyPr>
          <a:lstStyle/>
          <a:p>
            <a:pPr marL="0" indent="0" algn="ctr">
              <a:lnSpc>
                <a:spcPct val="108000"/>
              </a:lnSpc>
              <a:spcBef>
                <a:spcPts val="0"/>
              </a:spcBef>
              <a:buClr>
                <a:srgbClr val="006600"/>
              </a:buClr>
              <a:buSzPct val="75000"/>
              <a:buNone/>
            </a:pPr>
            <a:endParaRPr lang="en-US" sz="1800" b="1" dirty="0">
              <a:solidFill>
                <a:srgbClr val="C00000"/>
              </a:solidFill>
              <a:latin typeface="Franklin Gothic Book" panose="020B0503020102020204" pitchFamily="34" charset="0"/>
              <a:ea typeface="Tahoma" panose="020B0604030504040204" pitchFamily="34" charset="0"/>
              <a:cs typeface="Arial" panose="020B0604020202020204" pitchFamily="34" charset="0"/>
            </a:endParaRPr>
          </a:p>
          <a:p>
            <a:pPr marL="0" indent="0" algn="ctr">
              <a:lnSpc>
                <a:spcPct val="108000"/>
              </a:lnSpc>
              <a:spcBef>
                <a:spcPts val="0"/>
              </a:spcBef>
              <a:buClr>
                <a:srgbClr val="006600"/>
              </a:buClr>
              <a:buSzPct val="75000"/>
              <a:buNone/>
            </a:pP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VISION</a:t>
            </a:r>
          </a:p>
          <a:p>
            <a:pPr marL="0" indent="0" algn="ctr">
              <a:lnSpc>
                <a:spcPct val="107000"/>
              </a:lnSpc>
              <a:spcAft>
                <a:spcPts val="0"/>
              </a:spcAft>
              <a:buNone/>
            </a:pPr>
            <a:r>
              <a:rPr lang="en-GB" sz="1800" dirty="0">
                <a:solidFill>
                  <a:srgbClr val="000000"/>
                </a:solidFill>
                <a:latin typeface="Tahoma" panose="020B0604030504040204" pitchFamily="34" charset="0"/>
                <a:ea typeface="Tahoma" panose="020B0604030504040204" pitchFamily="34" charset="0"/>
                <a:cs typeface="Tahoma" panose="020B0604030504040204" pitchFamily="34" charset="0"/>
              </a:rPr>
              <a:t>Build an Ethical and Capable Public Sector in Service of the People.</a:t>
            </a:r>
          </a:p>
          <a:p>
            <a:pPr marL="0" indent="0" algn="ctr">
              <a:lnSpc>
                <a:spcPct val="107000"/>
              </a:lnSpc>
              <a:spcAft>
                <a:spcPts val="0"/>
              </a:spcAft>
              <a:buNone/>
            </a:pPr>
            <a:endPar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07000"/>
              </a:lnSpc>
              <a:spcAft>
                <a:spcPts val="0"/>
              </a:spcAft>
              <a:buNone/>
            </a:pPr>
            <a:r>
              <a:rPr lang="en-GB" sz="1800" b="1" dirty="0">
                <a:solidFill>
                  <a:srgbClr val="C00000"/>
                </a:solidFill>
                <a:latin typeface="Tahoma" panose="020B0604030504040204" pitchFamily="34" charset="0"/>
                <a:ea typeface="Tahoma" panose="020B0604030504040204" pitchFamily="34" charset="0"/>
                <a:cs typeface="Tahoma" panose="020B0604030504040204" pitchFamily="34" charset="0"/>
              </a:rPr>
              <a:t>MISSION</a:t>
            </a:r>
            <a:r>
              <a:rPr lang="en-GB" sz="1800"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marL="0" indent="0" algn="ctr">
              <a:lnSpc>
                <a:spcPct val="107000"/>
              </a:lnSpc>
              <a:spcAft>
                <a:spcPts val="0"/>
              </a:spcAft>
              <a:buNone/>
            </a:pPr>
            <a:r>
              <a:rPr lang="en-GB" sz="1800" dirty="0">
                <a:latin typeface="Tahoma" panose="020B0604030504040204" pitchFamily="34" charset="0"/>
                <a:ea typeface="Tahoma" panose="020B0604030504040204" pitchFamily="34" charset="0"/>
                <a:cs typeface="Tahoma" panose="020B0604030504040204" pitchFamily="34" charset="0"/>
              </a:rPr>
              <a:t>To Empower Public Servants to be Responsive to Citizen Needs and Government Priorities </a:t>
            </a:r>
          </a:p>
          <a:p>
            <a:pPr marL="0" indent="0" algn="ctr">
              <a:lnSpc>
                <a:spcPct val="107000"/>
              </a:lnSpc>
              <a:spcAft>
                <a:spcPts val="0"/>
              </a:spcAft>
              <a:buNone/>
            </a:pPr>
            <a:r>
              <a:rPr lang="en-GB" sz="1800" dirty="0">
                <a:latin typeface="Tahoma" panose="020B0604030504040204" pitchFamily="34" charset="0"/>
                <a:ea typeface="Tahoma" panose="020B0604030504040204" pitchFamily="34" charset="0"/>
                <a:cs typeface="Tahoma" panose="020B0604030504040204" pitchFamily="34" charset="0"/>
              </a:rPr>
              <a:t>through Education, Training and </a:t>
            </a:r>
          </a:p>
          <a:p>
            <a:pPr marL="0" indent="0" algn="ctr">
              <a:lnSpc>
                <a:spcPct val="107000"/>
              </a:lnSpc>
              <a:spcAft>
                <a:spcPts val="0"/>
              </a:spcAft>
              <a:buNone/>
            </a:pPr>
            <a:r>
              <a:rPr lang="en-GB" sz="1800" dirty="0">
                <a:latin typeface="Tahoma" panose="020B0604030504040204" pitchFamily="34" charset="0"/>
                <a:ea typeface="Tahoma" panose="020B0604030504040204" pitchFamily="34" charset="0"/>
                <a:cs typeface="Tahoma" panose="020B0604030504040204" pitchFamily="34" charset="0"/>
              </a:rPr>
              <a:t>Development interventions.</a:t>
            </a:r>
            <a:endParaRPr lang="en-ZA"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rgbClr val="006600"/>
              </a:buClr>
              <a:buSzPct val="75000"/>
              <a:buFont typeface="Wingdings" panose="05000000000000000000" pitchFamily="2" charset="2"/>
              <a:buChar char="v"/>
            </a:pPr>
            <a:endParaRPr lang="en-US" sz="1800" dirty="0">
              <a:latin typeface="Franklin Gothic Book" panose="020B0503020102020204" pitchFamily="34" charset="0"/>
              <a:ea typeface="Microsoft JhengHei" panose="020B0604030504040204" pitchFamily="34" charset="-120"/>
              <a:cs typeface="Arial" panose="020B0604020202020204" pitchFamily="34" charset="0"/>
            </a:endParaRPr>
          </a:p>
          <a:p>
            <a:pPr>
              <a:lnSpc>
                <a:spcPct val="108000"/>
              </a:lnSpc>
              <a:spcBef>
                <a:spcPts val="0"/>
              </a:spcBef>
              <a:buClr>
                <a:srgbClr val="006600"/>
              </a:buClr>
              <a:buSzPct val="75000"/>
              <a:buFont typeface="Wingdings" panose="05000000000000000000" pitchFamily="2" charset="2"/>
              <a:buChar char="v"/>
            </a:pPr>
            <a:endParaRPr lang="en-US" sz="2000" dirty="0">
              <a:latin typeface="Franklin Gothic Book" panose="020B0503020102020204" pitchFamily="34" charset="0"/>
              <a:ea typeface="Tahoma" panose="020B0604030504040204" pitchFamily="34" charset="0"/>
              <a:cs typeface="Arial" panose="020B0604020202020204" pitchFamily="34" charset="0"/>
            </a:endParaRPr>
          </a:p>
          <a:p>
            <a:pPr>
              <a:lnSpc>
                <a:spcPct val="108000"/>
              </a:lnSpc>
              <a:spcBef>
                <a:spcPts val="0"/>
              </a:spcBef>
              <a:buClr>
                <a:srgbClr val="006600"/>
              </a:buClr>
              <a:buSzPct val="75000"/>
              <a:buFont typeface="Wingdings" panose="05000000000000000000" pitchFamily="2" charset="2"/>
              <a:buChar char="v"/>
            </a:pPr>
            <a:endParaRPr lang="en-ZA" sz="2000" dirty="0">
              <a:latin typeface="Franklin Gothic Book" panose="020B0503020102020204" pitchFamily="34" charset="0"/>
              <a:ea typeface="Tahoma" panose="020B0604030504040204" pitchFamily="34" charset="0"/>
              <a:cs typeface="Arial" panose="020B0604020202020204" pitchFamily="34" charset="0"/>
            </a:endParaRPr>
          </a:p>
        </p:txBody>
      </p:sp>
      <p:sp>
        <p:nvSpPr>
          <p:cNvPr id="6" name="Title 1"/>
          <p:cNvSpPr>
            <a:spLocks noGrp="1"/>
          </p:cNvSpPr>
          <p:nvPr>
            <p:ph type="title"/>
          </p:nvPr>
        </p:nvSpPr>
        <p:spPr>
          <a:xfrm>
            <a:off x="702320" y="297933"/>
            <a:ext cx="8229600" cy="708465"/>
          </a:xfrm>
        </p:spPr>
        <p:txBody>
          <a:bodyPr>
            <a:normAutofit/>
          </a:bodyPr>
          <a:lstStyle/>
          <a:p>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Our 5-year strategy </a:t>
            </a:r>
          </a:p>
        </p:txBody>
      </p:sp>
      <p:sp>
        <p:nvSpPr>
          <p:cNvPr id="7" name="Freeform: Shape 6">
            <a:extLst>
              <a:ext uri="{FF2B5EF4-FFF2-40B4-BE49-F238E27FC236}">
                <a16:creationId xmlns:a16="http://schemas.microsoft.com/office/drawing/2014/main" xmlns="" id="{8AB95B60-4889-4313-82B1-F8E22938D71F}"/>
              </a:ext>
            </a:extLst>
          </p:cNvPr>
          <p:cNvSpPr/>
          <p:nvPr/>
        </p:nvSpPr>
        <p:spPr>
          <a:xfrm>
            <a:off x="35496" y="1063543"/>
            <a:ext cx="5400600" cy="4878389"/>
          </a:xfrm>
          <a:custGeom>
            <a:avLst/>
            <a:gdLst>
              <a:gd name="connsiteX0" fmla="*/ 0 w 5598628"/>
              <a:gd name="connsiteY0" fmla="*/ 0 h 6858000"/>
              <a:gd name="connsiteX1" fmla="*/ 2888310 w 5598628"/>
              <a:gd name="connsiteY1" fmla="*/ 0 h 6858000"/>
              <a:gd name="connsiteX2" fmla="*/ 5520763 w 5598628"/>
              <a:gd name="connsiteY2" fmla="*/ 4667625 h 6858000"/>
              <a:gd name="connsiteX3" fmla="*/ 5271427 w 5598628"/>
              <a:gd name="connsiteY3" fmla="*/ 5527754 h 6858000"/>
              <a:gd name="connsiteX4" fmla="*/ 2984923 w 5598628"/>
              <a:gd name="connsiteY4" fmla="*/ 6858000 h 6858000"/>
              <a:gd name="connsiteX5" fmla="*/ 0 w 559862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628" h="6858000">
                <a:moveTo>
                  <a:pt x="0" y="0"/>
                </a:moveTo>
                <a:lnTo>
                  <a:pt x="2888310" y="0"/>
                </a:lnTo>
                <a:lnTo>
                  <a:pt x="5520763" y="4667625"/>
                </a:lnTo>
                <a:cubicBezTo>
                  <a:pt x="5688585" y="4963950"/>
                  <a:pt x="5575904" y="5352057"/>
                  <a:pt x="5271427" y="5527754"/>
                </a:cubicBezTo>
                <a:lnTo>
                  <a:pt x="2984923" y="6858000"/>
                </a:lnTo>
                <a:lnTo>
                  <a:pt x="0" y="6858000"/>
                </a:lnTo>
                <a:close/>
              </a:path>
            </a:pathLst>
          </a:custGeom>
          <a:solidFill>
            <a:srgbClr val="C00000"/>
          </a:solidFill>
          <a:ln w="12700">
            <a:miter lim="400000"/>
          </a:ln>
        </p:spPr>
        <p:txBody>
          <a:bodyPr lIns="0" tIns="0" rIns="0" bIns="0" anchor="ctr"/>
          <a:lstStyle/>
          <a:p>
            <a:pPr marL="0" marR="0" lvl="0" indent="0" algn="ctr" defTabSz="410766" rtl="0" eaLnBrk="1" fontAlgn="auto" latinLnBrk="0" hangingPunct="1">
              <a:lnSpc>
                <a:spcPct val="100000"/>
              </a:lnSpc>
              <a:spcBef>
                <a:spcPts val="0"/>
              </a:spcBef>
              <a:spcAft>
                <a:spcPts val="0"/>
              </a:spcAft>
              <a:buClrTx/>
              <a:buSzTx/>
              <a:buFontTx/>
              <a:buNone/>
              <a:tabLst/>
              <a:defRPr/>
            </a:pPr>
            <a:endParaRPr kumimoji="0" lang="en-ID" sz="6600" b="1" i="0" u="none" strike="noStrike" kern="0" cap="all" spc="0" normalizeH="0" baseline="0" noProof="0" dirty="0">
              <a:ln>
                <a:noFill/>
              </a:ln>
              <a:solidFill>
                <a:srgbClr val="FFFFFF"/>
              </a:solidFill>
              <a:effectLst>
                <a:outerShdw dist="25400" dir="18900000" rotWithShape="0">
                  <a:srgbClr val="E61F33"/>
                </a:outerShdw>
              </a:effectLst>
              <a:uLnTx/>
              <a:uFillTx/>
              <a:latin typeface="Calibri"/>
              <a:ea typeface="+mn-ea"/>
              <a:cs typeface="+mn-cs"/>
            </a:endParaRPr>
          </a:p>
        </p:txBody>
      </p:sp>
      <p:sp>
        <p:nvSpPr>
          <p:cNvPr id="8" name="Teardrop 7">
            <a:extLst>
              <a:ext uri="{FF2B5EF4-FFF2-40B4-BE49-F238E27FC236}">
                <a16:creationId xmlns:a16="http://schemas.microsoft.com/office/drawing/2014/main" xmlns="" id="{A545C2BD-2D54-4224-AB5C-161C239F129D}"/>
              </a:ext>
            </a:extLst>
          </p:cNvPr>
          <p:cNvSpPr/>
          <p:nvPr/>
        </p:nvSpPr>
        <p:spPr>
          <a:xfrm>
            <a:off x="427845" y="1177277"/>
            <a:ext cx="4026568" cy="4026568"/>
          </a:xfrm>
          <a:prstGeom prst="teardrop">
            <a:avLst>
              <a:gd name="adj" fmla="val 103548"/>
            </a:avLst>
          </a:prstGeom>
          <a:solidFill>
            <a:schemeClr val="bg1">
              <a:lumMod val="85000"/>
            </a:schemeClr>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0" name="Picture Placeholder 5">
            <a:extLst>
              <a:ext uri="{FF2B5EF4-FFF2-40B4-BE49-F238E27FC236}">
                <a16:creationId xmlns:a16="http://schemas.microsoft.com/office/drawing/2014/main" xmlns="" id="{FF74511D-EDE7-450F-A014-CCDBE5F731A0}"/>
              </a:ext>
            </a:extLst>
          </p:cNvPr>
          <p:cNvPicPr>
            <a:picLocks noChangeAspect="1"/>
          </p:cNvPicPr>
          <p:nvPr/>
        </p:nvPicPr>
        <p:blipFill>
          <a:blip r:embed="rId3" cstate="print">
            <a:extLst>
              <a:ext uri="{28A0092B-C50C-407E-A947-70E740481C1C}">
                <a14:useLocalDpi xmlns:a14="http://schemas.microsoft.com/office/drawing/2010/main" xmlns="" val="0"/>
              </a:ext>
            </a:extLst>
          </a:blip>
          <a:srcRect l="16680" r="16680"/>
          <a:stretch>
            <a:fillRect/>
          </a:stretch>
        </p:blipFill>
        <p:spPr>
          <a:xfrm>
            <a:off x="560044" y="1319036"/>
            <a:ext cx="3762170" cy="3762170"/>
          </a:xfrm>
          <a:custGeom>
            <a:avLst/>
            <a:gdLst>
              <a:gd name="connsiteX0" fmla="*/ 2013284 w 4026568"/>
              <a:gd name="connsiteY0" fmla="*/ 0 h 4026568"/>
              <a:gd name="connsiteX1" fmla="*/ 4026568 w 4026568"/>
              <a:gd name="connsiteY1" fmla="*/ 0 h 4026568"/>
              <a:gd name="connsiteX2" fmla="*/ 4026568 w 4026568"/>
              <a:gd name="connsiteY2" fmla="*/ 2013284 h 4026568"/>
              <a:gd name="connsiteX3" fmla="*/ 2013284 w 4026568"/>
              <a:gd name="connsiteY3" fmla="*/ 4026568 h 4026568"/>
              <a:gd name="connsiteX4" fmla="*/ 0 w 4026568"/>
              <a:gd name="connsiteY4" fmla="*/ 2013284 h 4026568"/>
              <a:gd name="connsiteX5" fmla="*/ 2013284 w 4026568"/>
              <a:gd name="connsiteY5" fmla="*/ 0 h 402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6568" h="4026568">
                <a:moveTo>
                  <a:pt x="2013284" y="0"/>
                </a:moveTo>
                <a:lnTo>
                  <a:pt x="4026568" y="0"/>
                </a:lnTo>
                <a:lnTo>
                  <a:pt x="4026568" y="2013284"/>
                </a:lnTo>
                <a:cubicBezTo>
                  <a:pt x="4026568" y="3125190"/>
                  <a:pt x="3125190" y="4026568"/>
                  <a:pt x="2013284" y="4026568"/>
                </a:cubicBezTo>
                <a:cubicBezTo>
                  <a:pt x="901378" y="4026568"/>
                  <a:pt x="0" y="3125190"/>
                  <a:pt x="0" y="2013284"/>
                </a:cubicBezTo>
                <a:cubicBezTo>
                  <a:pt x="0" y="901378"/>
                  <a:pt x="901378" y="0"/>
                  <a:pt x="2013284" y="0"/>
                </a:cubicBezTo>
                <a:close/>
              </a:path>
            </a:pathLst>
          </a:custGeom>
        </p:spPr>
      </p:pic>
      <p:grpSp>
        <p:nvGrpSpPr>
          <p:cNvPr id="11" name="Group 10">
            <a:extLst>
              <a:ext uri="{FF2B5EF4-FFF2-40B4-BE49-F238E27FC236}">
                <a16:creationId xmlns:a16="http://schemas.microsoft.com/office/drawing/2014/main" xmlns="" id="{4AA9DC92-CA74-4F4D-AC45-2C18CC6A6D16}"/>
              </a:ext>
            </a:extLst>
          </p:cNvPr>
          <p:cNvGrpSpPr/>
          <p:nvPr/>
        </p:nvGrpSpPr>
        <p:grpSpPr>
          <a:xfrm rot="900000">
            <a:off x="210870" y="4871048"/>
            <a:ext cx="2322397" cy="1904456"/>
            <a:chOff x="8120989" y="3573566"/>
            <a:chExt cx="4752822" cy="3701818"/>
          </a:xfrm>
          <a:solidFill>
            <a:schemeClr val="bg1"/>
          </a:solidFill>
        </p:grpSpPr>
        <p:grpSp>
          <p:nvGrpSpPr>
            <p:cNvPr id="12" name="Group 11">
              <a:extLst>
                <a:ext uri="{FF2B5EF4-FFF2-40B4-BE49-F238E27FC236}">
                  <a16:creationId xmlns:a16="http://schemas.microsoft.com/office/drawing/2014/main" xmlns="" id="{88509F5B-94FD-468C-8183-AF0C81C2E7C1}"/>
                </a:ext>
              </a:extLst>
            </p:cNvPr>
            <p:cNvGrpSpPr/>
            <p:nvPr/>
          </p:nvGrpSpPr>
          <p:grpSpPr>
            <a:xfrm rot="9957771">
              <a:off x="8120989" y="3573566"/>
              <a:ext cx="4752822" cy="3688088"/>
              <a:chOff x="2438400" y="1005871"/>
              <a:chExt cx="6414912" cy="4977833"/>
            </a:xfrm>
            <a:grpFill/>
          </p:grpSpPr>
          <p:cxnSp>
            <p:nvCxnSpPr>
              <p:cNvPr id="22" name="Straight Connector 21">
                <a:extLst>
                  <a:ext uri="{FF2B5EF4-FFF2-40B4-BE49-F238E27FC236}">
                    <a16:creationId xmlns:a16="http://schemas.microsoft.com/office/drawing/2014/main" xmlns="" id="{348BB974-5CC6-4E28-8FFC-C75E39439592}"/>
                  </a:ext>
                </a:extLst>
              </p:cNvPr>
              <p:cNvCxnSpPr/>
              <p:nvPr/>
            </p:nvCxnSpPr>
            <p:spPr>
              <a:xfrm flipV="1">
                <a:off x="2614864" y="3850104"/>
                <a:ext cx="1411705" cy="2133600"/>
              </a:xfrm>
              <a:prstGeom prst="line">
                <a:avLst/>
              </a:prstGeom>
              <a:grpFill/>
              <a:ln w="6350" cap="flat" cmpd="sng" algn="ctr">
                <a:solidFill>
                  <a:srgbClr val="FFFFFF">
                    <a:alpha val="25000"/>
                  </a:srgbClr>
                </a:solidFill>
                <a:prstDash val="solid"/>
                <a:miter lim="800000"/>
              </a:ln>
              <a:effectLst/>
            </p:spPr>
          </p:cxnSp>
          <p:cxnSp>
            <p:nvCxnSpPr>
              <p:cNvPr id="23" name="Straight Connector 22">
                <a:extLst>
                  <a:ext uri="{FF2B5EF4-FFF2-40B4-BE49-F238E27FC236}">
                    <a16:creationId xmlns:a16="http://schemas.microsoft.com/office/drawing/2014/main" xmlns="" id="{D5537FAB-CB18-4343-8562-DDA8581FF9C1}"/>
                  </a:ext>
                </a:extLst>
              </p:cNvPr>
              <p:cNvCxnSpPr/>
              <p:nvPr/>
            </p:nvCxnSpPr>
            <p:spPr>
              <a:xfrm>
                <a:off x="4026569" y="3866146"/>
                <a:ext cx="1267327" cy="882316"/>
              </a:xfrm>
              <a:prstGeom prst="line">
                <a:avLst/>
              </a:prstGeom>
              <a:grpFill/>
              <a:ln w="6350" cap="flat" cmpd="sng" algn="ctr">
                <a:solidFill>
                  <a:srgbClr val="FFFFFF">
                    <a:alpha val="25000"/>
                  </a:srgbClr>
                </a:solidFill>
                <a:prstDash val="solid"/>
                <a:miter lim="800000"/>
              </a:ln>
              <a:effectLst/>
            </p:spPr>
          </p:cxnSp>
          <p:cxnSp>
            <p:nvCxnSpPr>
              <p:cNvPr id="24" name="Straight Connector 23">
                <a:extLst>
                  <a:ext uri="{FF2B5EF4-FFF2-40B4-BE49-F238E27FC236}">
                    <a16:creationId xmlns:a16="http://schemas.microsoft.com/office/drawing/2014/main" xmlns="" id="{268CD3F2-2926-4617-BEB5-86B5892412AC}"/>
                  </a:ext>
                </a:extLst>
              </p:cNvPr>
              <p:cNvCxnSpPr/>
              <p:nvPr/>
            </p:nvCxnSpPr>
            <p:spPr>
              <a:xfrm flipH="1">
                <a:off x="2614864" y="4780546"/>
                <a:ext cx="2662990" cy="1199465"/>
              </a:xfrm>
              <a:prstGeom prst="line">
                <a:avLst/>
              </a:prstGeom>
              <a:grpFill/>
              <a:ln w="6350" cap="flat" cmpd="sng" algn="ctr">
                <a:solidFill>
                  <a:srgbClr val="FFFFFF">
                    <a:alpha val="25000"/>
                  </a:srgbClr>
                </a:solidFill>
                <a:prstDash val="solid"/>
                <a:miter lim="800000"/>
              </a:ln>
              <a:effectLst/>
            </p:spPr>
          </p:cxnSp>
          <p:cxnSp>
            <p:nvCxnSpPr>
              <p:cNvPr id="25" name="Straight Connector 24">
                <a:extLst>
                  <a:ext uri="{FF2B5EF4-FFF2-40B4-BE49-F238E27FC236}">
                    <a16:creationId xmlns:a16="http://schemas.microsoft.com/office/drawing/2014/main" xmlns="" id="{CA2F5D13-DF62-4F40-9F43-ED1B73CBB773}"/>
                  </a:ext>
                </a:extLst>
              </p:cNvPr>
              <p:cNvCxnSpPr/>
              <p:nvPr/>
            </p:nvCxnSpPr>
            <p:spPr>
              <a:xfrm>
                <a:off x="2470485" y="3850104"/>
                <a:ext cx="2823411" cy="914400"/>
              </a:xfrm>
              <a:prstGeom prst="line">
                <a:avLst/>
              </a:prstGeom>
              <a:grpFill/>
              <a:ln w="6350" cap="flat" cmpd="sng" algn="ctr">
                <a:solidFill>
                  <a:srgbClr val="FFFFFF">
                    <a:alpha val="25000"/>
                  </a:srgbClr>
                </a:solidFill>
                <a:prstDash val="solid"/>
                <a:miter lim="800000"/>
              </a:ln>
              <a:effectLst/>
            </p:spPr>
          </p:cxnSp>
          <p:cxnSp>
            <p:nvCxnSpPr>
              <p:cNvPr id="26" name="Straight Connector 25">
                <a:extLst>
                  <a:ext uri="{FF2B5EF4-FFF2-40B4-BE49-F238E27FC236}">
                    <a16:creationId xmlns:a16="http://schemas.microsoft.com/office/drawing/2014/main" xmlns="" id="{71C44D99-EF9B-4C52-B1B5-BFE240BA3B5E}"/>
                  </a:ext>
                </a:extLst>
              </p:cNvPr>
              <p:cNvCxnSpPr/>
              <p:nvPr/>
            </p:nvCxnSpPr>
            <p:spPr>
              <a:xfrm flipV="1">
                <a:off x="2438400" y="2823411"/>
                <a:ext cx="3834062" cy="1026694"/>
              </a:xfrm>
              <a:prstGeom prst="line">
                <a:avLst/>
              </a:prstGeom>
              <a:grpFill/>
              <a:ln w="6350" cap="flat" cmpd="sng" algn="ctr">
                <a:solidFill>
                  <a:srgbClr val="FFFFFF">
                    <a:alpha val="25000"/>
                  </a:srgbClr>
                </a:solidFill>
                <a:prstDash val="solid"/>
                <a:miter lim="800000"/>
              </a:ln>
              <a:effectLst/>
            </p:spPr>
          </p:cxnSp>
          <p:cxnSp>
            <p:nvCxnSpPr>
              <p:cNvPr id="27" name="Straight Connector 26">
                <a:extLst>
                  <a:ext uri="{FF2B5EF4-FFF2-40B4-BE49-F238E27FC236}">
                    <a16:creationId xmlns:a16="http://schemas.microsoft.com/office/drawing/2014/main" xmlns="" id="{9342F28E-B5EA-4D4F-996D-81C99ADC51BE}"/>
                  </a:ext>
                </a:extLst>
              </p:cNvPr>
              <p:cNvCxnSpPr>
                <a:cxnSpLocks/>
              </p:cNvCxnSpPr>
              <p:nvPr/>
            </p:nvCxnSpPr>
            <p:spPr>
              <a:xfrm flipH="1" flipV="1">
                <a:off x="4660231" y="2180695"/>
                <a:ext cx="1666449" cy="649161"/>
              </a:xfrm>
              <a:prstGeom prst="line">
                <a:avLst/>
              </a:prstGeom>
              <a:grpFill/>
              <a:ln w="6350" cap="flat" cmpd="sng" algn="ctr">
                <a:solidFill>
                  <a:srgbClr val="FFFFFF">
                    <a:alpha val="25000"/>
                  </a:srgbClr>
                </a:solidFill>
                <a:prstDash val="solid"/>
                <a:miter lim="800000"/>
              </a:ln>
              <a:effectLst/>
            </p:spPr>
          </p:cxnSp>
          <p:cxnSp>
            <p:nvCxnSpPr>
              <p:cNvPr id="28" name="Straight Connector 27">
                <a:extLst>
                  <a:ext uri="{FF2B5EF4-FFF2-40B4-BE49-F238E27FC236}">
                    <a16:creationId xmlns:a16="http://schemas.microsoft.com/office/drawing/2014/main" xmlns="" id="{3F3D84D8-EBC2-41BD-A519-5F421DED4549}"/>
                  </a:ext>
                </a:extLst>
              </p:cNvPr>
              <p:cNvCxnSpPr/>
              <p:nvPr/>
            </p:nvCxnSpPr>
            <p:spPr>
              <a:xfrm flipH="1">
                <a:off x="4026568" y="2130450"/>
                <a:ext cx="633663" cy="1732003"/>
              </a:xfrm>
              <a:prstGeom prst="line">
                <a:avLst/>
              </a:prstGeom>
              <a:grpFill/>
              <a:ln w="6350" cap="flat" cmpd="sng" algn="ctr">
                <a:solidFill>
                  <a:srgbClr val="FFFFFF">
                    <a:alpha val="25000"/>
                  </a:srgbClr>
                </a:solidFill>
                <a:prstDash val="solid"/>
                <a:miter lim="800000"/>
              </a:ln>
              <a:effectLst/>
            </p:spPr>
          </p:cxnSp>
          <p:cxnSp>
            <p:nvCxnSpPr>
              <p:cNvPr id="29" name="Straight Connector 28">
                <a:extLst>
                  <a:ext uri="{FF2B5EF4-FFF2-40B4-BE49-F238E27FC236}">
                    <a16:creationId xmlns:a16="http://schemas.microsoft.com/office/drawing/2014/main" xmlns="" id="{08DB7D52-43C0-41C8-9E51-9D7C542D4080}"/>
                  </a:ext>
                </a:extLst>
              </p:cNvPr>
              <p:cNvCxnSpPr/>
              <p:nvPr/>
            </p:nvCxnSpPr>
            <p:spPr>
              <a:xfrm>
                <a:off x="4058654" y="3900350"/>
                <a:ext cx="3547859" cy="1029176"/>
              </a:xfrm>
              <a:prstGeom prst="line">
                <a:avLst/>
              </a:prstGeom>
              <a:grpFill/>
              <a:ln w="6350" cap="flat" cmpd="sng" algn="ctr">
                <a:solidFill>
                  <a:srgbClr val="FFFFFF">
                    <a:alpha val="25000"/>
                  </a:srgbClr>
                </a:solidFill>
                <a:prstDash val="solid"/>
                <a:miter lim="800000"/>
              </a:ln>
              <a:effectLst/>
            </p:spPr>
          </p:cxnSp>
          <p:cxnSp>
            <p:nvCxnSpPr>
              <p:cNvPr id="30" name="Straight Connector 29">
                <a:extLst>
                  <a:ext uri="{FF2B5EF4-FFF2-40B4-BE49-F238E27FC236}">
                    <a16:creationId xmlns:a16="http://schemas.microsoft.com/office/drawing/2014/main" xmlns="" id="{0AC6AA41-E153-481C-887F-3FB740DB8B5C}"/>
                  </a:ext>
                </a:extLst>
              </p:cNvPr>
              <p:cNvCxnSpPr>
                <a:cxnSpLocks/>
              </p:cNvCxnSpPr>
              <p:nvPr/>
            </p:nvCxnSpPr>
            <p:spPr>
              <a:xfrm>
                <a:off x="5293895" y="4752157"/>
                <a:ext cx="2423966" cy="206942"/>
              </a:xfrm>
              <a:prstGeom prst="line">
                <a:avLst/>
              </a:prstGeom>
              <a:grpFill/>
              <a:ln w="6350" cap="flat" cmpd="sng" algn="ctr">
                <a:solidFill>
                  <a:srgbClr val="FFFFFF">
                    <a:alpha val="25000"/>
                  </a:srgbClr>
                </a:solidFill>
                <a:prstDash val="solid"/>
                <a:miter lim="800000"/>
              </a:ln>
              <a:effectLst/>
            </p:spPr>
          </p:cxnSp>
          <p:cxnSp>
            <p:nvCxnSpPr>
              <p:cNvPr id="31" name="Straight Connector 30">
                <a:extLst>
                  <a:ext uri="{FF2B5EF4-FFF2-40B4-BE49-F238E27FC236}">
                    <a16:creationId xmlns:a16="http://schemas.microsoft.com/office/drawing/2014/main" xmlns="" id="{0A56419C-1BC0-4BAF-A6B0-92D0B959BF09}"/>
                  </a:ext>
                </a:extLst>
              </p:cNvPr>
              <p:cNvCxnSpPr>
                <a:cxnSpLocks/>
              </p:cNvCxnSpPr>
              <p:nvPr/>
            </p:nvCxnSpPr>
            <p:spPr>
              <a:xfrm flipV="1">
                <a:off x="7720416" y="2374232"/>
                <a:ext cx="1107852" cy="2518579"/>
              </a:xfrm>
              <a:prstGeom prst="line">
                <a:avLst/>
              </a:prstGeom>
              <a:grpFill/>
              <a:ln w="6350" cap="flat" cmpd="sng" algn="ctr">
                <a:solidFill>
                  <a:srgbClr val="FFFFFF">
                    <a:alpha val="25000"/>
                  </a:srgbClr>
                </a:solidFill>
                <a:prstDash val="solid"/>
                <a:miter lim="800000"/>
              </a:ln>
              <a:effectLst/>
            </p:spPr>
          </p:cxnSp>
          <p:cxnSp>
            <p:nvCxnSpPr>
              <p:cNvPr id="32" name="Straight Connector 31">
                <a:extLst>
                  <a:ext uri="{FF2B5EF4-FFF2-40B4-BE49-F238E27FC236}">
                    <a16:creationId xmlns:a16="http://schemas.microsoft.com/office/drawing/2014/main" xmlns="" id="{A31C30E9-0ED4-4026-991F-B8EC43D7BDB5}"/>
                  </a:ext>
                </a:extLst>
              </p:cNvPr>
              <p:cNvCxnSpPr/>
              <p:nvPr/>
            </p:nvCxnSpPr>
            <p:spPr>
              <a:xfrm flipH="1">
                <a:off x="5277855" y="2374233"/>
                <a:ext cx="3547859" cy="2406316"/>
              </a:xfrm>
              <a:prstGeom prst="line">
                <a:avLst/>
              </a:prstGeom>
              <a:grpFill/>
              <a:ln w="6350" cap="flat" cmpd="sng" algn="ctr">
                <a:solidFill>
                  <a:srgbClr val="FFFFFF">
                    <a:alpha val="25000"/>
                  </a:srgbClr>
                </a:solidFill>
                <a:prstDash val="solid"/>
                <a:miter lim="800000"/>
              </a:ln>
              <a:effectLst/>
            </p:spPr>
          </p:cxnSp>
          <p:cxnSp>
            <p:nvCxnSpPr>
              <p:cNvPr id="33" name="Straight Connector 32">
                <a:extLst>
                  <a:ext uri="{FF2B5EF4-FFF2-40B4-BE49-F238E27FC236}">
                    <a16:creationId xmlns:a16="http://schemas.microsoft.com/office/drawing/2014/main" xmlns="" id="{6C1AEEC2-2C2C-4CC2-A2E5-D59C2832FF9A}"/>
                  </a:ext>
                </a:extLst>
              </p:cNvPr>
              <p:cNvCxnSpPr/>
              <p:nvPr/>
            </p:nvCxnSpPr>
            <p:spPr>
              <a:xfrm flipH="1" flipV="1">
                <a:off x="6248401" y="2823412"/>
                <a:ext cx="1435769" cy="2119645"/>
              </a:xfrm>
              <a:prstGeom prst="line">
                <a:avLst/>
              </a:prstGeom>
              <a:grpFill/>
              <a:ln w="6350" cap="flat" cmpd="sng" algn="ctr">
                <a:solidFill>
                  <a:srgbClr val="FFFFFF">
                    <a:alpha val="25000"/>
                  </a:srgbClr>
                </a:solidFill>
                <a:prstDash val="solid"/>
                <a:miter lim="800000"/>
              </a:ln>
              <a:effectLst/>
            </p:spPr>
          </p:cxnSp>
          <p:cxnSp>
            <p:nvCxnSpPr>
              <p:cNvPr id="34" name="Straight Connector 33">
                <a:extLst>
                  <a:ext uri="{FF2B5EF4-FFF2-40B4-BE49-F238E27FC236}">
                    <a16:creationId xmlns:a16="http://schemas.microsoft.com/office/drawing/2014/main" xmlns="" id="{49E65F1E-11BD-4817-87A6-F30EA459ECC5}"/>
                  </a:ext>
                </a:extLst>
              </p:cNvPr>
              <p:cNvCxnSpPr/>
              <p:nvPr/>
            </p:nvCxnSpPr>
            <p:spPr>
              <a:xfrm flipV="1">
                <a:off x="6302617" y="2374233"/>
                <a:ext cx="2550695" cy="449180"/>
              </a:xfrm>
              <a:prstGeom prst="line">
                <a:avLst/>
              </a:prstGeom>
              <a:grpFill/>
              <a:ln w="6350" cap="flat" cmpd="sng" algn="ctr">
                <a:solidFill>
                  <a:srgbClr val="FFFFFF">
                    <a:alpha val="25000"/>
                  </a:srgbClr>
                </a:solidFill>
                <a:prstDash val="solid"/>
                <a:miter lim="800000"/>
              </a:ln>
              <a:effectLst/>
            </p:spPr>
          </p:cxnSp>
          <p:cxnSp>
            <p:nvCxnSpPr>
              <p:cNvPr id="35" name="Straight Connector 34">
                <a:extLst>
                  <a:ext uri="{FF2B5EF4-FFF2-40B4-BE49-F238E27FC236}">
                    <a16:creationId xmlns:a16="http://schemas.microsoft.com/office/drawing/2014/main" xmlns="" id="{718F4E86-15CA-4F32-96E4-7378A76A9C12}"/>
                  </a:ext>
                </a:extLst>
              </p:cNvPr>
              <p:cNvCxnSpPr/>
              <p:nvPr/>
            </p:nvCxnSpPr>
            <p:spPr>
              <a:xfrm flipV="1">
                <a:off x="4660231" y="1005871"/>
                <a:ext cx="1238496" cy="1124581"/>
              </a:xfrm>
              <a:prstGeom prst="line">
                <a:avLst/>
              </a:prstGeom>
              <a:grpFill/>
              <a:ln w="6350" cap="flat" cmpd="sng" algn="ctr">
                <a:solidFill>
                  <a:srgbClr val="FFFFFF">
                    <a:alpha val="25000"/>
                  </a:srgbClr>
                </a:solidFill>
                <a:prstDash val="solid"/>
                <a:miter lim="800000"/>
              </a:ln>
              <a:effectLst/>
            </p:spPr>
          </p:cxnSp>
          <p:cxnSp>
            <p:nvCxnSpPr>
              <p:cNvPr id="36" name="Straight Connector 35">
                <a:extLst>
                  <a:ext uri="{FF2B5EF4-FFF2-40B4-BE49-F238E27FC236}">
                    <a16:creationId xmlns:a16="http://schemas.microsoft.com/office/drawing/2014/main" xmlns="" id="{E7A5D9F2-9859-4428-B24B-D93E6A743087}"/>
                  </a:ext>
                </a:extLst>
              </p:cNvPr>
              <p:cNvCxnSpPr>
                <a:cxnSpLocks/>
              </p:cNvCxnSpPr>
              <p:nvPr/>
            </p:nvCxnSpPr>
            <p:spPr>
              <a:xfrm>
                <a:off x="5889383" y="1005871"/>
                <a:ext cx="399120" cy="1858616"/>
              </a:xfrm>
              <a:prstGeom prst="line">
                <a:avLst/>
              </a:prstGeom>
              <a:grpFill/>
              <a:ln w="6350" cap="flat" cmpd="sng" algn="ctr">
                <a:solidFill>
                  <a:srgbClr val="FFFFFF">
                    <a:alpha val="25000"/>
                  </a:srgbClr>
                </a:solidFill>
                <a:prstDash val="solid"/>
                <a:miter lim="800000"/>
              </a:ln>
              <a:effectLst/>
            </p:spPr>
          </p:cxnSp>
          <p:cxnSp>
            <p:nvCxnSpPr>
              <p:cNvPr id="37" name="Straight Connector 36">
                <a:extLst>
                  <a:ext uri="{FF2B5EF4-FFF2-40B4-BE49-F238E27FC236}">
                    <a16:creationId xmlns:a16="http://schemas.microsoft.com/office/drawing/2014/main" xmlns="" id="{7EF68BE0-4C12-4B2A-A4DA-BBC2C1C585AF}"/>
                  </a:ext>
                </a:extLst>
              </p:cNvPr>
              <p:cNvCxnSpPr/>
              <p:nvPr/>
            </p:nvCxnSpPr>
            <p:spPr>
              <a:xfrm flipH="1">
                <a:off x="5250253" y="2914731"/>
                <a:ext cx="995592" cy="1898902"/>
              </a:xfrm>
              <a:prstGeom prst="line">
                <a:avLst/>
              </a:prstGeom>
              <a:grpFill/>
              <a:ln w="6350" cap="flat" cmpd="sng" algn="ctr">
                <a:solidFill>
                  <a:srgbClr val="FFFFFF">
                    <a:alpha val="25000"/>
                  </a:srgbClr>
                </a:solidFill>
                <a:prstDash val="solid"/>
                <a:miter lim="800000"/>
              </a:ln>
              <a:effectLst/>
            </p:spPr>
          </p:cxnSp>
          <p:cxnSp>
            <p:nvCxnSpPr>
              <p:cNvPr id="38" name="Straight Connector 37">
                <a:extLst>
                  <a:ext uri="{FF2B5EF4-FFF2-40B4-BE49-F238E27FC236}">
                    <a16:creationId xmlns:a16="http://schemas.microsoft.com/office/drawing/2014/main" xmlns="" id="{6C9B429F-42C0-4268-952A-B345E7A4FC31}"/>
                  </a:ext>
                </a:extLst>
              </p:cNvPr>
              <p:cNvCxnSpPr/>
              <p:nvPr/>
            </p:nvCxnSpPr>
            <p:spPr>
              <a:xfrm>
                <a:off x="4644190" y="2164653"/>
                <a:ext cx="621140" cy="2671436"/>
              </a:xfrm>
              <a:prstGeom prst="line">
                <a:avLst/>
              </a:prstGeom>
              <a:grpFill/>
              <a:ln w="6350" cap="flat" cmpd="sng" algn="ctr">
                <a:solidFill>
                  <a:srgbClr val="FFFFFF">
                    <a:alpha val="25000"/>
                  </a:srgbClr>
                </a:solidFill>
                <a:prstDash val="solid"/>
                <a:miter lim="800000"/>
              </a:ln>
              <a:effectLst/>
            </p:spPr>
          </p:cxnSp>
        </p:grpSp>
        <p:sp>
          <p:nvSpPr>
            <p:cNvPr id="13" name="Oval 12">
              <a:extLst>
                <a:ext uri="{FF2B5EF4-FFF2-40B4-BE49-F238E27FC236}">
                  <a16:creationId xmlns:a16="http://schemas.microsoft.com/office/drawing/2014/main" xmlns="" id="{4F2CD2FD-D662-4611-B00E-32BC5AF55ECD}"/>
                </a:ext>
              </a:extLst>
            </p:cNvPr>
            <p:cNvSpPr/>
            <p:nvPr/>
          </p:nvSpPr>
          <p:spPr>
            <a:xfrm rot="9957771">
              <a:off x="10674024" y="7125991"/>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0614D7F2-51CA-4953-8A42-B55FD8132725}"/>
                </a:ext>
              </a:extLst>
            </p:cNvPr>
            <p:cNvSpPr/>
            <p:nvPr/>
          </p:nvSpPr>
          <p:spPr>
            <a:xfrm rot="9957771">
              <a:off x="10083860" y="5887589"/>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1363DD2D-A73D-434D-A451-EB6C8331C070}"/>
                </a:ext>
              </a:extLst>
            </p:cNvPr>
            <p:cNvSpPr/>
            <p:nvPr/>
          </p:nvSpPr>
          <p:spPr>
            <a:xfrm rot="9957771">
              <a:off x="8401944" y="6665730"/>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xmlns="" id="{43C82981-6B53-42C1-891E-63F67BF37560}"/>
                </a:ext>
              </a:extLst>
            </p:cNvPr>
            <p:cNvSpPr/>
            <p:nvPr/>
          </p:nvSpPr>
          <p:spPr>
            <a:xfrm rot="9957771">
              <a:off x="8736865" y="4682862"/>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92CC77F6-9EB7-4F23-8189-44626B14D4B4}"/>
                </a:ext>
              </a:extLst>
            </p:cNvPr>
            <p:cNvSpPr/>
            <p:nvPr/>
          </p:nvSpPr>
          <p:spPr>
            <a:xfrm rot="9957771">
              <a:off x="10431941" y="4366597"/>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AAD71CA4-F06E-4E58-BB2D-2C77C1FF5520}"/>
                </a:ext>
              </a:extLst>
            </p:cNvPr>
            <p:cNvSpPr/>
            <p:nvPr/>
          </p:nvSpPr>
          <p:spPr>
            <a:xfrm rot="9957771">
              <a:off x="11474043" y="4779212"/>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35A67873-5164-42C5-9209-5FB02E94B9E0}"/>
                </a:ext>
              </a:extLst>
            </p:cNvPr>
            <p:cNvSpPr/>
            <p:nvPr/>
          </p:nvSpPr>
          <p:spPr>
            <a:xfrm rot="9957771">
              <a:off x="12583955" y="4527020"/>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A47FCF08-80FC-49C5-A513-7A4E8E72A02E}"/>
                </a:ext>
              </a:extLst>
            </p:cNvPr>
            <p:cNvSpPr/>
            <p:nvPr/>
          </p:nvSpPr>
          <p:spPr>
            <a:xfrm rot="9957771">
              <a:off x="11370884" y="6090852"/>
              <a:ext cx="149393" cy="149393"/>
            </a:xfrm>
            <a:prstGeom prst="ellipse">
              <a:avLst/>
            </a:prstGeom>
            <a:grpFill/>
            <a:ln w="12700" cap="flat" cmpd="sng" algn="ctr">
              <a:solidFill>
                <a:srgbClr val="1233B6">
                  <a:alpha val="1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xmlns="" id="{5C49632C-EAC3-416F-823F-1A5BAB79313A}"/>
              </a:ext>
            </a:extLst>
          </p:cNvPr>
          <p:cNvSpPr>
            <a:spLocks noGrp="1"/>
          </p:cNvSpPr>
          <p:nvPr>
            <p:ph type="sldNum" sz="quarter" idx="12"/>
          </p:nvPr>
        </p:nvSpPr>
        <p:spPr/>
        <p:txBody>
          <a:bodyPr/>
          <a:lstStyle/>
          <a:p>
            <a:fld id="{1CE6738C-8955-4CF1-A256-1C49941BBB03}" type="slidenum">
              <a:rPr lang="en-ZA" smtClean="0"/>
              <a:pPr/>
              <a:t>5</a:t>
            </a:fld>
            <a:endParaRPr lang="en-ZA" dirty="0"/>
          </a:p>
        </p:txBody>
      </p:sp>
    </p:spTree>
    <p:extLst>
      <p:ext uri="{BB962C8B-B14F-4D97-AF65-F5344CB8AC3E}">
        <p14:creationId xmlns:p14="http://schemas.microsoft.com/office/powerpoint/2010/main" xmlns="" val="120837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211960" y="6151498"/>
            <a:ext cx="43204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ontent Placeholder 6">
            <a:extLst>
              <a:ext uri="{FF2B5EF4-FFF2-40B4-BE49-F238E27FC236}">
                <a16:creationId xmlns:a16="http://schemas.microsoft.com/office/drawing/2014/main" xmlns="" id="{39BEE967-DDE7-45B8-9337-CEB06DA014A4}"/>
              </a:ext>
            </a:extLst>
          </p:cNvPr>
          <p:cNvGraphicFramePr>
            <a:graphicFrameLocks noGrp="1"/>
          </p:cNvGraphicFramePr>
          <p:nvPr>
            <p:ph idx="1"/>
            <p:extLst>
              <p:ext uri="{D42A27DB-BD31-4B8C-83A1-F6EECF244321}">
                <p14:modId xmlns:p14="http://schemas.microsoft.com/office/powerpoint/2010/main" xmlns="" val="753536645"/>
              </p:ext>
            </p:extLst>
          </p:nvPr>
        </p:nvGraphicFramePr>
        <p:xfrm>
          <a:off x="313184" y="1851727"/>
          <a:ext cx="8730016" cy="3737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xmlns="" id="{44C03864-1C43-4DEC-B90F-023644E099EC}"/>
              </a:ext>
            </a:extLst>
          </p:cNvPr>
          <p:cNvSpPr txBox="1">
            <a:spLocks/>
          </p:cNvSpPr>
          <p:nvPr/>
        </p:nvSpPr>
        <p:spPr>
          <a:xfrm>
            <a:off x="457200" y="408862"/>
            <a:ext cx="8229600" cy="7084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A" sz="2800" b="0" i="0" u="none" strike="noStrike" kern="1200" cap="none" spc="0" normalizeH="0" baseline="0" noProof="0" dirty="0">
                <a:ln>
                  <a:noFill/>
                </a:ln>
                <a:solidFill>
                  <a:srgbClr val="9BBB59">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Strategic Outcomes </a:t>
            </a:r>
          </a:p>
        </p:txBody>
      </p:sp>
    </p:spTree>
    <p:extLst>
      <p:ext uri="{BB962C8B-B14F-4D97-AF65-F5344CB8AC3E}">
        <p14:creationId xmlns:p14="http://schemas.microsoft.com/office/powerpoint/2010/main" xmlns="" val="262814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a:p>
        </p:txBody>
      </p:sp>
      <p:sp>
        <p:nvSpPr>
          <p:cNvPr id="3" name="Subtitle 2"/>
          <p:cNvSpPr>
            <a:spLocks noGrp="1"/>
          </p:cNvSpPr>
          <p:nvPr>
            <p:ph type="subTitle" idx="1"/>
          </p:nvPr>
        </p:nvSpPr>
        <p:spPr/>
        <p:txBody>
          <a:bodyPr/>
          <a:lstStyle/>
          <a:p>
            <a:endParaRPr lang="en-Z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ABD7EB-88CB-4EC3-9F71-ABEAA8C29732}"/>
              </a:ext>
            </a:extLst>
          </p:cNvPr>
          <p:cNvSpPr txBox="1">
            <a:spLocks/>
          </p:cNvSpPr>
          <p:nvPr/>
        </p:nvSpPr>
        <p:spPr>
          <a:xfrm>
            <a:off x="457200" y="377604"/>
            <a:ext cx="8229600" cy="7084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fontAlgn="auto">
              <a:lnSpc>
                <a:spcPct val="90000"/>
              </a:lnSpc>
              <a:spcAft>
                <a:spcPts val="600"/>
              </a:spcAft>
              <a:buClrTx/>
              <a:buSzTx/>
              <a:tabLst/>
              <a:defRPr/>
            </a:pPr>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Audited </a:t>
            </a:r>
            <a:r>
              <a:rPr kumimoji="0" lang="en-ZA" sz="2800" b="0" i="0" u="none" strike="noStrike"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Performance </a:t>
            </a:r>
            <a:r>
              <a:rPr lang="en-ZA" sz="2800" dirty="0">
                <a:solidFill>
                  <a:srgbClr val="006600"/>
                </a:solidFill>
                <a:latin typeface="Tahoma" panose="020B0604030504040204" pitchFamily="34" charset="0"/>
                <a:ea typeface="Tahoma" panose="020B0604030504040204" pitchFamily="34" charset="0"/>
                <a:cs typeface="Tahoma" panose="020B0604030504040204" pitchFamily="34" charset="0"/>
              </a:rPr>
              <a:t>Per Programme</a:t>
            </a:r>
            <a:r>
              <a:rPr kumimoji="0" lang="en-ZA" sz="2800" b="0" i="0" u="none" strike="noStrike"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800" b="0" i="0" u="none" strike="noStrike"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4">
            <a:extLst>
              <a:ext uri="{FF2B5EF4-FFF2-40B4-BE49-F238E27FC236}">
                <a16:creationId xmlns:a16="http://schemas.microsoft.com/office/drawing/2014/main" xmlns="" id="{A2FEE65A-9829-43AE-87E1-0573E46B6DD1}"/>
              </a:ext>
            </a:extLst>
          </p:cNvPr>
          <p:cNvSpPr txBox="1"/>
          <p:nvPr/>
        </p:nvSpPr>
        <p:spPr>
          <a:xfrm>
            <a:off x="107503" y="1166018"/>
            <a:ext cx="4388297" cy="4711254"/>
          </a:xfrm>
          <a:prstGeom prst="rect">
            <a:avLst/>
          </a:prstGeom>
        </p:spPr>
        <p:txBody>
          <a:bodyPr vert="horz" lIns="91440" tIns="45720" rIns="91440" bIns="45720" rtlCol="0">
            <a:normAutofit fontScale="92500"/>
          </a:bodyPr>
          <a:lstStyle/>
          <a:p>
            <a:pPr marL="0" marR="0" lvl="0" indent="0" fontAlgn="auto">
              <a:lnSpc>
                <a:spcPct val="118000"/>
              </a:lnSpc>
              <a:spcAft>
                <a:spcPts val="0"/>
              </a:spcAft>
              <a:buClrTx/>
              <a:buSzTx/>
              <a:buFont typeface="Arial" pitchFamily="34" charset="0"/>
              <a:buNone/>
              <a:tabLst/>
              <a:defRPr/>
            </a:pPr>
            <a:r>
              <a:rPr kumimoji="0" lang="en-ZA" b="0" i="0" u="none" strike="noStrike"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Programme 1: Administration</a:t>
            </a:r>
          </a:p>
          <a:p>
            <a:pPr marL="0" marR="0" lvl="0" indent="0" fontAlgn="auto">
              <a:lnSpc>
                <a:spcPct val="118000"/>
              </a:lnSpc>
              <a:spcAft>
                <a:spcPts val="0"/>
              </a:spcAft>
              <a:buClrTx/>
              <a:buSzTx/>
              <a:buFont typeface="Arial" pitchFamily="34" charset="0"/>
              <a:buNone/>
              <a:tabLst/>
              <a:defRPr/>
            </a:pPr>
            <a:endPar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fontAlgn="auto">
              <a:lnSpc>
                <a:spcPct val="118000"/>
              </a:lnSpc>
              <a:spcAft>
                <a:spcPts val="0"/>
              </a:spcAft>
              <a:buClrTx/>
              <a:buSzTx/>
              <a:buFont typeface="Arial" pitchFamily="34" charset="0"/>
              <a:buNone/>
              <a:tabLst/>
              <a:defRPr/>
            </a:pPr>
            <a:r>
              <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The programme had a total of 6 planned targets for the financial year, all (6) targets were achieved for the period under review which translated to </a:t>
            </a:r>
            <a:r>
              <a:rPr kumimoji="0" lang="en-GB" b="1"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100% </a:t>
            </a:r>
            <a:r>
              <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achievement.</a:t>
            </a:r>
          </a:p>
          <a:p>
            <a:pPr marL="0" marR="0" lvl="0" indent="0" fontAlgn="auto">
              <a:lnSpc>
                <a:spcPct val="118000"/>
              </a:lnSpc>
              <a:spcAft>
                <a:spcPts val="0"/>
              </a:spcAft>
              <a:buClrTx/>
              <a:buSzTx/>
              <a:buFont typeface="Arial" pitchFamily="34" charset="0"/>
              <a:buNone/>
              <a:tabLst/>
              <a:defRPr/>
            </a:pPr>
            <a:endPar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fontAlgn="auto">
              <a:lnSpc>
                <a:spcPct val="118000"/>
              </a:lnSpc>
              <a:spcAft>
                <a:spcPts val="0"/>
              </a:spcAft>
              <a:buClrTx/>
              <a:buSzTx/>
              <a:buFont typeface="Arial" pitchFamily="34" charset="0"/>
              <a:buNone/>
              <a:tabLst/>
              <a:defRPr/>
            </a:pPr>
            <a:r>
              <a:rPr kumimoji="0" lang="en-GB" b="0" i="0" u="none" strike="noStrike"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Programme 2: Public Sector Organisational and Staff Development</a:t>
            </a:r>
          </a:p>
          <a:p>
            <a:pPr marL="0" marR="0" lvl="0" indent="0" fontAlgn="auto">
              <a:lnSpc>
                <a:spcPct val="118000"/>
              </a:lnSpc>
              <a:spcAft>
                <a:spcPts val="0"/>
              </a:spcAft>
              <a:buClrTx/>
              <a:buSzTx/>
              <a:buFont typeface="Arial" pitchFamily="34" charset="0"/>
              <a:buNone/>
              <a:tabLst/>
              <a:defRPr/>
            </a:pPr>
            <a:endParaRPr kumimoji="0" lang="en-GB" b="0" i="0" u="none" strike="noStrike"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fontAlgn="auto">
              <a:lnSpc>
                <a:spcPct val="118000"/>
              </a:lnSpc>
              <a:spcAft>
                <a:spcPts val="0"/>
              </a:spcAft>
              <a:buClrTx/>
              <a:buSzTx/>
              <a:buFont typeface="Arial" pitchFamily="34" charset="0"/>
              <a:buNone/>
              <a:tabLst/>
              <a:defRPr/>
            </a:pPr>
            <a:r>
              <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The programme had a total of (22) planned targets for the financial year, (20) targets were achieved, wherein (2) targets were not achieved for the period under review which translated </a:t>
            </a:r>
            <a:r>
              <a:rPr kumimoji="0" lang="en-GB" b="1"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to 91% </a:t>
            </a:r>
            <a:r>
              <a:rPr kumimoji="0" lang="en-GB" b="0" i="0" u="none" strike="noStrike"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achievement.</a:t>
            </a:r>
          </a:p>
          <a:p>
            <a:pPr marL="0" marR="0" lvl="0" indent="0" fontAlgn="auto">
              <a:lnSpc>
                <a:spcPct val="90000"/>
              </a:lnSpc>
              <a:spcBef>
                <a:spcPct val="20000"/>
              </a:spcBef>
              <a:spcAft>
                <a:spcPts val="0"/>
              </a:spcAft>
              <a:buClrTx/>
              <a:buSzTx/>
              <a:buFont typeface="Arial" pitchFamily="34" charset="0"/>
              <a:buNone/>
              <a:tabLst/>
              <a:defRPr/>
            </a:pPr>
            <a:endParaRPr kumimoji="0" lang="en-GB" sz="1500" b="0" i="0" u="none" strike="noStrike" cap="none" spc="0" normalizeH="0" baseline="0" noProof="0" dirty="0">
              <a:ln>
                <a:noFill/>
              </a:ln>
              <a:effectLst/>
              <a:uLnTx/>
              <a:uFillTx/>
            </a:endParaRPr>
          </a:p>
          <a:p>
            <a:pPr marL="0" marR="0" lvl="0" indent="0" fontAlgn="auto">
              <a:lnSpc>
                <a:spcPct val="90000"/>
              </a:lnSpc>
              <a:spcBef>
                <a:spcPct val="20000"/>
              </a:spcBef>
              <a:spcAft>
                <a:spcPts val="0"/>
              </a:spcAft>
              <a:buClrTx/>
              <a:buSzTx/>
              <a:buFont typeface="Arial" pitchFamily="34" charset="0"/>
              <a:buNone/>
              <a:tabLst/>
              <a:defRPr/>
            </a:pPr>
            <a:endParaRPr kumimoji="0" lang="en-GB" sz="1500" b="0" i="0" u="none" strike="noStrike" cap="none" spc="0" normalizeH="0" baseline="0" noProof="0" dirty="0">
              <a:ln>
                <a:noFill/>
              </a:ln>
              <a:effectLst/>
              <a:uLnTx/>
              <a:uFillTx/>
            </a:endParaRPr>
          </a:p>
          <a:p>
            <a:pPr marL="0" marR="0" lvl="0" indent="0" fontAlgn="auto">
              <a:lnSpc>
                <a:spcPct val="90000"/>
              </a:lnSpc>
              <a:spcBef>
                <a:spcPct val="20000"/>
              </a:spcBef>
              <a:spcAft>
                <a:spcPts val="0"/>
              </a:spcAft>
              <a:buClrTx/>
              <a:buSzTx/>
              <a:buFont typeface="Arial" pitchFamily="34" charset="0"/>
              <a:buNone/>
              <a:tabLst/>
              <a:defRPr/>
            </a:pPr>
            <a:endParaRPr kumimoji="0" lang="en-GB" sz="1500" b="0" i="0" u="none" strike="noStrike" cap="none" spc="0" normalizeH="0" baseline="0" noProof="0" dirty="0">
              <a:ln>
                <a:noFill/>
              </a:ln>
              <a:effectLst/>
              <a:uLnTx/>
              <a:uFillTx/>
            </a:endParaRPr>
          </a:p>
          <a:p>
            <a:pPr marL="0" marR="0" lvl="0" indent="0" fontAlgn="auto">
              <a:lnSpc>
                <a:spcPct val="90000"/>
              </a:lnSpc>
              <a:spcBef>
                <a:spcPct val="20000"/>
              </a:spcBef>
              <a:spcAft>
                <a:spcPts val="0"/>
              </a:spcAft>
              <a:buClrTx/>
              <a:buSzTx/>
              <a:buFont typeface="Arial" pitchFamily="34" charset="0"/>
              <a:buNone/>
              <a:tabLst/>
              <a:defRPr/>
            </a:pPr>
            <a:endParaRPr kumimoji="0" lang="en-ZA" sz="1500" b="0" i="0" u="none" strike="noStrike" cap="none" spc="0" normalizeH="0" baseline="0" noProof="0" dirty="0">
              <a:ln>
                <a:noFill/>
              </a:ln>
              <a:effectLst/>
              <a:uLnTx/>
              <a:uFillTx/>
            </a:endParaRPr>
          </a:p>
        </p:txBody>
      </p:sp>
      <p:pic>
        <p:nvPicPr>
          <p:cNvPr id="6" name="Content Placeholder 5">
            <a:extLst>
              <a:ext uri="{FF2B5EF4-FFF2-40B4-BE49-F238E27FC236}">
                <a16:creationId xmlns:a16="http://schemas.microsoft.com/office/drawing/2014/main" xmlns="" id="{7D796AD5-ADDB-4059-5661-A37F63D93428}"/>
              </a:ext>
            </a:extLst>
          </p:cNvPr>
          <p:cNvPicPr>
            <a:picLocks noGrp="1" noChangeAspect="1"/>
          </p:cNvPicPr>
          <p:nvPr>
            <p:ph sz="half" idx="2"/>
          </p:nvPr>
        </p:nvPicPr>
        <p:blipFill>
          <a:blip r:embed="rId2" cstate="print"/>
          <a:stretch>
            <a:fillRect/>
          </a:stretch>
        </p:blipFill>
        <p:spPr>
          <a:xfrm>
            <a:off x="4495800" y="1268760"/>
            <a:ext cx="4458216" cy="2504813"/>
          </a:xfrm>
        </p:spPr>
      </p:pic>
      <p:sp>
        <p:nvSpPr>
          <p:cNvPr id="3" name="Slide Number Placeholder 2">
            <a:extLst>
              <a:ext uri="{FF2B5EF4-FFF2-40B4-BE49-F238E27FC236}">
                <a16:creationId xmlns:a16="http://schemas.microsoft.com/office/drawing/2014/main" xmlns="" id="{B33B8837-5E25-45E7-BBF2-2A8EC251F0E6}"/>
              </a:ext>
            </a:extLst>
          </p:cNvPr>
          <p:cNvSpPr>
            <a:spLocks noGrp="1"/>
          </p:cNvSpPr>
          <p:nvPr>
            <p:ph type="sldNum" sz="quarter" idx="12"/>
          </p:nvPr>
        </p:nvSpPr>
        <p:spPr>
          <a:xfrm>
            <a:off x="3273759" y="6234886"/>
            <a:ext cx="21336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CE6738C-8955-4CF1-A256-1C49941BBB03}" type="slidenum">
              <a:rPr kumimoji="0" lang="en-ZA"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ZA" b="0" i="0" u="none" strike="noStrike" cap="none" spc="0" normalizeH="0" baseline="0" noProof="0">
              <a:ln>
                <a:noFill/>
              </a:ln>
              <a:effectLst/>
              <a:uLnTx/>
              <a:uFillTx/>
            </a:endParaRPr>
          </a:p>
        </p:txBody>
      </p:sp>
    </p:spTree>
    <p:extLst>
      <p:ext uri="{BB962C8B-B14F-4D97-AF65-F5344CB8AC3E}">
        <p14:creationId xmlns:p14="http://schemas.microsoft.com/office/powerpoint/2010/main" xmlns="" val="376831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510"/>
            <a:ext cx="8229600" cy="79208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Highlights of performance </a:t>
            </a:r>
            <a:endParaRPr kumimoji="0" lang="en-ZA" sz="1800" b="0"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80040" y="1124744"/>
            <a:ext cx="4175936" cy="4774682"/>
          </a:xfrm>
        </p:spPr>
        <p:txBody>
          <a:bodyPr>
            <a:noAutofit/>
          </a:bodyPr>
          <a:lstStyle/>
          <a:p>
            <a:pPr>
              <a:lnSpc>
                <a:spcPct val="108000"/>
              </a:lnSpc>
              <a:spcBef>
                <a:spcPts val="0"/>
              </a:spcBef>
              <a:buClr>
                <a:schemeClr val="tx1">
                  <a:lumMod val="65000"/>
                  <a:lumOff val="35000"/>
                </a:schemeClr>
              </a:buClr>
              <a:buSzPct val="80000"/>
              <a:buFont typeface="Wingdings" panose="05000000000000000000" pitchFamily="2" charset="2"/>
              <a:buChar char="v"/>
            </a:pPr>
            <a:r>
              <a:rPr lang="en-US" sz="1500" dirty="0">
                <a:latin typeface="Tahoma" panose="020B0604030504040204" pitchFamily="34" charset="0"/>
                <a:ea typeface="Tahoma" panose="020B0604030504040204" pitchFamily="34" charset="0"/>
                <a:cs typeface="Tahoma" panose="020B0604030504040204" pitchFamily="34" charset="0"/>
              </a:rPr>
              <a:t>A total of </a:t>
            </a:r>
            <a:r>
              <a:rPr lang="en-US" sz="1500" b="1" dirty="0">
                <a:latin typeface="Tahoma" panose="020B0604030504040204" pitchFamily="34" charset="0"/>
                <a:ea typeface="Tahoma" panose="020B0604030504040204" pitchFamily="34" charset="0"/>
                <a:cs typeface="Tahoma" panose="020B0604030504040204" pitchFamily="34" charset="0"/>
              </a:rPr>
              <a:t>86 687</a:t>
            </a:r>
            <a:r>
              <a:rPr lang="en-US" sz="1500" dirty="0">
                <a:latin typeface="Tahoma" panose="020B0604030504040204" pitchFamily="34" charset="0"/>
                <a:ea typeface="Tahoma" panose="020B0604030504040204" pitchFamily="34" charset="0"/>
                <a:cs typeface="Tahoma" panose="020B0604030504040204" pitchFamily="34" charset="0"/>
              </a:rPr>
              <a:t> learners trained against annual target of </a:t>
            </a:r>
            <a:r>
              <a:rPr lang="en-US" sz="1500" b="1" dirty="0">
                <a:latin typeface="Tahoma" panose="020B0604030504040204" pitchFamily="34" charset="0"/>
                <a:ea typeface="Tahoma" panose="020B0604030504040204" pitchFamily="34" charset="0"/>
                <a:cs typeface="Tahoma" panose="020B0604030504040204" pitchFamily="34" charset="0"/>
              </a:rPr>
              <a:t>38 460 </a:t>
            </a:r>
            <a:r>
              <a:rPr lang="en-US" sz="1500" dirty="0">
                <a:latin typeface="Tahoma" panose="020B0604030504040204" pitchFamily="34" charset="0"/>
                <a:ea typeface="Tahoma" panose="020B0604030504040204" pitchFamily="34" charset="0"/>
                <a:cs typeface="Tahoma" panose="020B0604030504040204" pitchFamily="34" charset="0"/>
              </a:rPr>
              <a:t>(225% achievement) </a:t>
            </a: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US" sz="14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r>
              <a:rPr lang="en-US" sz="1500" dirty="0">
                <a:latin typeface="Tahoma" panose="020B0604030504040204" pitchFamily="34" charset="0"/>
                <a:ea typeface="Tahoma" panose="020B0604030504040204" pitchFamily="34" charset="0"/>
                <a:cs typeface="Tahoma" panose="020B0604030504040204" pitchFamily="34" charset="0"/>
              </a:rPr>
              <a:t>Revenue generated to the amount of </a:t>
            </a:r>
            <a:r>
              <a:rPr lang="en-US" sz="1500" b="1" dirty="0">
                <a:latin typeface="Tahoma" panose="020B0604030504040204" pitchFamily="34" charset="0"/>
                <a:ea typeface="Tahoma" panose="020B0604030504040204" pitchFamily="34" charset="0"/>
                <a:cs typeface="Tahoma" panose="020B0604030504040204" pitchFamily="34" charset="0"/>
              </a:rPr>
              <a:t>R98,7 </a:t>
            </a:r>
            <a:r>
              <a:rPr lang="en-US" sz="1500" dirty="0">
                <a:latin typeface="Tahoma" panose="020B0604030504040204" pitchFamily="34" charset="0"/>
                <a:ea typeface="Tahoma" panose="020B0604030504040204" pitchFamily="34" charset="0"/>
                <a:cs typeface="Tahoma" panose="020B0604030504040204" pitchFamily="34" charset="0"/>
              </a:rPr>
              <a:t>m</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(83%) of the annual target </a:t>
            </a: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US" sz="14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r>
              <a:rPr lang="en-ZA" sz="1500" i="1" dirty="0">
                <a:latin typeface="Tahoma" panose="020B0604030504040204" pitchFamily="34" charset="0"/>
                <a:ea typeface="Tahoma" panose="020B0604030504040204" pitchFamily="34" charset="0"/>
                <a:cs typeface="Tahoma" panose="020B0604030504040204" pitchFamily="34" charset="0"/>
              </a:rPr>
              <a:t>Nyukela</a:t>
            </a:r>
            <a:r>
              <a:rPr lang="en-ZA" sz="1500" dirty="0">
                <a:latin typeface="Tahoma" panose="020B0604030504040204" pitchFamily="34" charset="0"/>
                <a:ea typeface="Tahoma" panose="020B0604030504040204" pitchFamily="34" charset="0"/>
                <a:cs typeface="Tahoma" panose="020B0604030504040204" pitchFamily="34" charset="0"/>
              </a:rPr>
              <a:t> programme - total of 9874 learners enrolled for the course and </a:t>
            </a:r>
            <a:r>
              <a:rPr lang="en-GB" sz="1500" dirty="0">
                <a:latin typeface="Tahoma" panose="020B0604030504040204" pitchFamily="34" charset="0"/>
                <a:ea typeface="Tahoma" panose="020B0604030504040204" pitchFamily="34" charset="0"/>
                <a:cs typeface="Tahoma" panose="020B0604030504040204" pitchFamily="34" charset="0"/>
              </a:rPr>
              <a:t>6168 </a:t>
            </a:r>
            <a:r>
              <a:rPr lang="en-ZA" sz="1500" dirty="0">
                <a:latin typeface="Tahoma" panose="020B0604030504040204" pitchFamily="34" charset="0"/>
                <a:ea typeface="Tahoma" panose="020B0604030504040204" pitchFamily="34" charset="0"/>
                <a:cs typeface="Tahoma" panose="020B0604030504040204" pitchFamily="34" charset="0"/>
              </a:rPr>
              <a:t>successfully completing </a:t>
            </a:r>
          </a:p>
          <a:p>
            <a:pPr>
              <a:lnSpc>
                <a:spcPct val="108000"/>
              </a:lnSpc>
              <a:spcBef>
                <a:spcPts val="0"/>
              </a:spcBef>
              <a:buClr>
                <a:schemeClr val="tx1">
                  <a:lumMod val="65000"/>
                  <a:lumOff val="35000"/>
                </a:schemeClr>
              </a:buClr>
              <a:buSzPct val="80000"/>
              <a:buFont typeface="Wingdings" panose="05000000000000000000" pitchFamily="2" charset="2"/>
              <a:buChar char="v"/>
            </a:pPr>
            <a:endParaRPr lang="en-ZA" sz="14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r>
              <a:rPr lang="en-ZA" sz="1500" dirty="0">
                <a:latin typeface="Tahoma" panose="020B0604030504040204" pitchFamily="34" charset="0"/>
                <a:ea typeface="Tahoma" panose="020B0604030504040204" pitchFamily="34" charset="0"/>
                <a:cs typeface="Tahoma" panose="020B0604030504040204" pitchFamily="34" charset="0"/>
              </a:rPr>
              <a:t>Ethics in the public service course had a total enrolment of 38 006, with </a:t>
            </a:r>
            <a:r>
              <a:rPr lang="en-ZA" sz="1500" b="1" dirty="0">
                <a:latin typeface="Tahoma" panose="020B0604030504040204" pitchFamily="34" charset="0"/>
                <a:ea typeface="Tahoma" panose="020B0604030504040204" pitchFamily="34" charset="0"/>
                <a:cs typeface="Tahoma" panose="020B0604030504040204" pitchFamily="34" charset="0"/>
              </a:rPr>
              <a:t>30 185 </a:t>
            </a:r>
            <a:r>
              <a:rPr lang="en-ZA" sz="1500" dirty="0">
                <a:latin typeface="Tahoma" panose="020B0604030504040204" pitchFamily="34" charset="0"/>
                <a:ea typeface="Tahoma" panose="020B0604030504040204" pitchFamily="34" charset="0"/>
                <a:cs typeface="Tahoma" panose="020B0604030504040204" pitchFamily="34" charset="0"/>
              </a:rPr>
              <a:t>completing the course (79% achievement) </a:t>
            </a:r>
          </a:p>
          <a:p>
            <a:pPr marL="0" indent="0">
              <a:lnSpc>
                <a:spcPct val="108000"/>
              </a:lnSpc>
              <a:spcBef>
                <a:spcPts val="0"/>
              </a:spcBef>
              <a:buClr>
                <a:schemeClr val="tx1">
                  <a:lumMod val="65000"/>
                  <a:lumOff val="35000"/>
                </a:schemeClr>
              </a:buClr>
              <a:buSzPct val="80000"/>
              <a:buNone/>
            </a:pPr>
            <a:endParaRPr lang="en-ZA" sz="1400" dirty="0">
              <a:latin typeface="Tahoma" panose="020B0604030504040204" pitchFamily="34" charset="0"/>
              <a:ea typeface="Tahoma" panose="020B0604030504040204" pitchFamily="34" charset="0"/>
              <a:cs typeface="Tahoma" panose="020B0604030504040204" pitchFamily="34" charset="0"/>
            </a:endParaRPr>
          </a:p>
          <a:p>
            <a:pPr>
              <a:lnSpc>
                <a:spcPct val="108000"/>
              </a:lnSpc>
              <a:spcBef>
                <a:spcPts val="0"/>
              </a:spcBef>
              <a:buClr>
                <a:schemeClr val="tx1">
                  <a:lumMod val="65000"/>
                  <a:lumOff val="35000"/>
                </a:schemeClr>
              </a:buClr>
              <a:buSzPct val="80000"/>
              <a:buFont typeface="Wingdings" panose="05000000000000000000" pitchFamily="2" charset="2"/>
              <a:buChar char="v"/>
            </a:pPr>
            <a:r>
              <a:rPr lang="en-ZA" sz="1500" dirty="0">
                <a:effectLst/>
                <a:latin typeface="Tahoma" panose="020B0604030504040204" pitchFamily="34" charset="0"/>
                <a:ea typeface="Tahoma" panose="020B0604030504040204" pitchFamily="34" charset="0"/>
                <a:cs typeface="Tahoma" panose="020B0604030504040204" pitchFamily="34" charset="0"/>
              </a:rPr>
              <a:t>12 online courses were developed to expand the eLearning platform and 11 skills assessments completed with public sector institutions.</a:t>
            </a:r>
          </a:p>
          <a:p>
            <a:pPr marL="0" indent="0">
              <a:lnSpc>
                <a:spcPct val="108000"/>
              </a:lnSpc>
              <a:spcBef>
                <a:spcPts val="0"/>
              </a:spcBef>
              <a:buClr>
                <a:schemeClr val="tx1">
                  <a:lumMod val="65000"/>
                  <a:lumOff val="35000"/>
                </a:schemeClr>
              </a:buClr>
              <a:buSzPct val="80000"/>
              <a:buNone/>
            </a:pPr>
            <a:endParaRPr lang="en-ZA" sz="1400" dirty="0">
              <a:latin typeface="Franklin Gothic Book" panose="020B050302010202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ZA" sz="14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8000"/>
              </a:lnSpc>
              <a:spcBef>
                <a:spcPts val="0"/>
              </a:spcBef>
              <a:buClr>
                <a:schemeClr val="tx1">
                  <a:lumMod val="65000"/>
                  <a:lumOff val="35000"/>
                </a:schemeClr>
              </a:buClr>
              <a:buSzPct val="80000"/>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algn="just">
              <a:lnSpc>
                <a:spcPct val="108000"/>
              </a:lnSpc>
              <a:spcBef>
                <a:spcPts val="0"/>
              </a:spcBef>
              <a:buClr>
                <a:schemeClr val="tx1">
                  <a:lumMod val="65000"/>
                  <a:lumOff val="35000"/>
                </a:schemeClr>
              </a:buClr>
              <a:buSzPct val="80000"/>
              <a:buFont typeface="Wingdings" panose="05000000000000000000" pitchFamily="2" charset="2"/>
              <a:buChar char="v"/>
            </a:pPr>
            <a:endParaRPr lang="en-ZA" sz="1600" dirty="0">
              <a:latin typeface="Tahoma" panose="020B0604030504040204" pitchFamily="34" charset="0"/>
              <a:ea typeface="Tahoma" panose="020B0604030504040204" pitchFamily="34" charset="0"/>
              <a:cs typeface="Tahoma" panose="020B0604030504040204" pitchFamily="34" charset="0"/>
            </a:endParaRPr>
          </a:p>
          <a:p>
            <a:pPr marL="0" indent="0" algn="just">
              <a:buClr>
                <a:schemeClr val="tx1">
                  <a:lumMod val="65000"/>
                  <a:lumOff val="35000"/>
                </a:schemeClr>
              </a:buClr>
              <a:buSzPct val="80000"/>
              <a:buNone/>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E6738C-8955-4CF1-A256-1C49941BBB03}" type="slidenum">
              <a:rPr kumimoji="0" lang="en-ZA" sz="1200" b="1" i="0" u="none" strike="noStrike" kern="1200" cap="none" spc="0" normalizeH="0" baseline="0" noProof="0" smtClean="0">
                <a:ln>
                  <a:noFill/>
                </a:ln>
                <a:solidFill>
                  <a:srgbClr val="AAAAA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ZA" sz="1200" b="1" i="0" u="none" strike="noStrike" kern="1200" cap="none" spc="0" normalizeH="0" baseline="0" noProof="0" dirty="0">
              <a:ln>
                <a:noFill/>
              </a:ln>
              <a:solidFill>
                <a:srgbClr val="AAAAAA"/>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8B53BDA0-E1E9-0166-AAC2-D278FEA7A3B7}"/>
              </a:ext>
            </a:extLst>
          </p:cNvPr>
          <p:cNvPicPr>
            <a:picLocks noChangeAspect="1"/>
          </p:cNvPicPr>
          <p:nvPr/>
        </p:nvPicPr>
        <p:blipFill>
          <a:blip r:embed="rId2" cstate="print"/>
          <a:stretch>
            <a:fillRect/>
          </a:stretch>
        </p:blipFill>
        <p:spPr>
          <a:xfrm>
            <a:off x="4459684" y="3212976"/>
            <a:ext cx="4684316" cy="2686450"/>
          </a:xfrm>
          <a:prstGeom prst="rect">
            <a:avLst/>
          </a:prstGeom>
        </p:spPr>
      </p:pic>
      <p:pic>
        <p:nvPicPr>
          <p:cNvPr id="7" name="Picture 6">
            <a:extLst>
              <a:ext uri="{FF2B5EF4-FFF2-40B4-BE49-F238E27FC236}">
                <a16:creationId xmlns:a16="http://schemas.microsoft.com/office/drawing/2014/main" xmlns="" id="{939E5A23-CF53-6053-57DB-8EBE480EAEDB}"/>
              </a:ext>
            </a:extLst>
          </p:cNvPr>
          <p:cNvPicPr>
            <a:picLocks noChangeAspect="1"/>
          </p:cNvPicPr>
          <p:nvPr/>
        </p:nvPicPr>
        <p:blipFill>
          <a:blip r:embed="rId3" cstate="print"/>
          <a:stretch>
            <a:fillRect/>
          </a:stretch>
        </p:blipFill>
        <p:spPr>
          <a:xfrm>
            <a:off x="5076056" y="1124744"/>
            <a:ext cx="3138658" cy="2040627"/>
          </a:xfrm>
          <a:prstGeom prst="rect">
            <a:avLst/>
          </a:prstGeom>
        </p:spPr>
      </p:pic>
    </p:spTree>
    <p:extLst>
      <p:ext uri="{BB962C8B-B14F-4D97-AF65-F5344CB8AC3E}">
        <p14:creationId xmlns:p14="http://schemas.microsoft.com/office/powerpoint/2010/main" xmlns="" val="2208298746"/>
      </p:ext>
    </p:extLst>
  </p:cSld>
  <p:clrMapOvr>
    <a:masterClrMapping/>
  </p:clrMapOvr>
</p:sld>
</file>

<file path=ppt/theme/theme1.xml><?xml version="1.0" encoding="utf-8"?>
<a:theme xmlns:a="http://schemas.openxmlformats.org/drawingml/2006/main" name="Presentation to National HRD Managers (22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 to National HRD Managers (22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sentation to National HRD Managers (22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Presentation to National HRD Managers (22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esentation to National HRD Managers (22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18482</TotalTime>
  <Words>4429</Words>
  <Application>Microsoft Office PowerPoint</Application>
  <PresentationFormat>On-screen Show (4:3)</PresentationFormat>
  <Paragraphs>756</Paragraphs>
  <Slides>40</Slides>
  <Notes>21</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Presentation to National HRD Managers (22 November 2013)</vt:lpstr>
      <vt:lpstr>1_Presentation to National HRD Managers (22 November 2013)</vt:lpstr>
      <vt:lpstr>2_Presentation to National HRD Managers (22 November 2013)</vt:lpstr>
      <vt:lpstr>5_Presentation to National HRD Managers (22 November 2013)</vt:lpstr>
      <vt:lpstr>3_Presentation to National HRD Managers (22 November 2013)</vt:lpstr>
      <vt:lpstr>Slide 1</vt:lpstr>
      <vt:lpstr>Purpose </vt:lpstr>
      <vt:lpstr>Outline of the Presentation </vt:lpstr>
      <vt:lpstr>Slide 4</vt:lpstr>
      <vt:lpstr>Our 5-year strategy </vt:lpstr>
      <vt:lpstr>Slide 6</vt:lpstr>
      <vt:lpstr>Slide 7</vt:lpstr>
      <vt:lpstr>Slide 8</vt:lpstr>
      <vt:lpstr>Highlights of performance </vt:lpstr>
      <vt:lpstr>Highlights of performance </vt:lpstr>
      <vt:lpstr>Highlights of performance </vt:lpstr>
      <vt:lpstr>Highlights of performance  </vt:lpstr>
      <vt:lpstr>Highlights of performance </vt:lpstr>
      <vt:lpstr>Highlights of performance </vt:lpstr>
      <vt:lpstr>Slide 15</vt:lpstr>
      <vt:lpstr>WEF and Knowledge Cooperation</vt:lpstr>
      <vt:lpstr>Slide 17</vt:lpstr>
      <vt:lpstr>Programme 1: Targets Achieved</vt:lpstr>
      <vt:lpstr>Programme 1: Targets Achieved</vt:lpstr>
      <vt:lpstr>Programme 2: Targets Achieved</vt:lpstr>
      <vt:lpstr>Programme 2: Targets Achieved</vt:lpstr>
      <vt:lpstr>Programme 2: Targets Achieved</vt:lpstr>
      <vt:lpstr>Programme 2: Targets Achieved</vt:lpstr>
      <vt:lpstr>Programme 2: Targets Achieved</vt:lpstr>
      <vt:lpstr>Programme 2: Targets Achieved</vt:lpstr>
      <vt:lpstr>Programme 2: Targets Achieved</vt:lpstr>
      <vt:lpstr>Programme 2: Targets Not Achieved</vt:lpstr>
      <vt:lpstr>Financial Performance - VOTE</vt:lpstr>
      <vt:lpstr>Financial Performance – TRADING ACCOUNT </vt:lpstr>
      <vt:lpstr>Slide 30</vt:lpstr>
      <vt:lpstr>Corporate Governance </vt:lpstr>
      <vt:lpstr>Progress Report on PC Recommendations</vt:lpstr>
      <vt:lpstr>Progress report on PC Recommendations</vt:lpstr>
      <vt:lpstr>Progress report on PC Recommendations</vt:lpstr>
      <vt:lpstr>Progress report on PC Recommendations</vt:lpstr>
      <vt:lpstr>Progress report on PC Recommendations</vt:lpstr>
      <vt:lpstr>Progress report on PC Recommendations</vt:lpstr>
      <vt:lpstr>Progress report on PC Recommendations</vt:lpstr>
      <vt:lpstr>Progress report on PC Recommendations</vt:lpstr>
      <vt:lpstr>Slide 40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the National School of Government: Requirements for the Enterprise Architecture</dc:title>
  <dc:creator>Dino Poonsamy</dc:creator>
  <cp:lastModifiedBy>USER</cp:lastModifiedBy>
  <cp:revision>773</cp:revision>
  <cp:lastPrinted>2022-03-08T10:48:11Z</cp:lastPrinted>
  <dcterms:created xsi:type="dcterms:W3CDTF">2013-12-04T07:03:32Z</dcterms:created>
  <dcterms:modified xsi:type="dcterms:W3CDTF">2022-10-13T07:44:46Z</dcterms:modified>
</cp:coreProperties>
</file>