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vml" ContentType="application/vnd.openxmlformats-officedocument.vmlDrawing"/>
  <Override PartName="/ppt/diagrams/layout1.xml" ContentType="application/vnd.openxmlformats-officedocument.drawingml.diagram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478" r:id="rId3"/>
    <p:sldId id="467" r:id="rId4"/>
    <p:sldId id="410" r:id="rId5"/>
    <p:sldId id="477" r:id="rId6"/>
    <p:sldId id="468" r:id="rId7"/>
    <p:sldId id="341" r:id="rId8"/>
    <p:sldId id="411" r:id="rId9"/>
    <p:sldId id="402" r:id="rId10"/>
    <p:sldId id="335" r:id="rId11"/>
    <p:sldId id="344" r:id="rId12"/>
    <p:sldId id="345" r:id="rId13"/>
    <p:sldId id="336" r:id="rId14"/>
    <p:sldId id="346" r:id="rId15"/>
    <p:sldId id="407" r:id="rId16"/>
    <p:sldId id="337" r:id="rId17"/>
    <p:sldId id="347" r:id="rId18"/>
    <p:sldId id="339" r:id="rId19"/>
    <p:sldId id="470" r:id="rId20"/>
    <p:sldId id="408" r:id="rId21"/>
    <p:sldId id="409" r:id="rId22"/>
    <p:sldId id="476" r:id="rId23"/>
    <p:sldId id="471" r:id="rId24"/>
    <p:sldId id="472" r:id="rId25"/>
    <p:sldId id="469" r:id="rId26"/>
    <p:sldId id="473" r:id="rId27"/>
    <p:sldId id="348" r:id="rId28"/>
    <p:sldId id="349" r:id="rId29"/>
    <p:sldId id="334" r:id="rId30"/>
    <p:sldId id="268" r:id="rId31"/>
    <p:sldId id="351" r:id="rId32"/>
    <p:sldId id="352" r:id="rId33"/>
    <p:sldId id="353" r:id="rId34"/>
    <p:sldId id="338" r:id="rId35"/>
    <p:sldId id="303" r:id="rId36"/>
    <p:sldId id="355" r:id="rId37"/>
    <p:sldId id="356" r:id="rId38"/>
    <p:sldId id="264" r:id="rId39"/>
    <p:sldId id="266" r:id="rId40"/>
  </p:sldIdLst>
  <p:sldSz cx="9144000" cy="6858000" type="screen4x3"/>
  <p:notesSz cx="6858000" cy="91440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dokuhle Mbele - NO" initials="LM-N" lastIdx="1" clrIdx="0">
    <p:extLst>
      <p:ext uri="{19B8F6BF-5375-455C-9EA6-DF929625EA0E}">
        <p15:presenceInfo xmlns:p15="http://schemas.microsoft.com/office/powerpoint/2012/main" xmlns="" userId="S-1-5-21-1384904517-1471558128-49931551-92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682F"/>
    <a:srgbClr val="F68B32"/>
    <a:srgbClr val="FEFEDA"/>
    <a:srgbClr val="C8994B"/>
    <a:srgbClr val="146C38"/>
    <a:srgbClr val="DAA600"/>
    <a:srgbClr val="A88000"/>
    <a:srgbClr val="005426"/>
    <a:srgbClr val="005C2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43" autoAdjust="0"/>
    <p:restoredTop sz="93979" autoAdjust="0"/>
  </p:normalViewPr>
  <p:slideViewPr>
    <p:cSldViewPr>
      <p:cViewPr varScale="1">
        <p:scale>
          <a:sx n="73" d="100"/>
          <a:sy n="73" d="100"/>
        </p:scale>
        <p:origin x="-1314" y="-102"/>
      </p:cViewPr>
      <p:guideLst>
        <p:guide orient="horz" pos="2160"/>
        <p:guide pos="2880"/>
      </p:guideLst>
    </p:cSldViewPr>
  </p:slideViewPr>
  <p:notesTextViewPr>
    <p:cViewPr>
      <p:scale>
        <a:sx n="1" d="1"/>
        <a:sy n="1" d="1"/>
      </p:scale>
      <p:origin x="0" y="0"/>
    </p:cViewPr>
  </p:notesTextViewPr>
  <p:notesViewPr>
    <p:cSldViewPr>
      <p:cViewPr>
        <p:scale>
          <a:sx n="100" d="100"/>
          <a:sy n="100"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57141A-7FD1-460B-8047-0EB7D1066918}"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US"/>
        </a:p>
      </dgm:t>
    </dgm:pt>
    <dgm:pt modelId="{D68C6FA4-F3BA-43DF-879B-161871E1BD10}">
      <dgm:prSet custT="1"/>
      <dgm:spPr>
        <a:solidFill>
          <a:srgbClr val="006837"/>
        </a:solidFill>
      </dgm:spPr>
      <dgm:t>
        <a:bodyPr/>
        <a:lstStyle/>
        <a:p>
          <a:pPr marL="0" lvl="0" indent="0" algn="ctr" defTabSz="1377950">
            <a:lnSpc>
              <a:spcPct val="90000"/>
            </a:lnSpc>
            <a:spcBef>
              <a:spcPct val="0"/>
            </a:spcBef>
            <a:spcAft>
              <a:spcPct val="35000"/>
            </a:spcAft>
            <a:buNone/>
          </a:pPr>
          <a:r>
            <a:rPr lang="en-ZA" sz="2800" b="1" kern="1200" dirty="0">
              <a:solidFill>
                <a:prstClr val="white"/>
              </a:solidFill>
              <a:latin typeface="Calibri" panose="020F0502020204030204"/>
              <a:ea typeface="+mn-ea"/>
              <a:cs typeface="+mn-cs"/>
            </a:rPr>
            <a:t>Organisational Overview </a:t>
          </a:r>
          <a:endParaRPr lang="en-US" sz="2800" b="1" kern="1200" dirty="0">
            <a:solidFill>
              <a:prstClr val="white"/>
            </a:solidFill>
            <a:latin typeface="Calibri" panose="020F0502020204030204"/>
            <a:ea typeface="+mn-ea"/>
            <a:cs typeface="+mn-cs"/>
          </a:endParaRPr>
        </a:p>
      </dgm:t>
    </dgm:pt>
    <dgm:pt modelId="{7448FA47-E3A3-40F9-A593-13B14A67AD46}" type="parTrans" cxnId="{7172A0A8-1D61-4120-B074-9A31071F96AF}">
      <dgm:prSet/>
      <dgm:spPr/>
      <dgm:t>
        <a:bodyPr/>
        <a:lstStyle/>
        <a:p>
          <a:endParaRPr lang="en-US"/>
        </a:p>
      </dgm:t>
    </dgm:pt>
    <dgm:pt modelId="{24087AFF-7BA3-4452-8DC5-DD52A2F61962}" type="sibTrans" cxnId="{7172A0A8-1D61-4120-B074-9A31071F96AF}">
      <dgm:prSet/>
      <dgm:spPr/>
      <dgm:t>
        <a:bodyPr/>
        <a:lstStyle/>
        <a:p>
          <a:endParaRPr lang="en-US"/>
        </a:p>
      </dgm:t>
    </dgm:pt>
    <dgm:pt modelId="{E6CC58A1-425D-43D2-963A-7E41D8900FA6}">
      <dgm:prSet custT="1"/>
      <dgm:spPr>
        <a:solidFill>
          <a:srgbClr val="006837"/>
        </a:solidFill>
      </dgm:spPr>
      <dgm:t>
        <a:bodyPr/>
        <a:lstStyle/>
        <a:p>
          <a:r>
            <a:rPr lang="en-ZA" sz="2800" dirty="0"/>
            <a:t>​</a:t>
          </a:r>
          <a:r>
            <a:rPr lang="en-ZA" sz="2800" b="1" dirty="0"/>
            <a:t>Seda Performance 2021 -22 FY</a:t>
          </a:r>
          <a:endParaRPr lang="en-US" sz="2800" dirty="0"/>
        </a:p>
      </dgm:t>
    </dgm:pt>
    <dgm:pt modelId="{481FD8AE-028C-4882-AC1A-86691241E77C}" type="parTrans" cxnId="{769D067D-31A9-4F49-82CF-C0E447D1320B}">
      <dgm:prSet/>
      <dgm:spPr/>
      <dgm:t>
        <a:bodyPr/>
        <a:lstStyle/>
        <a:p>
          <a:endParaRPr lang="en-US"/>
        </a:p>
      </dgm:t>
    </dgm:pt>
    <dgm:pt modelId="{B9031F59-0611-433E-BA80-E98D744504A2}" type="sibTrans" cxnId="{769D067D-31A9-4F49-82CF-C0E447D1320B}">
      <dgm:prSet/>
      <dgm:spPr/>
      <dgm:t>
        <a:bodyPr/>
        <a:lstStyle/>
        <a:p>
          <a:endParaRPr lang="en-US"/>
        </a:p>
      </dgm:t>
    </dgm:pt>
    <dgm:pt modelId="{F1CA7260-A0DA-4A94-BFD8-DF0857FD2973}">
      <dgm:prSet custT="1"/>
      <dgm:spPr>
        <a:solidFill>
          <a:srgbClr val="006837"/>
        </a:solidFill>
      </dgm:spPr>
      <dgm:t>
        <a:bodyPr/>
        <a:lstStyle/>
        <a:p>
          <a:r>
            <a:rPr lang="en-ZA" sz="2800" b="1" dirty="0"/>
            <a:t>Financial Information</a:t>
          </a:r>
          <a:r>
            <a:rPr lang="en-US" sz="2800" dirty="0"/>
            <a:t>​</a:t>
          </a:r>
        </a:p>
      </dgm:t>
    </dgm:pt>
    <dgm:pt modelId="{73EFD15F-2AE4-4628-A8E9-8CD99F861B4E}" type="parTrans" cxnId="{7FFCFD7C-3867-423F-9D30-A1B8DC0FACF6}">
      <dgm:prSet/>
      <dgm:spPr/>
      <dgm:t>
        <a:bodyPr/>
        <a:lstStyle/>
        <a:p>
          <a:endParaRPr lang="en-US"/>
        </a:p>
      </dgm:t>
    </dgm:pt>
    <dgm:pt modelId="{94145C2A-5E9A-4F4B-AD2D-DAB092C0C1C6}" type="sibTrans" cxnId="{7FFCFD7C-3867-423F-9D30-A1B8DC0FACF6}">
      <dgm:prSet/>
      <dgm:spPr/>
      <dgm:t>
        <a:bodyPr/>
        <a:lstStyle/>
        <a:p>
          <a:endParaRPr lang="en-US"/>
        </a:p>
      </dgm:t>
    </dgm:pt>
    <dgm:pt modelId="{7C57D8E0-D4B9-430C-927A-8C64ECC0FAFD}">
      <dgm:prSet custT="1"/>
      <dgm:spPr>
        <a:solidFill>
          <a:srgbClr val="006837"/>
        </a:solidFill>
      </dgm:spPr>
      <dgm:t>
        <a:bodyPr/>
        <a:lstStyle/>
        <a:p>
          <a:r>
            <a:rPr lang="en-ZA" sz="2800" b="1" dirty="0"/>
            <a:t>Governance &amp; Compliance</a:t>
          </a:r>
          <a:endParaRPr lang="en-US" sz="2800" dirty="0"/>
        </a:p>
      </dgm:t>
    </dgm:pt>
    <dgm:pt modelId="{4EF26A37-B4FA-4067-9760-D175E471F791}" type="parTrans" cxnId="{EDF92ADA-F87F-4FD7-A536-BD5AFF0AF2EB}">
      <dgm:prSet/>
      <dgm:spPr/>
      <dgm:t>
        <a:bodyPr/>
        <a:lstStyle/>
        <a:p>
          <a:endParaRPr lang="en-US"/>
        </a:p>
      </dgm:t>
    </dgm:pt>
    <dgm:pt modelId="{0F2B483E-B4DE-4549-947E-2E79AC883003}" type="sibTrans" cxnId="{EDF92ADA-F87F-4FD7-A536-BD5AFF0AF2EB}">
      <dgm:prSet/>
      <dgm:spPr/>
      <dgm:t>
        <a:bodyPr/>
        <a:lstStyle/>
        <a:p>
          <a:endParaRPr lang="en-US"/>
        </a:p>
      </dgm:t>
    </dgm:pt>
    <dgm:pt modelId="{3CCDD97D-7840-41A4-B76B-11A341C9E022}">
      <dgm:prSet custT="1"/>
      <dgm:spPr>
        <a:solidFill>
          <a:srgbClr val="006837"/>
        </a:solidFill>
      </dgm:spPr>
      <dgm:t>
        <a:bodyPr/>
        <a:lstStyle/>
        <a:p>
          <a:r>
            <a:rPr lang="en-ZA" sz="2800" b="1" dirty="0"/>
            <a:t>Human Resources Report </a:t>
          </a:r>
          <a:endParaRPr lang="en-US" sz="2800" dirty="0"/>
        </a:p>
      </dgm:t>
    </dgm:pt>
    <dgm:pt modelId="{3EC78A92-CBCB-4FC7-B296-46118A474A53}" type="parTrans" cxnId="{0A3A9E68-3A63-4812-87D0-5A039C092D78}">
      <dgm:prSet/>
      <dgm:spPr/>
      <dgm:t>
        <a:bodyPr/>
        <a:lstStyle/>
        <a:p>
          <a:endParaRPr lang="en-US"/>
        </a:p>
      </dgm:t>
    </dgm:pt>
    <dgm:pt modelId="{D2F25A21-342D-4CC6-8331-D75615CF2132}" type="sibTrans" cxnId="{0A3A9E68-3A63-4812-87D0-5A039C092D78}">
      <dgm:prSet/>
      <dgm:spPr/>
      <dgm:t>
        <a:bodyPr/>
        <a:lstStyle/>
        <a:p>
          <a:endParaRPr lang="en-US"/>
        </a:p>
      </dgm:t>
    </dgm:pt>
    <dgm:pt modelId="{A2CF44C6-C938-48A5-910E-B96EFBFFE0BC}">
      <dgm:prSet custT="1"/>
      <dgm:spPr>
        <a:solidFill>
          <a:srgbClr val="006837"/>
        </a:solidFill>
      </dgm:spPr>
      <dgm:t>
        <a:bodyPr/>
        <a:lstStyle/>
        <a:p>
          <a:r>
            <a:rPr lang="en-ZA" sz="2800" b="1" dirty="0"/>
            <a:t>Success Stories </a:t>
          </a:r>
          <a:endParaRPr lang="en-US" sz="2800" dirty="0"/>
        </a:p>
      </dgm:t>
    </dgm:pt>
    <dgm:pt modelId="{8CCA3885-02A0-4A0C-B866-B1A5591C9D6E}" type="parTrans" cxnId="{960D3759-F1AB-40F8-BB81-5F263E1D294A}">
      <dgm:prSet/>
      <dgm:spPr/>
      <dgm:t>
        <a:bodyPr/>
        <a:lstStyle/>
        <a:p>
          <a:endParaRPr lang="en-ZA"/>
        </a:p>
      </dgm:t>
    </dgm:pt>
    <dgm:pt modelId="{1621792A-11B1-4754-B7B4-7E496423DBF6}" type="sibTrans" cxnId="{960D3759-F1AB-40F8-BB81-5F263E1D294A}">
      <dgm:prSet/>
      <dgm:spPr/>
      <dgm:t>
        <a:bodyPr/>
        <a:lstStyle/>
        <a:p>
          <a:endParaRPr lang="en-ZA"/>
        </a:p>
      </dgm:t>
    </dgm:pt>
    <dgm:pt modelId="{7DEDDE4D-6EA6-4966-95D3-775BA644C7D9}" type="pres">
      <dgm:prSet presAssocID="{5357141A-7FD1-460B-8047-0EB7D1066918}" presName="diagram" presStyleCnt="0">
        <dgm:presLayoutVars>
          <dgm:dir/>
          <dgm:resizeHandles val="exact"/>
        </dgm:presLayoutVars>
      </dgm:prSet>
      <dgm:spPr/>
      <dgm:t>
        <a:bodyPr/>
        <a:lstStyle/>
        <a:p>
          <a:endParaRPr lang="en-US"/>
        </a:p>
      </dgm:t>
    </dgm:pt>
    <dgm:pt modelId="{9F5DAFD4-0035-4E74-882C-7FD7B332EDC3}" type="pres">
      <dgm:prSet presAssocID="{D68C6FA4-F3BA-43DF-879B-161871E1BD10}" presName="node" presStyleLbl="node1" presStyleIdx="0" presStyleCnt="6" custLinFactNeighborX="6578" custLinFactNeighborY="-19795">
        <dgm:presLayoutVars>
          <dgm:bulletEnabled val="1"/>
        </dgm:presLayoutVars>
      </dgm:prSet>
      <dgm:spPr/>
      <dgm:t>
        <a:bodyPr/>
        <a:lstStyle/>
        <a:p>
          <a:endParaRPr lang="en-US"/>
        </a:p>
      </dgm:t>
    </dgm:pt>
    <dgm:pt modelId="{53DA10EA-7491-4DAA-8C5D-875BB9CF0636}" type="pres">
      <dgm:prSet presAssocID="{24087AFF-7BA3-4452-8DC5-DD52A2F61962}" presName="sibTrans" presStyleCnt="0"/>
      <dgm:spPr/>
    </dgm:pt>
    <dgm:pt modelId="{790E589E-99CA-46DD-BBFB-C72AC3167929}" type="pres">
      <dgm:prSet presAssocID="{E6CC58A1-425D-43D2-963A-7E41D8900FA6}" presName="node" presStyleLbl="node1" presStyleIdx="1" presStyleCnt="6" custLinFactNeighborX="27" custLinFactNeighborY="-20634">
        <dgm:presLayoutVars>
          <dgm:bulletEnabled val="1"/>
        </dgm:presLayoutVars>
      </dgm:prSet>
      <dgm:spPr/>
      <dgm:t>
        <a:bodyPr/>
        <a:lstStyle/>
        <a:p>
          <a:endParaRPr lang="en-US"/>
        </a:p>
      </dgm:t>
    </dgm:pt>
    <dgm:pt modelId="{B6D4B2E6-B386-4ACD-B559-8996898FD888}" type="pres">
      <dgm:prSet presAssocID="{B9031F59-0611-433E-BA80-E98D744504A2}" presName="sibTrans" presStyleCnt="0"/>
      <dgm:spPr/>
    </dgm:pt>
    <dgm:pt modelId="{5FD3A5F2-BB83-4F22-A8AB-27A899795F9F}" type="pres">
      <dgm:prSet presAssocID="{F1CA7260-A0DA-4A94-BFD8-DF0857FD2973}" presName="node" presStyleLbl="node1" presStyleIdx="2" presStyleCnt="6" custScaleX="102449" custLinFactNeighborX="-3925" custLinFactNeighborY="-19976">
        <dgm:presLayoutVars>
          <dgm:bulletEnabled val="1"/>
        </dgm:presLayoutVars>
      </dgm:prSet>
      <dgm:spPr/>
      <dgm:t>
        <a:bodyPr/>
        <a:lstStyle/>
        <a:p>
          <a:endParaRPr lang="en-US"/>
        </a:p>
      </dgm:t>
    </dgm:pt>
    <dgm:pt modelId="{5FE430CB-FA0B-4FE5-A2B6-8A7F664E1E10}" type="pres">
      <dgm:prSet presAssocID="{94145C2A-5E9A-4F4B-AD2D-DAB092C0C1C6}" presName="sibTrans" presStyleCnt="0"/>
      <dgm:spPr/>
    </dgm:pt>
    <dgm:pt modelId="{8777C910-8C72-4051-BD6E-2459F28BDA3F}" type="pres">
      <dgm:prSet presAssocID="{7C57D8E0-D4B9-430C-927A-8C64ECC0FAFD}" presName="node" presStyleLbl="node1" presStyleIdx="3" presStyleCnt="6" custLinFactX="12360" custLinFactNeighborX="100000" custLinFactNeighborY="-32876">
        <dgm:presLayoutVars>
          <dgm:bulletEnabled val="1"/>
        </dgm:presLayoutVars>
      </dgm:prSet>
      <dgm:spPr/>
      <dgm:t>
        <a:bodyPr/>
        <a:lstStyle/>
        <a:p>
          <a:endParaRPr lang="en-US"/>
        </a:p>
      </dgm:t>
    </dgm:pt>
    <dgm:pt modelId="{A6C622AD-4BAF-4840-949F-364457DB8672}" type="pres">
      <dgm:prSet presAssocID="{0F2B483E-B4DE-4549-947E-2E79AC883003}" presName="sibTrans" presStyleCnt="0"/>
      <dgm:spPr/>
    </dgm:pt>
    <dgm:pt modelId="{1EA3936B-0793-4244-A1BE-50A01AB4FC0D}" type="pres">
      <dgm:prSet presAssocID="{3CCDD97D-7840-41A4-B76B-11A341C9E022}" presName="node" presStyleLbl="node1" presStyleIdx="4" presStyleCnt="6" custLinFactX="-1395" custLinFactNeighborX="-100000" custLinFactNeighborY="-29440">
        <dgm:presLayoutVars>
          <dgm:bulletEnabled val="1"/>
        </dgm:presLayoutVars>
      </dgm:prSet>
      <dgm:spPr/>
      <dgm:t>
        <a:bodyPr/>
        <a:lstStyle/>
        <a:p>
          <a:endParaRPr lang="en-US"/>
        </a:p>
      </dgm:t>
    </dgm:pt>
    <dgm:pt modelId="{CAD4096B-1301-4F43-B925-3F5BF009CBEE}" type="pres">
      <dgm:prSet presAssocID="{D2F25A21-342D-4CC6-8331-D75615CF2132}" presName="sibTrans" presStyleCnt="0"/>
      <dgm:spPr/>
    </dgm:pt>
    <dgm:pt modelId="{9BA2957A-20AD-417C-88B2-DF382B90D8CF}" type="pres">
      <dgm:prSet presAssocID="{A2CF44C6-C938-48A5-910E-B96EFBFFE0BC}" presName="node" presStyleLbl="node1" presStyleIdx="5" presStyleCnt="6" custScaleX="104835" custLinFactNeighborX="-4260" custLinFactNeighborY="-33216">
        <dgm:presLayoutVars>
          <dgm:bulletEnabled val="1"/>
        </dgm:presLayoutVars>
      </dgm:prSet>
      <dgm:spPr/>
      <dgm:t>
        <a:bodyPr/>
        <a:lstStyle/>
        <a:p>
          <a:endParaRPr lang="en-US"/>
        </a:p>
      </dgm:t>
    </dgm:pt>
  </dgm:ptLst>
  <dgm:cxnLst>
    <dgm:cxn modelId="{44ABC39E-ED86-400A-91B3-8B19AEAE44FE}" type="presOf" srcId="{5357141A-7FD1-460B-8047-0EB7D1066918}" destId="{7DEDDE4D-6EA6-4966-95D3-775BA644C7D9}" srcOrd="0" destOrd="0" presId="urn:microsoft.com/office/officeart/2005/8/layout/default#1"/>
    <dgm:cxn modelId="{7FFCFD7C-3867-423F-9D30-A1B8DC0FACF6}" srcId="{5357141A-7FD1-460B-8047-0EB7D1066918}" destId="{F1CA7260-A0DA-4A94-BFD8-DF0857FD2973}" srcOrd="2" destOrd="0" parTransId="{73EFD15F-2AE4-4628-A8E9-8CD99F861B4E}" sibTransId="{94145C2A-5E9A-4F4B-AD2D-DAB092C0C1C6}"/>
    <dgm:cxn modelId="{AF0601D4-89E2-4AD5-91BC-1CCEAF6907EE}" type="presOf" srcId="{D68C6FA4-F3BA-43DF-879B-161871E1BD10}" destId="{9F5DAFD4-0035-4E74-882C-7FD7B332EDC3}" srcOrd="0" destOrd="0" presId="urn:microsoft.com/office/officeart/2005/8/layout/default#1"/>
    <dgm:cxn modelId="{769D067D-31A9-4F49-82CF-C0E447D1320B}" srcId="{5357141A-7FD1-460B-8047-0EB7D1066918}" destId="{E6CC58A1-425D-43D2-963A-7E41D8900FA6}" srcOrd="1" destOrd="0" parTransId="{481FD8AE-028C-4882-AC1A-86691241E77C}" sibTransId="{B9031F59-0611-433E-BA80-E98D744504A2}"/>
    <dgm:cxn modelId="{960D3759-F1AB-40F8-BB81-5F263E1D294A}" srcId="{5357141A-7FD1-460B-8047-0EB7D1066918}" destId="{A2CF44C6-C938-48A5-910E-B96EFBFFE0BC}" srcOrd="5" destOrd="0" parTransId="{8CCA3885-02A0-4A0C-B866-B1A5591C9D6E}" sibTransId="{1621792A-11B1-4754-B7B4-7E496423DBF6}"/>
    <dgm:cxn modelId="{7172A0A8-1D61-4120-B074-9A31071F96AF}" srcId="{5357141A-7FD1-460B-8047-0EB7D1066918}" destId="{D68C6FA4-F3BA-43DF-879B-161871E1BD10}" srcOrd="0" destOrd="0" parTransId="{7448FA47-E3A3-40F9-A593-13B14A67AD46}" sibTransId="{24087AFF-7BA3-4452-8DC5-DD52A2F61962}"/>
    <dgm:cxn modelId="{0A3A9E68-3A63-4812-87D0-5A039C092D78}" srcId="{5357141A-7FD1-460B-8047-0EB7D1066918}" destId="{3CCDD97D-7840-41A4-B76B-11A341C9E022}" srcOrd="4" destOrd="0" parTransId="{3EC78A92-CBCB-4FC7-B296-46118A474A53}" sibTransId="{D2F25A21-342D-4CC6-8331-D75615CF2132}"/>
    <dgm:cxn modelId="{EDF92ADA-F87F-4FD7-A536-BD5AFF0AF2EB}" srcId="{5357141A-7FD1-460B-8047-0EB7D1066918}" destId="{7C57D8E0-D4B9-430C-927A-8C64ECC0FAFD}" srcOrd="3" destOrd="0" parTransId="{4EF26A37-B4FA-4067-9760-D175E471F791}" sibTransId="{0F2B483E-B4DE-4549-947E-2E79AC883003}"/>
    <dgm:cxn modelId="{E23E0594-13B9-45A0-B68A-978765E2F67A}" type="presOf" srcId="{F1CA7260-A0DA-4A94-BFD8-DF0857FD2973}" destId="{5FD3A5F2-BB83-4F22-A8AB-27A899795F9F}" srcOrd="0" destOrd="0" presId="urn:microsoft.com/office/officeart/2005/8/layout/default#1"/>
    <dgm:cxn modelId="{D18CE555-C383-485D-BBEF-62E3D3C41FD9}" type="presOf" srcId="{3CCDD97D-7840-41A4-B76B-11A341C9E022}" destId="{1EA3936B-0793-4244-A1BE-50A01AB4FC0D}" srcOrd="0" destOrd="0" presId="urn:microsoft.com/office/officeart/2005/8/layout/default#1"/>
    <dgm:cxn modelId="{78E16E83-663C-4A30-A98D-90CF864233CF}" type="presOf" srcId="{E6CC58A1-425D-43D2-963A-7E41D8900FA6}" destId="{790E589E-99CA-46DD-BBFB-C72AC3167929}" srcOrd="0" destOrd="0" presId="urn:microsoft.com/office/officeart/2005/8/layout/default#1"/>
    <dgm:cxn modelId="{A8BF3C32-DD53-4574-BBD7-6AA648043DDA}" type="presOf" srcId="{A2CF44C6-C938-48A5-910E-B96EFBFFE0BC}" destId="{9BA2957A-20AD-417C-88B2-DF382B90D8CF}" srcOrd="0" destOrd="0" presId="urn:microsoft.com/office/officeart/2005/8/layout/default#1"/>
    <dgm:cxn modelId="{DB8B38EA-188B-4AB7-ADA8-768853FC5E30}" type="presOf" srcId="{7C57D8E0-D4B9-430C-927A-8C64ECC0FAFD}" destId="{8777C910-8C72-4051-BD6E-2459F28BDA3F}" srcOrd="0" destOrd="0" presId="urn:microsoft.com/office/officeart/2005/8/layout/default#1"/>
    <dgm:cxn modelId="{85673816-3255-4DAC-A46E-AA7746CC31DA}" type="presParOf" srcId="{7DEDDE4D-6EA6-4966-95D3-775BA644C7D9}" destId="{9F5DAFD4-0035-4E74-882C-7FD7B332EDC3}" srcOrd="0" destOrd="0" presId="urn:microsoft.com/office/officeart/2005/8/layout/default#1"/>
    <dgm:cxn modelId="{79770413-CFAB-49B9-B583-E342821A8ECA}" type="presParOf" srcId="{7DEDDE4D-6EA6-4966-95D3-775BA644C7D9}" destId="{53DA10EA-7491-4DAA-8C5D-875BB9CF0636}" srcOrd="1" destOrd="0" presId="urn:microsoft.com/office/officeart/2005/8/layout/default#1"/>
    <dgm:cxn modelId="{DEED11B8-62FB-4764-8865-58530AD284EC}" type="presParOf" srcId="{7DEDDE4D-6EA6-4966-95D3-775BA644C7D9}" destId="{790E589E-99CA-46DD-BBFB-C72AC3167929}" srcOrd="2" destOrd="0" presId="urn:microsoft.com/office/officeart/2005/8/layout/default#1"/>
    <dgm:cxn modelId="{A19882B5-F692-4F54-9CCA-AD81A25835EA}" type="presParOf" srcId="{7DEDDE4D-6EA6-4966-95D3-775BA644C7D9}" destId="{B6D4B2E6-B386-4ACD-B559-8996898FD888}" srcOrd="3" destOrd="0" presId="urn:microsoft.com/office/officeart/2005/8/layout/default#1"/>
    <dgm:cxn modelId="{5E821B6B-1BF2-4924-AC74-3674F1386A8D}" type="presParOf" srcId="{7DEDDE4D-6EA6-4966-95D3-775BA644C7D9}" destId="{5FD3A5F2-BB83-4F22-A8AB-27A899795F9F}" srcOrd="4" destOrd="0" presId="urn:microsoft.com/office/officeart/2005/8/layout/default#1"/>
    <dgm:cxn modelId="{AEB09C05-4084-477B-AD44-AB9EEB3F0BE4}" type="presParOf" srcId="{7DEDDE4D-6EA6-4966-95D3-775BA644C7D9}" destId="{5FE430CB-FA0B-4FE5-A2B6-8A7F664E1E10}" srcOrd="5" destOrd="0" presId="urn:microsoft.com/office/officeart/2005/8/layout/default#1"/>
    <dgm:cxn modelId="{1C79EE60-39B4-4097-A665-A1EE4E0EB452}" type="presParOf" srcId="{7DEDDE4D-6EA6-4966-95D3-775BA644C7D9}" destId="{8777C910-8C72-4051-BD6E-2459F28BDA3F}" srcOrd="6" destOrd="0" presId="urn:microsoft.com/office/officeart/2005/8/layout/default#1"/>
    <dgm:cxn modelId="{EF04C06C-147E-4120-827B-E9CD7D551B1E}" type="presParOf" srcId="{7DEDDE4D-6EA6-4966-95D3-775BA644C7D9}" destId="{A6C622AD-4BAF-4840-949F-364457DB8672}" srcOrd="7" destOrd="0" presId="urn:microsoft.com/office/officeart/2005/8/layout/default#1"/>
    <dgm:cxn modelId="{595B01B4-D0BD-47CC-95AA-B72BAEACF1F8}" type="presParOf" srcId="{7DEDDE4D-6EA6-4966-95D3-775BA644C7D9}" destId="{1EA3936B-0793-4244-A1BE-50A01AB4FC0D}" srcOrd="8" destOrd="0" presId="urn:microsoft.com/office/officeart/2005/8/layout/default#1"/>
    <dgm:cxn modelId="{D5822714-02A4-42DD-B77D-CDCD6DC6C17B}" type="presParOf" srcId="{7DEDDE4D-6EA6-4966-95D3-775BA644C7D9}" destId="{CAD4096B-1301-4F43-B925-3F5BF009CBEE}" srcOrd="9" destOrd="0" presId="urn:microsoft.com/office/officeart/2005/8/layout/default#1"/>
    <dgm:cxn modelId="{084ADE0A-8FC6-4FF3-9F3C-9ADF123600A6}" type="presParOf" srcId="{7DEDDE4D-6EA6-4966-95D3-775BA644C7D9}" destId="{9BA2957A-20AD-417C-88B2-DF382B90D8CF}" srcOrd="10" destOrd="0" presId="urn:microsoft.com/office/officeart/2005/8/layout/defaul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F5DAFD4-0035-4E74-882C-7FD7B332EDC3}">
      <dsp:nvSpPr>
        <dsp:cNvPr id="0" name=""/>
        <dsp:cNvSpPr/>
      </dsp:nvSpPr>
      <dsp:spPr>
        <a:xfrm>
          <a:off x="204613" y="250666"/>
          <a:ext cx="2592278" cy="1555367"/>
        </a:xfrm>
        <a:prstGeom prst="rect">
          <a:avLst/>
        </a:prstGeom>
        <a:solidFill>
          <a:srgbClr val="00683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377950">
            <a:lnSpc>
              <a:spcPct val="90000"/>
            </a:lnSpc>
            <a:spcBef>
              <a:spcPct val="0"/>
            </a:spcBef>
            <a:spcAft>
              <a:spcPct val="35000"/>
            </a:spcAft>
            <a:buNone/>
          </a:pPr>
          <a:r>
            <a:rPr lang="en-ZA" sz="2800" b="1" kern="1200" dirty="0">
              <a:solidFill>
                <a:prstClr val="white"/>
              </a:solidFill>
              <a:latin typeface="Calibri" panose="020F0502020204030204"/>
              <a:ea typeface="+mn-ea"/>
              <a:cs typeface="+mn-cs"/>
            </a:rPr>
            <a:t>Organisational Overview </a:t>
          </a:r>
          <a:endParaRPr lang="en-US" sz="2800" b="1" kern="1200" dirty="0">
            <a:solidFill>
              <a:prstClr val="white"/>
            </a:solidFill>
            <a:latin typeface="Calibri" panose="020F0502020204030204"/>
            <a:ea typeface="+mn-ea"/>
            <a:cs typeface="+mn-cs"/>
          </a:endParaRPr>
        </a:p>
      </dsp:txBody>
      <dsp:txXfrm>
        <a:off x="204613" y="250666"/>
        <a:ext cx="2592278" cy="1555367"/>
      </dsp:txXfrm>
    </dsp:sp>
    <dsp:sp modelId="{790E589E-99CA-46DD-BBFB-C72AC3167929}">
      <dsp:nvSpPr>
        <dsp:cNvPr id="0" name=""/>
        <dsp:cNvSpPr/>
      </dsp:nvSpPr>
      <dsp:spPr>
        <a:xfrm>
          <a:off x="2886299" y="237616"/>
          <a:ext cx="2592278" cy="1555367"/>
        </a:xfrm>
        <a:prstGeom prst="rect">
          <a:avLst/>
        </a:prstGeom>
        <a:solidFill>
          <a:srgbClr val="00683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ZA" sz="2800" kern="1200" dirty="0"/>
            <a:t>​</a:t>
          </a:r>
          <a:r>
            <a:rPr lang="en-ZA" sz="2800" b="1" kern="1200" dirty="0"/>
            <a:t>Seda Performance 2021 -22 FY</a:t>
          </a:r>
          <a:endParaRPr lang="en-US" sz="2800" kern="1200" dirty="0"/>
        </a:p>
      </dsp:txBody>
      <dsp:txXfrm>
        <a:off x="2886299" y="237616"/>
        <a:ext cx="2592278" cy="1555367"/>
      </dsp:txXfrm>
    </dsp:sp>
    <dsp:sp modelId="{5FD3A5F2-BB83-4F22-A8AB-27A899795F9F}">
      <dsp:nvSpPr>
        <dsp:cNvPr id="0" name=""/>
        <dsp:cNvSpPr/>
      </dsp:nvSpPr>
      <dsp:spPr>
        <a:xfrm>
          <a:off x="5635358" y="247850"/>
          <a:ext cx="2655763" cy="1555367"/>
        </a:xfrm>
        <a:prstGeom prst="rect">
          <a:avLst/>
        </a:prstGeom>
        <a:solidFill>
          <a:srgbClr val="00683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ZA" sz="2800" b="1" kern="1200" dirty="0"/>
            <a:t>Financial Information</a:t>
          </a:r>
          <a:r>
            <a:rPr lang="en-US" sz="2800" kern="1200" dirty="0"/>
            <a:t>​</a:t>
          </a:r>
        </a:p>
      </dsp:txBody>
      <dsp:txXfrm>
        <a:off x="5635358" y="247850"/>
        <a:ext cx="2655763" cy="1555367"/>
      </dsp:txXfrm>
    </dsp:sp>
    <dsp:sp modelId="{8777C910-8C72-4051-BD6E-2459F28BDA3F}">
      <dsp:nvSpPr>
        <dsp:cNvPr id="0" name=""/>
        <dsp:cNvSpPr/>
      </dsp:nvSpPr>
      <dsp:spPr>
        <a:xfrm>
          <a:off x="2915851" y="1861803"/>
          <a:ext cx="2592278" cy="1555367"/>
        </a:xfrm>
        <a:prstGeom prst="rect">
          <a:avLst/>
        </a:prstGeom>
        <a:solidFill>
          <a:srgbClr val="00683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ZA" sz="2800" b="1" kern="1200" dirty="0"/>
            <a:t>Governance &amp; Compliance</a:t>
          </a:r>
          <a:endParaRPr lang="en-US" sz="2800" kern="1200" dirty="0"/>
        </a:p>
      </dsp:txBody>
      <dsp:txXfrm>
        <a:off x="2915851" y="1861803"/>
        <a:ext cx="2592278" cy="1555367"/>
      </dsp:txXfrm>
    </dsp:sp>
    <dsp:sp modelId="{1EA3936B-0793-4244-A1BE-50A01AB4FC0D}">
      <dsp:nvSpPr>
        <dsp:cNvPr id="0" name=""/>
        <dsp:cNvSpPr/>
      </dsp:nvSpPr>
      <dsp:spPr>
        <a:xfrm>
          <a:off x="226232" y="1915245"/>
          <a:ext cx="2592278" cy="1555367"/>
        </a:xfrm>
        <a:prstGeom prst="rect">
          <a:avLst/>
        </a:prstGeom>
        <a:solidFill>
          <a:srgbClr val="00683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ZA" sz="2800" b="1" kern="1200" dirty="0"/>
            <a:t>Human Resources Report </a:t>
          </a:r>
          <a:endParaRPr lang="en-US" sz="2800" kern="1200" dirty="0"/>
        </a:p>
      </dsp:txBody>
      <dsp:txXfrm>
        <a:off x="226232" y="1915245"/>
        <a:ext cx="2592278" cy="1555367"/>
      </dsp:txXfrm>
    </dsp:sp>
    <dsp:sp modelId="{9BA2957A-20AD-417C-88B2-DF382B90D8CF}">
      <dsp:nvSpPr>
        <dsp:cNvPr id="0" name=""/>
        <dsp:cNvSpPr/>
      </dsp:nvSpPr>
      <dsp:spPr>
        <a:xfrm>
          <a:off x="5595748" y="1856515"/>
          <a:ext cx="2717615" cy="1555367"/>
        </a:xfrm>
        <a:prstGeom prst="rect">
          <a:avLst/>
        </a:prstGeom>
        <a:solidFill>
          <a:srgbClr val="00683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ZA" sz="2800" b="1" kern="1200" dirty="0"/>
            <a:t>Success Stories </a:t>
          </a:r>
          <a:endParaRPr lang="en-US" sz="2800" kern="1200" dirty="0"/>
        </a:p>
      </dsp:txBody>
      <dsp:txXfrm>
        <a:off x="5595748" y="1856515"/>
        <a:ext cx="2717615" cy="1555367"/>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image" Target="../media/image28.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Click to edit Master title style</a:t>
            </a:r>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2"/>
          </p:nvPr>
        </p:nvSpPr>
        <p:spPr/>
        <p:txBody>
          <a:bodyPr/>
          <a:lstStyle/>
          <a:p>
            <a:fld id="{72EC1EF7-8F42-42C6-AAA0-F77AB9E442DC}" type="datetimeFigureOut">
              <a:rPr lang="en-US" smtClean="0"/>
              <a:pPr/>
              <a:t>10/13/2022</a:t>
            </a:fld>
            <a:endParaRPr lang="en-US" dirty="0"/>
          </a:p>
        </p:txBody>
      </p:sp>
      <p:sp>
        <p:nvSpPr>
          <p:cNvPr id="5" name="Footer Placeholder 4"/>
          <p:cNvSpPr>
            <a:spLocks noGrp="1"/>
          </p:cNvSpPr>
          <p:nvPr>
            <p:ph type="ftr" sz="quarter" idx="3"/>
          </p:nvPr>
        </p:nvSpPr>
        <p:spPr/>
        <p:txBody>
          <a:bodyPr/>
          <a:lstStyle/>
          <a:p>
            <a:endParaRPr lang="en-US" dirty="0"/>
          </a:p>
        </p:txBody>
      </p:sp>
      <p:sp>
        <p:nvSpPr>
          <p:cNvPr id="6" name="Slide Number Placeholder 5"/>
          <p:cNvSpPr>
            <a:spLocks noGrp="1"/>
          </p:cNvSpPr>
          <p:nvPr>
            <p:ph type="sldNum" sz="quarter" idx="4"/>
          </p:nvPr>
        </p:nvSpPr>
        <p:spPr/>
        <p:txBody>
          <a:bodyPr/>
          <a:lstStyle/>
          <a:p>
            <a:fld id="{93AE1883-0942-4AA3-9DB2-9C7C3A0314B1}" type="slidenum">
              <a:rPr lang="en-US" smtClean="0"/>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5DE11894-7526-468E-874B-9D686D0687C5}" type="datetimeFigureOut">
              <a:rPr lang="en-US" smtClean="0"/>
              <a:pPr/>
              <a:t>10/13/2022</a:t>
            </a:fld>
            <a:endParaRPr lang="en-US" dirty="0"/>
          </a:p>
        </p:txBody>
      </p:sp>
      <p:sp>
        <p:nvSpPr>
          <p:cNvPr id="5" name="Footer Placeholder 4"/>
          <p:cNvSpPr>
            <a:spLocks noGrp="1"/>
          </p:cNvSpPr>
          <p:nvPr>
            <p:ph type="ftr" sz="quarter" idx="3"/>
          </p:nvPr>
        </p:nvSpPr>
        <p:spPr/>
        <p:txBody>
          <a:bodyPr/>
          <a:lstStyle/>
          <a:p>
            <a:endParaRPr lang="en-US" dirty="0"/>
          </a:p>
        </p:txBody>
      </p:sp>
      <p:sp>
        <p:nvSpPr>
          <p:cNvPr id="6" name="Slide Number Placeholder 5"/>
          <p:cNvSpPr>
            <a:spLocks noGrp="1"/>
          </p:cNvSpPr>
          <p:nvPr>
            <p:ph type="sldNum" sz="quarter" idx="4"/>
          </p:nvPr>
        </p:nvSpPr>
        <p:spPr/>
        <p:txBody>
          <a:bodyPr/>
          <a:lstStyle/>
          <a:p>
            <a:fld id="{93AE1883-0942-4AA3-9DB2-9C7C3A0314B1}" type="slidenum">
              <a:rPr lang="en-US" smtClean="0"/>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vert="eaVert"/>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BBC9731B-68B3-4A68-9CA0-9D7D151A5CA9}" type="datetimeFigureOut">
              <a:rPr lang="en-US" smtClean="0"/>
              <a:pPr/>
              <a:t>10/13/2022</a:t>
            </a:fld>
            <a:endParaRPr lang="en-US" dirty="0"/>
          </a:p>
        </p:txBody>
      </p:sp>
      <p:sp>
        <p:nvSpPr>
          <p:cNvPr id="5" name="Footer Placeholder 4"/>
          <p:cNvSpPr>
            <a:spLocks noGrp="1"/>
          </p:cNvSpPr>
          <p:nvPr>
            <p:ph type="ftr" sz="quarter" idx="3"/>
          </p:nvPr>
        </p:nvSpPr>
        <p:spPr/>
        <p:txBody>
          <a:bodyPr/>
          <a:lstStyle/>
          <a:p>
            <a:endParaRPr lang="en-US" dirty="0"/>
          </a:p>
        </p:txBody>
      </p:sp>
      <p:sp>
        <p:nvSpPr>
          <p:cNvPr id="6" name="Slide Number Placeholder 5"/>
          <p:cNvSpPr>
            <a:spLocks noGrp="1"/>
          </p:cNvSpPr>
          <p:nvPr>
            <p:ph type="sldNum" sz="quarter" idx="4"/>
          </p:nvPr>
        </p:nvSpPr>
        <p:spPr/>
        <p:txBody>
          <a:bodyPr/>
          <a:lstStyle/>
          <a:p>
            <a:fld id="{93AE1883-0942-4AA3-9DB2-9C7C3A0314B1}" type="slidenum">
              <a:rPr lang="en-US" smtClean="0"/>
              <a:pPr/>
              <a:t>‹#›</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3FFE1F29-7279-48EF-A80D-EEAAC2383AEC}" type="datetimeFigureOut">
              <a:rPr lang="en-US" smtClean="0"/>
              <a:pPr/>
              <a:t>10/13/2022</a:t>
            </a:fld>
            <a:endParaRPr lang="en-US" dirty="0"/>
          </a:p>
        </p:txBody>
      </p:sp>
      <p:sp>
        <p:nvSpPr>
          <p:cNvPr id="5" name="Footer Placeholder 4"/>
          <p:cNvSpPr>
            <a:spLocks noGrp="1"/>
          </p:cNvSpPr>
          <p:nvPr>
            <p:ph type="ftr" sz="quarter" idx="3"/>
          </p:nvPr>
        </p:nvSpPr>
        <p:spPr/>
        <p:txBody>
          <a:bodyPr/>
          <a:lstStyle/>
          <a:p>
            <a:endParaRPr lang="en-US" dirty="0"/>
          </a:p>
        </p:txBody>
      </p:sp>
      <p:sp>
        <p:nvSpPr>
          <p:cNvPr id="6" name="Slide Number Placeholder 5"/>
          <p:cNvSpPr>
            <a:spLocks noGrp="1"/>
          </p:cNvSpPr>
          <p:nvPr>
            <p:ph type="sldNum" sz="quarter" idx="4"/>
          </p:nvPr>
        </p:nvSpPr>
        <p:spPr/>
        <p:txBody>
          <a:bodyPr/>
          <a:lstStyle/>
          <a:p>
            <a:fld id="{93AE1883-0942-4AA3-9DB2-9C7C3A0314B1}" type="slidenum">
              <a:rPr lang="en-US" smtClean="0"/>
              <a:pPr/>
              <a:t>‹#›</a:t>
            </a:fld>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a:t>Click to edit Master text styles</a:t>
            </a:r>
          </a:p>
        </p:txBody>
      </p:sp>
      <p:sp>
        <p:nvSpPr>
          <p:cNvPr id="4" name="Date Placeholder 3"/>
          <p:cNvSpPr>
            <a:spLocks noGrp="1"/>
          </p:cNvSpPr>
          <p:nvPr>
            <p:ph type="dt" sz="half" idx="2"/>
          </p:nvPr>
        </p:nvSpPr>
        <p:spPr/>
        <p:txBody>
          <a:bodyPr/>
          <a:lstStyle/>
          <a:p>
            <a:fld id="{FAE97F87-8DDE-4A7D-BF20-923B4BC4286E}" type="datetimeFigureOut">
              <a:rPr lang="en-US" smtClean="0"/>
              <a:pPr/>
              <a:t>10/13/2022</a:t>
            </a:fld>
            <a:endParaRPr lang="en-US" dirty="0"/>
          </a:p>
        </p:txBody>
      </p:sp>
      <p:sp>
        <p:nvSpPr>
          <p:cNvPr id="5" name="Footer Placeholder 4"/>
          <p:cNvSpPr>
            <a:spLocks noGrp="1"/>
          </p:cNvSpPr>
          <p:nvPr>
            <p:ph type="ftr" sz="quarter" idx="3"/>
          </p:nvPr>
        </p:nvSpPr>
        <p:spPr/>
        <p:txBody>
          <a:bodyPr/>
          <a:lstStyle/>
          <a:p>
            <a:endParaRPr lang="en-US" dirty="0"/>
          </a:p>
        </p:txBody>
      </p:sp>
      <p:sp>
        <p:nvSpPr>
          <p:cNvPr id="6" name="Slide Number Placeholder 5"/>
          <p:cNvSpPr>
            <a:spLocks noGrp="1"/>
          </p:cNvSpPr>
          <p:nvPr>
            <p:ph type="sldNum" sz="quarter" idx="4"/>
          </p:nvPr>
        </p:nvSpPr>
        <p:spPr/>
        <p:txBody>
          <a:bodyPr/>
          <a:lstStyle/>
          <a:p>
            <a:fld id="{93AE1883-0942-4AA3-9DB2-9C7C3A0314B1}" type="slidenum">
              <a:rPr lang="en-US" smtClean="0"/>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3"/>
          </p:nvPr>
        </p:nvSpPr>
        <p:spPr/>
        <p:txBody>
          <a:bodyPr/>
          <a:lstStyle/>
          <a:p>
            <a:fld id="{9F2C11BD-FE1C-42AD-AAF7-AE4863A6D17E}" type="datetimeFigureOut">
              <a:rPr lang="en-US" smtClean="0"/>
              <a:pPr/>
              <a:t>10/13/2022</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93AE1883-0942-4AA3-9DB2-9C7C3A0314B1}" type="slidenum">
              <a:rPr lang="en-US" smtClean="0"/>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4" name="Content Placeholder 3"/>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6" name="Content Placeholder 5"/>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5"/>
          </p:nvPr>
        </p:nvSpPr>
        <p:spPr/>
        <p:txBody>
          <a:bodyPr/>
          <a:lstStyle/>
          <a:p>
            <a:fld id="{8FF5F6AB-3758-449D-BA11-7C993F684BD8}" type="datetimeFigureOut">
              <a:rPr lang="en-US" smtClean="0"/>
              <a:pPr/>
              <a:t>10/13/2022</a:t>
            </a:fld>
            <a:endParaRPr lang="en-US" dirty="0"/>
          </a:p>
        </p:txBody>
      </p:sp>
      <p:sp>
        <p:nvSpPr>
          <p:cNvPr id="8" name="Footer Placeholder 7"/>
          <p:cNvSpPr>
            <a:spLocks noGrp="1"/>
          </p:cNvSpPr>
          <p:nvPr>
            <p:ph type="ftr" sz="quarter" idx="6"/>
          </p:nvPr>
        </p:nvSpPr>
        <p:spPr/>
        <p:txBody>
          <a:bodyPr/>
          <a:lstStyle/>
          <a:p>
            <a:endParaRPr lang="en-US" dirty="0"/>
          </a:p>
        </p:txBody>
      </p:sp>
      <p:sp>
        <p:nvSpPr>
          <p:cNvPr id="9" name="Slide Number Placeholder 8"/>
          <p:cNvSpPr>
            <a:spLocks noGrp="1"/>
          </p:cNvSpPr>
          <p:nvPr>
            <p:ph type="sldNum" sz="quarter" idx="7"/>
          </p:nvPr>
        </p:nvSpPr>
        <p:spPr/>
        <p:txBody>
          <a:bodyPr/>
          <a:lstStyle/>
          <a:p>
            <a:fld id="{93AE1883-0942-4AA3-9DB2-9C7C3A0314B1}" type="slidenum">
              <a:rPr lang="en-US" smtClean="0"/>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
          </p:nvPr>
        </p:nvSpPr>
        <p:spPr/>
        <p:txBody>
          <a:bodyPr/>
          <a:lstStyle/>
          <a:p>
            <a:fld id="{A0F1DFE5-55DE-43B1-88B3-A92B2F9D49D0}" type="datetimeFigureOut">
              <a:rPr lang="en-US" smtClean="0"/>
              <a:pPr/>
              <a:t>10/13/2022</a:t>
            </a:fld>
            <a:endParaRPr lang="en-US" dirty="0"/>
          </a:p>
        </p:txBody>
      </p:sp>
      <p:sp>
        <p:nvSpPr>
          <p:cNvPr id="4" name="Footer Placeholder 3"/>
          <p:cNvSpPr>
            <a:spLocks noGrp="1"/>
          </p:cNvSpPr>
          <p:nvPr>
            <p:ph type="ftr" sz="quarter" idx="2"/>
          </p:nvPr>
        </p:nvSpPr>
        <p:spPr/>
        <p:txBody>
          <a:bodyPr/>
          <a:lstStyle/>
          <a:p>
            <a:endParaRPr lang="en-US" dirty="0"/>
          </a:p>
        </p:txBody>
      </p:sp>
      <p:sp>
        <p:nvSpPr>
          <p:cNvPr id="5" name="Slide Number Placeholder 4"/>
          <p:cNvSpPr>
            <a:spLocks noGrp="1"/>
          </p:cNvSpPr>
          <p:nvPr>
            <p:ph type="sldNum" sz="quarter" idx="3"/>
          </p:nvPr>
        </p:nvSpPr>
        <p:spPr/>
        <p:txBody>
          <a:bodyPr/>
          <a:lstStyle/>
          <a:p>
            <a:fld id="{93AE1883-0942-4AA3-9DB2-9C7C3A0314B1}" type="slidenum">
              <a:rPr lang="en-US" smtClean="0"/>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BEC252C1-4C42-46ED-A26B-19A89AFD943B}" type="datetimeFigureOut">
              <a:rPr lang="en-US" smtClean="0"/>
              <a:pPr/>
              <a:t>10/13/2022</a:t>
            </a:fld>
            <a:endParaRPr lang="en-US" dirty="0"/>
          </a:p>
        </p:txBody>
      </p:sp>
      <p:sp>
        <p:nvSpPr>
          <p:cNvPr id="3" name="Footer Placeholder 2"/>
          <p:cNvSpPr>
            <a:spLocks noGrp="1"/>
          </p:cNvSpPr>
          <p:nvPr>
            <p:ph type="ftr" sz="quarter" idx="1"/>
          </p:nvPr>
        </p:nvSpPr>
        <p:spPr/>
        <p:txBody>
          <a:bodyPr/>
          <a:lstStyle/>
          <a:p>
            <a:endParaRPr lang="en-US" dirty="0"/>
          </a:p>
        </p:txBody>
      </p:sp>
      <p:sp>
        <p:nvSpPr>
          <p:cNvPr id="4" name="Slide Number Placeholder 3"/>
          <p:cNvSpPr>
            <a:spLocks noGrp="1"/>
          </p:cNvSpPr>
          <p:nvPr>
            <p:ph type="sldNum" sz="quarter" idx="2"/>
          </p:nvPr>
        </p:nvSpPr>
        <p:spPr/>
        <p:txBody>
          <a:bodyPr/>
          <a:lstStyle/>
          <a:p>
            <a:fld id="{93AE1883-0942-4AA3-9DB2-9C7C3A0314B1}" type="slidenum">
              <a:rPr lang="en-US" smtClean="0"/>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6CDF78C9-BCD0-4C3E-A4F9-4751AE2A962D}" type="datetimeFigureOut">
              <a:rPr lang="en-US" smtClean="0"/>
              <a:pPr/>
              <a:t>10/13/2022</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93AE1883-0942-4AA3-9DB2-9C7C3A0314B1}" type="slidenum">
              <a:rPr lang="en-US" smtClean="0"/>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3E1CAC45-777F-4F01-AE53-E430A305C0B7}" type="datetimeFigureOut">
              <a:rPr lang="en-US" smtClean="0"/>
              <a:pPr/>
              <a:t>10/13/2022</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93AE1883-0942-4AA3-9DB2-9C7C3A0314B1}" type="slidenum">
              <a:rPr lang="en-US" smtClean="0"/>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pPr/>
              <a:t>10/13/2022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package" Target="../embeddings/Microsoft_Office_Excel_Worksheet2.xlsx"/><Relationship Id="rId4" Type="http://schemas.openxmlformats.org/officeDocument/2006/relationships/package" Target="../embeddings/Microsoft_Office_Excel_Worksheet1.xlsx"/></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emf"/><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104858" y="3598012"/>
            <a:ext cx="5446160" cy="1022652"/>
          </a:xfrm>
          <a:prstGeom prst="rect">
            <a:avLst/>
          </a:prstGeom>
        </p:spPr>
        <p:txBody>
          <a:bodyPr wrap="square">
            <a:spAutoFit/>
          </a:bodyPr>
          <a:lstStyle/>
          <a:p>
            <a:pPr algn="ctr">
              <a:lnSpc>
                <a:spcPct val="133000"/>
              </a:lnSpc>
            </a:pPr>
            <a:endParaRPr lang="en-US" sz="2400" b="1" dirty="0">
              <a:solidFill>
                <a:schemeClr val="bg1"/>
              </a:solidFill>
              <a:latin typeface="Trebuchet MS" pitchFamily="34" charset="0"/>
            </a:endParaRPr>
          </a:p>
          <a:p>
            <a:pPr algn="ctr">
              <a:lnSpc>
                <a:spcPct val="133000"/>
              </a:lnSpc>
            </a:pPr>
            <a:r>
              <a:rPr lang="en-US" sz="2400" b="1" dirty="0">
                <a:solidFill>
                  <a:schemeClr val="bg1"/>
                </a:solidFill>
                <a:latin typeface="Trebuchet MS" pitchFamily="34" charset="0"/>
              </a:rPr>
              <a:t>18 May 2022</a:t>
            </a:r>
          </a:p>
        </p:txBody>
      </p:sp>
      <p:pic>
        <p:nvPicPr>
          <p:cNvPr id="16" name="Picture 15">
            <a:extLst>
              <a:ext uri="{FF2B5EF4-FFF2-40B4-BE49-F238E27FC236}">
                <a16:creationId xmlns:a16="http://schemas.microsoft.com/office/drawing/2014/main" xmlns="" id="{42D391D2-8F3F-07EC-BE24-D001D106F482}"/>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9602"/>
            <a:ext cx="9783426" cy="6848398"/>
          </a:xfrm>
          <a:prstGeom prst="rect">
            <a:avLst/>
          </a:prstGeom>
        </p:spPr>
      </p:pic>
      <p:sp>
        <p:nvSpPr>
          <p:cNvPr id="8" name="Rectangle 7"/>
          <p:cNvSpPr/>
          <p:nvPr/>
        </p:nvSpPr>
        <p:spPr>
          <a:xfrm>
            <a:off x="4355976" y="3861048"/>
            <a:ext cx="5234911" cy="1200329"/>
          </a:xfrm>
          <a:prstGeom prst="rect">
            <a:avLst/>
          </a:prstGeom>
        </p:spPr>
        <p:txBody>
          <a:bodyPr wrap="square">
            <a:spAutoFit/>
          </a:bodyPr>
          <a:lstStyle/>
          <a:p>
            <a:pPr algn="ctr"/>
            <a:r>
              <a:rPr lang="en-ZA" b="1" dirty="0">
                <a:solidFill>
                  <a:schemeClr val="bg1"/>
                </a:solidFill>
              </a:rPr>
              <a:t>Seda 2021-22 Annual  Report</a:t>
            </a:r>
          </a:p>
          <a:p>
            <a:pPr algn="ctr"/>
            <a:r>
              <a:rPr lang="en-ZA" dirty="0">
                <a:solidFill>
                  <a:schemeClr val="bg1"/>
                </a:solidFill>
                <a:latin typeface="Trebuchet MS" panose="020B0703020202090204" pitchFamily="34" charset="0"/>
              </a:rPr>
              <a:t>Presentation to Portfolio Committee on Small Business Development </a:t>
            </a:r>
            <a:endParaRPr lang="en-ZA" sz="5400" b="1" dirty="0">
              <a:solidFill>
                <a:schemeClr val="bg1"/>
              </a:solidFill>
              <a:latin typeface="Trebuchet MS" panose="020B0703020202090204" pitchFamily="34" charset="0"/>
            </a:endParaRPr>
          </a:p>
          <a:p>
            <a:pPr algn="ctr"/>
            <a:endParaRPr lang="en-US" b="1" dirty="0">
              <a:solidFill>
                <a:schemeClr val="bg1"/>
              </a:solidFill>
              <a:latin typeface="Trebuchet MS" pitchFamily="34" charset="0"/>
            </a:endParaRPr>
          </a:p>
        </p:txBody>
      </p:sp>
      <p:sp>
        <p:nvSpPr>
          <p:cNvPr id="5" name="TextBox 4">
            <a:extLst>
              <a:ext uri="{FF2B5EF4-FFF2-40B4-BE49-F238E27FC236}">
                <a16:creationId xmlns:a16="http://schemas.microsoft.com/office/drawing/2014/main" xmlns="" id="{5C3856DF-31E6-DD52-E0CA-116A6FCDD7F4}"/>
              </a:ext>
            </a:extLst>
          </p:cNvPr>
          <p:cNvSpPr txBox="1"/>
          <p:nvPr/>
        </p:nvSpPr>
        <p:spPr>
          <a:xfrm>
            <a:off x="7243835" y="4813908"/>
            <a:ext cx="2446040" cy="369332"/>
          </a:xfrm>
          <a:prstGeom prst="rect">
            <a:avLst/>
          </a:prstGeom>
          <a:noFill/>
        </p:spPr>
        <p:txBody>
          <a:bodyPr wrap="square">
            <a:spAutoFit/>
          </a:bodyPr>
          <a:lstStyle/>
          <a:p>
            <a:r>
              <a:rPr lang="en-ZA" b="1" dirty="0"/>
              <a:t>N Mbatha: CEO (Acting)</a:t>
            </a:r>
            <a:endParaRPr lang="en-ZA" sz="6000" b="1" dirty="0"/>
          </a:p>
        </p:txBody>
      </p:sp>
    </p:spTree>
    <p:extLst>
      <p:ext uri="{BB962C8B-B14F-4D97-AF65-F5344CB8AC3E}">
        <p14:creationId xmlns:p14="http://schemas.microsoft.com/office/powerpoint/2010/main" xmlns="" val="11531108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71600" y="2793122"/>
            <a:ext cx="7632848" cy="1323439"/>
          </a:xfrm>
          <a:prstGeom prst="rect">
            <a:avLst/>
          </a:prstGeom>
          <a:solidFill>
            <a:srgbClr val="005C2A"/>
          </a:solidFill>
        </p:spPr>
        <p:txBody>
          <a:bodyPr wrap="square">
            <a:spAutoFit/>
          </a:bodyPr>
          <a:lstStyle/>
          <a:p>
            <a:pPr algn="ctr"/>
            <a:r>
              <a:rPr lang="en-ZA" sz="2400" dirty="0">
                <a:solidFill>
                  <a:schemeClr val="bg1"/>
                </a:solidFill>
              </a:rPr>
              <a:t>  </a:t>
            </a:r>
            <a:r>
              <a:rPr lang="en-ZA" sz="4000" b="1" dirty="0">
                <a:solidFill>
                  <a:schemeClr val="bg1"/>
                </a:solidFill>
              </a:rPr>
              <a:t> 2.1 Programme 1 :Township, Rural and Informal Business </a:t>
            </a:r>
          </a:p>
        </p:txBody>
      </p:sp>
      <p:pic>
        <p:nvPicPr>
          <p:cNvPr id="4" name="Picture 3">
            <a:extLst>
              <a:ext uri="{FF2B5EF4-FFF2-40B4-BE49-F238E27FC236}">
                <a16:creationId xmlns:a16="http://schemas.microsoft.com/office/drawing/2014/main" xmlns="" id="{B8BAECDE-4496-8AE5-C76C-E2355FC158C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1520" y="5877272"/>
            <a:ext cx="8364322" cy="1096294"/>
          </a:xfrm>
          <a:prstGeom prst="rect">
            <a:avLst/>
          </a:prstGeom>
        </p:spPr>
      </p:pic>
    </p:spTree>
    <p:extLst>
      <p:ext uri="{BB962C8B-B14F-4D97-AF65-F5344CB8AC3E}">
        <p14:creationId xmlns:p14="http://schemas.microsoft.com/office/powerpoint/2010/main" xmlns="" val="421062675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12" y="107921"/>
            <a:ext cx="9107488" cy="523220"/>
          </a:xfrm>
          <a:prstGeom prst="rect">
            <a:avLst/>
          </a:prstGeom>
          <a:solidFill>
            <a:srgbClr val="146C38"/>
          </a:solidFill>
        </p:spPr>
        <p:txBody>
          <a:bodyPr wrap="square">
            <a:spAutoFit/>
          </a:bodyPr>
          <a:lstStyle/>
          <a:p>
            <a:pPr algn="ctr"/>
            <a:r>
              <a:rPr lang="en-ZA" sz="2800" b="1" dirty="0">
                <a:solidFill>
                  <a:schemeClr val="bg1"/>
                </a:solidFill>
              </a:rPr>
              <a:t>2.1 Programme 1 :Township, Rural and Informal Business </a:t>
            </a:r>
            <a:endParaRPr lang="en-ZA" sz="4400" b="1" dirty="0">
              <a:solidFill>
                <a:schemeClr val="bg1"/>
              </a:solidFill>
            </a:endParaRPr>
          </a:p>
        </p:txBody>
      </p:sp>
      <p:graphicFrame>
        <p:nvGraphicFramePr>
          <p:cNvPr id="6" name="Table 5"/>
          <p:cNvGraphicFramePr>
            <a:graphicFrameLocks noGrp="1"/>
          </p:cNvGraphicFramePr>
          <p:nvPr>
            <p:extLst>
              <p:ext uri="{D42A27DB-BD31-4B8C-83A1-F6EECF244321}">
                <p14:modId xmlns:p14="http://schemas.microsoft.com/office/powerpoint/2010/main" xmlns="" val="1680974592"/>
              </p:ext>
            </p:extLst>
          </p:nvPr>
        </p:nvGraphicFramePr>
        <p:xfrm>
          <a:off x="107504" y="1016003"/>
          <a:ext cx="8928991" cy="4933277"/>
        </p:xfrm>
        <a:graphic>
          <a:graphicData uri="http://schemas.openxmlformats.org/drawingml/2006/table">
            <a:tbl>
              <a:tblPr firstRow="1" bandRow="1">
                <a:tableStyleId>{8799B23B-EC83-4686-B30A-512413B5E67A}</a:tableStyleId>
              </a:tblPr>
              <a:tblGrid>
                <a:gridCol w="610165">
                  <a:extLst>
                    <a:ext uri="{9D8B030D-6E8A-4147-A177-3AD203B41FA5}">
                      <a16:colId xmlns:a16="http://schemas.microsoft.com/office/drawing/2014/main" xmlns="" val="2430594264"/>
                    </a:ext>
                  </a:extLst>
                </a:gridCol>
                <a:gridCol w="5222483">
                  <a:extLst>
                    <a:ext uri="{9D8B030D-6E8A-4147-A177-3AD203B41FA5}">
                      <a16:colId xmlns:a16="http://schemas.microsoft.com/office/drawing/2014/main" xmlns="" val="866927049"/>
                    </a:ext>
                  </a:extLst>
                </a:gridCol>
                <a:gridCol w="1512168">
                  <a:extLst>
                    <a:ext uri="{9D8B030D-6E8A-4147-A177-3AD203B41FA5}">
                      <a16:colId xmlns:a16="http://schemas.microsoft.com/office/drawing/2014/main" xmlns="" val="1040730065"/>
                    </a:ext>
                  </a:extLst>
                </a:gridCol>
                <a:gridCol w="1584175">
                  <a:extLst>
                    <a:ext uri="{9D8B030D-6E8A-4147-A177-3AD203B41FA5}">
                      <a16:colId xmlns:a16="http://schemas.microsoft.com/office/drawing/2014/main" xmlns="" val="3378217191"/>
                    </a:ext>
                  </a:extLst>
                </a:gridCol>
              </a:tblGrid>
              <a:tr h="712256">
                <a:tc>
                  <a:txBody>
                    <a:bodyPr/>
                    <a:lstStyle/>
                    <a:p>
                      <a:pPr algn="ctr"/>
                      <a:r>
                        <a:rPr lang="en-ZA" dirty="0"/>
                        <a:t>No. </a:t>
                      </a:r>
                    </a:p>
                  </a:txBody>
                  <a:tcPr anchor="ctr"/>
                </a:tc>
                <a:tc>
                  <a:txBody>
                    <a:bodyPr/>
                    <a:lstStyle/>
                    <a:p>
                      <a:pPr algn="ctr"/>
                      <a:r>
                        <a:rPr lang="en-ZA" dirty="0"/>
                        <a:t>Performance Measure </a:t>
                      </a:r>
                    </a:p>
                  </a:txBody>
                  <a:tcPr anchor="ctr"/>
                </a:tc>
                <a:tc>
                  <a:txBody>
                    <a:bodyPr/>
                    <a:lstStyle/>
                    <a:p>
                      <a:pPr algn="ctr"/>
                      <a:r>
                        <a:rPr lang="en-ZA" dirty="0"/>
                        <a:t>Target </a:t>
                      </a:r>
                    </a:p>
                  </a:txBody>
                  <a:tcPr anchor="ctr"/>
                </a:tc>
                <a:tc>
                  <a:txBody>
                    <a:bodyPr/>
                    <a:lstStyle/>
                    <a:p>
                      <a:pPr algn="ctr"/>
                      <a:r>
                        <a:rPr lang="en-ZA" dirty="0"/>
                        <a:t>Achievement </a:t>
                      </a:r>
                    </a:p>
                  </a:txBody>
                  <a:tcPr anchor="ctr"/>
                </a:tc>
                <a:extLst>
                  <a:ext uri="{0D108BD9-81ED-4DB2-BD59-A6C34878D82A}">
                    <a16:rowId xmlns:a16="http://schemas.microsoft.com/office/drawing/2014/main" xmlns="" val="2514375999"/>
                  </a:ext>
                </a:extLst>
              </a:tr>
              <a:tr h="1061321">
                <a:tc>
                  <a:txBody>
                    <a:bodyPr/>
                    <a:lstStyle/>
                    <a:p>
                      <a:pPr marL="0" algn="ctr" defTabSz="914400" rtl="0" eaLnBrk="1" latinLnBrk="0" hangingPunct="1">
                        <a:spcAft>
                          <a:spcPts val="0"/>
                        </a:spcAft>
                      </a:pPr>
                      <a:r>
                        <a:rPr lang="en-ZA" sz="1800" kern="1200" dirty="0"/>
                        <a:t>1.</a:t>
                      </a:r>
                      <a:endParaRPr lang="en-ZA" sz="1800" kern="1200" dirty="0">
                        <a:solidFill>
                          <a:schemeClr val="dk1"/>
                        </a:solidFill>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US" sz="1800" kern="1200" dirty="0">
                          <a:solidFill>
                            <a:schemeClr val="tx1"/>
                          </a:solidFill>
                          <a:latin typeface="+mn-lt"/>
                          <a:ea typeface="+mn-ea"/>
                          <a:cs typeface="+mn-cs"/>
                        </a:rPr>
                        <a:t>Number of SMMEs and Cooperatives reached through</a:t>
                      </a:r>
                      <a:endParaRPr lang="en-ZA" sz="1800" kern="1200" dirty="0">
                        <a:solidFill>
                          <a:schemeClr val="tx1"/>
                        </a:solidFill>
                        <a:latin typeface="+mn-lt"/>
                        <a:ea typeface="+mn-ea"/>
                        <a:cs typeface="+mn-cs"/>
                      </a:endParaRPr>
                    </a:p>
                    <a:p>
                      <a:pPr marL="0" algn="ctr" defTabSz="914400" rtl="0" eaLnBrk="1" latinLnBrk="0" hangingPunct="1">
                        <a:spcAft>
                          <a:spcPts val="0"/>
                        </a:spcAft>
                      </a:pPr>
                      <a:r>
                        <a:rPr lang="en-US" sz="1800" kern="1200" dirty="0">
                          <a:solidFill>
                            <a:schemeClr val="tx1"/>
                          </a:solidFill>
                          <a:latin typeface="+mn-lt"/>
                          <a:ea typeface="+mn-ea"/>
                          <a:cs typeface="+mn-cs"/>
                        </a:rPr>
                        <a:t>entrepreneurship awareness sessions</a:t>
                      </a:r>
                      <a:endParaRPr lang="en-ZA" sz="1800" kern="1200" dirty="0">
                        <a:solidFill>
                          <a:schemeClr val="tx1"/>
                        </a:solidFill>
                        <a:latin typeface="+mn-lt"/>
                        <a:ea typeface="+mn-ea"/>
                        <a:cs typeface="+mn-cs"/>
                      </a:endParaRPr>
                    </a:p>
                  </a:txBody>
                  <a:tcPr marL="68580" marR="68580" marT="5080" marB="5080" anchor="ctr"/>
                </a:tc>
                <a:tc>
                  <a:txBody>
                    <a:bodyPr/>
                    <a:lstStyle/>
                    <a:p>
                      <a:pPr marL="0" algn="ctr" defTabSz="914400" rtl="0" eaLnBrk="1" latinLnBrk="0" hangingPunct="1">
                        <a:spcAft>
                          <a:spcPts val="0"/>
                        </a:spcAft>
                      </a:pPr>
                      <a:r>
                        <a:rPr lang="en-US" sz="1800" kern="1200" dirty="0">
                          <a:solidFill>
                            <a:schemeClr val="tx1"/>
                          </a:solidFill>
                          <a:latin typeface="+mn-lt"/>
                          <a:ea typeface="+mn-ea"/>
                          <a:cs typeface="+mn-cs"/>
                        </a:rPr>
                        <a:t>37 104</a:t>
                      </a:r>
                      <a:endParaRPr lang="en-ZA" sz="1800" kern="1200" dirty="0">
                        <a:solidFill>
                          <a:schemeClr val="tx1"/>
                        </a:solidFill>
                        <a:latin typeface="+mn-lt"/>
                        <a:ea typeface="+mn-ea"/>
                        <a:cs typeface="+mn-cs"/>
                      </a:endParaRPr>
                    </a:p>
                  </a:txBody>
                  <a:tcPr marL="68580" marR="68580" marT="5080" marB="5080" anchor="ctr"/>
                </a:tc>
                <a:tc>
                  <a:txBody>
                    <a:bodyPr/>
                    <a:lstStyle/>
                    <a:p>
                      <a:pPr marL="0" algn="ctr" defTabSz="914400" rtl="0" eaLnBrk="1" latinLnBrk="0" hangingPunct="1">
                        <a:spcAft>
                          <a:spcPts val="0"/>
                        </a:spcAft>
                      </a:pPr>
                      <a:r>
                        <a:rPr lang="en-US" sz="1800" kern="1200" dirty="0">
                          <a:solidFill>
                            <a:schemeClr val="tx1"/>
                          </a:solidFill>
                          <a:latin typeface="+mn-lt"/>
                          <a:ea typeface="+mn-ea"/>
                          <a:cs typeface="+mn-cs"/>
                        </a:rPr>
                        <a:t>67 029 </a:t>
                      </a:r>
                      <a:endParaRPr lang="en-ZA" sz="1800" kern="1200" dirty="0">
                        <a:solidFill>
                          <a:schemeClr val="tx1"/>
                        </a:solidFill>
                        <a:latin typeface="+mn-lt"/>
                        <a:ea typeface="+mn-ea"/>
                        <a:cs typeface="+mn-cs"/>
                      </a:endParaRPr>
                    </a:p>
                  </a:txBody>
                  <a:tcPr marL="68580" marR="68580" marT="5080" marB="5080" anchor="ctr"/>
                </a:tc>
                <a:extLst>
                  <a:ext uri="{0D108BD9-81ED-4DB2-BD59-A6C34878D82A}">
                    <a16:rowId xmlns:a16="http://schemas.microsoft.com/office/drawing/2014/main" xmlns="" val="702327874"/>
                  </a:ext>
                </a:extLst>
              </a:tr>
              <a:tr h="557657">
                <a:tc>
                  <a:txBody>
                    <a:bodyPr/>
                    <a:lstStyle/>
                    <a:p>
                      <a:pPr marL="0" algn="ctr" defTabSz="914400" rtl="0" eaLnBrk="1" latinLnBrk="0" hangingPunct="1">
                        <a:spcAft>
                          <a:spcPts val="0"/>
                        </a:spcAft>
                      </a:pPr>
                      <a:r>
                        <a:rPr lang="en-ZA" sz="1800" kern="1200" dirty="0"/>
                        <a:t>2.</a:t>
                      </a:r>
                      <a:endParaRPr lang="en-ZA" sz="1800" kern="1200" dirty="0">
                        <a:solidFill>
                          <a:schemeClr val="dk1"/>
                        </a:solidFill>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ZA" sz="1800" kern="1200" dirty="0">
                          <a:solidFill>
                            <a:schemeClr val="tx1"/>
                          </a:solidFill>
                          <a:latin typeface="+mn-lt"/>
                          <a:ea typeface="+mn-ea"/>
                          <a:cs typeface="+mn-cs"/>
                        </a:rPr>
                        <a:t>Number of Spaza shops and general dealers supported</a:t>
                      </a:r>
                    </a:p>
                  </a:txBody>
                  <a:tcPr marL="68580" marR="68580" marT="5080" marB="5080" anchor="ctr"/>
                </a:tc>
                <a:tc>
                  <a:txBody>
                    <a:bodyPr/>
                    <a:lstStyle/>
                    <a:p>
                      <a:pPr marL="0" algn="ctr" defTabSz="914400" rtl="0" eaLnBrk="1" latinLnBrk="0" hangingPunct="1">
                        <a:spcAft>
                          <a:spcPts val="0"/>
                        </a:spcAft>
                      </a:pPr>
                      <a:r>
                        <a:rPr lang="en-US" sz="1800" kern="1200" dirty="0">
                          <a:solidFill>
                            <a:schemeClr val="tx1"/>
                          </a:solidFill>
                          <a:latin typeface="+mn-lt"/>
                          <a:ea typeface="+mn-ea"/>
                          <a:cs typeface="+mn-cs"/>
                        </a:rPr>
                        <a:t>9 276</a:t>
                      </a:r>
                      <a:endParaRPr lang="en-ZA" sz="1800" kern="1200" dirty="0">
                        <a:solidFill>
                          <a:schemeClr val="tx1"/>
                        </a:solidFill>
                        <a:latin typeface="+mn-lt"/>
                        <a:ea typeface="+mn-ea"/>
                        <a:cs typeface="+mn-cs"/>
                      </a:endParaRPr>
                    </a:p>
                  </a:txBody>
                  <a:tcPr marL="68580" marR="68580" marT="5080" marB="5080" anchor="ctr"/>
                </a:tc>
                <a:tc>
                  <a:txBody>
                    <a:bodyPr/>
                    <a:lstStyle/>
                    <a:p>
                      <a:pPr marL="0" algn="ctr" defTabSz="914400" rtl="0" eaLnBrk="1" latinLnBrk="0" hangingPunct="1">
                        <a:spcAft>
                          <a:spcPts val="0"/>
                        </a:spcAft>
                      </a:pPr>
                      <a:r>
                        <a:rPr lang="en-US" sz="1800" kern="1200" dirty="0">
                          <a:solidFill>
                            <a:srgbClr val="FF0000"/>
                          </a:solidFill>
                          <a:latin typeface="+mn-lt"/>
                          <a:ea typeface="+mn-ea"/>
                          <a:cs typeface="+mn-cs"/>
                        </a:rPr>
                        <a:t>7731</a:t>
                      </a:r>
                      <a:endParaRPr lang="en-ZA" sz="1800" kern="1200" dirty="0">
                        <a:solidFill>
                          <a:srgbClr val="FF0000"/>
                        </a:solidFill>
                        <a:latin typeface="+mn-lt"/>
                        <a:ea typeface="+mn-ea"/>
                        <a:cs typeface="+mn-cs"/>
                      </a:endParaRPr>
                    </a:p>
                  </a:txBody>
                  <a:tcPr marL="68580" marR="68580" marT="5080" marB="5080" anchor="ctr"/>
                </a:tc>
                <a:extLst>
                  <a:ext uri="{0D108BD9-81ED-4DB2-BD59-A6C34878D82A}">
                    <a16:rowId xmlns:a16="http://schemas.microsoft.com/office/drawing/2014/main" xmlns="" val="3098419935"/>
                  </a:ext>
                </a:extLst>
              </a:tr>
              <a:tr h="832062">
                <a:tc>
                  <a:txBody>
                    <a:bodyPr/>
                    <a:lstStyle/>
                    <a:p>
                      <a:pPr marL="0" algn="ctr" defTabSz="914400" rtl="0" eaLnBrk="1" latinLnBrk="0" hangingPunct="1">
                        <a:spcAft>
                          <a:spcPts val="0"/>
                        </a:spcAft>
                      </a:pPr>
                      <a:r>
                        <a:rPr lang="en-ZA" sz="1800" kern="1200" dirty="0"/>
                        <a:t>3.</a:t>
                      </a:r>
                      <a:endParaRPr lang="en-ZA" sz="1800" kern="1200" dirty="0">
                        <a:solidFill>
                          <a:schemeClr val="dk1"/>
                        </a:solidFill>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ZA" sz="1800" kern="1200" dirty="0">
                          <a:solidFill>
                            <a:schemeClr val="tx1"/>
                          </a:solidFill>
                          <a:latin typeface="+mn-lt"/>
                          <a:ea typeface="+mn-ea"/>
                          <a:cs typeface="+mn-cs"/>
                        </a:rPr>
                        <a:t>Number of Personal Care businesses supported</a:t>
                      </a:r>
                    </a:p>
                  </a:txBody>
                  <a:tcPr marL="68580" marR="68580" marT="5080" marB="5080" anchor="ctr"/>
                </a:tc>
                <a:tc>
                  <a:txBody>
                    <a:bodyPr/>
                    <a:lstStyle/>
                    <a:p>
                      <a:pPr marL="0" algn="ctr" defTabSz="914400" rtl="0" eaLnBrk="1" latinLnBrk="0" hangingPunct="1">
                        <a:spcAft>
                          <a:spcPts val="0"/>
                        </a:spcAft>
                      </a:pPr>
                      <a:r>
                        <a:rPr lang="en-US" sz="1800" kern="1200" dirty="0">
                          <a:solidFill>
                            <a:schemeClr val="tx1"/>
                          </a:solidFill>
                          <a:latin typeface="+mn-lt"/>
                          <a:ea typeface="+mn-ea"/>
                          <a:cs typeface="+mn-cs"/>
                        </a:rPr>
                        <a:t>2 000</a:t>
                      </a:r>
                      <a:endParaRPr lang="en-ZA" sz="1800" kern="1200" dirty="0">
                        <a:solidFill>
                          <a:schemeClr val="tx1"/>
                        </a:solidFill>
                        <a:latin typeface="+mn-lt"/>
                        <a:ea typeface="+mn-ea"/>
                        <a:cs typeface="+mn-cs"/>
                      </a:endParaRPr>
                    </a:p>
                  </a:txBody>
                  <a:tcPr marL="68580" marR="68580" marT="5080" marB="5080" anchor="ctr"/>
                </a:tc>
                <a:tc>
                  <a:txBody>
                    <a:bodyPr/>
                    <a:lstStyle/>
                    <a:p>
                      <a:pPr marL="0" algn="ctr" defTabSz="914400" rtl="0" eaLnBrk="1" latinLnBrk="0" hangingPunct="1">
                        <a:spcAft>
                          <a:spcPts val="0"/>
                        </a:spcAft>
                      </a:pPr>
                      <a:r>
                        <a:rPr lang="en-US" sz="1800" kern="1200" dirty="0">
                          <a:solidFill>
                            <a:schemeClr val="tx1"/>
                          </a:solidFill>
                          <a:latin typeface="+mn-lt"/>
                          <a:ea typeface="+mn-ea"/>
                          <a:cs typeface="+mn-cs"/>
                        </a:rPr>
                        <a:t>2993</a:t>
                      </a:r>
                      <a:endParaRPr lang="en-ZA" sz="1800" kern="1200" dirty="0">
                        <a:solidFill>
                          <a:schemeClr val="tx1"/>
                        </a:solidFill>
                        <a:latin typeface="+mn-lt"/>
                        <a:ea typeface="+mn-ea"/>
                        <a:cs typeface="+mn-cs"/>
                      </a:endParaRPr>
                    </a:p>
                  </a:txBody>
                  <a:tcPr marL="68580" marR="68580" marT="5080" marB="5080" anchor="ctr"/>
                </a:tc>
                <a:extLst>
                  <a:ext uri="{0D108BD9-81ED-4DB2-BD59-A6C34878D82A}">
                    <a16:rowId xmlns:a16="http://schemas.microsoft.com/office/drawing/2014/main" xmlns="" val="3586865753"/>
                  </a:ext>
                </a:extLst>
              </a:tr>
              <a:tr h="964053">
                <a:tc>
                  <a:txBody>
                    <a:bodyPr/>
                    <a:lstStyle/>
                    <a:p>
                      <a:pPr marL="0" algn="ctr" defTabSz="914400" rtl="0" eaLnBrk="1" latinLnBrk="0" hangingPunct="1">
                        <a:spcAft>
                          <a:spcPts val="0"/>
                        </a:spcAft>
                      </a:pPr>
                      <a:r>
                        <a:rPr lang="en-ZA" sz="1800" kern="1200" dirty="0"/>
                        <a:t>4.</a:t>
                      </a:r>
                      <a:endParaRPr lang="en-ZA" sz="1800" kern="1200" dirty="0">
                        <a:solidFill>
                          <a:schemeClr val="dk1"/>
                        </a:solidFill>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ZA" sz="1800" kern="1200" dirty="0">
                          <a:solidFill>
                            <a:schemeClr val="tx1"/>
                          </a:solidFill>
                          <a:latin typeface="+mn-lt"/>
                          <a:ea typeface="+mn-ea"/>
                          <a:cs typeface="+mn-cs"/>
                        </a:rPr>
                        <a:t>Number of Informal and Micro Restaurants and Tshisanyama supported</a:t>
                      </a:r>
                    </a:p>
                  </a:txBody>
                  <a:tcPr marL="68580" marR="68580" marT="5080" marB="5080" anchor="ctr"/>
                </a:tc>
                <a:tc>
                  <a:txBody>
                    <a:bodyPr/>
                    <a:lstStyle/>
                    <a:p>
                      <a:pPr marL="0" algn="ctr" defTabSz="914400" rtl="0" eaLnBrk="1" latinLnBrk="0" hangingPunct="1">
                        <a:spcAft>
                          <a:spcPts val="0"/>
                        </a:spcAft>
                      </a:pPr>
                      <a:r>
                        <a:rPr lang="en-US" sz="1800" kern="1200" dirty="0">
                          <a:solidFill>
                            <a:schemeClr val="tx1"/>
                          </a:solidFill>
                          <a:latin typeface="+mn-lt"/>
                          <a:ea typeface="+mn-ea"/>
                          <a:cs typeface="+mn-cs"/>
                        </a:rPr>
                        <a:t>1 500</a:t>
                      </a:r>
                      <a:endParaRPr lang="en-ZA" sz="1800" kern="1200" dirty="0">
                        <a:solidFill>
                          <a:schemeClr val="tx1"/>
                        </a:solidFill>
                        <a:latin typeface="+mn-lt"/>
                        <a:ea typeface="+mn-ea"/>
                        <a:cs typeface="+mn-cs"/>
                      </a:endParaRPr>
                    </a:p>
                  </a:txBody>
                  <a:tcPr marL="68580" marR="68580" marT="5080" marB="5080" anchor="ctr"/>
                </a:tc>
                <a:tc>
                  <a:txBody>
                    <a:bodyPr/>
                    <a:lstStyle/>
                    <a:p>
                      <a:pPr marL="0" algn="ctr" defTabSz="914400" rtl="0" eaLnBrk="1" latinLnBrk="0" hangingPunct="1">
                        <a:spcAft>
                          <a:spcPts val="0"/>
                        </a:spcAft>
                      </a:pPr>
                      <a:r>
                        <a:rPr lang="en-US" sz="1800" kern="1200" dirty="0">
                          <a:solidFill>
                            <a:schemeClr val="tx1"/>
                          </a:solidFill>
                          <a:latin typeface="+mn-lt"/>
                          <a:ea typeface="+mn-ea"/>
                          <a:cs typeface="+mn-cs"/>
                        </a:rPr>
                        <a:t>4523</a:t>
                      </a:r>
                      <a:endParaRPr lang="en-ZA" sz="1800" kern="1200" dirty="0">
                        <a:solidFill>
                          <a:schemeClr val="tx1"/>
                        </a:solidFill>
                        <a:latin typeface="+mn-lt"/>
                        <a:ea typeface="+mn-ea"/>
                        <a:cs typeface="+mn-cs"/>
                      </a:endParaRPr>
                    </a:p>
                  </a:txBody>
                  <a:tcPr marL="68580" marR="68580" marT="5080" marB="5080" anchor="ctr"/>
                </a:tc>
                <a:extLst>
                  <a:ext uri="{0D108BD9-81ED-4DB2-BD59-A6C34878D82A}">
                    <a16:rowId xmlns:a16="http://schemas.microsoft.com/office/drawing/2014/main" xmlns="" val="2768841735"/>
                  </a:ext>
                </a:extLst>
              </a:tr>
              <a:tr h="805928">
                <a:tc>
                  <a:txBody>
                    <a:bodyPr/>
                    <a:lstStyle/>
                    <a:p>
                      <a:pPr marL="0" algn="ctr" defTabSz="914400" rtl="0" eaLnBrk="1" latinLnBrk="0" hangingPunct="1">
                        <a:spcAft>
                          <a:spcPts val="0"/>
                        </a:spcAft>
                      </a:pPr>
                      <a:r>
                        <a:rPr lang="en-ZA" sz="1800" kern="1200" dirty="0"/>
                        <a:t>5.</a:t>
                      </a:r>
                      <a:endParaRPr lang="en-ZA" sz="1800" kern="1200" dirty="0">
                        <a:solidFill>
                          <a:schemeClr val="dk1"/>
                        </a:solidFill>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ZA" sz="1800" kern="1200" dirty="0">
                          <a:solidFill>
                            <a:schemeClr val="tx1"/>
                          </a:solidFill>
                          <a:latin typeface="+mn-lt"/>
                          <a:ea typeface="+mn-ea"/>
                          <a:cs typeface="+mn-cs"/>
                        </a:rPr>
                        <a:t>Number of Fruit and vegetable vendors supported</a:t>
                      </a:r>
                    </a:p>
                  </a:txBody>
                  <a:tcPr marL="68580" marR="68580" marT="5080" marB="5080" anchor="ctr"/>
                </a:tc>
                <a:tc>
                  <a:txBody>
                    <a:bodyPr/>
                    <a:lstStyle/>
                    <a:p>
                      <a:pPr marL="0" algn="ctr" defTabSz="914400" rtl="0" eaLnBrk="1" latinLnBrk="0" hangingPunct="1">
                        <a:spcAft>
                          <a:spcPts val="0"/>
                        </a:spcAft>
                      </a:pPr>
                      <a:r>
                        <a:rPr lang="en-US" sz="1800" kern="1200" dirty="0">
                          <a:solidFill>
                            <a:schemeClr val="tx1"/>
                          </a:solidFill>
                          <a:latin typeface="+mn-lt"/>
                          <a:ea typeface="+mn-ea"/>
                          <a:cs typeface="+mn-cs"/>
                        </a:rPr>
                        <a:t>4 638</a:t>
                      </a:r>
                      <a:endParaRPr lang="en-ZA" sz="1800" kern="1200" dirty="0">
                        <a:solidFill>
                          <a:schemeClr val="tx1"/>
                        </a:solidFill>
                        <a:latin typeface="+mn-lt"/>
                        <a:ea typeface="+mn-ea"/>
                        <a:cs typeface="+mn-cs"/>
                      </a:endParaRPr>
                    </a:p>
                  </a:txBody>
                  <a:tcPr marL="68580" marR="68580" marT="5080" marB="5080" anchor="ctr"/>
                </a:tc>
                <a:tc>
                  <a:txBody>
                    <a:bodyPr/>
                    <a:lstStyle/>
                    <a:p>
                      <a:pPr marL="0" algn="ctr" defTabSz="914400" rtl="0" eaLnBrk="1" latinLnBrk="0" hangingPunct="1">
                        <a:spcAft>
                          <a:spcPts val="0"/>
                        </a:spcAft>
                      </a:pPr>
                      <a:r>
                        <a:rPr lang="en-US" sz="1800" kern="1200" dirty="0">
                          <a:solidFill>
                            <a:schemeClr val="tx1"/>
                          </a:solidFill>
                          <a:latin typeface="+mn-lt"/>
                          <a:ea typeface="+mn-ea"/>
                          <a:cs typeface="+mn-cs"/>
                        </a:rPr>
                        <a:t>4832</a:t>
                      </a:r>
                      <a:endParaRPr lang="en-ZA" sz="1800" kern="1200" dirty="0">
                        <a:solidFill>
                          <a:schemeClr val="tx1"/>
                        </a:solidFill>
                        <a:latin typeface="+mn-lt"/>
                        <a:ea typeface="+mn-ea"/>
                        <a:cs typeface="+mn-cs"/>
                      </a:endParaRPr>
                    </a:p>
                  </a:txBody>
                  <a:tcPr marL="68580" marR="68580" marT="5080" marB="5080" anchor="ctr"/>
                </a:tc>
                <a:extLst>
                  <a:ext uri="{0D108BD9-81ED-4DB2-BD59-A6C34878D82A}">
                    <a16:rowId xmlns:a16="http://schemas.microsoft.com/office/drawing/2014/main" xmlns="" val="4253404308"/>
                  </a:ext>
                </a:extLst>
              </a:tr>
            </a:tbl>
          </a:graphicData>
        </a:graphic>
      </p:graphicFrame>
      <p:pic>
        <p:nvPicPr>
          <p:cNvPr id="3" name="Picture 2">
            <a:extLst>
              <a:ext uri="{FF2B5EF4-FFF2-40B4-BE49-F238E27FC236}">
                <a16:creationId xmlns:a16="http://schemas.microsoft.com/office/drawing/2014/main" xmlns="" id="{612561DE-BA98-2085-DBCF-A629C717D7F0}"/>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1520" y="5877272"/>
            <a:ext cx="8364322" cy="1096294"/>
          </a:xfrm>
          <a:prstGeom prst="rect">
            <a:avLst/>
          </a:prstGeom>
        </p:spPr>
      </p:pic>
    </p:spTree>
    <p:extLst>
      <p:ext uri="{BB962C8B-B14F-4D97-AF65-F5344CB8AC3E}">
        <p14:creationId xmlns:p14="http://schemas.microsoft.com/office/powerpoint/2010/main" xmlns="" val="414832838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xmlns="" val="838345767"/>
              </p:ext>
            </p:extLst>
          </p:nvPr>
        </p:nvGraphicFramePr>
        <p:xfrm>
          <a:off x="35496" y="855989"/>
          <a:ext cx="9073008" cy="5021283"/>
        </p:xfrm>
        <a:graphic>
          <a:graphicData uri="http://schemas.openxmlformats.org/drawingml/2006/table">
            <a:tbl>
              <a:tblPr firstRow="1" bandRow="1">
                <a:tableStyleId>{8799B23B-EC83-4686-B30A-512413B5E67A}</a:tableStyleId>
              </a:tblPr>
              <a:tblGrid>
                <a:gridCol w="680163">
                  <a:extLst>
                    <a:ext uri="{9D8B030D-6E8A-4147-A177-3AD203B41FA5}">
                      <a16:colId xmlns:a16="http://schemas.microsoft.com/office/drawing/2014/main" xmlns="" val="165030373"/>
                    </a:ext>
                  </a:extLst>
                </a:gridCol>
                <a:gridCol w="5428380">
                  <a:extLst>
                    <a:ext uri="{9D8B030D-6E8A-4147-A177-3AD203B41FA5}">
                      <a16:colId xmlns:a16="http://schemas.microsoft.com/office/drawing/2014/main" xmlns="" val="866927049"/>
                    </a:ext>
                  </a:extLst>
                </a:gridCol>
                <a:gridCol w="1380289">
                  <a:extLst>
                    <a:ext uri="{9D8B030D-6E8A-4147-A177-3AD203B41FA5}">
                      <a16:colId xmlns:a16="http://schemas.microsoft.com/office/drawing/2014/main" xmlns="" val="1040730065"/>
                    </a:ext>
                  </a:extLst>
                </a:gridCol>
                <a:gridCol w="1584176">
                  <a:extLst>
                    <a:ext uri="{9D8B030D-6E8A-4147-A177-3AD203B41FA5}">
                      <a16:colId xmlns:a16="http://schemas.microsoft.com/office/drawing/2014/main" xmlns="" val="3378217191"/>
                    </a:ext>
                  </a:extLst>
                </a:gridCol>
              </a:tblGrid>
              <a:tr h="686136">
                <a:tc>
                  <a:txBody>
                    <a:bodyPr/>
                    <a:lstStyle/>
                    <a:p>
                      <a:pPr algn="ctr"/>
                      <a:r>
                        <a:rPr lang="en-ZA" dirty="0"/>
                        <a:t>No. </a:t>
                      </a:r>
                    </a:p>
                  </a:txBody>
                  <a:tcPr anchor="ctr"/>
                </a:tc>
                <a:tc>
                  <a:txBody>
                    <a:bodyPr/>
                    <a:lstStyle/>
                    <a:p>
                      <a:pPr algn="ctr"/>
                      <a:r>
                        <a:rPr lang="en-ZA" dirty="0"/>
                        <a:t>Performance Measure </a:t>
                      </a:r>
                    </a:p>
                  </a:txBody>
                  <a:tcPr anchor="ctr"/>
                </a:tc>
                <a:tc>
                  <a:txBody>
                    <a:bodyPr/>
                    <a:lstStyle/>
                    <a:p>
                      <a:pPr algn="ctr"/>
                      <a:r>
                        <a:rPr lang="en-ZA" dirty="0"/>
                        <a:t>Target </a:t>
                      </a:r>
                    </a:p>
                  </a:txBody>
                  <a:tcPr anchor="ctr"/>
                </a:tc>
                <a:tc>
                  <a:txBody>
                    <a:bodyPr/>
                    <a:lstStyle/>
                    <a:p>
                      <a:pPr algn="ctr"/>
                      <a:r>
                        <a:rPr lang="en-ZA" dirty="0"/>
                        <a:t>Achievement </a:t>
                      </a:r>
                    </a:p>
                  </a:txBody>
                  <a:tcPr anchor="ctr"/>
                </a:tc>
                <a:extLst>
                  <a:ext uri="{0D108BD9-81ED-4DB2-BD59-A6C34878D82A}">
                    <a16:rowId xmlns:a16="http://schemas.microsoft.com/office/drawing/2014/main" xmlns="" val="2514375999"/>
                  </a:ext>
                </a:extLst>
              </a:tr>
              <a:tr h="801147">
                <a:tc>
                  <a:txBody>
                    <a:bodyPr/>
                    <a:lstStyle/>
                    <a:p>
                      <a:pPr marL="0" algn="ctr" defTabSz="914400" rtl="0" eaLnBrk="1" latinLnBrk="0" hangingPunct="1">
                        <a:spcAft>
                          <a:spcPts val="0"/>
                        </a:spcAft>
                      </a:pPr>
                      <a:r>
                        <a:rPr lang="en-ZA" sz="1800" kern="1200" dirty="0"/>
                        <a:t>6.</a:t>
                      </a:r>
                      <a:endParaRPr lang="en-ZA" sz="1800" kern="1200" dirty="0">
                        <a:solidFill>
                          <a:schemeClr val="dk1"/>
                        </a:solidFill>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ZA" sz="1800" kern="1200" dirty="0">
                          <a:solidFill>
                            <a:schemeClr val="tx1"/>
                          </a:solidFill>
                          <a:latin typeface="+mn-lt"/>
                          <a:ea typeface="+mn-ea"/>
                          <a:cs typeface="+mn-cs"/>
                        </a:rPr>
                        <a:t>Number of Panel beaters, motor mechanics, auto spares and auto-fitment businesses supported</a:t>
                      </a:r>
                    </a:p>
                  </a:txBody>
                  <a:tcPr marL="68580" marR="68580" marT="5080" marB="5080" anchor="ctr"/>
                </a:tc>
                <a:tc>
                  <a:txBody>
                    <a:bodyPr/>
                    <a:lstStyle/>
                    <a:p>
                      <a:pPr marL="0" algn="ctr" defTabSz="914400" rtl="0" eaLnBrk="1" latinLnBrk="0" hangingPunct="1">
                        <a:spcAft>
                          <a:spcPts val="0"/>
                        </a:spcAft>
                      </a:pPr>
                      <a:r>
                        <a:rPr lang="en-US" sz="1800" kern="1200" dirty="0">
                          <a:solidFill>
                            <a:schemeClr val="tx1"/>
                          </a:solidFill>
                          <a:latin typeface="+mn-lt"/>
                          <a:ea typeface="+mn-ea"/>
                          <a:cs typeface="+mn-cs"/>
                        </a:rPr>
                        <a:t>4 638</a:t>
                      </a:r>
                      <a:endParaRPr lang="en-ZA" sz="1800" kern="1200" dirty="0">
                        <a:solidFill>
                          <a:schemeClr val="tx1"/>
                        </a:solidFill>
                        <a:latin typeface="+mn-lt"/>
                        <a:ea typeface="+mn-ea"/>
                        <a:cs typeface="+mn-cs"/>
                      </a:endParaRPr>
                    </a:p>
                  </a:txBody>
                  <a:tcPr marL="68580" marR="68580" marT="5080" marB="5080" anchor="ctr"/>
                </a:tc>
                <a:tc>
                  <a:txBody>
                    <a:bodyPr/>
                    <a:lstStyle/>
                    <a:p>
                      <a:pPr marL="0" algn="ctr" defTabSz="914400" rtl="0" eaLnBrk="1" latinLnBrk="0" hangingPunct="1">
                        <a:spcAft>
                          <a:spcPts val="0"/>
                        </a:spcAft>
                      </a:pPr>
                      <a:r>
                        <a:rPr lang="en-US" sz="1800" kern="1200" dirty="0">
                          <a:solidFill>
                            <a:srgbClr val="FF0000"/>
                          </a:solidFill>
                          <a:latin typeface="+mn-lt"/>
                          <a:ea typeface="+mn-ea"/>
                          <a:cs typeface="+mn-cs"/>
                        </a:rPr>
                        <a:t>2 806</a:t>
                      </a:r>
                      <a:endParaRPr lang="en-ZA" sz="1800" kern="1200" dirty="0">
                        <a:solidFill>
                          <a:srgbClr val="FF0000"/>
                        </a:solidFill>
                        <a:latin typeface="+mn-lt"/>
                        <a:ea typeface="+mn-ea"/>
                        <a:cs typeface="+mn-cs"/>
                      </a:endParaRPr>
                    </a:p>
                  </a:txBody>
                  <a:tcPr marL="68580" marR="68580" marT="5080" marB="5080" anchor="ctr"/>
                </a:tc>
                <a:extLst>
                  <a:ext uri="{0D108BD9-81ED-4DB2-BD59-A6C34878D82A}">
                    <a16:rowId xmlns:a16="http://schemas.microsoft.com/office/drawing/2014/main" xmlns="" val="702327874"/>
                  </a:ext>
                </a:extLst>
              </a:tr>
              <a:tr h="942782">
                <a:tc>
                  <a:txBody>
                    <a:bodyPr/>
                    <a:lstStyle/>
                    <a:p>
                      <a:pPr marL="0" algn="ctr" defTabSz="914400" rtl="0" eaLnBrk="1" latinLnBrk="0" hangingPunct="1">
                        <a:spcAft>
                          <a:spcPts val="0"/>
                        </a:spcAft>
                      </a:pPr>
                      <a:r>
                        <a:rPr lang="en-ZA" sz="1800" kern="1200" dirty="0"/>
                        <a:t>7.</a:t>
                      </a:r>
                      <a:endParaRPr lang="en-ZA" sz="1800" kern="1200" dirty="0">
                        <a:solidFill>
                          <a:schemeClr val="dk1"/>
                        </a:solidFill>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ZA" sz="1800" kern="1200" dirty="0">
                          <a:solidFill>
                            <a:schemeClr val="tx1"/>
                          </a:solidFill>
                          <a:latin typeface="+mn-lt"/>
                          <a:ea typeface="+mn-ea"/>
                          <a:cs typeface="+mn-cs"/>
                        </a:rPr>
                        <a:t>Number of Small scale bakeries and confectionaries supported</a:t>
                      </a:r>
                    </a:p>
                  </a:txBody>
                  <a:tcPr marL="68580" marR="68580" marT="5080" marB="5080" anchor="ctr"/>
                </a:tc>
                <a:tc>
                  <a:txBody>
                    <a:bodyPr/>
                    <a:lstStyle/>
                    <a:p>
                      <a:pPr marL="0" algn="ctr" defTabSz="914400" rtl="0" eaLnBrk="1" latinLnBrk="0" hangingPunct="1">
                        <a:spcAft>
                          <a:spcPts val="0"/>
                        </a:spcAft>
                      </a:pPr>
                      <a:r>
                        <a:rPr lang="en-US" sz="1800" kern="1200" dirty="0">
                          <a:solidFill>
                            <a:schemeClr val="tx1"/>
                          </a:solidFill>
                          <a:latin typeface="+mn-lt"/>
                          <a:ea typeface="+mn-ea"/>
                          <a:cs typeface="+mn-cs"/>
                        </a:rPr>
                        <a:t>2 000</a:t>
                      </a:r>
                      <a:endParaRPr lang="en-ZA" sz="1800" kern="1200" dirty="0">
                        <a:solidFill>
                          <a:schemeClr val="tx1"/>
                        </a:solidFill>
                        <a:latin typeface="+mn-lt"/>
                        <a:ea typeface="+mn-ea"/>
                        <a:cs typeface="+mn-cs"/>
                      </a:endParaRPr>
                    </a:p>
                  </a:txBody>
                  <a:tcPr marL="68580" marR="68580" marT="5080" marB="5080" anchor="ctr"/>
                </a:tc>
                <a:tc>
                  <a:txBody>
                    <a:bodyPr/>
                    <a:lstStyle/>
                    <a:p>
                      <a:pPr marL="0" algn="ctr" defTabSz="914400" rtl="0" eaLnBrk="1" latinLnBrk="0" hangingPunct="1">
                        <a:spcAft>
                          <a:spcPts val="0"/>
                        </a:spcAft>
                      </a:pPr>
                      <a:r>
                        <a:rPr lang="en-US" sz="1800" kern="1200" dirty="0">
                          <a:solidFill>
                            <a:schemeClr val="tx1"/>
                          </a:solidFill>
                          <a:latin typeface="+mn-lt"/>
                          <a:ea typeface="+mn-ea"/>
                          <a:cs typeface="+mn-cs"/>
                        </a:rPr>
                        <a:t>2843</a:t>
                      </a:r>
                      <a:endParaRPr lang="en-ZA" sz="1800" kern="1200" dirty="0">
                        <a:solidFill>
                          <a:schemeClr val="tx1"/>
                        </a:solidFill>
                        <a:latin typeface="+mn-lt"/>
                        <a:ea typeface="+mn-ea"/>
                        <a:cs typeface="+mn-cs"/>
                      </a:endParaRPr>
                    </a:p>
                  </a:txBody>
                  <a:tcPr marL="68580" marR="68580" marT="5080" marB="5080" anchor="ctr"/>
                </a:tc>
                <a:extLst>
                  <a:ext uri="{0D108BD9-81ED-4DB2-BD59-A6C34878D82A}">
                    <a16:rowId xmlns:a16="http://schemas.microsoft.com/office/drawing/2014/main" xmlns="" val="3098419935"/>
                  </a:ext>
                </a:extLst>
              </a:tr>
              <a:tr h="824218">
                <a:tc>
                  <a:txBody>
                    <a:bodyPr/>
                    <a:lstStyle/>
                    <a:p>
                      <a:pPr marL="0" algn="ctr" defTabSz="914400" rtl="0" eaLnBrk="1" latinLnBrk="0" hangingPunct="1">
                        <a:spcAft>
                          <a:spcPts val="0"/>
                        </a:spcAft>
                      </a:pPr>
                      <a:r>
                        <a:rPr lang="en-ZA" sz="1800" kern="1200" dirty="0"/>
                        <a:t>8.</a:t>
                      </a:r>
                      <a:endParaRPr lang="en-ZA" sz="1800" kern="1200" dirty="0">
                        <a:solidFill>
                          <a:schemeClr val="dk1"/>
                        </a:solidFill>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ZA" sz="1800" kern="1200" dirty="0">
                          <a:solidFill>
                            <a:schemeClr val="tx1"/>
                          </a:solidFill>
                          <a:latin typeface="+mn-lt"/>
                          <a:ea typeface="+mn-ea"/>
                          <a:cs typeface="+mn-cs"/>
                        </a:rPr>
                        <a:t>Number of Clothing, leather and textile businesses supported</a:t>
                      </a:r>
                    </a:p>
                  </a:txBody>
                  <a:tcPr marL="68580" marR="68580" marT="5080" marB="5080" anchor="ctr"/>
                </a:tc>
                <a:tc>
                  <a:txBody>
                    <a:bodyPr/>
                    <a:lstStyle/>
                    <a:p>
                      <a:pPr marL="0" algn="ctr" defTabSz="914400" rtl="0" eaLnBrk="1" latinLnBrk="0" hangingPunct="1">
                        <a:spcAft>
                          <a:spcPts val="0"/>
                        </a:spcAft>
                      </a:pPr>
                      <a:r>
                        <a:rPr lang="en-US" sz="1800" kern="1200" dirty="0">
                          <a:solidFill>
                            <a:schemeClr val="tx1"/>
                          </a:solidFill>
                          <a:latin typeface="+mn-lt"/>
                          <a:ea typeface="+mn-ea"/>
                          <a:cs typeface="+mn-cs"/>
                        </a:rPr>
                        <a:t>2 000</a:t>
                      </a:r>
                      <a:endParaRPr lang="en-ZA" sz="1800" kern="1200" dirty="0">
                        <a:solidFill>
                          <a:schemeClr val="tx1"/>
                        </a:solidFill>
                        <a:latin typeface="+mn-lt"/>
                        <a:ea typeface="+mn-ea"/>
                        <a:cs typeface="+mn-cs"/>
                      </a:endParaRPr>
                    </a:p>
                  </a:txBody>
                  <a:tcPr marL="68580" marR="68580" marT="5080" marB="5080" anchor="ctr"/>
                </a:tc>
                <a:tc>
                  <a:txBody>
                    <a:bodyPr/>
                    <a:lstStyle/>
                    <a:p>
                      <a:pPr marL="0" algn="ctr" defTabSz="914400" rtl="0" eaLnBrk="1" latinLnBrk="0" hangingPunct="1">
                        <a:spcAft>
                          <a:spcPts val="0"/>
                        </a:spcAft>
                      </a:pPr>
                      <a:r>
                        <a:rPr lang="en-US" sz="1800" kern="1200" dirty="0">
                          <a:solidFill>
                            <a:schemeClr val="tx1"/>
                          </a:solidFill>
                          <a:latin typeface="+mn-lt"/>
                          <a:ea typeface="+mn-ea"/>
                          <a:cs typeface="+mn-cs"/>
                        </a:rPr>
                        <a:t>3840</a:t>
                      </a:r>
                      <a:endParaRPr lang="en-ZA" sz="1800" kern="1200" dirty="0">
                        <a:solidFill>
                          <a:schemeClr val="tx1"/>
                        </a:solidFill>
                        <a:latin typeface="+mn-lt"/>
                        <a:ea typeface="+mn-ea"/>
                        <a:cs typeface="+mn-cs"/>
                      </a:endParaRPr>
                    </a:p>
                  </a:txBody>
                  <a:tcPr marL="68580" marR="68580" marT="5080" marB="5080" anchor="ctr"/>
                </a:tc>
                <a:extLst>
                  <a:ext uri="{0D108BD9-81ED-4DB2-BD59-A6C34878D82A}">
                    <a16:rowId xmlns:a16="http://schemas.microsoft.com/office/drawing/2014/main" xmlns="" val="3398872597"/>
                  </a:ext>
                </a:extLst>
              </a:tr>
              <a:tr h="824218">
                <a:tc>
                  <a:txBody>
                    <a:bodyPr/>
                    <a:lstStyle/>
                    <a:p>
                      <a:pPr marL="0" algn="ctr" defTabSz="914400" rtl="0" eaLnBrk="1" latinLnBrk="0" hangingPunct="1">
                        <a:spcAft>
                          <a:spcPts val="0"/>
                        </a:spcAft>
                      </a:pPr>
                      <a:r>
                        <a:rPr lang="en-ZA" sz="1800" kern="1200" dirty="0"/>
                        <a:t>9.</a:t>
                      </a:r>
                      <a:endParaRPr lang="en-ZA" sz="1800" kern="1200" dirty="0">
                        <a:solidFill>
                          <a:schemeClr val="dk1"/>
                        </a:solidFill>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ZA" sz="1800" kern="1200" dirty="0">
                          <a:solidFill>
                            <a:schemeClr val="tx1"/>
                          </a:solidFill>
                          <a:latin typeface="+mn-lt"/>
                          <a:ea typeface="+mn-ea"/>
                          <a:cs typeface="+mn-cs"/>
                        </a:rPr>
                        <a:t>Number of Butcheries supported</a:t>
                      </a:r>
                    </a:p>
                  </a:txBody>
                  <a:tcPr marL="68580" marR="68580" marT="5080" marB="5080" anchor="ctr"/>
                </a:tc>
                <a:tc>
                  <a:txBody>
                    <a:bodyPr/>
                    <a:lstStyle/>
                    <a:p>
                      <a:pPr marL="0" algn="ctr" defTabSz="914400" rtl="0" eaLnBrk="1" latinLnBrk="0" hangingPunct="1">
                        <a:spcAft>
                          <a:spcPts val="0"/>
                        </a:spcAft>
                      </a:pPr>
                      <a:r>
                        <a:rPr lang="en-US" sz="1800" kern="1200" dirty="0">
                          <a:solidFill>
                            <a:schemeClr val="tx1"/>
                          </a:solidFill>
                          <a:latin typeface="+mn-lt"/>
                          <a:ea typeface="+mn-ea"/>
                          <a:cs typeface="+mn-cs"/>
                        </a:rPr>
                        <a:t>2 000</a:t>
                      </a:r>
                      <a:endParaRPr lang="en-ZA" sz="1800" kern="1200" dirty="0">
                        <a:solidFill>
                          <a:schemeClr val="tx1"/>
                        </a:solidFill>
                        <a:latin typeface="+mn-lt"/>
                        <a:ea typeface="+mn-ea"/>
                        <a:cs typeface="+mn-cs"/>
                      </a:endParaRPr>
                    </a:p>
                  </a:txBody>
                  <a:tcPr marL="68580" marR="68580" marT="5080" marB="5080" anchor="ctr"/>
                </a:tc>
                <a:tc>
                  <a:txBody>
                    <a:bodyPr/>
                    <a:lstStyle/>
                    <a:p>
                      <a:pPr marL="0" algn="ctr" defTabSz="914400" rtl="0" eaLnBrk="1" latinLnBrk="0" hangingPunct="1">
                        <a:spcAft>
                          <a:spcPts val="0"/>
                        </a:spcAft>
                      </a:pPr>
                      <a:r>
                        <a:rPr lang="en-US" sz="1800" kern="1200" dirty="0">
                          <a:solidFill>
                            <a:srgbClr val="FF0000"/>
                          </a:solidFill>
                          <a:latin typeface="+mn-lt"/>
                          <a:ea typeface="+mn-ea"/>
                          <a:cs typeface="+mn-cs"/>
                        </a:rPr>
                        <a:t>1889</a:t>
                      </a:r>
                      <a:endParaRPr lang="en-ZA" sz="1800" kern="1200" dirty="0">
                        <a:solidFill>
                          <a:srgbClr val="FF0000"/>
                        </a:solidFill>
                        <a:latin typeface="+mn-lt"/>
                        <a:ea typeface="+mn-ea"/>
                        <a:cs typeface="+mn-cs"/>
                      </a:endParaRPr>
                    </a:p>
                  </a:txBody>
                  <a:tcPr marL="68580" marR="68580" marT="5080" marB="5080" anchor="ctr"/>
                </a:tc>
                <a:extLst>
                  <a:ext uri="{0D108BD9-81ED-4DB2-BD59-A6C34878D82A}">
                    <a16:rowId xmlns:a16="http://schemas.microsoft.com/office/drawing/2014/main" xmlns="" val="3414583653"/>
                  </a:ext>
                </a:extLst>
              </a:tr>
              <a:tr h="942782">
                <a:tc>
                  <a:txBody>
                    <a:bodyPr/>
                    <a:lstStyle/>
                    <a:p>
                      <a:pPr marL="0" algn="ctr" defTabSz="914400" rtl="0" eaLnBrk="1" latinLnBrk="0" hangingPunct="1">
                        <a:spcAft>
                          <a:spcPts val="0"/>
                        </a:spcAft>
                      </a:pPr>
                      <a:r>
                        <a:rPr lang="en-ZA" sz="1800" kern="1200" dirty="0"/>
                        <a:t>10.</a:t>
                      </a:r>
                      <a:endParaRPr lang="en-ZA" sz="1800" kern="1200" dirty="0">
                        <a:solidFill>
                          <a:schemeClr val="dk1"/>
                        </a:solidFill>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US" sz="1800" kern="1200" dirty="0">
                          <a:solidFill>
                            <a:schemeClr val="tx1"/>
                          </a:solidFill>
                          <a:latin typeface="+mn-lt"/>
                          <a:ea typeface="+mn-ea"/>
                          <a:cs typeface="+mn-cs"/>
                        </a:rPr>
                        <a:t>Number of jobs created</a:t>
                      </a:r>
                      <a:endParaRPr lang="en-ZA" sz="1800" kern="1200" dirty="0">
                        <a:solidFill>
                          <a:schemeClr val="tx1"/>
                        </a:solidFill>
                        <a:latin typeface="+mn-lt"/>
                        <a:ea typeface="+mn-ea"/>
                        <a:cs typeface="+mn-cs"/>
                      </a:endParaRPr>
                    </a:p>
                  </a:txBody>
                  <a:tcPr marL="68580" marR="68580" marT="5080" marB="5080" anchor="ctr"/>
                </a:tc>
                <a:tc>
                  <a:txBody>
                    <a:bodyPr/>
                    <a:lstStyle/>
                    <a:p>
                      <a:pPr marL="0" algn="ctr" defTabSz="914400" rtl="0" eaLnBrk="1" latinLnBrk="0" hangingPunct="1">
                        <a:spcAft>
                          <a:spcPts val="0"/>
                        </a:spcAft>
                      </a:pPr>
                      <a:r>
                        <a:rPr lang="en-US" sz="1800" kern="1200" dirty="0">
                          <a:solidFill>
                            <a:schemeClr val="tx1"/>
                          </a:solidFill>
                          <a:latin typeface="+mn-lt"/>
                          <a:ea typeface="+mn-ea"/>
                          <a:cs typeface="+mn-cs"/>
                        </a:rPr>
                        <a:t>4 683</a:t>
                      </a:r>
                      <a:endParaRPr lang="en-ZA" sz="1800" kern="1200" dirty="0">
                        <a:solidFill>
                          <a:schemeClr val="tx1"/>
                        </a:solidFill>
                        <a:latin typeface="+mn-lt"/>
                        <a:ea typeface="+mn-ea"/>
                        <a:cs typeface="+mn-cs"/>
                      </a:endParaRPr>
                    </a:p>
                  </a:txBody>
                  <a:tcPr marL="68580" marR="68580" marT="5080" marB="5080" anchor="ctr"/>
                </a:tc>
                <a:tc>
                  <a:txBody>
                    <a:bodyPr/>
                    <a:lstStyle/>
                    <a:p>
                      <a:pPr marL="0" algn="ctr" defTabSz="914400" rtl="0" eaLnBrk="1" latinLnBrk="0" hangingPunct="1">
                        <a:spcAft>
                          <a:spcPts val="0"/>
                        </a:spcAft>
                      </a:pPr>
                      <a:r>
                        <a:rPr lang="en-US" sz="1800" kern="1200" dirty="0">
                          <a:solidFill>
                            <a:schemeClr val="tx1"/>
                          </a:solidFill>
                          <a:latin typeface="+mn-lt"/>
                          <a:ea typeface="+mn-ea"/>
                          <a:cs typeface="+mn-cs"/>
                        </a:rPr>
                        <a:t>5176</a:t>
                      </a:r>
                      <a:endParaRPr lang="en-ZA" sz="1800" kern="1200" dirty="0">
                        <a:solidFill>
                          <a:schemeClr val="tx1"/>
                        </a:solidFill>
                        <a:latin typeface="+mn-lt"/>
                        <a:ea typeface="+mn-ea"/>
                        <a:cs typeface="+mn-cs"/>
                      </a:endParaRPr>
                    </a:p>
                  </a:txBody>
                  <a:tcPr marL="68580" marR="68580" marT="5080" marB="5080" anchor="ctr"/>
                </a:tc>
                <a:extLst>
                  <a:ext uri="{0D108BD9-81ED-4DB2-BD59-A6C34878D82A}">
                    <a16:rowId xmlns:a16="http://schemas.microsoft.com/office/drawing/2014/main" xmlns="" val="2016696618"/>
                  </a:ext>
                </a:extLst>
              </a:tr>
            </a:tbl>
          </a:graphicData>
        </a:graphic>
      </p:graphicFrame>
      <p:sp>
        <p:nvSpPr>
          <p:cNvPr id="6" name="Rectangle 5">
            <a:extLst>
              <a:ext uri="{FF2B5EF4-FFF2-40B4-BE49-F238E27FC236}">
                <a16:creationId xmlns:a16="http://schemas.microsoft.com/office/drawing/2014/main" xmlns="" id="{421467D6-3050-8849-01E1-60D24814BEDC}"/>
              </a:ext>
            </a:extLst>
          </p:cNvPr>
          <p:cNvSpPr/>
          <p:nvPr/>
        </p:nvSpPr>
        <p:spPr>
          <a:xfrm>
            <a:off x="36512" y="107921"/>
            <a:ext cx="9107488" cy="523220"/>
          </a:xfrm>
          <a:prstGeom prst="rect">
            <a:avLst/>
          </a:prstGeom>
          <a:solidFill>
            <a:srgbClr val="146C38"/>
          </a:solidFill>
        </p:spPr>
        <p:txBody>
          <a:bodyPr wrap="square">
            <a:spAutoFit/>
          </a:bodyPr>
          <a:lstStyle/>
          <a:p>
            <a:pPr algn="ctr"/>
            <a:r>
              <a:rPr lang="en-ZA" sz="2800" b="1" dirty="0">
                <a:solidFill>
                  <a:schemeClr val="bg1"/>
                </a:solidFill>
              </a:rPr>
              <a:t>2.1 Programme 1 :Township, Rural and Informal Business </a:t>
            </a:r>
            <a:endParaRPr lang="en-ZA" sz="4400" b="1" dirty="0">
              <a:solidFill>
                <a:schemeClr val="bg1"/>
              </a:solidFill>
            </a:endParaRPr>
          </a:p>
        </p:txBody>
      </p:sp>
      <p:pic>
        <p:nvPicPr>
          <p:cNvPr id="3" name="Picture 2">
            <a:extLst>
              <a:ext uri="{FF2B5EF4-FFF2-40B4-BE49-F238E27FC236}">
                <a16:creationId xmlns:a16="http://schemas.microsoft.com/office/drawing/2014/main" xmlns="" id="{BF434819-9AE4-4826-993C-DF6381245F2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1520" y="5877272"/>
            <a:ext cx="8364322" cy="1096294"/>
          </a:xfrm>
          <a:prstGeom prst="rect">
            <a:avLst/>
          </a:prstGeom>
        </p:spPr>
      </p:pic>
    </p:spTree>
    <p:extLst>
      <p:ext uri="{BB962C8B-B14F-4D97-AF65-F5344CB8AC3E}">
        <p14:creationId xmlns:p14="http://schemas.microsoft.com/office/powerpoint/2010/main" xmlns="" val="275877162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71600" y="2793122"/>
            <a:ext cx="7632848" cy="1323439"/>
          </a:xfrm>
          <a:prstGeom prst="rect">
            <a:avLst/>
          </a:prstGeom>
          <a:solidFill>
            <a:srgbClr val="005C2A"/>
          </a:solidFill>
        </p:spPr>
        <p:txBody>
          <a:bodyPr wrap="square">
            <a:spAutoFit/>
          </a:bodyPr>
          <a:lstStyle/>
          <a:p>
            <a:pPr algn="ctr"/>
            <a:r>
              <a:rPr lang="en-ZA" sz="2400" dirty="0">
                <a:solidFill>
                  <a:schemeClr val="bg1"/>
                </a:solidFill>
              </a:rPr>
              <a:t>  </a:t>
            </a:r>
            <a:r>
              <a:rPr lang="en-ZA" sz="4000" b="1" dirty="0">
                <a:solidFill>
                  <a:schemeClr val="bg1"/>
                </a:solidFill>
              </a:rPr>
              <a:t> 2.2 Programme 2 : Business Competitiveness and Viability</a:t>
            </a:r>
          </a:p>
        </p:txBody>
      </p:sp>
      <p:pic>
        <p:nvPicPr>
          <p:cNvPr id="4" name="Picture 3">
            <a:extLst>
              <a:ext uri="{FF2B5EF4-FFF2-40B4-BE49-F238E27FC236}">
                <a16:creationId xmlns:a16="http://schemas.microsoft.com/office/drawing/2014/main" xmlns="" id="{8208CEA0-4D23-C621-7C61-8EAF4E1F5D7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1520" y="5877272"/>
            <a:ext cx="8364322" cy="1096294"/>
          </a:xfrm>
          <a:prstGeom prst="rect">
            <a:avLst/>
          </a:prstGeom>
        </p:spPr>
      </p:pic>
    </p:spTree>
    <p:extLst>
      <p:ext uri="{BB962C8B-B14F-4D97-AF65-F5344CB8AC3E}">
        <p14:creationId xmlns:p14="http://schemas.microsoft.com/office/powerpoint/2010/main" xmlns="" val="277287389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12" y="107921"/>
            <a:ext cx="9107488" cy="523220"/>
          </a:xfrm>
          <a:prstGeom prst="rect">
            <a:avLst/>
          </a:prstGeom>
          <a:solidFill>
            <a:srgbClr val="146C38"/>
          </a:solidFill>
        </p:spPr>
        <p:txBody>
          <a:bodyPr wrap="square">
            <a:spAutoFit/>
          </a:bodyPr>
          <a:lstStyle/>
          <a:p>
            <a:pPr algn="ctr"/>
            <a:r>
              <a:rPr lang="en-ZA" sz="2800" b="1" dirty="0">
                <a:solidFill>
                  <a:schemeClr val="bg1"/>
                </a:solidFill>
              </a:rPr>
              <a:t>2.2 Programme 2 :Business Competitiveness and Viability</a:t>
            </a:r>
            <a:endParaRPr lang="en-ZA" sz="4400" b="1"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1365630604"/>
              </p:ext>
            </p:extLst>
          </p:nvPr>
        </p:nvGraphicFramePr>
        <p:xfrm>
          <a:off x="107504" y="836712"/>
          <a:ext cx="8928991" cy="5184574"/>
        </p:xfrm>
        <a:graphic>
          <a:graphicData uri="http://schemas.openxmlformats.org/drawingml/2006/table">
            <a:tbl>
              <a:tblPr firstRow="1" bandRow="1">
                <a:tableStyleId>{8799B23B-EC83-4686-B30A-512413B5E67A}</a:tableStyleId>
              </a:tblPr>
              <a:tblGrid>
                <a:gridCol w="574421">
                  <a:extLst>
                    <a:ext uri="{9D8B030D-6E8A-4147-A177-3AD203B41FA5}">
                      <a16:colId xmlns:a16="http://schemas.microsoft.com/office/drawing/2014/main" xmlns="" val="709019887"/>
                    </a:ext>
                  </a:extLst>
                </a:gridCol>
                <a:gridCol w="5906299">
                  <a:extLst>
                    <a:ext uri="{9D8B030D-6E8A-4147-A177-3AD203B41FA5}">
                      <a16:colId xmlns:a16="http://schemas.microsoft.com/office/drawing/2014/main" xmlns="" val="866927049"/>
                    </a:ext>
                  </a:extLst>
                </a:gridCol>
                <a:gridCol w="1171313">
                  <a:extLst>
                    <a:ext uri="{9D8B030D-6E8A-4147-A177-3AD203B41FA5}">
                      <a16:colId xmlns:a16="http://schemas.microsoft.com/office/drawing/2014/main" xmlns="" val="1040730065"/>
                    </a:ext>
                  </a:extLst>
                </a:gridCol>
                <a:gridCol w="1276958">
                  <a:extLst>
                    <a:ext uri="{9D8B030D-6E8A-4147-A177-3AD203B41FA5}">
                      <a16:colId xmlns:a16="http://schemas.microsoft.com/office/drawing/2014/main" xmlns="" val="3378217191"/>
                    </a:ext>
                  </a:extLst>
                </a:gridCol>
              </a:tblGrid>
              <a:tr h="648515">
                <a:tc>
                  <a:txBody>
                    <a:bodyPr/>
                    <a:lstStyle/>
                    <a:p>
                      <a:pPr algn="ctr"/>
                      <a:r>
                        <a:rPr lang="en-ZA" dirty="0"/>
                        <a:t>No.</a:t>
                      </a:r>
                    </a:p>
                  </a:txBody>
                  <a:tcPr anchor="ctr"/>
                </a:tc>
                <a:tc>
                  <a:txBody>
                    <a:bodyPr/>
                    <a:lstStyle/>
                    <a:p>
                      <a:pPr algn="ctr"/>
                      <a:r>
                        <a:rPr lang="en-ZA" dirty="0"/>
                        <a:t>Performance Measure </a:t>
                      </a:r>
                    </a:p>
                  </a:txBody>
                  <a:tcPr anchor="ctr"/>
                </a:tc>
                <a:tc>
                  <a:txBody>
                    <a:bodyPr/>
                    <a:lstStyle/>
                    <a:p>
                      <a:pPr algn="ctr"/>
                      <a:r>
                        <a:rPr lang="en-ZA" dirty="0"/>
                        <a:t>Target </a:t>
                      </a:r>
                    </a:p>
                  </a:txBody>
                  <a:tcPr anchor="ctr"/>
                </a:tc>
                <a:tc>
                  <a:txBody>
                    <a:bodyPr/>
                    <a:lstStyle/>
                    <a:p>
                      <a:pPr algn="ctr"/>
                      <a:r>
                        <a:rPr lang="en-ZA" dirty="0"/>
                        <a:t>Achievement </a:t>
                      </a:r>
                    </a:p>
                  </a:txBody>
                  <a:tcPr anchor="ctr"/>
                </a:tc>
                <a:extLst>
                  <a:ext uri="{0D108BD9-81ED-4DB2-BD59-A6C34878D82A}">
                    <a16:rowId xmlns:a16="http://schemas.microsoft.com/office/drawing/2014/main" xmlns="" val="2514375999"/>
                  </a:ext>
                </a:extLst>
              </a:tr>
              <a:tr h="769006">
                <a:tc>
                  <a:txBody>
                    <a:bodyPr/>
                    <a:lstStyle/>
                    <a:p>
                      <a:pPr marL="0" algn="ctr" defTabSz="914400" rtl="0" eaLnBrk="1" latinLnBrk="0" hangingPunct="1">
                        <a:spcAft>
                          <a:spcPts val="0"/>
                        </a:spcAft>
                      </a:pPr>
                      <a:r>
                        <a:rPr lang="en-ZA" sz="1800" kern="1200" dirty="0"/>
                        <a:t>1.</a:t>
                      </a:r>
                      <a:endParaRPr lang="en-ZA" sz="1800" kern="1200" dirty="0">
                        <a:solidFill>
                          <a:schemeClr val="dk1"/>
                        </a:solidFill>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US" sz="1800" kern="1200" dirty="0">
                          <a:solidFill>
                            <a:schemeClr val="tx1"/>
                          </a:solidFill>
                          <a:latin typeface="+mn-lt"/>
                          <a:ea typeface="+mn-ea"/>
                          <a:cs typeface="+mn-cs"/>
                        </a:rPr>
                        <a:t>Number of SMMEs &amp; Cooperatives supported to be competitive in local markets</a:t>
                      </a:r>
                      <a:endParaRPr lang="en-ZA" sz="1800" kern="1200" dirty="0">
                        <a:solidFill>
                          <a:schemeClr val="tx1"/>
                        </a:solidFill>
                        <a:latin typeface="+mn-lt"/>
                        <a:ea typeface="+mn-ea"/>
                        <a:cs typeface="+mn-cs"/>
                      </a:endParaRPr>
                    </a:p>
                  </a:txBody>
                  <a:tcPr marL="68580" marR="68580" marT="5080" marB="5080" anchor="ctr"/>
                </a:tc>
                <a:tc>
                  <a:txBody>
                    <a:bodyPr/>
                    <a:lstStyle/>
                    <a:p>
                      <a:pPr marL="0" algn="ctr" defTabSz="914400" rtl="0" eaLnBrk="1" latinLnBrk="0" hangingPunct="1">
                        <a:spcAft>
                          <a:spcPts val="0"/>
                        </a:spcAft>
                      </a:pPr>
                      <a:r>
                        <a:rPr lang="en-US" sz="1800" kern="1200" dirty="0">
                          <a:solidFill>
                            <a:schemeClr val="tx1"/>
                          </a:solidFill>
                          <a:latin typeface="+mn-lt"/>
                          <a:ea typeface="+mn-ea"/>
                          <a:cs typeface="+mn-cs"/>
                        </a:rPr>
                        <a:t>2 500</a:t>
                      </a:r>
                      <a:endParaRPr lang="en-ZA" sz="1800" kern="1200" dirty="0">
                        <a:solidFill>
                          <a:schemeClr val="tx1"/>
                        </a:solidFill>
                        <a:latin typeface="+mn-lt"/>
                        <a:ea typeface="+mn-ea"/>
                        <a:cs typeface="+mn-cs"/>
                      </a:endParaRPr>
                    </a:p>
                  </a:txBody>
                  <a:tcPr marL="68580" marR="68580" marT="5080" marB="5080" anchor="ctr"/>
                </a:tc>
                <a:tc>
                  <a:txBody>
                    <a:bodyPr/>
                    <a:lstStyle/>
                    <a:p>
                      <a:pPr marL="0" algn="ctr" defTabSz="914400" rtl="0" eaLnBrk="1" latinLnBrk="0" hangingPunct="1">
                        <a:spcAft>
                          <a:spcPts val="0"/>
                        </a:spcAft>
                      </a:pPr>
                      <a:r>
                        <a:rPr lang="en-US" sz="1800" kern="1200" dirty="0">
                          <a:solidFill>
                            <a:schemeClr val="tx1"/>
                          </a:solidFill>
                          <a:latin typeface="+mn-lt"/>
                          <a:ea typeface="+mn-ea"/>
                          <a:cs typeface="+mn-cs"/>
                        </a:rPr>
                        <a:t>3807</a:t>
                      </a:r>
                      <a:endParaRPr lang="en-ZA" sz="1800" kern="1200" dirty="0">
                        <a:solidFill>
                          <a:schemeClr val="tx1"/>
                        </a:solidFill>
                        <a:latin typeface="+mn-lt"/>
                        <a:ea typeface="+mn-ea"/>
                        <a:cs typeface="+mn-cs"/>
                      </a:endParaRPr>
                    </a:p>
                  </a:txBody>
                  <a:tcPr marL="68580" marR="68580" marT="5080" marB="5080" anchor="ctr"/>
                </a:tc>
                <a:extLst>
                  <a:ext uri="{0D108BD9-81ED-4DB2-BD59-A6C34878D82A}">
                    <a16:rowId xmlns:a16="http://schemas.microsoft.com/office/drawing/2014/main" xmlns="" val="702327874"/>
                  </a:ext>
                </a:extLst>
              </a:tr>
              <a:tr h="618067">
                <a:tc>
                  <a:txBody>
                    <a:bodyPr/>
                    <a:lstStyle/>
                    <a:p>
                      <a:pPr marL="0" algn="ctr" defTabSz="914400" rtl="0" eaLnBrk="1" latinLnBrk="0" hangingPunct="1">
                        <a:spcAft>
                          <a:spcPts val="0"/>
                        </a:spcAft>
                      </a:pPr>
                      <a:r>
                        <a:rPr lang="en-ZA" sz="1800" kern="1200" dirty="0"/>
                        <a:t>2.</a:t>
                      </a:r>
                      <a:endParaRPr lang="en-ZA" sz="1800" kern="1200" dirty="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15000"/>
                        </a:lnSpc>
                        <a:spcAft>
                          <a:spcPts val="0"/>
                        </a:spcAft>
                      </a:pPr>
                      <a:r>
                        <a:rPr lang="en-US" sz="1800" kern="1200" dirty="0">
                          <a:solidFill>
                            <a:schemeClr val="tx1"/>
                          </a:solidFill>
                          <a:latin typeface="+mn-lt"/>
                          <a:ea typeface="+mn-ea"/>
                          <a:cs typeface="+mn-cs"/>
                        </a:rPr>
                        <a:t>Number of SMMEs and Cooperatives listed to supply</a:t>
                      </a:r>
                      <a:endParaRPr lang="en-ZA" sz="1800" kern="1200" dirty="0">
                        <a:solidFill>
                          <a:schemeClr val="tx1"/>
                        </a:solidFill>
                        <a:latin typeface="+mn-lt"/>
                        <a:ea typeface="+mn-ea"/>
                        <a:cs typeface="+mn-cs"/>
                      </a:endParaRPr>
                    </a:p>
                    <a:p>
                      <a:pPr marL="0" algn="ctr" defTabSz="914400" rtl="0" eaLnBrk="1" latinLnBrk="0" hangingPunct="1">
                        <a:spcAft>
                          <a:spcPts val="0"/>
                        </a:spcAft>
                      </a:pPr>
                      <a:r>
                        <a:rPr lang="en-US" sz="1800" kern="1200" dirty="0">
                          <a:solidFill>
                            <a:schemeClr val="tx1"/>
                          </a:solidFill>
                          <a:latin typeface="+mn-lt"/>
                          <a:ea typeface="+mn-ea"/>
                          <a:cs typeface="+mn-cs"/>
                        </a:rPr>
                        <a:t>wholesalers and retailers</a:t>
                      </a:r>
                      <a:endParaRPr lang="en-ZA" sz="1800" kern="1200" dirty="0">
                        <a:solidFill>
                          <a:schemeClr val="tx1"/>
                        </a:solidFill>
                        <a:latin typeface="+mn-lt"/>
                        <a:ea typeface="+mn-ea"/>
                        <a:cs typeface="+mn-cs"/>
                      </a:endParaRPr>
                    </a:p>
                  </a:txBody>
                  <a:tcPr marL="68580" marR="68580" marT="5080" marB="5080" anchor="ctr"/>
                </a:tc>
                <a:tc>
                  <a:txBody>
                    <a:bodyPr/>
                    <a:lstStyle/>
                    <a:p>
                      <a:pPr marL="0" algn="ctr" defTabSz="914400" rtl="0" eaLnBrk="1" latinLnBrk="0" hangingPunct="1">
                        <a:spcAft>
                          <a:spcPts val="0"/>
                        </a:spcAft>
                      </a:pPr>
                      <a:r>
                        <a:rPr lang="en-US" sz="1800" kern="1200" dirty="0">
                          <a:solidFill>
                            <a:schemeClr val="tx1"/>
                          </a:solidFill>
                          <a:latin typeface="+mn-lt"/>
                          <a:ea typeface="+mn-ea"/>
                          <a:cs typeface="+mn-cs"/>
                        </a:rPr>
                        <a:t>1 000</a:t>
                      </a:r>
                      <a:endParaRPr lang="en-ZA" sz="1800" kern="1200" dirty="0">
                        <a:solidFill>
                          <a:schemeClr val="tx1"/>
                        </a:solidFill>
                        <a:latin typeface="+mn-lt"/>
                        <a:ea typeface="+mn-ea"/>
                        <a:cs typeface="+mn-cs"/>
                      </a:endParaRPr>
                    </a:p>
                  </a:txBody>
                  <a:tcPr marL="68580" marR="68580" marT="5080" marB="5080" anchor="ctr"/>
                </a:tc>
                <a:tc>
                  <a:txBody>
                    <a:bodyPr/>
                    <a:lstStyle/>
                    <a:p>
                      <a:pPr marL="0" algn="ctr" defTabSz="914400" rtl="0" eaLnBrk="1" latinLnBrk="0" hangingPunct="1">
                        <a:spcAft>
                          <a:spcPts val="0"/>
                        </a:spcAft>
                      </a:pPr>
                      <a:r>
                        <a:rPr lang="en-US" sz="1800" kern="1200" dirty="0">
                          <a:solidFill>
                            <a:srgbClr val="FF0000"/>
                          </a:solidFill>
                          <a:latin typeface="+mn-lt"/>
                          <a:ea typeface="+mn-ea"/>
                          <a:cs typeface="+mn-cs"/>
                        </a:rPr>
                        <a:t>623</a:t>
                      </a:r>
                      <a:endParaRPr lang="en-ZA" sz="1800" kern="1200" dirty="0">
                        <a:solidFill>
                          <a:srgbClr val="FF0000"/>
                        </a:solidFill>
                        <a:latin typeface="+mn-lt"/>
                        <a:ea typeface="+mn-ea"/>
                        <a:cs typeface="+mn-cs"/>
                      </a:endParaRPr>
                    </a:p>
                  </a:txBody>
                  <a:tcPr marL="68580" marR="68580" marT="5080" marB="5080" anchor="ctr"/>
                </a:tc>
                <a:extLst>
                  <a:ext uri="{0D108BD9-81ED-4DB2-BD59-A6C34878D82A}">
                    <a16:rowId xmlns:a16="http://schemas.microsoft.com/office/drawing/2014/main" xmlns="" val="3098419935"/>
                  </a:ext>
                </a:extLst>
              </a:tr>
              <a:tr h="618067">
                <a:tc>
                  <a:txBody>
                    <a:bodyPr/>
                    <a:lstStyle/>
                    <a:p>
                      <a:pPr marL="0" algn="ctr" defTabSz="914400" rtl="0" eaLnBrk="1" latinLnBrk="0" hangingPunct="1">
                        <a:spcAft>
                          <a:spcPts val="0"/>
                        </a:spcAft>
                      </a:pPr>
                      <a:r>
                        <a:rPr lang="en-ZA" sz="1800" kern="1200" dirty="0"/>
                        <a:t>3.</a:t>
                      </a:r>
                      <a:endParaRPr lang="en-ZA" sz="1800" kern="1200" dirty="0">
                        <a:solidFill>
                          <a:schemeClr val="dk1"/>
                        </a:solidFill>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US" sz="1800" kern="1200" dirty="0">
                          <a:solidFill>
                            <a:schemeClr val="tx1"/>
                          </a:solidFill>
                          <a:latin typeface="+mn-lt"/>
                          <a:ea typeface="+mn-ea"/>
                          <a:cs typeface="+mn-cs"/>
                        </a:rPr>
                        <a:t>Number of SMMEs &amp; Cooperatives exposed to </a:t>
                      </a:r>
                    </a:p>
                    <a:p>
                      <a:pPr marL="0" algn="ctr" defTabSz="914400" rtl="0" eaLnBrk="1" latinLnBrk="0" hangingPunct="1">
                        <a:spcAft>
                          <a:spcPts val="0"/>
                        </a:spcAft>
                      </a:pPr>
                      <a:r>
                        <a:rPr lang="en-US" sz="1800" kern="1200" dirty="0">
                          <a:solidFill>
                            <a:schemeClr val="tx1"/>
                          </a:solidFill>
                          <a:latin typeface="+mn-lt"/>
                          <a:ea typeface="+mn-ea"/>
                          <a:cs typeface="+mn-cs"/>
                        </a:rPr>
                        <a:t>international markets</a:t>
                      </a:r>
                      <a:endParaRPr lang="en-ZA" sz="1800" kern="1200" dirty="0">
                        <a:solidFill>
                          <a:schemeClr val="tx1"/>
                        </a:solidFill>
                        <a:latin typeface="+mn-lt"/>
                        <a:ea typeface="+mn-ea"/>
                        <a:cs typeface="+mn-cs"/>
                      </a:endParaRPr>
                    </a:p>
                  </a:txBody>
                  <a:tcPr marL="68580" marR="68580" marT="5080" marB="5080" anchor="ctr"/>
                </a:tc>
                <a:tc>
                  <a:txBody>
                    <a:bodyPr/>
                    <a:lstStyle/>
                    <a:p>
                      <a:pPr marL="0" algn="ctr" defTabSz="914400" rtl="0" eaLnBrk="1" latinLnBrk="0" hangingPunct="1">
                        <a:spcAft>
                          <a:spcPts val="0"/>
                        </a:spcAft>
                      </a:pPr>
                      <a:r>
                        <a:rPr lang="en-US" sz="1800" kern="1200" dirty="0">
                          <a:solidFill>
                            <a:schemeClr val="tx1"/>
                          </a:solidFill>
                          <a:latin typeface="+mn-lt"/>
                          <a:ea typeface="+mn-ea"/>
                          <a:cs typeface="+mn-cs"/>
                        </a:rPr>
                        <a:t>1 000</a:t>
                      </a:r>
                      <a:endParaRPr lang="en-ZA" sz="1800" kern="1200" dirty="0">
                        <a:solidFill>
                          <a:schemeClr val="tx1"/>
                        </a:solidFill>
                        <a:latin typeface="+mn-lt"/>
                        <a:ea typeface="+mn-ea"/>
                        <a:cs typeface="+mn-cs"/>
                      </a:endParaRPr>
                    </a:p>
                  </a:txBody>
                  <a:tcPr marL="68580" marR="68580" marT="5080" marB="5080" anchor="ctr"/>
                </a:tc>
                <a:tc>
                  <a:txBody>
                    <a:bodyPr/>
                    <a:lstStyle/>
                    <a:p>
                      <a:pPr marL="0" algn="ctr" defTabSz="914400" rtl="0" eaLnBrk="1" latinLnBrk="0" hangingPunct="1">
                        <a:spcAft>
                          <a:spcPts val="0"/>
                        </a:spcAft>
                      </a:pPr>
                      <a:r>
                        <a:rPr lang="en-US" sz="1800" kern="1200" dirty="0">
                          <a:solidFill>
                            <a:schemeClr val="tx1"/>
                          </a:solidFill>
                          <a:latin typeface="+mn-lt"/>
                          <a:ea typeface="+mn-ea"/>
                          <a:cs typeface="+mn-cs"/>
                        </a:rPr>
                        <a:t>1 933</a:t>
                      </a:r>
                      <a:endParaRPr lang="en-ZA" sz="1800" kern="1200" dirty="0">
                        <a:solidFill>
                          <a:schemeClr val="tx1"/>
                        </a:solidFill>
                        <a:latin typeface="+mn-lt"/>
                        <a:ea typeface="+mn-ea"/>
                        <a:cs typeface="+mn-cs"/>
                      </a:endParaRPr>
                    </a:p>
                  </a:txBody>
                  <a:tcPr marL="68580" marR="68580" marT="5080" marB="5080" anchor="ctr"/>
                </a:tc>
                <a:extLst>
                  <a:ext uri="{0D108BD9-81ED-4DB2-BD59-A6C34878D82A}">
                    <a16:rowId xmlns:a16="http://schemas.microsoft.com/office/drawing/2014/main" xmlns="" val="2737150151"/>
                  </a:ext>
                </a:extLst>
              </a:tr>
              <a:tr h="618067">
                <a:tc>
                  <a:txBody>
                    <a:bodyPr/>
                    <a:lstStyle/>
                    <a:p>
                      <a:pPr marL="0" algn="ctr" defTabSz="914400" rtl="0" eaLnBrk="1" latinLnBrk="0" hangingPunct="1">
                        <a:spcAft>
                          <a:spcPts val="0"/>
                        </a:spcAft>
                      </a:pPr>
                      <a:r>
                        <a:rPr lang="en-ZA" sz="1800" kern="1200" dirty="0"/>
                        <a:t>4.</a:t>
                      </a:r>
                      <a:endParaRPr lang="en-ZA" sz="1800" kern="1200" dirty="0">
                        <a:solidFill>
                          <a:schemeClr val="dk1"/>
                        </a:solidFill>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US" sz="1800" kern="1200" dirty="0">
                          <a:solidFill>
                            <a:schemeClr val="tx1"/>
                          </a:solidFill>
                          <a:latin typeface="+mn-lt"/>
                          <a:ea typeface="+mn-ea"/>
                          <a:cs typeface="+mn-cs"/>
                        </a:rPr>
                        <a:t>Number of SMMEs &amp; Cooperatives registered on</a:t>
                      </a:r>
                    </a:p>
                    <a:p>
                      <a:pPr marL="0" algn="ctr" defTabSz="914400" rtl="0" eaLnBrk="1" latinLnBrk="0" hangingPunct="1">
                        <a:spcAft>
                          <a:spcPts val="0"/>
                        </a:spcAft>
                      </a:pPr>
                      <a:r>
                        <a:rPr lang="en-US" sz="1800" kern="1200" dirty="0">
                          <a:solidFill>
                            <a:schemeClr val="tx1"/>
                          </a:solidFill>
                          <a:latin typeface="+mn-lt"/>
                          <a:ea typeface="+mn-ea"/>
                          <a:cs typeface="+mn-cs"/>
                        </a:rPr>
                        <a:t> export platforms</a:t>
                      </a:r>
                      <a:endParaRPr lang="en-ZA" sz="1800" kern="1200" dirty="0">
                        <a:solidFill>
                          <a:schemeClr val="tx1"/>
                        </a:solidFill>
                        <a:latin typeface="+mn-lt"/>
                        <a:ea typeface="+mn-ea"/>
                        <a:cs typeface="+mn-cs"/>
                      </a:endParaRPr>
                    </a:p>
                  </a:txBody>
                  <a:tcPr marL="68580" marR="68580" marT="5080" marB="5080" anchor="ctr"/>
                </a:tc>
                <a:tc>
                  <a:txBody>
                    <a:bodyPr/>
                    <a:lstStyle/>
                    <a:p>
                      <a:pPr marL="0" algn="ctr" defTabSz="914400" rtl="0" eaLnBrk="1" latinLnBrk="0" hangingPunct="1">
                        <a:spcAft>
                          <a:spcPts val="0"/>
                        </a:spcAft>
                      </a:pPr>
                      <a:r>
                        <a:rPr lang="en-US" sz="1800" kern="1200" dirty="0">
                          <a:solidFill>
                            <a:schemeClr val="tx1"/>
                          </a:solidFill>
                          <a:latin typeface="+mn-lt"/>
                          <a:ea typeface="+mn-ea"/>
                          <a:cs typeface="+mn-cs"/>
                        </a:rPr>
                        <a:t>1 000</a:t>
                      </a:r>
                      <a:endParaRPr lang="en-ZA" sz="1800" kern="1200" dirty="0">
                        <a:solidFill>
                          <a:schemeClr val="tx1"/>
                        </a:solidFill>
                        <a:latin typeface="+mn-lt"/>
                        <a:ea typeface="+mn-ea"/>
                        <a:cs typeface="+mn-cs"/>
                      </a:endParaRPr>
                    </a:p>
                  </a:txBody>
                  <a:tcPr marL="68580" marR="68580" marT="5080" marB="5080" anchor="ctr"/>
                </a:tc>
                <a:tc>
                  <a:txBody>
                    <a:bodyPr/>
                    <a:lstStyle/>
                    <a:p>
                      <a:pPr marL="0" algn="ctr" defTabSz="914400" rtl="0" eaLnBrk="1" latinLnBrk="0" hangingPunct="1">
                        <a:spcAft>
                          <a:spcPts val="0"/>
                        </a:spcAft>
                      </a:pPr>
                      <a:r>
                        <a:rPr lang="en-US" sz="1800" kern="1200" dirty="0">
                          <a:solidFill>
                            <a:schemeClr val="tx1"/>
                          </a:solidFill>
                          <a:latin typeface="+mn-lt"/>
                          <a:ea typeface="+mn-ea"/>
                          <a:cs typeface="+mn-cs"/>
                        </a:rPr>
                        <a:t>1 170</a:t>
                      </a:r>
                      <a:endParaRPr lang="en-ZA" sz="1800" kern="1200" dirty="0">
                        <a:solidFill>
                          <a:schemeClr val="tx1"/>
                        </a:solidFill>
                        <a:latin typeface="+mn-lt"/>
                        <a:ea typeface="+mn-ea"/>
                        <a:cs typeface="+mn-cs"/>
                      </a:endParaRPr>
                    </a:p>
                  </a:txBody>
                  <a:tcPr marL="68580" marR="68580" marT="5080" marB="5080" anchor="ctr"/>
                </a:tc>
                <a:extLst>
                  <a:ext uri="{0D108BD9-81ED-4DB2-BD59-A6C34878D82A}">
                    <a16:rowId xmlns:a16="http://schemas.microsoft.com/office/drawing/2014/main" xmlns="" val="695008343"/>
                  </a:ext>
                </a:extLst>
              </a:tr>
              <a:tr h="676718">
                <a:tc>
                  <a:txBody>
                    <a:bodyPr/>
                    <a:lstStyle/>
                    <a:p>
                      <a:pPr marL="0" algn="ctr" defTabSz="914400" rtl="0" eaLnBrk="1" latinLnBrk="0" hangingPunct="1">
                        <a:spcAft>
                          <a:spcPts val="0"/>
                        </a:spcAft>
                      </a:pPr>
                      <a:r>
                        <a:rPr lang="en-ZA" sz="1800" kern="1200" dirty="0"/>
                        <a:t>5.</a:t>
                      </a:r>
                      <a:endParaRPr lang="en-ZA" sz="1800" kern="1200" dirty="0">
                        <a:solidFill>
                          <a:schemeClr val="dk1"/>
                        </a:solidFill>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US" sz="1800" kern="1200" dirty="0">
                          <a:solidFill>
                            <a:schemeClr val="tx1"/>
                          </a:solidFill>
                          <a:latin typeface="+mn-lt"/>
                          <a:ea typeface="+mn-ea"/>
                          <a:cs typeface="+mn-cs"/>
                        </a:rPr>
                        <a:t>Number of SMMEs and Cooperatives assisted with </a:t>
                      </a:r>
                    </a:p>
                    <a:p>
                      <a:pPr marL="0" algn="ctr" defTabSz="914400" rtl="0" eaLnBrk="1" latinLnBrk="0" hangingPunct="1">
                        <a:spcAft>
                          <a:spcPts val="0"/>
                        </a:spcAft>
                      </a:pPr>
                      <a:r>
                        <a:rPr lang="en-US" sz="1800" kern="1200" dirty="0">
                          <a:solidFill>
                            <a:schemeClr val="tx1"/>
                          </a:solidFill>
                          <a:latin typeface="+mn-lt"/>
                          <a:ea typeface="+mn-ea"/>
                          <a:cs typeface="+mn-cs"/>
                        </a:rPr>
                        <a:t>incubation programme</a:t>
                      </a:r>
                      <a:endParaRPr lang="en-ZA" sz="1800" kern="1200" dirty="0">
                        <a:solidFill>
                          <a:schemeClr val="tx1"/>
                        </a:solidFill>
                        <a:latin typeface="+mn-lt"/>
                        <a:ea typeface="+mn-ea"/>
                        <a:cs typeface="+mn-cs"/>
                      </a:endParaRPr>
                    </a:p>
                  </a:txBody>
                  <a:tcPr marL="68580" marR="68580" marT="5080" marB="5080" anchor="ctr"/>
                </a:tc>
                <a:tc>
                  <a:txBody>
                    <a:bodyPr/>
                    <a:lstStyle/>
                    <a:p>
                      <a:pPr marL="0" algn="ctr" defTabSz="914400" rtl="0" eaLnBrk="1" latinLnBrk="0" hangingPunct="1">
                        <a:spcAft>
                          <a:spcPts val="0"/>
                        </a:spcAft>
                      </a:pPr>
                      <a:r>
                        <a:rPr lang="en-US" sz="1800" kern="1200" dirty="0">
                          <a:solidFill>
                            <a:schemeClr val="tx1"/>
                          </a:solidFill>
                          <a:latin typeface="+mn-lt"/>
                          <a:ea typeface="+mn-ea"/>
                          <a:cs typeface="+mn-cs"/>
                        </a:rPr>
                        <a:t>3 247</a:t>
                      </a:r>
                      <a:endParaRPr lang="en-ZA" sz="1800" kern="1200" dirty="0">
                        <a:solidFill>
                          <a:schemeClr val="tx1"/>
                        </a:solidFill>
                        <a:latin typeface="+mn-lt"/>
                        <a:ea typeface="+mn-ea"/>
                        <a:cs typeface="+mn-cs"/>
                      </a:endParaRPr>
                    </a:p>
                  </a:txBody>
                  <a:tcPr marL="68580" marR="68580" marT="5080" marB="5080" anchor="ctr"/>
                </a:tc>
                <a:tc>
                  <a:txBody>
                    <a:bodyPr/>
                    <a:lstStyle/>
                    <a:p>
                      <a:pPr marL="0" algn="ctr" defTabSz="914400" rtl="0" eaLnBrk="1" latinLnBrk="0" hangingPunct="1">
                        <a:spcAft>
                          <a:spcPts val="0"/>
                        </a:spcAft>
                      </a:pPr>
                      <a:r>
                        <a:rPr lang="en-US" sz="1800" kern="1200" dirty="0">
                          <a:solidFill>
                            <a:schemeClr val="tx1"/>
                          </a:solidFill>
                          <a:latin typeface="+mn-lt"/>
                          <a:ea typeface="+mn-ea"/>
                          <a:cs typeface="+mn-cs"/>
                        </a:rPr>
                        <a:t>3 269</a:t>
                      </a:r>
                      <a:endParaRPr lang="en-ZA" sz="1800" kern="1200" dirty="0">
                        <a:solidFill>
                          <a:schemeClr val="tx1"/>
                        </a:solidFill>
                        <a:latin typeface="+mn-lt"/>
                        <a:ea typeface="+mn-ea"/>
                        <a:cs typeface="+mn-cs"/>
                      </a:endParaRPr>
                    </a:p>
                  </a:txBody>
                  <a:tcPr marL="68580" marR="68580" marT="5080" marB="5080" anchor="ctr"/>
                </a:tc>
                <a:extLst>
                  <a:ext uri="{0D108BD9-81ED-4DB2-BD59-A6C34878D82A}">
                    <a16:rowId xmlns:a16="http://schemas.microsoft.com/office/drawing/2014/main" xmlns="" val="2506401959"/>
                  </a:ext>
                </a:extLst>
              </a:tr>
              <a:tr h="618067">
                <a:tc>
                  <a:txBody>
                    <a:bodyPr/>
                    <a:lstStyle/>
                    <a:p>
                      <a:pPr marL="0" algn="ctr" defTabSz="914400" rtl="0" eaLnBrk="1" latinLnBrk="0" hangingPunct="1">
                        <a:spcAft>
                          <a:spcPts val="0"/>
                        </a:spcAft>
                      </a:pPr>
                      <a:r>
                        <a:rPr lang="en-ZA" sz="1800" kern="1200" dirty="0"/>
                        <a:t>6.</a:t>
                      </a:r>
                      <a:endParaRPr lang="en-ZA" sz="1800" kern="1200" dirty="0">
                        <a:solidFill>
                          <a:schemeClr val="dk1"/>
                        </a:solidFill>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US" sz="1800" kern="1200" dirty="0">
                          <a:solidFill>
                            <a:schemeClr val="tx1"/>
                          </a:solidFill>
                          <a:latin typeface="+mn-lt"/>
                          <a:ea typeface="+mn-ea"/>
                          <a:cs typeface="+mn-cs"/>
                        </a:rPr>
                        <a:t>Number of SMMEs and Cooperatives assisted with productivity improvement</a:t>
                      </a:r>
                      <a:endParaRPr lang="en-ZA" sz="1800" kern="1200" dirty="0">
                        <a:solidFill>
                          <a:schemeClr val="tx1"/>
                        </a:solidFill>
                        <a:latin typeface="+mn-lt"/>
                        <a:ea typeface="+mn-ea"/>
                        <a:cs typeface="+mn-cs"/>
                      </a:endParaRPr>
                    </a:p>
                  </a:txBody>
                  <a:tcPr marL="68580" marR="68580" marT="5080" marB="5080" anchor="ctr"/>
                </a:tc>
                <a:tc>
                  <a:txBody>
                    <a:bodyPr/>
                    <a:lstStyle/>
                    <a:p>
                      <a:pPr marL="0" algn="ctr" defTabSz="914400" rtl="0" eaLnBrk="1" latinLnBrk="0" hangingPunct="1">
                        <a:spcAft>
                          <a:spcPts val="0"/>
                        </a:spcAft>
                      </a:pPr>
                      <a:r>
                        <a:rPr lang="en-US" sz="1800" kern="1200" dirty="0">
                          <a:solidFill>
                            <a:schemeClr val="tx1"/>
                          </a:solidFill>
                          <a:latin typeface="+mn-lt"/>
                          <a:ea typeface="+mn-ea"/>
                          <a:cs typeface="+mn-cs"/>
                        </a:rPr>
                        <a:t>2 783</a:t>
                      </a:r>
                      <a:endParaRPr lang="en-ZA" sz="1800" kern="1200" dirty="0">
                        <a:solidFill>
                          <a:schemeClr val="tx1"/>
                        </a:solidFill>
                        <a:latin typeface="+mn-lt"/>
                        <a:ea typeface="+mn-ea"/>
                        <a:cs typeface="+mn-cs"/>
                      </a:endParaRPr>
                    </a:p>
                  </a:txBody>
                  <a:tcPr marL="68580" marR="68580" marT="5080" marB="5080" anchor="ctr"/>
                </a:tc>
                <a:tc>
                  <a:txBody>
                    <a:bodyPr/>
                    <a:lstStyle/>
                    <a:p>
                      <a:pPr marL="0" algn="ctr" defTabSz="914400" rtl="0" eaLnBrk="1" latinLnBrk="0" hangingPunct="1">
                        <a:spcAft>
                          <a:spcPts val="0"/>
                        </a:spcAft>
                      </a:pPr>
                      <a:r>
                        <a:rPr lang="en-US" sz="1800" kern="1200" dirty="0">
                          <a:solidFill>
                            <a:schemeClr val="tx1"/>
                          </a:solidFill>
                          <a:latin typeface="+mn-lt"/>
                          <a:ea typeface="+mn-ea"/>
                          <a:cs typeface="+mn-cs"/>
                        </a:rPr>
                        <a:t>2901</a:t>
                      </a:r>
                      <a:endParaRPr lang="en-ZA" sz="1800" kern="1200" dirty="0">
                        <a:solidFill>
                          <a:schemeClr val="tx1"/>
                        </a:solidFill>
                        <a:latin typeface="+mn-lt"/>
                        <a:ea typeface="+mn-ea"/>
                        <a:cs typeface="+mn-cs"/>
                      </a:endParaRPr>
                    </a:p>
                  </a:txBody>
                  <a:tcPr marL="68580" marR="68580" marT="5080" marB="5080" anchor="ctr"/>
                </a:tc>
                <a:extLst>
                  <a:ext uri="{0D108BD9-81ED-4DB2-BD59-A6C34878D82A}">
                    <a16:rowId xmlns:a16="http://schemas.microsoft.com/office/drawing/2014/main" xmlns="" val="3936408585"/>
                  </a:ext>
                </a:extLst>
              </a:tr>
              <a:tr h="618067">
                <a:tc>
                  <a:txBody>
                    <a:bodyPr/>
                    <a:lstStyle/>
                    <a:p>
                      <a:pPr marL="0" algn="ctr" defTabSz="914400" rtl="0" eaLnBrk="1" latinLnBrk="0" hangingPunct="1">
                        <a:spcAft>
                          <a:spcPts val="0"/>
                        </a:spcAft>
                      </a:pPr>
                      <a:r>
                        <a:rPr lang="en-ZA" sz="1800" kern="1200" dirty="0"/>
                        <a:t>7.</a:t>
                      </a:r>
                      <a:endParaRPr lang="en-ZA" sz="1800" kern="1200" dirty="0">
                        <a:solidFill>
                          <a:schemeClr val="dk1"/>
                        </a:solidFill>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US" sz="1800" kern="1200" dirty="0">
                          <a:solidFill>
                            <a:schemeClr val="tx1"/>
                          </a:solidFill>
                          <a:latin typeface="+mn-lt"/>
                          <a:ea typeface="+mn-ea"/>
                          <a:cs typeface="+mn-cs"/>
                        </a:rPr>
                        <a:t>Number of SMMEs and Cooperatives assisted with quality improvement</a:t>
                      </a:r>
                      <a:endParaRPr lang="en-ZA" sz="1800" kern="1200" dirty="0">
                        <a:solidFill>
                          <a:schemeClr val="tx1"/>
                        </a:solidFill>
                        <a:latin typeface="+mn-lt"/>
                        <a:ea typeface="+mn-ea"/>
                        <a:cs typeface="+mn-cs"/>
                      </a:endParaRPr>
                    </a:p>
                  </a:txBody>
                  <a:tcPr marL="68580" marR="68580" marT="5080" marB="5080" anchor="ctr"/>
                </a:tc>
                <a:tc>
                  <a:txBody>
                    <a:bodyPr/>
                    <a:lstStyle/>
                    <a:p>
                      <a:pPr marL="0" algn="ctr" defTabSz="914400" rtl="0" eaLnBrk="1" latinLnBrk="0" hangingPunct="1">
                        <a:spcAft>
                          <a:spcPts val="0"/>
                        </a:spcAft>
                      </a:pPr>
                      <a:r>
                        <a:rPr lang="en-US" sz="1800" kern="1200" dirty="0">
                          <a:solidFill>
                            <a:schemeClr val="tx1"/>
                          </a:solidFill>
                          <a:latin typeface="+mn-lt"/>
                          <a:ea typeface="+mn-ea"/>
                          <a:cs typeface="+mn-cs"/>
                        </a:rPr>
                        <a:t>2 783</a:t>
                      </a:r>
                      <a:endParaRPr lang="en-ZA" sz="1800" kern="1200" dirty="0">
                        <a:solidFill>
                          <a:schemeClr val="tx1"/>
                        </a:solidFill>
                        <a:latin typeface="+mn-lt"/>
                        <a:ea typeface="+mn-ea"/>
                        <a:cs typeface="+mn-cs"/>
                      </a:endParaRPr>
                    </a:p>
                  </a:txBody>
                  <a:tcPr marL="68580" marR="68580" marT="5080" marB="5080" anchor="ctr"/>
                </a:tc>
                <a:tc>
                  <a:txBody>
                    <a:bodyPr/>
                    <a:lstStyle/>
                    <a:p>
                      <a:pPr marL="0" algn="ctr" defTabSz="914400" rtl="0" eaLnBrk="1" latinLnBrk="0" hangingPunct="1">
                        <a:spcAft>
                          <a:spcPts val="0"/>
                        </a:spcAft>
                      </a:pPr>
                      <a:r>
                        <a:rPr lang="en-US" sz="1800" kern="1200" dirty="0">
                          <a:solidFill>
                            <a:schemeClr val="tx1"/>
                          </a:solidFill>
                          <a:latin typeface="+mn-lt"/>
                          <a:ea typeface="+mn-ea"/>
                          <a:cs typeface="+mn-cs"/>
                        </a:rPr>
                        <a:t>3820</a:t>
                      </a:r>
                      <a:endParaRPr lang="en-ZA" sz="1800" kern="1200" dirty="0">
                        <a:solidFill>
                          <a:schemeClr val="tx1"/>
                        </a:solidFill>
                        <a:latin typeface="+mn-lt"/>
                        <a:ea typeface="+mn-ea"/>
                        <a:cs typeface="+mn-cs"/>
                      </a:endParaRPr>
                    </a:p>
                  </a:txBody>
                  <a:tcPr marL="68580" marR="68580" marT="5080" marB="5080" anchor="ctr"/>
                </a:tc>
                <a:extLst>
                  <a:ext uri="{0D108BD9-81ED-4DB2-BD59-A6C34878D82A}">
                    <a16:rowId xmlns:a16="http://schemas.microsoft.com/office/drawing/2014/main" xmlns="" val="673184020"/>
                  </a:ext>
                </a:extLst>
              </a:tr>
            </a:tbl>
          </a:graphicData>
        </a:graphic>
      </p:graphicFrame>
      <p:pic>
        <p:nvPicPr>
          <p:cNvPr id="3" name="Picture 2">
            <a:extLst>
              <a:ext uri="{FF2B5EF4-FFF2-40B4-BE49-F238E27FC236}">
                <a16:creationId xmlns:a16="http://schemas.microsoft.com/office/drawing/2014/main" xmlns="" id="{261D289A-92A3-414B-8537-A0BD879B3D8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23528" y="5890905"/>
            <a:ext cx="8136904" cy="1066487"/>
          </a:xfrm>
          <a:prstGeom prst="rect">
            <a:avLst/>
          </a:prstGeom>
        </p:spPr>
      </p:pic>
    </p:spTree>
    <p:extLst>
      <p:ext uri="{BB962C8B-B14F-4D97-AF65-F5344CB8AC3E}">
        <p14:creationId xmlns:p14="http://schemas.microsoft.com/office/powerpoint/2010/main" xmlns="" val="76869859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12" y="107921"/>
            <a:ext cx="9107488" cy="523220"/>
          </a:xfrm>
          <a:prstGeom prst="rect">
            <a:avLst/>
          </a:prstGeom>
          <a:solidFill>
            <a:srgbClr val="146C38"/>
          </a:solidFill>
        </p:spPr>
        <p:txBody>
          <a:bodyPr wrap="square">
            <a:spAutoFit/>
          </a:bodyPr>
          <a:lstStyle/>
          <a:p>
            <a:pPr algn="ctr"/>
            <a:r>
              <a:rPr lang="en-ZA" sz="2800" b="1" dirty="0">
                <a:solidFill>
                  <a:schemeClr val="bg1"/>
                </a:solidFill>
              </a:rPr>
              <a:t>2.2 Programme 2 :Business Competitiveness and Viability</a:t>
            </a:r>
            <a:endParaRPr lang="en-ZA" sz="4400" b="1"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1848795758"/>
              </p:ext>
            </p:extLst>
          </p:nvPr>
        </p:nvGraphicFramePr>
        <p:xfrm>
          <a:off x="107504" y="836712"/>
          <a:ext cx="8928991" cy="4896543"/>
        </p:xfrm>
        <a:graphic>
          <a:graphicData uri="http://schemas.openxmlformats.org/drawingml/2006/table">
            <a:tbl>
              <a:tblPr firstRow="1" bandRow="1">
                <a:tableStyleId>{8799B23B-EC83-4686-B30A-512413B5E67A}</a:tableStyleId>
              </a:tblPr>
              <a:tblGrid>
                <a:gridCol w="574421">
                  <a:extLst>
                    <a:ext uri="{9D8B030D-6E8A-4147-A177-3AD203B41FA5}">
                      <a16:colId xmlns:a16="http://schemas.microsoft.com/office/drawing/2014/main" xmlns="" val="709019887"/>
                    </a:ext>
                  </a:extLst>
                </a:gridCol>
                <a:gridCol w="5906299">
                  <a:extLst>
                    <a:ext uri="{9D8B030D-6E8A-4147-A177-3AD203B41FA5}">
                      <a16:colId xmlns:a16="http://schemas.microsoft.com/office/drawing/2014/main" xmlns="" val="866927049"/>
                    </a:ext>
                  </a:extLst>
                </a:gridCol>
                <a:gridCol w="1171313">
                  <a:extLst>
                    <a:ext uri="{9D8B030D-6E8A-4147-A177-3AD203B41FA5}">
                      <a16:colId xmlns:a16="http://schemas.microsoft.com/office/drawing/2014/main" xmlns="" val="1040730065"/>
                    </a:ext>
                  </a:extLst>
                </a:gridCol>
                <a:gridCol w="1276958">
                  <a:extLst>
                    <a:ext uri="{9D8B030D-6E8A-4147-A177-3AD203B41FA5}">
                      <a16:colId xmlns:a16="http://schemas.microsoft.com/office/drawing/2014/main" xmlns="" val="3378217191"/>
                    </a:ext>
                  </a:extLst>
                </a:gridCol>
              </a:tblGrid>
              <a:tr h="691122">
                <a:tc>
                  <a:txBody>
                    <a:bodyPr/>
                    <a:lstStyle/>
                    <a:p>
                      <a:pPr algn="ctr"/>
                      <a:r>
                        <a:rPr lang="en-ZA" dirty="0"/>
                        <a:t>No.</a:t>
                      </a:r>
                    </a:p>
                  </a:txBody>
                  <a:tcPr anchor="ctr"/>
                </a:tc>
                <a:tc>
                  <a:txBody>
                    <a:bodyPr/>
                    <a:lstStyle/>
                    <a:p>
                      <a:pPr algn="ctr"/>
                      <a:r>
                        <a:rPr lang="en-ZA" dirty="0"/>
                        <a:t>Performance Measure </a:t>
                      </a:r>
                    </a:p>
                  </a:txBody>
                  <a:tcPr anchor="ctr"/>
                </a:tc>
                <a:tc>
                  <a:txBody>
                    <a:bodyPr/>
                    <a:lstStyle/>
                    <a:p>
                      <a:pPr algn="ctr"/>
                      <a:r>
                        <a:rPr lang="en-ZA" dirty="0"/>
                        <a:t>Target </a:t>
                      </a:r>
                    </a:p>
                  </a:txBody>
                  <a:tcPr anchor="ctr"/>
                </a:tc>
                <a:tc>
                  <a:txBody>
                    <a:bodyPr/>
                    <a:lstStyle/>
                    <a:p>
                      <a:pPr algn="ctr"/>
                      <a:r>
                        <a:rPr lang="en-ZA" dirty="0"/>
                        <a:t>Achievement </a:t>
                      </a:r>
                    </a:p>
                  </a:txBody>
                  <a:tcPr anchor="ctr"/>
                </a:tc>
                <a:extLst>
                  <a:ext uri="{0D108BD9-81ED-4DB2-BD59-A6C34878D82A}">
                    <a16:rowId xmlns:a16="http://schemas.microsoft.com/office/drawing/2014/main" xmlns="" val="2514375999"/>
                  </a:ext>
                </a:extLst>
              </a:tr>
              <a:tr h="825421">
                <a:tc>
                  <a:txBody>
                    <a:bodyPr/>
                    <a:lstStyle/>
                    <a:p>
                      <a:pPr marL="0" algn="ctr" defTabSz="914400" rtl="0" eaLnBrk="1" latinLnBrk="0" hangingPunct="1">
                        <a:spcAft>
                          <a:spcPts val="0"/>
                        </a:spcAft>
                      </a:pPr>
                      <a:r>
                        <a:rPr lang="en-ZA" sz="1800" kern="1200" dirty="0"/>
                        <a:t>8.</a:t>
                      </a:r>
                      <a:endParaRPr lang="en-ZA" sz="1800" kern="1200" dirty="0">
                        <a:solidFill>
                          <a:schemeClr val="dk1"/>
                        </a:solidFill>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US" sz="1800" kern="1200" dirty="0">
                          <a:solidFill>
                            <a:schemeClr val="tx1"/>
                          </a:solidFill>
                          <a:latin typeface="+mn-lt"/>
                          <a:ea typeface="+mn-ea"/>
                          <a:cs typeface="+mn-cs"/>
                        </a:rPr>
                        <a:t>Number of SMMEs &amp; Cooperatives assisted through the ecosystem</a:t>
                      </a:r>
                      <a:endParaRPr lang="en-ZA" sz="1800" kern="1200" dirty="0">
                        <a:solidFill>
                          <a:schemeClr val="tx1"/>
                        </a:solidFill>
                        <a:latin typeface="+mn-lt"/>
                        <a:ea typeface="+mn-ea"/>
                        <a:cs typeface="+mn-cs"/>
                      </a:endParaRPr>
                    </a:p>
                  </a:txBody>
                  <a:tcPr marL="68580" marR="68580" marT="5080" marB="5080" anchor="ctr"/>
                </a:tc>
                <a:tc>
                  <a:txBody>
                    <a:bodyPr/>
                    <a:lstStyle/>
                    <a:p>
                      <a:pPr marL="0" algn="ctr" defTabSz="914400" rtl="0" eaLnBrk="1" latinLnBrk="0" hangingPunct="1">
                        <a:spcAft>
                          <a:spcPts val="0"/>
                        </a:spcAft>
                      </a:pPr>
                      <a:r>
                        <a:rPr lang="en-US" sz="1800" kern="1200" dirty="0">
                          <a:solidFill>
                            <a:schemeClr val="tx1"/>
                          </a:solidFill>
                          <a:latin typeface="+mn-lt"/>
                          <a:ea typeface="+mn-ea"/>
                          <a:cs typeface="+mn-cs"/>
                        </a:rPr>
                        <a:t>70 000</a:t>
                      </a:r>
                      <a:endParaRPr lang="en-ZA" sz="1800" kern="1200" dirty="0">
                        <a:solidFill>
                          <a:schemeClr val="tx1"/>
                        </a:solidFill>
                        <a:latin typeface="+mn-lt"/>
                        <a:ea typeface="+mn-ea"/>
                        <a:cs typeface="+mn-cs"/>
                      </a:endParaRPr>
                    </a:p>
                  </a:txBody>
                  <a:tcPr marL="68580" marR="68580" marT="5080" marB="5080" anchor="ctr"/>
                </a:tc>
                <a:tc>
                  <a:txBody>
                    <a:bodyPr/>
                    <a:lstStyle/>
                    <a:p>
                      <a:pPr marL="0" algn="ctr" defTabSz="914400" rtl="0" eaLnBrk="1" latinLnBrk="0" hangingPunct="1">
                        <a:spcAft>
                          <a:spcPts val="0"/>
                        </a:spcAft>
                      </a:pPr>
                      <a:r>
                        <a:rPr lang="en-US" sz="1800" kern="1200" dirty="0">
                          <a:solidFill>
                            <a:srgbClr val="FF0000"/>
                          </a:solidFill>
                          <a:latin typeface="+mn-lt"/>
                          <a:ea typeface="+mn-ea"/>
                          <a:cs typeface="+mn-cs"/>
                        </a:rPr>
                        <a:t>52 830</a:t>
                      </a:r>
                      <a:endParaRPr lang="en-ZA" sz="1800" kern="1200" dirty="0">
                        <a:solidFill>
                          <a:srgbClr val="FF0000"/>
                        </a:solidFill>
                        <a:latin typeface="+mn-lt"/>
                        <a:ea typeface="+mn-ea"/>
                        <a:cs typeface="+mn-cs"/>
                      </a:endParaRPr>
                    </a:p>
                  </a:txBody>
                  <a:tcPr marL="68580" marR="68580" marT="5080" marB="5080" anchor="ctr"/>
                </a:tc>
                <a:extLst>
                  <a:ext uri="{0D108BD9-81ED-4DB2-BD59-A6C34878D82A}">
                    <a16:rowId xmlns:a16="http://schemas.microsoft.com/office/drawing/2014/main" xmlns="" val="702327874"/>
                  </a:ext>
                </a:extLst>
              </a:tr>
              <a:tr h="663409">
                <a:tc>
                  <a:txBody>
                    <a:bodyPr/>
                    <a:lstStyle/>
                    <a:p>
                      <a:pPr marL="0" algn="ctr" defTabSz="914400" rtl="0" eaLnBrk="1" latinLnBrk="0" hangingPunct="1">
                        <a:spcAft>
                          <a:spcPts val="0"/>
                        </a:spcAft>
                      </a:pPr>
                      <a:r>
                        <a:rPr lang="en-ZA" sz="1800" kern="1200" dirty="0"/>
                        <a:t>9.</a:t>
                      </a:r>
                      <a:endParaRPr lang="en-ZA" sz="1800" kern="1200" dirty="0">
                        <a:solidFill>
                          <a:schemeClr val="dk1"/>
                        </a:solidFill>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US" sz="1800" kern="1200" dirty="0">
                          <a:solidFill>
                            <a:schemeClr val="tx1"/>
                          </a:solidFill>
                          <a:latin typeface="+mn-lt"/>
                          <a:ea typeface="+mn-ea"/>
                          <a:cs typeface="+mn-cs"/>
                        </a:rPr>
                        <a:t>Percentage of Identified Stakeholders Participating in the Ecosystem</a:t>
                      </a:r>
                      <a:endParaRPr lang="en-ZA" sz="1800" kern="1200" dirty="0">
                        <a:solidFill>
                          <a:schemeClr val="tx1"/>
                        </a:solidFill>
                        <a:latin typeface="+mn-lt"/>
                        <a:ea typeface="+mn-ea"/>
                        <a:cs typeface="+mn-cs"/>
                      </a:endParaRPr>
                    </a:p>
                  </a:txBody>
                  <a:tcPr marL="68580" marR="68580" marT="5080" marB="5080" anchor="ctr"/>
                </a:tc>
                <a:tc>
                  <a:txBody>
                    <a:bodyPr/>
                    <a:lstStyle/>
                    <a:p>
                      <a:pPr marL="0" algn="ctr" defTabSz="914400" rtl="0" eaLnBrk="1" latinLnBrk="0" hangingPunct="1">
                        <a:spcAft>
                          <a:spcPts val="0"/>
                        </a:spcAft>
                      </a:pPr>
                      <a:r>
                        <a:rPr lang="en-US" sz="1800" kern="1200" dirty="0">
                          <a:solidFill>
                            <a:schemeClr val="tx1"/>
                          </a:solidFill>
                          <a:latin typeface="+mn-lt"/>
                          <a:ea typeface="+mn-ea"/>
                          <a:cs typeface="+mn-cs"/>
                        </a:rPr>
                        <a:t>75%</a:t>
                      </a:r>
                      <a:endParaRPr lang="en-ZA" sz="1800" kern="1200" dirty="0">
                        <a:solidFill>
                          <a:schemeClr val="tx1"/>
                        </a:solidFill>
                        <a:latin typeface="+mn-lt"/>
                        <a:ea typeface="+mn-ea"/>
                        <a:cs typeface="+mn-cs"/>
                      </a:endParaRPr>
                    </a:p>
                  </a:txBody>
                  <a:tcPr marL="68580" marR="68580" marT="5080" marB="5080" anchor="ctr"/>
                </a:tc>
                <a:tc>
                  <a:txBody>
                    <a:bodyPr/>
                    <a:lstStyle/>
                    <a:p>
                      <a:pPr marL="0" algn="ctr" defTabSz="914400" rtl="0" eaLnBrk="1" latinLnBrk="0" hangingPunct="1">
                        <a:spcAft>
                          <a:spcPts val="0"/>
                        </a:spcAft>
                      </a:pPr>
                      <a:r>
                        <a:rPr lang="en-US" sz="1800" kern="1200" dirty="0">
                          <a:solidFill>
                            <a:schemeClr val="tx1"/>
                          </a:solidFill>
                          <a:latin typeface="+mn-lt"/>
                          <a:ea typeface="+mn-ea"/>
                          <a:cs typeface="+mn-cs"/>
                        </a:rPr>
                        <a:t>100%</a:t>
                      </a:r>
                      <a:endParaRPr lang="en-ZA" sz="1800" kern="1200" dirty="0">
                        <a:solidFill>
                          <a:schemeClr val="tx1"/>
                        </a:solidFill>
                        <a:latin typeface="+mn-lt"/>
                        <a:ea typeface="+mn-ea"/>
                        <a:cs typeface="+mn-cs"/>
                      </a:endParaRPr>
                    </a:p>
                  </a:txBody>
                  <a:tcPr marL="68580" marR="68580" marT="5080" marB="5080" anchor="ctr"/>
                </a:tc>
                <a:extLst>
                  <a:ext uri="{0D108BD9-81ED-4DB2-BD59-A6C34878D82A}">
                    <a16:rowId xmlns:a16="http://schemas.microsoft.com/office/drawing/2014/main" xmlns="" val="3098419935"/>
                  </a:ext>
                </a:extLst>
              </a:tr>
              <a:tr h="663409">
                <a:tc>
                  <a:txBody>
                    <a:bodyPr/>
                    <a:lstStyle/>
                    <a:p>
                      <a:pPr marL="0" algn="ctr" defTabSz="914400" rtl="0" eaLnBrk="1" latinLnBrk="0" hangingPunct="1">
                        <a:spcAft>
                          <a:spcPts val="0"/>
                        </a:spcAft>
                      </a:pPr>
                      <a:r>
                        <a:rPr lang="en-ZA" sz="1800" kern="1200" dirty="0"/>
                        <a:t>10.</a:t>
                      </a:r>
                      <a:endParaRPr lang="en-ZA" sz="1800" kern="1200" dirty="0">
                        <a:solidFill>
                          <a:schemeClr val="dk1"/>
                        </a:solidFill>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US" sz="1800" kern="1200" dirty="0">
                          <a:solidFill>
                            <a:schemeClr val="tx1"/>
                          </a:solidFill>
                          <a:latin typeface="+mn-lt"/>
                          <a:ea typeface="+mn-ea"/>
                          <a:cs typeface="+mn-cs"/>
                        </a:rPr>
                        <a:t>Number of SMMEs and Cooperatives whose </a:t>
                      </a:r>
                    </a:p>
                    <a:p>
                      <a:pPr marL="0" algn="ctr" defTabSz="914400" rtl="0" eaLnBrk="1" latinLnBrk="0" hangingPunct="1">
                        <a:spcAft>
                          <a:spcPts val="0"/>
                        </a:spcAft>
                      </a:pPr>
                      <a:r>
                        <a:rPr lang="en-US" sz="1800" kern="1200" dirty="0">
                          <a:solidFill>
                            <a:schemeClr val="tx1"/>
                          </a:solidFill>
                          <a:latin typeface="+mn-lt"/>
                          <a:ea typeface="+mn-ea"/>
                          <a:cs typeface="+mn-cs"/>
                        </a:rPr>
                        <a:t>turnover has increased</a:t>
                      </a:r>
                      <a:endParaRPr lang="en-ZA" sz="1800" kern="1200" dirty="0">
                        <a:solidFill>
                          <a:schemeClr val="tx1"/>
                        </a:solidFill>
                        <a:latin typeface="+mn-lt"/>
                        <a:ea typeface="+mn-ea"/>
                        <a:cs typeface="+mn-cs"/>
                      </a:endParaRPr>
                    </a:p>
                  </a:txBody>
                  <a:tcPr marL="68580" marR="68580" marT="5080" marB="5080" anchor="ctr"/>
                </a:tc>
                <a:tc>
                  <a:txBody>
                    <a:bodyPr/>
                    <a:lstStyle/>
                    <a:p>
                      <a:pPr marL="0" algn="ctr" defTabSz="914400" rtl="0" eaLnBrk="1" latinLnBrk="0" hangingPunct="1">
                        <a:spcAft>
                          <a:spcPts val="0"/>
                        </a:spcAft>
                      </a:pPr>
                      <a:r>
                        <a:rPr lang="en-US" sz="1800" kern="1200" dirty="0">
                          <a:solidFill>
                            <a:schemeClr val="tx1"/>
                          </a:solidFill>
                          <a:latin typeface="+mn-lt"/>
                          <a:ea typeface="+mn-ea"/>
                          <a:cs typeface="+mn-cs"/>
                        </a:rPr>
                        <a:t>2 783</a:t>
                      </a:r>
                      <a:endParaRPr lang="en-ZA" sz="1800" kern="1200" dirty="0">
                        <a:solidFill>
                          <a:schemeClr val="tx1"/>
                        </a:solidFill>
                        <a:latin typeface="+mn-lt"/>
                        <a:ea typeface="+mn-ea"/>
                        <a:cs typeface="+mn-cs"/>
                      </a:endParaRPr>
                    </a:p>
                  </a:txBody>
                  <a:tcPr marL="68580" marR="68580" marT="5080" marB="5080" anchor="ctr"/>
                </a:tc>
                <a:tc>
                  <a:txBody>
                    <a:bodyPr/>
                    <a:lstStyle/>
                    <a:p>
                      <a:pPr marL="0" algn="ctr" defTabSz="914400" rtl="0" eaLnBrk="1" latinLnBrk="0" hangingPunct="1">
                        <a:spcAft>
                          <a:spcPts val="0"/>
                        </a:spcAft>
                      </a:pPr>
                      <a:r>
                        <a:rPr lang="en-US" sz="1800" kern="1200" dirty="0">
                          <a:solidFill>
                            <a:schemeClr val="tx1"/>
                          </a:solidFill>
                          <a:latin typeface="+mn-lt"/>
                          <a:ea typeface="+mn-ea"/>
                          <a:cs typeface="+mn-cs"/>
                        </a:rPr>
                        <a:t>2 990</a:t>
                      </a:r>
                      <a:endParaRPr lang="en-ZA" sz="1800" kern="1200" dirty="0">
                        <a:solidFill>
                          <a:schemeClr val="tx1"/>
                        </a:solidFill>
                        <a:latin typeface="+mn-lt"/>
                        <a:ea typeface="+mn-ea"/>
                        <a:cs typeface="+mn-cs"/>
                      </a:endParaRPr>
                    </a:p>
                  </a:txBody>
                  <a:tcPr marL="68580" marR="68580" marT="5080" marB="5080" anchor="ctr"/>
                </a:tc>
                <a:extLst>
                  <a:ext uri="{0D108BD9-81ED-4DB2-BD59-A6C34878D82A}">
                    <a16:rowId xmlns:a16="http://schemas.microsoft.com/office/drawing/2014/main" xmlns="" val="2737150151"/>
                  </a:ext>
                </a:extLst>
              </a:tr>
              <a:tr h="663409">
                <a:tc>
                  <a:txBody>
                    <a:bodyPr/>
                    <a:lstStyle/>
                    <a:p>
                      <a:pPr marL="0" algn="ctr" defTabSz="914400" rtl="0" eaLnBrk="1" latinLnBrk="0" hangingPunct="1">
                        <a:spcAft>
                          <a:spcPts val="0"/>
                        </a:spcAft>
                      </a:pPr>
                      <a:r>
                        <a:rPr lang="en-ZA" sz="1800" kern="1200" dirty="0"/>
                        <a:t>11.</a:t>
                      </a:r>
                      <a:endParaRPr lang="en-ZA" sz="1800" kern="1200" dirty="0">
                        <a:solidFill>
                          <a:schemeClr val="dk1"/>
                        </a:solidFill>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US" sz="1800" kern="1200" dirty="0">
                          <a:solidFill>
                            <a:schemeClr val="tx1"/>
                          </a:solidFill>
                          <a:latin typeface="+mn-lt"/>
                          <a:ea typeface="+mn-ea"/>
                          <a:cs typeface="+mn-cs"/>
                        </a:rPr>
                        <a:t>Number of SMMEs and Cooperatives supported in the manufacturing Sector</a:t>
                      </a:r>
                      <a:endParaRPr lang="en-ZA" sz="1800" kern="1200" dirty="0">
                        <a:solidFill>
                          <a:schemeClr val="tx1"/>
                        </a:solidFill>
                        <a:latin typeface="+mn-lt"/>
                        <a:ea typeface="+mn-ea"/>
                        <a:cs typeface="+mn-cs"/>
                      </a:endParaRPr>
                    </a:p>
                  </a:txBody>
                  <a:tcPr marL="68580" marR="68580" marT="5080" marB="5080" anchor="ctr"/>
                </a:tc>
                <a:tc>
                  <a:txBody>
                    <a:bodyPr/>
                    <a:lstStyle/>
                    <a:p>
                      <a:pPr marL="0" algn="ctr" defTabSz="914400" rtl="0" eaLnBrk="1" latinLnBrk="0" hangingPunct="1">
                        <a:spcAft>
                          <a:spcPts val="0"/>
                        </a:spcAft>
                      </a:pPr>
                      <a:r>
                        <a:rPr lang="en-US" sz="1800" kern="1200" dirty="0">
                          <a:solidFill>
                            <a:schemeClr val="tx1"/>
                          </a:solidFill>
                          <a:latin typeface="+mn-lt"/>
                          <a:ea typeface="+mn-ea"/>
                          <a:cs typeface="+mn-cs"/>
                        </a:rPr>
                        <a:t>2 783</a:t>
                      </a:r>
                      <a:endParaRPr lang="en-ZA" sz="1800" kern="1200" dirty="0">
                        <a:solidFill>
                          <a:schemeClr val="tx1"/>
                        </a:solidFill>
                        <a:latin typeface="+mn-lt"/>
                        <a:ea typeface="+mn-ea"/>
                        <a:cs typeface="+mn-cs"/>
                      </a:endParaRPr>
                    </a:p>
                  </a:txBody>
                  <a:tcPr marL="68580" marR="68580" marT="5080" marB="5080" anchor="ctr"/>
                </a:tc>
                <a:tc>
                  <a:txBody>
                    <a:bodyPr/>
                    <a:lstStyle/>
                    <a:p>
                      <a:pPr marL="0" algn="ctr" defTabSz="914400" rtl="0" eaLnBrk="1" latinLnBrk="0" hangingPunct="1">
                        <a:spcAft>
                          <a:spcPts val="0"/>
                        </a:spcAft>
                      </a:pPr>
                      <a:r>
                        <a:rPr lang="en-US" sz="1800" kern="1200" dirty="0">
                          <a:solidFill>
                            <a:schemeClr val="tx1"/>
                          </a:solidFill>
                          <a:latin typeface="+mn-lt"/>
                          <a:ea typeface="+mn-ea"/>
                          <a:cs typeface="+mn-cs"/>
                        </a:rPr>
                        <a:t>9 839</a:t>
                      </a:r>
                      <a:endParaRPr lang="en-ZA" sz="1800" kern="1200" dirty="0">
                        <a:solidFill>
                          <a:schemeClr val="tx1"/>
                        </a:solidFill>
                        <a:latin typeface="+mn-lt"/>
                        <a:ea typeface="+mn-ea"/>
                        <a:cs typeface="+mn-cs"/>
                      </a:endParaRPr>
                    </a:p>
                  </a:txBody>
                  <a:tcPr marL="68580" marR="68580" marT="5080" marB="5080" anchor="ctr"/>
                </a:tc>
                <a:extLst>
                  <a:ext uri="{0D108BD9-81ED-4DB2-BD59-A6C34878D82A}">
                    <a16:rowId xmlns:a16="http://schemas.microsoft.com/office/drawing/2014/main" xmlns="" val="695008343"/>
                  </a:ext>
                </a:extLst>
              </a:tr>
              <a:tr h="726364">
                <a:tc>
                  <a:txBody>
                    <a:bodyPr/>
                    <a:lstStyle/>
                    <a:p>
                      <a:pPr marL="0" algn="ctr" defTabSz="914400" rtl="0" eaLnBrk="1" latinLnBrk="0" hangingPunct="1">
                        <a:spcAft>
                          <a:spcPts val="0"/>
                        </a:spcAft>
                      </a:pPr>
                      <a:r>
                        <a:rPr lang="en-ZA" sz="1800" kern="1200" dirty="0"/>
                        <a:t>12.</a:t>
                      </a:r>
                      <a:endParaRPr lang="en-ZA" sz="1800" kern="1200" dirty="0">
                        <a:solidFill>
                          <a:schemeClr val="dk1"/>
                        </a:solidFill>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US" sz="1800" kern="1200" dirty="0">
                          <a:solidFill>
                            <a:schemeClr val="tx1"/>
                          </a:solidFill>
                          <a:latin typeface="+mn-lt"/>
                          <a:ea typeface="+mn-ea"/>
                          <a:cs typeface="+mn-cs"/>
                        </a:rPr>
                        <a:t>Number of SMMEs and Cooperatives supported through Sector specific training</a:t>
                      </a:r>
                      <a:endParaRPr lang="en-ZA" sz="1800" kern="1200" dirty="0">
                        <a:solidFill>
                          <a:schemeClr val="tx1"/>
                        </a:solidFill>
                        <a:latin typeface="+mn-lt"/>
                        <a:ea typeface="+mn-ea"/>
                        <a:cs typeface="+mn-cs"/>
                      </a:endParaRPr>
                    </a:p>
                  </a:txBody>
                  <a:tcPr marL="68580" marR="68580" marT="5080" marB="5080" anchor="ctr"/>
                </a:tc>
                <a:tc>
                  <a:txBody>
                    <a:bodyPr/>
                    <a:lstStyle/>
                    <a:p>
                      <a:pPr marL="0" algn="ctr" defTabSz="914400" rtl="0" eaLnBrk="1" latinLnBrk="0" hangingPunct="1">
                        <a:spcAft>
                          <a:spcPts val="0"/>
                        </a:spcAft>
                      </a:pPr>
                      <a:r>
                        <a:rPr lang="en-US" sz="1800" kern="1200" dirty="0">
                          <a:solidFill>
                            <a:schemeClr val="tx1"/>
                          </a:solidFill>
                          <a:latin typeface="+mn-lt"/>
                          <a:ea typeface="+mn-ea"/>
                          <a:cs typeface="+mn-cs"/>
                        </a:rPr>
                        <a:t>2 783</a:t>
                      </a:r>
                      <a:endParaRPr lang="en-ZA" sz="1800" kern="1200" dirty="0">
                        <a:solidFill>
                          <a:schemeClr val="tx1"/>
                        </a:solidFill>
                        <a:latin typeface="+mn-lt"/>
                        <a:ea typeface="+mn-ea"/>
                        <a:cs typeface="+mn-cs"/>
                      </a:endParaRPr>
                    </a:p>
                  </a:txBody>
                  <a:tcPr marL="68580" marR="68580" marT="5080" marB="5080" anchor="ctr"/>
                </a:tc>
                <a:tc>
                  <a:txBody>
                    <a:bodyPr/>
                    <a:lstStyle/>
                    <a:p>
                      <a:pPr marL="0" algn="ctr" defTabSz="914400" rtl="0" eaLnBrk="1" latinLnBrk="0" hangingPunct="1">
                        <a:spcAft>
                          <a:spcPts val="0"/>
                        </a:spcAft>
                      </a:pPr>
                      <a:r>
                        <a:rPr lang="en-US" sz="1800" kern="1200" dirty="0">
                          <a:solidFill>
                            <a:schemeClr val="tx1"/>
                          </a:solidFill>
                          <a:latin typeface="+mn-lt"/>
                          <a:ea typeface="+mn-ea"/>
                          <a:cs typeface="+mn-cs"/>
                        </a:rPr>
                        <a:t>4 692</a:t>
                      </a:r>
                      <a:endParaRPr lang="en-ZA" sz="1800" kern="1200" dirty="0">
                        <a:solidFill>
                          <a:schemeClr val="tx1"/>
                        </a:solidFill>
                        <a:latin typeface="+mn-lt"/>
                        <a:ea typeface="+mn-ea"/>
                        <a:cs typeface="+mn-cs"/>
                      </a:endParaRPr>
                    </a:p>
                  </a:txBody>
                  <a:tcPr marL="68580" marR="68580" marT="5080" marB="5080" anchor="ctr"/>
                </a:tc>
                <a:extLst>
                  <a:ext uri="{0D108BD9-81ED-4DB2-BD59-A6C34878D82A}">
                    <a16:rowId xmlns:a16="http://schemas.microsoft.com/office/drawing/2014/main" xmlns="" val="2506401959"/>
                  </a:ext>
                </a:extLst>
              </a:tr>
              <a:tr h="663409">
                <a:tc>
                  <a:txBody>
                    <a:bodyPr/>
                    <a:lstStyle/>
                    <a:p>
                      <a:pPr marL="0" algn="ctr" defTabSz="914400" rtl="0" eaLnBrk="1" latinLnBrk="0" hangingPunct="1">
                        <a:spcAft>
                          <a:spcPts val="0"/>
                        </a:spcAft>
                      </a:pPr>
                      <a:r>
                        <a:rPr lang="en-ZA" sz="1800" kern="1200" dirty="0"/>
                        <a:t>13.</a:t>
                      </a:r>
                      <a:endParaRPr lang="en-ZA" sz="1800" kern="1200" dirty="0">
                        <a:solidFill>
                          <a:schemeClr val="dk1"/>
                        </a:solidFill>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US" sz="1800" kern="1200" dirty="0">
                          <a:solidFill>
                            <a:schemeClr val="tx1"/>
                          </a:solidFill>
                          <a:latin typeface="+mn-lt"/>
                          <a:ea typeface="+mn-ea"/>
                          <a:cs typeface="+mn-cs"/>
                        </a:rPr>
                        <a:t>Number of SMMEs and Cooperatives supported enterprise Coaching</a:t>
                      </a:r>
                      <a:endParaRPr lang="en-ZA" sz="1800" kern="1200" dirty="0">
                        <a:solidFill>
                          <a:schemeClr val="tx1"/>
                        </a:solidFill>
                        <a:latin typeface="+mn-lt"/>
                        <a:ea typeface="+mn-ea"/>
                        <a:cs typeface="+mn-cs"/>
                      </a:endParaRPr>
                    </a:p>
                  </a:txBody>
                  <a:tcPr marL="68580" marR="68580" marT="5080" marB="5080" anchor="ctr"/>
                </a:tc>
                <a:tc>
                  <a:txBody>
                    <a:bodyPr/>
                    <a:lstStyle/>
                    <a:p>
                      <a:pPr marL="0" algn="ctr" defTabSz="914400" rtl="0" eaLnBrk="1" latinLnBrk="0" hangingPunct="1">
                        <a:spcAft>
                          <a:spcPts val="0"/>
                        </a:spcAft>
                      </a:pPr>
                      <a:r>
                        <a:rPr lang="en-US" sz="1800" kern="1200" dirty="0">
                          <a:solidFill>
                            <a:schemeClr val="tx1"/>
                          </a:solidFill>
                          <a:latin typeface="+mn-lt"/>
                          <a:ea typeface="+mn-ea"/>
                          <a:cs typeface="+mn-cs"/>
                        </a:rPr>
                        <a:t>2 783</a:t>
                      </a:r>
                      <a:endParaRPr lang="en-ZA" sz="1800" kern="1200" dirty="0">
                        <a:solidFill>
                          <a:schemeClr val="tx1"/>
                        </a:solidFill>
                        <a:latin typeface="+mn-lt"/>
                        <a:ea typeface="+mn-ea"/>
                        <a:cs typeface="+mn-cs"/>
                      </a:endParaRPr>
                    </a:p>
                  </a:txBody>
                  <a:tcPr marL="68580" marR="68580" marT="5080" marB="5080" anchor="ctr"/>
                </a:tc>
                <a:tc>
                  <a:txBody>
                    <a:bodyPr/>
                    <a:lstStyle/>
                    <a:p>
                      <a:pPr marL="0" algn="ctr" defTabSz="914400" rtl="0" eaLnBrk="1" latinLnBrk="0" hangingPunct="1">
                        <a:spcAft>
                          <a:spcPts val="0"/>
                        </a:spcAft>
                      </a:pPr>
                      <a:r>
                        <a:rPr lang="en-US" sz="1800" kern="1200" dirty="0">
                          <a:solidFill>
                            <a:schemeClr val="tx1"/>
                          </a:solidFill>
                          <a:latin typeface="+mn-lt"/>
                          <a:ea typeface="+mn-ea"/>
                          <a:cs typeface="+mn-cs"/>
                        </a:rPr>
                        <a:t>2 794</a:t>
                      </a:r>
                      <a:endParaRPr lang="en-ZA" sz="1800" kern="1200" dirty="0">
                        <a:solidFill>
                          <a:schemeClr val="tx1"/>
                        </a:solidFill>
                        <a:latin typeface="+mn-lt"/>
                        <a:ea typeface="+mn-ea"/>
                        <a:cs typeface="+mn-cs"/>
                      </a:endParaRPr>
                    </a:p>
                  </a:txBody>
                  <a:tcPr marL="68580" marR="68580" marT="5080" marB="5080" anchor="ctr"/>
                </a:tc>
                <a:extLst>
                  <a:ext uri="{0D108BD9-81ED-4DB2-BD59-A6C34878D82A}">
                    <a16:rowId xmlns:a16="http://schemas.microsoft.com/office/drawing/2014/main" xmlns="" val="3936408585"/>
                  </a:ext>
                </a:extLst>
              </a:tr>
            </a:tbl>
          </a:graphicData>
        </a:graphic>
      </p:graphicFrame>
      <p:pic>
        <p:nvPicPr>
          <p:cNvPr id="3" name="Picture 2">
            <a:extLst>
              <a:ext uri="{FF2B5EF4-FFF2-40B4-BE49-F238E27FC236}">
                <a16:creationId xmlns:a16="http://schemas.microsoft.com/office/drawing/2014/main" xmlns="" id="{0023166C-8B18-CC5F-30F8-D2655F6A2900}"/>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1520" y="5877272"/>
            <a:ext cx="8364322" cy="1096294"/>
          </a:xfrm>
          <a:prstGeom prst="rect">
            <a:avLst/>
          </a:prstGeom>
        </p:spPr>
      </p:pic>
    </p:spTree>
    <p:extLst>
      <p:ext uri="{BB962C8B-B14F-4D97-AF65-F5344CB8AC3E}">
        <p14:creationId xmlns:p14="http://schemas.microsoft.com/office/powerpoint/2010/main" xmlns="" val="185471016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71600" y="2793122"/>
            <a:ext cx="7632848" cy="707886"/>
          </a:xfrm>
          <a:prstGeom prst="rect">
            <a:avLst/>
          </a:prstGeom>
          <a:solidFill>
            <a:srgbClr val="005C2A"/>
          </a:solidFill>
        </p:spPr>
        <p:txBody>
          <a:bodyPr wrap="square">
            <a:spAutoFit/>
          </a:bodyPr>
          <a:lstStyle/>
          <a:p>
            <a:pPr algn="ctr"/>
            <a:r>
              <a:rPr lang="en-ZA" sz="2400" dirty="0">
                <a:solidFill>
                  <a:schemeClr val="bg1"/>
                </a:solidFill>
              </a:rPr>
              <a:t>  </a:t>
            </a:r>
            <a:r>
              <a:rPr lang="en-ZA" sz="4000" b="1" dirty="0">
                <a:solidFill>
                  <a:schemeClr val="bg1"/>
                </a:solidFill>
              </a:rPr>
              <a:t> 2.3 Programme 3 : Administration </a:t>
            </a:r>
          </a:p>
        </p:txBody>
      </p:sp>
      <p:pic>
        <p:nvPicPr>
          <p:cNvPr id="4" name="Picture 3">
            <a:extLst>
              <a:ext uri="{FF2B5EF4-FFF2-40B4-BE49-F238E27FC236}">
                <a16:creationId xmlns:a16="http://schemas.microsoft.com/office/drawing/2014/main" xmlns="" id="{C8436FB4-6FF1-1E8C-576A-5819747C5268}"/>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1520" y="5877272"/>
            <a:ext cx="8364322" cy="1096294"/>
          </a:xfrm>
          <a:prstGeom prst="rect">
            <a:avLst/>
          </a:prstGeom>
        </p:spPr>
      </p:pic>
    </p:spTree>
    <p:extLst>
      <p:ext uri="{BB962C8B-B14F-4D97-AF65-F5344CB8AC3E}">
        <p14:creationId xmlns:p14="http://schemas.microsoft.com/office/powerpoint/2010/main" xmlns="" val="286886620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12" y="107921"/>
            <a:ext cx="9107488" cy="584775"/>
          </a:xfrm>
          <a:prstGeom prst="rect">
            <a:avLst/>
          </a:prstGeom>
          <a:solidFill>
            <a:srgbClr val="146C38"/>
          </a:solidFill>
        </p:spPr>
        <p:txBody>
          <a:bodyPr wrap="square">
            <a:spAutoFit/>
          </a:bodyPr>
          <a:lstStyle/>
          <a:p>
            <a:pPr algn="ctr"/>
            <a:r>
              <a:rPr lang="en-ZA" sz="3200" b="1" dirty="0">
                <a:solidFill>
                  <a:schemeClr val="bg1"/>
                </a:solidFill>
              </a:rPr>
              <a:t>2.3 Programme 3 : Administration </a:t>
            </a:r>
            <a:endParaRPr lang="en-ZA" sz="4800" b="1" dirty="0">
              <a:solidFill>
                <a:schemeClr val="bg1"/>
              </a:solidFill>
            </a:endParaRPr>
          </a:p>
        </p:txBody>
      </p:sp>
      <p:graphicFrame>
        <p:nvGraphicFramePr>
          <p:cNvPr id="6" name="Table 5"/>
          <p:cNvGraphicFramePr>
            <a:graphicFrameLocks noGrp="1"/>
          </p:cNvGraphicFramePr>
          <p:nvPr>
            <p:extLst>
              <p:ext uri="{D42A27DB-BD31-4B8C-83A1-F6EECF244321}">
                <p14:modId xmlns:p14="http://schemas.microsoft.com/office/powerpoint/2010/main" xmlns="" val="1322384963"/>
              </p:ext>
            </p:extLst>
          </p:nvPr>
        </p:nvGraphicFramePr>
        <p:xfrm>
          <a:off x="53102" y="836712"/>
          <a:ext cx="8983393" cy="5040560"/>
        </p:xfrm>
        <a:graphic>
          <a:graphicData uri="http://schemas.openxmlformats.org/drawingml/2006/table">
            <a:tbl>
              <a:tblPr firstRow="1" bandRow="1">
                <a:tableStyleId>{8799B23B-EC83-4686-B30A-512413B5E67A}</a:tableStyleId>
              </a:tblPr>
              <a:tblGrid>
                <a:gridCol w="657086">
                  <a:extLst>
                    <a:ext uri="{9D8B030D-6E8A-4147-A177-3AD203B41FA5}">
                      <a16:colId xmlns:a16="http://schemas.microsoft.com/office/drawing/2014/main" xmlns="" val="3751081529"/>
                    </a:ext>
                  </a:extLst>
                </a:gridCol>
                <a:gridCol w="5495304">
                  <a:extLst>
                    <a:ext uri="{9D8B030D-6E8A-4147-A177-3AD203B41FA5}">
                      <a16:colId xmlns:a16="http://schemas.microsoft.com/office/drawing/2014/main" xmlns="" val="866927049"/>
                    </a:ext>
                  </a:extLst>
                </a:gridCol>
                <a:gridCol w="1379207">
                  <a:extLst>
                    <a:ext uri="{9D8B030D-6E8A-4147-A177-3AD203B41FA5}">
                      <a16:colId xmlns:a16="http://schemas.microsoft.com/office/drawing/2014/main" xmlns="" val="1040730065"/>
                    </a:ext>
                  </a:extLst>
                </a:gridCol>
                <a:gridCol w="1451796">
                  <a:extLst>
                    <a:ext uri="{9D8B030D-6E8A-4147-A177-3AD203B41FA5}">
                      <a16:colId xmlns:a16="http://schemas.microsoft.com/office/drawing/2014/main" xmlns="" val="3378217191"/>
                    </a:ext>
                  </a:extLst>
                </a:gridCol>
              </a:tblGrid>
              <a:tr h="463947">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ZA" dirty="0">
                          <a:solidFill>
                            <a:schemeClr val="tx1"/>
                          </a:solidFill>
                        </a:rPr>
                        <a:t>No.</a:t>
                      </a:r>
                    </a:p>
                  </a:txBody>
                  <a:tcPr anchor="ct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ZA" dirty="0">
                          <a:solidFill>
                            <a:schemeClr val="tx1"/>
                          </a:solidFill>
                        </a:rPr>
                        <a:t>Performance Measure </a:t>
                      </a:r>
                    </a:p>
                  </a:txBody>
                  <a:tcPr anchor="ct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ZA" dirty="0">
                          <a:solidFill>
                            <a:schemeClr val="tx1"/>
                          </a:solidFill>
                        </a:rPr>
                        <a:t>Target </a:t>
                      </a:r>
                    </a:p>
                  </a:txBody>
                  <a:tcPr anchor="ct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ZA" dirty="0">
                          <a:solidFill>
                            <a:schemeClr val="tx1"/>
                          </a:solidFill>
                        </a:rPr>
                        <a:t>Achievement </a:t>
                      </a:r>
                    </a:p>
                  </a:txBody>
                  <a:tcPr anchor="ctr"/>
                </a:tc>
                <a:extLst>
                  <a:ext uri="{0D108BD9-81ED-4DB2-BD59-A6C34878D82A}">
                    <a16:rowId xmlns:a16="http://schemas.microsoft.com/office/drawing/2014/main" xmlns="" val="2514375999"/>
                  </a:ext>
                </a:extLst>
              </a:tr>
              <a:tr h="51789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latinLnBrk="0" hangingPunct="1">
                        <a:spcAft>
                          <a:spcPts val="0"/>
                        </a:spcAft>
                      </a:pPr>
                      <a:r>
                        <a:rPr lang="en-ZA" sz="1800" kern="1200" dirty="0"/>
                        <a:t>1.</a:t>
                      </a:r>
                      <a:endParaRPr lang="en-ZA" sz="1800" kern="1200" dirty="0">
                        <a:solidFill>
                          <a:schemeClr val="dk1"/>
                        </a:solidFill>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US" sz="1800" kern="1200" dirty="0">
                          <a:solidFill>
                            <a:schemeClr val="tx1"/>
                          </a:solidFill>
                          <a:latin typeface="+mn-lt"/>
                          <a:ea typeface="+mn-ea"/>
                          <a:cs typeface="+mn-cs"/>
                        </a:rPr>
                        <a:t>Percentage of innovative ideas implemented </a:t>
                      </a:r>
                      <a:endParaRPr lang="en-ZA" sz="1800" kern="1200" dirty="0">
                        <a:solidFill>
                          <a:schemeClr val="tx1"/>
                        </a:solidFill>
                        <a:latin typeface="+mn-lt"/>
                        <a:ea typeface="+mn-ea"/>
                        <a:cs typeface="+mn-cs"/>
                      </a:endParaRPr>
                    </a:p>
                  </a:txBody>
                  <a:tcPr marL="68580" marR="68580" marT="5080" marB="5080" anchor="ctr"/>
                </a:tc>
                <a:tc>
                  <a:txBody>
                    <a:bodyPr/>
                    <a:lstStyle/>
                    <a:p>
                      <a:pPr marL="0" algn="ctr" defTabSz="914400" rtl="0" eaLnBrk="1" latinLnBrk="0" hangingPunct="1">
                        <a:spcAft>
                          <a:spcPts val="0"/>
                        </a:spcAft>
                      </a:pPr>
                      <a:r>
                        <a:rPr lang="en-US" sz="1800" kern="1200" dirty="0">
                          <a:solidFill>
                            <a:schemeClr val="tx1"/>
                          </a:solidFill>
                          <a:latin typeface="+mn-lt"/>
                          <a:ea typeface="+mn-ea"/>
                          <a:cs typeface="+mn-cs"/>
                        </a:rPr>
                        <a:t>25%</a:t>
                      </a:r>
                      <a:endParaRPr lang="en-ZA" sz="1800" kern="1200" dirty="0">
                        <a:solidFill>
                          <a:schemeClr val="tx1"/>
                        </a:solidFill>
                        <a:latin typeface="+mn-lt"/>
                        <a:ea typeface="+mn-ea"/>
                        <a:cs typeface="+mn-cs"/>
                      </a:endParaRPr>
                    </a:p>
                  </a:txBody>
                  <a:tcPr marL="68580" marR="68580" marT="5080" marB="5080" anchor="ctr"/>
                </a:tc>
                <a:tc>
                  <a:txBody>
                    <a:bodyPr/>
                    <a:lstStyle/>
                    <a:p>
                      <a:pPr marL="0" algn="ctr" defTabSz="914400" rtl="0" eaLnBrk="1" latinLnBrk="0" hangingPunct="1">
                        <a:spcAft>
                          <a:spcPts val="0"/>
                        </a:spcAft>
                      </a:pPr>
                      <a:r>
                        <a:rPr lang="en-US" sz="1800" kern="1200" dirty="0">
                          <a:solidFill>
                            <a:schemeClr val="tx1"/>
                          </a:solidFill>
                          <a:latin typeface="+mn-lt"/>
                          <a:ea typeface="+mn-ea"/>
                          <a:cs typeface="+mn-cs"/>
                        </a:rPr>
                        <a:t>33%</a:t>
                      </a:r>
                      <a:endParaRPr lang="en-ZA" sz="1800" kern="1200" dirty="0">
                        <a:solidFill>
                          <a:schemeClr val="tx1"/>
                        </a:solidFill>
                        <a:latin typeface="+mn-lt"/>
                        <a:ea typeface="+mn-ea"/>
                        <a:cs typeface="+mn-cs"/>
                      </a:endParaRPr>
                    </a:p>
                  </a:txBody>
                  <a:tcPr marL="68580" marR="68580" marT="5080" marB="5080" anchor="ctr"/>
                </a:tc>
                <a:extLst>
                  <a:ext uri="{0D108BD9-81ED-4DB2-BD59-A6C34878D82A}">
                    <a16:rowId xmlns:a16="http://schemas.microsoft.com/office/drawing/2014/main" xmlns="" val="702327874"/>
                  </a:ext>
                </a:extLst>
              </a:tr>
              <a:tr h="68547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latinLnBrk="0" hangingPunct="1">
                        <a:spcAft>
                          <a:spcPts val="0"/>
                        </a:spcAft>
                      </a:pPr>
                      <a:r>
                        <a:rPr lang="en-ZA" sz="1800" kern="1200" dirty="0"/>
                        <a:t>2.</a:t>
                      </a:r>
                      <a:endParaRPr lang="en-ZA" sz="1800" kern="1200" dirty="0">
                        <a:solidFill>
                          <a:schemeClr val="dk1"/>
                        </a:solidFill>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US" sz="1800" kern="1200" dirty="0">
                          <a:solidFill>
                            <a:schemeClr val="tx1"/>
                          </a:solidFill>
                          <a:latin typeface="+mn-lt"/>
                          <a:ea typeface="+mn-ea"/>
                          <a:cs typeface="+mn-cs"/>
                        </a:rPr>
                        <a:t>Percentage of staff recognised for excellence</a:t>
                      </a:r>
                      <a:endParaRPr lang="en-ZA" sz="1800" kern="1200" dirty="0">
                        <a:solidFill>
                          <a:schemeClr val="tx1"/>
                        </a:solidFill>
                        <a:latin typeface="+mn-lt"/>
                        <a:ea typeface="+mn-ea"/>
                        <a:cs typeface="+mn-cs"/>
                      </a:endParaRPr>
                    </a:p>
                  </a:txBody>
                  <a:tcPr marL="68580" marR="68580" marT="5080" marB="5080" anchor="ctr"/>
                </a:tc>
                <a:tc>
                  <a:txBody>
                    <a:bodyPr/>
                    <a:lstStyle/>
                    <a:p>
                      <a:pPr marL="0" algn="ctr" defTabSz="914400" rtl="0" eaLnBrk="1" latinLnBrk="0" hangingPunct="1">
                        <a:spcAft>
                          <a:spcPts val="0"/>
                        </a:spcAft>
                      </a:pPr>
                      <a:r>
                        <a:rPr lang="en-US" sz="1800" kern="1200" dirty="0">
                          <a:solidFill>
                            <a:schemeClr val="tx1"/>
                          </a:solidFill>
                          <a:latin typeface="+mn-lt"/>
                          <a:ea typeface="+mn-ea"/>
                          <a:cs typeface="+mn-cs"/>
                        </a:rPr>
                        <a:t>25%</a:t>
                      </a:r>
                      <a:endParaRPr lang="en-ZA" sz="1800" kern="1200" dirty="0">
                        <a:solidFill>
                          <a:schemeClr val="tx1"/>
                        </a:solidFill>
                        <a:latin typeface="+mn-lt"/>
                        <a:ea typeface="+mn-ea"/>
                        <a:cs typeface="+mn-cs"/>
                      </a:endParaRPr>
                    </a:p>
                  </a:txBody>
                  <a:tcPr marL="68580" marR="68580" marT="5080" marB="5080" anchor="ctr"/>
                </a:tc>
                <a:tc>
                  <a:txBody>
                    <a:bodyPr/>
                    <a:lstStyle/>
                    <a:p>
                      <a:pPr marL="0" algn="ctr" defTabSz="914400" rtl="0" eaLnBrk="1" latinLnBrk="0" hangingPunct="1">
                        <a:spcAft>
                          <a:spcPts val="0"/>
                        </a:spcAft>
                      </a:pPr>
                      <a:r>
                        <a:rPr lang="en-US" sz="1800" kern="1200" dirty="0">
                          <a:solidFill>
                            <a:schemeClr val="tx1"/>
                          </a:solidFill>
                          <a:latin typeface="+mn-lt"/>
                          <a:ea typeface="+mn-ea"/>
                          <a:cs typeface="+mn-cs"/>
                        </a:rPr>
                        <a:t>67%</a:t>
                      </a:r>
                      <a:endParaRPr lang="en-ZA" sz="1800" kern="1200" dirty="0">
                        <a:solidFill>
                          <a:schemeClr val="tx1"/>
                        </a:solidFill>
                        <a:latin typeface="+mn-lt"/>
                        <a:ea typeface="+mn-ea"/>
                        <a:cs typeface="+mn-cs"/>
                      </a:endParaRPr>
                    </a:p>
                  </a:txBody>
                  <a:tcPr marL="68580" marR="68580" marT="5080" marB="5080" anchor="ctr"/>
                </a:tc>
                <a:extLst>
                  <a:ext uri="{0D108BD9-81ED-4DB2-BD59-A6C34878D82A}">
                    <a16:rowId xmlns:a16="http://schemas.microsoft.com/office/drawing/2014/main" xmlns="" val="3098419935"/>
                  </a:ext>
                </a:extLst>
              </a:tr>
              <a:tr h="63515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latinLnBrk="0" hangingPunct="1">
                        <a:spcAft>
                          <a:spcPts val="0"/>
                        </a:spcAft>
                      </a:pPr>
                      <a:r>
                        <a:rPr lang="en-ZA" sz="1800" kern="1200" dirty="0"/>
                        <a:t>3.</a:t>
                      </a:r>
                      <a:endParaRPr lang="en-ZA" sz="1800" kern="1200" dirty="0">
                        <a:solidFill>
                          <a:schemeClr val="dk1"/>
                        </a:solidFill>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US" sz="1800" kern="1200" dirty="0">
                          <a:solidFill>
                            <a:schemeClr val="tx1"/>
                          </a:solidFill>
                          <a:latin typeface="+mn-lt"/>
                          <a:ea typeface="+mn-ea"/>
                          <a:cs typeface="+mn-cs"/>
                        </a:rPr>
                        <a:t>Percentage of staff satisfaction</a:t>
                      </a:r>
                      <a:endParaRPr lang="en-ZA" sz="1800" kern="1200" dirty="0">
                        <a:solidFill>
                          <a:schemeClr val="tx1"/>
                        </a:solidFill>
                        <a:latin typeface="+mn-lt"/>
                        <a:ea typeface="+mn-ea"/>
                        <a:cs typeface="+mn-cs"/>
                      </a:endParaRPr>
                    </a:p>
                  </a:txBody>
                  <a:tcPr marL="68580" marR="68580" marT="5080" marB="5080" anchor="ctr"/>
                </a:tc>
                <a:tc>
                  <a:txBody>
                    <a:bodyPr/>
                    <a:lstStyle/>
                    <a:p>
                      <a:pPr marL="0" algn="ctr" defTabSz="914400" rtl="0" eaLnBrk="1" latinLnBrk="0" hangingPunct="1">
                        <a:spcAft>
                          <a:spcPts val="0"/>
                        </a:spcAft>
                      </a:pPr>
                      <a:r>
                        <a:rPr lang="en-US" sz="1800" kern="1200" dirty="0">
                          <a:solidFill>
                            <a:schemeClr val="tx1"/>
                          </a:solidFill>
                          <a:latin typeface="+mn-lt"/>
                          <a:ea typeface="+mn-ea"/>
                          <a:cs typeface="+mn-cs"/>
                        </a:rPr>
                        <a:t>75%</a:t>
                      </a:r>
                      <a:endParaRPr lang="en-ZA" sz="1800" kern="1200" dirty="0">
                        <a:solidFill>
                          <a:schemeClr val="tx1"/>
                        </a:solidFill>
                        <a:latin typeface="+mn-lt"/>
                        <a:ea typeface="+mn-ea"/>
                        <a:cs typeface="+mn-cs"/>
                      </a:endParaRPr>
                    </a:p>
                  </a:txBody>
                  <a:tcPr marL="68580" marR="68580" marT="5080" marB="5080" anchor="ctr"/>
                </a:tc>
                <a:tc>
                  <a:txBody>
                    <a:bodyPr/>
                    <a:lstStyle/>
                    <a:p>
                      <a:pPr marL="0" algn="ctr" defTabSz="914400" rtl="0" eaLnBrk="1" latinLnBrk="0" hangingPunct="1">
                        <a:spcAft>
                          <a:spcPts val="0"/>
                        </a:spcAft>
                      </a:pPr>
                      <a:r>
                        <a:rPr lang="en-US" sz="1800" kern="1200" dirty="0">
                          <a:solidFill>
                            <a:srgbClr val="FF0000"/>
                          </a:solidFill>
                          <a:latin typeface="+mn-lt"/>
                          <a:ea typeface="+mn-ea"/>
                          <a:cs typeface="+mn-cs"/>
                        </a:rPr>
                        <a:t>43%</a:t>
                      </a:r>
                      <a:endParaRPr lang="en-ZA" sz="1800" kern="1200" dirty="0">
                        <a:solidFill>
                          <a:srgbClr val="FF0000"/>
                        </a:solidFill>
                        <a:latin typeface="+mn-lt"/>
                        <a:ea typeface="+mn-ea"/>
                        <a:cs typeface="+mn-cs"/>
                      </a:endParaRPr>
                    </a:p>
                  </a:txBody>
                  <a:tcPr marL="68580" marR="68580" marT="5080" marB="5080" anchor="ctr"/>
                </a:tc>
                <a:extLst>
                  <a:ext uri="{0D108BD9-81ED-4DB2-BD59-A6C34878D82A}">
                    <a16:rowId xmlns:a16="http://schemas.microsoft.com/office/drawing/2014/main" xmlns="" val="1845156464"/>
                  </a:ext>
                </a:extLst>
              </a:tr>
              <a:tr h="61703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latinLnBrk="0" hangingPunct="1">
                        <a:spcAft>
                          <a:spcPts val="0"/>
                        </a:spcAft>
                      </a:pPr>
                      <a:r>
                        <a:rPr lang="en-ZA" sz="1800" kern="1200" dirty="0"/>
                        <a:t>4.</a:t>
                      </a:r>
                      <a:endParaRPr lang="en-ZA" sz="1800" kern="1200" dirty="0">
                        <a:solidFill>
                          <a:schemeClr val="dk1"/>
                        </a:solidFill>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US" sz="1800" kern="1200" dirty="0">
                          <a:solidFill>
                            <a:schemeClr val="tx1"/>
                          </a:solidFill>
                          <a:latin typeface="+mn-lt"/>
                          <a:ea typeface="+mn-ea"/>
                          <a:cs typeface="+mn-cs"/>
                        </a:rPr>
                        <a:t>Percentage of customer satisfaction</a:t>
                      </a:r>
                      <a:endParaRPr lang="en-ZA" sz="1800" kern="1200" dirty="0">
                        <a:solidFill>
                          <a:schemeClr val="tx1"/>
                        </a:solidFill>
                        <a:latin typeface="+mn-lt"/>
                        <a:ea typeface="+mn-ea"/>
                        <a:cs typeface="+mn-cs"/>
                      </a:endParaRPr>
                    </a:p>
                  </a:txBody>
                  <a:tcPr marL="68580" marR="68580" marT="5080" marB="5080" anchor="ctr"/>
                </a:tc>
                <a:tc>
                  <a:txBody>
                    <a:bodyPr/>
                    <a:lstStyle/>
                    <a:p>
                      <a:pPr marL="0" algn="ctr" defTabSz="914400" rtl="0" eaLnBrk="1" latinLnBrk="0" hangingPunct="1">
                        <a:spcAft>
                          <a:spcPts val="0"/>
                        </a:spcAft>
                      </a:pPr>
                      <a:r>
                        <a:rPr lang="en-US" sz="1800" kern="1200" dirty="0">
                          <a:solidFill>
                            <a:schemeClr val="tx1"/>
                          </a:solidFill>
                          <a:latin typeface="+mn-lt"/>
                          <a:ea typeface="+mn-ea"/>
                          <a:cs typeface="+mn-cs"/>
                        </a:rPr>
                        <a:t>80%</a:t>
                      </a:r>
                      <a:endParaRPr lang="en-ZA" sz="1800" kern="1200" dirty="0">
                        <a:solidFill>
                          <a:schemeClr val="tx1"/>
                        </a:solidFill>
                        <a:latin typeface="+mn-lt"/>
                        <a:ea typeface="+mn-ea"/>
                        <a:cs typeface="+mn-cs"/>
                      </a:endParaRPr>
                    </a:p>
                  </a:txBody>
                  <a:tcPr marL="68580" marR="68580" marT="5080" marB="5080" anchor="ctr"/>
                </a:tc>
                <a:tc>
                  <a:txBody>
                    <a:bodyPr/>
                    <a:lstStyle/>
                    <a:p>
                      <a:pPr marL="0" algn="ctr" defTabSz="914400" rtl="0" eaLnBrk="1" latinLnBrk="0" hangingPunct="1">
                        <a:spcAft>
                          <a:spcPts val="0"/>
                        </a:spcAft>
                      </a:pPr>
                      <a:r>
                        <a:rPr lang="en-US" sz="1800" kern="1200" dirty="0">
                          <a:solidFill>
                            <a:schemeClr val="tx1"/>
                          </a:solidFill>
                          <a:latin typeface="+mn-lt"/>
                          <a:ea typeface="+mn-ea"/>
                          <a:cs typeface="+mn-cs"/>
                        </a:rPr>
                        <a:t>95%</a:t>
                      </a:r>
                      <a:endParaRPr lang="en-ZA" sz="1800" kern="1200" dirty="0">
                        <a:solidFill>
                          <a:schemeClr val="tx1"/>
                        </a:solidFill>
                        <a:latin typeface="+mn-lt"/>
                        <a:ea typeface="+mn-ea"/>
                        <a:cs typeface="+mn-cs"/>
                      </a:endParaRPr>
                    </a:p>
                  </a:txBody>
                  <a:tcPr marL="68580" marR="68580" marT="5080" marB="5080" anchor="ctr"/>
                </a:tc>
                <a:extLst>
                  <a:ext uri="{0D108BD9-81ED-4DB2-BD59-A6C34878D82A}">
                    <a16:rowId xmlns:a16="http://schemas.microsoft.com/office/drawing/2014/main" xmlns="" val="877993680"/>
                  </a:ext>
                </a:extLst>
              </a:tr>
              <a:tr h="92554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latinLnBrk="0" hangingPunct="1">
                        <a:spcAft>
                          <a:spcPts val="0"/>
                        </a:spcAft>
                      </a:pPr>
                      <a:r>
                        <a:rPr lang="en-ZA" sz="1800" kern="1200" dirty="0"/>
                        <a:t>5.</a:t>
                      </a:r>
                      <a:endParaRPr lang="en-ZA" sz="1800" kern="1200" dirty="0">
                        <a:solidFill>
                          <a:schemeClr val="dk1"/>
                        </a:solidFill>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US" sz="1800" kern="1200" dirty="0">
                          <a:solidFill>
                            <a:schemeClr val="tx1"/>
                          </a:solidFill>
                          <a:latin typeface="+mn-lt"/>
                          <a:ea typeface="+mn-ea"/>
                          <a:cs typeface="+mn-cs"/>
                        </a:rPr>
                        <a:t>Percentage of stakeholder satisfaction</a:t>
                      </a:r>
                      <a:endParaRPr lang="en-ZA" sz="1800" kern="1200" dirty="0">
                        <a:solidFill>
                          <a:schemeClr val="tx1"/>
                        </a:solidFill>
                        <a:latin typeface="+mn-lt"/>
                        <a:ea typeface="+mn-ea"/>
                        <a:cs typeface="+mn-cs"/>
                      </a:endParaRPr>
                    </a:p>
                  </a:txBody>
                  <a:tcPr marL="68580" marR="68580" marT="5080" marB="5080" anchor="ctr"/>
                </a:tc>
                <a:tc>
                  <a:txBody>
                    <a:bodyPr/>
                    <a:lstStyle/>
                    <a:p>
                      <a:pPr marL="0" algn="ctr" defTabSz="914400" rtl="0" eaLnBrk="1" latinLnBrk="0" hangingPunct="1">
                        <a:spcAft>
                          <a:spcPts val="0"/>
                        </a:spcAft>
                      </a:pPr>
                      <a:r>
                        <a:rPr lang="en-US" sz="1800" kern="1200" dirty="0">
                          <a:solidFill>
                            <a:schemeClr val="tx1"/>
                          </a:solidFill>
                          <a:latin typeface="+mn-lt"/>
                          <a:ea typeface="+mn-ea"/>
                          <a:cs typeface="+mn-cs"/>
                        </a:rPr>
                        <a:t>80%</a:t>
                      </a:r>
                      <a:endParaRPr lang="en-ZA" sz="1800" kern="1200" dirty="0">
                        <a:solidFill>
                          <a:schemeClr val="tx1"/>
                        </a:solidFill>
                        <a:latin typeface="+mn-lt"/>
                        <a:ea typeface="+mn-ea"/>
                        <a:cs typeface="+mn-cs"/>
                      </a:endParaRPr>
                    </a:p>
                  </a:txBody>
                  <a:tcPr marL="68580" marR="68580" marT="5080" marB="5080" anchor="ctr"/>
                </a:tc>
                <a:tc>
                  <a:txBody>
                    <a:bodyPr/>
                    <a:lstStyle/>
                    <a:p>
                      <a:pPr marL="0" algn="ctr" defTabSz="914400" rtl="0" eaLnBrk="1" latinLnBrk="0" hangingPunct="1">
                        <a:spcAft>
                          <a:spcPts val="0"/>
                        </a:spcAft>
                      </a:pPr>
                      <a:r>
                        <a:rPr lang="en-US" sz="1800" kern="1200" dirty="0">
                          <a:solidFill>
                            <a:schemeClr val="tx1"/>
                          </a:solidFill>
                          <a:latin typeface="+mn-lt"/>
                          <a:ea typeface="+mn-ea"/>
                          <a:cs typeface="+mn-cs"/>
                        </a:rPr>
                        <a:t>86%</a:t>
                      </a:r>
                      <a:endParaRPr lang="en-ZA" sz="1800" kern="1200" dirty="0">
                        <a:solidFill>
                          <a:schemeClr val="tx1"/>
                        </a:solidFill>
                        <a:latin typeface="+mn-lt"/>
                        <a:ea typeface="+mn-ea"/>
                        <a:cs typeface="+mn-cs"/>
                      </a:endParaRPr>
                    </a:p>
                  </a:txBody>
                  <a:tcPr marL="68580" marR="68580" marT="5080" marB="5080" anchor="ctr"/>
                </a:tc>
                <a:extLst>
                  <a:ext uri="{0D108BD9-81ED-4DB2-BD59-A6C34878D82A}">
                    <a16:rowId xmlns:a16="http://schemas.microsoft.com/office/drawing/2014/main" xmlns="" val="1631133022"/>
                  </a:ext>
                </a:extLst>
              </a:tr>
              <a:tr h="597760">
                <a:tc>
                  <a:txBody>
                    <a:bodyPr/>
                    <a:lstStyle/>
                    <a:p>
                      <a:pPr marL="0" algn="ctr" defTabSz="914400" rtl="0" eaLnBrk="1" latinLnBrk="0" hangingPunct="1">
                        <a:spcAft>
                          <a:spcPts val="0"/>
                        </a:spcAft>
                      </a:pPr>
                      <a:r>
                        <a:rPr lang="en-ZA" sz="1800" kern="1200" dirty="0">
                          <a:solidFill>
                            <a:schemeClr val="dk1"/>
                          </a:solidFill>
                          <a:latin typeface="+mn-lt"/>
                          <a:ea typeface="+mn-ea"/>
                          <a:cs typeface="+mn-cs"/>
                        </a:rPr>
                        <a:t>6.</a:t>
                      </a:r>
                    </a:p>
                  </a:txBody>
                  <a:tcPr marL="68580" marR="68580" marT="0" marB="0" anchor="ctr"/>
                </a:tc>
                <a:tc>
                  <a:txBody>
                    <a:bodyPr/>
                    <a:lstStyle/>
                    <a:p>
                      <a:pPr marL="0" algn="ctr" defTabSz="914400" rtl="0" eaLnBrk="1" latinLnBrk="0" hangingPunct="1">
                        <a:spcAft>
                          <a:spcPts val="0"/>
                        </a:spcAft>
                      </a:pPr>
                      <a:r>
                        <a:rPr lang="en-US" sz="1800" kern="1200" dirty="0">
                          <a:solidFill>
                            <a:schemeClr val="tx1"/>
                          </a:solidFill>
                          <a:latin typeface="+mn-lt"/>
                          <a:ea typeface="+mn-ea"/>
                          <a:cs typeface="+mn-cs"/>
                        </a:rPr>
                        <a:t>Percentage of vacancy rate </a:t>
                      </a:r>
                      <a:endParaRPr lang="en-ZA" sz="1800" kern="1200" dirty="0">
                        <a:solidFill>
                          <a:schemeClr val="tx1"/>
                        </a:solidFill>
                        <a:latin typeface="+mn-lt"/>
                        <a:ea typeface="+mn-ea"/>
                        <a:cs typeface="+mn-cs"/>
                      </a:endParaRPr>
                    </a:p>
                  </a:txBody>
                  <a:tcPr marL="68580" marR="68580" marT="5080" marB="5080" anchor="ctr"/>
                </a:tc>
                <a:tc>
                  <a:txBody>
                    <a:bodyPr/>
                    <a:lstStyle/>
                    <a:p>
                      <a:pPr marL="0" algn="ctr" defTabSz="914400" rtl="0" eaLnBrk="1" latinLnBrk="0" hangingPunct="1">
                        <a:spcAft>
                          <a:spcPts val="0"/>
                        </a:spcAft>
                      </a:pPr>
                      <a:r>
                        <a:rPr lang="en-US" sz="1800" kern="1200" dirty="0">
                          <a:solidFill>
                            <a:schemeClr val="tx1"/>
                          </a:solidFill>
                          <a:latin typeface="+mn-lt"/>
                          <a:ea typeface="+mn-ea"/>
                          <a:cs typeface="+mn-cs"/>
                        </a:rPr>
                        <a:t>10%</a:t>
                      </a:r>
                      <a:endParaRPr lang="en-ZA" sz="1800" kern="1200" dirty="0">
                        <a:solidFill>
                          <a:schemeClr val="tx1"/>
                        </a:solidFill>
                        <a:latin typeface="+mn-lt"/>
                        <a:ea typeface="+mn-ea"/>
                        <a:cs typeface="+mn-cs"/>
                      </a:endParaRPr>
                    </a:p>
                  </a:txBody>
                  <a:tcPr marL="68580" marR="68580" marT="5080" marB="5080" anchor="ctr"/>
                </a:tc>
                <a:tc>
                  <a:txBody>
                    <a:bodyPr/>
                    <a:lstStyle/>
                    <a:p>
                      <a:pPr marL="0" algn="ctr" defTabSz="914400" rtl="0" eaLnBrk="1" latinLnBrk="0" hangingPunct="1">
                        <a:spcAft>
                          <a:spcPts val="0"/>
                        </a:spcAft>
                      </a:pPr>
                      <a:r>
                        <a:rPr lang="en-US" sz="1800" kern="1200" dirty="0">
                          <a:solidFill>
                            <a:schemeClr val="tx1"/>
                          </a:solidFill>
                          <a:latin typeface="+mn-lt"/>
                          <a:ea typeface="+mn-ea"/>
                          <a:cs typeface="+mn-cs"/>
                        </a:rPr>
                        <a:t>7%</a:t>
                      </a:r>
                      <a:endParaRPr lang="en-ZA" sz="1800" kern="1200" dirty="0">
                        <a:solidFill>
                          <a:schemeClr val="tx1"/>
                        </a:solidFill>
                        <a:latin typeface="+mn-lt"/>
                        <a:ea typeface="+mn-ea"/>
                        <a:cs typeface="+mn-cs"/>
                      </a:endParaRPr>
                    </a:p>
                  </a:txBody>
                  <a:tcPr marL="68580" marR="68580" marT="5080" marB="5080" anchor="ctr"/>
                </a:tc>
                <a:extLst>
                  <a:ext uri="{0D108BD9-81ED-4DB2-BD59-A6C34878D82A}">
                    <a16:rowId xmlns:a16="http://schemas.microsoft.com/office/drawing/2014/main" xmlns="" val="1268059794"/>
                  </a:ext>
                </a:extLst>
              </a:tr>
              <a:tr h="597760">
                <a:tc>
                  <a:txBody>
                    <a:bodyPr/>
                    <a:lstStyle/>
                    <a:p>
                      <a:pPr marL="0" algn="ctr" defTabSz="914400" rtl="0" eaLnBrk="1" latinLnBrk="0" hangingPunct="1">
                        <a:spcAft>
                          <a:spcPts val="0"/>
                        </a:spcAft>
                      </a:pPr>
                      <a:r>
                        <a:rPr lang="en-ZA" sz="1800" kern="1200" dirty="0">
                          <a:solidFill>
                            <a:schemeClr val="dk1"/>
                          </a:solidFill>
                          <a:latin typeface="+mn-lt"/>
                          <a:ea typeface="+mn-ea"/>
                          <a:cs typeface="+mn-cs"/>
                        </a:rPr>
                        <a:t>7.</a:t>
                      </a:r>
                    </a:p>
                  </a:txBody>
                  <a:tcPr marL="68580" marR="68580" marT="0" marB="0" anchor="ctr"/>
                </a:tc>
                <a:tc>
                  <a:txBody>
                    <a:bodyPr/>
                    <a:lstStyle/>
                    <a:p>
                      <a:pPr marL="0" algn="ctr" defTabSz="914400" rtl="0" eaLnBrk="1" latinLnBrk="0" hangingPunct="1">
                        <a:spcAft>
                          <a:spcPts val="0"/>
                        </a:spcAft>
                      </a:pPr>
                      <a:r>
                        <a:rPr lang="en-US" sz="1800" kern="1200" dirty="0">
                          <a:solidFill>
                            <a:schemeClr val="tx1"/>
                          </a:solidFill>
                          <a:latin typeface="+mn-lt"/>
                          <a:ea typeface="+mn-ea"/>
                          <a:cs typeface="+mn-cs"/>
                        </a:rPr>
                        <a:t>Percentage of funds allocated to core delivery</a:t>
                      </a:r>
                      <a:endParaRPr lang="en-ZA" sz="1800" kern="1200" dirty="0">
                        <a:solidFill>
                          <a:schemeClr val="tx1"/>
                        </a:solidFill>
                        <a:latin typeface="+mn-lt"/>
                        <a:ea typeface="+mn-ea"/>
                        <a:cs typeface="+mn-cs"/>
                      </a:endParaRPr>
                    </a:p>
                  </a:txBody>
                  <a:tcPr marL="68580" marR="68580" marT="5080" marB="5080" anchor="ctr"/>
                </a:tc>
                <a:tc>
                  <a:txBody>
                    <a:bodyPr/>
                    <a:lstStyle/>
                    <a:p>
                      <a:pPr marL="0" algn="ctr" defTabSz="914400" rtl="0" eaLnBrk="1" latinLnBrk="0" hangingPunct="1">
                        <a:spcAft>
                          <a:spcPts val="0"/>
                        </a:spcAft>
                      </a:pPr>
                      <a:r>
                        <a:rPr lang="en-US" sz="1800" kern="1200" dirty="0">
                          <a:solidFill>
                            <a:schemeClr val="tx1"/>
                          </a:solidFill>
                          <a:latin typeface="+mn-lt"/>
                          <a:ea typeface="+mn-ea"/>
                          <a:cs typeface="+mn-cs"/>
                        </a:rPr>
                        <a:t>75%</a:t>
                      </a:r>
                      <a:endParaRPr lang="en-ZA" sz="1800" kern="1200" dirty="0">
                        <a:solidFill>
                          <a:schemeClr val="tx1"/>
                        </a:solidFill>
                        <a:latin typeface="+mn-lt"/>
                        <a:ea typeface="+mn-ea"/>
                        <a:cs typeface="+mn-cs"/>
                      </a:endParaRPr>
                    </a:p>
                  </a:txBody>
                  <a:tcPr marL="68580" marR="68580" marT="5080" marB="5080" anchor="ctr"/>
                </a:tc>
                <a:tc>
                  <a:txBody>
                    <a:bodyPr/>
                    <a:lstStyle/>
                    <a:p>
                      <a:pPr marL="0" algn="ctr" defTabSz="914400" rtl="0" eaLnBrk="1" latinLnBrk="0" hangingPunct="1">
                        <a:spcAft>
                          <a:spcPts val="0"/>
                        </a:spcAft>
                      </a:pPr>
                      <a:r>
                        <a:rPr lang="en-US" sz="1800" kern="1200" dirty="0">
                          <a:solidFill>
                            <a:schemeClr val="tx1"/>
                          </a:solidFill>
                          <a:latin typeface="+mn-lt"/>
                          <a:ea typeface="+mn-ea"/>
                          <a:cs typeface="+mn-cs"/>
                        </a:rPr>
                        <a:t>88,2%</a:t>
                      </a:r>
                      <a:endParaRPr lang="en-ZA" sz="1800" kern="1200" dirty="0">
                        <a:solidFill>
                          <a:schemeClr val="tx1"/>
                        </a:solidFill>
                        <a:latin typeface="+mn-lt"/>
                        <a:ea typeface="+mn-ea"/>
                        <a:cs typeface="+mn-cs"/>
                      </a:endParaRPr>
                    </a:p>
                  </a:txBody>
                  <a:tcPr marL="68580" marR="68580" marT="5080" marB="5080" anchor="ctr"/>
                </a:tc>
                <a:extLst>
                  <a:ext uri="{0D108BD9-81ED-4DB2-BD59-A6C34878D82A}">
                    <a16:rowId xmlns:a16="http://schemas.microsoft.com/office/drawing/2014/main" xmlns="" val="1588078523"/>
                  </a:ext>
                </a:extLst>
              </a:tr>
            </a:tbl>
          </a:graphicData>
        </a:graphic>
      </p:graphicFrame>
      <p:pic>
        <p:nvPicPr>
          <p:cNvPr id="3" name="Picture 2">
            <a:extLst>
              <a:ext uri="{FF2B5EF4-FFF2-40B4-BE49-F238E27FC236}">
                <a16:creationId xmlns:a16="http://schemas.microsoft.com/office/drawing/2014/main" xmlns="" id="{D132C4B8-1EA2-D361-4130-1CAAD2969F0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1520" y="5877272"/>
            <a:ext cx="8364322" cy="1096294"/>
          </a:xfrm>
          <a:prstGeom prst="rect">
            <a:avLst/>
          </a:prstGeom>
        </p:spPr>
      </p:pic>
    </p:spTree>
    <p:extLst>
      <p:ext uri="{BB962C8B-B14F-4D97-AF65-F5344CB8AC3E}">
        <p14:creationId xmlns:p14="http://schemas.microsoft.com/office/powerpoint/2010/main" xmlns="" val="63011953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F0AC9141-0C9C-D650-FFEA-C18722FD8A1E}"/>
              </a:ext>
            </a:extLst>
          </p:cNvPr>
          <p:cNvSpPr txBox="1">
            <a:spLocks/>
          </p:cNvSpPr>
          <p:nvPr/>
        </p:nvSpPr>
        <p:spPr>
          <a:xfrm>
            <a:off x="835357" y="3077786"/>
            <a:ext cx="3232587" cy="1935390"/>
          </a:xfrm>
          <a:prstGeom prst="rect">
            <a:avLst/>
          </a:prstGeom>
        </p:spPr>
        <p:txBody>
          <a:bodyPr vert="horz" lIns="68580" tIns="34290" rIns="68580" bIns="34290" rtlCol="0" anchor="t">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0000"/>
              </a:lnSpc>
              <a:spcAft>
                <a:spcPts val="450"/>
              </a:spcAft>
            </a:pPr>
            <a:r>
              <a:rPr lang="en-ZA" sz="4400" dirty="0">
                <a:latin typeface="Trebuchet MS" panose="020B0703020202090204" pitchFamily="34" charset="0"/>
              </a:rPr>
              <a:t>3. </a:t>
            </a:r>
            <a:r>
              <a:rPr lang="en-US" sz="4400" dirty="0">
                <a:latin typeface="Trebuchet MS" panose="020B0703020202090204" pitchFamily="34" charset="0"/>
              </a:rPr>
              <a:t>Financial</a:t>
            </a:r>
          </a:p>
          <a:p>
            <a:pPr>
              <a:lnSpc>
                <a:spcPct val="120000"/>
              </a:lnSpc>
              <a:spcAft>
                <a:spcPts val="450"/>
              </a:spcAft>
            </a:pPr>
            <a:r>
              <a:rPr lang="en-US" sz="4400" dirty="0">
                <a:latin typeface="Trebuchet MS" panose="020B0703020202090204" pitchFamily="34" charset="0"/>
              </a:rPr>
              <a:t>Information</a:t>
            </a:r>
            <a:endParaRPr lang="en-US" sz="4050" dirty="0">
              <a:latin typeface="Trebuchet MS" panose="020B0703020202090204" pitchFamily="34" charset="0"/>
            </a:endParaRPr>
          </a:p>
        </p:txBody>
      </p:sp>
      <p:pic>
        <p:nvPicPr>
          <p:cNvPr id="5" name="Picture 4" descr="Logo, icon&#10;&#10;Description automatically generated">
            <a:extLst>
              <a:ext uri="{FF2B5EF4-FFF2-40B4-BE49-F238E27FC236}">
                <a16:creationId xmlns:a16="http://schemas.microsoft.com/office/drawing/2014/main" xmlns="" id="{2A81E108-7850-663F-9DB0-099D0ABFBA9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41477" y="260648"/>
            <a:ext cx="479789" cy="439806"/>
          </a:xfrm>
          <a:prstGeom prst="rect">
            <a:avLst/>
          </a:prstGeom>
        </p:spPr>
      </p:pic>
      <p:pic>
        <p:nvPicPr>
          <p:cNvPr id="6" name="Picture 5">
            <a:extLst>
              <a:ext uri="{FF2B5EF4-FFF2-40B4-BE49-F238E27FC236}">
                <a16:creationId xmlns:a16="http://schemas.microsoft.com/office/drawing/2014/main" xmlns="" id="{1EA47E3B-0B61-DDBA-B7EF-FF1935F13883}"/>
              </a:ext>
            </a:extLst>
          </p:cNvPr>
          <p:cNvPicPr>
            <a:picLocks noChangeAspect="1"/>
          </p:cNvPicPr>
          <p:nvPr/>
        </p:nvPicPr>
        <p:blipFill>
          <a:blip r:embed="rId3" cstate="print"/>
          <a:stretch>
            <a:fillRect/>
          </a:stretch>
        </p:blipFill>
        <p:spPr>
          <a:xfrm>
            <a:off x="-36512" y="836712"/>
            <a:ext cx="9180512" cy="257465"/>
          </a:xfrm>
          <a:prstGeom prst="rect">
            <a:avLst/>
          </a:prstGeom>
        </p:spPr>
      </p:pic>
      <p:pic>
        <p:nvPicPr>
          <p:cNvPr id="9" name="Picture 8">
            <a:extLst>
              <a:ext uri="{FF2B5EF4-FFF2-40B4-BE49-F238E27FC236}">
                <a16:creationId xmlns:a16="http://schemas.microsoft.com/office/drawing/2014/main" xmlns="" id="{EE25010D-D24F-5E4C-607B-1AC4377A10B6}"/>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900774" y="1700808"/>
            <a:ext cx="3517900" cy="3898900"/>
          </a:xfrm>
          <a:prstGeom prst="rect">
            <a:avLst/>
          </a:prstGeom>
        </p:spPr>
      </p:pic>
      <p:pic>
        <p:nvPicPr>
          <p:cNvPr id="10" name="Picture 9">
            <a:extLst>
              <a:ext uri="{FF2B5EF4-FFF2-40B4-BE49-F238E27FC236}">
                <a16:creationId xmlns:a16="http://schemas.microsoft.com/office/drawing/2014/main" xmlns="" id="{4965B3A6-5910-73FC-55AD-C378E1F8CC25}"/>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51520" y="5877272"/>
            <a:ext cx="8364322" cy="1096294"/>
          </a:xfrm>
          <a:prstGeom prst="rect">
            <a:avLst/>
          </a:prstGeom>
        </p:spPr>
      </p:pic>
    </p:spTree>
    <p:extLst>
      <p:ext uri="{BB962C8B-B14F-4D97-AF65-F5344CB8AC3E}">
        <p14:creationId xmlns:p14="http://schemas.microsoft.com/office/powerpoint/2010/main" xmlns="" val="74707266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F0AC9141-0C9C-D650-FFEA-C18722FD8A1E}"/>
              </a:ext>
            </a:extLst>
          </p:cNvPr>
          <p:cNvSpPr txBox="1">
            <a:spLocks/>
          </p:cNvSpPr>
          <p:nvPr/>
        </p:nvSpPr>
        <p:spPr>
          <a:xfrm>
            <a:off x="251520" y="1292869"/>
            <a:ext cx="8364322" cy="4190680"/>
          </a:xfrm>
          <a:prstGeom prst="rect">
            <a:avLst/>
          </a:prstGeom>
        </p:spPr>
        <p:txBody>
          <a:bodyPr vert="horz" lIns="68580" tIns="34290" rIns="68580" bIns="34290" rtlCol="0" anchor="t">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71500" indent="-571500">
              <a:lnSpc>
                <a:spcPct val="120000"/>
              </a:lnSpc>
              <a:spcAft>
                <a:spcPts val="450"/>
              </a:spcAft>
              <a:buFont typeface="Wingdings" panose="05000000000000000000" pitchFamily="2" charset="2"/>
              <a:buChar char="v"/>
            </a:pPr>
            <a:r>
              <a:rPr lang="en-ZA" sz="1800" dirty="0">
                <a:effectLst/>
                <a:latin typeface="Calibri" panose="020F0502020204030204" pitchFamily="34" charset="0"/>
                <a:ea typeface="Calibri" panose="020F0502020204030204" pitchFamily="34" charset="0"/>
                <a:cs typeface="Times New Roman" panose="02020603050405020304" pitchFamily="18" charset="0"/>
              </a:rPr>
              <a:t>In the year under review, Seda received an Unqualified Audit opinion, however, AGSA identified limitations in the management of the performance information, which requires management attention; key weaknesses emanate from various levels of data collection aggregation and validation. Seda is currently</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a:effectLst/>
                <a:latin typeface="Calibri" panose="020F0502020204030204" pitchFamily="34" charset="0"/>
                <a:ea typeface="Calibri" panose="020F0502020204030204" pitchFamily="34" charset="0"/>
                <a:cs typeface="Times New Roman" panose="02020603050405020304" pitchFamily="18" charset="0"/>
              </a:rPr>
              <a:t>implementing </a:t>
            </a:r>
            <a:r>
              <a:rPr lang="en-GB" sz="1800" dirty="0">
                <a:latin typeface="Calibri" panose="020F0502020204030204" pitchFamily="34" charset="0"/>
                <a:ea typeface="Calibri" panose="020F0502020204030204" pitchFamily="34" charset="0"/>
                <a:cs typeface="Times New Roman" panose="02020603050405020304" pitchFamily="18" charset="0"/>
              </a:rPr>
              <a:t>a </a:t>
            </a:r>
            <a:r>
              <a:rPr lang="en-GB" sz="1800" dirty="0">
                <a:effectLst/>
                <a:latin typeface="Calibri" panose="020F0502020204030204" pitchFamily="34" charset="0"/>
                <a:ea typeface="Calibri" panose="020F0502020204030204" pitchFamily="34" charset="0"/>
                <a:cs typeface="Times New Roman" panose="02020603050405020304" pitchFamily="18" charset="0"/>
              </a:rPr>
              <a:t>reporting system which is in final stages of development</a:t>
            </a:r>
          </a:p>
          <a:p>
            <a:pPr>
              <a:lnSpc>
                <a:spcPct val="120000"/>
              </a:lnSpc>
              <a:spcAft>
                <a:spcPts val="45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571500" indent="-571500">
              <a:lnSpc>
                <a:spcPct val="120000"/>
              </a:lnSpc>
              <a:spcAft>
                <a:spcPts val="450"/>
              </a:spcAft>
              <a:buFont typeface="Wingdings" panose="05000000000000000000" pitchFamily="2" charset="2"/>
              <a:buChar char="v"/>
            </a:pPr>
            <a:r>
              <a:rPr lang="en-ZA" sz="1800" dirty="0">
                <a:latin typeface="Calibri" panose="020F0502020204030204" pitchFamily="34" charset="0"/>
                <a:ea typeface="Calibri" panose="020F0502020204030204" pitchFamily="34" charset="0"/>
                <a:cs typeface="Times New Roman" panose="02020603050405020304" pitchFamily="18" charset="0"/>
              </a:rPr>
              <a:t>Seda spent R1.185 billion</a:t>
            </a:r>
            <a:r>
              <a:rPr lang="en-ZA" sz="1800" dirty="0">
                <a:effectLst/>
                <a:latin typeface="Calibri" panose="020F0502020204030204" pitchFamily="34" charset="0"/>
                <a:ea typeface="Calibri" panose="020F0502020204030204" pitchFamily="34" charset="0"/>
                <a:cs typeface="Times New Roman" panose="02020603050405020304" pitchFamily="18" charset="0"/>
              </a:rPr>
              <a:t>, representing 99.6% of </a:t>
            </a:r>
            <a:r>
              <a:rPr lang="en-ZA" sz="1800" dirty="0">
                <a:latin typeface="Calibri" panose="020F0502020204030204" pitchFamily="34" charset="0"/>
                <a:ea typeface="Calibri" panose="020F0502020204030204" pitchFamily="34" charset="0"/>
                <a:cs typeface="Times New Roman" panose="02020603050405020304" pitchFamily="18" charset="0"/>
              </a:rPr>
              <a:t>the</a:t>
            </a:r>
            <a:r>
              <a:rPr lang="en-ZA" sz="1800" dirty="0">
                <a:effectLst/>
                <a:latin typeface="Calibri" panose="020F0502020204030204" pitchFamily="34" charset="0"/>
                <a:ea typeface="Calibri" panose="020F0502020204030204" pitchFamily="34" charset="0"/>
                <a:cs typeface="Times New Roman" panose="02020603050405020304" pitchFamily="18" charset="0"/>
              </a:rPr>
              <a:t> available budget. Seda does not have any surplus funds to roll over for the first time in more than 5 years. </a:t>
            </a:r>
          </a:p>
          <a:p>
            <a:pPr marL="571500" indent="-571500">
              <a:lnSpc>
                <a:spcPct val="120000"/>
              </a:lnSpc>
              <a:spcAft>
                <a:spcPts val="450"/>
              </a:spcAft>
              <a:buFont typeface="Wingdings" panose="05000000000000000000" pitchFamily="2" charset="2"/>
              <a:buChar char="v"/>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571500" indent="-571500">
              <a:lnSpc>
                <a:spcPct val="120000"/>
              </a:lnSpc>
              <a:spcAft>
                <a:spcPts val="450"/>
              </a:spcAft>
              <a:buFont typeface="Wingdings" panose="05000000000000000000" pitchFamily="2" charset="2"/>
              <a:buChar char="v"/>
            </a:pP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571500" indent="-571500">
              <a:lnSpc>
                <a:spcPct val="120000"/>
              </a:lnSpc>
              <a:spcAft>
                <a:spcPts val="450"/>
              </a:spcAft>
              <a:buFont typeface="Wingdings" panose="05000000000000000000" pitchFamily="2" charset="2"/>
              <a:buChar char="v"/>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571500" indent="-571500">
              <a:lnSpc>
                <a:spcPct val="120000"/>
              </a:lnSpc>
              <a:spcAft>
                <a:spcPts val="450"/>
              </a:spcAft>
              <a:buFont typeface="Wingdings" panose="05000000000000000000" pitchFamily="2" charset="2"/>
              <a:buChar char="v"/>
            </a:pPr>
            <a:endParaRPr lang="en-US" sz="4050" dirty="0">
              <a:latin typeface="Trebuchet MS" panose="020B0703020202090204" pitchFamily="34" charset="0"/>
            </a:endParaRPr>
          </a:p>
        </p:txBody>
      </p:sp>
      <p:pic>
        <p:nvPicPr>
          <p:cNvPr id="5" name="Picture 4" descr="Logo, icon&#10;&#10;Description automatically generated">
            <a:extLst>
              <a:ext uri="{FF2B5EF4-FFF2-40B4-BE49-F238E27FC236}">
                <a16:creationId xmlns:a16="http://schemas.microsoft.com/office/drawing/2014/main" xmlns="" id="{2A81E108-7850-663F-9DB0-099D0ABFBA9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41477" y="260648"/>
            <a:ext cx="479789" cy="439806"/>
          </a:xfrm>
          <a:prstGeom prst="rect">
            <a:avLst/>
          </a:prstGeom>
        </p:spPr>
      </p:pic>
      <p:pic>
        <p:nvPicPr>
          <p:cNvPr id="6" name="Picture 5">
            <a:extLst>
              <a:ext uri="{FF2B5EF4-FFF2-40B4-BE49-F238E27FC236}">
                <a16:creationId xmlns:a16="http://schemas.microsoft.com/office/drawing/2014/main" xmlns="" id="{1EA47E3B-0B61-DDBA-B7EF-FF1935F13883}"/>
              </a:ext>
            </a:extLst>
          </p:cNvPr>
          <p:cNvPicPr>
            <a:picLocks noChangeAspect="1"/>
          </p:cNvPicPr>
          <p:nvPr/>
        </p:nvPicPr>
        <p:blipFill>
          <a:blip r:embed="rId3" cstate="print"/>
          <a:stretch>
            <a:fillRect/>
          </a:stretch>
        </p:blipFill>
        <p:spPr>
          <a:xfrm>
            <a:off x="-36512" y="836712"/>
            <a:ext cx="9180512" cy="257465"/>
          </a:xfrm>
          <a:prstGeom prst="rect">
            <a:avLst/>
          </a:prstGeom>
        </p:spPr>
      </p:pic>
      <p:pic>
        <p:nvPicPr>
          <p:cNvPr id="10" name="Picture 9">
            <a:extLst>
              <a:ext uri="{FF2B5EF4-FFF2-40B4-BE49-F238E27FC236}">
                <a16:creationId xmlns:a16="http://schemas.microsoft.com/office/drawing/2014/main" xmlns="" id="{4965B3A6-5910-73FC-55AD-C378E1F8CC2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51520" y="5877272"/>
            <a:ext cx="8364322" cy="1096294"/>
          </a:xfrm>
          <a:prstGeom prst="rect">
            <a:avLst/>
          </a:prstGeom>
        </p:spPr>
      </p:pic>
      <p:sp>
        <p:nvSpPr>
          <p:cNvPr id="3" name="Title 1">
            <a:extLst>
              <a:ext uri="{FF2B5EF4-FFF2-40B4-BE49-F238E27FC236}">
                <a16:creationId xmlns:a16="http://schemas.microsoft.com/office/drawing/2014/main" xmlns="" id="{DAA7412A-CCEC-E49A-1492-558E85D431F6}"/>
              </a:ext>
            </a:extLst>
          </p:cNvPr>
          <p:cNvSpPr txBox="1">
            <a:spLocks/>
          </p:cNvSpPr>
          <p:nvPr/>
        </p:nvSpPr>
        <p:spPr>
          <a:xfrm>
            <a:off x="855842" y="144034"/>
            <a:ext cx="7593393" cy="836712"/>
          </a:xfrm>
          <a:prstGeom prst="rect">
            <a:avLst/>
          </a:prstGeom>
        </p:spPr>
        <p:txBody>
          <a:bodyPr vert="horz" lIns="68580" tIns="34290" rIns="68580" bIns="34290" rtlCol="0" anchor="t">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0000"/>
              </a:lnSpc>
              <a:spcAft>
                <a:spcPts val="450"/>
              </a:spcAft>
            </a:pPr>
            <a:r>
              <a:rPr lang="en-US" sz="3200" dirty="0">
                <a:latin typeface="Trebuchet MS" panose="020B0703020202090204" pitchFamily="34" charset="0"/>
              </a:rPr>
              <a:t>Financial Information</a:t>
            </a:r>
          </a:p>
        </p:txBody>
      </p:sp>
    </p:spTree>
    <p:extLst>
      <p:ext uri="{BB962C8B-B14F-4D97-AF65-F5344CB8AC3E}">
        <p14:creationId xmlns:p14="http://schemas.microsoft.com/office/powerpoint/2010/main" xmlns="" val="282265127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90855" y="483178"/>
            <a:ext cx="6555921" cy="458267"/>
          </a:xfrm>
          <a:prstGeom prst="rect">
            <a:avLst/>
          </a:prstGeom>
          <a:noFill/>
        </p:spPr>
        <p:txBody>
          <a:bodyPr wrap="square" rtlCol="0">
            <a:spAutoFit/>
          </a:bodyPr>
          <a:lstStyle/>
          <a:p>
            <a:pPr algn="ctr">
              <a:lnSpc>
                <a:spcPct val="133000"/>
              </a:lnSpc>
            </a:pPr>
            <a:r>
              <a:rPr lang="en-US" sz="2000" b="1" dirty="0">
                <a:latin typeface="Trebuchet MS" pitchFamily="34" charset="0"/>
              </a:rPr>
              <a:t>OUTLINE</a:t>
            </a:r>
          </a:p>
        </p:txBody>
      </p:sp>
      <p:pic>
        <p:nvPicPr>
          <p:cNvPr id="7" name="Picture 6">
            <a:extLst>
              <a:ext uri="{FF2B5EF4-FFF2-40B4-BE49-F238E27FC236}">
                <a16:creationId xmlns:a16="http://schemas.microsoft.com/office/drawing/2014/main" xmlns="" id="{1B74FC5A-5AD1-4617-3DD2-349A31ED57A0}"/>
              </a:ext>
            </a:extLst>
          </p:cNvPr>
          <p:cNvPicPr>
            <a:picLocks noChangeAspect="1"/>
          </p:cNvPicPr>
          <p:nvPr/>
        </p:nvPicPr>
        <p:blipFill>
          <a:blip r:embed="rId2" cstate="print"/>
          <a:stretch>
            <a:fillRect/>
          </a:stretch>
        </p:blipFill>
        <p:spPr>
          <a:xfrm>
            <a:off x="0" y="1059666"/>
            <a:ext cx="9144000" cy="285281"/>
          </a:xfrm>
          <a:prstGeom prst="rect">
            <a:avLst/>
          </a:prstGeom>
        </p:spPr>
      </p:pic>
      <p:pic>
        <p:nvPicPr>
          <p:cNvPr id="8" name="Picture 7" descr="Logo, icon&#10;&#10;Description automatically generated">
            <a:extLst>
              <a:ext uri="{FF2B5EF4-FFF2-40B4-BE49-F238E27FC236}">
                <a16:creationId xmlns:a16="http://schemas.microsoft.com/office/drawing/2014/main" xmlns="" id="{B22CE2E3-079F-9DA9-D770-9BABB0AE5EF1}"/>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9239" y="534665"/>
            <a:ext cx="523572" cy="479941"/>
          </a:xfrm>
          <a:prstGeom prst="rect">
            <a:avLst/>
          </a:prstGeom>
        </p:spPr>
      </p:pic>
      <p:graphicFrame>
        <p:nvGraphicFramePr>
          <p:cNvPr id="12" name="TextBox 5">
            <a:extLst>
              <a:ext uri="{FF2B5EF4-FFF2-40B4-BE49-F238E27FC236}">
                <a16:creationId xmlns:a16="http://schemas.microsoft.com/office/drawing/2014/main" xmlns="" id="{1804B7D5-AFDD-9574-4237-4BD02BA12EF4}"/>
              </a:ext>
            </a:extLst>
          </p:cNvPr>
          <p:cNvGraphicFramePr/>
          <p:nvPr>
            <p:extLst>
              <p:ext uri="{D42A27DB-BD31-4B8C-83A1-F6EECF244321}">
                <p14:modId xmlns:p14="http://schemas.microsoft.com/office/powerpoint/2010/main" xmlns="" val="131376116"/>
              </p:ext>
            </p:extLst>
          </p:nvPr>
        </p:nvGraphicFramePr>
        <p:xfrm>
          <a:off x="304800" y="1453223"/>
          <a:ext cx="8426962" cy="44870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a:extLst>
              <a:ext uri="{FF2B5EF4-FFF2-40B4-BE49-F238E27FC236}">
                <a16:creationId xmlns:a16="http://schemas.microsoft.com/office/drawing/2014/main" xmlns="" id="{50BA3277-BDD3-2C29-A2BC-BA622A54E085}"/>
              </a:ext>
            </a:extLst>
          </p:cNvPr>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486048" y="5167938"/>
            <a:ext cx="7772400" cy="1018712"/>
          </a:xfrm>
          <a:prstGeom prst="rect">
            <a:avLst/>
          </a:prstGeom>
        </p:spPr>
      </p:pic>
    </p:spTree>
    <p:extLst>
      <p:ext uri="{BB962C8B-B14F-4D97-AF65-F5344CB8AC3E}">
        <p14:creationId xmlns:p14="http://schemas.microsoft.com/office/powerpoint/2010/main" xmlns="" val="275645862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6BFC4C8-6FCB-72EB-5254-194A06BFACE4}"/>
              </a:ext>
            </a:extLst>
          </p:cNvPr>
          <p:cNvPicPr>
            <a:picLocks noChangeAspect="1"/>
          </p:cNvPicPr>
          <p:nvPr/>
        </p:nvPicPr>
        <p:blipFill rotWithShape="1">
          <a:blip r:embed="rId2" cstate="print"/>
          <a:srcRect l="23226" t="27764" r="42125" b="17529"/>
          <a:stretch/>
        </p:blipFill>
        <p:spPr>
          <a:xfrm>
            <a:off x="0" y="44624"/>
            <a:ext cx="9144000" cy="6813376"/>
          </a:xfrm>
          <a:prstGeom prst="rect">
            <a:avLst/>
          </a:prstGeom>
        </p:spPr>
      </p:pic>
    </p:spTree>
    <p:extLst>
      <p:ext uri="{BB962C8B-B14F-4D97-AF65-F5344CB8AC3E}">
        <p14:creationId xmlns:p14="http://schemas.microsoft.com/office/powerpoint/2010/main" xmlns="" val="400750078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FAB15054-1ACF-F2D0-BF47-668E31694355}"/>
              </a:ext>
            </a:extLst>
          </p:cNvPr>
          <p:cNvPicPr>
            <a:picLocks noChangeAspect="1"/>
          </p:cNvPicPr>
          <p:nvPr/>
        </p:nvPicPr>
        <p:blipFill rotWithShape="1">
          <a:blip r:embed="rId2" cstate="print"/>
          <a:srcRect l="23225" t="27601" r="41338" b="14635"/>
          <a:stretch/>
        </p:blipFill>
        <p:spPr>
          <a:xfrm>
            <a:off x="0" y="-27384"/>
            <a:ext cx="9144000" cy="6831745"/>
          </a:xfrm>
          <a:prstGeom prst="rect">
            <a:avLst/>
          </a:prstGeom>
        </p:spPr>
      </p:pic>
    </p:spTree>
    <p:extLst>
      <p:ext uri="{BB962C8B-B14F-4D97-AF65-F5344CB8AC3E}">
        <p14:creationId xmlns:p14="http://schemas.microsoft.com/office/powerpoint/2010/main" xmlns="" val="255370496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1520" y="99777"/>
            <a:ext cx="7632848" cy="1119858"/>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3200" b="1" cap="small" dirty="0">
                <a:solidFill>
                  <a:srgbClr val="FFFFFF"/>
                </a:solidFill>
                <a:latin typeface="Trebuchet MS" panose="020B0603020202020204" pitchFamily="34" charset="0"/>
                <a:ea typeface="Times New Roman" panose="02020603050405020304" pitchFamily="18" charset="0"/>
                <a:cs typeface="Times New Roman" panose="02020603050405020304" pitchFamily="18" charset="0"/>
              </a:rPr>
              <a:t> LINKING PERFORMANCE WITH BUDGET  PERFORMANCE </a:t>
            </a:r>
            <a:endParaRPr kumimoji="0" lang="en-ZA" sz="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Content Placeholder 1"/>
          <p:cNvSpPr txBox="1">
            <a:spLocks/>
          </p:cNvSpPr>
          <p:nvPr/>
        </p:nvSpPr>
        <p:spPr>
          <a:xfrm>
            <a:off x="100583" y="973460"/>
            <a:ext cx="8975435" cy="6632004"/>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lgn="just">
              <a:lnSpc>
                <a:spcPct val="150000"/>
              </a:lnSpc>
              <a:spcAft>
                <a:spcPts val="300"/>
              </a:spcAft>
              <a:buSzPts val="1000"/>
              <a:buFont typeface="Wingdings" panose="05000000000000000000" pitchFamily="2" charset="2"/>
              <a:buChar char=""/>
              <a:tabLst>
                <a:tab pos="270510" algn="l"/>
              </a:tabLst>
            </a:pPr>
            <a:endParaRPr lang="en-ZA" sz="1800" dirty="0">
              <a:solidFill>
                <a:srgbClr val="202124"/>
              </a:solidFill>
              <a:latin typeface="Trebuchet MS" panose="020B0603020202020204" pitchFamily="34" charset="0"/>
              <a:ea typeface="Times New Roman" panose="02020603050405020304" pitchFamily="18" charset="0"/>
              <a:cs typeface="Arial" panose="020B0604020202020204" pitchFamily="34" charset="0"/>
            </a:endParaRPr>
          </a:p>
          <a:p>
            <a:pPr marL="342900" lvl="0" indent="-342900" algn="just">
              <a:lnSpc>
                <a:spcPct val="150000"/>
              </a:lnSpc>
              <a:spcAft>
                <a:spcPts val="300"/>
              </a:spcAft>
              <a:buSzPts val="1000"/>
              <a:buFont typeface="Wingdings" panose="05000000000000000000" pitchFamily="2" charset="2"/>
              <a:buChar char=""/>
              <a:tabLst>
                <a:tab pos="270510" algn="l"/>
              </a:tabLst>
            </a:pPr>
            <a:endParaRPr lang="en-ZA" sz="2000" dirty="0">
              <a:effectLst/>
              <a:latin typeface="Times New Roman" panose="02020603050405020304" pitchFamily="18" charset="0"/>
              <a:ea typeface="Times New Roman" panose="02020603050405020304" pitchFamily="18" charset="0"/>
            </a:endParaRPr>
          </a:p>
          <a:p>
            <a:pPr marL="270510" algn="just">
              <a:spcAft>
                <a:spcPts val="300"/>
              </a:spcAft>
              <a:tabLst>
                <a:tab pos="270510" algn="l"/>
              </a:tabLst>
            </a:pPr>
            <a:r>
              <a:rPr lang="en-ZA" sz="1800" dirty="0">
                <a:solidFill>
                  <a:srgbClr val="202124"/>
                </a:solidFill>
                <a:effectLst/>
                <a:latin typeface="Trebuchet MS" panose="020B0603020202020204" pitchFamily="34" charset="0"/>
                <a:ea typeface="Times New Roman" panose="02020603050405020304" pitchFamily="18" charset="0"/>
                <a:cs typeface="Arial" panose="020B0604020202020204" pitchFamily="34" charset="0"/>
              </a:rPr>
              <a:t> </a:t>
            </a:r>
            <a:endParaRPr lang="en-ZA" sz="2000" dirty="0">
              <a:effectLst/>
              <a:latin typeface="Times New Roman" panose="02020603050405020304" pitchFamily="18" charset="0"/>
              <a:ea typeface="Times New Roman" panose="02020603050405020304" pitchFamily="18" charset="0"/>
            </a:endParaRP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endParaRPr kumimoji="0" lang="en-ZA" sz="2000" b="0" i="0" u="none" strike="noStrike" kern="1200" cap="none" spc="0" normalizeH="0" baseline="0" noProof="0" dirty="0">
              <a:ln>
                <a:noFill/>
              </a:ln>
              <a:solidFill>
                <a:prstClr val="black">
                  <a:tint val="75000"/>
                </a:prstClr>
              </a:solidFill>
              <a:effectLst/>
              <a:uLnTx/>
              <a:uFillTx/>
              <a:latin typeface="Calibri"/>
              <a:cs typeface="Arial" pitchFamily="34" charset="0"/>
            </a:endParaRPr>
          </a:p>
        </p:txBody>
      </p:sp>
      <p:pic>
        <p:nvPicPr>
          <p:cNvPr id="3" name="Picture 2">
            <a:extLst>
              <a:ext uri="{FF2B5EF4-FFF2-40B4-BE49-F238E27FC236}">
                <a16:creationId xmlns:a16="http://schemas.microsoft.com/office/drawing/2014/main" xmlns="" id="{BA75F9CE-FCF0-C8BD-0D87-79656AC47F2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7748" y="5733256"/>
            <a:ext cx="8913717" cy="1168302"/>
          </a:xfrm>
          <a:prstGeom prst="rect">
            <a:avLst/>
          </a:prstGeom>
        </p:spPr>
      </p:pic>
      <p:pic>
        <p:nvPicPr>
          <p:cNvPr id="10" name="Picture 9">
            <a:extLst>
              <a:ext uri="{FF2B5EF4-FFF2-40B4-BE49-F238E27FC236}">
                <a16:creationId xmlns:a16="http://schemas.microsoft.com/office/drawing/2014/main" xmlns="" id="{BEB56B6E-69CA-475D-AD32-1581050A0A6F}"/>
              </a:ext>
            </a:extLst>
          </p:cNvPr>
          <p:cNvPicPr>
            <a:picLocks noChangeAspect="1"/>
          </p:cNvPicPr>
          <p:nvPr/>
        </p:nvPicPr>
        <p:blipFill>
          <a:blip r:embed="rId3" cstate="print"/>
          <a:stretch>
            <a:fillRect/>
          </a:stretch>
        </p:blipFill>
        <p:spPr>
          <a:xfrm>
            <a:off x="36512" y="487540"/>
            <a:ext cx="9070976" cy="6414018"/>
          </a:xfrm>
          <a:prstGeom prst="rect">
            <a:avLst/>
          </a:prstGeom>
        </p:spPr>
      </p:pic>
      <p:sp>
        <p:nvSpPr>
          <p:cNvPr id="7" name="Rectangle 6">
            <a:extLst>
              <a:ext uri="{FF2B5EF4-FFF2-40B4-BE49-F238E27FC236}">
                <a16:creationId xmlns:a16="http://schemas.microsoft.com/office/drawing/2014/main" xmlns="" id="{8E00D1E1-6F6D-2D5D-AD86-39F28FA801E4}"/>
              </a:ext>
            </a:extLst>
          </p:cNvPr>
          <p:cNvSpPr/>
          <p:nvPr/>
        </p:nvSpPr>
        <p:spPr>
          <a:xfrm>
            <a:off x="0" y="-97235"/>
            <a:ext cx="9144000" cy="584775"/>
          </a:xfrm>
          <a:prstGeom prst="rect">
            <a:avLst/>
          </a:prstGeom>
          <a:solidFill>
            <a:srgbClr val="005C2A"/>
          </a:solidFill>
        </p:spPr>
        <p:txBody>
          <a:bodyPr wrap="square">
            <a:spAutoFit/>
          </a:bodyPr>
          <a:lstStyle/>
          <a:p>
            <a:pPr algn="ctr"/>
            <a:r>
              <a:rPr lang="en-ZA" sz="3200" dirty="0">
                <a:solidFill>
                  <a:schemeClr val="bg1"/>
                </a:solidFill>
              </a:rPr>
              <a:t>  </a:t>
            </a:r>
            <a:r>
              <a:rPr lang="en-ZA" sz="3200" b="1" dirty="0">
                <a:solidFill>
                  <a:schemeClr val="bg1"/>
                </a:solidFill>
              </a:rPr>
              <a:t> Linking Performance with Budget  </a:t>
            </a:r>
          </a:p>
        </p:txBody>
      </p:sp>
    </p:spTree>
    <p:extLst>
      <p:ext uri="{BB962C8B-B14F-4D97-AF65-F5344CB8AC3E}">
        <p14:creationId xmlns:p14="http://schemas.microsoft.com/office/powerpoint/2010/main" xmlns="" val="89061586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rotWithShape="1">
          <a:blip r:embed="rId2" cstate="print"/>
          <a:srcRect l="-388" t="11549" r="388" b="651"/>
          <a:stretch/>
        </p:blipFill>
        <p:spPr>
          <a:xfrm>
            <a:off x="0" y="764704"/>
            <a:ext cx="9144000" cy="5832648"/>
          </a:xfrm>
          <a:prstGeom prst="rect">
            <a:avLst/>
          </a:prstGeom>
        </p:spPr>
      </p:pic>
      <p:sp>
        <p:nvSpPr>
          <p:cNvPr id="3" name="Rectangle 2"/>
          <p:cNvSpPr/>
          <p:nvPr/>
        </p:nvSpPr>
        <p:spPr>
          <a:xfrm>
            <a:off x="0" y="-97235"/>
            <a:ext cx="9144000" cy="584775"/>
          </a:xfrm>
          <a:prstGeom prst="rect">
            <a:avLst/>
          </a:prstGeom>
          <a:solidFill>
            <a:srgbClr val="005C2A"/>
          </a:solidFill>
        </p:spPr>
        <p:txBody>
          <a:bodyPr wrap="square">
            <a:spAutoFit/>
          </a:bodyPr>
          <a:lstStyle/>
          <a:p>
            <a:pPr algn="ctr"/>
            <a:r>
              <a:rPr lang="en-ZA" sz="3200" dirty="0">
                <a:solidFill>
                  <a:schemeClr val="bg1"/>
                </a:solidFill>
              </a:rPr>
              <a:t>  </a:t>
            </a:r>
            <a:r>
              <a:rPr lang="en-ZA" sz="3200" b="1" dirty="0">
                <a:solidFill>
                  <a:schemeClr val="bg1"/>
                </a:solidFill>
              </a:rPr>
              <a:t> Financial Information Analysis </a:t>
            </a:r>
          </a:p>
        </p:txBody>
      </p:sp>
      <p:sp>
        <p:nvSpPr>
          <p:cNvPr id="4" name="Rectangle 6">
            <a:extLst>
              <a:ext uri="{FF2B5EF4-FFF2-40B4-BE49-F238E27FC236}">
                <a16:creationId xmlns:a16="http://schemas.microsoft.com/office/drawing/2014/main" xmlns="" id="{CA7DBA2A-9C4A-1BF9-6F23-05B94593B813}"/>
              </a:ext>
            </a:extLst>
          </p:cNvPr>
          <p:cNvSpPr>
            <a:spLocks noChangeArrowheads="1"/>
          </p:cNvSpPr>
          <p:nvPr/>
        </p:nvSpPr>
        <p:spPr bwMode="auto">
          <a:xfrm>
            <a:off x="107504" y="628233"/>
            <a:ext cx="8928992" cy="56015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indent="-342900" algn="just" eaLnBrk="0" fontAlgn="base" hangingPunct="0">
              <a:spcBef>
                <a:spcPct val="0"/>
              </a:spcBef>
              <a:spcAft>
                <a:spcPct val="0"/>
              </a:spcAft>
              <a:buFont typeface="Wingdings" panose="05000000000000000000" pitchFamily="2" charset="2"/>
              <a:buChar char="q"/>
            </a:pPr>
            <a:r>
              <a:rPr lang="en-ZA" dirty="0">
                <a:latin typeface="Calibri" panose="020F0502020204030204" pitchFamily="34" charset="0"/>
                <a:ea typeface="Calibri" panose="020F0502020204030204" pitchFamily="34" charset="0"/>
                <a:cs typeface="Times New Roman" panose="02020603050405020304" pitchFamily="18" charset="0"/>
              </a:rPr>
              <a:t>The entity </a:t>
            </a:r>
            <a:r>
              <a:rPr lang="en-ZA" dirty="0">
                <a:effectLst/>
                <a:latin typeface="Calibri" panose="020F0502020204030204" pitchFamily="34" charset="0"/>
                <a:ea typeface="Calibri" panose="020F0502020204030204" pitchFamily="34" charset="0"/>
                <a:cs typeface="Times New Roman" panose="02020603050405020304" pitchFamily="18" charset="0"/>
              </a:rPr>
              <a:t>had a total income of  R902.2 million, which represented only a 4% increase from the 2020-21 financial year. The percentage growth  was mainly due to the increase in allocation from the Dsbd grant and other specific projects. </a:t>
            </a:r>
          </a:p>
          <a:p>
            <a:pPr eaLnBrk="0" fontAlgn="base" hangingPunct="0">
              <a:spcBef>
                <a:spcPct val="0"/>
              </a:spcBef>
              <a:spcAft>
                <a:spcPct val="0"/>
              </a:spcAft>
            </a:pPr>
            <a:endParaRPr lang="en-ZA"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eaLnBrk="0" fontAlgn="base" hangingPunct="0">
              <a:spcBef>
                <a:spcPct val="0"/>
              </a:spcBef>
              <a:spcAft>
                <a:spcPct val="0"/>
              </a:spcAft>
              <a:buFont typeface="Wingdings" panose="05000000000000000000" pitchFamily="2" charset="2"/>
              <a:buChar char="q"/>
            </a:pPr>
            <a:r>
              <a:rPr lang="en-ZA" dirty="0">
                <a:effectLst/>
                <a:latin typeface="Calibri" panose="020F0502020204030204" pitchFamily="34" charset="0"/>
                <a:ea typeface="Calibri" panose="020F0502020204030204" pitchFamily="34" charset="0"/>
                <a:cs typeface="Times New Roman" panose="02020603050405020304" pitchFamily="18" charset="0"/>
              </a:rPr>
              <a:t>Seda made an application to Treasury to approve the previous year’s surplus and National treasury approved R294 million. This increased the expenditure budget increase to R1.190 billion, of which R1.185 billion was spent, resulting in an underspending of R5.2 million (0.44%) vs (2020/21: R217.5 million) (21.96%).</a:t>
            </a:r>
          </a:p>
          <a:p>
            <a:pPr marL="285750" indent="-285750" algn="just" eaLnBrk="0" fontAlgn="base" hangingPunct="0">
              <a:spcBef>
                <a:spcPct val="0"/>
              </a:spcBef>
              <a:spcAft>
                <a:spcPct val="0"/>
              </a:spcAft>
              <a:buFont typeface="Arial" panose="020B0604020202020204" pitchFamily="34" charset="0"/>
              <a:buChar char="•"/>
            </a:pPr>
            <a:endParaRPr lang="en-ZA"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eaLnBrk="0" fontAlgn="base" hangingPunct="0">
              <a:spcBef>
                <a:spcPct val="0"/>
              </a:spcBef>
              <a:spcAft>
                <a:spcPct val="0"/>
              </a:spcAft>
              <a:buFont typeface="Wingdings" panose="05000000000000000000" pitchFamily="2" charset="2"/>
              <a:buChar char="q"/>
            </a:pPr>
            <a:r>
              <a:rPr lang="en-ZA" dirty="0">
                <a:effectLst/>
                <a:latin typeface="Calibri" panose="020F0502020204030204" pitchFamily="34" charset="0"/>
                <a:ea typeface="Calibri" panose="020F0502020204030204" pitchFamily="34" charset="0"/>
                <a:cs typeface="Times New Roman" panose="02020603050405020304" pitchFamily="18" charset="0"/>
              </a:rPr>
              <a:t>Included in the expenditure of R1.185 billion is an overall spending of R773.1 million on goods and services during the 2021-22 financial year compared to R400.8 million in the previous year. The 93% increase in spending as compared to the previous year was due to the approved surplus by the National Treasury.</a:t>
            </a:r>
          </a:p>
          <a:p>
            <a:pPr marL="285750" indent="-285750" algn="just" eaLnBrk="0" fontAlgn="base" hangingPunct="0">
              <a:spcBef>
                <a:spcPct val="0"/>
              </a:spcBef>
              <a:spcAft>
                <a:spcPct val="0"/>
              </a:spcAft>
              <a:buFont typeface="Arial" panose="020B0604020202020204" pitchFamily="34" charset="0"/>
              <a:buChar char="•"/>
            </a:pPr>
            <a:endParaRPr lang="en-ZA"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eaLnBrk="0" fontAlgn="base" hangingPunct="0">
              <a:spcBef>
                <a:spcPct val="0"/>
              </a:spcBef>
              <a:spcAft>
                <a:spcPct val="0"/>
              </a:spcAft>
              <a:buFont typeface="Wingdings" panose="05000000000000000000" pitchFamily="2" charset="2"/>
              <a:buChar char="q"/>
            </a:pPr>
            <a:r>
              <a:rPr lang="en-ZA" dirty="0">
                <a:effectLst/>
                <a:latin typeface="Calibri" panose="020F0502020204030204" pitchFamily="34" charset="0"/>
                <a:ea typeface="Calibri" panose="020F0502020204030204" pitchFamily="34" charset="0"/>
                <a:cs typeface="Times New Roman" panose="02020603050405020304" pitchFamily="18" charset="0"/>
              </a:rPr>
              <a:t>The financial resource constraints  due to budget  cut over the MTEF period and lack of surplus  had adverse impact  on the implementation of some  projects. Seda budget has not been reviewed or increased post COVID-19, yet the mandate to support the SMMEs has increased.</a:t>
            </a:r>
          </a:p>
          <a:p>
            <a:pPr algn="just" eaLnBrk="0" fontAlgn="base" hangingPunct="0">
              <a:spcBef>
                <a:spcPct val="0"/>
              </a:spcBef>
              <a:spcAft>
                <a:spcPct val="0"/>
              </a:spcAft>
            </a:pPr>
            <a:endParaRPr lang="en-ZA" sz="1700" dirty="0">
              <a:latin typeface="Calibri" panose="020F0502020204030204" pitchFamily="34" charset="0"/>
              <a:ea typeface="Calibri" panose="020F0502020204030204" pitchFamily="34" charset="0"/>
              <a:cs typeface="Times New Roman" panose="02020603050405020304" pitchFamily="18" charset="0"/>
            </a:endParaRPr>
          </a:p>
          <a:p>
            <a:pPr algn="just" eaLnBrk="0" fontAlgn="base" hangingPunct="0">
              <a:spcBef>
                <a:spcPct val="0"/>
              </a:spcBef>
              <a:spcAft>
                <a:spcPct val="0"/>
              </a:spcAft>
            </a:pPr>
            <a:r>
              <a:rPr lang="en-ZA" sz="1700" dirty="0">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1700" b="1" i="0" u="none" strike="noStrike" cap="none" normalizeH="0" baseline="0" dirty="0">
              <a:ln>
                <a:noFill/>
              </a:ln>
              <a:effectLst/>
              <a:latin typeface="Trebuchet MS" panose="020B0603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93941955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rotWithShape="1">
          <a:blip r:embed="rId3" cstate="print"/>
          <a:srcRect l="-388" t="11549" r="388" b="651"/>
          <a:stretch/>
        </p:blipFill>
        <p:spPr>
          <a:xfrm>
            <a:off x="0" y="980728"/>
            <a:ext cx="9144000" cy="6858000"/>
          </a:xfrm>
          <a:prstGeom prst="rect">
            <a:avLst/>
          </a:prstGeom>
        </p:spPr>
      </p:pic>
      <p:sp>
        <p:nvSpPr>
          <p:cNvPr id="3" name="Rectangle 2"/>
          <p:cNvSpPr/>
          <p:nvPr/>
        </p:nvSpPr>
        <p:spPr>
          <a:xfrm>
            <a:off x="0" y="-29321"/>
            <a:ext cx="9144000" cy="707886"/>
          </a:xfrm>
          <a:prstGeom prst="rect">
            <a:avLst/>
          </a:prstGeom>
          <a:solidFill>
            <a:srgbClr val="005C2A"/>
          </a:solidFill>
        </p:spPr>
        <p:txBody>
          <a:bodyPr wrap="square">
            <a:spAutoFit/>
          </a:bodyPr>
          <a:lstStyle/>
          <a:p>
            <a:pPr algn="ctr"/>
            <a:r>
              <a:rPr lang="en-ZA" sz="2400" dirty="0">
                <a:solidFill>
                  <a:schemeClr val="bg1"/>
                </a:solidFill>
              </a:rPr>
              <a:t>  </a:t>
            </a:r>
            <a:r>
              <a:rPr lang="en-ZA" sz="4000" b="1" dirty="0">
                <a:solidFill>
                  <a:schemeClr val="bg1"/>
                </a:solidFill>
              </a:rPr>
              <a:t> </a:t>
            </a:r>
            <a:r>
              <a:rPr lang="en-ZA" sz="3200" b="1" dirty="0">
                <a:solidFill>
                  <a:schemeClr val="bg1"/>
                </a:solidFill>
              </a:rPr>
              <a:t>Annual Expenditure split per Province </a:t>
            </a:r>
          </a:p>
        </p:txBody>
      </p:sp>
      <p:graphicFrame>
        <p:nvGraphicFramePr>
          <p:cNvPr id="6" name="Object 5">
            <a:extLst>
              <a:ext uri="{FF2B5EF4-FFF2-40B4-BE49-F238E27FC236}">
                <a16:creationId xmlns:a16="http://schemas.microsoft.com/office/drawing/2014/main" xmlns="" id="{5F35F31B-2C4C-7C01-ADAB-1F9833594958}"/>
              </a:ext>
            </a:extLst>
          </p:cNvPr>
          <p:cNvGraphicFramePr>
            <a:graphicFrameLocks noChangeAspect="1"/>
          </p:cNvGraphicFramePr>
          <p:nvPr/>
        </p:nvGraphicFramePr>
        <p:xfrm>
          <a:off x="194058" y="809327"/>
          <a:ext cx="8784976" cy="4647942"/>
        </p:xfrm>
        <a:graphic>
          <a:graphicData uri="http://schemas.openxmlformats.org/presentationml/2006/ole">
            <p:oleObj spid="_x0000_s1026" name="Worksheet" r:id="rId4" imgW="3867113" imgH="2324188" progId="Excel.Sheet.12">
              <p:embed/>
            </p:oleObj>
          </a:graphicData>
        </a:graphic>
      </p:graphicFrame>
      <p:graphicFrame>
        <p:nvGraphicFramePr>
          <p:cNvPr id="7" name="Object 6">
            <a:extLst>
              <a:ext uri="{FF2B5EF4-FFF2-40B4-BE49-F238E27FC236}">
                <a16:creationId xmlns:a16="http://schemas.microsoft.com/office/drawing/2014/main" xmlns="" id="{F10432BE-8412-0BF3-C637-853D423FE7EB}"/>
              </a:ext>
            </a:extLst>
          </p:cNvPr>
          <p:cNvGraphicFramePr>
            <a:graphicFrameLocks noChangeAspect="1"/>
          </p:cNvGraphicFramePr>
          <p:nvPr/>
        </p:nvGraphicFramePr>
        <p:xfrm>
          <a:off x="179512" y="5457269"/>
          <a:ext cx="8784976" cy="747466"/>
        </p:xfrm>
        <a:graphic>
          <a:graphicData uri="http://schemas.openxmlformats.org/presentationml/2006/ole">
            <p:oleObj spid="_x0000_s1027" name="Worksheet" r:id="rId5" imgW="3867113" imgH="361928" progId="Excel.Sheet.12">
              <p:embed/>
            </p:oleObj>
          </a:graphicData>
        </a:graphic>
      </p:graphicFrame>
    </p:spTree>
    <p:extLst>
      <p:ext uri="{BB962C8B-B14F-4D97-AF65-F5344CB8AC3E}">
        <p14:creationId xmlns:p14="http://schemas.microsoft.com/office/powerpoint/2010/main" xmlns="" val="1979534685"/>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35357" y="3077786"/>
            <a:ext cx="3232587" cy="1935390"/>
          </a:xfrm>
          <a:prstGeom prst="rect">
            <a:avLst/>
          </a:prstGeom>
        </p:spPr>
        <p:txBody>
          <a:bodyPr vert="horz" lIns="68580" tIns="34290" rIns="68580" bIns="34290" rtlCol="0" anchor="t">
            <a:normAutofit fontScale="8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0000"/>
              </a:lnSpc>
              <a:spcAft>
                <a:spcPts val="450"/>
              </a:spcAft>
            </a:pPr>
            <a:r>
              <a:rPr lang="en-ZA" sz="4400" dirty="0">
                <a:latin typeface="Trebuchet MS" panose="020B0703020202090204" pitchFamily="34" charset="0"/>
              </a:rPr>
              <a:t>4. Human</a:t>
            </a:r>
          </a:p>
          <a:p>
            <a:pPr>
              <a:lnSpc>
                <a:spcPct val="120000"/>
              </a:lnSpc>
              <a:spcAft>
                <a:spcPts val="450"/>
              </a:spcAft>
            </a:pPr>
            <a:r>
              <a:rPr lang="en-ZA" sz="4400" dirty="0">
                <a:latin typeface="Trebuchet MS" panose="020B0703020202090204" pitchFamily="34" charset="0"/>
              </a:rPr>
              <a:t>Resource</a:t>
            </a:r>
          </a:p>
          <a:p>
            <a:pPr>
              <a:lnSpc>
                <a:spcPct val="120000"/>
              </a:lnSpc>
              <a:spcAft>
                <a:spcPts val="450"/>
              </a:spcAft>
            </a:pPr>
            <a:r>
              <a:rPr lang="en-US" sz="4050" dirty="0">
                <a:latin typeface="Trebuchet MS" panose="020B0703020202090204" pitchFamily="34" charset="0"/>
              </a:rPr>
              <a:t>Report</a:t>
            </a:r>
          </a:p>
        </p:txBody>
      </p:sp>
      <p:pic>
        <p:nvPicPr>
          <p:cNvPr id="17" name="Picture 16" descr="Logo, icon&#10;&#10;Description automatically generated">
            <a:extLst>
              <a:ext uri="{FF2B5EF4-FFF2-40B4-BE49-F238E27FC236}">
                <a16:creationId xmlns:a16="http://schemas.microsoft.com/office/drawing/2014/main" xmlns="" id="{7779CABF-B006-A6B9-A222-39B4AC2C335E}"/>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41477" y="260648"/>
            <a:ext cx="479789" cy="439806"/>
          </a:xfrm>
          <a:prstGeom prst="rect">
            <a:avLst/>
          </a:prstGeom>
        </p:spPr>
      </p:pic>
      <p:pic>
        <p:nvPicPr>
          <p:cNvPr id="4" name="Picture 3">
            <a:extLst>
              <a:ext uri="{FF2B5EF4-FFF2-40B4-BE49-F238E27FC236}">
                <a16:creationId xmlns:a16="http://schemas.microsoft.com/office/drawing/2014/main" xmlns="" id="{B435DA5A-80DC-3DDC-3E67-4F75BD9AF39A}"/>
              </a:ext>
            </a:extLst>
          </p:cNvPr>
          <p:cNvPicPr>
            <a:picLocks noChangeAspect="1"/>
          </p:cNvPicPr>
          <p:nvPr/>
        </p:nvPicPr>
        <p:blipFill>
          <a:blip r:embed="rId3" cstate="print"/>
          <a:stretch>
            <a:fillRect/>
          </a:stretch>
        </p:blipFill>
        <p:spPr>
          <a:xfrm>
            <a:off x="-36512" y="836712"/>
            <a:ext cx="9180512" cy="257465"/>
          </a:xfrm>
          <a:prstGeom prst="rect">
            <a:avLst/>
          </a:prstGeom>
        </p:spPr>
      </p:pic>
      <p:pic>
        <p:nvPicPr>
          <p:cNvPr id="6" name="Picture 5">
            <a:extLst>
              <a:ext uri="{FF2B5EF4-FFF2-40B4-BE49-F238E27FC236}">
                <a16:creationId xmlns:a16="http://schemas.microsoft.com/office/drawing/2014/main" xmlns="" id="{BDFC55D4-9E25-8CDC-38F4-38F330F8AD9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427984" y="1628800"/>
            <a:ext cx="4248472" cy="4248472"/>
          </a:xfrm>
          <a:prstGeom prst="rect">
            <a:avLst/>
          </a:prstGeom>
        </p:spPr>
      </p:pic>
    </p:spTree>
    <p:extLst>
      <p:ext uri="{BB962C8B-B14F-4D97-AF65-F5344CB8AC3E}">
        <p14:creationId xmlns:p14="http://schemas.microsoft.com/office/powerpoint/2010/main" xmlns="" val="161326982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90BCF2AB-759B-C570-63FB-CD664AD09425}"/>
              </a:ext>
            </a:extLst>
          </p:cNvPr>
          <p:cNvSpPr/>
          <p:nvPr/>
        </p:nvSpPr>
        <p:spPr>
          <a:xfrm>
            <a:off x="72008" y="2644024"/>
            <a:ext cx="8999984" cy="1328816"/>
          </a:xfrm>
          <a:prstGeom prst="rect">
            <a:avLst/>
          </a:prstGeom>
          <a:solidFill>
            <a:srgbClr val="EBF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lnSpc>
                <a:spcPct val="150000"/>
              </a:lnSpc>
              <a:spcAft>
                <a:spcPts val="300"/>
              </a:spcAft>
              <a:buSzPts val="1000"/>
              <a:buFont typeface="Wingdings" panose="05000000000000000000" pitchFamily="2" charset="2"/>
              <a:buChar char="v"/>
              <a:tabLst>
                <a:tab pos="270510" algn="l"/>
              </a:tabLst>
            </a:pPr>
            <a:r>
              <a:rPr lang="en-ZA" sz="1800" dirty="0">
                <a:solidFill>
                  <a:srgbClr val="202124"/>
                </a:solidFill>
                <a:effectLst/>
                <a:latin typeface="Trebuchet MS" panose="020B0603020202020204" pitchFamily="34" charset="0"/>
                <a:ea typeface="Times New Roman" panose="02020603050405020304" pitchFamily="18" charset="0"/>
                <a:cs typeface="Arial" panose="020B0604020202020204" pitchFamily="34" charset="0"/>
              </a:rPr>
              <a:t>The performance-driven culture is vital as we  strive towards the achievement of the set objectives and to keep the  SEDA brand visible, accessible and solid within this competitive space; </a:t>
            </a:r>
            <a:endParaRPr lang="en-ZA" sz="2000" dirty="0">
              <a:effectLst/>
              <a:latin typeface="Times New Roman" panose="02020603050405020304" pitchFamily="18" charset="0"/>
              <a:ea typeface="Times New Roman" panose="02020603050405020304" pitchFamily="18" charset="0"/>
            </a:endParaRPr>
          </a:p>
        </p:txBody>
      </p:sp>
      <p:sp>
        <p:nvSpPr>
          <p:cNvPr id="5" name="Rectangle 4"/>
          <p:cNvSpPr/>
          <p:nvPr/>
        </p:nvSpPr>
        <p:spPr>
          <a:xfrm>
            <a:off x="2411760" y="99777"/>
            <a:ext cx="4591917" cy="592919"/>
          </a:xfrm>
          <a:prstGeom prst="rect">
            <a:avLst/>
          </a:prstGeom>
        </p:spPr>
        <p:txBody>
          <a:bodyPr wrap="square">
            <a:spAutoFit/>
          </a:bodyPr>
          <a:lstStyle/>
          <a:p>
            <a:pPr marR="0" lvl="0" indent="0" algn="ctr" fontAlgn="auto">
              <a:lnSpc>
                <a:spcPct val="107000"/>
              </a:lnSpc>
              <a:spcBef>
                <a:spcPts val="0"/>
              </a:spcBef>
              <a:spcAft>
                <a:spcPts val="0"/>
              </a:spcAft>
              <a:buClrTx/>
              <a:buSzTx/>
              <a:buFontTx/>
              <a:buNone/>
              <a:tabLst/>
              <a:defRPr/>
            </a:pPr>
            <a:r>
              <a:rPr lang="en-US" sz="3200" b="1" dirty="0">
                <a:solidFill>
                  <a:schemeClr val="bg1"/>
                </a:solidFill>
              </a:rPr>
              <a:t>HR PLANS AND GOALS </a:t>
            </a:r>
            <a:endParaRPr lang="en-ZA" sz="3200" b="1" dirty="0">
              <a:solidFill>
                <a:schemeClr val="bg1"/>
              </a:solidFill>
            </a:endParaRPr>
          </a:p>
        </p:txBody>
      </p:sp>
      <p:sp>
        <p:nvSpPr>
          <p:cNvPr id="6" name="Content Placeholder 1"/>
          <p:cNvSpPr txBox="1">
            <a:spLocks/>
          </p:cNvSpPr>
          <p:nvPr/>
        </p:nvSpPr>
        <p:spPr>
          <a:xfrm>
            <a:off x="100583" y="973460"/>
            <a:ext cx="8975435" cy="6632004"/>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lgn="just">
              <a:lnSpc>
                <a:spcPct val="150000"/>
              </a:lnSpc>
              <a:spcAft>
                <a:spcPts val="300"/>
              </a:spcAft>
              <a:buSzPts val="1000"/>
              <a:buFont typeface="Wingdings" panose="05000000000000000000" pitchFamily="2" charset="2"/>
              <a:buChar char=""/>
              <a:tabLst>
                <a:tab pos="270510" algn="l"/>
              </a:tabLst>
            </a:pPr>
            <a:endParaRPr lang="en-ZA" sz="1800" dirty="0">
              <a:solidFill>
                <a:srgbClr val="202124"/>
              </a:solidFill>
              <a:latin typeface="Trebuchet MS" panose="020B0603020202020204" pitchFamily="34" charset="0"/>
              <a:ea typeface="Times New Roman" panose="02020603050405020304" pitchFamily="18" charset="0"/>
              <a:cs typeface="Arial" panose="020B0604020202020204" pitchFamily="34" charset="0"/>
            </a:endParaRPr>
          </a:p>
          <a:p>
            <a:pPr marL="342900" lvl="0" indent="-342900" algn="just">
              <a:lnSpc>
                <a:spcPct val="150000"/>
              </a:lnSpc>
              <a:spcAft>
                <a:spcPts val="300"/>
              </a:spcAft>
              <a:buSzPts val="1000"/>
              <a:buFont typeface="Wingdings" panose="05000000000000000000" pitchFamily="2" charset="2"/>
              <a:buChar char=""/>
              <a:tabLst>
                <a:tab pos="270510" algn="l"/>
              </a:tabLst>
            </a:pPr>
            <a:endParaRPr lang="en-ZA" sz="2000" dirty="0">
              <a:effectLst/>
              <a:latin typeface="Times New Roman" panose="02020603050405020304" pitchFamily="18" charset="0"/>
              <a:ea typeface="Times New Roman" panose="02020603050405020304" pitchFamily="18" charset="0"/>
            </a:endParaRPr>
          </a:p>
          <a:p>
            <a:pPr marL="270510" algn="just">
              <a:spcAft>
                <a:spcPts val="300"/>
              </a:spcAft>
              <a:tabLst>
                <a:tab pos="270510" algn="l"/>
              </a:tabLst>
            </a:pPr>
            <a:r>
              <a:rPr lang="en-ZA" sz="1800" dirty="0">
                <a:solidFill>
                  <a:srgbClr val="202124"/>
                </a:solidFill>
                <a:effectLst/>
                <a:latin typeface="Trebuchet MS" panose="020B0603020202020204" pitchFamily="34" charset="0"/>
                <a:ea typeface="Times New Roman" panose="02020603050405020304" pitchFamily="18" charset="0"/>
                <a:cs typeface="Arial" panose="020B0604020202020204" pitchFamily="34" charset="0"/>
              </a:rPr>
              <a:t> </a:t>
            </a:r>
            <a:endParaRPr lang="en-ZA" sz="2000" dirty="0">
              <a:effectLst/>
              <a:latin typeface="Times New Roman" panose="02020603050405020304" pitchFamily="18" charset="0"/>
              <a:ea typeface="Times New Roman" panose="02020603050405020304" pitchFamily="18" charset="0"/>
            </a:endParaRP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endParaRPr kumimoji="0" lang="en-ZA" sz="2000" b="0" i="0" u="none" strike="noStrike" kern="1200" cap="none" spc="0" normalizeH="0" baseline="0" noProof="0" dirty="0">
              <a:ln>
                <a:noFill/>
              </a:ln>
              <a:solidFill>
                <a:prstClr val="black">
                  <a:tint val="75000"/>
                </a:prstClr>
              </a:solidFill>
              <a:effectLst/>
              <a:uLnTx/>
              <a:uFillTx/>
              <a:latin typeface="Calibri"/>
              <a:cs typeface="Arial" pitchFamily="34" charset="0"/>
            </a:endParaRPr>
          </a:p>
        </p:txBody>
      </p:sp>
      <p:pic>
        <p:nvPicPr>
          <p:cNvPr id="3" name="Picture 2">
            <a:extLst>
              <a:ext uri="{FF2B5EF4-FFF2-40B4-BE49-F238E27FC236}">
                <a16:creationId xmlns:a16="http://schemas.microsoft.com/office/drawing/2014/main" xmlns="" id="{BA75F9CE-FCF0-C8BD-0D87-79656AC47F2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7748" y="5733256"/>
            <a:ext cx="8913717" cy="1168302"/>
          </a:xfrm>
          <a:prstGeom prst="rect">
            <a:avLst/>
          </a:prstGeom>
        </p:spPr>
      </p:pic>
      <p:sp>
        <p:nvSpPr>
          <p:cNvPr id="10" name="TextBox 9">
            <a:extLst>
              <a:ext uri="{FF2B5EF4-FFF2-40B4-BE49-F238E27FC236}">
                <a16:creationId xmlns:a16="http://schemas.microsoft.com/office/drawing/2014/main" xmlns="" id="{6FFA9AC5-95B7-E3BB-AFA0-A5E3CE883366}"/>
              </a:ext>
            </a:extLst>
          </p:cNvPr>
          <p:cNvSpPr txBox="1"/>
          <p:nvPr/>
        </p:nvSpPr>
        <p:spPr>
          <a:xfrm>
            <a:off x="67982" y="560833"/>
            <a:ext cx="8989750" cy="2157450"/>
          </a:xfrm>
          <a:prstGeom prst="rect">
            <a:avLst/>
          </a:prstGeom>
          <a:noFill/>
        </p:spPr>
        <p:txBody>
          <a:bodyPr wrap="square">
            <a:spAutoFit/>
          </a:bodyPr>
          <a:lstStyle/>
          <a:p>
            <a:pPr marL="342900" indent="-342900" algn="just">
              <a:lnSpc>
                <a:spcPct val="150000"/>
              </a:lnSpc>
              <a:spcAft>
                <a:spcPts val="300"/>
              </a:spcAft>
              <a:buSzPts val="1000"/>
              <a:buFont typeface="Wingdings" panose="05000000000000000000" pitchFamily="2" charset="2"/>
              <a:buChar char="v"/>
              <a:tabLst>
                <a:tab pos="270510" algn="l"/>
              </a:tabLst>
            </a:pPr>
            <a:r>
              <a:rPr lang="en-ZA" dirty="0">
                <a:solidFill>
                  <a:srgbClr val="202124"/>
                </a:solidFill>
                <a:latin typeface="Trebuchet MS" panose="020B0603020202020204" pitchFamily="34" charset="0"/>
                <a:cs typeface="Arial" panose="020B0604020202020204" pitchFamily="34" charset="0"/>
              </a:rPr>
              <a:t>Seda values lay the foundation for the understanding of clients' needs and employees' attitudes as they influence perceptions, to enhance the core business value proposition and impact in collaboration with all role-players in the ecosystem; hence a performance-driven culture is deep-rooted at all levels in the organisation;</a:t>
            </a:r>
          </a:p>
        </p:txBody>
      </p:sp>
      <p:sp>
        <p:nvSpPr>
          <p:cNvPr id="9" name="TextBox 8">
            <a:extLst>
              <a:ext uri="{FF2B5EF4-FFF2-40B4-BE49-F238E27FC236}">
                <a16:creationId xmlns:a16="http://schemas.microsoft.com/office/drawing/2014/main" xmlns="" id="{CF226BEC-DE4D-D98A-A497-EA6E621DF239}"/>
              </a:ext>
            </a:extLst>
          </p:cNvPr>
          <p:cNvSpPr txBox="1"/>
          <p:nvPr/>
        </p:nvSpPr>
        <p:spPr>
          <a:xfrm>
            <a:off x="67983" y="3938972"/>
            <a:ext cx="8975434" cy="873381"/>
          </a:xfrm>
          <a:prstGeom prst="rect">
            <a:avLst/>
          </a:prstGeom>
          <a:noFill/>
        </p:spPr>
        <p:txBody>
          <a:bodyPr wrap="square">
            <a:spAutoFit/>
          </a:bodyPr>
          <a:lstStyle/>
          <a:p>
            <a:pPr marL="342900" lvl="0" indent="-342900" algn="just">
              <a:lnSpc>
                <a:spcPct val="150000"/>
              </a:lnSpc>
              <a:spcAft>
                <a:spcPts val="300"/>
              </a:spcAft>
              <a:buSzPts val="1000"/>
              <a:buFont typeface="Wingdings" panose="05000000000000000000" pitchFamily="2" charset="2"/>
              <a:buChar char="v"/>
              <a:tabLst>
                <a:tab pos="270510" algn="l"/>
              </a:tabLst>
            </a:pPr>
            <a:r>
              <a:rPr lang="en-ZA" sz="1800" dirty="0">
                <a:solidFill>
                  <a:srgbClr val="202124"/>
                </a:solidFill>
                <a:effectLst/>
                <a:latin typeface="Trebuchet MS" panose="020B0603020202020204" pitchFamily="34" charset="0"/>
                <a:ea typeface="Times New Roman" panose="02020603050405020304" pitchFamily="18" charset="0"/>
                <a:cs typeface="Arial" panose="020B0604020202020204" pitchFamily="34" charset="0"/>
              </a:rPr>
              <a:t>Develop employee's expertise and ensure that Line Managers are trained and skilled;</a:t>
            </a:r>
            <a:endParaRPr lang="en-ZA" sz="2000" dirty="0">
              <a:effectLst/>
              <a:latin typeface="Times New Roman" panose="02020603050405020304" pitchFamily="18" charset="0"/>
              <a:ea typeface="Times New Roman" panose="02020603050405020304" pitchFamily="18" charset="0"/>
            </a:endParaRPr>
          </a:p>
        </p:txBody>
      </p:sp>
      <p:sp>
        <p:nvSpPr>
          <p:cNvPr id="12" name="Rectangle 11">
            <a:extLst>
              <a:ext uri="{FF2B5EF4-FFF2-40B4-BE49-F238E27FC236}">
                <a16:creationId xmlns:a16="http://schemas.microsoft.com/office/drawing/2014/main" xmlns="" id="{6258C361-3FAF-ED66-03C8-C6E2AE8284B7}"/>
              </a:ext>
            </a:extLst>
          </p:cNvPr>
          <p:cNvSpPr/>
          <p:nvPr/>
        </p:nvSpPr>
        <p:spPr>
          <a:xfrm>
            <a:off x="76794" y="4744407"/>
            <a:ext cx="8999984" cy="584775"/>
          </a:xfrm>
          <a:prstGeom prst="rect">
            <a:avLst/>
          </a:prstGeom>
          <a:solidFill>
            <a:srgbClr val="EBF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lnSpc>
                <a:spcPct val="150000"/>
              </a:lnSpc>
              <a:spcAft>
                <a:spcPts val="300"/>
              </a:spcAft>
              <a:buSzPts val="1000"/>
              <a:buFont typeface="Wingdings" panose="05000000000000000000" pitchFamily="2" charset="2"/>
              <a:buChar char="v"/>
              <a:tabLst>
                <a:tab pos="270510" algn="l"/>
              </a:tabLst>
            </a:pPr>
            <a:r>
              <a:rPr lang="en-ZA" sz="1800" dirty="0">
                <a:solidFill>
                  <a:srgbClr val="202124"/>
                </a:solidFill>
                <a:effectLst/>
                <a:latin typeface="Trebuchet MS" panose="020B0603020202020204" pitchFamily="34" charset="0"/>
                <a:ea typeface="Times New Roman" panose="02020603050405020304" pitchFamily="18" charset="0"/>
                <a:cs typeface="Arial" panose="020B0604020202020204" pitchFamily="34" charset="0"/>
              </a:rPr>
              <a:t>Continue to prioritize Employees' Mental Health and Well-being; and </a:t>
            </a:r>
            <a:endParaRPr lang="en-ZA" sz="2000" dirty="0">
              <a:effectLst/>
              <a:latin typeface="Times New Roman" panose="02020603050405020304" pitchFamily="18" charset="0"/>
              <a:ea typeface="Times New Roman" panose="02020603050405020304" pitchFamily="18" charset="0"/>
            </a:endParaRPr>
          </a:p>
        </p:txBody>
      </p:sp>
      <p:sp>
        <p:nvSpPr>
          <p:cNvPr id="14" name="TextBox 13">
            <a:extLst>
              <a:ext uri="{FF2B5EF4-FFF2-40B4-BE49-F238E27FC236}">
                <a16:creationId xmlns:a16="http://schemas.microsoft.com/office/drawing/2014/main" xmlns="" id="{C23CAE91-71A4-EA52-B10A-13707A0E6E38}"/>
              </a:ext>
            </a:extLst>
          </p:cNvPr>
          <p:cNvSpPr txBox="1"/>
          <p:nvPr/>
        </p:nvSpPr>
        <p:spPr>
          <a:xfrm>
            <a:off x="62708" y="5193529"/>
            <a:ext cx="8967498" cy="873381"/>
          </a:xfrm>
          <a:prstGeom prst="rect">
            <a:avLst/>
          </a:prstGeom>
          <a:noFill/>
        </p:spPr>
        <p:txBody>
          <a:bodyPr wrap="square">
            <a:spAutoFit/>
          </a:bodyPr>
          <a:lstStyle/>
          <a:p>
            <a:pPr marL="342900" lvl="0" indent="-342900" algn="just">
              <a:lnSpc>
                <a:spcPct val="150000"/>
              </a:lnSpc>
              <a:spcAft>
                <a:spcPts val="300"/>
              </a:spcAft>
              <a:buSzPts val="1000"/>
              <a:buFont typeface="Wingdings" panose="05000000000000000000" pitchFamily="2" charset="2"/>
              <a:buChar char="v"/>
              <a:tabLst>
                <a:tab pos="270510" algn="l"/>
              </a:tabLst>
            </a:pPr>
            <a:r>
              <a:rPr lang="en-ZA" sz="1800" dirty="0">
                <a:solidFill>
                  <a:srgbClr val="202124"/>
                </a:solidFill>
                <a:effectLst/>
                <a:latin typeface="Trebuchet MS" panose="020B0603020202020204" pitchFamily="34" charset="0"/>
                <a:ea typeface="Times New Roman" panose="02020603050405020304" pitchFamily="18" charset="0"/>
                <a:cs typeface="Arial" panose="020B0604020202020204" pitchFamily="34" charset="0"/>
              </a:rPr>
              <a:t>Improve Employee Satisfaction level by enhancing employee engagement sessions.</a:t>
            </a:r>
            <a:endParaRPr lang="en-ZA" sz="2000" dirty="0">
              <a:effectLst/>
              <a:latin typeface="Times New Roman" panose="02020603050405020304" pitchFamily="18" charset="0"/>
              <a:ea typeface="Times New Roman" panose="02020603050405020304" pitchFamily="18" charset="0"/>
            </a:endParaRPr>
          </a:p>
        </p:txBody>
      </p:sp>
      <p:sp>
        <p:nvSpPr>
          <p:cNvPr id="7" name="Rectangle 6">
            <a:extLst>
              <a:ext uri="{FF2B5EF4-FFF2-40B4-BE49-F238E27FC236}">
                <a16:creationId xmlns:a16="http://schemas.microsoft.com/office/drawing/2014/main" xmlns="" id="{BB459051-C880-D0DE-F8DC-09B4FA17249E}"/>
              </a:ext>
            </a:extLst>
          </p:cNvPr>
          <p:cNvSpPr/>
          <p:nvPr/>
        </p:nvSpPr>
        <p:spPr>
          <a:xfrm>
            <a:off x="36512" y="12909"/>
            <a:ext cx="9107488" cy="584775"/>
          </a:xfrm>
          <a:prstGeom prst="rect">
            <a:avLst/>
          </a:prstGeom>
          <a:solidFill>
            <a:srgbClr val="146C38"/>
          </a:solidFill>
        </p:spPr>
        <p:txBody>
          <a:bodyPr wrap="square">
            <a:spAutoFit/>
          </a:bodyPr>
          <a:lstStyle/>
          <a:p>
            <a:pPr algn="ctr"/>
            <a:r>
              <a:rPr lang="en-ZA" sz="3200" b="1" dirty="0">
                <a:solidFill>
                  <a:schemeClr val="bg1"/>
                </a:solidFill>
              </a:rPr>
              <a:t>HR Plans and Goals  </a:t>
            </a:r>
            <a:endParaRPr lang="en-ZA" sz="4800" b="1" dirty="0">
              <a:solidFill>
                <a:schemeClr val="bg1"/>
              </a:solidFill>
            </a:endParaRPr>
          </a:p>
        </p:txBody>
      </p:sp>
    </p:spTree>
    <p:extLst>
      <p:ext uri="{BB962C8B-B14F-4D97-AF65-F5344CB8AC3E}">
        <p14:creationId xmlns:p14="http://schemas.microsoft.com/office/powerpoint/2010/main" xmlns="" val="122264986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12" y="107921"/>
            <a:ext cx="9107488" cy="584775"/>
          </a:xfrm>
          <a:prstGeom prst="rect">
            <a:avLst/>
          </a:prstGeom>
          <a:solidFill>
            <a:srgbClr val="146C38"/>
          </a:solidFill>
        </p:spPr>
        <p:txBody>
          <a:bodyPr wrap="square">
            <a:spAutoFit/>
          </a:bodyPr>
          <a:lstStyle/>
          <a:p>
            <a:pPr algn="ctr"/>
            <a:r>
              <a:rPr lang="en-ZA" sz="3200" b="1" dirty="0">
                <a:solidFill>
                  <a:schemeClr val="bg1"/>
                </a:solidFill>
              </a:rPr>
              <a:t>Staff Compliment </a:t>
            </a:r>
            <a:endParaRPr lang="en-ZA" sz="4800" b="1"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540136447"/>
              </p:ext>
            </p:extLst>
          </p:nvPr>
        </p:nvGraphicFramePr>
        <p:xfrm>
          <a:off x="36512" y="980728"/>
          <a:ext cx="9107487" cy="4824535"/>
        </p:xfrm>
        <a:graphic>
          <a:graphicData uri="http://schemas.openxmlformats.org/drawingml/2006/table">
            <a:tbl>
              <a:tblPr firstRow="1" firstCol="1" bandRow="1">
                <a:tableStyleId>{22838BEF-8BB2-4498-84A7-C5851F593DF1}</a:tableStyleId>
              </a:tblPr>
              <a:tblGrid>
                <a:gridCol w="2144382">
                  <a:extLst>
                    <a:ext uri="{9D8B030D-6E8A-4147-A177-3AD203B41FA5}">
                      <a16:colId xmlns:a16="http://schemas.microsoft.com/office/drawing/2014/main" xmlns="" val="3554225111"/>
                    </a:ext>
                  </a:extLst>
                </a:gridCol>
                <a:gridCol w="1681499">
                  <a:extLst>
                    <a:ext uri="{9D8B030D-6E8A-4147-A177-3AD203B41FA5}">
                      <a16:colId xmlns:a16="http://schemas.microsoft.com/office/drawing/2014/main" xmlns="" val="307439577"/>
                    </a:ext>
                  </a:extLst>
                </a:gridCol>
                <a:gridCol w="1328194">
                  <a:extLst>
                    <a:ext uri="{9D8B030D-6E8A-4147-A177-3AD203B41FA5}">
                      <a16:colId xmlns:a16="http://schemas.microsoft.com/office/drawing/2014/main" xmlns="" val="3443050535"/>
                    </a:ext>
                  </a:extLst>
                </a:gridCol>
                <a:gridCol w="1249165">
                  <a:extLst>
                    <a:ext uri="{9D8B030D-6E8A-4147-A177-3AD203B41FA5}">
                      <a16:colId xmlns:a16="http://schemas.microsoft.com/office/drawing/2014/main" xmlns="" val="3230177111"/>
                    </a:ext>
                  </a:extLst>
                </a:gridCol>
                <a:gridCol w="1267385">
                  <a:extLst>
                    <a:ext uri="{9D8B030D-6E8A-4147-A177-3AD203B41FA5}">
                      <a16:colId xmlns:a16="http://schemas.microsoft.com/office/drawing/2014/main" xmlns="" val="3803828255"/>
                    </a:ext>
                  </a:extLst>
                </a:gridCol>
                <a:gridCol w="1436862">
                  <a:extLst>
                    <a:ext uri="{9D8B030D-6E8A-4147-A177-3AD203B41FA5}">
                      <a16:colId xmlns:a16="http://schemas.microsoft.com/office/drawing/2014/main" xmlns="" val="1141531814"/>
                    </a:ext>
                  </a:extLst>
                </a:gridCol>
              </a:tblGrid>
              <a:tr h="1019814">
                <a:tc>
                  <a:txBody>
                    <a:bodyPr/>
                    <a:lstStyle/>
                    <a:p>
                      <a:pPr algn="ctr">
                        <a:lnSpc>
                          <a:spcPct val="100000"/>
                        </a:lnSpc>
                        <a:spcBef>
                          <a:spcPts val="600"/>
                        </a:spcBef>
                        <a:spcAft>
                          <a:spcPts val="600"/>
                        </a:spcAft>
                      </a:pPr>
                      <a:r>
                        <a:rPr lang="en-ZA" sz="1800" dirty="0">
                          <a:effectLst/>
                        </a:rPr>
                        <a:t>Programme</a:t>
                      </a:r>
                      <a:endParaRPr lang="en-ZA"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algn="ctr" defTabSz="914400" rtl="0" eaLnBrk="1" latinLnBrk="0" hangingPunct="1">
                        <a:lnSpc>
                          <a:spcPct val="100000"/>
                        </a:lnSpc>
                        <a:spcBef>
                          <a:spcPts val="0"/>
                        </a:spcBef>
                        <a:spcAft>
                          <a:spcPts val="0"/>
                        </a:spcAft>
                      </a:pPr>
                      <a:r>
                        <a:rPr lang="en-US" sz="1800" b="1" kern="1200" dirty="0">
                          <a:solidFill>
                            <a:schemeClr val="dk1"/>
                          </a:solidFill>
                          <a:effectLst/>
                          <a:latin typeface="+mn-lt"/>
                          <a:ea typeface="+mn-ea"/>
                          <a:cs typeface="+mn-cs"/>
                        </a:rPr>
                        <a:t>2020/2021 No. of Employees</a:t>
                      </a:r>
                      <a:endParaRPr lang="en-ZA" sz="1800" b="1" kern="1200" dirty="0">
                        <a:solidFill>
                          <a:schemeClr val="dk1"/>
                        </a:solidFill>
                        <a:effectLst/>
                        <a:latin typeface="+mn-lt"/>
                        <a:ea typeface="+mn-ea"/>
                        <a:cs typeface="+mn-cs"/>
                      </a:endParaRPr>
                    </a:p>
                  </a:txBody>
                  <a:tcPr marL="68580" marR="68580" marT="0" marB="0" anchor="ctr"/>
                </a:tc>
                <a:tc>
                  <a:txBody>
                    <a:bodyPr/>
                    <a:lstStyle/>
                    <a:p>
                      <a:pPr marL="0" algn="ctr" defTabSz="914400" rtl="0" eaLnBrk="1" latinLnBrk="0" hangingPunct="1">
                        <a:lnSpc>
                          <a:spcPct val="100000"/>
                        </a:lnSpc>
                        <a:spcBef>
                          <a:spcPts val="0"/>
                        </a:spcBef>
                        <a:spcAft>
                          <a:spcPts val="0"/>
                        </a:spcAft>
                      </a:pPr>
                      <a:r>
                        <a:rPr lang="en-US" sz="1800" b="1" kern="1200" dirty="0">
                          <a:solidFill>
                            <a:schemeClr val="dk1"/>
                          </a:solidFill>
                          <a:effectLst/>
                          <a:latin typeface="+mn-lt"/>
                          <a:ea typeface="+mn-ea"/>
                          <a:cs typeface="+mn-cs"/>
                        </a:rPr>
                        <a:t>2021/2022</a:t>
                      </a:r>
                      <a:endParaRPr lang="en-ZA" sz="1800" b="1" kern="1200" dirty="0">
                        <a:solidFill>
                          <a:schemeClr val="dk1"/>
                        </a:solidFill>
                        <a:effectLst/>
                        <a:latin typeface="+mn-lt"/>
                        <a:ea typeface="+mn-ea"/>
                        <a:cs typeface="+mn-cs"/>
                      </a:endParaRPr>
                    </a:p>
                    <a:p>
                      <a:pPr marL="0" algn="ctr" defTabSz="914400" rtl="0" eaLnBrk="1" latinLnBrk="0" hangingPunct="1">
                        <a:lnSpc>
                          <a:spcPct val="100000"/>
                        </a:lnSpc>
                        <a:spcBef>
                          <a:spcPts val="0"/>
                        </a:spcBef>
                        <a:spcAft>
                          <a:spcPts val="0"/>
                        </a:spcAft>
                      </a:pPr>
                      <a:r>
                        <a:rPr lang="en-US" sz="1800" b="1" kern="1200" dirty="0">
                          <a:solidFill>
                            <a:schemeClr val="dk1"/>
                          </a:solidFill>
                          <a:effectLst/>
                          <a:latin typeface="+mn-lt"/>
                          <a:ea typeface="+mn-ea"/>
                          <a:cs typeface="+mn-cs"/>
                        </a:rPr>
                        <a:t>Approved Posts</a:t>
                      </a:r>
                      <a:endParaRPr lang="en-ZA" sz="1800" b="1" kern="1200" dirty="0">
                        <a:solidFill>
                          <a:schemeClr val="dk1"/>
                        </a:solidFill>
                        <a:effectLst/>
                        <a:latin typeface="+mn-lt"/>
                        <a:ea typeface="+mn-ea"/>
                        <a:cs typeface="+mn-cs"/>
                      </a:endParaRPr>
                    </a:p>
                  </a:txBody>
                  <a:tcPr marL="68580" marR="68580" marT="0" marB="0" anchor="ctr"/>
                </a:tc>
                <a:tc>
                  <a:txBody>
                    <a:bodyPr/>
                    <a:lstStyle/>
                    <a:p>
                      <a:pPr marL="0" algn="ctr" defTabSz="914400" rtl="0" eaLnBrk="1" latinLnBrk="0" hangingPunct="1">
                        <a:lnSpc>
                          <a:spcPct val="100000"/>
                        </a:lnSpc>
                        <a:spcBef>
                          <a:spcPts val="0"/>
                        </a:spcBef>
                        <a:spcAft>
                          <a:spcPts val="0"/>
                        </a:spcAft>
                      </a:pPr>
                      <a:r>
                        <a:rPr lang="en-US" sz="1800" b="1" kern="1200" dirty="0">
                          <a:solidFill>
                            <a:schemeClr val="dk1"/>
                          </a:solidFill>
                          <a:effectLst/>
                          <a:latin typeface="+mn-lt"/>
                          <a:ea typeface="+mn-ea"/>
                          <a:cs typeface="+mn-cs"/>
                        </a:rPr>
                        <a:t>2021/2022 No. of Employees</a:t>
                      </a:r>
                      <a:endParaRPr lang="en-ZA" sz="1800" b="1" kern="1200" dirty="0">
                        <a:solidFill>
                          <a:schemeClr val="dk1"/>
                        </a:solidFill>
                        <a:effectLst/>
                        <a:latin typeface="+mn-lt"/>
                        <a:ea typeface="+mn-ea"/>
                        <a:cs typeface="+mn-cs"/>
                      </a:endParaRPr>
                    </a:p>
                  </a:txBody>
                  <a:tcPr marL="68580" marR="68580" marT="0" marB="0" anchor="ctr"/>
                </a:tc>
                <a:tc>
                  <a:txBody>
                    <a:bodyPr/>
                    <a:lstStyle/>
                    <a:p>
                      <a:pPr marL="0" algn="ctr" defTabSz="914400" rtl="0" eaLnBrk="1" latinLnBrk="0" hangingPunct="1">
                        <a:lnSpc>
                          <a:spcPct val="100000"/>
                        </a:lnSpc>
                        <a:spcBef>
                          <a:spcPts val="0"/>
                        </a:spcBef>
                        <a:spcAft>
                          <a:spcPts val="0"/>
                        </a:spcAft>
                      </a:pPr>
                      <a:r>
                        <a:rPr lang="en-US" sz="1800" b="1" kern="1200" dirty="0">
                          <a:solidFill>
                            <a:schemeClr val="dk1"/>
                          </a:solidFill>
                          <a:effectLst/>
                          <a:latin typeface="+mn-lt"/>
                          <a:ea typeface="+mn-ea"/>
                          <a:cs typeface="+mn-cs"/>
                        </a:rPr>
                        <a:t>2021/2022</a:t>
                      </a:r>
                      <a:endParaRPr lang="en-ZA" sz="1800" b="1" kern="1200" dirty="0">
                        <a:solidFill>
                          <a:schemeClr val="dk1"/>
                        </a:solidFill>
                        <a:effectLst/>
                        <a:latin typeface="+mn-lt"/>
                        <a:ea typeface="+mn-ea"/>
                        <a:cs typeface="+mn-cs"/>
                      </a:endParaRPr>
                    </a:p>
                    <a:p>
                      <a:pPr marL="0" algn="ctr" defTabSz="914400" rtl="0" eaLnBrk="1" latinLnBrk="0" hangingPunct="1">
                        <a:lnSpc>
                          <a:spcPct val="100000"/>
                        </a:lnSpc>
                        <a:spcBef>
                          <a:spcPts val="0"/>
                        </a:spcBef>
                        <a:spcAft>
                          <a:spcPts val="0"/>
                        </a:spcAft>
                      </a:pPr>
                      <a:r>
                        <a:rPr lang="en-US" sz="1800" b="1" kern="1200" dirty="0">
                          <a:solidFill>
                            <a:schemeClr val="dk1"/>
                          </a:solidFill>
                          <a:effectLst/>
                          <a:latin typeface="+mn-lt"/>
                          <a:ea typeface="+mn-ea"/>
                          <a:cs typeface="+mn-cs"/>
                        </a:rPr>
                        <a:t>Vacancies</a:t>
                      </a:r>
                      <a:endParaRPr lang="en-ZA" sz="1800" b="1" kern="1200" dirty="0">
                        <a:solidFill>
                          <a:schemeClr val="dk1"/>
                        </a:solidFill>
                        <a:effectLst/>
                        <a:latin typeface="+mn-lt"/>
                        <a:ea typeface="+mn-ea"/>
                        <a:cs typeface="+mn-cs"/>
                      </a:endParaRPr>
                    </a:p>
                  </a:txBody>
                  <a:tcPr marL="68580" marR="68580" marT="0" marB="0" anchor="ctr"/>
                </a:tc>
                <a:tc>
                  <a:txBody>
                    <a:bodyPr/>
                    <a:lstStyle/>
                    <a:p>
                      <a:pPr marL="0" algn="ctr" defTabSz="914400" rtl="0" eaLnBrk="1" latinLnBrk="0" hangingPunct="1">
                        <a:lnSpc>
                          <a:spcPct val="100000"/>
                        </a:lnSpc>
                        <a:spcBef>
                          <a:spcPts val="0"/>
                        </a:spcBef>
                        <a:spcAft>
                          <a:spcPts val="0"/>
                        </a:spcAft>
                      </a:pPr>
                      <a:r>
                        <a:rPr lang="en-US" sz="1800" b="1" kern="1200" dirty="0">
                          <a:solidFill>
                            <a:schemeClr val="dk1"/>
                          </a:solidFill>
                          <a:effectLst/>
                          <a:latin typeface="+mn-lt"/>
                          <a:ea typeface="+mn-ea"/>
                          <a:cs typeface="+mn-cs"/>
                        </a:rPr>
                        <a:t>% of vacancies</a:t>
                      </a:r>
                      <a:endParaRPr lang="en-ZA" sz="1800" b="1"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xmlns="" val="1244593584"/>
                  </a:ext>
                </a:extLst>
              </a:tr>
              <a:tr h="852502">
                <a:tc>
                  <a:txBody>
                    <a:bodyPr/>
                    <a:lstStyle/>
                    <a:p>
                      <a:pPr algn="ctr">
                        <a:lnSpc>
                          <a:spcPct val="150000"/>
                        </a:lnSpc>
                        <a:spcBef>
                          <a:spcPts val="600"/>
                        </a:spcBef>
                        <a:spcAft>
                          <a:spcPts val="600"/>
                        </a:spcAft>
                      </a:pPr>
                      <a:r>
                        <a:rPr lang="en-ZA" sz="1800" dirty="0">
                          <a:effectLst/>
                        </a:rPr>
                        <a:t>Programme 1: EDD</a:t>
                      </a:r>
                      <a:endParaRPr lang="en-ZA"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algn="ctr" defTabSz="914400" rtl="0" eaLnBrk="1" latinLnBrk="0" hangingPunct="1">
                        <a:spcAft>
                          <a:spcPts val="0"/>
                        </a:spcAft>
                      </a:pPr>
                      <a:r>
                        <a:rPr lang="en-US" sz="1800" kern="1200" dirty="0">
                          <a:solidFill>
                            <a:schemeClr val="dk1"/>
                          </a:solidFill>
                          <a:effectLst/>
                          <a:latin typeface="+mn-lt"/>
                          <a:ea typeface="+mn-ea"/>
                          <a:cs typeface="+mn-cs"/>
                        </a:rPr>
                        <a:t>504</a:t>
                      </a:r>
                      <a:endParaRPr lang="en-ZA" sz="1800" kern="1200" dirty="0">
                        <a:solidFill>
                          <a:schemeClr val="dk1"/>
                        </a:solidFill>
                        <a:effectLst/>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US" sz="1800" kern="1200" dirty="0">
                          <a:solidFill>
                            <a:schemeClr val="dk1"/>
                          </a:solidFill>
                          <a:effectLst/>
                          <a:latin typeface="+mn-lt"/>
                          <a:ea typeface="+mn-ea"/>
                          <a:cs typeface="+mn-cs"/>
                        </a:rPr>
                        <a:t>548</a:t>
                      </a:r>
                      <a:endParaRPr lang="en-ZA" sz="1800" kern="1200" dirty="0">
                        <a:solidFill>
                          <a:schemeClr val="dk1"/>
                        </a:solidFill>
                        <a:effectLst/>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US" sz="1800" kern="1200" dirty="0">
                          <a:solidFill>
                            <a:schemeClr val="dk1"/>
                          </a:solidFill>
                          <a:effectLst/>
                          <a:latin typeface="+mn-lt"/>
                          <a:ea typeface="+mn-ea"/>
                          <a:cs typeface="+mn-cs"/>
                        </a:rPr>
                        <a:t>522</a:t>
                      </a:r>
                      <a:endParaRPr lang="en-ZA" sz="1800" kern="1200" dirty="0">
                        <a:solidFill>
                          <a:schemeClr val="dk1"/>
                        </a:solidFill>
                        <a:effectLst/>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US" sz="1800" kern="1200" dirty="0">
                          <a:solidFill>
                            <a:schemeClr val="dk1"/>
                          </a:solidFill>
                          <a:effectLst/>
                          <a:latin typeface="+mn-lt"/>
                          <a:ea typeface="+mn-ea"/>
                          <a:cs typeface="+mn-cs"/>
                        </a:rPr>
                        <a:t>26</a:t>
                      </a:r>
                      <a:endParaRPr lang="en-ZA" sz="1800" kern="1200" dirty="0">
                        <a:solidFill>
                          <a:schemeClr val="dk1"/>
                        </a:solidFill>
                        <a:effectLst/>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US" sz="1800" kern="1200" dirty="0">
                          <a:solidFill>
                            <a:schemeClr val="dk1"/>
                          </a:solidFill>
                          <a:effectLst/>
                          <a:latin typeface="+mn-lt"/>
                          <a:ea typeface="+mn-ea"/>
                          <a:cs typeface="+mn-cs"/>
                        </a:rPr>
                        <a:t>5%</a:t>
                      </a:r>
                      <a:endParaRPr lang="en-ZA" sz="180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xmlns="" val="10886139"/>
                  </a:ext>
                </a:extLst>
              </a:tr>
              <a:tr h="794068">
                <a:tc>
                  <a:txBody>
                    <a:bodyPr/>
                    <a:lstStyle/>
                    <a:p>
                      <a:pPr algn="ctr">
                        <a:lnSpc>
                          <a:spcPct val="150000"/>
                        </a:lnSpc>
                        <a:spcBef>
                          <a:spcPts val="600"/>
                        </a:spcBef>
                        <a:spcAft>
                          <a:spcPts val="600"/>
                        </a:spcAft>
                      </a:pPr>
                      <a:r>
                        <a:rPr lang="en-ZA" sz="1800" dirty="0">
                          <a:effectLst/>
                        </a:rPr>
                        <a:t>Programme 2: STP</a:t>
                      </a:r>
                      <a:endParaRPr lang="en-ZA"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algn="ctr" defTabSz="914400" rtl="0" eaLnBrk="1" latinLnBrk="0" hangingPunct="1">
                        <a:spcAft>
                          <a:spcPts val="0"/>
                        </a:spcAft>
                      </a:pPr>
                      <a:r>
                        <a:rPr lang="en-US" sz="1800" kern="1200" dirty="0">
                          <a:solidFill>
                            <a:schemeClr val="dk1"/>
                          </a:solidFill>
                          <a:effectLst/>
                          <a:latin typeface="+mn-lt"/>
                          <a:ea typeface="+mn-ea"/>
                          <a:cs typeface="+mn-cs"/>
                        </a:rPr>
                        <a:t>23</a:t>
                      </a:r>
                      <a:endParaRPr lang="en-ZA" sz="1800" kern="1200" dirty="0">
                        <a:solidFill>
                          <a:schemeClr val="dk1"/>
                        </a:solidFill>
                        <a:effectLst/>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US" sz="1800" kern="1200" dirty="0">
                          <a:solidFill>
                            <a:schemeClr val="dk1"/>
                          </a:solidFill>
                          <a:effectLst/>
                          <a:latin typeface="+mn-lt"/>
                          <a:ea typeface="+mn-ea"/>
                          <a:cs typeface="+mn-cs"/>
                        </a:rPr>
                        <a:t>28</a:t>
                      </a:r>
                      <a:endParaRPr lang="en-ZA" sz="1800" kern="1200" dirty="0">
                        <a:solidFill>
                          <a:schemeClr val="dk1"/>
                        </a:solidFill>
                        <a:effectLst/>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US" sz="1800" kern="1200" dirty="0">
                          <a:solidFill>
                            <a:schemeClr val="dk1"/>
                          </a:solidFill>
                          <a:effectLst/>
                          <a:latin typeface="+mn-lt"/>
                          <a:ea typeface="+mn-ea"/>
                          <a:cs typeface="+mn-cs"/>
                        </a:rPr>
                        <a:t>26</a:t>
                      </a:r>
                      <a:endParaRPr lang="en-ZA" sz="1800" kern="1200" dirty="0">
                        <a:solidFill>
                          <a:schemeClr val="dk1"/>
                        </a:solidFill>
                        <a:effectLst/>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US" sz="1800" kern="1200" dirty="0">
                          <a:solidFill>
                            <a:schemeClr val="dk1"/>
                          </a:solidFill>
                          <a:effectLst/>
                          <a:latin typeface="+mn-lt"/>
                          <a:ea typeface="+mn-ea"/>
                          <a:cs typeface="+mn-cs"/>
                        </a:rPr>
                        <a:t>2</a:t>
                      </a:r>
                      <a:endParaRPr lang="en-ZA" sz="1800" kern="1200" dirty="0">
                        <a:solidFill>
                          <a:schemeClr val="dk1"/>
                        </a:solidFill>
                        <a:effectLst/>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US" sz="1800" kern="1200" dirty="0">
                          <a:solidFill>
                            <a:schemeClr val="dk1"/>
                          </a:solidFill>
                          <a:effectLst/>
                          <a:latin typeface="+mn-lt"/>
                          <a:ea typeface="+mn-ea"/>
                          <a:cs typeface="+mn-cs"/>
                        </a:rPr>
                        <a:t>7%</a:t>
                      </a:r>
                      <a:endParaRPr lang="en-ZA" sz="180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xmlns="" val="3990877543"/>
                  </a:ext>
                </a:extLst>
              </a:tr>
              <a:tr h="1161845">
                <a:tc>
                  <a:txBody>
                    <a:bodyPr/>
                    <a:lstStyle/>
                    <a:p>
                      <a:pPr algn="ctr">
                        <a:lnSpc>
                          <a:spcPct val="150000"/>
                        </a:lnSpc>
                        <a:spcBef>
                          <a:spcPts val="600"/>
                        </a:spcBef>
                        <a:spcAft>
                          <a:spcPts val="600"/>
                        </a:spcAft>
                      </a:pPr>
                      <a:r>
                        <a:rPr lang="en-ZA" sz="1800" dirty="0">
                          <a:effectLst/>
                        </a:rPr>
                        <a:t>Programme 3: Administration</a:t>
                      </a:r>
                      <a:endParaRPr lang="en-ZA"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algn="ctr" defTabSz="914400" rtl="0" eaLnBrk="1" latinLnBrk="0" hangingPunct="1">
                        <a:spcAft>
                          <a:spcPts val="0"/>
                        </a:spcAft>
                      </a:pPr>
                      <a:r>
                        <a:rPr lang="en-US" sz="1800" kern="1200" dirty="0">
                          <a:solidFill>
                            <a:schemeClr val="dk1"/>
                          </a:solidFill>
                          <a:effectLst/>
                          <a:latin typeface="+mn-lt"/>
                          <a:ea typeface="+mn-ea"/>
                          <a:cs typeface="+mn-cs"/>
                        </a:rPr>
                        <a:t>119</a:t>
                      </a:r>
                      <a:endParaRPr lang="en-ZA" sz="1800" kern="1200" dirty="0">
                        <a:solidFill>
                          <a:schemeClr val="dk1"/>
                        </a:solidFill>
                        <a:effectLst/>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US" sz="1800" kern="1200" dirty="0">
                          <a:solidFill>
                            <a:schemeClr val="dk1"/>
                          </a:solidFill>
                          <a:effectLst/>
                          <a:latin typeface="+mn-lt"/>
                          <a:ea typeface="+mn-ea"/>
                          <a:cs typeface="+mn-cs"/>
                        </a:rPr>
                        <a:t>137</a:t>
                      </a:r>
                      <a:endParaRPr lang="en-ZA" sz="1800" kern="1200" dirty="0">
                        <a:solidFill>
                          <a:schemeClr val="dk1"/>
                        </a:solidFill>
                        <a:effectLst/>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US" sz="1800" kern="1200" dirty="0">
                          <a:solidFill>
                            <a:schemeClr val="dk1"/>
                          </a:solidFill>
                          <a:effectLst/>
                          <a:latin typeface="+mn-lt"/>
                          <a:ea typeface="+mn-ea"/>
                          <a:cs typeface="+mn-cs"/>
                        </a:rPr>
                        <a:t>116</a:t>
                      </a:r>
                      <a:endParaRPr lang="en-ZA" sz="1800" kern="1200" dirty="0">
                        <a:solidFill>
                          <a:schemeClr val="dk1"/>
                        </a:solidFill>
                        <a:effectLst/>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US" sz="1800" kern="1200" dirty="0">
                          <a:solidFill>
                            <a:schemeClr val="dk1"/>
                          </a:solidFill>
                          <a:effectLst/>
                          <a:latin typeface="+mn-lt"/>
                          <a:ea typeface="+mn-ea"/>
                          <a:cs typeface="+mn-cs"/>
                        </a:rPr>
                        <a:t>21</a:t>
                      </a:r>
                      <a:endParaRPr lang="en-ZA" sz="1800" kern="1200" dirty="0">
                        <a:solidFill>
                          <a:schemeClr val="dk1"/>
                        </a:solidFill>
                        <a:effectLst/>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US" sz="1800" kern="1200" dirty="0">
                          <a:solidFill>
                            <a:schemeClr val="dk1"/>
                          </a:solidFill>
                          <a:effectLst/>
                          <a:latin typeface="+mn-lt"/>
                          <a:ea typeface="+mn-ea"/>
                          <a:cs typeface="+mn-cs"/>
                        </a:rPr>
                        <a:t>15%</a:t>
                      </a:r>
                      <a:endParaRPr lang="en-ZA" sz="180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xmlns="" val="3041097738"/>
                  </a:ext>
                </a:extLst>
              </a:tr>
              <a:tr h="996306">
                <a:tc>
                  <a:txBody>
                    <a:bodyPr/>
                    <a:lstStyle/>
                    <a:p>
                      <a:pPr marL="0" algn="ctr" defTabSz="914400" rtl="0" eaLnBrk="1" latinLnBrk="0" hangingPunct="1">
                        <a:lnSpc>
                          <a:spcPct val="150000"/>
                        </a:lnSpc>
                        <a:spcBef>
                          <a:spcPts val="600"/>
                        </a:spcBef>
                        <a:spcAft>
                          <a:spcPts val="600"/>
                        </a:spcAft>
                      </a:pPr>
                      <a:r>
                        <a:rPr lang="en-ZA" sz="1800" kern="1200" dirty="0">
                          <a:effectLst/>
                        </a:rPr>
                        <a:t>Total </a:t>
                      </a:r>
                      <a:endParaRPr lang="en-ZA" sz="1800" b="1" kern="1200" dirty="0">
                        <a:solidFill>
                          <a:schemeClr val="dk1"/>
                        </a:solidFill>
                        <a:effectLst/>
                        <a:latin typeface="+mn-lt"/>
                        <a:ea typeface="+mn-ea"/>
                        <a:cs typeface="+mn-cs"/>
                      </a:endParaRPr>
                    </a:p>
                  </a:txBody>
                  <a:tcPr marL="68580" marR="68580" marT="0" marB="0" anchor="ctr"/>
                </a:tc>
                <a:tc>
                  <a:txBody>
                    <a:bodyPr/>
                    <a:lstStyle/>
                    <a:p>
                      <a:pPr marL="0" algn="ctr" defTabSz="914400" rtl="0" eaLnBrk="1" fontAlgn="b" latinLnBrk="0" hangingPunct="1">
                        <a:spcAft>
                          <a:spcPts val="0"/>
                        </a:spcAft>
                      </a:pPr>
                      <a:r>
                        <a:rPr lang="en-ZA" sz="1800" kern="1200" dirty="0">
                          <a:solidFill>
                            <a:schemeClr val="dk1"/>
                          </a:solidFill>
                          <a:effectLst/>
                          <a:latin typeface="+mn-lt"/>
                          <a:ea typeface="+mn-ea"/>
                          <a:cs typeface="+mn-cs"/>
                        </a:rPr>
                        <a:t>646</a:t>
                      </a:r>
                    </a:p>
                  </a:txBody>
                  <a:tcPr marL="6350" marR="6350" marT="6350" marB="0" anchor="ctr"/>
                </a:tc>
                <a:tc>
                  <a:txBody>
                    <a:bodyPr/>
                    <a:lstStyle/>
                    <a:p>
                      <a:pPr marL="0" algn="ctr" defTabSz="914400" rtl="0" eaLnBrk="1" fontAlgn="b" latinLnBrk="0" hangingPunct="1">
                        <a:spcAft>
                          <a:spcPts val="0"/>
                        </a:spcAft>
                      </a:pPr>
                      <a:r>
                        <a:rPr lang="en-ZA" sz="1800" kern="1200" dirty="0">
                          <a:solidFill>
                            <a:schemeClr val="dk1"/>
                          </a:solidFill>
                          <a:effectLst/>
                          <a:latin typeface="+mn-lt"/>
                          <a:ea typeface="+mn-ea"/>
                          <a:cs typeface="+mn-cs"/>
                        </a:rPr>
                        <a:t>713</a:t>
                      </a:r>
                    </a:p>
                  </a:txBody>
                  <a:tcPr marL="6350" marR="6350" marT="6350" marB="0" anchor="ctr"/>
                </a:tc>
                <a:tc>
                  <a:txBody>
                    <a:bodyPr/>
                    <a:lstStyle/>
                    <a:p>
                      <a:pPr marL="0" algn="ctr" defTabSz="914400" rtl="0" eaLnBrk="1" fontAlgn="b" latinLnBrk="0" hangingPunct="1">
                        <a:spcAft>
                          <a:spcPts val="0"/>
                        </a:spcAft>
                      </a:pPr>
                      <a:r>
                        <a:rPr lang="en-ZA" sz="1800" kern="1200" dirty="0">
                          <a:solidFill>
                            <a:schemeClr val="dk1"/>
                          </a:solidFill>
                          <a:effectLst/>
                          <a:latin typeface="+mn-lt"/>
                          <a:ea typeface="+mn-ea"/>
                          <a:cs typeface="+mn-cs"/>
                        </a:rPr>
                        <a:t>664</a:t>
                      </a:r>
                    </a:p>
                  </a:txBody>
                  <a:tcPr marL="6350" marR="6350" marT="6350" marB="0" anchor="ctr"/>
                </a:tc>
                <a:tc>
                  <a:txBody>
                    <a:bodyPr/>
                    <a:lstStyle/>
                    <a:p>
                      <a:pPr marL="0" algn="ctr" defTabSz="914400" rtl="0" eaLnBrk="1" fontAlgn="b" latinLnBrk="0" hangingPunct="1">
                        <a:spcAft>
                          <a:spcPts val="0"/>
                        </a:spcAft>
                      </a:pPr>
                      <a:r>
                        <a:rPr lang="en-ZA" sz="1800" kern="1200" dirty="0">
                          <a:solidFill>
                            <a:schemeClr val="dk1"/>
                          </a:solidFill>
                          <a:effectLst/>
                          <a:latin typeface="+mn-lt"/>
                          <a:ea typeface="+mn-ea"/>
                          <a:cs typeface="+mn-cs"/>
                        </a:rPr>
                        <a:t>49</a:t>
                      </a:r>
                    </a:p>
                  </a:txBody>
                  <a:tcPr marL="6350" marR="6350" marT="6350" marB="0" anchor="ctr"/>
                </a:tc>
                <a:tc>
                  <a:txBody>
                    <a:bodyPr/>
                    <a:lstStyle/>
                    <a:p>
                      <a:pPr marL="0" algn="ctr" defTabSz="914400" rtl="0" eaLnBrk="1" latinLnBrk="0" hangingPunct="1">
                        <a:spcAft>
                          <a:spcPts val="0"/>
                        </a:spcAft>
                      </a:pPr>
                      <a:r>
                        <a:rPr lang="en-ZA" sz="1800" kern="1200" dirty="0">
                          <a:effectLst/>
                        </a:rPr>
                        <a:t>7%</a:t>
                      </a:r>
                      <a:endParaRPr lang="en-ZA" sz="180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xmlns="" val="2399727756"/>
                  </a:ext>
                </a:extLst>
              </a:tr>
            </a:tbl>
          </a:graphicData>
        </a:graphic>
      </p:graphicFrame>
      <p:pic>
        <p:nvPicPr>
          <p:cNvPr id="3" name="Picture 2">
            <a:extLst>
              <a:ext uri="{FF2B5EF4-FFF2-40B4-BE49-F238E27FC236}">
                <a16:creationId xmlns:a16="http://schemas.microsoft.com/office/drawing/2014/main" xmlns="" id="{BB2873FF-A597-A006-6C7E-77CFFE450B28}"/>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1520" y="5877272"/>
            <a:ext cx="8364322" cy="1096294"/>
          </a:xfrm>
          <a:prstGeom prst="rect">
            <a:avLst/>
          </a:prstGeom>
        </p:spPr>
      </p:pic>
    </p:spTree>
    <p:extLst>
      <p:ext uri="{BB962C8B-B14F-4D97-AF65-F5344CB8AC3E}">
        <p14:creationId xmlns:p14="http://schemas.microsoft.com/office/powerpoint/2010/main" xmlns="" val="156818190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12" y="107921"/>
            <a:ext cx="9107488" cy="584775"/>
          </a:xfrm>
          <a:prstGeom prst="rect">
            <a:avLst/>
          </a:prstGeom>
          <a:solidFill>
            <a:srgbClr val="146C38"/>
          </a:solidFill>
        </p:spPr>
        <p:txBody>
          <a:bodyPr wrap="square">
            <a:spAutoFit/>
          </a:bodyPr>
          <a:lstStyle/>
          <a:p>
            <a:pPr algn="ctr"/>
            <a:r>
              <a:rPr lang="en-ZA" sz="3200" b="1" dirty="0">
                <a:solidFill>
                  <a:schemeClr val="bg1"/>
                </a:solidFill>
              </a:rPr>
              <a:t>Labour Relations </a:t>
            </a:r>
            <a:endParaRPr lang="en-ZA" sz="4800" b="1" dirty="0">
              <a:solidFill>
                <a:schemeClr val="bg1"/>
              </a:solidFill>
            </a:endParaRPr>
          </a:p>
        </p:txBody>
      </p:sp>
      <p:graphicFrame>
        <p:nvGraphicFramePr>
          <p:cNvPr id="6" name="Table 5"/>
          <p:cNvGraphicFramePr>
            <a:graphicFrameLocks noGrp="1"/>
          </p:cNvGraphicFramePr>
          <p:nvPr>
            <p:extLst>
              <p:ext uri="{D42A27DB-BD31-4B8C-83A1-F6EECF244321}">
                <p14:modId xmlns:p14="http://schemas.microsoft.com/office/powerpoint/2010/main" xmlns="" val="3566626128"/>
              </p:ext>
            </p:extLst>
          </p:nvPr>
        </p:nvGraphicFramePr>
        <p:xfrm>
          <a:off x="179512" y="980728"/>
          <a:ext cx="8856983" cy="4896543"/>
        </p:xfrm>
        <a:graphic>
          <a:graphicData uri="http://schemas.openxmlformats.org/drawingml/2006/table">
            <a:tbl>
              <a:tblPr firstRow="1" firstCol="1" bandRow="1">
                <a:tableStyleId>{22838BEF-8BB2-4498-84A7-C5851F593DF1}</a:tableStyleId>
              </a:tblPr>
              <a:tblGrid>
                <a:gridCol w="3147522">
                  <a:extLst>
                    <a:ext uri="{9D8B030D-6E8A-4147-A177-3AD203B41FA5}">
                      <a16:colId xmlns:a16="http://schemas.microsoft.com/office/drawing/2014/main" xmlns="" val="1812123580"/>
                    </a:ext>
                  </a:extLst>
                </a:gridCol>
                <a:gridCol w="2561937">
                  <a:extLst>
                    <a:ext uri="{9D8B030D-6E8A-4147-A177-3AD203B41FA5}">
                      <a16:colId xmlns:a16="http://schemas.microsoft.com/office/drawing/2014/main" xmlns="" val="3951043202"/>
                    </a:ext>
                  </a:extLst>
                </a:gridCol>
                <a:gridCol w="3147524">
                  <a:extLst>
                    <a:ext uri="{9D8B030D-6E8A-4147-A177-3AD203B41FA5}">
                      <a16:colId xmlns:a16="http://schemas.microsoft.com/office/drawing/2014/main" xmlns="" val="603770390"/>
                    </a:ext>
                  </a:extLst>
                </a:gridCol>
              </a:tblGrid>
              <a:tr h="518393">
                <a:tc>
                  <a:txBody>
                    <a:bodyPr/>
                    <a:lstStyle/>
                    <a:p>
                      <a:pPr marL="0" algn="ctr" defTabSz="914400" rtl="0" eaLnBrk="1" latinLnBrk="0" hangingPunct="1">
                        <a:lnSpc>
                          <a:spcPct val="100000"/>
                        </a:lnSpc>
                        <a:spcBef>
                          <a:spcPts val="600"/>
                        </a:spcBef>
                        <a:spcAft>
                          <a:spcPts val="600"/>
                        </a:spcAft>
                      </a:pPr>
                      <a:r>
                        <a:rPr lang="en-US" sz="1800" b="1" kern="1200" dirty="0">
                          <a:solidFill>
                            <a:schemeClr val="dk1"/>
                          </a:solidFill>
                          <a:effectLst/>
                          <a:latin typeface="+mn-lt"/>
                          <a:ea typeface="+mn-ea"/>
                          <a:cs typeface="+mn-cs"/>
                        </a:rPr>
                        <a:t>Reason</a:t>
                      </a:r>
                      <a:endParaRPr lang="en-ZA" sz="1800" b="1" kern="1200" dirty="0">
                        <a:solidFill>
                          <a:schemeClr val="dk1"/>
                        </a:solidFill>
                        <a:effectLst/>
                        <a:latin typeface="+mn-lt"/>
                        <a:ea typeface="+mn-ea"/>
                        <a:cs typeface="+mn-cs"/>
                      </a:endParaRPr>
                    </a:p>
                  </a:txBody>
                  <a:tcPr marL="68580" marR="68580" marT="0" marB="0" anchor="ctr"/>
                </a:tc>
                <a:tc>
                  <a:txBody>
                    <a:bodyPr/>
                    <a:lstStyle/>
                    <a:p>
                      <a:pPr marL="0" algn="ctr" defTabSz="914400" rtl="0" eaLnBrk="1" latinLnBrk="0" hangingPunct="1">
                        <a:lnSpc>
                          <a:spcPct val="100000"/>
                        </a:lnSpc>
                        <a:spcBef>
                          <a:spcPts val="600"/>
                        </a:spcBef>
                        <a:spcAft>
                          <a:spcPts val="600"/>
                        </a:spcAft>
                      </a:pPr>
                      <a:r>
                        <a:rPr lang="en-US" sz="1800" b="1" kern="1200" dirty="0">
                          <a:solidFill>
                            <a:schemeClr val="dk1"/>
                          </a:solidFill>
                          <a:effectLst/>
                          <a:latin typeface="+mn-lt"/>
                          <a:ea typeface="+mn-ea"/>
                          <a:cs typeface="+mn-cs"/>
                        </a:rPr>
                        <a:t>Number</a:t>
                      </a:r>
                      <a:endParaRPr lang="en-ZA" sz="1800" b="1" kern="1200" dirty="0">
                        <a:solidFill>
                          <a:schemeClr val="dk1"/>
                        </a:solidFill>
                        <a:effectLst/>
                        <a:latin typeface="+mn-lt"/>
                        <a:ea typeface="+mn-ea"/>
                        <a:cs typeface="+mn-cs"/>
                      </a:endParaRPr>
                    </a:p>
                  </a:txBody>
                  <a:tcPr marL="68580" marR="68580" marT="0" marB="0" anchor="ctr"/>
                </a:tc>
                <a:tc>
                  <a:txBody>
                    <a:bodyPr/>
                    <a:lstStyle/>
                    <a:p>
                      <a:pPr marL="0" algn="ctr" defTabSz="914400" rtl="0" eaLnBrk="1" latinLnBrk="0" hangingPunct="1">
                        <a:lnSpc>
                          <a:spcPct val="100000"/>
                        </a:lnSpc>
                        <a:spcBef>
                          <a:spcPts val="600"/>
                        </a:spcBef>
                        <a:spcAft>
                          <a:spcPts val="600"/>
                        </a:spcAft>
                      </a:pPr>
                      <a:r>
                        <a:rPr lang="en-US" sz="1800" b="1" kern="1200" dirty="0">
                          <a:solidFill>
                            <a:schemeClr val="dk1"/>
                          </a:solidFill>
                          <a:effectLst/>
                          <a:latin typeface="+mn-lt"/>
                          <a:ea typeface="+mn-ea"/>
                          <a:cs typeface="+mn-cs"/>
                        </a:rPr>
                        <a:t>% of total no. of staff leaving</a:t>
                      </a:r>
                      <a:endParaRPr lang="en-ZA" sz="1800" b="1"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xmlns="" val="2708851469"/>
                  </a:ext>
                </a:extLst>
              </a:tr>
              <a:tr h="622474">
                <a:tc>
                  <a:txBody>
                    <a:bodyPr/>
                    <a:lstStyle/>
                    <a:p>
                      <a:pPr marL="0" algn="ctr" defTabSz="914400" rtl="0" eaLnBrk="1" latinLnBrk="0" hangingPunct="1">
                        <a:lnSpc>
                          <a:spcPct val="100000"/>
                        </a:lnSpc>
                        <a:spcBef>
                          <a:spcPts val="600"/>
                        </a:spcBef>
                        <a:spcAft>
                          <a:spcPts val="600"/>
                        </a:spcAft>
                      </a:pPr>
                      <a:r>
                        <a:rPr lang="en-US" sz="1800" b="1" kern="1200" dirty="0">
                          <a:solidFill>
                            <a:schemeClr val="dk1"/>
                          </a:solidFill>
                          <a:effectLst/>
                          <a:latin typeface="+mn-lt"/>
                          <a:ea typeface="+mn-ea"/>
                          <a:cs typeface="+mn-cs"/>
                        </a:rPr>
                        <a:t>Resignation</a:t>
                      </a:r>
                      <a:endParaRPr lang="en-ZA" sz="1800" b="1" kern="1200" dirty="0">
                        <a:solidFill>
                          <a:schemeClr val="dk1"/>
                        </a:solidFill>
                        <a:effectLst/>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600"/>
                        </a:spcBef>
                        <a:spcAft>
                          <a:spcPts val="0"/>
                        </a:spcAft>
                      </a:pPr>
                      <a:r>
                        <a:rPr lang="en-US" sz="1800" kern="1200" dirty="0">
                          <a:solidFill>
                            <a:schemeClr val="dk1"/>
                          </a:solidFill>
                          <a:effectLst/>
                          <a:latin typeface="+mn-lt"/>
                          <a:ea typeface="+mn-ea"/>
                          <a:cs typeface="+mn-cs"/>
                        </a:rPr>
                        <a:t>37</a:t>
                      </a:r>
                      <a:endParaRPr lang="en-ZA" sz="1800" kern="1200" dirty="0">
                        <a:solidFill>
                          <a:schemeClr val="dk1"/>
                        </a:solidFill>
                        <a:effectLst/>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US" sz="1800" kern="1200" dirty="0">
                          <a:solidFill>
                            <a:schemeClr val="dk1"/>
                          </a:solidFill>
                          <a:effectLst/>
                          <a:latin typeface="+mn-lt"/>
                          <a:ea typeface="+mn-ea"/>
                          <a:cs typeface="+mn-cs"/>
                        </a:rPr>
                        <a:t>5%</a:t>
                      </a:r>
                      <a:endParaRPr lang="en-ZA" sz="180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xmlns="" val="1858160844"/>
                  </a:ext>
                </a:extLst>
              </a:tr>
              <a:tr h="558512">
                <a:tc>
                  <a:txBody>
                    <a:bodyPr/>
                    <a:lstStyle/>
                    <a:p>
                      <a:pPr marL="0" algn="ctr" defTabSz="914400" rtl="0" eaLnBrk="1" latinLnBrk="0" hangingPunct="1">
                        <a:lnSpc>
                          <a:spcPct val="100000"/>
                        </a:lnSpc>
                        <a:spcBef>
                          <a:spcPts val="600"/>
                        </a:spcBef>
                        <a:spcAft>
                          <a:spcPts val="600"/>
                        </a:spcAft>
                      </a:pPr>
                      <a:r>
                        <a:rPr lang="en-US" sz="1800" b="1" kern="1200" dirty="0">
                          <a:solidFill>
                            <a:schemeClr val="dk1"/>
                          </a:solidFill>
                          <a:effectLst/>
                          <a:latin typeface="+mn-lt"/>
                          <a:ea typeface="+mn-ea"/>
                          <a:cs typeface="+mn-cs"/>
                        </a:rPr>
                        <a:t>Dismissal</a:t>
                      </a:r>
                      <a:endParaRPr lang="en-ZA" sz="1800" b="1" kern="1200" dirty="0">
                        <a:solidFill>
                          <a:schemeClr val="dk1"/>
                        </a:solidFill>
                        <a:effectLst/>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600"/>
                        </a:spcBef>
                        <a:spcAft>
                          <a:spcPts val="0"/>
                        </a:spcAft>
                      </a:pPr>
                      <a:r>
                        <a:rPr lang="en-US" sz="1800" kern="1200" dirty="0">
                          <a:solidFill>
                            <a:schemeClr val="dk1"/>
                          </a:solidFill>
                          <a:effectLst/>
                          <a:latin typeface="+mn-lt"/>
                          <a:ea typeface="+mn-ea"/>
                          <a:cs typeface="+mn-cs"/>
                        </a:rPr>
                        <a:t>2</a:t>
                      </a:r>
                      <a:endParaRPr lang="en-ZA" sz="1800" kern="1200" dirty="0">
                        <a:solidFill>
                          <a:schemeClr val="dk1"/>
                        </a:solidFill>
                        <a:effectLst/>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US" sz="1800" kern="1200" dirty="0">
                          <a:solidFill>
                            <a:schemeClr val="dk1"/>
                          </a:solidFill>
                          <a:effectLst/>
                          <a:latin typeface="+mn-lt"/>
                          <a:ea typeface="+mn-ea"/>
                          <a:cs typeface="+mn-cs"/>
                        </a:rPr>
                        <a:t>0%</a:t>
                      </a:r>
                      <a:endParaRPr lang="en-ZA" sz="1800" kern="1200" dirty="0">
                        <a:solidFill>
                          <a:schemeClr val="dk1"/>
                        </a:solidFill>
                        <a:effectLst/>
                        <a:latin typeface="+mn-lt"/>
                        <a:ea typeface="+mn-ea"/>
                        <a:cs typeface="+mn-cs"/>
                      </a:endParaRPr>
                    </a:p>
                    <a:p>
                      <a:pPr marL="0" algn="ctr" defTabSz="914400" rtl="0" eaLnBrk="1" latinLnBrk="0" hangingPunct="1">
                        <a:spcAft>
                          <a:spcPts val="0"/>
                        </a:spcAft>
                      </a:pPr>
                      <a:r>
                        <a:rPr lang="en-US" sz="1800" kern="1200" dirty="0">
                          <a:solidFill>
                            <a:schemeClr val="dk1"/>
                          </a:solidFill>
                          <a:effectLst/>
                          <a:latin typeface="+mn-lt"/>
                          <a:ea typeface="+mn-ea"/>
                          <a:cs typeface="+mn-cs"/>
                        </a:rPr>
                        <a:t> </a:t>
                      </a:r>
                      <a:endParaRPr lang="en-ZA" sz="180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xmlns="" val="1213668526"/>
                  </a:ext>
                </a:extLst>
              </a:tr>
              <a:tr h="773853">
                <a:tc>
                  <a:txBody>
                    <a:bodyPr/>
                    <a:lstStyle/>
                    <a:p>
                      <a:pPr marL="0" algn="ctr" defTabSz="914400" rtl="0" eaLnBrk="1" latinLnBrk="0" hangingPunct="1">
                        <a:lnSpc>
                          <a:spcPct val="100000"/>
                        </a:lnSpc>
                        <a:spcBef>
                          <a:spcPts val="600"/>
                        </a:spcBef>
                        <a:spcAft>
                          <a:spcPts val="600"/>
                        </a:spcAft>
                      </a:pPr>
                      <a:r>
                        <a:rPr lang="en-US" sz="1800" b="1" kern="1200" dirty="0">
                          <a:solidFill>
                            <a:schemeClr val="dk1"/>
                          </a:solidFill>
                          <a:effectLst/>
                          <a:latin typeface="+mn-lt"/>
                          <a:ea typeface="+mn-ea"/>
                          <a:cs typeface="+mn-cs"/>
                        </a:rPr>
                        <a:t>Retirement</a:t>
                      </a:r>
                      <a:endParaRPr lang="en-ZA" sz="1800" b="1" kern="1200" dirty="0">
                        <a:solidFill>
                          <a:schemeClr val="dk1"/>
                        </a:solidFill>
                        <a:effectLst/>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600"/>
                        </a:spcBef>
                        <a:spcAft>
                          <a:spcPts val="0"/>
                        </a:spcAft>
                      </a:pPr>
                      <a:r>
                        <a:rPr lang="en-US" sz="1800" kern="1200" dirty="0">
                          <a:solidFill>
                            <a:schemeClr val="dk1"/>
                          </a:solidFill>
                          <a:effectLst/>
                          <a:latin typeface="+mn-lt"/>
                          <a:ea typeface="+mn-ea"/>
                          <a:cs typeface="+mn-cs"/>
                        </a:rPr>
                        <a:t>3</a:t>
                      </a:r>
                      <a:endParaRPr lang="en-ZA" sz="1800" kern="1200" dirty="0">
                        <a:solidFill>
                          <a:schemeClr val="dk1"/>
                        </a:solidFill>
                        <a:effectLst/>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US" sz="1800" kern="1200" dirty="0">
                          <a:solidFill>
                            <a:schemeClr val="dk1"/>
                          </a:solidFill>
                          <a:effectLst/>
                          <a:latin typeface="+mn-lt"/>
                          <a:ea typeface="+mn-ea"/>
                          <a:cs typeface="+mn-cs"/>
                        </a:rPr>
                        <a:t>0%</a:t>
                      </a:r>
                      <a:endParaRPr lang="en-ZA" sz="1800" kern="1200" dirty="0">
                        <a:solidFill>
                          <a:schemeClr val="dk1"/>
                        </a:solidFill>
                        <a:effectLst/>
                        <a:latin typeface="+mn-lt"/>
                        <a:ea typeface="+mn-ea"/>
                        <a:cs typeface="+mn-cs"/>
                      </a:endParaRPr>
                    </a:p>
                    <a:p>
                      <a:pPr marL="0" algn="ctr" defTabSz="914400" rtl="0" eaLnBrk="1" latinLnBrk="0" hangingPunct="1">
                        <a:spcAft>
                          <a:spcPts val="0"/>
                        </a:spcAft>
                      </a:pPr>
                      <a:r>
                        <a:rPr lang="en-US" sz="1800" kern="1200" dirty="0">
                          <a:solidFill>
                            <a:schemeClr val="dk1"/>
                          </a:solidFill>
                          <a:effectLst/>
                          <a:latin typeface="+mn-lt"/>
                          <a:ea typeface="+mn-ea"/>
                          <a:cs typeface="+mn-cs"/>
                        </a:rPr>
                        <a:t> </a:t>
                      </a:r>
                      <a:endParaRPr lang="en-ZA" sz="180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xmlns="" val="502821786"/>
                  </a:ext>
                </a:extLst>
              </a:tr>
              <a:tr h="639672">
                <a:tc>
                  <a:txBody>
                    <a:bodyPr/>
                    <a:lstStyle/>
                    <a:p>
                      <a:pPr marL="0" algn="ctr" defTabSz="914400" rtl="0" eaLnBrk="1" latinLnBrk="0" hangingPunct="1">
                        <a:lnSpc>
                          <a:spcPct val="100000"/>
                        </a:lnSpc>
                        <a:spcBef>
                          <a:spcPts val="600"/>
                        </a:spcBef>
                        <a:spcAft>
                          <a:spcPts val="600"/>
                        </a:spcAft>
                      </a:pPr>
                      <a:r>
                        <a:rPr lang="en-US" sz="1800" b="1" kern="1200" dirty="0">
                          <a:solidFill>
                            <a:schemeClr val="dk1"/>
                          </a:solidFill>
                          <a:effectLst/>
                          <a:latin typeface="+mn-lt"/>
                          <a:ea typeface="+mn-ea"/>
                          <a:cs typeface="+mn-cs"/>
                        </a:rPr>
                        <a:t>Ill health</a:t>
                      </a:r>
                      <a:endParaRPr lang="en-ZA" sz="1800" b="1" kern="1200" dirty="0">
                        <a:solidFill>
                          <a:schemeClr val="dk1"/>
                        </a:solidFill>
                        <a:effectLst/>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600"/>
                        </a:spcBef>
                        <a:spcAft>
                          <a:spcPts val="0"/>
                        </a:spcAft>
                      </a:pPr>
                      <a:r>
                        <a:rPr lang="en-US" sz="1800" kern="1200" dirty="0">
                          <a:solidFill>
                            <a:schemeClr val="dk1"/>
                          </a:solidFill>
                          <a:effectLst/>
                          <a:latin typeface="+mn-lt"/>
                          <a:ea typeface="+mn-ea"/>
                          <a:cs typeface="+mn-cs"/>
                        </a:rPr>
                        <a:t>0</a:t>
                      </a:r>
                      <a:endParaRPr lang="en-ZA" sz="1800" kern="1200" dirty="0">
                        <a:solidFill>
                          <a:schemeClr val="dk1"/>
                        </a:solidFill>
                        <a:effectLst/>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US" sz="1800" kern="1200" dirty="0">
                          <a:solidFill>
                            <a:schemeClr val="dk1"/>
                          </a:solidFill>
                          <a:effectLst/>
                          <a:latin typeface="+mn-lt"/>
                          <a:ea typeface="+mn-ea"/>
                          <a:cs typeface="+mn-cs"/>
                        </a:rPr>
                        <a:t>0%</a:t>
                      </a:r>
                      <a:endParaRPr lang="en-ZA" sz="180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xmlns="" val="4282455997"/>
                  </a:ext>
                </a:extLst>
              </a:tr>
              <a:tr h="628262">
                <a:tc>
                  <a:txBody>
                    <a:bodyPr/>
                    <a:lstStyle/>
                    <a:p>
                      <a:pPr marL="0" algn="ctr" defTabSz="914400" rtl="0" eaLnBrk="1" latinLnBrk="0" hangingPunct="1">
                        <a:lnSpc>
                          <a:spcPct val="100000"/>
                        </a:lnSpc>
                        <a:spcBef>
                          <a:spcPts val="600"/>
                        </a:spcBef>
                        <a:spcAft>
                          <a:spcPts val="600"/>
                        </a:spcAft>
                      </a:pPr>
                      <a:r>
                        <a:rPr lang="en-US" sz="1800" b="1" kern="1200" dirty="0">
                          <a:solidFill>
                            <a:schemeClr val="dk1"/>
                          </a:solidFill>
                          <a:effectLst/>
                          <a:latin typeface="+mn-lt"/>
                          <a:ea typeface="+mn-ea"/>
                          <a:cs typeface="+mn-cs"/>
                        </a:rPr>
                        <a:t>Expiry of contract</a:t>
                      </a:r>
                      <a:endParaRPr lang="en-ZA" sz="1800" b="1" kern="1200" dirty="0">
                        <a:solidFill>
                          <a:schemeClr val="dk1"/>
                        </a:solidFill>
                        <a:effectLst/>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600"/>
                        </a:spcBef>
                        <a:spcAft>
                          <a:spcPts val="0"/>
                        </a:spcAft>
                      </a:pPr>
                      <a:r>
                        <a:rPr lang="en-US" sz="1800" kern="1200" dirty="0">
                          <a:solidFill>
                            <a:schemeClr val="dk1"/>
                          </a:solidFill>
                          <a:effectLst/>
                          <a:latin typeface="+mn-lt"/>
                          <a:ea typeface="+mn-ea"/>
                          <a:cs typeface="+mn-cs"/>
                        </a:rPr>
                        <a:t>8</a:t>
                      </a:r>
                      <a:endParaRPr lang="en-ZA" sz="1800" kern="1200" dirty="0">
                        <a:solidFill>
                          <a:schemeClr val="dk1"/>
                        </a:solidFill>
                        <a:effectLst/>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US" sz="1800" kern="1200" dirty="0">
                          <a:solidFill>
                            <a:schemeClr val="dk1"/>
                          </a:solidFill>
                          <a:effectLst/>
                          <a:latin typeface="+mn-lt"/>
                          <a:ea typeface="+mn-ea"/>
                          <a:cs typeface="+mn-cs"/>
                        </a:rPr>
                        <a:t>1%</a:t>
                      </a:r>
                      <a:endParaRPr lang="en-ZA" sz="180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xmlns="" val="898675110"/>
                  </a:ext>
                </a:extLst>
              </a:tr>
              <a:tr h="636984">
                <a:tc>
                  <a:txBody>
                    <a:bodyPr/>
                    <a:lstStyle/>
                    <a:p>
                      <a:pPr marL="0" algn="ctr" defTabSz="914400" rtl="0" eaLnBrk="1" latinLnBrk="0" hangingPunct="1">
                        <a:lnSpc>
                          <a:spcPct val="100000"/>
                        </a:lnSpc>
                        <a:spcBef>
                          <a:spcPts val="600"/>
                        </a:spcBef>
                        <a:spcAft>
                          <a:spcPts val="600"/>
                        </a:spcAft>
                      </a:pPr>
                      <a:r>
                        <a:rPr lang="en-US" sz="1800" b="1" kern="1200" dirty="0">
                          <a:solidFill>
                            <a:schemeClr val="dk1"/>
                          </a:solidFill>
                          <a:effectLst/>
                          <a:latin typeface="+mn-lt"/>
                          <a:ea typeface="+mn-ea"/>
                          <a:cs typeface="+mn-cs"/>
                        </a:rPr>
                        <a:t>Other</a:t>
                      </a:r>
                      <a:endParaRPr lang="en-ZA" sz="1800" b="1" kern="1200" dirty="0">
                        <a:solidFill>
                          <a:schemeClr val="dk1"/>
                        </a:solidFill>
                        <a:effectLst/>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600"/>
                        </a:spcBef>
                        <a:spcAft>
                          <a:spcPts val="0"/>
                        </a:spcAft>
                      </a:pPr>
                      <a:r>
                        <a:rPr lang="en-US" sz="1800" kern="1200" dirty="0">
                          <a:solidFill>
                            <a:schemeClr val="dk1"/>
                          </a:solidFill>
                          <a:effectLst/>
                          <a:latin typeface="+mn-lt"/>
                          <a:ea typeface="+mn-ea"/>
                          <a:cs typeface="+mn-cs"/>
                        </a:rPr>
                        <a:t>1</a:t>
                      </a:r>
                      <a:endParaRPr lang="en-ZA" sz="1800" kern="1200" dirty="0">
                        <a:solidFill>
                          <a:schemeClr val="dk1"/>
                        </a:solidFill>
                        <a:effectLst/>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US" sz="1800" kern="1200" dirty="0">
                          <a:solidFill>
                            <a:schemeClr val="dk1"/>
                          </a:solidFill>
                          <a:effectLst/>
                          <a:latin typeface="+mn-lt"/>
                          <a:ea typeface="+mn-ea"/>
                          <a:cs typeface="+mn-cs"/>
                        </a:rPr>
                        <a:t>0%</a:t>
                      </a:r>
                      <a:endParaRPr lang="en-ZA" sz="180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xmlns="" val="475452949"/>
                  </a:ext>
                </a:extLst>
              </a:tr>
              <a:tr h="518393">
                <a:tc>
                  <a:txBody>
                    <a:bodyPr/>
                    <a:lstStyle/>
                    <a:p>
                      <a:pPr marL="0" algn="ctr" defTabSz="914400" rtl="0" eaLnBrk="1" latinLnBrk="0" hangingPunct="1">
                        <a:lnSpc>
                          <a:spcPct val="100000"/>
                        </a:lnSpc>
                        <a:spcBef>
                          <a:spcPts val="600"/>
                        </a:spcBef>
                        <a:spcAft>
                          <a:spcPts val="600"/>
                        </a:spcAft>
                      </a:pPr>
                      <a:r>
                        <a:rPr lang="en-US" sz="1800" b="1" kern="1200" dirty="0">
                          <a:solidFill>
                            <a:schemeClr val="dk1"/>
                          </a:solidFill>
                          <a:effectLst/>
                          <a:latin typeface="+mn-lt"/>
                          <a:ea typeface="+mn-ea"/>
                          <a:cs typeface="+mn-cs"/>
                        </a:rPr>
                        <a:t>Total</a:t>
                      </a:r>
                      <a:endParaRPr lang="en-ZA" sz="1800" b="1" kern="1200" dirty="0">
                        <a:solidFill>
                          <a:schemeClr val="dk1"/>
                        </a:solidFill>
                        <a:effectLst/>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600"/>
                        </a:spcBef>
                        <a:spcAft>
                          <a:spcPts val="0"/>
                        </a:spcAft>
                      </a:pPr>
                      <a:r>
                        <a:rPr lang="en-US" sz="1800" kern="1200" dirty="0">
                          <a:solidFill>
                            <a:schemeClr val="dk1"/>
                          </a:solidFill>
                          <a:effectLst/>
                          <a:latin typeface="+mn-lt"/>
                          <a:ea typeface="+mn-ea"/>
                          <a:cs typeface="+mn-cs"/>
                        </a:rPr>
                        <a:t>34</a:t>
                      </a:r>
                      <a:endParaRPr lang="en-ZA" sz="1800" kern="1200" dirty="0">
                        <a:solidFill>
                          <a:schemeClr val="dk1"/>
                        </a:solidFill>
                        <a:effectLst/>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US" sz="1800" kern="1200" dirty="0">
                          <a:solidFill>
                            <a:schemeClr val="dk1"/>
                          </a:solidFill>
                          <a:effectLst/>
                          <a:latin typeface="+mn-lt"/>
                          <a:ea typeface="+mn-ea"/>
                          <a:cs typeface="+mn-cs"/>
                        </a:rPr>
                        <a:t>5%</a:t>
                      </a:r>
                      <a:endParaRPr lang="en-ZA" sz="180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xmlns="" val="38805889"/>
                  </a:ext>
                </a:extLst>
              </a:tr>
            </a:tbl>
          </a:graphicData>
        </a:graphic>
      </p:graphicFrame>
      <p:pic>
        <p:nvPicPr>
          <p:cNvPr id="3" name="Picture 2">
            <a:extLst>
              <a:ext uri="{FF2B5EF4-FFF2-40B4-BE49-F238E27FC236}">
                <a16:creationId xmlns:a16="http://schemas.microsoft.com/office/drawing/2014/main" xmlns="" id="{39941106-3F56-D82B-4899-D6ECEBF3F87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1520" y="5877272"/>
            <a:ext cx="8364322" cy="1096294"/>
          </a:xfrm>
          <a:prstGeom prst="rect">
            <a:avLst/>
          </a:prstGeom>
        </p:spPr>
      </p:pic>
    </p:spTree>
    <p:extLst>
      <p:ext uri="{BB962C8B-B14F-4D97-AF65-F5344CB8AC3E}">
        <p14:creationId xmlns:p14="http://schemas.microsoft.com/office/powerpoint/2010/main" xmlns="" val="174305087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ACD00F6C-F0E3-E3F3-9D04-26F086C63B6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1520" y="5877272"/>
            <a:ext cx="8364322" cy="1096294"/>
          </a:xfrm>
          <a:prstGeom prst="rect">
            <a:avLst/>
          </a:prstGeom>
        </p:spPr>
      </p:pic>
      <p:sp>
        <p:nvSpPr>
          <p:cNvPr id="5" name="Title 1">
            <a:extLst>
              <a:ext uri="{FF2B5EF4-FFF2-40B4-BE49-F238E27FC236}">
                <a16:creationId xmlns:a16="http://schemas.microsoft.com/office/drawing/2014/main" xmlns="" id="{CAB55DE9-92DB-3E8E-9CEA-584237D10B13}"/>
              </a:ext>
            </a:extLst>
          </p:cNvPr>
          <p:cNvSpPr txBox="1">
            <a:spLocks/>
          </p:cNvSpPr>
          <p:nvPr/>
        </p:nvSpPr>
        <p:spPr>
          <a:xfrm>
            <a:off x="835357" y="3077786"/>
            <a:ext cx="3232587" cy="1935390"/>
          </a:xfrm>
          <a:prstGeom prst="rect">
            <a:avLst/>
          </a:prstGeom>
        </p:spPr>
        <p:txBody>
          <a:bodyPr vert="horz" lIns="68580" tIns="34290" rIns="68580" bIns="34290" rtlCol="0" anchor="t">
            <a:normAutofit fontScale="850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0000"/>
              </a:lnSpc>
              <a:spcAft>
                <a:spcPts val="450"/>
              </a:spcAft>
            </a:pPr>
            <a:r>
              <a:rPr lang="en-ZA" sz="4400" dirty="0">
                <a:latin typeface="Trebuchet MS" panose="020B0703020202090204" pitchFamily="34" charset="0"/>
              </a:rPr>
              <a:t>5. </a:t>
            </a:r>
            <a:r>
              <a:rPr lang="en-US" sz="4400" dirty="0">
                <a:latin typeface="Trebuchet MS" panose="020B0703020202090204" pitchFamily="34" charset="0"/>
              </a:rPr>
              <a:t>Governance &amp; Compliance</a:t>
            </a:r>
            <a:endParaRPr lang="en-US" sz="4050" dirty="0">
              <a:latin typeface="Trebuchet MS" panose="020B0703020202090204" pitchFamily="34" charset="0"/>
            </a:endParaRPr>
          </a:p>
        </p:txBody>
      </p:sp>
      <p:pic>
        <p:nvPicPr>
          <p:cNvPr id="6" name="Picture 5" descr="Logo, icon&#10;&#10;Description automatically generated">
            <a:extLst>
              <a:ext uri="{FF2B5EF4-FFF2-40B4-BE49-F238E27FC236}">
                <a16:creationId xmlns:a16="http://schemas.microsoft.com/office/drawing/2014/main" xmlns="" id="{DED1AA58-F107-C5C7-B05D-57D9D65EB8B1}"/>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41477" y="260648"/>
            <a:ext cx="479789" cy="439806"/>
          </a:xfrm>
          <a:prstGeom prst="rect">
            <a:avLst/>
          </a:prstGeom>
        </p:spPr>
      </p:pic>
      <p:pic>
        <p:nvPicPr>
          <p:cNvPr id="9" name="Picture 8">
            <a:extLst>
              <a:ext uri="{FF2B5EF4-FFF2-40B4-BE49-F238E27FC236}">
                <a16:creationId xmlns:a16="http://schemas.microsoft.com/office/drawing/2014/main" xmlns="" id="{7E993BB3-04B3-C909-6E35-F7C460BAD5B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932040" y="1631950"/>
            <a:ext cx="3594100" cy="3594100"/>
          </a:xfrm>
          <a:prstGeom prst="rect">
            <a:avLst/>
          </a:prstGeom>
        </p:spPr>
      </p:pic>
      <p:pic>
        <p:nvPicPr>
          <p:cNvPr id="10" name="Picture 9">
            <a:extLst>
              <a:ext uri="{FF2B5EF4-FFF2-40B4-BE49-F238E27FC236}">
                <a16:creationId xmlns:a16="http://schemas.microsoft.com/office/drawing/2014/main" xmlns="" id="{8D2B020C-415D-BC1B-0214-4A78A4451F23}"/>
              </a:ext>
            </a:extLst>
          </p:cNvPr>
          <p:cNvPicPr>
            <a:picLocks noChangeAspect="1"/>
          </p:cNvPicPr>
          <p:nvPr/>
        </p:nvPicPr>
        <p:blipFill>
          <a:blip r:embed="rId5" cstate="print"/>
          <a:stretch>
            <a:fillRect/>
          </a:stretch>
        </p:blipFill>
        <p:spPr>
          <a:xfrm>
            <a:off x="-36512" y="1011295"/>
            <a:ext cx="9180512" cy="257465"/>
          </a:xfrm>
          <a:prstGeom prst="rect">
            <a:avLst/>
          </a:prstGeom>
        </p:spPr>
      </p:pic>
    </p:spTree>
    <p:extLst>
      <p:ext uri="{BB962C8B-B14F-4D97-AF65-F5344CB8AC3E}">
        <p14:creationId xmlns:p14="http://schemas.microsoft.com/office/powerpoint/2010/main" xmlns="" val="378725527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41477" y="3077787"/>
            <a:ext cx="4126721" cy="1237038"/>
          </a:xfrm>
          <a:prstGeom prst="rect">
            <a:avLst/>
          </a:prstGeom>
        </p:spPr>
        <p:txBody>
          <a:bodyPr vert="horz" lIns="68580" tIns="34290" rIns="68580" bIns="34290" rtlCol="0" anchor="t">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Aft>
                <a:spcPts val="450"/>
              </a:spcAft>
            </a:pPr>
            <a:r>
              <a:rPr lang="en-US" sz="4050" dirty="0">
                <a:latin typeface="Trebuchet MS" panose="020B0603020202020204" pitchFamily="34" charset="0"/>
              </a:rPr>
              <a:t>1.Organisational Overview</a:t>
            </a:r>
          </a:p>
        </p:txBody>
      </p:sp>
      <p:pic>
        <p:nvPicPr>
          <p:cNvPr id="6" name="Picture 5" descr="Shape&#10;&#10;Description automatically generated with low confidence">
            <a:extLst>
              <a:ext uri="{FF2B5EF4-FFF2-40B4-BE49-F238E27FC236}">
                <a16:creationId xmlns:a16="http://schemas.microsoft.com/office/drawing/2014/main" xmlns="" id="{4938B40B-709E-B977-1099-157046847AA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468198" y="1357297"/>
            <a:ext cx="4099343" cy="4099343"/>
          </a:xfrm>
          <a:prstGeom prst="rect">
            <a:avLst/>
          </a:prstGeom>
        </p:spPr>
      </p:pic>
      <p:pic>
        <p:nvPicPr>
          <p:cNvPr id="17" name="Picture 16" descr="Logo, icon&#10;&#10;Description automatically generated">
            <a:extLst>
              <a:ext uri="{FF2B5EF4-FFF2-40B4-BE49-F238E27FC236}">
                <a16:creationId xmlns:a16="http://schemas.microsoft.com/office/drawing/2014/main" xmlns="" id="{7779CABF-B006-A6B9-A222-39B4AC2C335E}"/>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41477" y="260648"/>
            <a:ext cx="479789" cy="439806"/>
          </a:xfrm>
          <a:prstGeom prst="rect">
            <a:avLst/>
          </a:prstGeom>
        </p:spPr>
      </p:pic>
      <p:pic>
        <p:nvPicPr>
          <p:cNvPr id="4" name="Picture 3">
            <a:extLst>
              <a:ext uri="{FF2B5EF4-FFF2-40B4-BE49-F238E27FC236}">
                <a16:creationId xmlns:a16="http://schemas.microsoft.com/office/drawing/2014/main" xmlns="" id="{B435DA5A-80DC-3DDC-3E67-4F75BD9AF39A}"/>
              </a:ext>
            </a:extLst>
          </p:cNvPr>
          <p:cNvPicPr>
            <a:picLocks noChangeAspect="1"/>
          </p:cNvPicPr>
          <p:nvPr/>
        </p:nvPicPr>
        <p:blipFill>
          <a:blip r:embed="rId4" cstate="print"/>
          <a:stretch>
            <a:fillRect/>
          </a:stretch>
        </p:blipFill>
        <p:spPr>
          <a:xfrm>
            <a:off x="-36512" y="836712"/>
            <a:ext cx="9180512" cy="257465"/>
          </a:xfrm>
          <a:prstGeom prst="rect">
            <a:avLst/>
          </a:prstGeom>
        </p:spPr>
      </p:pic>
    </p:spTree>
    <p:extLst>
      <p:ext uri="{BB962C8B-B14F-4D97-AF65-F5344CB8AC3E}">
        <p14:creationId xmlns:p14="http://schemas.microsoft.com/office/powerpoint/2010/main" xmlns="" val="142206309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356" y="116632"/>
            <a:ext cx="9144000" cy="523220"/>
          </a:xfrm>
          <a:prstGeom prst="rect">
            <a:avLst/>
          </a:prstGeom>
          <a:solidFill>
            <a:srgbClr val="146C38"/>
          </a:solidFill>
        </p:spPr>
        <p:txBody>
          <a:bodyPr wrap="square">
            <a:spAutoFit/>
          </a:bodyPr>
          <a:lstStyle/>
          <a:p>
            <a:pPr algn="ctr"/>
            <a:r>
              <a:rPr lang="en-US" sz="2800" b="1" dirty="0">
                <a:solidFill>
                  <a:schemeClr val="bg1"/>
                </a:solidFill>
                <a:latin typeface="Trebuchet MS" panose="020B0603020202020204" pitchFamily="34" charset="0"/>
              </a:rPr>
              <a:t>Audit &amp; Risk Committee</a:t>
            </a:r>
            <a:endParaRPr lang="en-ZA" sz="4400" b="1" dirty="0">
              <a:solidFill>
                <a:schemeClr val="bg1"/>
              </a:solidFill>
            </a:endParaRPr>
          </a:p>
        </p:txBody>
      </p:sp>
      <p:graphicFrame>
        <p:nvGraphicFramePr>
          <p:cNvPr id="6" name="Table 5"/>
          <p:cNvGraphicFramePr>
            <a:graphicFrameLocks noGrp="1"/>
          </p:cNvGraphicFramePr>
          <p:nvPr>
            <p:extLst>
              <p:ext uri="{D42A27DB-BD31-4B8C-83A1-F6EECF244321}">
                <p14:modId xmlns:p14="http://schemas.microsoft.com/office/powerpoint/2010/main" xmlns="" val="142319356"/>
              </p:ext>
            </p:extLst>
          </p:nvPr>
        </p:nvGraphicFramePr>
        <p:xfrm>
          <a:off x="35496" y="1116825"/>
          <a:ext cx="9016140" cy="4499850"/>
        </p:xfrm>
        <a:graphic>
          <a:graphicData uri="http://schemas.openxmlformats.org/drawingml/2006/table">
            <a:tbl>
              <a:tblPr firstRow="1" bandRow="1">
                <a:tableStyleId>{BDBED569-4797-4DF1-A0F4-6AAB3CD982D8}</a:tableStyleId>
              </a:tblPr>
              <a:tblGrid>
                <a:gridCol w="2169859">
                  <a:extLst>
                    <a:ext uri="{9D8B030D-6E8A-4147-A177-3AD203B41FA5}">
                      <a16:colId xmlns:a16="http://schemas.microsoft.com/office/drawing/2014/main" xmlns="" val="3829849898"/>
                    </a:ext>
                  </a:extLst>
                </a:gridCol>
                <a:gridCol w="2057625">
                  <a:extLst>
                    <a:ext uri="{9D8B030D-6E8A-4147-A177-3AD203B41FA5}">
                      <a16:colId xmlns:a16="http://schemas.microsoft.com/office/drawing/2014/main" xmlns="" val="1230377211"/>
                    </a:ext>
                  </a:extLst>
                </a:gridCol>
                <a:gridCol w="2050143">
                  <a:extLst>
                    <a:ext uri="{9D8B030D-6E8A-4147-A177-3AD203B41FA5}">
                      <a16:colId xmlns:a16="http://schemas.microsoft.com/office/drawing/2014/main" xmlns="" val="1285244816"/>
                    </a:ext>
                  </a:extLst>
                </a:gridCol>
                <a:gridCol w="2738513">
                  <a:extLst>
                    <a:ext uri="{9D8B030D-6E8A-4147-A177-3AD203B41FA5}">
                      <a16:colId xmlns:a16="http://schemas.microsoft.com/office/drawing/2014/main" xmlns="" val="3127407828"/>
                    </a:ext>
                  </a:extLst>
                </a:gridCol>
              </a:tblGrid>
              <a:tr h="811770">
                <a:tc>
                  <a:txBody>
                    <a:bodyPr/>
                    <a:lstStyle/>
                    <a:p>
                      <a:pPr algn="ctr"/>
                      <a:r>
                        <a:rPr lang="en-US" sz="1800" cap="small" baseline="0" dirty="0"/>
                        <a:t>Committee</a:t>
                      </a:r>
                      <a:endParaRPr lang="en-ZA" sz="1800" cap="small" baseline="0" dirty="0">
                        <a:solidFill>
                          <a:srgbClr val="002060"/>
                        </a:solidFill>
                      </a:endParaRPr>
                    </a:p>
                  </a:txBody>
                  <a:tcPr anchor="ctr"/>
                </a:tc>
                <a:tc>
                  <a:txBody>
                    <a:bodyPr/>
                    <a:lstStyle/>
                    <a:p>
                      <a:pPr algn="ctr"/>
                      <a:r>
                        <a:rPr lang="en-US" sz="1800" cap="small" baseline="0" dirty="0"/>
                        <a:t>No of meetings held </a:t>
                      </a:r>
                      <a:endParaRPr lang="en-ZA" sz="1800" cap="small" baseline="0" dirty="0">
                        <a:solidFill>
                          <a:srgbClr val="00206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cap="small" baseline="0" dirty="0"/>
                        <a:t>Number of members </a:t>
                      </a:r>
                      <a:endParaRPr lang="en-ZA" sz="1800" cap="small" baseline="0" dirty="0">
                        <a:solidFill>
                          <a:srgbClr val="002060"/>
                        </a:solidFill>
                      </a:endParaRPr>
                    </a:p>
                  </a:txBody>
                  <a:tcPr anchor="ctr"/>
                </a:tc>
                <a:tc>
                  <a:txBody>
                    <a:bodyPr/>
                    <a:lstStyle/>
                    <a:p>
                      <a:pPr algn="ctr"/>
                      <a:r>
                        <a:rPr lang="en-US" sz="1800" cap="small" baseline="0" dirty="0"/>
                        <a:t>Names of members </a:t>
                      </a:r>
                      <a:endParaRPr lang="en-ZA" sz="1800" cap="small" baseline="0" dirty="0">
                        <a:solidFill>
                          <a:srgbClr val="002060"/>
                        </a:solidFill>
                      </a:endParaRPr>
                    </a:p>
                  </a:txBody>
                  <a:tcPr anchor="ctr"/>
                </a:tc>
                <a:extLst>
                  <a:ext uri="{0D108BD9-81ED-4DB2-BD59-A6C34878D82A}">
                    <a16:rowId xmlns:a16="http://schemas.microsoft.com/office/drawing/2014/main" xmlns="" val="1746752314"/>
                  </a:ext>
                </a:extLst>
              </a:tr>
              <a:tr h="3084581">
                <a:tc>
                  <a:txBody>
                    <a:bodyPr/>
                    <a:lstStyle/>
                    <a:p>
                      <a:pPr marL="0" algn="ctr" defTabSz="914400" rtl="0" eaLnBrk="1" latinLnBrk="0" hangingPunct="1"/>
                      <a:r>
                        <a:rPr lang="en-ZA" sz="2400" b="1" kern="1200" cap="small" baseline="0" dirty="0">
                          <a:solidFill>
                            <a:schemeClr val="tx1"/>
                          </a:solidFill>
                        </a:rPr>
                        <a:t>Audit &amp; Risk </a:t>
                      </a:r>
                      <a:endParaRPr lang="en-ZA" sz="2400" b="1" kern="1200" cap="small" baseline="0" dirty="0">
                        <a:solidFill>
                          <a:schemeClr val="tx1"/>
                        </a:solidFill>
                        <a:latin typeface="+mn-lt"/>
                        <a:ea typeface="+mn-ea"/>
                        <a:cs typeface="+mn-cs"/>
                      </a:endParaRPr>
                    </a:p>
                  </a:txBody>
                  <a:tcPr anchor="ctr"/>
                </a:tc>
                <a:tc>
                  <a:txBody>
                    <a:bodyPr/>
                    <a:lstStyle/>
                    <a:p>
                      <a:pPr marL="0" algn="ctr" defTabSz="914400" rtl="0" eaLnBrk="1" latinLnBrk="0" hangingPunct="1">
                        <a:lnSpc>
                          <a:spcPct val="150000"/>
                        </a:lnSpc>
                        <a:spcBef>
                          <a:spcPts val="600"/>
                        </a:spcBef>
                        <a:spcAft>
                          <a:spcPts val="600"/>
                        </a:spcAft>
                      </a:pPr>
                      <a:r>
                        <a:rPr lang="en-ZA" sz="1800" b="0" u="none" strike="noStrike" kern="1200" baseline="0" dirty="0">
                          <a:solidFill>
                            <a:schemeClr val="tx1"/>
                          </a:solidFill>
                        </a:rPr>
                        <a:t>8</a:t>
                      </a:r>
                      <a:endParaRPr lang="en-ZA" sz="1800" b="0" i="0" u="none" strike="noStrike" kern="1200" baseline="0" dirty="0">
                        <a:solidFill>
                          <a:schemeClr val="tx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600"/>
                        </a:spcBef>
                        <a:spcAft>
                          <a:spcPts val="600"/>
                        </a:spcAft>
                      </a:pPr>
                      <a:r>
                        <a:rPr lang="en-ZA" sz="1800" u="none" strike="noStrike" kern="1200" baseline="0" dirty="0"/>
                        <a:t>7</a:t>
                      </a:r>
                    </a:p>
                  </a:txBody>
                  <a:tcPr marL="68580" marR="68580" marT="0" marB="0" anchor="ctr"/>
                </a:tc>
                <a:tc>
                  <a:txBody>
                    <a:bodyPr/>
                    <a:lstStyle/>
                    <a:p>
                      <a:pPr marL="0" algn="ctr" defTabSz="914400" rtl="0" eaLnBrk="1" latinLnBrk="0" hangingPunct="1">
                        <a:spcBef>
                          <a:spcPts val="600"/>
                        </a:spcBef>
                        <a:spcAft>
                          <a:spcPts val="600"/>
                        </a:spcAft>
                      </a:pPr>
                      <a:endParaRPr lang="en-ZA" sz="1800" u="none" strike="noStrike" kern="1200" baseline="0" dirty="0"/>
                    </a:p>
                    <a:p>
                      <a:pPr marL="0" algn="ctr" defTabSz="914400" rtl="0" eaLnBrk="1" latinLnBrk="0" hangingPunct="1">
                        <a:spcBef>
                          <a:spcPts val="600"/>
                        </a:spcBef>
                        <a:spcAft>
                          <a:spcPts val="600"/>
                        </a:spcAft>
                      </a:pPr>
                      <a:r>
                        <a:rPr lang="en-ZA" sz="1800" u="none" strike="noStrike" kern="1200" baseline="0" dirty="0"/>
                        <a:t>Ms M Phiri (Chairperson)</a:t>
                      </a:r>
                    </a:p>
                    <a:p>
                      <a:pPr marL="0" algn="ctr" defTabSz="914400" rtl="0" eaLnBrk="1" latinLnBrk="0" hangingPunct="1">
                        <a:spcBef>
                          <a:spcPts val="600"/>
                        </a:spcBef>
                        <a:spcAft>
                          <a:spcPts val="600"/>
                        </a:spcAft>
                      </a:pPr>
                      <a:r>
                        <a:rPr lang="en-ZA" sz="1800" u="none" strike="noStrike" kern="1200" baseline="0" dirty="0"/>
                        <a:t>Ms BT Nkambule</a:t>
                      </a:r>
                    </a:p>
                    <a:p>
                      <a:pPr marL="0" algn="ctr" defTabSz="914400" rtl="0" eaLnBrk="1" latinLnBrk="0" hangingPunct="1">
                        <a:spcBef>
                          <a:spcPts val="600"/>
                        </a:spcBef>
                        <a:spcAft>
                          <a:spcPts val="600"/>
                        </a:spcAft>
                      </a:pPr>
                      <a:r>
                        <a:rPr lang="en-ZA" sz="1800" u="none" strike="noStrike" kern="1200" baseline="0" dirty="0"/>
                        <a:t>Mr J Matsho</a:t>
                      </a:r>
                    </a:p>
                    <a:p>
                      <a:pPr marL="0" algn="ctr" defTabSz="914400" rtl="0" eaLnBrk="1" latinLnBrk="0" hangingPunct="1">
                        <a:spcBef>
                          <a:spcPts val="600"/>
                        </a:spcBef>
                        <a:spcAft>
                          <a:spcPts val="600"/>
                        </a:spcAft>
                      </a:pPr>
                      <a:r>
                        <a:rPr lang="en-ZA" sz="1800" u="none" strike="noStrike" kern="1200" baseline="0" dirty="0"/>
                        <a:t>Adv D Block </a:t>
                      </a:r>
                    </a:p>
                    <a:p>
                      <a:pPr marL="0" algn="ctr" defTabSz="914400" rtl="0" eaLnBrk="1" latinLnBrk="0" hangingPunct="1">
                        <a:spcBef>
                          <a:spcPts val="600"/>
                        </a:spcBef>
                        <a:spcAft>
                          <a:spcPts val="600"/>
                        </a:spcAft>
                      </a:pPr>
                      <a:r>
                        <a:rPr lang="en-ZA" sz="1800" u="none" strike="noStrike" kern="1200" baseline="0" dirty="0"/>
                        <a:t>Mr C de Kock</a:t>
                      </a:r>
                    </a:p>
                    <a:p>
                      <a:pPr marL="0" algn="ctr" defTabSz="914400" rtl="0" eaLnBrk="1" latinLnBrk="0" hangingPunct="1">
                        <a:spcBef>
                          <a:spcPts val="600"/>
                        </a:spcBef>
                        <a:spcAft>
                          <a:spcPts val="600"/>
                        </a:spcAft>
                      </a:pPr>
                      <a:r>
                        <a:rPr lang="en-ZA" sz="1800" u="none" strike="noStrike" kern="1200" baseline="0" dirty="0"/>
                        <a:t>Ms S Nyakale</a:t>
                      </a:r>
                    </a:p>
                    <a:p>
                      <a:pPr marL="0" algn="ctr" defTabSz="914400" rtl="0" eaLnBrk="1" latinLnBrk="0" hangingPunct="1">
                        <a:spcBef>
                          <a:spcPts val="600"/>
                        </a:spcBef>
                        <a:spcAft>
                          <a:spcPts val="600"/>
                        </a:spcAft>
                      </a:pPr>
                      <a:r>
                        <a:rPr lang="en-ZA" sz="1800" u="none" strike="noStrike" kern="1200" baseline="0" dirty="0"/>
                        <a:t>Adv M Xulu</a:t>
                      </a:r>
                    </a:p>
                    <a:p>
                      <a:pPr marL="0" algn="ctr" defTabSz="914400" rtl="0" eaLnBrk="1" latinLnBrk="0" hangingPunct="1">
                        <a:spcBef>
                          <a:spcPts val="600"/>
                        </a:spcBef>
                        <a:spcAft>
                          <a:spcPts val="600"/>
                        </a:spcAft>
                      </a:pPr>
                      <a:r>
                        <a:rPr lang="en-ZA" sz="1800" u="none" strike="noStrike" kern="1200" baseline="0" dirty="0"/>
                        <a:t> </a:t>
                      </a:r>
                      <a:endParaRPr lang="en-ZA" sz="1800" b="0" i="0" u="none" strike="noStrike" kern="1200" baseline="0" dirty="0">
                        <a:solidFill>
                          <a:schemeClr val="tx1"/>
                        </a:solidFill>
                        <a:latin typeface="+mn-lt"/>
                        <a:ea typeface="+mn-ea"/>
                        <a:cs typeface="+mn-cs"/>
                      </a:endParaRPr>
                    </a:p>
                  </a:txBody>
                  <a:tcPr marL="68580" marR="68580" marT="0" marB="0"/>
                </a:tc>
                <a:extLst>
                  <a:ext uri="{0D108BD9-81ED-4DB2-BD59-A6C34878D82A}">
                    <a16:rowId xmlns:a16="http://schemas.microsoft.com/office/drawing/2014/main" xmlns="" val="1804379554"/>
                  </a:ext>
                </a:extLst>
              </a:tr>
            </a:tbl>
          </a:graphicData>
        </a:graphic>
      </p:graphicFrame>
      <p:pic>
        <p:nvPicPr>
          <p:cNvPr id="3" name="Picture 2">
            <a:extLst>
              <a:ext uri="{FF2B5EF4-FFF2-40B4-BE49-F238E27FC236}">
                <a16:creationId xmlns:a16="http://schemas.microsoft.com/office/drawing/2014/main" xmlns="" id="{144B95C5-D75B-D271-A8EB-ED89D917D32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1520" y="5877272"/>
            <a:ext cx="8364322" cy="1096294"/>
          </a:xfrm>
          <a:prstGeom prst="rect">
            <a:avLst/>
          </a:prstGeom>
        </p:spPr>
      </p:pic>
    </p:spTree>
    <p:extLst>
      <p:ext uri="{BB962C8B-B14F-4D97-AF65-F5344CB8AC3E}">
        <p14:creationId xmlns:p14="http://schemas.microsoft.com/office/powerpoint/2010/main" xmlns="" val="3759985350"/>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356" y="116632"/>
            <a:ext cx="9144000" cy="523220"/>
          </a:xfrm>
          <a:prstGeom prst="rect">
            <a:avLst/>
          </a:prstGeom>
          <a:solidFill>
            <a:srgbClr val="146C38"/>
          </a:solidFill>
        </p:spPr>
        <p:txBody>
          <a:bodyPr wrap="square">
            <a:spAutoFit/>
          </a:bodyPr>
          <a:lstStyle/>
          <a:p>
            <a:pPr algn="ctr"/>
            <a:r>
              <a:rPr lang="en-US" sz="2800" b="1" dirty="0">
                <a:solidFill>
                  <a:schemeClr val="bg1"/>
                </a:solidFill>
                <a:latin typeface="Trebuchet MS" panose="020B0603020202020204" pitchFamily="34" charset="0"/>
              </a:rPr>
              <a:t>Human Resource &amp; Remuneration Committee</a:t>
            </a:r>
            <a:endParaRPr lang="en-ZA" sz="4400" b="1"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2050886090"/>
              </p:ext>
            </p:extLst>
          </p:nvPr>
        </p:nvGraphicFramePr>
        <p:xfrm>
          <a:off x="52467" y="1268760"/>
          <a:ext cx="8984030" cy="4032448"/>
        </p:xfrm>
        <a:graphic>
          <a:graphicData uri="http://schemas.openxmlformats.org/drawingml/2006/table">
            <a:tbl>
              <a:tblPr firstRow="1" bandRow="1">
                <a:tableStyleId>{BDBED569-4797-4DF1-A0F4-6AAB3CD982D8}</a:tableStyleId>
              </a:tblPr>
              <a:tblGrid>
                <a:gridCol w="2162131">
                  <a:extLst>
                    <a:ext uri="{9D8B030D-6E8A-4147-A177-3AD203B41FA5}">
                      <a16:colId xmlns:a16="http://schemas.microsoft.com/office/drawing/2014/main" xmlns="" val="3829849898"/>
                    </a:ext>
                  </a:extLst>
                </a:gridCol>
                <a:gridCol w="2050297">
                  <a:extLst>
                    <a:ext uri="{9D8B030D-6E8A-4147-A177-3AD203B41FA5}">
                      <a16:colId xmlns:a16="http://schemas.microsoft.com/office/drawing/2014/main" xmlns="" val="1230377211"/>
                    </a:ext>
                  </a:extLst>
                </a:gridCol>
                <a:gridCol w="2042842">
                  <a:extLst>
                    <a:ext uri="{9D8B030D-6E8A-4147-A177-3AD203B41FA5}">
                      <a16:colId xmlns:a16="http://schemas.microsoft.com/office/drawing/2014/main" xmlns="" val="1285244816"/>
                    </a:ext>
                  </a:extLst>
                </a:gridCol>
                <a:gridCol w="2728760">
                  <a:extLst>
                    <a:ext uri="{9D8B030D-6E8A-4147-A177-3AD203B41FA5}">
                      <a16:colId xmlns:a16="http://schemas.microsoft.com/office/drawing/2014/main" xmlns="" val="3127407828"/>
                    </a:ext>
                  </a:extLst>
                </a:gridCol>
              </a:tblGrid>
              <a:tr h="638117">
                <a:tc>
                  <a:txBody>
                    <a:bodyPr/>
                    <a:lstStyle/>
                    <a:p>
                      <a:pPr marL="0" algn="ctr" defTabSz="914400" rtl="0" eaLnBrk="1" latinLnBrk="0" hangingPunct="1"/>
                      <a:r>
                        <a:rPr lang="en-US" sz="1800" kern="1200" cap="small" baseline="0" dirty="0"/>
                        <a:t>Committee</a:t>
                      </a:r>
                      <a:endParaRPr lang="en-ZA" sz="1800" b="1" kern="1200" cap="small" baseline="0" dirty="0">
                        <a:solidFill>
                          <a:schemeClr val="tx1"/>
                        </a:solidFill>
                        <a:latin typeface="+mn-lt"/>
                        <a:ea typeface="+mn-ea"/>
                        <a:cs typeface="+mn-cs"/>
                      </a:endParaRPr>
                    </a:p>
                  </a:txBody>
                  <a:tcPr anchor="ctr"/>
                </a:tc>
                <a:tc>
                  <a:txBody>
                    <a:bodyPr/>
                    <a:lstStyle/>
                    <a:p>
                      <a:pPr marL="0" algn="ctr" defTabSz="914400" rtl="0" eaLnBrk="1" latinLnBrk="0" hangingPunct="1"/>
                      <a:r>
                        <a:rPr lang="en-US" sz="1800" kern="1200" cap="small" baseline="0" dirty="0"/>
                        <a:t>No of meetings held </a:t>
                      </a:r>
                      <a:endParaRPr lang="en-ZA" sz="1800" b="1" kern="1200" cap="small" baseline="0" dirty="0">
                        <a:solidFill>
                          <a:schemeClr val="tx1"/>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cap="small" baseline="0" dirty="0"/>
                        <a:t>Number of members </a:t>
                      </a:r>
                      <a:endParaRPr lang="en-ZA" sz="1800" b="1" kern="1200" cap="small" baseline="0" dirty="0">
                        <a:solidFill>
                          <a:schemeClr val="tx1"/>
                        </a:solidFill>
                        <a:latin typeface="+mn-lt"/>
                        <a:ea typeface="+mn-ea"/>
                        <a:cs typeface="+mn-cs"/>
                      </a:endParaRPr>
                    </a:p>
                  </a:txBody>
                  <a:tcPr anchor="ctr"/>
                </a:tc>
                <a:tc>
                  <a:txBody>
                    <a:bodyPr/>
                    <a:lstStyle/>
                    <a:p>
                      <a:pPr marL="0" algn="ctr" defTabSz="914400" rtl="0" eaLnBrk="1" latinLnBrk="0" hangingPunct="1"/>
                      <a:r>
                        <a:rPr lang="en-US" sz="1800" kern="1200" cap="small" baseline="0" dirty="0"/>
                        <a:t>Names of members </a:t>
                      </a:r>
                      <a:endParaRPr lang="en-ZA" sz="1800" b="1" kern="1200" cap="small" baseline="0" dirty="0">
                        <a:solidFill>
                          <a:schemeClr val="tx1"/>
                        </a:solidFill>
                        <a:latin typeface="+mn-lt"/>
                        <a:ea typeface="+mn-ea"/>
                        <a:cs typeface="+mn-cs"/>
                      </a:endParaRPr>
                    </a:p>
                  </a:txBody>
                  <a:tcPr anchor="ctr"/>
                </a:tc>
                <a:extLst>
                  <a:ext uri="{0D108BD9-81ED-4DB2-BD59-A6C34878D82A}">
                    <a16:rowId xmlns:a16="http://schemas.microsoft.com/office/drawing/2014/main" xmlns="" val="1746752314"/>
                  </a:ext>
                </a:extLst>
              </a:tr>
              <a:tr h="3394331">
                <a:tc>
                  <a:txBody>
                    <a:bodyPr/>
                    <a:lstStyle/>
                    <a:p>
                      <a:pPr marL="0" algn="ctr" defTabSz="914400" rtl="0" eaLnBrk="1" latinLnBrk="0" hangingPunct="1"/>
                      <a:r>
                        <a:rPr lang="en-ZA" sz="2400" b="1" kern="1200" cap="small" baseline="0" dirty="0">
                          <a:solidFill>
                            <a:schemeClr val="tx1"/>
                          </a:solidFill>
                        </a:rPr>
                        <a:t>Human Resource &amp; Remunerations Committee </a:t>
                      </a:r>
                      <a:endParaRPr lang="en-ZA" sz="2400" b="1" kern="1200" cap="small" baseline="0" dirty="0">
                        <a:solidFill>
                          <a:schemeClr val="tx1"/>
                        </a:solidFill>
                        <a:latin typeface="+mn-lt"/>
                        <a:ea typeface="+mn-ea"/>
                        <a:cs typeface="+mn-cs"/>
                      </a:endParaRPr>
                    </a:p>
                  </a:txBody>
                  <a:tcPr anchor="ctr"/>
                </a:tc>
                <a:tc>
                  <a:txBody>
                    <a:bodyPr/>
                    <a:lstStyle/>
                    <a:p>
                      <a:pPr marL="0" algn="ctr" defTabSz="914400" rtl="0" eaLnBrk="1" latinLnBrk="0" hangingPunct="1">
                        <a:lnSpc>
                          <a:spcPct val="150000"/>
                        </a:lnSpc>
                        <a:spcBef>
                          <a:spcPts val="600"/>
                        </a:spcBef>
                        <a:spcAft>
                          <a:spcPts val="600"/>
                        </a:spcAft>
                      </a:pPr>
                      <a:r>
                        <a:rPr lang="en-ZA" sz="1800" b="0" u="none" strike="noStrike" kern="1200" baseline="0" dirty="0">
                          <a:solidFill>
                            <a:schemeClr val="tx1"/>
                          </a:solidFill>
                        </a:rPr>
                        <a:t>9</a:t>
                      </a:r>
                      <a:endParaRPr lang="en-ZA" sz="1800" b="0" i="0" u="none" strike="noStrike" kern="1200" baseline="0" dirty="0">
                        <a:solidFill>
                          <a:schemeClr val="tx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600"/>
                        </a:spcBef>
                        <a:spcAft>
                          <a:spcPts val="600"/>
                        </a:spcAft>
                      </a:pPr>
                      <a:r>
                        <a:rPr lang="en-ZA" sz="1800" u="none" strike="noStrike" kern="1200" baseline="0" dirty="0"/>
                        <a:t>5</a:t>
                      </a:r>
                      <a:endParaRPr lang="en-ZA" sz="1800" b="0" i="0" u="none" strike="noStrike" kern="1200" baseline="0" dirty="0">
                        <a:solidFill>
                          <a:schemeClr val="tx1"/>
                        </a:solidFill>
                        <a:latin typeface="+mn-lt"/>
                        <a:ea typeface="+mn-ea"/>
                        <a:cs typeface="+mn-cs"/>
                      </a:endParaRPr>
                    </a:p>
                  </a:txBody>
                  <a:tcPr marL="68580" marR="68580" marT="0" marB="0" anchor="ctr"/>
                </a:tc>
                <a:tc>
                  <a:txBody>
                    <a:bodyPr/>
                    <a:lstStyle/>
                    <a:p>
                      <a:pPr marL="0" algn="ctr" defTabSz="914400" rtl="0" eaLnBrk="1" latinLnBrk="0" hangingPunct="1">
                        <a:spcBef>
                          <a:spcPts val="600"/>
                        </a:spcBef>
                        <a:spcAft>
                          <a:spcPts val="600"/>
                        </a:spcAft>
                      </a:pPr>
                      <a:endParaRPr lang="en-ZA" sz="1800" u="none" strike="noStrike" kern="1200" baseline="0" dirty="0"/>
                    </a:p>
                    <a:p>
                      <a:pPr marL="0" algn="ctr" defTabSz="914400" rtl="0" eaLnBrk="1" latinLnBrk="0" hangingPunct="1">
                        <a:spcBef>
                          <a:spcPts val="600"/>
                        </a:spcBef>
                        <a:spcAft>
                          <a:spcPts val="600"/>
                        </a:spcAft>
                      </a:pPr>
                      <a:r>
                        <a:rPr lang="en-ZA" sz="1800" u="none" strike="noStrike" kern="1200" baseline="0" dirty="0"/>
                        <a:t>Mr J Matsho (Chairperson) </a:t>
                      </a:r>
                    </a:p>
                    <a:p>
                      <a:pPr marL="0" algn="ctr" defTabSz="914400" rtl="0" eaLnBrk="1" latinLnBrk="0" hangingPunct="1">
                        <a:spcBef>
                          <a:spcPts val="600"/>
                        </a:spcBef>
                        <a:spcAft>
                          <a:spcPts val="600"/>
                        </a:spcAft>
                      </a:pPr>
                      <a:r>
                        <a:rPr lang="en-ZA" sz="1800" u="none" strike="noStrike" kern="1200" baseline="0" dirty="0"/>
                        <a:t>Mr M Sibeko</a:t>
                      </a:r>
                    </a:p>
                    <a:p>
                      <a:pPr marL="0" algn="ctr" defTabSz="914400" rtl="0" eaLnBrk="1" latinLnBrk="0" hangingPunct="1">
                        <a:spcBef>
                          <a:spcPts val="600"/>
                        </a:spcBef>
                        <a:spcAft>
                          <a:spcPts val="600"/>
                        </a:spcAft>
                      </a:pPr>
                      <a:r>
                        <a:rPr lang="en-ZA" sz="1800" u="none" strike="noStrike" kern="1200" baseline="0" dirty="0"/>
                        <a:t>Adv D Block</a:t>
                      </a:r>
                    </a:p>
                    <a:p>
                      <a:pPr marL="0" algn="ctr" defTabSz="914400" rtl="0" eaLnBrk="1" latinLnBrk="0" hangingPunct="1">
                        <a:spcBef>
                          <a:spcPts val="600"/>
                        </a:spcBef>
                        <a:spcAft>
                          <a:spcPts val="600"/>
                        </a:spcAft>
                      </a:pPr>
                      <a:r>
                        <a:rPr lang="en-ZA" sz="1800" u="none" strike="noStrike" kern="1200" baseline="0" dirty="0"/>
                        <a:t>Ms N Kana</a:t>
                      </a:r>
                    </a:p>
                    <a:p>
                      <a:pPr marL="0" algn="ctr" defTabSz="914400" rtl="0" eaLnBrk="1" latinLnBrk="0" hangingPunct="1">
                        <a:spcBef>
                          <a:spcPts val="600"/>
                        </a:spcBef>
                        <a:spcAft>
                          <a:spcPts val="600"/>
                        </a:spcAft>
                      </a:pPr>
                      <a:r>
                        <a:rPr lang="en-ZA" sz="1800" u="none" strike="noStrike" kern="1200" baseline="0" dirty="0"/>
                        <a:t>Dr M Ndlovu</a:t>
                      </a:r>
                    </a:p>
                    <a:p>
                      <a:pPr marL="0" algn="ctr" defTabSz="914400" rtl="0" eaLnBrk="1" latinLnBrk="0" hangingPunct="1">
                        <a:spcBef>
                          <a:spcPts val="600"/>
                        </a:spcBef>
                        <a:spcAft>
                          <a:spcPts val="600"/>
                        </a:spcAft>
                      </a:pPr>
                      <a:r>
                        <a:rPr lang="en-ZA" sz="1800" u="none" strike="noStrike" kern="1200" baseline="0" dirty="0"/>
                        <a:t>Mr N Mbatha  (ACEO)</a:t>
                      </a:r>
                      <a:endParaRPr lang="en-ZA" sz="1800" b="0" i="0" u="none" strike="noStrike" kern="1200" baseline="0" dirty="0">
                        <a:solidFill>
                          <a:schemeClr val="tx1"/>
                        </a:solidFill>
                        <a:latin typeface="+mn-lt"/>
                        <a:ea typeface="+mn-ea"/>
                        <a:cs typeface="+mn-cs"/>
                      </a:endParaRPr>
                    </a:p>
                  </a:txBody>
                  <a:tcPr marL="68580" marR="68580" marT="0" marB="0"/>
                </a:tc>
                <a:extLst>
                  <a:ext uri="{0D108BD9-81ED-4DB2-BD59-A6C34878D82A}">
                    <a16:rowId xmlns:a16="http://schemas.microsoft.com/office/drawing/2014/main" xmlns="" val="1804379554"/>
                  </a:ext>
                </a:extLst>
              </a:tr>
            </a:tbl>
          </a:graphicData>
        </a:graphic>
      </p:graphicFrame>
      <p:pic>
        <p:nvPicPr>
          <p:cNvPr id="3" name="Picture 2">
            <a:extLst>
              <a:ext uri="{FF2B5EF4-FFF2-40B4-BE49-F238E27FC236}">
                <a16:creationId xmlns:a16="http://schemas.microsoft.com/office/drawing/2014/main" xmlns="" id="{5237AE0A-2197-F0AE-E616-F1F19F2011A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1520" y="5877272"/>
            <a:ext cx="8364322" cy="1096294"/>
          </a:xfrm>
          <a:prstGeom prst="rect">
            <a:avLst/>
          </a:prstGeom>
        </p:spPr>
      </p:pic>
    </p:spTree>
    <p:extLst>
      <p:ext uri="{BB962C8B-B14F-4D97-AF65-F5344CB8AC3E}">
        <p14:creationId xmlns:p14="http://schemas.microsoft.com/office/powerpoint/2010/main" xmlns="" val="209730678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356" y="116632"/>
            <a:ext cx="9144000" cy="523220"/>
          </a:xfrm>
          <a:prstGeom prst="rect">
            <a:avLst/>
          </a:prstGeom>
          <a:solidFill>
            <a:srgbClr val="146C38"/>
          </a:solidFill>
        </p:spPr>
        <p:txBody>
          <a:bodyPr wrap="square">
            <a:spAutoFit/>
          </a:bodyPr>
          <a:lstStyle/>
          <a:p>
            <a:pPr algn="ctr"/>
            <a:r>
              <a:rPr lang="en-US" sz="2800" b="1" dirty="0">
                <a:solidFill>
                  <a:schemeClr val="bg1"/>
                </a:solidFill>
                <a:latin typeface="Trebuchet MS" panose="020B0603020202020204" pitchFamily="34" charset="0"/>
              </a:rPr>
              <a:t>Social Ethics Committee</a:t>
            </a:r>
            <a:endParaRPr lang="en-ZA" sz="4400" b="1"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2269401011"/>
              </p:ext>
            </p:extLst>
          </p:nvPr>
        </p:nvGraphicFramePr>
        <p:xfrm>
          <a:off x="52467" y="1268760"/>
          <a:ext cx="8984030" cy="4032448"/>
        </p:xfrm>
        <a:graphic>
          <a:graphicData uri="http://schemas.openxmlformats.org/drawingml/2006/table">
            <a:tbl>
              <a:tblPr firstRow="1" bandRow="1">
                <a:tableStyleId>{BDBED569-4797-4DF1-A0F4-6AAB3CD982D8}</a:tableStyleId>
              </a:tblPr>
              <a:tblGrid>
                <a:gridCol w="2162131">
                  <a:extLst>
                    <a:ext uri="{9D8B030D-6E8A-4147-A177-3AD203B41FA5}">
                      <a16:colId xmlns:a16="http://schemas.microsoft.com/office/drawing/2014/main" xmlns="" val="3829849898"/>
                    </a:ext>
                  </a:extLst>
                </a:gridCol>
                <a:gridCol w="2050297">
                  <a:extLst>
                    <a:ext uri="{9D8B030D-6E8A-4147-A177-3AD203B41FA5}">
                      <a16:colId xmlns:a16="http://schemas.microsoft.com/office/drawing/2014/main" xmlns="" val="1230377211"/>
                    </a:ext>
                  </a:extLst>
                </a:gridCol>
                <a:gridCol w="2042842">
                  <a:extLst>
                    <a:ext uri="{9D8B030D-6E8A-4147-A177-3AD203B41FA5}">
                      <a16:colId xmlns:a16="http://schemas.microsoft.com/office/drawing/2014/main" xmlns="" val="1285244816"/>
                    </a:ext>
                  </a:extLst>
                </a:gridCol>
                <a:gridCol w="2728760">
                  <a:extLst>
                    <a:ext uri="{9D8B030D-6E8A-4147-A177-3AD203B41FA5}">
                      <a16:colId xmlns:a16="http://schemas.microsoft.com/office/drawing/2014/main" xmlns="" val="3127407828"/>
                    </a:ext>
                  </a:extLst>
                </a:gridCol>
              </a:tblGrid>
              <a:tr h="638117">
                <a:tc>
                  <a:txBody>
                    <a:bodyPr/>
                    <a:lstStyle/>
                    <a:p>
                      <a:pPr marL="0" algn="ctr" defTabSz="914400" rtl="0" eaLnBrk="1" latinLnBrk="0" hangingPunct="1"/>
                      <a:r>
                        <a:rPr lang="en-US" sz="1800" kern="1200" cap="small" baseline="0" dirty="0"/>
                        <a:t>Committee</a:t>
                      </a:r>
                      <a:endParaRPr lang="en-ZA" sz="1800" b="1" kern="1200" cap="small" baseline="0" dirty="0">
                        <a:solidFill>
                          <a:schemeClr val="tx1"/>
                        </a:solidFill>
                        <a:latin typeface="+mn-lt"/>
                        <a:ea typeface="+mn-ea"/>
                        <a:cs typeface="+mn-cs"/>
                      </a:endParaRPr>
                    </a:p>
                  </a:txBody>
                  <a:tcPr anchor="ctr"/>
                </a:tc>
                <a:tc>
                  <a:txBody>
                    <a:bodyPr/>
                    <a:lstStyle/>
                    <a:p>
                      <a:pPr marL="0" algn="ctr" defTabSz="914400" rtl="0" eaLnBrk="1" latinLnBrk="0" hangingPunct="1"/>
                      <a:r>
                        <a:rPr lang="en-US" sz="1800" kern="1200" cap="small" baseline="0" dirty="0"/>
                        <a:t>No of meetings held </a:t>
                      </a:r>
                      <a:endParaRPr lang="en-ZA" sz="1800" b="1" kern="1200" cap="small" baseline="0" dirty="0">
                        <a:solidFill>
                          <a:schemeClr val="tx1"/>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cap="small" baseline="0" dirty="0"/>
                        <a:t>Number of members </a:t>
                      </a:r>
                      <a:endParaRPr lang="en-ZA" sz="1800" b="1" kern="1200" cap="small" baseline="0" dirty="0">
                        <a:solidFill>
                          <a:schemeClr val="tx1"/>
                        </a:solidFill>
                        <a:latin typeface="+mn-lt"/>
                        <a:ea typeface="+mn-ea"/>
                        <a:cs typeface="+mn-cs"/>
                      </a:endParaRPr>
                    </a:p>
                  </a:txBody>
                  <a:tcPr anchor="ctr"/>
                </a:tc>
                <a:tc>
                  <a:txBody>
                    <a:bodyPr/>
                    <a:lstStyle/>
                    <a:p>
                      <a:pPr marL="0" algn="ctr" defTabSz="914400" rtl="0" eaLnBrk="1" latinLnBrk="0" hangingPunct="1"/>
                      <a:r>
                        <a:rPr lang="en-US" sz="1800" kern="1200" cap="small" baseline="0" dirty="0"/>
                        <a:t>Names of members </a:t>
                      </a:r>
                      <a:endParaRPr lang="en-ZA" sz="1800" b="1" kern="1200" cap="small" baseline="0" dirty="0">
                        <a:solidFill>
                          <a:schemeClr val="tx1"/>
                        </a:solidFill>
                        <a:latin typeface="+mn-lt"/>
                        <a:ea typeface="+mn-ea"/>
                        <a:cs typeface="+mn-cs"/>
                      </a:endParaRPr>
                    </a:p>
                  </a:txBody>
                  <a:tcPr anchor="ctr"/>
                </a:tc>
                <a:extLst>
                  <a:ext uri="{0D108BD9-81ED-4DB2-BD59-A6C34878D82A}">
                    <a16:rowId xmlns:a16="http://schemas.microsoft.com/office/drawing/2014/main" xmlns="" val="1746752314"/>
                  </a:ext>
                </a:extLst>
              </a:tr>
              <a:tr h="3394331">
                <a:tc>
                  <a:txBody>
                    <a:bodyPr/>
                    <a:lstStyle/>
                    <a:p>
                      <a:pPr marL="0" algn="ctr" defTabSz="914400" rtl="0" eaLnBrk="1" latinLnBrk="0" hangingPunct="1"/>
                      <a:r>
                        <a:rPr lang="en-ZA" sz="2400" b="1" kern="1200" cap="small" baseline="0" dirty="0">
                          <a:solidFill>
                            <a:schemeClr val="tx1"/>
                          </a:solidFill>
                        </a:rPr>
                        <a:t>Social Ethics Committee </a:t>
                      </a:r>
                      <a:endParaRPr lang="en-ZA" sz="2400" b="1" kern="1200" cap="small" baseline="0" dirty="0">
                        <a:solidFill>
                          <a:schemeClr val="tx1"/>
                        </a:solidFill>
                        <a:latin typeface="+mn-lt"/>
                        <a:ea typeface="+mn-ea"/>
                        <a:cs typeface="+mn-cs"/>
                      </a:endParaRPr>
                    </a:p>
                  </a:txBody>
                  <a:tcPr anchor="ctr"/>
                </a:tc>
                <a:tc>
                  <a:txBody>
                    <a:bodyPr/>
                    <a:lstStyle/>
                    <a:p>
                      <a:pPr marL="0" algn="ctr" defTabSz="914400" rtl="0" eaLnBrk="1" latinLnBrk="0" hangingPunct="1">
                        <a:lnSpc>
                          <a:spcPct val="150000"/>
                        </a:lnSpc>
                        <a:spcBef>
                          <a:spcPts val="600"/>
                        </a:spcBef>
                        <a:spcAft>
                          <a:spcPts val="600"/>
                        </a:spcAft>
                      </a:pPr>
                      <a:r>
                        <a:rPr lang="en-ZA" sz="1800" b="0" u="none" strike="noStrike" kern="1200" baseline="0" dirty="0">
                          <a:solidFill>
                            <a:schemeClr val="tx1"/>
                          </a:solidFill>
                        </a:rPr>
                        <a:t>4</a:t>
                      </a:r>
                      <a:endParaRPr lang="en-ZA" sz="1800" b="0" i="0" u="none" strike="noStrike" kern="1200" baseline="0" dirty="0">
                        <a:solidFill>
                          <a:schemeClr val="tx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600"/>
                        </a:spcBef>
                        <a:spcAft>
                          <a:spcPts val="600"/>
                        </a:spcAft>
                      </a:pPr>
                      <a:r>
                        <a:rPr lang="en-ZA" sz="1800" b="0" u="none" strike="noStrike" kern="1200" baseline="0" dirty="0">
                          <a:solidFill>
                            <a:schemeClr val="tx1"/>
                          </a:solidFill>
                        </a:rPr>
                        <a:t>6</a:t>
                      </a:r>
                      <a:endParaRPr lang="en-ZA" sz="1800" b="0" i="0" u="none" strike="noStrike" kern="1200" baseline="0" dirty="0">
                        <a:solidFill>
                          <a:schemeClr val="tx1"/>
                        </a:solidFill>
                        <a:latin typeface="+mn-lt"/>
                        <a:ea typeface="+mn-ea"/>
                        <a:cs typeface="+mn-cs"/>
                      </a:endParaRPr>
                    </a:p>
                  </a:txBody>
                  <a:tcPr marL="68580" marR="68580" marT="0" marB="0" anchor="ctr"/>
                </a:tc>
                <a:tc>
                  <a:txBody>
                    <a:bodyPr/>
                    <a:lstStyle/>
                    <a:p>
                      <a:pPr marL="0" algn="ctr" defTabSz="914400" rtl="0" eaLnBrk="1" latinLnBrk="0" hangingPunct="1">
                        <a:spcBef>
                          <a:spcPts val="600"/>
                        </a:spcBef>
                        <a:spcAft>
                          <a:spcPts val="600"/>
                        </a:spcAft>
                      </a:pPr>
                      <a:endParaRPr lang="en-ZA" sz="1800" b="0" u="none" strike="noStrike" kern="1200" baseline="0" dirty="0">
                        <a:solidFill>
                          <a:schemeClr val="tx1"/>
                        </a:solidFill>
                      </a:endParaRPr>
                    </a:p>
                    <a:p>
                      <a:pPr marL="0" algn="ctr" defTabSz="914400" rtl="0" eaLnBrk="1" latinLnBrk="0" hangingPunct="1">
                        <a:spcBef>
                          <a:spcPts val="600"/>
                        </a:spcBef>
                        <a:spcAft>
                          <a:spcPts val="600"/>
                        </a:spcAft>
                      </a:pPr>
                      <a:r>
                        <a:rPr lang="en-ZA" sz="1800" b="0" u="none" strike="noStrike" kern="1200" baseline="0" dirty="0">
                          <a:solidFill>
                            <a:schemeClr val="tx1"/>
                          </a:solidFill>
                        </a:rPr>
                        <a:t>Dr S Bvuma (Chairperson)</a:t>
                      </a:r>
                    </a:p>
                    <a:p>
                      <a:pPr marL="0" algn="ctr" defTabSz="914400" rtl="0" eaLnBrk="1" latinLnBrk="0" hangingPunct="1">
                        <a:spcBef>
                          <a:spcPts val="600"/>
                        </a:spcBef>
                        <a:spcAft>
                          <a:spcPts val="600"/>
                        </a:spcAft>
                      </a:pPr>
                      <a:r>
                        <a:rPr lang="en-ZA" sz="1800" b="0" u="none" strike="noStrike" kern="1200" baseline="0" dirty="0">
                          <a:solidFill>
                            <a:schemeClr val="tx1"/>
                          </a:solidFill>
                        </a:rPr>
                        <a:t>Mr J Matsho  </a:t>
                      </a:r>
                    </a:p>
                    <a:p>
                      <a:pPr marL="0" algn="ctr" defTabSz="914400" rtl="0" eaLnBrk="1" latinLnBrk="0" hangingPunct="1">
                        <a:spcBef>
                          <a:spcPts val="600"/>
                        </a:spcBef>
                        <a:spcAft>
                          <a:spcPts val="600"/>
                        </a:spcAft>
                      </a:pPr>
                      <a:r>
                        <a:rPr lang="en-ZA" sz="1800" b="0" u="none" strike="noStrike" kern="1200" baseline="0" dirty="0">
                          <a:solidFill>
                            <a:schemeClr val="tx1"/>
                          </a:solidFill>
                        </a:rPr>
                        <a:t>Adv. D Block</a:t>
                      </a:r>
                    </a:p>
                    <a:p>
                      <a:pPr marL="0" algn="ctr" defTabSz="914400" rtl="0" eaLnBrk="1" latinLnBrk="0" hangingPunct="1">
                        <a:spcBef>
                          <a:spcPts val="600"/>
                        </a:spcBef>
                        <a:spcAft>
                          <a:spcPts val="600"/>
                        </a:spcAft>
                      </a:pPr>
                      <a:r>
                        <a:rPr lang="en-ZA" sz="1800" b="0" u="none" strike="noStrike" kern="1200" baseline="0" dirty="0">
                          <a:solidFill>
                            <a:schemeClr val="tx1"/>
                          </a:solidFill>
                        </a:rPr>
                        <a:t>Ms N Kana Mr M Sibeko</a:t>
                      </a:r>
                    </a:p>
                    <a:p>
                      <a:pPr marL="0" algn="ctr" defTabSz="914400" rtl="0" eaLnBrk="1" latinLnBrk="0" hangingPunct="1">
                        <a:spcBef>
                          <a:spcPts val="600"/>
                        </a:spcBef>
                        <a:spcAft>
                          <a:spcPts val="600"/>
                        </a:spcAft>
                      </a:pPr>
                      <a:r>
                        <a:rPr lang="en-ZA" sz="1800" b="0" u="none" strike="noStrike" kern="1200" baseline="0" dirty="0">
                          <a:solidFill>
                            <a:schemeClr val="tx1"/>
                          </a:solidFill>
                        </a:rPr>
                        <a:t>Mr N Mbatha (ACEO)</a:t>
                      </a:r>
                      <a:endParaRPr lang="en-ZA" sz="1800" b="0" i="0" u="none" strike="noStrike" kern="1200" baseline="0" dirty="0">
                        <a:solidFill>
                          <a:schemeClr val="tx1"/>
                        </a:solidFill>
                        <a:latin typeface="+mn-lt"/>
                        <a:ea typeface="+mn-ea"/>
                        <a:cs typeface="+mn-cs"/>
                      </a:endParaRPr>
                    </a:p>
                  </a:txBody>
                  <a:tcPr marL="68580" marR="68580" marT="0" marB="0"/>
                </a:tc>
                <a:extLst>
                  <a:ext uri="{0D108BD9-81ED-4DB2-BD59-A6C34878D82A}">
                    <a16:rowId xmlns:a16="http://schemas.microsoft.com/office/drawing/2014/main" xmlns="" val="1804379554"/>
                  </a:ext>
                </a:extLst>
              </a:tr>
            </a:tbl>
          </a:graphicData>
        </a:graphic>
      </p:graphicFrame>
      <p:pic>
        <p:nvPicPr>
          <p:cNvPr id="3" name="Picture 2">
            <a:extLst>
              <a:ext uri="{FF2B5EF4-FFF2-40B4-BE49-F238E27FC236}">
                <a16:creationId xmlns:a16="http://schemas.microsoft.com/office/drawing/2014/main" xmlns="" id="{3D958022-291A-A4A9-E7A6-5F594EBBF6FE}"/>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1520" y="5877272"/>
            <a:ext cx="8364322" cy="1096294"/>
          </a:xfrm>
          <a:prstGeom prst="rect">
            <a:avLst/>
          </a:prstGeom>
        </p:spPr>
      </p:pic>
    </p:spTree>
    <p:extLst>
      <p:ext uri="{BB962C8B-B14F-4D97-AF65-F5344CB8AC3E}">
        <p14:creationId xmlns:p14="http://schemas.microsoft.com/office/powerpoint/2010/main" xmlns="" val="1534601577"/>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356" y="116632"/>
            <a:ext cx="9144000" cy="523220"/>
          </a:xfrm>
          <a:prstGeom prst="rect">
            <a:avLst/>
          </a:prstGeom>
          <a:solidFill>
            <a:srgbClr val="146C38"/>
          </a:solidFill>
        </p:spPr>
        <p:txBody>
          <a:bodyPr wrap="square">
            <a:spAutoFit/>
          </a:bodyPr>
          <a:lstStyle/>
          <a:p>
            <a:pPr algn="ctr"/>
            <a:r>
              <a:rPr lang="en-US" sz="2800" b="1" dirty="0">
                <a:solidFill>
                  <a:schemeClr val="bg1"/>
                </a:solidFill>
                <a:latin typeface="Trebuchet MS" panose="020B0603020202020204" pitchFamily="34" charset="0"/>
              </a:rPr>
              <a:t>Strategy and Organisational Performance Committee</a:t>
            </a:r>
            <a:endParaRPr lang="en-ZA" sz="4400" b="1"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399835242"/>
              </p:ext>
            </p:extLst>
          </p:nvPr>
        </p:nvGraphicFramePr>
        <p:xfrm>
          <a:off x="52467" y="980728"/>
          <a:ext cx="8984030" cy="4752917"/>
        </p:xfrm>
        <a:graphic>
          <a:graphicData uri="http://schemas.openxmlformats.org/drawingml/2006/table">
            <a:tbl>
              <a:tblPr firstRow="1" bandRow="1">
                <a:tableStyleId>{BDBED569-4797-4DF1-A0F4-6AAB3CD982D8}</a:tableStyleId>
              </a:tblPr>
              <a:tblGrid>
                <a:gridCol w="2162131">
                  <a:extLst>
                    <a:ext uri="{9D8B030D-6E8A-4147-A177-3AD203B41FA5}">
                      <a16:colId xmlns:a16="http://schemas.microsoft.com/office/drawing/2014/main" xmlns="" val="3829849898"/>
                    </a:ext>
                  </a:extLst>
                </a:gridCol>
                <a:gridCol w="2050297">
                  <a:extLst>
                    <a:ext uri="{9D8B030D-6E8A-4147-A177-3AD203B41FA5}">
                      <a16:colId xmlns:a16="http://schemas.microsoft.com/office/drawing/2014/main" xmlns="" val="1230377211"/>
                    </a:ext>
                  </a:extLst>
                </a:gridCol>
                <a:gridCol w="2042842">
                  <a:extLst>
                    <a:ext uri="{9D8B030D-6E8A-4147-A177-3AD203B41FA5}">
                      <a16:colId xmlns:a16="http://schemas.microsoft.com/office/drawing/2014/main" xmlns="" val="1285244816"/>
                    </a:ext>
                  </a:extLst>
                </a:gridCol>
                <a:gridCol w="2728760">
                  <a:extLst>
                    <a:ext uri="{9D8B030D-6E8A-4147-A177-3AD203B41FA5}">
                      <a16:colId xmlns:a16="http://schemas.microsoft.com/office/drawing/2014/main" xmlns="" val="3127407828"/>
                    </a:ext>
                  </a:extLst>
                </a:gridCol>
              </a:tblGrid>
              <a:tr h="638117">
                <a:tc>
                  <a:txBody>
                    <a:bodyPr/>
                    <a:lstStyle/>
                    <a:p>
                      <a:pPr marL="0" algn="ctr" defTabSz="914400" rtl="0" eaLnBrk="1" latinLnBrk="0" hangingPunct="1"/>
                      <a:r>
                        <a:rPr lang="en-US" sz="1800" kern="1200" cap="small" baseline="0" dirty="0"/>
                        <a:t>Committee</a:t>
                      </a:r>
                      <a:endParaRPr lang="en-ZA" sz="1800" b="1" kern="1200" cap="small" baseline="0" dirty="0">
                        <a:solidFill>
                          <a:schemeClr val="tx1"/>
                        </a:solidFill>
                        <a:latin typeface="+mn-lt"/>
                        <a:ea typeface="+mn-ea"/>
                        <a:cs typeface="+mn-cs"/>
                      </a:endParaRPr>
                    </a:p>
                  </a:txBody>
                  <a:tcPr anchor="ctr"/>
                </a:tc>
                <a:tc>
                  <a:txBody>
                    <a:bodyPr/>
                    <a:lstStyle/>
                    <a:p>
                      <a:pPr marL="0" algn="ctr" defTabSz="914400" rtl="0" eaLnBrk="1" latinLnBrk="0" hangingPunct="1"/>
                      <a:r>
                        <a:rPr lang="en-US" sz="1800" kern="1200" cap="small" baseline="0" dirty="0"/>
                        <a:t>No of meetings held </a:t>
                      </a:r>
                      <a:endParaRPr lang="en-ZA" sz="1800" b="1" kern="1200" cap="small" baseline="0" dirty="0">
                        <a:solidFill>
                          <a:schemeClr val="tx1"/>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cap="small" baseline="0" dirty="0"/>
                        <a:t>Number of members </a:t>
                      </a:r>
                      <a:endParaRPr lang="en-ZA" sz="1800" b="1" kern="1200" cap="small" baseline="0" dirty="0">
                        <a:solidFill>
                          <a:schemeClr val="tx1"/>
                        </a:solidFill>
                        <a:latin typeface="+mn-lt"/>
                        <a:ea typeface="+mn-ea"/>
                        <a:cs typeface="+mn-cs"/>
                      </a:endParaRPr>
                    </a:p>
                  </a:txBody>
                  <a:tcPr anchor="ctr"/>
                </a:tc>
                <a:tc>
                  <a:txBody>
                    <a:bodyPr/>
                    <a:lstStyle/>
                    <a:p>
                      <a:pPr marL="0" algn="ctr" defTabSz="914400" rtl="0" eaLnBrk="1" latinLnBrk="0" hangingPunct="1"/>
                      <a:r>
                        <a:rPr lang="en-US" sz="1800" kern="1200" cap="small" baseline="0" dirty="0"/>
                        <a:t>Names of members </a:t>
                      </a:r>
                      <a:endParaRPr lang="en-ZA" sz="1800" b="1" kern="1200" cap="small" baseline="0" dirty="0">
                        <a:solidFill>
                          <a:schemeClr val="tx1"/>
                        </a:solidFill>
                        <a:latin typeface="+mn-lt"/>
                        <a:ea typeface="+mn-ea"/>
                        <a:cs typeface="+mn-cs"/>
                      </a:endParaRPr>
                    </a:p>
                  </a:txBody>
                  <a:tcPr anchor="ctr"/>
                </a:tc>
                <a:extLst>
                  <a:ext uri="{0D108BD9-81ED-4DB2-BD59-A6C34878D82A}">
                    <a16:rowId xmlns:a16="http://schemas.microsoft.com/office/drawing/2014/main" xmlns="" val="1746752314"/>
                  </a:ext>
                </a:extLst>
              </a:tr>
              <a:tr h="3394331">
                <a:tc>
                  <a:txBody>
                    <a:bodyPr/>
                    <a:lstStyle/>
                    <a:p>
                      <a:pPr marL="0" algn="ctr" defTabSz="914400" rtl="0" eaLnBrk="1" latinLnBrk="0" hangingPunct="1"/>
                      <a:r>
                        <a:rPr lang="en-ZA" sz="2400" b="1" kern="1200" cap="small" baseline="0" dirty="0">
                          <a:solidFill>
                            <a:schemeClr val="tx1"/>
                          </a:solidFill>
                        </a:rPr>
                        <a:t>Strategy And Organisational Performance Committee </a:t>
                      </a:r>
                      <a:endParaRPr lang="en-ZA" sz="2400" b="1" kern="1200" cap="small" baseline="0" dirty="0">
                        <a:solidFill>
                          <a:schemeClr val="tx1"/>
                        </a:solidFill>
                        <a:latin typeface="+mn-lt"/>
                        <a:ea typeface="+mn-ea"/>
                        <a:cs typeface="+mn-cs"/>
                      </a:endParaRPr>
                    </a:p>
                  </a:txBody>
                  <a:tcPr anchor="ctr"/>
                </a:tc>
                <a:tc>
                  <a:txBody>
                    <a:bodyPr/>
                    <a:lstStyle/>
                    <a:p>
                      <a:pPr marL="0" algn="ctr" defTabSz="914400" rtl="0" eaLnBrk="1" latinLnBrk="0" hangingPunct="1">
                        <a:lnSpc>
                          <a:spcPct val="150000"/>
                        </a:lnSpc>
                        <a:spcBef>
                          <a:spcPts val="600"/>
                        </a:spcBef>
                        <a:spcAft>
                          <a:spcPts val="600"/>
                        </a:spcAft>
                      </a:pPr>
                      <a:r>
                        <a:rPr lang="en-ZA" sz="1800" b="0" u="none" strike="noStrike" kern="1200" baseline="0" dirty="0">
                          <a:solidFill>
                            <a:schemeClr val="tx1"/>
                          </a:solidFill>
                        </a:rPr>
                        <a:t>9</a:t>
                      </a:r>
                      <a:endParaRPr lang="en-ZA" sz="1800" b="0" i="0" u="none" strike="noStrike" kern="1200" baseline="0" dirty="0">
                        <a:solidFill>
                          <a:schemeClr val="tx1"/>
                        </a:solidFill>
                        <a:latin typeface="+mn-lt"/>
                        <a:ea typeface="+mn-ea"/>
                        <a:cs typeface="+mn-cs"/>
                      </a:endParaRPr>
                    </a:p>
                  </a:txBody>
                  <a:tcPr marL="68580" marR="68580" marT="0" marB="0" anchor="ctr"/>
                </a:tc>
                <a:tc>
                  <a:txBody>
                    <a:bodyPr/>
                    <a:lstStyle/>
                    <a:p>
                      <a:pPr marL="0" algn="ctr" defTabSz="914400" rtl="0" eaLnBrk="1" latinLnBrk="0" hangingPunct="1">
                        <a:spcBef>
                          <a:spcPts val="600"/>
                        </a:spcBef>
                        <a:spcAft>
                          <a:spcPts val="600"/>
                        </a:spcAft>
                      </a:pPr>
                      <a:r>
                        <a:rPr lang="en-ZA" sz="1800" b="0" u="none" strike="noStrike" kern="1200" baseline="0" dirty="0">
                          <a:solidFill>
                            <a:schemeClr val="tx1"/>
                          </a:solidFill>
                        </a:rPr>
                        <a:t>9</a:t>
                      </a:r>
                      <a:endParaRPr lang="en-ZA" sz="1800" b="0" i="0" u="none" strike="noStrike" kern="1200" baseline="0" dirty="0">
                        <a:solidFill>
                          <a:schemeClr val="tx1"/>
                        </a:solidFill>
                        <a:latin typeface="+mn-lt"/>
                        <a:ea typeface="+mn-ea"/>
                        <a:cs typeface="+mn-cs"/>
                      </a:endParaRPr>
                    </a:p>
                  </a:txBody>
                  <a:tcPr marL="68580" marR="68580" marT="0" marB="0" anchor="ctr"/>
                </a:tc>
                <a:tc>
                  <a:txBody>
                    <a:bodyPr/>
                    <a:lstStyle/>
                    <a:p>
                      <a:pPr marL="0" algn="ctr" defTabSz="914400" rtl="0" eaLnBrk="1" latinLnBrk="0" hangingPunct="1">
                        <a:spcBef>
                          <a:spcPts val="600"/>
                        </a:spcBef>
                        <a:spcAft>
                          <a:spcPts val="600"/>
                        </a:spcAft>
                      </a:pPr>
                      <a:endParaRPr lang="en-ZA" sz="1800" b="0" u="none" strike="noStrike" kern="1200" baseline="0" dirty="0">
                        <a:solidFill>
                          <a:schemeClr val="tx1"/>
                        </a:solidFill>
                      </a:endParaRPr>
                    </a:p>
                    <a:p>
                      <a:pPr marL="0" algn="ctr" defTabSz="914400" rtl="0" eaLnBrk="1" latinLnBrk="0" hangingPunct="1">
                        <a:spcBef>
                          <a:spcPts val="600"/>
                        </a:spcBef>
                        <a:spcAft>
                          <a:spcPts val="600"/>
                        </a:spcAft>
                      </a:pPr>
                      <a:r>
                        <a:rPr lang="en-ZA" sz="1800" b="0" u="none" strike="noStrike" kern="1200" baseline="0" dirty="0">
                          <a:solidFill>
                            <a:schemeClr val="tx1"/>
                          </a:solidFill>
                        </a:rPr>
                        <a:t>Ms Nkambule(Chairperson) </a:t>
                      </a:r>
                    </a:p>
                    <a:p>
                      <a:pPr marL="0" algn="ctr" defTabSz="914400" rtl="0" eaLnBrk="1" latinLnBrk="0" hangingPunct="1">
                        <a:spcBef>
                          <a:spcPts val="600"/>
                        </a:spcBef>
                        <a:spcAft>
                          <a:spcPts val="600"/>
                        </a:spcAft>
                      </a:pPr>
                      <a:r>
                        <a:rPr lang="en-ZA" sz="1800" b="0" u="none" strike="noStrike" kern="1200" baseline="0" dirty="0">
                          <a:solidFill>
                            <a:schemeClr val="tx1"/>
                          </a:solidFill>
                        </a:rPr>
                        <a:t>Mr C de Kock </a:t>
                      </a:r>
                    </a:p>
                    <a:p>
                      <a:pPr marL="0" algn="ctr" defTabSz="914400" rtl="0" eaLnBrk="1" latinLnBrk="0" hangingPunct="1">
                        <a:spcBef>
                          <a:spcPts val="600"/>
                        </a:spcBef>
                        <a:spcAft>
                          <a:spcPts val="600"/>
                        </a:spcAft>
                      </a:pPr>
                      <a:r>
                        <a:rPr lang="en-ZA" sz="1800" b="0" u="none" strike="noStrike" kern="1200" baseline="0" dirty="0">
                          <a:solidFill>
                            <a:schemeClr val="tx1"/>
                          </a:solidFill>
                        </a:rPr>
                        <a:t>Dr S Bvuma</a:t>
                      </a:r>
                    </a:p>
                    <a:p>
                      <a:pPr marL="0" algn="ctr" defTabSz="914400" rtl="0" eaLnBrk="1" latinLnBrk="0" hangingPunct="1">
                        <a:spcBef>
                          <a:spcPts val="600"/>
                        </a:spcBef>
                        <a:spcAft>
                          <a:spcPts val="600"/>
                        </a:spcAft>
                      </a:pPr>
                      <a:r>
                        <a:rPr lang="en-ZA" sz="1800" b="0" u="none" strike="noStrike" kern="1200" baseline="0" dirty="0">
                          <a:solidFill>
                            <a:schemeClr val="tx1"/>
                          </a:solidFill>
                        </a:rPr>
                        <a:t>Adv. M Xulu</a:t>
                      </a:r>
                    </a:p>
                    <a:p>
                      <a:pPr marL="0" algn="ctr" defTabSz="914400" rtl="0" eaLnBrk="1" latinLnBrk="0" hangingPunct="1">
                        <a:spcBef>
                          <a:spcPts val="600"/>
                        </a:spcBef>
                        <a:spcAft>
                          <a:spcPts val="600"/>
                        </a:spcAft>
                      </a:pPr>
                      <a:r>
                        <a:rPr lang="en-ZA" sz="1800" b="0" u="none" strike="noStrike" kern="1200" baseline="0" dirty="0">
                          <a:solidFill>
                            <a:schemeClr val="tx1"/>
                          </a:solidFill>
                        </a:rPr>
                        <a:t>Ms S Nyakale </a:t>
                      </a:r>
                    </a:p>
                    <a:p>
                      <a:pPr marL="0" algn="ctr" defTabSz="914400" rtl="0" eaLnBrk="1" latinLnBrk="0" hangingPunct="1">
                        <a:spcBef>
                          <a:spcPts val="600"/>
                        </a:spcBef>
                        <a:spcAft>
                          <a:spcPts val="600"/>
                        </a:spcAft>
                      </a:pPr>
                      <a:r>
                        <a:rPr lang="en-ZA" sz="1800" b="0" u="none" strike="noStrike" kern="1200" baseline="0" dirty="0">
                          <a:solidFill>
                            <a:schemeClr val="tx1"/>
                          </a:solidFill>
                        </a:rPr>
                        <a:t>Ms N Kana </a:t>
                      </a:r>
                    </a:p>
                    <a:p>
                      <a:pPr marL="0" algn="ctr" defTabSz="914400" rtl="0" eaLnBrk="1" latinLnBrk="0" hangingPunct="1">
                        <a:spcBef>
                          <a:spcPts val="600"/>
                        </a:spcBef>
                        <a:spcAft>
                          <a:spcPts val="600"/>
                        </a:spcAft>
                      </a:pPr>
                      <a:r>
                        <a:rPr lang="en-ZA" sz="1800" b="0" u="none" strike="noStrike" kern="1200" baseline="0" dirty="0">
                          <a:solidFill>
                            <a:schemeClr val="tx1"/>
                          </a:solidFill>
                        </a:rPr>
                        <a:t>Mr M Maki </a:t>
                      </a:r>
                    </a:p>
                    <a:p>
                      <a:pPr marL="0" algn="ctr" defTabSz="914400" rtl="0" eaLnBrk="1" latinLnBrk="0" hangingPunct="1">
                        <a:spcBef>
                          <a:spcPts val="600"/>
                        </a:spcBef>
                        <a:spcAft>
                          <a:spcPts val="600"/>
                        </a:spcAft>
                      </a:pPr>
                      <a:r>
                        <a:rPr lang="en-ZA" sz="1800" b="0" u="none" strike="noStrike" kern="1200" baseline="0" dirty="0">
                          <a:solidFill>
                            <a:schemeClr val="tx1"/>
                          </a:solidFill>
                        </a:rPr>
                        <a:t>Mr M Sibeko</a:t>
                      </a:r>
                    </a:p>
                    <a:p>
                      <a:pPr marL="0" algn="ctr" defTabSz="914400" rtl="0" eaLnBrk="1" latinLnBrk="0" hangingPunct="1">
                        <a:spcBef>
                          <a:spcPts val="600"/>
                        </a:spcBef>
                        <a:spcAft>
                          <a:spcPts val="600"/>
                        </a:spcAft>
                      </a:pPr>
                      <a:r>
                        <a:rPr lang="en-ZA" sz="1800" b="0" u="none" strike="noStrike" kern="1200" baseline="0" dirty="0">
                          <a:solidFill>
                            <a:schemeClr val="tx1"/>
                          </a:solidFill>
                        </a:rPr>
                        <a:t>Mr N Mbatha (ACEO)</a:t>
                      </a:r>
                      <a:endParaRPr lang="en-ZA" sz="1800" b="0" i="0" u="none" strike="noStrike" kern="1200" baseline="0" dirty="0">
                        <a:solidFill>
                          <a:schemeClr val="tx1"/>
                        </a:solidFill>
                        <a:latin typeface="+mn-lt"/>
                        <a:ea typeface="+mn-ea"/>
                        <a:cs typeface="+mn-cs"/>
                      </a:endParaRPr>
                    </a:p>
                  </a:txBody>
                  <a:tcPr marL="68580" marR="68580" marT="0" marB="0"/>
                </a:tc>
                <a:extLst>
                  <a:ext uri="{0D108BD9-81ED-4DB2-BD59-A6C34878D82A}">
                    <a16:rowId xmlns:a16="http://schemas.microsoft.com/office/drawing/2014/main" xmlns="" val="1804379554"/>
                  </a:ext>
                </a:extLst>
              </a:tr>
            </a:tbl>
          </a:graphicData>
        </a:graphic>
      </p:graphicFrame>
      <p:pic>
        <p:nvPicPr>
          <p:cNvPr id="3" name="Picture 2">
            <a:extLst>
              <a:ext uri="{FF2B5EF4-FFF2-40B4-BE49-F238E27FC236}">
                <a16:creationId xmlns:a16="http://schemas.microsoft.com/office/drawing/2014/main" xmlns="" id="{1283F5CA-C47C-DBA9-39E6-D0C421B2DED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1520" y="5877272"/>
            <a:ext cx="8364322" cy="1096294"/>
          </a:xfrm>
          <a:prstGeom prst="rect">
            <a:avLst/>
          </a:prstGeom>
        </p:spPr>
      </p:pic>
    </p:spTree>
    <p:extLst>
      <p:ext uri="{BB962C8B-B14F-4D97-AF65-F5344CB8AC3E}">
        <p14:creationId xmlns:p14="http://schemas.microsoft.com/office/powerpoint/2010/main" xmlns="" val="751408591"/>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161879A-BF5B-52C6-7514-E5A2AB6F8B7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1520" y="5877272"/>
            <a:ext cx="8364322" cy="1096294"/>
          </a:xfrm>
          <a:prstGeom prst="rect">
            <a:avLst/>
          </a:prstGeom>
        </p:spPr>
      </p:pic>
      <p:sp>
        <p:nvSpPr>
          <p:cNvPr id="5" name="Title 1">
            <a:extLst>
              <a:ext uri="{FF2B5EF4-FFF2-40B4-BE49-F238E27FC236}">
                <a16:creationId xmlns:a16="http://schemas.microsoft.com/office/drawing/2014/main" xmlns="" id="{63D2ACD7-E005-BD53-ADE0-35C65B8ADE97}"/>
              </a:ext>
            </a:extLst>
          </p:cNvPr>
          <p:cNvSpPr txBox="1">
            <a:spLocks/>
          </p:cNvSpPr>
          <p:nvPr/>
        </p:nvSpPr>
        <p:spPr>
          <a:xfrm>
            <a:off x="835357" y="3077786"/>
            <a:ext cx="3232587" cy="1935390"/>
          </a:xfrm>
          <a:prstGeom prst="rect">
            <a:avLst/>
          </a:prstGeom>
        </p:spPr>
        <p:txBody>
          <a:bodyPr vert="horz" lIns="68580" tIns="34290" rIns="68580" bIns="34290" rtlCol="0" anchor="t">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0000"/>
              </a:lnSpc>
              <a:spcAft>
                <a:spcPts val="450"/>
              </a:spcAft>
            </a:pPr>
            <a:r>
              <a:rPr lang="en-ZA" sz="4400" dirty="0">
                <a:latin typeface="Trebuchet MS" panose="020B0703020202090204" pitchFamily="34" charset="0"/>
              </a:rPr>
              <a:t>6. </a:t>
            </a:r>
            <a:r>
              <a:rPr lang="en-US" sz="4400" dirty="0">
                <a:latin typeface="Trebuchet MS" panose="020B0703020202090204" pitchFamily="34" charset="0"/>
              </a:rPr>
              <a:t>Success Stories</a:t>
            </a:r>
            <a:endParaRPr lang="en-US" sz="4050" dirty="0">
              <a:latin typeface="Trebuchet MS" panose="020B0703020202090204" pitchFamily="34" charset="0"/>
            </a:endParaRPr>
          </a:p>
        </p:txBody>
      </p:sp>
      <p:pic>
        <p:nvPicPr>
          <p:cNvPr id="6" name="Picture 5" descr="Logo, icon&#10;&#10;Description automatically generated">
            <a:extLst>
              <a:ext uri="{FF2B5EF4-FFF2-40B4-BE49-F238E27FC236}">
                <a16:creationId xmlns:a16="http://schemas.microsoft.com/office/drawing/2014/main" xmlns="" id="{40153108-C86E-16C6-B0E9-8096C6237320}"/>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41477" y="260648"/>
            <a:ext cx="479789" cy="439806"/>
          </a:xfrm>
          <a:prstGeom prst="rect">
            <a:avLst/>
          </a:prstGeom>
        </p:spPr>
      </p:pic>
      <p:pic>
        <p:nvPicPr>
          <p:cNvPr id="9" name="Picture 8">
            <a:extLst>
              <a:ext uri="{FF2B5EF4-FFF2-40B4-BE49-F238E27FC236}">
                <a16:creationId xmlns:a16="http://schemas.microsoft.com/office/drawing/2014/main" xmlns="" id="{C4DBDC38-9D48-9918-000F-01E8EB1CD694}"/>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011835" y="1628800"/>
            <a:ext cx="4914900" cy="4483100"/>
          </a:xfrm>
          <a:prstGeom prst="rect">
            <a:avLst/>
          </a:prstGeom>
        </p:spPr>
      </p:pic>
      <p:pic>
        <p:nvPicPr>
          <p:cNvPr id="10" name="Picture 9">
            <a:extLst>
              <a:ext uri="{FF2B5EF4-FFF2-40B4-BE49-F238E27FC236}">
                <a16:creationId xmlns:a16="http://schemas.microsoft.com/office/drawing/2014/main" xmlns="" id="{4BB46262-D0E9-257B-1009-2D4908E70524}"/>
              </a:ext>
            </a:extLst>
          </p:cNvPr>
          <p:cNvPicPr>
            <a:picLocks noChangeAspect="1"/>
          </p:cNvPicPr>
          <p:nvPr/>
        </p:nvPicPr>
        <p:blipFill>
          <a:blip r:embed="rId5" cstate="print"/>
          <a:stretch>
            <a:fillRect/>
          </a:stretch>
        </p:blipFill>
        <p:spPr>
          <a:xfrm>
            <a:off x="-36512" y="1011295"/>
            <a:ext cx="9180512" cy="257465"/>
          </a:xfrm>
          <a:prstGeom prst="rect">
            <a:avLst/>
          </a:prstGeom>
        </p:spPr>
      </p:pic>
    </p:spTree>
    <p:extLst>
      <p:ext uri="{BB962C8B-B14F-4D97-AF65-F5344CB8AC3E}">
        <p14:creationId xmlns:p14="http://schemas.microsoft.com/office/powerpoint/2010/main" xmlns="" val="1658145886"/>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356" y="116632"/>
            <a:ext cx="9144000" cy="584775"/>
          </a:xfrm>
          <a:prstGeom prst="rect">
            <a:avLst/>
          </a:prstGeom>
          <a:solidFill>
            <a:srgbClr val="146C38"/>
          </a:solidFill>
        </p:spPr>
        <p:txBody>
          <a:bodyPr wrap="square">
            <a:spAutoFit/>
          </a:bodyPr>
          <a:lstStyle/>
          <a:p>
            <a:pPr algn="ctr"/>
            <a:r>
              <a:rPr lang="en-ZA" sz="3200" dirty="0">
                <a:solidFill>
                  <a:schemeClr val="bg1"/>
                </a:solidFill>
              </a:rPr>
              <a:t>AFRICAN HORIZON (Eastern Cape)</a:t>
            </a:r>
            <a:endParaRPr lang="en-ZA" sz="4800" b="1" dirty="0">
              <a:solidFill>
                <a:schemeClr val="bg1"/>
              </a:solidFill>
            </a:endParaRPr>
          </a:p>
        </p:txBody>
      </p:sp>
      <p:graphicFrame>
        <p:nvGraphicFramePr>
          <p:cNvPr id="5" name="Content Placeholder 2"/>
          <p:cNvGraphicFramePr>
            <a:graphicFrameLocks/>
          </p:cNvGraphicFramePr>
          <p:nvPr>
            <p:extLst>
              <p:ext uri="{D42A27DB-BD31-4B8C-83A1-F6EECF244321}">
                <p14:modId xmlns:p14="http://schemas.microsoft.com/office/powerpoint/2010/main" xmlns="" val="2177577196"/>
              </p:ext>
            </p:extLst>
          </p:nvPr>
        </p:nvGraphicFramePr>
        <p:xfrm>
          <a:off x="2843808" y="952108"/>
          <a:ext cx="5904656" cy="4853156"/>
        </p:xfrm>
        <a:graphic>
          <a:graphicData uri="http://schemas.openxmlformats.org/drawingml/2006/table">
            <a:tbl>
              <a:tblPr firstRow="1" bandRow="1">
                <a:tableStyleId>{8799B23B-EC83-4686-B30A-512413B5E67A}</a:tableStyleId>
              </a:tblPr>
              <a:tblGrid>
                <a:gridCol w="1308075">
                  <a:extLst>
                    <a:ext uri="{9D8B030D-6E8A-4147-A177-3AD203B41FA5}">
                      <a16:colId xmlns:a16="http://schemas.microsoft.com/office/drawing/2014/main" xmlns="" val="3279453385"/>
                    </a:ext>
                  </a:extLst>
                </a:gridCol>
                <a:gridCol w="4596581">
                  <a:extLst>
                    <a:ext uri="{9D8B030D-6E8A-4147-A177-3AD203B41FA5}">
                      <a16:colId xmlns:a16="http://schemas.microsoft.com/office/drawing/2014/main" xmlns="" val="1826932843"/>
                    </a:ext>
                  </a:extLst>
                </a:gridCol>
              </a:tblGrid>
              <a:tr h="1448324">
                <a:tc>
                  <a:txBody>
                    <a:bodyPr/>
                    <a:lstStyle/>
                    <a:p>
                      <a:pPr algn="ctr"/>
                      <a:r>
                        <a:rPr lang="en-ZA" sz="1400" dirty="0"/>
                        <a:t>Impact </a:t>
                      </a:r>
                    </a:p>
                  </a:txBody>
                  <a:tcPr anchor="ctr"/>
                </a:tc>
                <a:tc>
                  <a:txBody>
                    <a:bodyPr/>
                    <a:lstStyle/>
                    <a:p>
                      <a:pPr marL="0" algn="ctr" defTabSz="914400" rtl="0" eaLnBrk="1" latinLnBrk="0" hangingPunct="1"/>
                      <a:r>
                        <a:rPr lang="en-ZA" sz="1400" b="1" kern="1200" dirty="0">
                          <a:solidFill>
                            <a:schemeClr val="tx1"/>
                          </a:solidFill>
                          <a:latin typeface="+mn-lt"/>
                          <a:ea typeface="+mn-ea"/>
                          <a:cs typeface="+mn-cs"/>
                        </a:rPr>
                        <a:t>The business has signed a five-year contract with AL-ASR Collection Retailers, the value of the contract is</a:t>
                      </a:r>
                    </a:p>
                    <a:p>
                      <a:pPr marL="0" algn="ctr" defTabSz="914400" rtl="0" eaLnBrk="1" latinLnBrk="0" hangingPunct="1"/>
                      <a:r>
                        <a:rPr lang="en-ZA" sz="1400" b="1" kern="1200" dirty="0">
                          <a:solidFill>
                            <a:schemeClr val="tx1"/>
                          </a:solidFill>
                          <a:latin typeface="+mn-lt"/>
                          <a:ea typeface="+mn-ea"/>
                          <a:cs typeface="+mn-cs"/>
                        </a:rPr>
                        <a:t>R119 340 000. </a:t>
                      </a:r>
                    </a:p>
                    <a:p>
                      <a:pPr marL="0" algn="ctr" defTabSz="914400" rtl="0" eaLnBrk="1" latinLnBrk="0" hangingPunct="1"/>
                      <a:r>
                        <a:rPr lang="en-ZA" sz="1400" b="1" kern="1200" dirty="0">
                          <a:solidFill>
                            <a:schemeClr val="tx1"/>
                          </a:solidFill>
                          <a:latin typeface="+mn-lt"/>
                          <a:ea typeface="+mn-ea"/>
                          <a:cs typeface="+mn-cs"/>
                        </a:rPr>
                        <a:t>Turnover increasing by 200% and the number of employees by 22.</a:t>
                      </a:r>
                    </a:p>
                  </a:txBody>
                  <a:tcPr anchor="ctr"/>
                </a:tc>
                <a:extLst>
                  <a:ext uri="{0D108BD9-81ED-4DB2-BD59-A6C34878D82A}">
                    <a16:rowId xmlns:a16="http://schemas.microsoft.com/office/drawing/2014/main" xmlns="" val="3492604684"/>
                  </a:ext>
                </a:extLst>
              </a:tr>
              <a:tr h="1499142">
                <a:tc>
                  <a:txBody>
                    <a:bodyPr/>
                    <a:lstStyle/>
                    <a:p>
                      <a:pPr algn="ctr"/>
                      <a:r>
                        <a:rPr lang="en-ZA" sz="1400" dirty="0"/>
                        <a:t>Business Challenges </a:t>
                      </a:r>
                    </a:p>
                  </a:txBody>
                  <a:tcPr anchor="ctr"/>
                </a:tc>
                <a:tc>
                  <a:txBody>
                    <a:bodyPr/>
                    <a:lstStyle/>
                    <a:p>
                      <a:pPr marL="285750" indent="-285750" algn="just">
                        <a:buFont typeface="Arial" panose="020B0604020202020204" pitchFamily="34" charset="0"/>
                        <a:buChar char="•"/>
                      </a:pPr>
                      <a:r>
                        <a:rPr lang="en-ZA" sz="1400" kern="1200" dirty="0">
                          <a:effectLst/>
                        </a:rPr>
                        <a:t>Mr Ntwasa wanted to grow the business and faced the following challenges:</a:t>
                      </a:r>
                    </a:p>
                    <a:p>
                      <a:pPr marL="285750" indent="-285750" algn="just">
                        <a:buFont typeface="Arial" panose="020B0604020202020204" pitchFamily="34" charset="0"/>
                        <a:buChar char="•"/>
                      </a:pPr>
                      <a:r>
                        <a:rPr lang="en-ZA" sz="1400" kern="1200" dirty="0">
                          <a:effectLst/>
                        </a:rPr>
                        <a:t>A need to acquire equipment and machinery to support large-scale production</a:t>
                      </a:r>
                    </a:p>
                    <a:p>
                      <a:pPr marL="285750" indent="-285750" algn="just">
                        <a:buFont typeface="Arial" panose="020B0604020202020204" pitchFamily="34" charset="0"/>
                        <a:buChar char="•"/>
                      </a:pPr>
                      <a:r>
                        <a:rPr lang="en-ZA" sz="1400" kern="1200" dirty="0">
                          <a:effectLst/>
                        </a:rPr>
                        <a:t>Lack of corporate identity, promotional material and website.</a:t>
                      </a:r>
                      <a:endParaRPr lang="en-ZA" sz="1400" kern="1200" dirty="0">
                        <a:solidFill>
                          <a:schemeClr val="tx1"/>
                        </a:solidFill>
                        <a:effectLst/>
                        <a:latin typeface="+mn-lt"/>
                        <a:ea typeface="+mn-ea"/>
                        <a:cs typeface="+mn-cs"/>
                      </a:endParaRPr>
                    </a:p>
                  </a:txBody>
                  <a:tcPr anchor="ctr"/>
                </a:tc>
                <a:extLst>
                  <a:ext uri="{0D108BD9-81ED-4DB2-BD59-A6C34878D82A}">
                    <a16:rowId xmlns:a16="http://schemas.microsoft.com/office/drawing/2014/main" xmlns="" val="3314419477"/>
                  </a:ext>
                </a:extLst>
              </a:tr>
              <a:tr h="1905690">
                <a:tc>
                  <a:txBody>
                    <a:bodyPr/>
                    <a:lstStyle/>
                    <a:p>
                      <a:pPr algn="ctr"/>
                      <a:r>
                        <a:rPr lang="en-ZA" sz="1400" dirty="0"/>
                        <a:t>Seda Intervention </a:t>
                      </a:r>
                    </a:p>
                  </a:txBody>
                  <a:tcPr anchor="ctr">
                    <a:solidFill>
                      <a:schemeClr val="bg1"/>
                    </a:solidFill>
                  </a:tcPr>
                </a:tc>
                <a:tc>
                  <a:txBody>
                    <a:bodyPr/>
                    <a:lstStyle/>
                    <a:p>
                      <a:pPr marL="285750" indent="-285750" algn="just" defTabSz="914400" rtl="0" eaLnBrk="1" latinLnBrk="0" hangingPunct="1">
                        <a:buFont typeface="Arial" panose="020B0604020202020204" pitchFamily="34" charset="0"/>
                        <a:buChar char="•"/>
                      </a:pPr>
                      <a:r>
                        <a:rPr lang="en-ZA" sz="1400" kern="1200" dirty="0">
                          <a:solidFill>
                            <a:schemeClr val="tx1"/>
                          </a:solidFill>
                          <a:effectLst/>
                          <a:latin typeface="+mn-lt"/>
                          <a:ea typeface="+mn-ea"/>
                          <a:cs typeface="+mn-cs"/>
                        </a:rPr>
                        <a:t>An application to the Small Enterprise Finance Agency (sefa)  for bridging finance. A total of R8 973 373.93 was granted by sefa and as a result, African Horizon acquired industrial machinery to support large-scale production. </a:t>
                      </a:r>
                    </a:p>
                    <a:p>
                      <a:pPr marL="285750" indent="-285750" algn="just" defTabSz="914400" rtl="0" eaLnBrk="1" latinLnBrk="0" hangingPunct="1">
                        <a:buFont typeface="Arial" panose="020B0604020202020204" pitchFamily="34" charset="0"/>
                        <a:buChar char="•"/>
                      </a:pPr>
                      <a:r>
                        <a:rPr lang="en-ZA" sz="1400" kern="1200" dirty="0">
                          <a:solidFill>
                            <a:schemeClr val="tx1"/>
                          </a:solidFill>
                          <a:effectLst/>
                          <a:latin typeface="+mn-lt"/>
                          <a:ea typeface="+mn-ea"/>
                          <a:cs typeface="+mn-cs"/>
                        </a:rPr>
                        <a:t>The business was also assisted with the development of a website and marketing collateral. </a:t>
                      </a:r>
                    </a:p>
                  </a:txBody>
                  <a:tcPr anchor="ctr">
                    <a:solidFill>
                      <a:schemeClr val="bg1"/>
                    </a:solidFill>
                  </a:tcPr>
                </a:tc>
                <a:extLst>
                  <a:ext uri="{0D108BD9-81ED-4DB2-BD59-A6C34878D82A}">
                    <a16:rowId xmlns:a16="http://schemas.microsoft.com/office/drawing/2014/main" xmlns="" val="2326609727"/>
                  </a:ext>
                </a:extLst>
              </a:tr>
            </a:tbl>
          </a:graphicData>
        </a:graphic>
      </p:graphicFrame>
      <p:pic>
        <p:nvPicPr>
          <p:cNvPr id="8" name="Picture 7">
            <a:extLst>
              <a:ext uri="{FF2B5EF4-FFF2-40B4-BE49-F238E27FC236}">
                <a16:creationId xmlns:a16="http://schemas.microsoft.com/office/drawing/2014/main" xmlns="" id="{FB4A4F6C-B4A9-A0FD-FBB4-7D1E817DD113}"/>
              </a:ext>
            </a:extLst>
          </p:cNvPr>
          <p:cNvPicPr>
            <a:picLocks noChangeAspect="1"/>
          </p:cNvPicPr>
          <p:nvPr/>
        </p:nvPicPr>
        <p:blipFill>
          <a:blip r:embed="rId2" cstate="print"/>
          <a:stretch>
            <a:fillRect/>
          </a:stretch>
        </p:blipFill>
        <p:spPr>
          <a:xfrm>
            <a:off x="120198" y="949079"/>
            <a:ext cx="2556284" cy="2427272"/>
          </a:xfrm>
          <a:prstGeom prst="rect">
            <a:avLst/>
          </a:prstGeom>
        </p:spPr>
      </p:pic>
      <p:pic>
        <p:nvPicPr>
          <p:cNvPr id="10" name="Picture 9">
            <a:extLst>
              <a:ext uri="{FF2B5EF4-FFF2-40B4-BE49-F238E27FC236}">
                <a16:creationId xmlns:a16="http://schemas.microsoft.com/office/drawing/2014/main" xmlns="" id="{D4D67FED-5CE3-D5E9-7A74-816F09A52A45}"/>
              </a:ext>
            </a:extLst>
          </p:cNvPr>
          <p:cNvPicPr>
            <a:picLocks noChangeAspect="1"/>
          </p:cNvPicPr>
          <p:nvPr/>
        </p:nvPicPr>
        <p:blipFill>
          <a:blip r:embed="rId3" cstate="print"/>
          <a:stretch>
            <a:fillRect/>
          </a:stretch>
        </p:blipFill>
        <p:spPr>
          <a:xfrm>
            <a:off x="120197" y="3439691"/>
            <a:ext cx="2556284" cy="2429572"/>
          </a:xfrm>
          <a:prstGeom prst="rect">
            <a:avLst/>
          </a:prstGeom>
        </p:spPr>
      </p:pic>
      <p:pic>
        <p:nvPicPr>
          <p:cNvPr id="3" name="Picture 2">
            <a:extLst>
              <a:ext uri="{FF2B5EF4-FFF2-40B4-BE49-F238E27FC236}">
                <a16:creationId xmlns:a16="http://schemas.microsoft.com/office/drawing/2014/main" xmlns="" id="{87DFC5CE-A88F-8AB1-4D27-89E2C61286F0}"/>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51520" y="5877272"/>
            <a:ext cx="8364322" cy="1096294"/>
          </a:xfrm>
          <a:prstGeom prst="rect">
            <a:avLst/>
          </a:prstGeom>
        </p:spPr>
      </p:pic>
    </p:spTree>
    <p:extLst>
      <p:ext uri="{BB962C8B-B14F-4D97-AF65-F5344CB8AC3E}">
        <p14:creationId xmlns:p14="http://schemas.microsoft.com/office/powerpoint/2010/main" xmlns="" val="3167731683"/>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356" y="116632"/>
            <a:ext cx="9144000" cy="584775"/>
          </a:xfrm>
          <a:prstGeom prst="rect">
            <a:avLst/>
          </a:prstGeom>
          <a:solidFill>
            <a:srgbClr val="146C38"/>
          </a:solidFill>
        </p:spPr>
        <p:txBody>
          <a:bodyPr wrap="square">
            <a:spAutoFit/>
          </a:bodyPr>
          <a:lstStyle/>
          <a:p>
            <a:pPr algn="ctr"/>
            <a:r>
              <a:rPr lang="en-ZA" sz="3200" dirty="0">
                <a:solidFill>
                  <a:schemeClr val="bg1"/>
                </a:solidFill>
              </a:rPr>
              <a:t>Legratron Electronics (Pty) Ltd (Free State)</a:t>
            </a:r>
            <a:endParaRPr lang="en-ZA" sz="4800" b="1" dirty="0">
              <a:solidFill>
                <a:schemeClr val="bg1"/>
              </a:solidFill>
            </a:endParaRPr>
          </a:p>
        </p:txBody>
      </p:sp>
      <p:graphicFrame>
        <p:nvGraphicFramePr>
          <p:cNvPr id="5" name="Content Placeholder 2"/>
          <p:cNvGraphicFramePr>
            <a:graphicFrameLocks/>
          </p:cNvGraphicFramePr>
          <p:nvPr>
            <p:extLst>
              <p:ext uri="{D42A27DB-BD31-4B8C-83A1-F6EECF244321}">
                <p14:modId xmlns:p14="http://schemas.microsoft.com/office/powerpoint/2010/main" xmlns="" val="2590089934"/>
              </p:ext>
            </p:extLst>
          </p:nvPr>
        </p:nvGraphicFramePr>
        <p:xfrm>
          <a:off x="3176853" y="877119"/>
          <a:ext cx="5715628" cy="4784129"/>
        </p:xfrm>
        <a:graphic>
          <a:graphicData uri="http://schemas.openxmlformats.org/drawingml/2006/table">
            <a:tbl>
              <a:tblPr firstRow="1" bandRow="1">
                <a:tableStyleId>{8799B23B-EC83-4686-B30A-512413B5E67A}</a:tableStyleId>
              </a:tblPr>
              <a:tblGrid>
                <a:gridCol w="1204591">
                  <a:extLst>
                    <a:ext uri="{9D8B030D-6E8A-4147-A177-3AD203B41FA5}">
                      <a16:colId xmlns:a16="http://schemas.microsoft.com/office/drawing/2014/main" xmlns="" val="3279453385"/>
                    </a:ext>
                  </a:extLst>
                </a:gridCol>
                <a:gridCol w="4511037">
                  <a:extLst>
                    <a:ext uri="{9D8B030D-6E8A-4147-A177-3AD203B41FA5}">
                      <a16:colId xmlns:a16="http://schemas.microsoft.com/office/drawing/2014/main" xmlns="" val="1826932843"/>
                    </a:ext>
                  </a:extLst>
                </a:gridCol>
              </a:tblGrid>
              <a:tr h="1578702">
                <a:tc>
                  <a:txBody>
                    <a:bodyPr/>
                    <a:lstStyle/>
                    <a:p>
                      <a:pPr algn="ctr"/>
                      <a:r>
                        <a:rPr lang="en-ZA" sz="1400" dirty="0"/>
                        <a:t>Impact </a:t>
                      </a:r>
                    </a:p>
                  </a:txBody>
                  <a:tcPr anchor="ctr"/>
                </a:tc>
                <a:tc>
                  <a:txBody>
                    <a:bodyPr/>
                    <a:lstStyle/>
                    <a:p>
                      <a:pPr marL="0" algn="ctr" defTabSz="914400" rtl="0" eaLnBrk="1" latinLnBrk="0" hangingPunct="1"/>
                      <a:r>
                        <a:rPr lang="en-ZA" sz="1400" b="1" kern="1200" dirty="0">
                          <a:solidFill>
                            <a:schemeClr val="tx1"/>
                          </a:solidFill>
                          <a:latin typeface="+mn-lt"/>
                          <a:ea typeface="+mn-ea"/>
                          <a:cs typeface="+mn-cs"/>
                        </a:rPr>
                        <a:t>Increase employees from 8 to 10,  </a:t>
                      </a:r>
                    </a:p>
                    <a:p>
                      <a:pPr marL="0" algn="ctr" defTabSz="914400" rtl="0" eaLnBrk="1" latinLnBrk="0" hangingPunct="1"/>
                      <a:r>
                        <a:rPr lang="en-ZA" sz="1400" b="1" kern="1200" dirty="0">
                          <a:solidFill>
                            <a:schemeClr val="tx1"/>
                          </a:solidFill>
                          <a:latin typeface="+mn-lt"/>
                          <a:ea typeface="+mn-ea"/>
                          <a:cs typeface="+mn-cs"/>
                        </a:rPr>
                        <a:t>Improve turnover from R825 370 pa to R1 149 288 pa,  </a:t>
                      </a:r>
                    </a:p>
                    <a:p>
                      <a:pPr marL="0" algn="ctr" defTabSz="914400" rtl="0" eaLnBrk="1" latinLnBrk="0" hangingPunct="1"/>
                      <a:r>
                        <a:rPr lang="en-ZA" sz="1400" b="1" kern="1200" dirty="0">
                          <a:solidFill>
                            <a:schemeClr val="tx1"/>
                          </a:solidFill>
                          <a:latin typeface="+mn-lt"/>
                          <a:ea typeface="+mn-ea"/>
                          <a:cs typeface="+mn-cs"/>
                        </a:rPr>
                        <a:t>Receive VESA accreditation, Secured a contract in Swaziland for 36 Trucks which increased their units in that country to 57. </a:t>
                      </a:r>
                    </a:p>
                  </a:txBody>
                  <a:tcPr anchor="ctr"/>
                </a:tc>
                <a:extLst>
                  <a:ext uri="{0D108BD9-81ED-4DB2-BD59-A6C34878D82A}">
                    <a16:rowId xmlns:a16="http://schemas.microsoft.com/office/drawing/2014/main" xmlns="" val="3492604684"/>
                  </a:ext>
                </a:extLst>
              </a:tr>
              <a:tr h="1155109">
                <a:tc>
                  <a:txBody>
                    <a:bodyPr/>
                    <a:lstStyle/>
                    <a:p>
                      <a:pPr algn="ctr"/>
                      <a:r>
                        <a:rPr lang="en-ZA" sz="1400" dirty="0"/>
                        <a:t>Business Challenges </a:t>
                      </a:r>
                    </a:p>
                  </a:txBody>
                  <a:tcPr anchor="ctr"/>
                </a:tc>
                <a:tc>
                  <a:txBody>
                    <a:bodyPr/>
                    <a:lstStyle/>
                    <a:p>
                      <a:pPr marL="285750" indent="-285750" algn="just">
                        <a:buFont typeface="Arial" panose="020B0604020202020204" pitchFamily="34" charset="0"/>
                        <a:buChar char="•"/>
                      </a:pPr>
                      <a:r>
                        <a:rPr lang="en-ZA" sz="1400" kern="1200" dirty="0">
                          <a:effectLst/>
                        </a:rPr>
                        <a:t>Lacked market access </a:t>
                      </a:r>
                      <a:endParaRPr lang="en-ZA" sz="1400" kern="1200" dirty="0">
                        <a:solidFill>
                          <a:schemeClr val="tx1"/>
                        </a:solidFill>
                        <a:effectLst/>
                        <a:latin typeface="+mn-lt"/>
                        <a:ea typeface="+mn-ea"/>
                        <a:cs typeface="+mn-cs"/>
                      </a:endParaRPr>
                    </a:p>
                  </a:txBody>
                  <a:tcPr anchor="ctr"/>
                </a:tc>
                <a:extLst>
                  <a:ext uri="{0D108BD9-81ED-4DB2-BD59-A6C34878D82A}">
                    <a16:rowId xmlns:a16="http://schemas.microsoft.com/office/drawing/2014/main" xmlns="" val="3314419477"/>
                  </a:ext>
                </a:extLst>
              </a:tr>
              <a:tr h="2050318">
                <a:tc>
                  <a:txBody>
                    <a:bodyPr/>
                    <a:lstStyle/>
                    <a:p>
                      <a:pPr algn="ctr"/>
                      <a:r>
                        <a:rPr lang="en-ZA" sz="1400" dirty="0"/>
                        <a:t>Seda Intervention </a:t>
                      </a:r>
                    </a:p>
                  </a:txBody>
                  <a:tcPr anchor="ctr">
                    <a:solidFill>
                      <a:schemeClr val="bg1"/>
                    </a:solidFill>
                  </a:tcPr>
                </a:tc>
                <a:tc>
                  <a:txBody>
                    <a:bodyPr/>
                    <a:lstStyle/>
                    <a:p>
                      <a:pPr marL="285750" indent="-285750" algn="just" defTabSz="914400" rtl="0" eaLnBrk="1" latinLnBrk="0" hangingPunct="1">
                        <a:buFont typeface="Arial" panose="020B0604020202020204" pitchFamily="34" charset="0"/>
                        <a:buChar char="•"/>
                      </a:pPr>
                      <a:r>
                        <a:rPr lang="en-ZA" sz="1400" kern="1200" dirty="0">
                          <a:solidFill>
                            <a:schemeClr val="tx1"/>
                          </a:solidFill>
                          <a:effectLst/>
                          <a:latin typeface="+mn-lt"/>
                          <a:ea typeface="+mn-ea"/>
                          <a:cs typeface="+mn-cs"/>
                        </a:rPr>
                        <a:t>The business was taken through a journey of interventions, among others:  New offices in Parys, Referred to Innovation Hub for further support,  Linked with a service provider to penetrate international market, Mentored through SECP</a:t>
                      </a:r>
                    </a:p>
                  </a:txBody>
                  <a:tcPr anchor="ctr">
                    <a:solidFill>
                      <a:schemeClr val="bg1"/>
                    </a:solidFill>
                  </a:tcPr>
                </a:tc>
                <a:extLst>
                  <a:ext uri="{0D108BD9-81ED-4DB2-BD59-A6C34878D82A}">
                    <a16:rowId xmlns:a16="http://schemas.microsoft.com/office/drawing/2014/main" xmlns="" val="2326609727"/>
                  </a:ext>
                </a:extLst>
              </a:tr>
            </a:tbl>
          </a:graphicData>
        </a:graphic>
      </p:graphicFrame>
      <p:pic>
        <p:nvPicPr>
          <p:cNvPr id="8" name="Picture 7">
            <a:extLst>
              <a:ext uri="{FF2B5EF4-FFF2-40B4-BE49-F238E27FC236}">
                <a16:creationId xmlns:a16="http://schemas.microsoft.com/office/drawing/2014/main" xmlns="" id="{DF99F9DA-18FD-25F8-0E73-ACA31F1CDC4E}"/>
              </a:ext>
            </a:extLst>
          </p:cNvPr>
          <p:cNvPicPr>
            <a:picLocks noChangeAspect="1"/>
          </p:cNvPicPr>
          <p:nvPr/>
        </p:nvPicPr>
        <p:blipFill>
          <a:blip r:embed="rId2" cstate="print"/>
          <a:stretch>
            <a:fillRect/>
          </a:stretch>
        </p:blipFill>
        <p:spPr>
          <a:xfrm>
            <a:off x="179512" y="877119"/>
            <a:ext cx="2817828" cy="2304256"/>
          </a:xfrm>
          <a:prstGeom prst="rect">
            <a:avLst/>
          </a:prstGeom>
        </p:spPr>
      </p:pic>
      <p:pic>
        <p:nvPicPr>
          <p:cNvPr id="10" name="Picture 9">
            <a:extLst>
              <a:ext uri="{FF2B5EF4-FFF2-40B4-BE49-F238E27FC236}">
                <a16:creationId xmlns:a16="http://schemas.microsoft.com/office/drawing/2014/main" xmlns="" id="{B0411EE9-FBD1-1BA9-CA8F-FC1E92C9E5C5}"/>
              </a:ext>
            </a:extLst>
          </p:cNvPr>
          <p:cNvPicPr>
            <a:picLocks noChangeAspect="1"/>
          </p:cNvPicPr>
          <p:nvPr/>
        </p:nvPicPr>
        <p:blipFill>
          <a:blip r:embed="rId3" cstate="print"/>
          <a:stretch>
            <a:fillRect/>
          </a:stretch>
        </p:blipFill>
        <p:spPr>
          <a:xfrm>
            <a:off x="179512" y="3179080"/>
            <a:ext cx="2817828" cy="2482168"/>
          </a:xfrm>
          <a:prstGeom prst="rect">
            <a:avLst/>
          </a:prstGeom>
        </p:spPr>
      </p:pic>
      <p:pic>
        <p:nvPicPr>
          <p:cNvPr id="3" name="Picture 2">
            <a:extLst>
              <a:ext uri="{FF2B5EF4-FFF2-40B4-BE49-F238E27FC236}">
                <a16:creationId xmlns:a16="http://schemas.microsoft.com/office/drawing/2014/main" xmlns="" id="{5D06E8D0-D2DF-FC1F-BE27-A448DAA9527C}"/>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51520" y="5877272"/>
            <a:ext cx="8364322" cy="1096294"/>
          </a:xfrm>
          <a:prstGeom prst="rect">
            <a:avLst/>
          </a:prstGeom>
        </p:spPr>
      </p:pic>
    </p:spTree>
    <p:extLst>
      <p:ext uri="{BB962C8B-B14F-4D97-AF65-F5344CB8AC3E}">
        <p14:creationId xmlns:p14="http://schemas.microsoft.com/office/powerpoint/2010/main" xmlns="" val="3366905803"/>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356" y="116632"/>
            <a:ext cx="9144000" cy="461665"/>
          </a:xfrm>
          <a:prstGeom prst="rect">
            <a:avLst/>
          </a:prstGeom>
          <a:solidFill>
            <a:srgbClr val="146C38"/>
          </a:solidFill>
        </p:spPr>
        <p:txBody>
          <a:bodyPr wrap="square">
            <a:spAutoFit/>
          </a:bodyPr>
          <a:lstStyle/>
          <a:p>
            <a:pPr algn="ctr"/>
            <a:r>
              <a:rPr lang="en-ZA" sz="2400" dirty="0">
                <a:solidFill>
                  <a:schemeClr val="bg1"/>
                </a:solidFill>
              </a:rPr>
              <a:t>INTANDEKHO AGRICULTURAL PRIMARY COOPERATIVE LTD (Mpumalanga </a:t>
            </a:r>
            <a:endParaRPr lang="en-ZA" sz="4000" b="1" dirty="0">
              <a:solidFill>
                <a:schemeClr val="bg1"/>
              </a:solidFill>
            </a:endParaRPr>
          </a:p>
        </p:txBody>
      </p:sp>
      <p:graphicFrame>
        <p:nvGraphicFramePr>
          <p:cNvPr id="5" name="Content Placeholder 2"/>
          <p:cNvGraphicFramePr>
            <a:graphicFrameLocks/>
          </p:cNvGraphicFramePr>
          <p:nvPr>
            <p:extLst>
              <p:ext uri="{D42A27DB-BD31-4B8C-83A1-F6EECF244321}">
                <p14:modId xmlns:p14="http://schemas.microsoft.com/office/powerpoint/2010/main" xmlns="" val="2857817184"/>
              </p:ext>
            </p:extLst>
          </p:nvPr>
        </p:nvGraphicFramePr>
        <p:xfrm>
          <a:off x="3158884" y="932865"/>
          <a:ext cx="5864566" cy="4944407"/>
        </p:xfrm>
        <a:graphic>
          <a:graphicData uri="http://schemas.openxmlformats.org/drawingml/2006/table">
            <a:tbl>
              <a:tblPr firstRow="1" bandRow="1">
                <a:tableStyleId>{8799B23B-EC83-4686-B30A-512413B5E67A}</a:tableStyleId>
              </a:tblPr>
              <a:tblGrid>
                <a:gridCol w="1299194">
                  <a:extLst>
                    <a:ext uri="{9D8B030D-6E8A-4147-A177-3AD203B41FA5}">
                      <a16:colId xmlns:a16="http://schemas.microsoft.com/office/drawing/2014/main" xmlns="" val="3279453385"/>
                    </a:ext>
                  </a:extLst>
                </a:gridCol>
                <a:gridCol w="4565372">
                  <a:extLst>
                    <a:ext uri="{9D8B030D-6E8A-4147-A177-3AD203B41FA5}">
                      <a16:colId xmlns:a16="http://schemas.microsoft.com/office/drawing/2014/main" xmlns="" val="1826932843"/>
                    </a:ext>
                  </a:extLst>
                </a:gridCol>
              </a:tblGrid>
              <a:tr h="1003429">
                <a:tc>
                  <a:txBody>
                    <a:bodyPr/>
                    <a:lstStyle/>
                    <a:p>
                      <a:pPr algn="ctr"/>
                      <a:r>
                        <a:rPr lang="en-ZA" sz="1400" dirty="0"/>
                        <a:t>Impact </a:t>
                      </a:r>
                    </a:p>
                  </a:txBody>
                  <a:tcPr anchor="ctr"/>
                </a:tc>
                <a:tc>
                  <a:txBody>
                    <a:bodyPr/>
                    <a:lstStyle/>
                    <a:p>
                      <a:pPr marL="0" algn="ctr" defTabSz="914400" rtl="0" eaLnBrk="1" latinLnBrk="0" hangingPunct="1"/>
                      <a:r>
                        <a:rPr lang="en-ZA" sz="1400" b="1" kern="1200" dirty="0">
                          <a:solidFill>
                            <a:schemeClr val="tx1"/>
                          </a:solidFill>
                          <a:latin typeface="+mn-lt"/>
                          <a:ea typeface="+mn-ea"/>
                          <a:cs typeface="+mn-cs"/>
                        </a:rPr>
                        <a:t>Turnover increased by 203%</a:t>
                      </a:r>
                    </a:p>
                    <a:p>
                      <a:pPr marL="0" algn="ctr" defTabSz="914400" rtl="0" eaLnBrk="1" latinLnBrk="0" hangingPunct="1"/>
                      <a:r>
                        <a:rPr lang="en-ZA" sz="1400" b="1" kern="1200" dirty="0">
                          <a:solidFill>
                            <a:schemeClr val="tx1"/>
                          </a:solidFill>
                          <a:latin typeface="+mn-lt"/>
                          <a:ea typeface="+mn-ea"/>
                          <a:cs typeface="+mn-cs"/>
                        </a:rPr>
                        <a:t>The cooperative sustained five jobs and created five part-time job opportunities.</a:t>
                      </a:r>
                    </a:p>
                  </a:txBody>
                  <a:tcPr anchor="ctr"/>
                </a:tc>
                <a:extLst>
                  <a:ext uri="{0D108BD9-81ED-4DB2-BD59-A6C34878D82A}">
                    <a16:rowId xmlns:a16="http://schemas.microsoft.com/office/drawing/2014/main" xmlns="" val="3492604684"/>
                  </a:ext>
                </a:extLst>
              </a:tr>
              <a:tr h="1597694">
                <a:tc>
                  <a:txBody>
                    <a:bodyPr/>
                    <a:lstStyle/>
                    <a:p>
                      <a:pPr algn="ctr"/>
                      <a:r>
                        <a:rPr lang="en-ZA" sz="1400" dirty="0"/>
                        <a:t>Business Challenges </a:t>
                      </a:r>
                    </a:p>
                  </a:txBody>
                  <a:tcPr anchor="ctr"/>
                </a:tc>
                <a:tc>
                  <a:txBody>
                    <a:bodyPr/>
                    <a:lstStyle/>
                    <a:p>
                      <a:pPr marL="285750" indent="-285750" algn="just">
                        <a:buFont typeface="Arial" panose="020B0604020202020204" pitchFamily="34" charset="0"/>
                        <a:buChar char="•"/>
                      </a:pPr>
                      <a:r>
                        <a:rPr lang="en-ZA" sz="1400" kern="1200" dirty="0">
                          <a:effectLst/>
                        </a:rPr>
                        <a:t>The cooperative aimed to plant 10 000 seedlings consisting of 3 000 cabbages, and the rest spinach, mixed beetroot and some onions. The plan was to have at least five contract employees as the business gains momentum and to improve the fresh produce available locally.</a:t>
                      </a:r>
                      <a:endParaRPr lang="en-ZA" sz="1400" kern="1200" dirty="0">
                        <a:solidFill>
                          <a:schemeClr val="tx1"/>
                        </a:solidFill>
                        <a:effectLst/>
                        <a:latin typeface="+mn-lt"/>
                        <a:ea typeface="+mn-ea"/>
                        <a:cs typeface="+mn-cs"/>
                      </a:endParaRPr>
                    </a:p>
                  </a:txBody>
                  <a:tcPr anchor="ctr"/>
                </a:tc>
                <a:extLst>
                  <a:ext uri="{0D108BD9-81ED-4DB2-BD59-A6C34878D82A}">
                    <a16:rowId xmlns:a16="http://schemas.microsoft.com/office/drawing/2014/main" xmlns="" val="3314419477"/>
                  </a:ext>
                </a:extLst>
              </a:tr>
              <a:tr h="2343284">
                <a:tc>
                  <a:txBody>
                    <a:bodyPr/>
                    <a:lstStyle/>
                    <a:p>
                      <a:pPr algn="ctr"/>
                      <a:r>
                        <a:rPr lang="en-ZA" sz="1400" dirty="0"/>
                        <a:t>Seda Intervention </a:t>
                      </a:r>
                    </a:p>
                  </a:txBody>
                  <a:tcPr anchor="ctr">
                    <a:solidFill>
                      <a:schemeClr val="bg1"/>
                    </a:solidFill>
                  </a:tcPr>
                </a:tc>
                <a:tc>
                  <a:txBody>
                    <a:bodyPr/>
                    <a:lstStyle/>
                    <a:p>
                      <a:pPr marL="285750" indent="-285750" algn="just" defTabSz="914400" rtl="0" eaLnBrk="1" latinLnBrk="0" hangingPunct="1">
                        <a:buFont typeface="Arial" panose="020B0604020202020204" pitchFamily="34" charset="0"/>
                        <a:buChar char="•"/>
                      </a:pPr>
                      <a:r>
                        <a:rPr lang="en-ZA" sz="1400" kern="1200" dirty="0">
                          <a:solidFill>
                            <a:schemeClr val="tx1"/>
                          </a:solidFill>
                          <a:effectLst/>
                          <a:latin typeface="+mn-lt"/>
                          <a:ea typeface="+mn-ea"/>
                          <a:cs typeface="+mn-cs"/>
                        </a:rPr>
                        <a:t>The business received basic business skills training and entrepreneurship programme.</a:t>
                      </a:r>
                    </a:p>
                    <a:p>
                      <a:pPr marL="285750" indent="-285750" algn="just" defTabSz="914400" rtl="0" eaLnBrk="1" latinLnBrk="0" hangingPunct="1">
                        <a:buFont typeface="Arial" panose="020B0604020202020204" pitchFamily="34" charset="0"/>
                        <a:buChar char="•"/>
                      </a:pPr>
                      <a:r>
                        <a:rPr lang="en-ZA" sz="1400" kern="1200" dirty="0">
                          <a:solidFill>
                            <a:schemeClr val="tx1"/>
                          </a:solidFill>
                          <a:effectLst/>
                          <a:latin typeface="+mn-lt"/>
                          <a:ea typeface="+mn-ea"/>
                          <a:cs typeface="+mn-cs"/>
                        </a:rPr>
                        <a:t>The cooperative was invited to a boot camp session with the CfERI, business coaching, access to market, marketing</a:t>
                      </a:r>
                    </a:p>
                    <a:p>
                      <a:pPr marL="285750" indent="-285750" algn="just" defTabSz="914400" rtl="0" eaLnBrk="1" latinLnBrk="0" hangingPunct="1">
                        <a:buFont typeface="Arial" panose="020B0604020202020204" pitchFamily="34" charset="0"/>
                        <a:buChar char="•"/>
                      </a:pPr>
                      <a:r>
                        <a:rPr lang="en-ZA" sz="1400" kern="1200" dirty="0">
                          <a:solidFill>
                            <a:schemeClr val="tx1"/>
                          </a:solidFill>
                          <a:effectLst/>
                          <a:latin typeface="+mn-lt"/>
                          <a:ea typeface="+mn-ea"/>
                          <a:cs typeface="+mn-cs"/>
                        </a:rPr>
                        <a:t>The business was assisted with access to finance and managed to approach other big clients such as Izimbali and MST Boarding school, which led to an increase in clientele, and business growth.</a:t>
                      </a:r>
                    </a:p>
                  </a:txBody>
                  <a:tcPr anchor="ctr">
                    <a:solidFill>
                      <a:schemeClr val="bg1"/>
                    </a:solidFill>
                  </a:tcPr>
                </a:tc>
                <a:extLst>
                  <a:ext uri="{0D108BD9-81ED-4DB2-BD59-A6C34878D82A}">
                    <a16:rowId xmlns:a16="http://schemas.microsoft.com/office/drawing/2014/main" xmlns="" val="2326609727"/>
                  </a:ext>
                </a:extLst>
              </a:tr>
            </a:tbl>
          </a:graphicData>
        </a:graphic>
      </p:graphicFrame>
      <p:pic>
        <p:nvPicPr>
          <p:cNvPr id="8" name="Picture 7">
            <a:extLst>
              <a:ext uri="{FF2B5EF4-FFF2-40B4-BE49-F238E27FC236}">
                <a16:creationId xmlns:a16="http://schemas.microsoft.com/office/drawing/2014/main" xmlns="" id="{95E52B79-EC0C-0C21-1C8A-7CBA5FD3F040}"/>
              </a:ext>
            </a:extLst>
          </p:cNvPr>
          <p:cNvPicPr>
            <a:picLocks noChangeAspect="1"/>
          </p:cNvPicPr>
          <p:nvPr/>
        </p:nvPicPr>
        <p:blipFill>
          <a:blip r:embed="rId2" cstate="print"/>
          <a:stretch>
            <a:fillRect/>
          </a:stretch>
        </p:blipFill>
        <p:spPr>
          <a:xfrm>
            <a:off x="107504" y="932865"/>
            <a:ext cx="2951184" cy="1986216"/>
          </a:xfrm>
          <a:prstGeom prst="rect">
            <a:avLst/>
          </a:prstGeom>
        </p:spPr>
      </p:pic>
      <p:pic>
        <p:nvPicPr>
          <p:cNvPr id="10" name="Picture 9">
            <a:extLst>
              <a:ext uri="{FF2B5EF4-FFF2-40B4-BE49-F238E27FC236}">
                <a16:creationId xmlns:a16="http://schemas.microsoft.com/office/drawing/2014/main" xmlns="" id="{F56A6574-A07D-F1CD-BE92-988CAAC42C33}"/>
              </a:ext>
            </a:extLst>
          </p:cNvPr>
          <p:cNvPicPr>
            <a:picLocks noChangeAspect="1"/>
          </p:cNvPicPr>
          <p:nvPr/>
        </p:nvPicPr>
        <p:blipFill rotWithShape="1">
          <a:blip r:embed="rId3" cstate="print"/>
          <a:srcRect l="25588" t="10800" r="50788" b="47628"/>
          <a:stretch/>
        </p:blipFill>
        <p:spPr>
          <a:xfrm>
            <a:off x="120551" y="2976955"/>
            <a:ext cx="2930199" cy="2900317"/>
          </a:xfrm>
          <a:prstGeom prst="rect">
            <a:avLst/>
          </a:prstGeom>
        </p:spPr>
      </p:pic>
      <p:pic>
        <p:nvPicPr>
          <p:cNvPr id="3" name="Picture 2">
            <a:extLst>
              <a:ext uri="{FF2B5EF4-FFF2-40B4-BE49-F238E27FC236}">
                <a16:creationId xmlns:a16="http://schemas.microsoft.com/office/drawing/2014/main" xmlns="" id="{BF572D0F-5EB8-766A-BF41-E1D5E1B25751}"/>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51520" y="5877272"/>
            <a:ext cx="8364322" cy="1096294"/>
          </a:xfrm>
          <a:prstGeom prst="rect">
            <a:avLst/>
          </a:prstGeom>
        </p:spPr>
      </p:pic>
    </p:spTree>
    <p:extLst>
      <p:ext uri="{BB962C8B-B14F-4D97-AF65-F5344CB8AC3E}">
        <p14:creationId xmlns:p14="http://schemas.microsoft.com/office/powerpoint/2010/main" xmlns="" val="653698059"/>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cstate="print"/>
          <a:stretch>
            <a:fillRect/>
          </a:stretch>
        </p:blipFill>
        <p:spPr>
          <a:xfrm>
            <a:off x="0" y="0"/>
            <a:ext cx="9144000" cy="6858000"/>
          </a:xfrm>
          <a:prstGeom prst="rect">
            <a:avLst/>
          </a:prstGeom>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cstate="print"/>
          <a:stretch>
            <a:fillRect/>
          </a:stretch>
        </p:blipFill>
        <p:spPr>
          <a:xfrm>
            <a:off x="0" y="0"/>
            <a:ext cx="9144000" cy="6858000"/>
          </a:xfrm>
          <a:prstGeom prst="rect">
            <a:avLst/>
          </a:prstGeom>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12" y="107921"/>
            <a:ext cx="9107488" cy="584775"/>
          </a:xfrm>
          <a:prstGeom prst="rect">
            <a:avLst/>
          </a:prstGeom>
          <a:solidFill>
            <a:srgbClr val="146C38"/>
          </a:solidFill>
        </p:spPr>
        <p:txBody>
          <a:bodyPr wrap="square">
            <a:spAutoFit/>
          </a:bodyPr>
          <a:lstStyle/>
          <a:p>
            <a:r>
              <a:rPr lang="en-ZA" sz="3200" dirty="0">
                <a:solidFill>
                  <a:schemeClr val="bg1"/>
                </a:solidFill>
              </a:rPr>
              <a:t> </a:t>
            </a:r>
            <a:endParaRPr lang="en-ZA" sz="4800" b="1" dirty="0">
              <a:solidFill>
                <a:schemeClr val="bg1"/>
              </a:solidFill>
            </a:endParaRPr>
          </a:p>
        </p:txBody>
      </p:sp>
      <p:sp>
        <p:nvSpPr>
          <p:cNvPr id="5" name="Rectangle 4"/>
          <p:cNvSpPr/>
          <p:nvPr/>
        </p:nvSpPr>
        <p:spPr>
          <a:xfrm>
            <a:off x="2411760" y="99777"/>
            <a:ext cx="4591917" cy="619272"/>
          </a:xfrm>
          <a:prstGeom prst="rect">
            <a:avLst/>
          </a:prstGeom>
        </p:spPr>
        <p:txBody>
          <a:bodyPr wrap="square">
            <a:spAutoFit/>
          </a:bodyPr>
          <a:lstStyle/>
          <a:p>
            <a:pPr lvl="0" algn="ctr">
              <a:lnSpc>
                <a:spcPct val="107000"/>
              </a:lnSpc>
              <a:defRPr/>
            </a:pPr>
            <a:r>
              <a:rPr lang="en-US" sz="3200" b="1" cap="small" dirty="0">
                <a:solidFill>
                  <a:srgbClr val="FFFFFF"/>
                </a:solidFill>
                <a:latin typeface="Trebuchet MS" panose="020B0603020202020204" pitchFamily="34" charset="0"/>
                <a:ea typeface="Times New Roman" panose="02020603050405020304" pitchFamily="18" charset="0"/>
                <a:cs typeface="Times New Roman" panose="02020603050405020304" pitchFamily="18" charset="0"/>
              </a:rPr>
              <a:t>Organisational overview </a:t>
            </a:r>
            <a:endParaRPr lang="en-ZA" sz="9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Shape&#10;&#10;Description automatically generated with medium confidence">
            <a:extLst>
              <a:ext uri="{FF2B5EF4-FFF2-40B4-BE49-F238E27FC236}">
                <a16:creationId xmlns:a16="http://schemas.microsoft.com/office/drawing/2014/main" xmlns="" id="{2E97B3D6-C69D-B099-35AD-C9BAC495C1D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76417" y="1340768"/>
            <a:ext cx="1366538" cy="1236306"/>
          </a:xfrm>
          <a:prstGeom prst="rect">
            <a:avLst/>
          </a:prstGeom>
        </p:spPr>
      </p:pic>
      <p:sp>
        <p:nvSpPr>
          <p:cNvPr id="6" name="TextBox 5">
            <a:extLst>
              <a:ext uri="{FF2B5EF4-FFF2-40B4-BE49-F238E27FC236}">
                <a16:creationId xmlns:a16="http://schemas.microsoft.com/office/drawing/2014/main" xmlns="" id="{2754ACE6-F612-B6F1-EBA6-B460F1B42E9C}"/>
              </a:ext>
            </a:extLst>
          </p:cNvPr>
          <p:cNvSpPr txBox="1"/>
          <p:nvPr/>
        </p:nvSpPr>
        <p:spPr>
          <a:xfrm>
            <a:off x="2140267" y="1255563"/>
            <a:ext cx="6475616" cy="1477328"/>
          </a:xfrm>
          <a:prstGeom prst="rect">
            <a:avLst/>
          </a:prstGeom>
          <a:noFill/>
        </p:spPr>
        <p:txBody>
          <a:bodyPr wrap="square" rtlCol="0">
            <a:spAutoFit/>
          </a:bodyPr>
          <a:lstStyle/>
          <a:p>
            <a:r>
              <a:rPr lang="en-ZA" sz="1800" b="1" kern="1200" dirty="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t>MISSION: </a:t>
            </a:r>
            <a:r>
              <a:rPr lang="en-ZA" sz="1800" kern="1200" dirty="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t>To promote entrepreneurship and facilitate the development of small enterprises by providing customized business support services that result in business growth and sustainability in collaboration with other role players in the ecosystem.</a:t>
            </a:r>
          </a:p>
        </p:txBody>
      </p:sp>
      <p:pic>
        <p:nvPicPr>
          <p:cNvPr id="8" name="Picture 7" descr="Shape&#10;&#10;Description automatically generated with low confidence">
            <a:extLst>
              <a:ext uri="{FF2B5EF4-FFF2-40B4-BE49-F238E27FC236}">
                <a16:creationId xmlns:a16="http://schemas.microsoft.com/office/drawing/2014/main" xmlns="" id="{DDC0C580-91E6-5EA8-E40B-F377C86CA6F7}"/>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76417" y="3243676"/>
            <a:ext cx="1366538" cy="1037251"/>
          </a:xfrm>
          <a:prstGeom prst="rect">
            <a:avLst/>
          </a:prstGeom>
        </p:spPr>
      </p:pic>
      <p:sp>
        <p:nvSpPr>
          <p:cNvPr id="11" name="TextBox 10">
            <a:extLst>
              <a:ext uri="{FF2B5EF4-FFF2-40B4-BE49-F238E27FC236}">
                <a16:creationId xmlns:a16="http://schemas.microsoft.com/office/drawing/2014/main" xmlns="" id="{121C8CCB-3536-B103-B85B-54A838919B28}"/>
              </a:ext>
            </a:extLst>
          </p:cNvPr>
          <p:cNvSpPr txBox="1"/>
          <p:nvPr/>
        </p:nvSpPr>
        <p:spPr>
          <a:xfrm>
            <a:off x="2140267" y="3425577"/>
            <a:ext cx="6475616" cy="646331"/>
          </a:xfrm>
          <a:prstGeom prst="rect">
            <a:avLst/>
          </a:prstGeom>
          <a:noFill/>
        </p:spPr>
        <p:txBody>
          <a:bodyPr wrap="square" rtlCol="0">
            <a:spAutoFit/>
          </a:bodyPr>
          <a:lstStyle/>
          <a:p>
            <a:r>
              <a:rPr lang="en-ZA" b="1"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VISION:</a:t>
            </a:r>
          </a:p>
          <a:p>
            <a:r>
              <a:rPr lang="en-ZA"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To make a difference in SMMEs lives everyday.</a:t>
            </a:r>
            <a:endParaRPr lang="en-ZA" dirty="0">
              <a:latin typeface="Trebuchet MS" panose="020B0603020202020204" pitchFamily="34" charset="0"/>
              <a:ea typeface="Calibri" panose="020F0502020204030204" pitchFamily="34" charset="0"/>
              <a:cs typeface="Times New Roman" panose="02020603050405020304" pitchFamily="18" charset="0"/>
            </a:endParaRPr>
          </a:p>
        </p:txBody>
      </p:sp>
      <p:pic>
        <p:nvPicPr>
          <p:cNvPr id="12" name="Picture 11" descr="Shape&#10;&#10;Description automatically generated with medium confidence">
            <a:extLst>
              <a:ext uri="{FF2B5EF4-FFF2-40B4-BE49-F238E27FC236}">
                <a16:creationId xmlns:a16="http://schemas.microsoft.com/office/drawing/2014/main" xmlns="" id="{2A58FD71-E161-1E58-D4D5-31D7FA843534}"/>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38405" y="4631757"/>
            <a:ext cx="1242561" cy="1202646"/>
          </a:xfrm>
          <a:prstGeom prst="rect">
            <a:avLst/>
          </a:prstGeom>
        </p:spPr>
      </p:pic>
      <p:sp>
        <p:nvSpPr>
          <p:cNvPr id="13" name="TextBox 12">
            <a:extLst>
              <a:ext uri="{FF2B5EF4-FFF2-40B4-BE49-F238E27FC236}">
                <a16:creationId xmlns:a16="http://schemas.microsoft.com/office/drawing/2014/main" xmlns="" id="{0A2330BB-F308-96A3-1E5F-A4CC17B9ECB9}"/>
              </a:ext>
            </a:extLst>
          </p:cNvPr>
          <p:cNvSpPr txBox="1"/>
          <p:nvPr/>
        </p:nvSpPr>
        <p:spPr>
          <a:xfrm>
            <a:off x="2245042" y="4711452"/>
            <a:ext cx="6475616" cy="974626"/>
          </a:xfrm>
          <a:prstGeom prst="rect">
            <a:avLst/>
          </a:prstGeom>
          <a:noFill/>
        </p:spPr>
        <p:txBody>
          <a:bodyPr wrap="square" rtlCol="0">
            <a:spAutoFit/>
          </a:bodyPr>
          <a:lstStyle/>
          <a:p>
            <a:pPr>
              <a:spcBef>
                <a:spcPts val="370"/>
              </a:spcBef>
              <a:spcAft>
                <a:spcPts val="0"/>
              </a:spcAft>
              <a:tabLst>
                <a:tab pos="162560" algn="l"/>
              </a:tabLst>
            </a:pPr>
            <a:r>
              <a:rPr lang="en-ZA" b="1"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VALUES:</a:t>
            </a:r>
          </a:p>
          <a:p>
            <a:pPr>
              <a:spcBef>
                <a:spcPts val="370"/>
              </a:spcBef>
              <a:spcAft>
                <a:spcPts val="0"/>
              </a:spcAft>
              <a:tabLst>
                <a:tab pos="162560" algn="l"/>
              </a:tabLst>
            </a:pPr>
            <a:r>
              <a:rPr lang="en-ZA"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Nurture</a:t>
            </a:r>
            <a:r>
              <a:rPr lang="en-ZA" dirty="0">
                <a:latin typeface="Trebuchet MS" panose="020B0603020202020204" pitchFamily="34" charset="0"/>
                <a:ea typeface="Times New Roman" panose="02020603050405020304" pitchFamily="18" charset="0"/>
                <a:cs typeface="Times New Roman" panose="02020603050405020304" pitchFamily="18" charset="0"/>
              </a:rPr>
              <a:t>, I</a:t>
            </a:r>
            <a:r>
              <a:rPr lang="en-ZA"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nnovation</a:t>
            </a:r>
            <a:r>
              <a:rPr lang="en-ZA" dirty="0">
                <a:latin typeface="Trebuchet MS" panose="020B0603020202020204" pitchFamily="34" charset="0"/>
                <a:ea typeface="Times New Roman" panose="02020603050405020304" pitchFamily="18" charset="0"/>
                <a:cs typeface="Times New Roman" panose="02020603050405020304" pitchFamily="18" charset="0"/>
              </a:rPr>
              <a:t>, </a:t>
            </a:r>
            <a:r>
              <a:rPr lang="en-ZA"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Customer Centricity</a:t>
            </a:r>
            <a:r>
              <a:rPr lang="en-ZA" dirty="0">
                <a:latin typeface="Trebuchet MS" panose="020B0603020202020204" pitchFamily="34" charset="0"/>
                <a:ea typeface="Times New Roman" panose="02020603050405020304" pitchFamily="18" charset="0"/>
                <a:cs typeface="Times New Roman" panose="02020603050405020304" pitchFamily="18" charset="0"/>
              </a:rPr>
              <a:t> &amp; </a:t>
            </a:r>
            <a:r>
              <a:rPr lang="en-ZA"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Responsible Conduct</a:t>
            </a:r>
          </a:p>
        </p:txBody>
      </p:sp>
      <p:pic>
        <p:nvPicPr>
          <p:cNvPr id="14" name="Picture 13">
            <a:extLst>
              <a:ext uri="{FF2B5EF4-FFF2-40B4-BE49-F238E27FC236}">
                <a16:creationId xmlns:a16="http://schemas.microsoft.com/office/drawing/2014/main" xmlns="" id="{B49DC874-EBF8-CC65-C93D-C6326E373BFA}"/>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70315" y="5834403"/>
            <a:ext cx="8071024" cy="1057852"/>
          </a:xfrm>
          <a:prstGeom prst="rect">
            <a:avLst/>
          </a:prstGeom>
        </p:spPr>
      </p:pic>
    </p:spTree>
    <p:extLst>
      <p:ext uri="{BB962C8B-B14F-4D97-AF65-F5344CB8AC3E}">
        <p14:creationId xmlns:p14="http://schemas.microsoft.com/office/powerpoint/2010/main" xmlns="" val="265951691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1520" y="99777"/>
            <a:ext cx="7632848" cy="592919"/>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3200" b="1" cap="small" dirty="0">
                <a:solidFill>
                  <a:srgbClr val="FFFFFF"/>
                </a:solidFill>
                <a:latin typeface="Trebuchet MS" panose="020B0603020202020204" pitchFamily="34" charset="0"/>
                <a:ea typeface="Times New Roman" panose="02020603050405020304" pitchFamily="18" charset="0"/>
                <a:cs typeface="Times New Roman" panose="02020603050405020304" pitchFamily="18" charset="0"/>
              </a:rPr>
              <a:t> ORGANISAIONAL STRUCTURE </a:t>
            </a:r>
            <a:endParaRPr kumimoji="0" lang="en-ZA" sz="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Content Placeholder 1"/>
          <p:cNvSpPr txBox="1">
            <a:spLocks/>
          </p:cNvSpPr>
          <p:nvPr/>
        </p:nvSpPr>
        <p:spPr>
          <a:xfrm>
            <a:off x="100583" y="973460"/>
            <a:ext cx="8975435" cy="6632004"/>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lgn="just">
              <a:lnSpc>
                <a:spcPct val="150000"/>
              </a:lnSpc>
              <a:spcAft>
                <a:spcPts val="300"/>
              </a:spcAft>
              <a:buSzPts val="1000"/>
              <a:buFont typeface="Wingdings" panose="05000000000000000000" pitchFamily="2" charset="2"/>
              <a:buChar char=""/>
              <a:tabLst>
                <a:tab pos="270510" algn="l"/>
              </a:tabLst>
            </a:pPr>
            <a:endParaRPr lang="en-ZA" sz="1800" dirty="0">
              <a:solidFill>
                <a:srgbClr val="202124"/>
              </a:solidFill>
              <a:latin typeface="Trebuchet MS" panose="020B0603020202020204" pitchFamily="34" charset="0"/>
              <a:ea typeface="Times New Roman" panose="02020603050405020304" pitchFamily="18" charset="0"/>
              <a:cs typeface="Arial" panose="020B0604020202020204" pitchFamily="34" charset="0"/>
            </a:endParaRPr>
          </a:p>
          <a:p>
            <a:pPr marL="342900" lvl="0" indent="-342900" algn="just">
              <a:lnSpc>
                <a:spcPct val="150000"/>
              </a:lnSpc>
              <a:spcAft>
                <a:spcPts val="300"/>
              </a:spcAft>
              <a:buSzPts val="1000"/>
              <a:buFont typeface="Wingdings" panose="05000000000000000000" pitchFamily="2" charset="2"/>
              <a:buChar char=""/>
              <a:tabLst>
                <a:tab pos="270510" algn="l"/>
              </a:tabLst>
            </a:pPr>
            <a:endParaRPr lang="en-ZA" sz="2000" dirty="0">
              <a:effectLst/>
              <a:latin typeface="Times New Roman" panose="02020603050405020304" pitchFamily="18" charset="0"/>
              <a:ea typeface="Times New Roman" panose="02020603050405020304" pitchFamily="18" charset="0"/>
            </a:endParaRPr>
          </a:p>
          <a:p>
            <a:pPr marL="270510" algn="just">
              <a:spcAft>
                <a:spcPts val="300"/>
              </a:spcAft>
              <a:tabLst>
                <a:tab pos="270510" algn="l"/>
              </a:tabLst>
            </a:pPr>
            <a:r>
              <a:rPr lang="en-ZA" sz="1800" dirty="0">
                <a:solidFill>
                  <a:srgbClr val="202124"/>
                </a:solidFill>
                <a:effectLst/>
                <a:latin typeface="Trebuchet MS" panose="020B0603020202020204" pitchFamily="34" charset="0"/>
                <a:ea typeface="Times New Roman" panose="02020603050405020304" pitchFamily="18" charset="0"/>
                <a:cs typeface="Arial" panose="020B0604020202020204" pitchFamily="34" charset="0"/>
              </a:rPr>
              <a:t> </a:t>
            </a:r>
            <a:endParaRPr lang="en-ZA" sz="2000" dirty="0">
              <a:effectLst/>
              <a:latin typeface="Times New Roman" panose="02020603050405020304" pitchFamily="18" charset="0"/>
              <a:ea typeface="Times New Roman" panose="02020603050405020304" pitchFamily="18" charset="0"/>
            </a:endParaRP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endParaRPr kumimoji="0" lang="en-ZA" sz="2000" b="0" i="0" u="none" strike="noStrike" kern="1200" cap="none" spc="0" normalizeH="0" baseline="0" noProof="0" dirty="0">
              <a:ln>
                <a:noFill/>
              </a:ln>
              <a:solidFill>
                <a:prstClr val="black">
                  <a:tint val="75000"/>
                </a:prstClr>
              </a:solidFill>
              <a:effectLst/>
              <a:uLnTx/>
              <a:uFillTx/>
              <a:latin typeface="Calibri"/>
              <a:cs typeface="Arial" pitchFamily="34" charset="0"/>
            </a:endParaRPr>
          </a:p>
        </p:txBody>
      </p:sp>
      <p:pic>
        <p:nvPicPr>
          <p:cNvPr id="3" name="Picture 2">
            <a:extLst>
              <a:ext uri="{FF2B5EF4-FFF2-40B4-BE49-F238E27FC236}">
                <a16:creationId xmlns:a16="http://schemas.microsoft.com/office/drawing/2014/main" xmlns="" id="{BA75F9CE-FCF0-C8BD-0D87-79656AC47F2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7748" y="5733256"/>
            <a:ext cx="8913717" cy="1168302"/>
          </a:xfrm>
          <a:prstGeom prst="rect">
            <a:avLst/>
          </a:prstGeom>
        </p:spPr>
      </p:pic>
      <p:pic>
        <p:nvPicPr>
          <p:cNvPr id="7" name="Picture 6">
            <a:extLst>
              <a:ext uri="{FF2B5EF4-FFF2-40B4-BE49-F238E27FC236}">
                <a16:creationId xmlns:a16="http://schemas.microsoft.com/office/drawing/2014/main" xmlns="" id="{19640407-712D-6B0D-E13A-CBC0FEC7B7D9}"/>
              </a:ext>
            </a:extLst>
          </p:cNvPr>
          <p:cNvPicPr>
            <a:picLocks noChangeAspect="1"/>
          </p:cNvPicPr>
          <p:nvPr/>
        </p:nvPicPr>
        <p:blipFill>
          <a:blip r:embed="rId3" cstate="print"/>
          <a:stretch>
            <a:fillRect/>
          </a:stretch>
        </p:blipFill>
        <p:spPr>
          <a:xfrm>
            <a:off x="1" y="700840"/>
            <a:ext cx="9187480" cy="6157160"/>
          </a:xfrm>
          <a:prstGeom prst="rect">
            <a:avLst/>
          </a:prstGeom>
        </p:spPr>
      </p:pic>
      <p:sp>
        <p:nvSpPr>
          <p:cNvPr id="10" name="Rectangle 9">
            <a:extLst>
              <a:ext uri="{FF2B5EF4-FFF2-40B4-BE49-F238E27FC236}">
                <a16:creationId xmlns:a16="http://schemas.microsoft.com/office/drawing/2014/main" xmlns="" id="{1FD34EF2-7CE1-3139-94B5-52DF307D95C8}"/>
              </a:ext>
            </a:extLst>
          </p:cNvPr>
          <p:cNvSpPr/>
          <p:nvPr/>
        </p:nvSpPr>
        <p:spPr>
          <a:xfrm>
            <a:off x="36512" y="107921"/>
            <a:ext cx="9107488" cy="584775"/>
          </a:xfrm>
          <a:prstGeom prst="rect">
            <a:avLst/>
          </a:prstGeom>
          <a:solidFill>
            <a:srgbClr val="146C38"/>
          </a:solidFill>
        </p:spPr>
        <p:txBody>
          <a:bodyPr wrap="square">
            <a:spAutoFit/>
          </a:bodyPr>
          <a:lstStyle/>
          <a:p>
            <a:r>
              <a:rPr lang="en-ZA" sz="3200" dirty="0">
                <a:solidFill>
                  <a:schemeClr val="bg1"/>
                </a:solidFill>
              </a:rPr>
              <a:t> </a:t>
            </a:r>
            <a:endParaRPr lang="en-ZA" sz="4800" b="1" dirty="0">
              <a:solidFill>
                <a:schemeClr val="bg1"/>
              </a:solidFill>
            </a:endParaRPr>
          </a:p>
        </p:txBody>
      </p:sp>
      <p:sp>
        <p:nvSpPr>
          <p:cNvPr id="12" name="Rectangle 11">
            <a:extLst>
              <a:ext uri="{FF2B5EF4-FFF2-40B4-BE49-F238E27FC236}">
                <a16:creationId xmlns:a16="http://schemas.microsoft.com/office/drawing/2014/main" xmlns="" id="{083460DF-1A57-7357-A9C0-28880BFC4544}"/>
              </a:ext>
            </a:extLst>
          </p:cNvPr>
          <p:cNvSpPr/>
          <p:nvPr/>
        </p:nvSpPr>
        <p:spPr>
          <a:xfrm>
            <a:off x="2411760" y="99777"/>
            <a:ext cx="4591917" cy="619272"/>
          </a:xfrm>
          <a:prstGeom prst="rect">
            <a:avLst/>
          </a:prstGeom>
        </p:spPr>
        <p:txBody>
          <a:bodyPr wrap="square">
            <a:spAutoFit/>
          </a:bodyPr>
          <a:lstStyle/>
          <a:p>
            <a:pPr lvl="0" algn="ctr">
              <a:lnSpc>
                <a:spcPct val="107000"/>
              </a:lnSpc>
              <a:defRPr/>
            </a:pPr>
            <a:r>
              <a:rPr lang="en-US" sz="3200" b="1" cap="small" dirty="0">
                <a:solidFill>
                  <a:srgbClr val="FFFFFF"/>
                </a:solidFill>
                <a:latin typeface="Trebuchet MS" panose="020B0603020202020204" pitchFamily="34" charset="0"/>
                <a:ea typeface="Times New Roman" panose="02020603050405020304" pitchFamily="18" charset="0"/>
                <a:cs typeface="Times New Roman" panose="02020603050405020304" pitchFamily="18" charset="0"/>
              </a:rPr>
              <a:t>Organisational overview </a:t>
            </a:r>
            <a:endParaRPr lang="en-ZA" sz="9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02503751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79512" y="3212976"/>
            <a:ext cx="3913448" cy="1647357"/>
          </a:xfrm>
          <a:prstGeom prst="rect">
            <a:avLst/>
          </a:prstGeom>
        </p:spPr>
        <p:txBody>
          <a:bodyPr vert="horz" lIns="68580" tIns="34290" rIns="68580" bIns="34290" rtlCol="0" anchor="t">
            <a:normAutofit fontScale="7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0000"/>
              </a:lnSpc>
              <a:spcAft>
                <a:spcPts val="450"/>
              </a:spcAft>
            </a:pPr>
            <a:r>
              <a:rPr lang="en-ZA" sz="4400" dirty="0">
                <a:latin typeface="Trebuchet MS" panose="020B0703020202090204" pitchFamily="34" charset="0"/>
              </a:rPr>
              <a:t>2. Seda Performance vs Targets: 2021 -22 FY</a:t>
            </a:r>
            <a:endParaRPr lang="en-US" sz="4050" dirty="0">
              <a:latin typeface="Trebuchet MS" panose="020B0703020202090204" pitchFamily="34" charset="0"/>
            </a:endParaRPr>
          </a:p>
        </p:txBody>
      </p:sp>
      <p:pic>
        <p:nvPicPr>
          <p:cNvPr id="17" name="Picture 16" descr="Logo, icon&#10;&#10;Description automatically generated">
            <a:extLst>
              <a:ext uri="{FF2B5EF4-FFF2-40B4-BE49-F238E27FC236}">
                <a16:creationId xmlns:a16="http://schemas.microsoft.com/office/drawing/2014/main" xmlns="" id="{7779CABF-B006-A6B9-A222-39B4AC2C335E}"/>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41477" y="260648"/>
            <a:ext cx="479789" cy="439806"/>
          </a:xfrm>
          <a:prstGeom prst="rect">
            <a:avLst/>
          </a:prstGeom>
        </p:spPr>
      </p:pic>
      <p:pic>
        <p:nvPicPr>
          <p:cNvPr id="4" name="Picture 3">
            <a:extLst>
              <a:ext uri="{FF2B5EF4-FFF2-40B4-BE49-F238E27FC236}">
                <a16:creationId xmlns:a16="http://schemas.microsoft.com/office/drawing/2014/main" xmlns="" id="{B435DA5A-80DC-3DDC-3E67-4F75BD9AF39A}"/>
              </a:ext>
            </a:extLst>
          </p:cNvPr>
          <p:cNvPicPr>
            <a:picLocks noChangeAspect="1"/>
          </p:cNvPicPr>
          <p:nvPr/>
        </p:nvPicPr>
        <p:blipFill>
          <a:blip r:embed="rId3" cstate="print"/>
          <a:stretch>
            <a:fillRect/>
          </a:stretch>
        </p:blipFill>
        <p:spPr>
          <a:xfrm>
            <a:off x="-36512" y="836712"/>
            <a:ext cx="9180512" cy="257465"/>
          </a:xfrm>
          <a:prstGeom prst="rect">
            <a:avLst/>
          </a:prstGeom>
        </p:spPr>
      </p:pic>
      <p:pic>
        <p:nvPicPr>
          <p:cNvPr id="2" name="Picture 1" descr="Shape&#10;&#10;Description automatically generated with low confidence">
            <a:extLst>
              <a:ext uri="{FF2B5EF4-FFF2-40B4-BE49-F238E27FC236}">
                <a16:creationId xmlns:a16="http://schemas.microsoft.com/office/drawing/2014/main" xmlns="" id="{082E5C74-8736-D69C-FD4A-563F01A7284E}"/>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862608" y="1196752"/>
            <a:ext cx="5232449" cy="5232449"/>
          </a:xfrm>
          <a:prstGeom prst="rect">
            <a:avLst/>
          </a:prstGeom>
        </p:spPr>
      </p:pic>
    </p:spTree>
    <p:extLst>
      <p:ext uri="{BB962C8B-B14F-4D97-AF65-F5344CB8AC3E}">
        <p14:creationId xmlns:p14="http://schemas.microsoft.com/office/powerpoint/2010/main" xmlns="" val="370123870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308876B6-48E7-0DBD-02B1-7F3FD4168E2E}"/>
              </a:ext>
            </a:extLst>
          </p:cNvPr>
          <p:cNvSpPr/>
          <p:nvPr/>
        </p:nvSpPr>
        <p:spPr>
          <a:xfrm>
            <a:off x="43433" y="3220244"/>
            <a:ext cx="8999984" cy="424780"/>
          </a:xfrm>
          <a:prstGeom prst="rect">
            <a:avLst/>
          </a:prstGeom>
          <a:solidFill>
            <a:srgbClr val="EBF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90BCF2AB-759B-C570-63FB-CD664AD09425}"/>
              </a:ext>
            </a:extLst>
          </p:cNvPr>
          <p:cNvSpPr/>
          <p:nvPr/>
        </p:nvSpPr>
        <p:spPr>
          <a:xfrm>
            <a:off x="62483" y="2401094"/>
            <a:ext cx="8999984" cy="379834"/>
          </a:xfrm>
          <a:prstGeom prst="rect">
            <a:avLst/>
          </a:prstGeom>
          <a:solidFill>
            <a:srgbClr val="EBF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xmlns="" id="{D73C2CAC-B719-EC35-E15D-A1962AFE4150}"/>
              </a:ext>
            </a:extLst>
          </p:cNvPr>
          <p:cNvSpPr/>
          <p:nvPr/>
        </p:nvSpPr>
        <p:spPr>
          <a:xfrm>
            <a:off x="72008" y="1124744"/>
            <a:ext cx="8999984" cy="864096"/>
          </a:xfrm>
          <a:prstGeom prst="rect">
            <a:avLst/>
          </a:prstGeom>
          <a:solidFill>
            <a:srgbClr val="EBF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36512" y="107921"/>
            <a:ext cx="9107488" cy="584775"/>
          </a:xfrm>
          <a:prstGeom prst="rect">
            <a:avLst/>
          </a:prstGeom>
          <a:solidFill>
            <a:srgbClr val="146C38"/>
          </a:solidFill>
        </p:spPr>
        <p:txBody>
          <a:bodyPr wrap="square">
            <a:spAutoFit/>
          </a:bodyPr>
          <a:lstStyle/>
          <a:p>
            <a:r>
              <a:rPr lang="en-ZA" sz="3200" dirty="0">
                <a:solidFill>
                  <a:schemeClr val="bg1"/>
                </a:solidFill>
              </a:rPr>
              <a:t> </a:t>
            </a:r>
            <a:endParaRPr lang="en-ZA" sz="4800" b="1" dirty="0">
              <a:solidFill>
                <a:schemeClr val="bg1"/>
              </a:solidFill>
            </a:endParaRPr>
          </a:p>
        </p:txBody>
      </p:sp>
      <p:sp>
        <p:nvSpPr>
          <p:cNvPr id="5" name="Rectangle 4"/>
          <p:cNvSpPr/>
          <p:nvPr/>
        </p:nvSpPr>
        <p:spPr>
          <a:xfrm>
            <a:off x="539552" y="99777"/>
            <a:ext cx="8280920" cy="592919"/>
          </a:xfrm>
          <a:prstGeom prst="rect">
            <a:avLst/>
          </a:prstGeom>
        </p:spPr>
        <p:txBody>
          <a:bodyPr wrap="square">
            <a:spAutoFit/>
          </a:bodyPr>
          <a:lstStyle/>
          <a:p>
            <a:pPr lvl="0" algn="ctr">
              <a:lnSpc>
                <a:spcPct val="107000"/>
              </a:lnSpc>
              <a:defRPr/>
            </a:pPr>
            <a:r>
              <a:rPr lang="en-US" sz="3200" b="1" cap="small" dirty="0">
                <a:solidFill>
                  <a:srgbClr val="FFFFFF"/>
                </a:solidFill>
                <a:latin typeface="Trebuchet MS" panose="020B0603020202020204" pitchFamily="34" charset="0"/>
                <a:ea typeface="Times New Roman" panose="02020603050405020304" pitchFamily="18" charset="0"/>
                <a:cs typeface="Times New Roman" panose="02020603050405020304" pitchFamily="18" charset="0"/>
              </a:rPr>
              <a:t>Summary performance  </a:t>
            </a:r>
            <a:endParaRPr lang="en-ZA" sz="9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Content Placeholder 1"/>
          <p:cNvSpPr txBox="1">
            <a:spLocks/>
          </p:cNvSpPr>
          <p:nvPr/>
        </p:nvSpPr>
        <p:spPr>
          <a:xfrm>
            <a:off x="141514" y="1124744"/>
            <a:ext cx="8975435" cy="2880320"/>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50000"/>
              </a:lnSpc>
            </a:pPr>
            <a:endParaRPr lang="en-ZA" sz="1800" dirty="0">
              <a:solidFill>
                <a:srgbClr val="00B050"/>
              </a:solidFill>
            </a:endParaRPr>
          </a:p>
          <a:p>
            <a:pPr marL="285750" indent="-285750" algn="l">
              <a:lnSpc>
                <a:spcPct val="150000"/>
              </a:lnSpc>
              <a:buFont typeface="Wingdings" panose="05000000000000000000" pitchFamily="2" charset="2"/>
              <a:buChar char="v"/>
            </a:pPr>
            <a:r>
              <a:rPr lang="en-ZA" sz="1800" dirty="0">
                <a:solidFill>
                  <a:schemeClr val="tx1"/>
                </a:solidFill>
              </a:rPr>
              <a:t>Seda’s performance information is presented in accordance to the approved Annual Performance Plan 2021-22 </a:t>
            </a:r>
          </a:p>
          <a:p>
            <a:pPr marL="285750" indent="-285750" algn="l">
              <a:lnSpc>
                <a:spcPct val="150000"/>
              </a:lnSpc>
              <a:buFont typeface="Wingdings" panose="05000000000000000000" pitchFamily="2" charset="2"/>
              <a:buChar char="v"/>
            </a:pPr>
            <a:r>
              <a:rPr lang="en-ZA" sz="1800" dirty="0">
                <a:solidFill>
                  <a:schemeClr val="tx1"/>
                </a:solidFill>
              </a:rPr>
              <a:t>In the year under review Seda measured its performance on 30 indicators at output level</a:t>
            </a:r>
          </a:p>
          <a:p>
            <a:pPr marL="285750" indent="-285750" algn="l">
              <a:lnSpc>
                <a:spcPct val="150000"/>
              </a:lnSpc>
              <a:buFont typeface="Wingdings" panose="05000000000000000000" pitchFamily="2" charset="2"/>
              <a:buChar char="v"/>
            </a:pPr>
            <a:r>
              <a:rPr lang="en-ZA" sz="1800" dirty="0">
                <a:solidFill>
                  <a:schemeClr val="tx1"/>
                </a:solidFill>
              </a:rPr>
              <a:t>The organisation achieved and exceeded the set targets on 24 indicators </a:t>
            </a:r>
          </a:p>
          <a:p>
            <a:pPr marL="285750" indent="-285750" algn="l">
              <a:lnSpc>
                <a:spcPct val="150000"/>
              </a:lnSpc>
              <a:buFont typeface="Wingdings" panose="05000000000000000000" pitchFamily="2" charset="2"/>
              <a:buChar char="v"/>
            </a:pPr>
            <a:r>
              <a:rPr lang="en-ZA" sz="1800" dirty="0">
                <a:solidFill>
                  <a:schemeClr val="tx1"/>
                </a:solidFill>
              </a:rPr>
              <a:t>This performance reflect an achievement of 80% on set indicators.</a:t>
            </a:r>
          </a:p>
          <a:p>
            <a:pPr marL="285750" indent="-285750" algn="l">
              <a:lnSpc>
                <a:spcPct val="150000"/>
              </a:lnSpc>
              <a:buFont typeface="Wingdings" panose="05000000000000000000" pitchFamily="2" charset="2"/>
              <a:buChar char="v"/>
            </a:pPr>
            <a:r>
              <a:rPr lang="en-ZA" sz="1800" dirty="0">
                <a:solidFill>
                  <a:schemeClr val="tx1"/>
                </a:solidFill>
              </a:rPr>
              <a:t>Total clients supported – 181 984</a:t>
            </a:r>
            <a:r>
              <a:rPr lang="en-ZA" sz="1800" dirty="0">
                <a:solidFill>
                  <a:srgbClr val="FF0000"/>
                </a:solidFill>
              </a:rPr>
              <a:t> </a:t>
            </a:r>
          </a:p>
          <a:p>
            <a:pPr marL="285750" indent="-285750" algn="l">
              <a:lnSpc>
                <a:spcPct val="150000"/>
              </a:lnSpc>
              <a:buFont typeface="Wingdings" panose="05000000000000000000" pitchFamily="2" charset="2"/>
              <a:buChar char="v"/>
            </a:pPr>
            <a:r>
              <a:rPr lang="en-ZA" sz="1800" dirty="0">
                <a:solidFill>
                  <a:schemeClr val="tx1"/>
                </a:solidFill>
              </a:rPr>
              <a:t>Clients supported under Township Rural Entrepreneurship Programme (TREP)  – 31 457</a:t>
            </a:r>
          </a:p>
          <a:p>
            <a:pPr marL="285750" indent="-285750" algn="l">
              <a:lnSpc>
                <a:spcPct val="150000"/>
              </a:lnSpc>
              <a:buFont typeface="Wingdings" panose="05000000000000000000" pitchFamily="2" charset="2"/>
              <a:buChar char="v"/>
            </a:pPr>
            <a:endParaRPr lang="en-ZA" sz="2000" dirty="0"/>
          </a:p>
        </p:txBody>
      </p:sp>
      <p:pic>
        <p:nvPicPr>
          <p:cNvPr id="3" name="Picture 2">
            <a:extLst>
              <a:ext uri="{FF2B5EF4-FFF2-40B4-BE49-F238E27FC236}">
                <a16:creationId xmlns:a16="http://schemas.microsoft.com/office/drawing/2014/main" xmlns="" id="{BA75F9CE-FCF0-C8BD-0D87-79656AC47F2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7748" y="5733256"/>
            <a:ext cx="8913717" cy="1168302"/>
          </a:xfrm>
          <a:prstGeom prst="rect">
            <a:avLst/>
          </a:prstGeom>
        </p:spPr>
      </p:pic>
    </p:spTree>
    <p:extLst>
      <p:ext uri="{BB962C8B-B14F-4D97-AF65-F5344CB8AC3E}">
        <p14:creationId xmlns:p14="http://schemas.microsoft.com/office/powerpoint/2010/main" xmlns="" val="223617073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12" y="-27384"/>
            <a:ext cx="9107488" cy="584775"/>
          </a:xfrm>
          <a:prstGeom prst="rect">
            <a:avLst/>
          </a:prstGeom>
          <a:solidFill>
            <a:srgbClr val="146C38"/>
          </a:solidFill>
        </p:spPr>
        <p:txBody>
          <a:bodyPr wrap="square">
            <a:spAutoFit/>
          </a:bodyPr>
          <a:lstStyle/>
          <a:p>
            <a:r>
              <a:rPr lang="en-ZA" sz="3200" dirty="0">
                <a:solidFill>
                  <a:schemeClr val="bg1"/>
                </a:solidFill>
              </a:rPr>
              <a:t> </a:t>
            </a:r>
            <a:endParaRPr lang="en-ZA" sz="4800" b="1" dirty="0">
              <a:solidFill>
                <a:schemeClr val="bg1"/>
              </a:solidFill>
            </a:endParaRPr>
          </a:p>
        </p:txBody>
      </p:sp>
      <p:sp>
        <p:nvSpPr>
          <p:cNvPr id="5" name="Rectangle 4"/>
          <p:cNvSpPr/>
          <p:nvPr/>
        </p:nvSpPr>
        <p:spPr>
          <a:xfrm>
            <a:off x="2411760" y="-27384"/>
            <a:ext cx="4591917" cy="592919"/>
          </a:xfrm>
          <a:prstGeom prst="rect">
            <a:avLst/>
          </a:prstGeom>
        </p:spPr>
        <p:txBody>
          <a:bodyPr wrap="square">
            <a:spAutoFit/>
          </a:bodyPr>
          <a:lstStyle/>
          <a:p>
            <a:pPr lvl="0" algn="ctr">
              <a:lnSpc>
                <a:spcPct val="107000"/>
              </a:lnSpc>
              <a:defRPr/>
            </a:pPr>
            <a:r>
              <a:rPr lang="en-US" sz="3200" b="1" cap="small" dirty="0">
                <a:solidFill>
                  <a:srgbClr val="FFFFFF"/>
                </a:solidFill>
                <a:latin typeface="Trebuchet MS" panose="020B0603020202020204" pitchFamily="34" charset="0"/>
                <a:ea typeface="Times New Roman" panose="02020603050405020304" pitchFamily="18" charset="0"/>
                <a:cs typeface="Times New Roman" panose="02020603050405020304" pitchFamily="18" charset="0"/>
              </a:rPr>
              <a:t>Performance dashboard</a:t>
            </a:r>
            <a:endParaRPr lang="en-ZA" sz="9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xmlns="" id="{7C56FC6C-CF2E-8663-B8D8-95D6A326402B}"/>
              </a:ext>
            </a:extLst>
          </p:cNvPr>
          <p:cNvSpPr/>
          <p:nvPr/>
        </p:nvSpPr>
        <p:spPr>
          <a:xfrm>
            <a:off x="34345" y="3356992"/>
            <a:ext cx="3456384" cy="1728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3" name="Picture 2">
            <a:extLst>
              <a:ext uri="{FF2B5EF4-FFF2-40B4-BE49-F238E27FC236}">
                <a16:creationId xmlns:a16="http://schemas.microsoft.com/office/drawing/2014/main" xmlns="" id="{B5D098F3-6F5B-C2D6-5542-52E692B19D2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74694"/>
            <a:ext cx="9114118" cy="5490610"/>
          </a:xfrm>
          <a:prstGeom prst="rect">
            <a:avLst/>
          </a:prstGeom>
        </p:spPr>
      </p:pic>
      <p:sp>
        <p:nvSpPr>
          <p:cNvPr id="7" name="TextBox 6">
            <a:extLst>
              <a:ext uri="{FF2B5EF4-FFF2-40B4-BE49-F238E27FC236}">
                <a16:creationId xmlns:a16="http://schemas.microsoft.com/office/drawing/2014/main" xmlns="" id="{5A34C807-3488-4F40-3681-8224C1D55DED}"/>
              </a:ext>
            </a:extLst>
          </p:cNvPr>
          <p:cNvSpPr txBox="1"/>
          <p:nvPr/>
        </p:nvSpPr>
        <p:spPr>
          <a:xfrm>
            <a:off x="2339752" y="1067054"/>
            <a:ext cx="676250" cy="246221"/>
          </a:xfrm>
          <a:prstGeom prst="rect">
            <a:avLst/>
          </a:prstGeom>
          <a:noFill/>
        </p:spPr>
        <p:txBody>
          <a:bodyPr wrap="square" rtlCol="0">
            <a:spAutoFit/>
          </a:bodyPr>
          <a:lstStyle/>
          <a:p>
            <a:r>
              <a:rPr lang="en-US" sz="1000" b="1" dirty="0"/>
              <a:t>37 104</a:t>
            </a:r>
            <a:endParaRPr lang="en-ZA" sz="1000" b="1" dirty="0"/>
          </a:p>
        </p:txBody>
      </p:sp>
      <p:sp>
        <p:nvSpPr>
          <p:cNvPr id="9" name="Rectangle 8">
            <a:extLst>
              <a:ext uri="{FF2B5EF4-FFF2-40B4-BE49-F238E27FC236}">
                <a16:creationId xmlns:a16="http://schemas.microsoft.com/office/drawing/2014/main" xmlns="" id="{50189605-8010-15DA-7A87-B6D86840FEC9}"/>
              </a:ext>
            </a:extLst>
          </p:cNvPr>
          <p:cNvSpPr/>
          <p:nvPr/>
        </p:nvSpPr>
        <p:spPr>
          <a:xfrm>
            <a:off x="971600" y="1012744"/>
            <a:ext cx="1136850" cy="369332"/>
          </a:xfrm>
          <a:prstGeom prst="rect">
            <a:avLst/>
          </a:prstGeom>
        </p:spPr>
        <p:txBody>
          <a:bodyPr wrap="none">
            <a:spAutoFit/>
          </a:bodyPr>
          <a:lstStyle/>
          <a:p>
            <a:r>
              <a:rPr lang="en-US" sz="900" b="1" dirty="0">
                <a:latin typeface="Trebuchet MS" pitchFamily="34" charset="0"/>
              </a:rPr>
              <a:t>Entrepreneurship</a:t>
            </a:r>
          </a:p>
          <a:p>
            <a:r>
              <a:rPr lang="en-US" sz="900" b="1" dirty="0">
                <a:latin typeface="Trebuchet MS" pitchFamily="34" charset="0"/>
              </a:rPr>
              <a:t>Awareness </a:t>
            </a:r>
            <a:endParaRPr lang="en-ZA" sz="900" dirty="0"/>
          </a:p>
        </p:txBody>
      </p:sp>
      <p:sp>
        <p:nvSpPr>
          <p:cNvPr id="10" name="TextBox 9">
            <a:extLst>
              <a:ext uri="{FF2B5EF4-FFF2-40B4-BE49-F238E27FC236}">
                <a16:creationId xmlns:a16="http://schemas.microsoft.com/office/drawing/2014/main" xmlns="" id="{5B2ED0B3-BE67-13E3-E2B2-88AB3E85DF3D}"/>
              </a:ext>
            </a:extLst>
          </p:cNvPr>
          <p:cNvSpPr txBox="1"/>
          <p:nvPr/>
        </p:nvSpPr>
        <p:spPr>
          <a:xfrm>
            <a:off x="147080" y="1063769"/>
            <a:ext cx="677440" cy="276999"/>
          </a:xfrm>
          <a:prstGeom prst="rect">
            <a:avLst/>
          </a:prstGeom>
          <a:noFill/>
        </p:spPr>
        <p:txBody>
          <a:bodyPr wrap="square" rtlCol="0">
            <a:spAutoFit/>
          </a:bodyPr>
          <a:lstStyle/>
          <a:p>
            <a:r>
              <a:rPr lang="en-US" sz="1200" b="1" dirty="0">
                <a:solidFill>
                  <a:schemeClr val="bg1"/>
                </a:solidFill>
              </a:rPr>
              <a:t>67 029</a:t>
            </a:r>
            <a:endParaRPr lang="en-ZA" sz="1200" b="1" dirty="0">
              <a:solidFill>
                <a:schemeClr val="bg1"/>
              </a:solidFill>
            </a:endParaRPr>
          </a:p>
        </p:txBody>
      </p:sp>
      <p:sp>
        <p:nvSpPr>
          <p:cNvPr id="11" name="TextBox 10">
            <a:extLst>
              <a:ext uri="{FF2B5EF4-FFF2-40B4-BE49-F238E27FC236}">
                <a16:creationId xmlns:a16="http://schemas.microsoft.com/office/drawing/2014/main" xmlns="" id="{FE320CBA-7047-6F12-B895-A9CEE50533AE}"/>
              </a:ext>
            </a:extLst>
          </p:cNvPr>
          <p:cNvSpPr txBox="1"/>
          <p:nvPr/>
        </p:nvSpPr>
        <p:spPr>
          <a:xfrm>
            <a:off x="2305365" y="1975928"/>
            <a:ext cx="610451" cy="253916"/>
          </a:xfrm>
          <a:prstGeom prst="rect">
            <a:avLst/>
          </a:prstGeom>
          <a:noFill/>
        </p:spPr>
        <p:txBody>
          <a:bodyPr wrap="square" rtlCol="0">
            <a:spAutoFit/>
          </a:bodyPr>
          <a:lstStyle/>
          <a:p>
            <a:r>
              <a:rPr lang="en-US" sz="1050" b="1" dirty="0"/>
              <a:t>28 052</a:t>
            </a:r>
            <a:endParaRPr lang="en-ZA" sz="1050" b="1" dirty="0"/>
          </a:p>
        </p:txBody>
      </p:sp>
      <p:sp>
        <p:nvSpPr>
          <p:cNvPr id="12" name="TextBox 11">
            <a:extLst>
              <a:ext uri="{FF2B5EF4-FFF2-40B4-BE49-F238E27FC236}">
                <a16:creationId xmlns:a16="http://schemas.microsoft.com/office/drawing/2014/main" xmlns="" id="{2971E39E-F94E-2895-9AB0-E453FEA1D001}"/>
              </a:ext>
            </a:extLst>
          </p:cNvPr>
          <p:cNvSpPr txBox="1"/>
          <p:nvPr/>
        </p:nvSpPr>
        <p:spPr>
          <a:xfrm>
            <a:off x="2401584" y="3751148"/>
            <a:ext cx="514232" cy="253916"/>
          </a:xfrm>
          <a:prstGeom prst="rect">
            <a:avLst/>
          </a:prstGeom>
          <a:noFill/>
        </p:spPr>
        <p:txBody>
          <a:bodyPr wrap="square" rtlCol="0">
            <a:spAutoFit/>
          </a:bodyPr>
          <a:lstStyle/>
          <a:p>
            <a:r>
              <a:rPr lang="en-US" sz="1050" b="1" dirty="0"/>
              <a:t>2 500</a:t>
            </a:r>
            <a:endParaRPr lang="en-ZA" sz="1050" b="1" dirty="0"/>
          </a:p>
        </p:txBody>
      </p:sp>
      <p:sp>
        <p:nvSpPr>
          <p:cNvPr id="13" name="TextBox 12">
            <a:extLst>
              <a:ext uri="{FF2B5EF4-FFF2-40B4-BE49-F238E27FC236}">
                <a16:creationId xmlns:a16="http://schemas.microsoft.com/office/drawing/2014/main" xmlns="" id="{AB3CB442-30AA-8634-06A9-D34BA8A7621C}"/>
              </a:ext>
            </a:extLst>
          </p:cNvPr>
          <p:cNvSpPr txBox="1"/>
          <p:nvPr/>
        </p:nvSpPr>
        <p:spPr>
          <a:xfrm>
            <a:off x="2347684" y="2852936"/>
            <a:ext cx="514232" cy="253916"/>
          </a:xfrm>
          <a:prstGeom prst="rect">
            <a:avLst/>
          </a:prstGeom>
          <a:noFill/>
        </p:spPr>
        <p:txBody>
          <a:bodyPr wrap="square" rtlCol="0">
            <a:spAutoFit/>
          </a:bodyPr>
          <a:lstStyle/>
          <a:p>
            <a:pPr algn="ctr"/>
            <a:r>
              <a:rPr lang="en-ZA" sz="1050" b="1" dirty="0"/>
              <a:t>1 000</a:t>
            </a:r>
          </a:p>
        </p:txBody>
      </p:sp>
      <p:sp>
        <p:nvSpPr>
          <p:cNvPr id="14" name="TextBox 13">
            <a:extLst>
              <a:ext uri="{FF2B5EF4-FFF2-40B4-BE49-F238E27FC236}">
                <a16:creationId xmlns:a16="http://schemas.microsoft.com/office/drawing/2014/main" xmlns="" id="{988022EC-CF07-E7F0-9B2A-4B5A0BC81260}"/>
              </a:ext>
            </a:extLst>
          </p:cNvPr>
          <p:cNvSpPr txBox="1"/>
          <p:nvPr/>
        </p:nvSpPr>
        <p:spPr>
          <a:xfrm>
            <a:off x="2365487" y="4581128"/>
            <a:ext cx="488403" cy="253916"/>
          </a:xfrm>
          <a:prstGeom prst="rect">
            <a:avLst/>
          </a:prstGeom>
          <a:noFill/>
        </p:spPr>
        <p:txBody>
          <a:bodyPr wrap="square" rtlCol="0">
            <a:spAutoFit/>
          </a:bodyPr>
          <a:lstStyle/>
          <a:p>
            <a:r>
              <a:rPr lang="en-US" sz="1050" b="1" dirty="0"/>
              <a:t>1 000</a:t>
            </a:r>
            <a:endParaRPr lang="en-ZA" sz="1050" b="1" dirty="0"/>
          </a:p>
        </p:txBody>
      </p:sp>
      <p:sp>
        <p:nvSpPr>
          <p:cNvPr id="15" name="TextBox 14">
            <a:extLst>
              <a:ext uri="{FF2B5EF4-FFF2-40B4-BE49-F238E27FC236}">
                <a16:creationId xmlns:a16="http://schemas.microsoft.com/office/drawing/2014/main" xmlns="" id="{214B2499-A6A9-260D-4A2E-8B3EC55CCF1D}"/>
              </a:ext>
            </a:extLst>
          </p:cNvPr>
          <p:cNvSpPr txBox="1"/>
          <p:nvPr/>
        </p:nvSpPr>
        <p:spPr>
          <a:xfrm>
            <a:off x="2374865" y="5517330"/>
            <a:ext cx="488403" cy="253916"/>
          </a:xfrm>
          <a:prstGeom prst="rect">
            <a:avLst/>
          </a:prstGeom>
          <a:noFill/>
        </p:spPr>
        <p:txBody>
          <a:bodyPr wrap="square" rtlCol="0">
            <a:spAutoFit/>
          </a:bodyPr>
          <a:lstStyle/>
          <a:p>
            <a:r>
              <a:rPr lang="en-US" sz="1050" b="1" dirty="0"/>
              <a:t>1 000</a:t>
            </a:r>
            <a:endParaRPr lang="en-ZA" sz="1050" b="1" dirty="0"/>
          </a:p>
        </p:txBody>
      </p:sp>
      <p:sp>
        <p:nvSpPr>
          <p:cNvPr id="16" name="TextBox 15">
            <a:extLst>
              <a:ext uri="{FF2B5EF4-FFF2-40B4-BE49-F238E27FC236}">
                <a16:creationId xmlns:a16="http://schemas.microsoft.com/office/drawing/2014/main" xmlns="" id="{77B3CA5A-F90D-E0A5-5429-AFF1D2A4CC19}"/>
              </a:ext>
            </a:extLst>
          </p:cNvPr>
          <p:cNvSpPr txBox="1"/>
          <p:nvPr/>
        </p:nvSpPr>
        <p:spPr>
          <a:xfrm>
            <a:off x="217133" y="1940507"/>
            <a:ext cx="610451" cy="276999"/>
          </a:xfrm>
          <a:prstGeom prst="rect">
            <a:avLst/>
          </a:prstGeom>
          <a:noFill/>
        </p:spPr>
        <p:txBody>
          <a:bodyPr wrap="square" rtlCol="0">
            <a:spAutoFit/>
          </a:bodyPr>
          <a:lstStyle/>
          <a:p>
            <a:r>
              <a:rPr lang="en-US" sz="1200" b="1" dirty="0">
                <a:solidFill>
                  <a:schemeClr val="bg1"/>
                </a:solidFill>
              </a:rPr>
              <a:t>31 457</a:t>
            </a:r>
            <a:endParaRPr lang="en-ZA" sz="1200" b="1" dirty="0">
              <a:solidFill>
                <a:schemeClr val="bg1"/>
              </a:solidFill>
            </a:endParaRPr>
          </a:p>
        </p:txBody>
      </p:sp>
      <p:sp>
        <p:nvSpPr>
          <p:cNvPr id="17" name="TextBox 16">
            <a:extLst>
              <a:ext uri="{FF2B5EF4-FFF2-40B4-BE49-F238E27FC236}">
                <a16:creationId xmlns:a16="http://schemas.microsoft.com/office/drawing/2014/main" xmlns="" id="{E5074999-4BFE-C1E5-0B05-8712B232DA35}"/>
              </a:ext>
            </a:extLst>
          </p:cNvPr>
          <p:cNvSpPr txBox="1"/>
          <p:nvPr/>
        </p:nvSpPr>
        <p:spPr>
          <a:xfrm>
            <a:off x="215380" y="3671493"/>
            <a:ext cx="591002" cy="276999"/>
          </a:xfrm>
          <a:prstGeom prst="rect">
            <a:avLst/>
          </a:prstGeom>
          <a:noFill/>
        </p:spPr>
        <p:txBody>
          <a:bodyPr wrap="square" rtlCol="0">
            <a:spAutoFit/>
          </a:bodyPr>
          <a:lstStyle/>
          <a:p>
            <a:pPr algn="ctr"/>
            <a:r>
              <a:rPr lang="en-US" sz="1200" b="1" dirty="0">
                <a:solidFill>
                  <a:schemeClr val="bg1"/>
                </a:solidFill>
              </a:rPr>
              <a:t>3 807</a:t>
            </a:r>
            <a:endParaRPr lang="en-ZA" sz="1200" b="1" dirty="0">
              <a:solidFill>
                <a:schemeClr val="bg1"/>
              </a:solidFill>
            </a:endParaRPr>
          </a:p>
        </p:txBody>
      </p:sp>
      <p:sp>
        <p:nvSpPr>
          <p:cNvPr id="18" name="TextBox 17">
            <a:extLst>
              <a:ext uri="{FF2B5EF4-FFF2-40B4-BE49-F238E27FC236}">
                <a16:creationId xmlns:a16="http://schemas.microsoft.com/office/drawing/2014/main" xmlns="" id="{5FDD5344-1990-41E4-6005-3D64E719D0D8}"/>
              </a:ext>
            </a:extLst>
          </p:cNvPr>
          <p:cNvSpPr txBox="1"/>
          <p:nvPr/>
        </p:nvSpPr>
        <p:spPr>
          <a:xfrm>
            <a:off x="259346" y="4558045"/>
            <a:ext cx="568238" cy="276999"/>
          </a:xfrm>
          <a:prstGeom prst="rect">
            <a:avLst/>
          </a:prstGeom>
          <a:noFill/>
        </p:spPr>
        <p:txBody>
          <a:bodyPr wrap="square" rtlCol="0">
            <a:spAutoFit/>
          </a:bodyPr>
          <a:lstStyle/>
          <a:p>
            <a:r>
              <a:rPr lang="en-US" sz="1200" b="1" dirty="0">
                <a:solidFill>
                  <a:schemeClr val="bg1"/>
                </a:solidFill>
              </a:rPr>
              <a:t>1 933</a:t>
            </a:r>
            <a:endParaRPr lang="en-ZA" sz="1200" b="1" dirty="0">
              <a:solidFill>
                <a:schemeClr val="bg1"/>
              </a:solidFill>
            </a:endParaRPr>
          </a:p>
        </p:txBody>
      </p:sp>
      <p:sp>
        <p:nvSpPr>
          <p:cNvPr id="19" name="TextBox 18">
            <a:extLst>
              <a:ext uri="{FF2B5EF4-FFF2-40B4-BE49-F238E27FC236}">
                <a16:creationId xmlns:a16="http://schemas.microsoft.com/office/drawing/2014/main" xmlns="" id="{C1A95629-4B7E-96F3-3D8A-8CA089760517}"/>
              </a:ext>
            </a:extLst>
          </p:cNvPr>
          <p:cNvSpPr txBox="1"/>
          <p:nvPr/>
        </p:nvSpPr>
        <p:spPr>
          <a:xfrm>
            <a:off x="259346" y="2786346"/>
            <a:ext cx="488813" cy="276999"/>
          </a:xfrm>
          <a:prstGeom prst="rect">
            <a:avLst/>
          </a:prstGeom>
          <a:noFill/>
        </p:spPr>
        <p:txBody>
          <a:bodyPr wrap="square" rtlCol="0">
            <a:spAutoFit/>
          </a:bodyPr>
          <a:lstStyle/>
          <a:p>
            <a:pPr algn="ctr"/>
            <a:r>
              <a:rPr lang="en-US" sz="1200" b="1" dirty="0">
                <a:solidFill>
                  <a:schemeClr val="bg1"/>
                </a:solidFill>
              </a:rPr>
              <a:t>623</a:t>
            </a:r>
            <a:endParaRPr lang="en-ZA" sz="1200" b="1" dirty="0">
              <a:solidFill>
                <a:schemeClr val="bg1"/>
              </a:solidFill>
            </a:endParaRPr>
          </a:p>
        </p:txBody>
      </p:sp>
      <p:sp>
        <p:nvSpPr>
          <p:cNvPr id="20" name="TextBox 19">
            <a:extLst>
              <a:ext uri="{FF2B5EF4-FFF2-40B4-BE49-F238E27FC236}">
                <a16:creationId xmlns:a16="http://schemas.microsoft.com/office/drawing/2014/main" xmlns="" id="{C4191250-7ACF-2108-FABE-1E6933CC209A}"/>
              </a:ext>
            </a:extLst>
          </p:cNvPr>
          <p:cNvSpPr txBox="1"/>
          <p:nvPr/>
        </p:nvSpPr>
        <p:spPr>
          <a:xfrm>
            <a:off x="238144" y="5528265"/>
            <a:ext cx="568238" cy="276999"/>
          </a:xfrm>
          <a:prstGeom prst="rect">
            <a:avLst/>
          </a:prstGeom>
          <a:noFill/>
        </p:spPr>
        <p:txBody>
          <a:bodyPr wrap="square" rtlCol="0">
            <a:spAutoFit/>
          </a:bodyPr>
          <a:lstStyle/>
          <a:p>
            <a:r>
              <a:rPr lang="en-US" sz="1200" b="1" dirty="0">
                <a:solidFill>
                  <a:schemeClr val="bg1"/>
                </a:solidFill>
              </a:rPr>
              <a:t>1 170</a:t>
            </a:r>
            <a:endParaRPr lang="en-ZA" sz="1200" b="1" dirty="0">
              <a:solidFill>
                <a:schemeClr val="bg1"/>
              </a:solidFill>
            </a:endParaRPr>
          </a:p>
        </p:txBody>
      </p:sp>
      <p:sp>
        <p:nvSpPr>
          <p:cNvPr id="21" name="Rectangle 20">
            <a:extLst>
              <a:ext uri="{FF2B5EF4-FFF2-40B4-BE49-F238E27FC236}">
                <a16:creationId xmlns:a16="http://schemas.microsoft.com/office/drawing/2014/main" xmlns="" id="{9ED5C30B-DCCE-1455-1845-C5DE42068C02}"/>
              </a:ext>
            </a:extLst>
          </p:cNvPr>
          <p:cNvSpPr/>
          <p:nvPr/>
        </p:nvSpPr>
        <p:spPr>
          <a:xfrm>
            <a:off x="998851" y="1886133"/>
            <a:ext cx="1135247" cy="369332"/>
          </a:xfrm>
          <a:prstGeom prst="rect">
            <a:avLst/>
          </a:prstGeom>
        </p:spPr>
        <p:txBody>
          <a:bodyPr wrap="none">
            <a:spAutoFit/>
          </a:bodyPr>
          <a:lstStyle/>
          <a:p>
            <a:r>
              <a:rPr lang="en-ZA" sz="900" b="1" dirty="0">
                <a:latin typeface="Trebuchet MS" pitchFamily="34" charset="0"/>
              </a:rPr>
              <a:t>Township &amp; Rural</a:t>
            </a:r>
          </a:p>
          <a:p>
            <a:r>
              <a:rPr lang="en-ZA" sz="900" b="1" dirty="0">
                <a:latin typeface="Trebuchet MS" pitchFamily="34" charset="0"/>
              </a:rPr>
              <a:t>based clients </a:t>
            </a:r>
            <a:endParaRPr lang="en-ZA" sz="900" dirty="0"/>
          </a:p>
        </p:txBody>
      </p:sp>
      <p:sp>
        <p:nvSpPr>
          <p:cNvPr id="22" name="Rectangle 21">
            <a:extLst>
              <a:ext uri="{FF2B5EF4-FFF2-40B4-BE49-F238E27FC236}">
                <a16:creationId xmlns:a16="http://schemas.microsoft.com/office/drawing/2014/main" xmlns="" id="{90E91D0E-D98A-BA27-5D94-EB47334020A9}"/>
              </a:ext>
            </a:extLst>
          </p:cNvPr>
          <p:cNvSpPr/>
          <p:nvPr/>
        </p:nvSpPr>
        <p:spPr>
          <a:xfrm>
            <a:off x="1031228" y="3624190"/>
            <a:ext cx="1102869" cy="507831"/>
          </a:xfrm>
          <a:prstGeom prst="rect">
            <a:avLst/>
          </a:prstGeom>
        </p:spPr>
        <p:txBody>
          <a:bodyPr wrap="square">
            <a:spAutoFit/>
          </a:bodyPr>
          <a:lstStyle/>
          <a:p>
            <a:r>
              <a:rPr lang="en-US" sz="900" b="1" dirty="0">
                <a:latin typeface="Trebuchet MS" pitchFamily="34" charset="0"/>
              </a:rPr>
              <a:t>Access to</a:t>
            </a:r>
          </a:p>
          <a:p>
            <a:r>
              <a:rPr lang="en-US" sz="900" b="1" dirty="0">
                <a:latin typeface="Trebuchet MS" pitchFamily="34" charset="0"/>
              </a:rPr>
              <a:t>Local </a:t>
            </a:r>
          </a:p>
          <a:p>
            <a:r>
              <a:rPr lang="en-US" sz="900" b="1" dirty="0">
                <a:latin typeface="Trebuchet MS" pitchFamily="34" charset="0"/>
              </a:rPr>
              <a:t>Markets </a:t>
            </a:r>
            <a:endParaRPr lang="en-ZA" sz="900" dirty="0"/>
          </a:p>
        </p:txBody>
      </p:sp>
      <p:sp>
        <p:nvSpPr>
          <p:cNvPr id="23" name="Rectangle 22">
            <a:extLst>
              <a:ext uri="{FF2B5EF4-FFF2-40B4-BE49-F238E27FC236}">
                <a16:creationId xmlns:a16="http://schemas.microsoft.com/office/drawing/2014/main" xmlns="" id="{9931DB52-9540-66E9-96F3-A6A34AAD5314}"/>
              </a:ext>
            </a:extLst>
          </p:cNvPr>
          <p:cNvSpPr/>
          <p:nvPr/>
        </p:nvSpPr>
        <p:spPr>
          <a:xfrm>
            <a:off x="1033225" y="2780604"/>
            <a:ext cx="865943" cy="369332"/>
          </a:xfrm>
          <a:prstGeom prst="rect">
            <a:avLst/>
          </a:prstGeom>
        </p:spPr>
        <p:txBody>
          <a:bodyPr wrap="none">
            <a:spAutoFit/>
          </a:bodyPr>
          <a:lstStyle/>
          <a:p>
            <a:pPr defTabSz="514350"/>
            <a:r>
              <a:rPr lang="en-ZA" sz="900" b="1" dirty="0">
                <a:latin typeface="Trebuchet MS" pitchFamily="34" charset="0"/>
              </a:rPr>
              <a:t>Wholesalers </a:t>
            </a:r>
          </a:p>
          <a:p>
            <a:pPr defTabSz="514350"/>
            <a:r>
              <a:rPr lang="en-ZA" sz="900" b="1" dirty="0">
                <a:latin typeface="Trebuchet MS" pitchFamily="34" charset="0"/>
              </a:rPr>
              <a:t>&amp; Retailers </a:t>
            </a:r>
          </a:p>
        </p:txBody>
      </p:sp>
      <p:sp>
        <p:nvSpPr>
          <p:cNvPr id="24" name="Rectangle 23">
            <a:extLst>
              <a:ext uri="{FF2B5EF4-FFF2-40B4-BE49-F238E27FC236}">
                <a16:creationId xmlns:a16="http://schemas.microsoft.com/office/drawing/2014/main" xmlns="" id="{A8804EE2-9E3C-6203-6F99-AA6FC83DA04F}"/>
              </a:ext>
            </a:extLst>
          </p:cNvPr>
          <p:cNvSpPr/>
          <p:nvPr/>
        </p:nvSpPr>
        <p:spPr>
          <a:xfrm>
            <a:off x="1041538" y="4509120"/>
            <a:ext cx="1102869" cy="507831"/>
          </a:xfrm>
          <a:prstGeom prst="rect">
            <a:avLst/>
          </a:prstGeom>
        </p:spPr>
        <p:txBody>
          <a:bodyPr wrap="square">
            <a:spAutoFit/>
          </a:bodyPr>
          <a:lstStyle/>
          <a:p>
            <a:r>
              <a:rPr lang="en-US" sz="900" b="1" dirty="0">
                <a:latin typeface="Trebuchet MS" pitchFamily="34" charset="0"/>
              </a:rPr>
              <a:t>Access to</a:t>
            </a:r>
          </a:p>
          <a:p>
            <a:r>
              <a:rPr lang="en-US" sz="900" b="1" dirty="0">
                <a:latin typeface="Trebuchet MS" pitchFamily="34" charset="0"/>
              </a:rPr>
              <a:t>International</a:t>
            </a:r>
          </a:p>
          <a:p>
            <a:r>
              <a:rPr lang="en-US" sz="900" b="1" dirty="0">
                <a:latin typeface="Trebuchet MS" pitchFamily="34" charset="0"/>
              </a:rPr>
              <a:t>Markets </a:t>
            </a:r>
            <a:endParaRPr lang="en-ZA" sz="900" dirty="0"/>
          </a:p>
        </p:txBody>
      </p:sp>
      <p:sp>
        <p:nvSpPr>
          <p:cNvPr id="25" name="Rectangle 24">
            <a:extLst>
              <a:ext uri="{FF2B5EF4-FFF2-40B4-BE49-F238E27FC236}">
                <a16:creationId xmlns:a16="http://schemas.microsoft.com/office/drawing/2014/main" xmlns="" id="{A3961867-57FF-CD2E-D5B8-564627D84A8C}"/>
              </a:ext>
            </a:extLst>
          </p:cNvPr>
          <p:cNvSpPr/>
          <p:nvPr/>
        </p:nvSpPr>
        <p:spPr>
          <a:xfrm>
            <a:off x="1058071" y="5435932"/>
            <a:ext cx="884770" cy="369332"/>
          </a:xfrm>
          <a:prstGeom prst="rect">
            <a:avLst/>
          </a:prstGeom>
        </p:spPr>
        <p:txBody>
          <a:bodyPr wrap="square">
            <a:spAutoFit/>
          </a:bodyPr>
          <a:lstStyle/>
          <a:p>
            <a:r>
              <a:rPr lang="en-US" sz="900" b="1" dirty="0">
                <a:latin typeface="Trebuchet MS" pitchFamily="34" charset="0"/>
              </a:rPr>
              <a:t>Export platforms </a:t>
            </a:r>
            <a:endParaRPr lang="en-ZA" sz="900" dirty="0"/>
          </a:p>
        </p:txBody>
      </p:sp>
      <p:sp>
        <p:nvSpPr>
          <p:cNvPr id="26" name="Rectangle 25">
            <a:extLst>
              <a:ext uri="{FF2B5EF4-FFF2-40B4-BE49-F238E27FC236}">
                <a16:creationId xmlns:a16="http://schemas.microsoft.com/office/drawing/2014/main" xmlns="" id="{5A693D9A-FABD-2336-3563-D3606563CB0D}"/>
              </a:ext>
            </a:extLst>
          </p:cNvPr>
          <p:cNvSpPr/>
          <p:nvPr/>
        </p:nvSpPr>
        <p:spPr>
          <a:xfrm>
            <a:off x="6822454" y="2771000"/>
            <a:ext cx="941283" cy="369332"/>
          </a:xfrm>
          <a:prstGeom prst="rect">
            <a:avLst/>
          </a:prstGeom>
        </p:spPr>
        <p:txBody>
          <a:bodyPr wrap="none">
            <a:spAutoFit/>
          </a:bodyPr>
          <a:lstStyle/>
          <a:p>
            <a:r>
              <a:rPr lang="en-US" sz="900" b="1" dirty="0">
                <a:latin typeface="Trebuchet MS" pitchFamily="34" charset="0"/>
              </a:rPr>
              <a:t>Quality </a:t>
            </a:r>
          </a:p>
          <a:p>
            <a:r>
              <a:rPr lang="en-US" sz="900" b="1" dirty="0">
                <a:latin typeface="Trebuchet MS" pitchFamily="34" charset="0"/>
              </a:rPr>
              <a:t>Improvement </a:t>
            </a:r>
            <a:endParaRPr lang="en-ZA" sz="900" dirty="0"/>
          </a:p>
        </p:txBody>
      </p:sp>
      <p:sp>
        <p:nvSpPr>
          <p:cNvPr id="27" name="Rectangle 26">
            <a:extLst>
              <a:ext uri="{FF2B5EF4-FFF2-40B4-BE49-F238E27FC236}">
                <a16:creationId xmlns:a16="http://schemas.microsoft.com/office/drawing/2014/main" xmlns="" id="{37362808-0422-24FE-F6D0-89B112434770}"/>
              </a:ext>
            </a:extLst>
          </p:cNvPr>
          <p:cNvSpPr/>
          <p:nvPr/>
        </p:nvSpPr>
        <p:spPr>
          <a:xfrm>
            <a:off x="6804248" y="1012744"/>
            <a:ext cx="835485" cy="369332"/>
          </a:xfrm>
          <a:prstGeom prst="rect">
            <a:avLst/>
          </a:prstGeom>
        </p:spPr>
        <p:txBody>
          <a:bodyPr wrap="none">
            <a:spAutoFit/>
          </a:bodyPr>
          <a:lstStyle/>
          <a:p>
            <a:r>
              <a:rPr lang="en-ZA" sz="900" b="1" dirty="0">
                <a:latin typeface="Trebuchet MS" pitchFamily="34" charset="0"/>
              </a:rPr>
              <a:t>Incubation </a:t>
            </a:r>
          </a:p>
          <a:p>
            <a:r>
              <a:rPr lang="en-ZA" sz="900" b="1" dirty="0">
                <a:latin typeface="Trebuchet MS" pitchFamily="34" charset="0"/>
              </a:rPr>
              <a:t>Programme </a:t>
            </a:r>
            <a:endParaRPr lang="en-ZA" sz="900" dirty="0"/>
          </a:p>
        </p:txBody>
      </p:sp>
      <p:sp>
        <p:nvSpPr>
          <p:cNvPr id="28" name="Rectangle 27">
            <a:extLst>
              <a:ext uri="{FF2B5EF4-FFF2-40B4-BE49-F238E27FC236}">
                <a16:creationId xmlns:a16="http://schemas.microsoft.com/office/drawing/2014/main" xmlns="" id="{8B409E1E-73B9-D0D8-96D6-B4FBA147302D}"/>
              </a:ext>
            </a:extLst>
          </p:cNvPr>
          <p:cNvSpPr/>
          <p:nvPr/>
        </p:nvSpPr>
        <p:spPr>
          <a:xfrm>
            <a:off x="6788968" y="1902880"/>
            <a:ext cx="941283" cy="369332"/>
          </a:xfrm>
          <a:prstGeom prst="rect">
            <a:avLst/>
          </a:prstGeom>
        </p:spPr>
        <p:txBody>
          <a:bodyPr wrap="none">
            <a:spAutoFit/>
          </a:bodyPr>
          <a:lstStyle/>
          <a:p>
            <a:r>
              <a:rPr lang="en-ZA" sz="900" b="1" dirty="0">
                <a:latin typeface="Trebuchet MS" pitchFamily="34" charset="0"/>
              </a:rPr>
              <a:t>Productivity </a:t>
            </a:r>
          </a:p>
          <a:p>
            <a:r>
              <a:rPr lang="en-ZA" sz="900" b="1" dirty="0">
                <a:latin typeface="Trebuchet MS" pitchFamily="34" charset="0"/>
              </a:rPr>
              <a:t>Improvement </a:t>
            </a:r>
            <a:endParaRPr lang="en-ZA" sz="900" dirty="0"/>
          </a:p>
        </p:txBody>
      </p:sp>
      <p:sp>
        <p:nvSpPr>
          <p:cNvPr id="29" name="Rectangle 28">
            <a:extLst>
              <a:ext uri="{FF2B5EF4-FFF2-40B4-BE49-F238E27FC236}">
                <a16:creationId xmlns:a16="http://schemas.microsoft.com/office/drawing/2014/main" xmlns="" id="{7429659F-1DC5-7516-68C3-682FFCC59AB9}"/>
              </a:ext>
            </a:extLst>
          </p:cNvPr>
          <p:cNvSpPr/>
          <p:nvPr/>
        </p:nvSpPr>
        <p:spPr>
          <a:xfrm>
            <a:off x="6796003" y="3717660"/>
            <a:ext cx="994183" cy="230832"/>
          </a:xfrm>
          <a:prstGeom prst="rect">
            <a:avLst/>
          </a:prstGeom>
        </p:spPr>
        <p:txBody>
          <a:bodyPr wrap="none">
            <a:spAutoFit/>
          </a:bodyPr>
          <a:lstStyle/>
          <a:p>
            <a:r>
              <a:rPr lang="en-ZA" sz="900" b="1" dirty="0">
                <a:latin typeface="Trebuchet MS" pitchFamily="34" charset="0"/>
              </a:rPr>
              <a:t>Manufacturing </a:t>
            </a:r>
            <a:endParaRPr lang="en-ZA" sz="900" dirty="0"/>
          </a:p>
        </p:txBody>
      </p:sp>
      <p:sp>
        <p:nvSpPr>
          <p:cNvPr id="30" name="Rectangle 29">
            <a:extLst>
              <a:ext uri="{FF2B5EF4-FFF2-40B4-BE49-F238E27FC236}">
                <a16:creationId xmlns:a16="http://schemas.microsoft.com/office/drawing/2014/main" xmlns="" id="{2E159620-6804-C350-AD69-3839E6F04BD9}"/>
              </a:ext>
            </a:extLst>
          </p:cNvPr>
          <p:cNvSpPr/>
          <p:nvPr/>
        </p:nvSpPr>
        <p:spPr>
          <a:xfrm>
            <a:off x="6794301" y="4581128"/>
            <a:ext cx="1023439" cy="369332"/>
          </a:xfrm>
          <a:prstGeom prst="rect">
            <a:avLst/>
          </a:prstGeom>
        </p:spPr>
        <p:txBody>
          <a:bodyPr wrap="square">
            <a:spAutoFit/>
          </a:bodyPr>
          <a:lstStyle/>
          <a:p>
            <a:r>
              <a:rPr lang="en-ZA" sz="900" b="1" dirty="0">
                <a:latin typeface="Trebuchet MS" pitchFamily="34" charset="0"/>
              </a:rPr>
              <a:t>Sector specific </a:t>
            </a:r>
          </a:p>
          <a:p>
            <a:r>
              <a:rPr lang="en-ZA" sz="900" b="1" dirty="0">
                <a:latin typeface="Trebuchet MS" pitchFamily="34" charset="0"/>
              </a:rPr>
              <a:t>training</a:t>
            </a:r>
            <a:endParaRPr lang="en-ZA" sz="900" dirty="0"/>
          </a:p>
        </p:txBody>
      </p:sp>
      <p:sp>
        <p:nvSpPr>
          <p:cNvPr id="31" name="Rectangle 30">
            <a:extLst>
              <a:ext uri="{FF2B5EF4-FFF2-40B4-BE49-F238E27FC236}">
                <a16:creationId xmlns:a16="http://schemas.microsoft.com/office/drawing/2014/main" xmlns="" id="{D4C1EF75-2C5D-DC92-FD93-D00763AAD87B}"/>
              </a:ext>
            </a:extLst>
          </p:cNvPr>
          <p:cNvSpPr/>
          <p:nvPr/>
        </p:nvSpPr>
        <p:spPr>
          <a:xfrm>
            <a:off x="6809928" y="5449248"/>
            <a:ext cx="1023439" cy="369332"/>
          </a:xfrm>
          <a:prstGeom prst="rect">
            <a:avLst/>
          </a:prstGeom>
        </p:spPr>
        <p:txBody>
          <a:bodyPr wrap="square">
            <a:spAutoFit/>
          </a:bodyPr>
          <a:lstStyle/>
          <a:p>
            <a:r>
              <a:rPr lang="en-ZA" sz="900" b="1" dirty="0">
                <a:latin typeface="Trebuchet MS" pitchFamily="34" charset="0"/>
              </a:rPr>
              <a:t>Enterprise Coaching </a:t>
            </a:r>
            <a:endParaRPr lang="en-ZA" sz="900" dirty="0"/>
          </a:p>
        </p:txBody>
      </p:sp>
      <p:sp>
        <p:nvSpPr>
          <p:cNvPr id="32" name="TextBox 31">
            <a:extLst>
              <a:ext uri="{FF2B5EF4-FFF2-40B4-BE49-F238E27FC236}">
                <a16:creationId xmlns:a16="http://schemas.microsoft.com/office/drawing/2014/main" xmlns="" id="{EA97ECD9-2058-9EE6-2D6B-24767D688113}"/>
              </a:ext>
            </a:extLst>
          </p:cNvPr>
          <p:cNvSpPr txBox="1"/>
          <p:nvPr/>
        </p:nvSpPr>
        <p:spPr>
          <a:xfrm>
            <a:off x="8244408" y="2787424"/>
            <a:ext cx="624919" cy="276999"/>
          </a:xfrm>
          <a:prstGeom prst="rect">
            <a:avLst/>
          </a:prstGeom>
          <a:noFill/>
        </p:spPr>
        <p:txBody>
          <a:bodyPr wrap="square" rtlCol="0">
            <a:spAutoFit/>
          </a:bodyPr>
          <a:lstStyle/>
          <a:p>
            <a:r>
              <a:rPr lang="en-US" sz="1200" b="1" dirty="0">
                <a:solidFill>
                  <a:schemeClr val="bg1"/>
                </a:solidFill>
              </a:rPr>
              <a:t> 3 820</a:t>
            </a:r>
            <a:endParaRPr lang="en-ZA" sz="1200" b="1" dirty="0">
              <a:solidFill>
                <a:schemeClr val="bg1"/>
              </a:solidFill>
            </a:endParaRPr>
          </a:p>
        </p:txBody>
      </p:sp>
      <p:sp>
        <p:nvSpPr>
          <p:cNvPr id="33" name="TextBox 32">
            <a:extLst>
              <a:ext uri="{FF2B5EF4-FFF2-40B4-BE49-F238E27FC236}">
                <a16:creationId xmlns:a16="http://schemas.microsoft.com/office/drawing/2014/main" xmlns="" id="{8D01E33E-130B-3EB9-70B3-CB38AB4C98B5}"/>
              </a:ext>
            </a:extLst>
          </p:cNvPr>
          <p:cNvSpPr txBox="1"/>
          <p:nvPr/>
        </p:nvSpPr>
        <p:spPr>
          <a:xfrm>
            <a:off x="8316184" y="1034278"/>
            <a:ext cx="632748" cy="276999"/>
          </a:xfrm>
          <a:prstGeom prst="rect">
            <a:avLst/>
          </a:prstGeom>
          <a:noFill/>
        </p:spPr>
        <p:txBody>
          <a:bodyPr wrap="square" rtlCol="0">
            <a:spAutoFit/>
          </a:bodyPr>
          <a:lstStyle/>
          <a:p>
            <a:r>
              <a:rPr lang="en-US" sz="1200" b="1" dirty="0">
                <a:solidFill>
                  <a:schemeClr val="bg1"/>
                </a:solidFill>
              </a:rPr>
              <a:t>3 269</a:t>
            </a:r>
            <a:endParaRPr lang="en-ZA" sz="1200" b="1" dirty="0">
              <a:solidFill>
                <a:schemeClr val="bg1"/>
              </a:solidFill>
            </a:endParaRPr>
          </a:p>
        </p:txBody>
      </p:sp>
      <p:sp>
        <p:nvSpPr>
          <p:cNvPr id="34" name="TextBox 33">
            <a:extLst>
              <a:ext uri="{FF2B5EF4-FFF2-40B4-BE49-F238E27FC236}">
                <a16:creationId xmlns:a16="http://schemas.microsoft.com/office/drawing/2014/main" xmlns="" id="{472D39CD-1512-6F7D-FF6A-4056CAA9A72B}"/>
              </a:ext>
            </a:extLst>
          </p:cNvPr>
          <p:cNvSpPr txBox="1"/>
          <p:nvPr/>
        </p:nvSpPr>
        <p:spPr>
          <a:xfrm>
            <a:off x="8354586" y="1910851"/>
            <a:ext cx="596741" cy="276999"/>
          </a:xfrm>
          <a:prstGeom prst="rect">
            <a:avLst/>
          </a:prstGeom>
          <a:noFill/>
        </p:spPr>
        <p:txBody>
          <a:bodyPr wrap="square" rtlCol="0">
            <a:spAutoFit/>
          </a:bodyPr>
          <a:lstStyle/>
          <a:p>
            <a:r>
              <a:rPr lang="en-US" sz="1200" b="1" dirty="0">
                <a:solidFill>
                  <a:schemeClr val="bg1"/>
                </a:solidFill>
              </a:rPr>
              <a:t>2 901</a:t>
            </a:r>
            <a:endParaRPr lang="en-ZA" sz="1200" b="1" dirty="0">
              <a:solidFill>
                <a:schemeClr val="bg1"/>
              </a:solidFill>
            </a:endParaRPr>
          </a:p>
        </p:txBody>
      </p:sp>
      <p:sp>
        <p:nvSpPr>
          <p:cNvPr id="35" name="TextBox 34">
            <a:extLst>
              <a:ext uri="{FF2B5EF4-FFF2-40B4-BE49-F238E27FC236}">
                <a16:creationId xmlns:a16="http://schemas.microsoft.com/office/drawing/2014/main" xmlns="" id="{63B43C53-4C12-0E89-8BE1-B2C902E522A8}"/>
              </a:ext>
            </a:extLst>
          </p:cNvPr>
          <p:cNvSpPr txBox="1"/>
          <p:nvPr/>
        </p:nvSpPr>
        <p:spPr>
          <a:xfrm>
            <a:off x="8336905" y="3683297"/>
            <a:ext cx="594066" cy="276999"/>
          </a:xfrm>
          <a:prstGeom prst="rect">
            <a:avLst/>
          </a:prstGeom>
          <a:noFill/>
        </p:spPr>
        <p:txBody>
          <a:bodyPr wrap="square" rtlCol="0">
            <a:spAutoFit/>
          </a:bodyPr>
          <a:lstStyle/>
          <a:p>
            <a:r>
              <a:rPr lang="en-US" sz="1200" b="1" dirty="0">
                <a:solidFill>
                  <a:schemeClr val="bg1"/>
                </a:solidFill>
              </a:rPr>
              <a:t>9 839</a:t>
            </a:r>
            <a:endParaRPr lang="en-ZA" sz="1200" b="1" dirty="0">
              <a:solidFill>
                <a:schemeClr val="bg1"/>
              </a:solidFill>
            </a:endParaRPr>
          </a:p>
        </p:txBody>
      </p:sp>
      <p:sp>
        <p:nvSpPr>
          <p:cNvPr id="36" name="TextBox 35">
            <a:extLst>
              <a:ext uri="{FF2B5EF4-FFF2-40B4-BE49-F238E27FC236}">
                <a16:creationId xmlns:a16="http://schemas.microsoft.com/office/drawing/2014/main" xmlns="" id="{DEFB0CAC-3BF6-B2EE-553E-86FDC910B269}"/>
              </a:ext>
            </a:extLst>
          </p:cNvPr>
          <p:cNvSpPr txBox="1"/>
          <p:nvPr/>
        </p:nvSpPr>
        <p:spPr>
          <a:xfrm>
            <a:off x="8309010" y="4580522"/>
            <a:ext cx="594066" cy="276999"/>
          </a:xfrm>
          <a:prstGeom prst="rect">
            <a:avLst/>
          </a:prstGeom>
          <a:noFill/>
        </p:spPr>
        <p:txBody>
          <a:bodyPr wrap="square" rtlCol="0">
            <a:spAutoFit/>
          </a:bodyPr>
          <a:lstStyle/>
          <a:p>
            <a:r>
              <a:rPr lang="en-US" sz="1200" b="1" dirty="0">
                <a:solidFill>
                  <a:schemeClr val="bg1"/>
                </a:solidFill>
              </a:rPr>
              <a:t>4 692</a:t>
            </a:r>
            <a:endParaRPr lang="en-ZA" sz="1200" b="1" dirty="0">
              <a:solidFill>
                <a:schemeClr val="bg1"/>
              </a:solidFill>
            </a:endParaRPr>
          </a:p>
        </p:txBody>
      </p:sp>
      <p:sp>
        <p:nvSpPr>
          <p:cNvPr id="37" name="TextBox 36">
            <a:extLst>
              <a:ext uri="{FF2B5EF4-FFF2-40B4-BE49-F238E27FC236}">
                <a16:creationId xmlns:a16="http://schemas.microsoft.com/office/drawing/2014/main" xmlns="" id="{9051BB31-EEFA-C38C-9F34-6FE423CACF2C}"/>
              </a:ext>
            </a:extLst>
          </p:cNvPr>
          <p:cNvSpPr txBox="1"/>
          <p:nvPr/>
        </p:nvSpPr>
        <p:spPr>
          <a:xfrm>
            <a:off x="8306389" y="5446393"/>
            <a:ext cx="594066" cy="276999"/>
          </a:xfrm>
          <a:prstGeom prst="rect">
            <a:avLst/>
          </a:prstGeom>
          <a:noFill/>
        </p:spPr>
        <p:txBody>
          <a:bodyPr wrap="square" rtlCol="0">
            <a:spAutoFit/>
          </a:bodyPr>
          <a:lstStyle/>
          <a:p>
            <a:r>
              <a:rPr lang="en-US" sz="1200" b="1" dirty="0">
                <a:solidFill>
                  <a:schemeClr val="bg1"/>
                </a:solidFill>
              </a:rPr>
              <a:t>2 794</a:t>
            </a:r>
            <a:endParaRPr lang="en-ZA" sz="1200" b="1" dirty="0">
              <a:solidFill>
                <a:schemeClr val="bg1"/>
              </a:solidFill>
            </a:endParaRPr>
          </a:p>
        </p:txBody>
      </p:sp>
      <p:sp>
        <p:nvSpPr>
          <p:cNvPr id="38" name="TextBox 37">
            <a:extLst>
              <a:ext uri="{FF2B5EF4-FFF2-40B4-BE49-F238E27FC236}">
                <a16:creationId xmlns:a16="http://schemas.microsoft.com/office/drawing/2014/main" xmlns="" id="{F85D1D8B-8C6E-988D-02CE-E28D93611768}"/>
              </a:ext>
            </a:extLst>
          </p:cNvPr>
          <p:cNvSpPr txBox="1"/>
          <p:nvPr/>
        </p:nvSpPr>
        <p:spPr>
          <a:xfrm>
            <a:off x="6228185" y="2826770"/>
            <a:ext cx="530902" cy="276999"/>
          </a:xfrm>
          <a:prstGeom prst="rect">
            <a:avLst/>
          </a:prstGeom>
          <a:noFill/>
        </p:spPr>
        <p:txBody>
          <a:bodyPr wrap="square" rtlCol="0">
            <a:spAutoFit/>
          </a:bodyPr>
          <a:lstStyle/>
          <a:p>
            <a:r>
              <a:rPr lang="en-US" sz="1200" b="1" dirty="0"/>
              <a:t>2 783</a:t>
            </a:r>
            <a:endParaRPr lang="en-ZA" sz="1200" b="1" dirty="0"/>
          </a:p>
        </p:txBody>
      </p:sp>
      <p:sp>
        <p:nvSpPr>
          <p:cNvPr id="39" name="TextBox 38">
            <a:extLst>
              <a:ext uri="{FF2B5EF4-FFF2-40B4-BE49-F238E27FC236}">
                <a16:creationId xmlns:a16="http://schemas.microsoft.com/office/drawing/2014/main" xmlns="" id="{D4881652-F1C9-2B8F-ED50-1A9AA339A606}"/>
              </a:ext>
            </a:extLst>
          </p:cNvPr>
          <p:cNvSpPr txBox="1"/>
          <p:nvPr/>
        </p:nvSpPr>
        <p:spPr>
          <a:xfrm>
            <a:off x="6275735" y="1057361"/>
            <a:ext cx="610451" cy="253916"/>
          </a:xfrm>
          <a:prstGeom prst="rect">
            <a:avLst/>
          </a:prstGeom>
          <a:noFill/>
        </p:spPr>
        <p:txBody>
          <a:bodyPr wrap="square" rtlCol="0">
            <a:spAutoFit/>
          </a:bodyPr>
          <a:lstStyle/>
          <a:p>
            <a:r>
              <a:rPr lang="en-US" sz="1050" b="1" dirty="0"/>
              <a:t>3 247</a:t>
            </a:r>
            <a:endParaRPr lang="en-ZA" sz="1050" b="1" dirty="0"/>
          </a:p>
        </p:txBody>
      </p:sp>
      <p:sp>
        <p:nvSpPr>
          <p:cNvPr id="40" name="TextBox 39">
            <a:extLst>
              <a:ext uri="{FF2B5EF4-FFF2-40B4-BE49-F238E27FC236}">
                <a16:creationId xmlns:a16="http://schemas.microsoft.com/office/drawing/2014/main" xmlns="" id="{BE9BF80A-26B4-5D66-8048-66B677040A09}"/>
              </a:ext>
            </a:extLst>
          </p:cNvPr>
          <p:cNvSpPr txBox="1"/>
          <p:nvPr/>
        </p:nvSpPr>
        <p:spPr>
          <a:xfrm>
            <a:off x="6228185" y="1959404"/>
            <a:ext cx="530902" cy="276999"/>
          </a:xfrm>
          <a:prstGeom prst="rect">
            <a:avLst/>
          </a:prstGeom>
          <a:noFill/>
        </p:spPr>
        <p:txBody>
          <a:bodyPr wrap="square" rtlCol="0">
            <a:spAutoFit/>
          </a:bodyPr>
          <a:lstStyle/>
          <a:p>
            <a:r>
              <a:rPr lang="en-US" sz="1200" b="1" dirty="0"/>
              <a:t>2 783</a:t>
            </a:r>
            <a:endParaRPr lang="en-ZA" sz="1200" b="1" dirty="0"/>
          </a:p>
        </p:txBody>
      </p:sp>
      <p:sp>
        <p:nvSpPr>
          <p:cNvPr id="41" name="TextBox 40">
            <a:extLst>
              <a:ext uri="{FF2B5EF4-FFF2-40B4-BE49-F238E27FC236}">
                <a16:creationId xmlns:a16="http://schemas.microsoft.com/office/drawing/2014/main" xmlns="" id="{880819A7-D774-86FF-FE5B-3735339126D8}"/>
              </a:ext>
            </a:extLst>
          </p:cNvPr>
          <p:cNvSpPr txBox="1"/>
          <p:nvPr/>
        </p:nvSpPr>
        <p:spPr>
          <a:xfrm>
            <a:off x="6221091" y="3730699"/>
            <a:ext cx="610452" cy="276999"/>
          </a:xfrm>
          <a:prstGeom prst="rect">
            <a:avLst/>
          </a:prstGeom>
          <a:noFill/>
        </p:spPr>
        <p:txBody>
          <a:bodyPr wrap="square" rtlCol="0">
            <a:spAutoFit/>
          </a:bodyPr>
          <a:lstStyle/>
          <a:p>
            <a:r>
              <a:rPr lang="en-US" sz="1200" b="1" dirty="0"/>
              <a:t>2 783</a:t>
            </a:r>
            <a:endParaRPr lang="en-ZA" sz="1200" b="1" dirty="0"/>
          </a:p>
        </p:txBody>
      </p:sp>
      <p:sp>
        <p:nvSpPr>
          <p:cNvPr id="42" name="TextBox 41">
            <a:extLst>
              <a:ext uri="{FF2B5EF4-FFF2-40B4-BE49-F238E27FC236}">
                <a16:creationId xmlns:a16="http://schemas.microsoft.com/office/drawing/2014/main" xmlns="" id="{C6A42EB6-8862-B4B3-3AEB-03C2FF0D07C3}"/>
              </a:ext>
            </a:extLst>
          </p:cNvPr>
          <p:cNvSpPr txBox="1"/>
          <p:nvPr/>
        </p:nvSpPr>
        <p:spPr>
          <a:xfrm>
            <a:off x="6192380" y="4605318"/>
            <a:ext cx="566707" cy="276999"/>
          </a:xfrm>
          <a:prstGeom prst="rect">
            <a:avLst/>
          </a:prstGeom>
          <a:noFill/>
        </p:spPr>
        <p:txBody>
          <a:bodyPr wrap="square" rtlCol="0">
            <a:spAutoFit/>
          </a:bodyPr>
          <a:lstStyle/>
          <a:p>
            <a:r>
              <a:rPr lang="en-US" sz="1200" b="1" dirty="0"/>
              <a:t>2 783</a:t>
            </a:r>
            <a:endParaRPr lang="en-ZA" sz="1200" b="1" dirty="0"/>
          </a:p>
        </p:txBody>
      </p:sp>
      <p:sp>
        <p:nvSpPr>
          <p:cNvPr id="43" name="TextBox 42">
            <a:extLst>
              <a:ext uri="{FF2B5EF4-FFF2-40B4-BE49-F238E27FC236}">
                <a16:creationId xmlns:a16="http://schemas.microsoft.com/office/drawing/2014/main" xmlns="" id="{61FEDE33-6014-9090-0F0A-A33B1CF4CD63}"/>
              </a:ext>
            </a:extLst>
          </p:cNvPr>
          <p:cNvSpPr txBox="1"/>
          <p:nvPr/>
        </p:nvSpPr>
        <p:spPr>
          <a:xfrm>
            <a:off x="6202626" y="5517232"/>
            <a:ext cx="556462" cy="276999"/>
          </a:xfrm>
          <a:prstGeom prst="rect">
            <a:avLst/>
          </a:prstGeom>
          <a:noFill/>
        </p:spPr>
        <p:txBody>
          <a:bodyPr wrap="square" rtlCol="0">
            <a:spAutoFit/>
          </a:bodyPr>
          <a:lstStyle/>
          <a:p>
            <a:r>
              <a:rPr lang="en-US" sz="1200" b="1" dirty="0"/>
              <a:t>2 783</a:t>
            </a:r>
            <a:endParaRPr lang="en-ZA" sz="1200" b="1" dirty="0"/>
          </a:p>
        </p:txBody>
      </p:sp>
      <p:sp>
        <p:nvSpPr>
          <p:cNvPr id="45" name="TextBox 44">
            <a:extLst>
              <a:ext uri="{FF2B5EF4-FFF2-40B4-BE49-F238E27FC236}">
                <a16:creationId xmlns:a16="http://schemas.microsoft.com/office/drawing/2014/main" xmlns="" id="{87198DE5-0C9A-F33F-A7F5-87523D7D25FB}"/>
              </a:ext>
            </a:extLst>
          </p:cNvPr>
          <p:cNvSpPr txBox="1"/>
          <p:nvPr/>
        </p:nvSpPr>
        <p:spPr>
          <a:xfrm>
            <a:off x="3483868" y="2812105"/>
            <a:ext cx="1886651" cy="1231106"/>
          </a:xfrm>
          <a:prstGeom prst="rect">
            <a:avLst/>
          </a:prstGeom>
          <a:noFill/>
        </p:spPr>
        <p:txBody>
          <a:bodyPr wrap="square">
            <a:spAutoFit/>
          </a:bodyPr>
          <a:lstStyle/>
          <a:p>
            <a:pPr algn="ctr"/>
            <a:r>
              <a:rPr lang="en-US" sz="1800" b="1" dirty="0">
                <a:latin typeface="Trebuchet MS" pitchFamily="34" charset="0"/>
              </a:rPr>
              <a:t>Total SMMEs &amp;</a:t>
            </a:r>
          </a:p>
          <a:p>
            <a:pPr algn="ctr"/>
            <a:r>
              <a:rPr lang="en-US" sz="1800" b="1" dirty="0">
                <a:latin typeface="Trebuchet MS" pitchFamily="34" charset="0"/>
              </a:rPr>
              <a:t>Cooperatives</a:t>
            </a:r>
          </a:p>
          <a:p>
            <a:pPr algn="ctr"/>
            <a:r>
              <a:rPr lang="en-US" sz="1800" b="1" dirty="0">
                <a:latin typeface="Trebuchet MS" pitchFamily="34" charset="0"/>
              </a:rPr>
              <a:t>Supported</a:t>
            </a:r>
          </a:p>
          <a:p>
            <a:pPr algn="ctr"/>
            <a:r>
              <a:rPr lang="en-US" sz="2000" b="1" dirty="0">
                <a:solidFill>
                  <a:srgbClr val="00682F"/>
                </a:solidFill>
                <a:latin typeface="Trebuchet MS" pitchFamily="34" charset="0"/>
              </a:rPr>
              <a:t>181 984</a:t>
            </a:r>
            <a:endParaRPr lang="en-ZA" sz="2000" dirty="0">
              <a:solidFill>
                <a:srgbClr val="00682F"/>
              </a:solidFill>
            </a:endParaRPr>
          </a:p>
        </p:txBody>
      </p:sp>
      <p:pic>
        <p:nvPicPr>
          <p:cNvPr id="46" name="Picture 45">
            <a:extLst>
              <a:ext uri="{FF2B5EF4-FFF2-40B4-BE49-F238E27FC236}">
                <a16:creationId xmlns:a16="http://schemas.microsoft.com/office/drawing/2014/main" xmlns="" id="{EFB4B518-343C-8B28-28AB-B65367E66A71}"/>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51519" y="5845256"/>
            <a:ext cx="8608593" cy="1128310"/>
          </a:xfrm>
          <a:prstGeom prst="rect">
            <a:avLst/>
          </a:prstGeom>
        </p:spPr>
      </p:pic>
    </p:spTree>
    <p:extLst>
      <p:ext uri="{BB962C8B-B14F-4D97-AF65-F5344CB8AC3E}">
        <p14:creationId xmlns:p14="http://schemas.microsoft.com/office/powerpoint/2010/main" xmlns="" val="350079544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12" y="-27384"/>
            <a:ext cx="9107488" cy="584775"/>
          </a:xfrm>
          <a:prstGeom prst="rect">
            <a:avLst/>
          </a:prstGeom>
          <a:solidFill>
            <a:srgbClr val="146C38"/>
          </a:solidFill>
        </p:spPr>
        <p:txBody>
          <a:bodyPr wrap="square">
            <a:spAutoFit/>
          </a:bodyPr>
          <a:lstStyle/>
          <a:p>
            <a:r>
              <a:rPr lang="en-ZA" sz="3200" dirty="0">
                <a:solidFill>
                  <a:schemeClr val="bg1"/>
                </a:solidFill>
              </a:rPr>
              <a:t> </a:t>
            </a:r>
            <a:endParaRPr lang="en-ZA" sz="4800" b="1" dirty="0">
              <a:solidFill>
                <a:schemeClr val="bg1"/>
              </a:solidFill>
            </a:endParaRPr>
          </a:p>
        </p:txBody>
      </p:sp>
      <p:sp>
        <p:nvSpPr>
          <p:cNvPr id="5" name="Rectangle 4"/>
          <p:cNvSpPr/>
          <p:nvPr/>
        </p:nvSpPr>
        <p:spPr>
          <a:xfrm>
            <a:off x="2411760" y="-27384"/>
            <a:ext cx="4591917" cy="592919"/>
          </a:xfrm>
          <a:prstGeom prst="rect">
            <a:avLst/>
          </a:prstGeom>
        </p:spPr>
        <p:txBody>
          <a:bodyPr wrap="square">
            <a:spAutoFit/>
          </a:bodyPr>
          <a:lstStyle/>
          <a:p>
            <a:pPr lvl="0" algn="ctr">
              <a:lnSpc>
                <a:spcPct val="107000"/>
              </a:lnSpc>
              <a:defRPr/>
            </a:pPr>
            <a:r>
              <a:rPr lang="en-US" sz="3200" b="1" cap="small" dirty="0">
                <a:solidFill>
                  <a:srgbClr val="FFFFFF"/>
                </a:solidFill>
                <a:latin typeface="Trebuchet MS" panose="020B0603020202020204" pitchFamily="34" charset="0"/>
                <a:ea typeface="Times New Roman" panose="02020603050405020304" pitchFamily="18" charset="0"/>
                <a:cs typeface="Times New Roman" panose="02020603050405020304" pitchFamily="18" charset="0"/>
              </a:rPr>
              <a:t>Performance dashboard</a:t>
            </a:r>
            <a:endParaRPr lang="en-ZA" sz="9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Text, icon&#10;&#10;Description automatically generated">
            <a:extLst>
              <a:ext uri="{FF2B5EF4-FFF2-40B4-BE49-F238E27FC236}">
                <a16:creationId xmlns:a16="http://schemas.microsoft.com/office/drawing/2014/main" xmlns="" id="{500D4000-53AA-979F-5413-9B65C809C252}"/>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084168" y="3861048"/>
            <a:ext cx="2808312" cy="2875982"/>
          </a:xfrm>
          <a:prstGeom prst="rect">
            <a:avLst/>
          </a:prstGeom>
        </p:spPr>
      </p:pic>
      <p:pic>
        <p:nvPicPr>
          <p:cNvPr id="10" name="Picture 9" descr="A picture containing shape&#10;&#10;Description automatically generated">
            <a:extLst>
              <a:ext uri="{FF2B5EF4-FFF2-40B4-BE49-F238E27FC236}">
                <a16:creationId xmlns:a16="http://schemas.microsoft.com/office/drawing/2014/main" xmlns="" id="{82AC5C76-0963-02F7-249F-56B6B5881571}"/>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212993" y="3861048"/>
            <a:ext cx="2808312" cy="2875982"/>
          </a:xfrm>
          <a:prstGeom prst="rect">
            <a:avLst/>
          </a:prstGeom>
        </p:spPr>
      </p:pic>
      <p:pic>
        <p:nvPicPr>
          <p:cNvPr id="12" name="Picture 11" descr="Icon&#10;&#10;Description automatically generated">
            <a:extLst>
              <a:ext uri="{FF2B5EF4-FFF2-40B4-BE49-F238E27FC236}">
                <a16:creationId xmlns:a16="http://schemas.microsoft.com/office/drawing/2014/main" xmlns="" id="{53977079-50BE-645B-79FD-49A899E0CB3C}"/>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41819" y="3861048"/>
            <a:ext cx="2808312" cy="2875982"/>
          </a:xfrm>
          <a:prstGeom prst="rect">
            <a:avLst/>
          </a:prstGeom>
        </p:spPr>
      </p:pic>
      <p:pic>
        <p:nvPicPr>
          <p:cNvPr id="14" name="Picture 13" descr="Icon&#10;&#10;Description automatically generated">
            <a:extLst>
              <a:ext uri="{FF2B5EF4-FFF2-40B4-BE49-F238E27FC236}">
                <a16:creationId xmlns:a16="http://schemas.microsoft.com/office/drawing/2014/main" xmlns="" id="{10308B27-6BA6-5F35-9D95-E505995C9665}"/>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084168" y="823569"/>
            <a:ext cx="2808312" cy="2875982"/>
          </a:xfrm>
          <a:prstGeom prst="rect">
            <a:avLst/>
          </a:prstGeom>
        </p:spPr>
      </p:pic>
      <p:pic>
        <p:nvPicPr>
          <p:cNvPr id="16" name="Picture 15" descr="Graphical user interface, icon&#10;&#10;Description automatically generated">
            <a:extLst>
              <a:ext uri="{FF2B5EF4-FFF2-40B4-BE49-F238E27FC236}">
                <a16:creationId xmlns:a16="http://schemas.microsoft.com/office/drawing/2014/main" xmlns="" id="{5CA2984F-C36B-D748-53D2-14F43F6E4A85}"/>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212993" y="823569"/>
            <a:ext cx="2808312" cy="2875982"/>
          </a:xfrm>
          <a:prstGeom prst="rect">
            <a:avLst/>
          </a:prstGeom>
        </p:spPr>
      </p:pic>
      <p:pic>
        <p:nvPicPr>
          <p:cNvPr id="18" name="Picture 17" descr="A picture containing text, screenshot, vector graphics, iPod&#10;&#10;Description automatically generated">
            <a:extLst>
              <a:ext uri="{FF2B5EF4-FFF2-40B4-BE49-F238E27FC236}">
                <a16:creationId xmlns:a16="http://schemas.microsoft.com/office/drawing/2014/main" xmlns="" id="{4897407E-2A73-AF96-9EB7-45C0AD61DEAB}"/>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341819" y="823569"/>
            <a:ext cx="2808312" cy="2875982"/>
          </a:xfrm>
          <a:prstGeom prst="rect">
            <a:avLst/>
          </a:prstGeom>
        </p:spPr>
      </p:pic>
      <p:sp>
        <p:nvSpPr>
          <p:cNvPr id="19" name="TextBox 18">
            <a:extLst>
              <a:ext uri="{FF2B5EF4-FFF2-40B4-BE49-F238E27FC236}">
                <a16:creationId xmlns:a16="http://schemas.microsoft.com/office/drawing/2014/main" xmlns="" id="{9551BF8B-C566-F729-CF89-8B3F51AD07FB}"/>
              </a:ext>
            </a:extLst>
          </p:cNvPr>
          <p:cNvSpPr txBox="1"/>
          <p:nvPr/>
        </p:nvSpPr>
        <p:spPr>
          <a:xfrm>
            <a:off x="809871" y="2320714"/>
            <a:ext cx="1872208" cy="830997"/>
          </a:xfrm>
          <a:prstGeom prst="rect">
            <a:avLst/>
          </a:prstGeom>
          <a:noFill/>
        </p:spPr>
        <p:txBody>
          <a:bodyPr wrap="square" rtlCol="0">
            <a:spAutoFit/>
          </a:bodyPr>
          <a:lstStyle/>
          <a:p>
            <a:pPr algn="ctr"/>
            <a:r>
              <a:rPr lang="en-US" sz="1600" b="1" dirty="0">
                <a:solidFill>
                  <a:sysClr val="windowText" lastClr="000000"/>
                </a:solidFill>
                <a:latin typeface="Trebuchet MS" panose="020B0703020202090204" pitchFamily="34" charset="0"/>
              </a:rPr>
              <a:t>5176</a:t>
            </a:r>
          </a:p>
          <a:p>
            <a:pPr algn="ctr"/>
            <a:r>
              <a:rPr lang="en-US" sz="1600" b="1" dirty="0">
                <a:solidFill>
                  <a:sysClr val="windowText" lastClr="000000"/>
                </a:solidFill>
                <a:latin typeface="Trebuchet MS" panose="020B0703020202090204" pitchFamily="34" charset="0"/>
              </a:rPr>
              <a:t>Jobs Created &amp; Sustained </a:t>
            </a:r>
          </a:p>
        </p:txBody>
      </p:sp>
      <p:sp>
        <p:nvSpPr>
          <p:cNvPr id="20" name="TextBox 19">
            <a:extLst>
              <a:ext uri="{FF2B5EF4-FFF2-40B4-BE49-F238E27FC236}">
                <a16:creationId xmlns:a16="http://schemas.microsoft.com/office/drawing/2014/main" xmlns="" id="{09566185-A722-FE09-874F-A9530CEA2BCC}"/>
              </a:ext>
            </a:extLst>
          </p:cNvPr>
          <p:cNvSpPr txBox="1"/>
          <p:nvPr/>
        </p:nvSpPr>
        <p:spPr>
          <a:xfrm>
            <a:off x="3527884" y="2443826"/>
            <a:ext cx="2088232" cy="830997"/>
          </a:xfrm>
          <a:prstGeom prst="rect">
            <a:avLst/>
          </a:prstGeom>
          <a:noFill/>
        </p:spPr>
        <p:txBody>
          <a:bodyPr wrap="square" rtlCol="0">
            <a:spAutoFit/>
          </a:bodyPr>
          <a:lstStyle/>
          <a:p>
            <a:pPr algn="ctr"/>
            <a:r>
              <a:rPr lang="en-US" sz="1600" b="1" dirty="0">
                <a:latin typeface="Trebuchet MS" panose="020B0703020202090204" pitchFamily="34" charset="0"/>
              </a:rPr>
              <a:t>Number of SMMEs that had Turnover Growth – 2 990</a:t>
            </a:r>
          </a:p>
        </p:txBody>
      </p:sp>
      <p:sp>
        <p:nvSpPr>
          <p:cNvPr id="21" name="TextBox 20">
            <a:extLst>
              <a:ext uri="{FF2B5EF4-FFF2-40B4-BE49-F238E27FC236}">
                <a16:creationId xmlns:a16="http://schemas.microsoft.com/office/drawing/2014/main" xmlns="" id="{2EB2C3DA-1B82-AB9C-0569-0FBDBDC065C7}"/>
              </a:ext>
            </a:extLst>
          </p:cNvPr>
          <p:cNvSpPr txBox="1"/>
          <p:nvPr/>
        </p:nvSpPr>
        <p:spPr>
          <a:xfrm>
            <a:off x="6261754" y="2133483"/>
            <a:ext cx="2376264" cy="1205458"/>
          </a:xfrm>
          <a:prstGeom prst="rect">
            <a:avLst/>
          </a:prstGeom>
          <a:noFill/>
        </p:spPr>
        <p:txBody>
          <a:bodyPr wrap="square" rtlCol="0">
            <a:spAutoFit/>
          </a:bodyPr>
          <a:lstStyle/>
          <a:p>
            <a:pPr algn="ctr">
              <a:spcBef>
                <a:spcPts val="450"/>
              </a:spcBef>
            </a:pPr>
            <a:r>
              <a:rPr lang="en-US" sz="1600" b="1" dirty="0">
                <a:solidFill>
                  <a:sysClr val="windowText" lastClr="000000"/>
                </a:solidFill>
                <a:latin typeface="Trebuchet MS" panose="020B0703020202090204" pitchFamily="34" charset="0"/>
              </a:rPr>
              <a:t>Seda Access Points</a:t>
            </a:r>
          </a:p>
          <a:p>
            <a:pPr algn="ctr">
              <a:spcBef>
                <a:spcPts val="450"/>
              </a:spcBef>
            </a:pPr>
            <a:r>
              <a:rPr lang="en-US" sz="1600" b="1" dirty="0">
                <a:solidFill>
                  <a:sysClr val="windowText" lastClr="000000"/>
                </a:solidFill>
                <a:latin typeface="Trebuchet MS" panose="020B0703020202090204" pitchFamily="34" charset="0"/>
              </a:rPr>
              <a:t>Seda Branches - 54 </a:t>
            </a:r>
          </a:p>
          <a:p>
            <a:pPr algn="ctr">
              <a:spcBef>
                <a:spcPts val="450"/>
              </a:spcBef>
            </a:pPr>
            <a:r>
              <a:rPr lang="en-US" sz="1600" b="1" dirty="0">
                <a:latin typeface="Trebuchet MS" panose="020B0703020202090204" pitchFamily="34" charset="0"/>
              </a:rPr>
              <a:t>Incubation centers - 110</a:t>
            </a:r>
          </a:p>
        </p:txBody>
      </p:sp>
      <p:sp>
        <p:nvSpPr>
          <p:cNvPr id="22" name="TextBox 21">
            <a:extLst>
              <a:ext uri="{FF2B5EF4-FFF2-40B4-BE49-F238E27FC236}">
                <a16:creationId xmlns:a16="http://schemas.microsoft.com/office/drawing/2014/main" xmlns="" id="{5B7CC6BB-2A29-C13E-0D17-B352A9DB6014}"/>
              </a:ext>
            </a:extLst>
          </p:cNvPr>
          <p:cNvSpPr txBox="1"/>
          <p:nvPr/>
        </p:nvSpPr>
        <p:spPr>
          <a:xfrm>
            <a:off x="758010" y="5322812"/>
            <a:ext cx="1872208" cy="1323439"/>
          </a:xfrm>
          <a:prstGeom prst="rect">
            <a:avLst/>
          </a:prstGeom>
          <a:noFill/>
        </p:spPr>
        <p:txBody>
          <a:bodyPr wrap="square" rtlCol="0">
            <a:spAutoFit/>
          </a:bodyPr>
          <a:lstStyle/>
          <a:p>
            <a:pPr algn="ctr">
              <a:defRPr sz="1800" b="1" i="0" u="none" strike="noStrike" kern="1200" baseline="0">
                <a:solidFill>
                  <a:prstClr val="black">
                    <a:lumMod val="75000"/>
                    <a:lumOff val="25000"/>
                  </a:prstClr>
                </a:solidFill>
                <a:latin typeface="+mn-lt"/>
                <a:ea typeface="+mn-ea"/>
                <a:cs typeface="+mn-cs"/>
              </a:defRPr>
            </a:pPr>
            <a:r>
              <a:rPr lang="en-ZA" sz="1600" b="1" dirty="0">
                <a:latin typeface="Trebuchet MS" panose="020B0703020202090204" pitchFamily="34" charset="0"/>
              </a:rPr>
              <a:t>Seda Client Profile:</a:t>
            </a:r>
          </a:p>
          <a:p>
            <a:pPr algn="ctr">
              <a:defRPr sz="1800" b="1" i="0" u="none" strike="noStrike" kern="1200" baseline="0">
                <a:solidFill>
                  <a:prstClr val="black">
                    <a:lumMod val="75000"/>
                    <a:lumOff val="25000"/>
                  </a:prstClr>
                </a:solidFill>
                <a:latin typeface="+mn-lt"/>
                <a:ea typeface="+mn-ea"/>
                <a:cs typeface="+mn-cs"/>
              </a:defRPr>
            </a:pPr>
            <a:r>
              <a:rPr lang="en-ZA" sz="1600" b="1" dirty="0">
                <a:latin typeface="Trebuchet MS" panose="020B0703020202090204" pitchFamily="34" charset="0"/>
              </a:rPr>
              <a:t>98% SMMEs</a:t>
            </a:r>
          </a:p>
          <a:p>
            <a:pPr algn="ctr">
              <a:defRPr sz="1800" b="1" i="0" u="none" strike="noStrike" kern="1200" baseline="0">
                <a:solidFill>
                  <a:prstClr val="black">
                    <a:lumMod val="75000"/>
                    <a:lumOff val="25000"/>
                  </a:prstClr>
                </a:solidFill>
                <a:latin typeface="+mn-lt"/>
                <a:ea typeface="+mn-ea"/>
                <a:cs typeface="+mn-cs"/>
              </a:defRPr>
            </a:pPr>
            <a:r>
              <a:rPr lang="en-ZA" sz="1600" b="1" dirty="0">
                <a:latin typeface="Trebuchet MS" panose="020B0703020202090204" pitchFamily="34" charset="0"/>
              </a:rPr>
              <a:t>2% Cooperatives</a:t>
            </a:r>
          </a:p>
          <a:p>
            <a:pPr algn="ctr">
              <a:defRPr sz="1800" b="1" i="0" u="none" strike="noStrike" kern="1200" baseline="0">
                <a:solidFill>
                  <a:prstClr val="black">
                    <a:lumMod val="75000"/>
                    <a:lumOff val="25000"/>
                  </a:prstClr>
                </a:solidFill>
                <a:latin typeface="+mn-lt"/>
                <a:ea typeface="+mn-ea"/>
                <a:cs typeface="+mn-cs"/>
              </a:defRPr>
            </a:pPr>
            <a:endParaRPr lang="en-ZA" sz="1600" dirty="0"/>
          </a:p>
        </p:txBody>
      </p:sp>
      <p:sp>
        <p:nvSpPr>
          <p:cNvPr id="24" name="TextBox 23">
            <a:extLst>
              <a:ext uri="{FF2B5EF4-FFF2-40B4-BE49-F238E27FC236}">
                <a16:creationId xmlns:a16="http://schemas.microsoft.com/office/drawing/2014/main" xmlns="" id="{F8CA5B95-7170-8892-5DEC-5CCE9C3EF370}"/>
              </a:ext>
            </a:extLst>
          </p:cNvPr>
          <p:cNvSpPr txBox="1"/>
          <p:nvPr/>
        </p:nvSpPr>
        <p:spPr>
          <a:xfrm>
            <a:off x="6513782" y="5322812"/>
            <a:ext cx="1872208" cy="1323439"/>
          </a:xfrm>
          <a:prstGeom prst="rect">
            <a:avLst/>
          </a:prstGeom>
          <a:noFill/>
        </p:spPr>
        <p:txBody>
          <a:bodyPr wrap="square" rtlCol="0">
            <a:spAutoFit/>
          </a:bodyPr>
          <a:lstStyle/>
          <a:p>
            <a:pPr algn="ctr">
              <a:defRPr sz="1800" b="1" i="0" u="none" strike="noStrike" kern="1200" baseline="0">
                <a:solidFill>
                  <a:prstClr val="black">
                    <a:lumMod val="75000"/>
                    <a:lumOff val="25000"/>
                  </a:prstClr>
                </a:solidFill>
                <a:latin typeface="+mn-lt"/>
                <a:ea typeface="+mn-ea"/>
                <a:cs typeface="+mn-cs"/>
              </a:defRPr>
            </a:pPr>
            <a:r>
              <a:rPr lang="en-ZA" sz="1600" b="1" dirty="0">
                <a:latin typeface="Trebuchet MS" panose="020B0703020202090204" pitchFamily="34" charset="0"/>
              </a:rPr>
              <a:t>Clients by Gender</a:t>
            </a:r>
          </a:p>
          <a:p>
            <a:pPr algn="ctr">
              <a:defRPr sz="1800" b="1" i="0" u="none" strike="noStrike" kern="1200" baseline="0">
                <a:solidFill>
                  <a:prstClr val="black">
                    <a:lumMod val="75000"/>
                    <a:lumOff val="25000"/>
                  </a:prstClr>
                </a:solidFill>
                <a:latin typeface="+mn-lt"/>
                <a:ea typeface="+mn-ea"/>
                <a:cs typeface="+mn-cs"/>
              </a:defRPr>
            </a:pPr>
            <a:r>
              <a:rPr lang="en-ZA" sz="1600" b="1" dirty="0">
                <a:latin typeface="Trebuchet MS" panose="020B0703020202090204" pitchFamily="34" charset="0"/>
              </a:rPr>
              <a:t>Male 45%</a:t>
            </a:r>
          </a:p>
          <a:p>
            <a:pPr algn="ctr">
              <a:defRPr sz="1800" b="1" i="0" u="none" strike="noStrike" kern="1200" baseline="0">
                <a:solidFill>
                  <a:prstClr val="black">
                    <a:lumMod val="75000"/>
                    <a:lumOff val="25000"/>
                  </a:prstClr>
                </a:solidFill>
                <a:latin typeface="+mn-lt"/>
                <a:ea typeface="+mn-ea"/>
                <a:cs typeface="+mn-cs"/>
              </a:defRPr>
            </a:pPr>
            <a:r>
              <a:rPr lang="en-ZA" sz="1600" b="1" dirty="0">
                <a:latin typeface="Trebuchet MS" panose="020B0703020202090204" pitchFamily="34" charset="0"/>
              </a:rPr>
              <a:t>Female 55%</a:t>
            </a:r>
          </a:p>
          <a:p>
            <a:pPr algn="ctr">
              <a:defRPr sz="1800" b="1" i="0" u="none" strike="noStrike" kern="1200" baseline="0">
                <a:solidFill>
                  <a:prstClr val="black">
                    <a:lumMod val="75000"/>
                    <a:lumOff val="25000"/>
                  </a:prstClr>
                </a:solidFill>
                <a:latin typeface="+mn-lt"/>
                <a:ea typeface="+mn-ea"/>
                <a:cs typeface="+mn-cs"/>
              </a:defRPr>
            </a:pPr>
            <a:endParaRPr lang="en-ZA" sz="1600" dirty="0"/>
          </a:p>
        </p:txBody>
      </p:sp>
      <p:sp>
        <p:nvSpPr>
          <p:cNvPr id="27" name="TextBox 26">
            <a:extLst>
              <a:ext uri="{FF2B5EF4-FFF2-40B4-BE49-F238E27FC236}">
                <a16:creationId xmlns:a16="http://schemas.microsoft.com/office/drawing/2014/main" xmlns="" id="{143DFB1D-AB4D-EFF9-9E15-B435162AE7FB}"/>
              </a:ext>
            </a:extLst>
          </p:cNvPr>
          <p:cNvSpPr txBox="1"/>
          <p:nvPr/>
        </p:nvSpPr>
        <p:spPr>
          <a:xfrm>
            <a:off x="3615273" y="5332515"/>
            <a:ext cx="1962405" cy="1077218"/>
          </a:xfrm>
          <a:prstGeom prst="rect">
            <a:avLst/>
          </a:prstGeom>
          <a:noFill/>
        </p:spPr>
        <p:txBody>
          <a:bodyPr wrap="square" rtlCol="0">
            <a:spAutoFit/>
          </a:bodyPr>
          <a:lstStyle/>
          <a:p>
            <a:pPr algn="ctr"/>
            <a:r>
              <a:rPr lang="en-US" sz="1600" b="1" dirty="0">
                <a:latin typeface="Trebuchet MS" panose="020B0703020202090204" pitchFamily="34" charset="0"/>
              </a:rPr>
              <a:t>Clients Accessed via Ecosystem Partners</a:t>
            </a:r>
          </a:p>
          <a:p>
            <a:pPr algn="ctr"/>
            <a:r>
              <a:rPr lang="en-US" sz="1600" b="1" dirty="0">
                <a:latin typeface="Trebuchet MS" panose="020B0703020202090204" pitchFamily="34" charset="0"/>
              </a:rPr>
              <a:t>52 830</a:t>
            </a:r>
          </a:p>
        </p:txBody>
      </p:sp>
    </p:spTree>
    <p:extLst>
      <p:ext uri="{BB962C8B-B14F-4D97-AF65-F5344CB8AC3E}">
        <p14:creationId xmlns:p14="http://schemas.microsoft.com/office/powerpoint/2010/main" xmlns="" val="2913053972"/>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0.09.30"/>
  <p:tag name="AS_TITLE" val="Aspose.Slides for Java"/>
  <p:tag name="AS_VERSION" val="20.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12994</TotalTime>
  <Words>1969</Words>
  <Application>Microsoft Office PowerPoint</Application>
  <PresentationFormat>On-screen Show (4:3)</PresentationFormat>
  <Paragraphs>453</Paragraphs>
  <Slides>39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1" baseType="lpstr">
      <vt:lpstr>Office Theme</vt:lpstr>
      <vt:lpstr>Worksheet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Thabang Mpalami - NO</dc:creator>
  <cp:lastModifiedBy>USER</cp:lastModifiedBy>
  <cp:revision>173</cp:revision>
  <cp:lastPrinted>2021-07-28T13:12:34Z</cp:lastPrinted>
  <dcterms:created xsi:type="dcterms:W3CDTF">2021-07-28T11:12:34Z</dcterms:created>
  <dcterms:modified xsi:type="dcterms:W3CDTF">2022-10-13T17:21:58Z</dcterms:modified>
</cp:coreProperties>
</file>