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04" r:id="rId1"/>
    <p:sldMasterId id="2147483839" r:id="rId2"/>
  </p:sldMasterIdLst>
  <p:notesMasterIdLst>
    <p:notesMasterId r:id="rId42"/>
  </p:notesMasterIdLst>
  <p:sldIdLst>
    <p:sldId id="265" r:id="rId3"/>
    <p:sldId id="261" r:id="rId4"/>
    <p:sldId id="267" r:id="rId5"/>
    <p:sldId id="269" r:id="rId6"/>
    <p:sldId id="268" r:id="rId7"/>
    <p:sldId id="270" r:id="rId8"/>
    <p:sldId id="271" r:id="rId9"/>
    <p:sldId id="272" r:id="rId10"/>
    <p:sldId id="273" r:id="rId11"/>
    <p:sldId id="274" r:id="rId12"/>
    <p:sldId id="275" r:id="rId13"/>
    <p:sldId id="278" r:id="rId14"/>
    <p:sldId id="277" r:id="rId15"/>
    <p:sldId id="279" r:id="rId16"/>
    <p:sldId id="280" r:id="rId17"/>
    <p:sldId id="281" r:id="rId18"/>
    <p:sldId id="282" r:id="rId19"/>
    <p:sldId id="283" r:id="rId20"/>
    <p:sldId id="284" r:id="rId21"/>
    <p:sldId id="285" r:id="rId22"/>
    <p:sldId id="288" r:id="rId23"/>
    <p:sldId id="287" r:id="rId24"/>
    <p:sldId id="286" r:id="rId25"/>
    <p:sldId id="290" r:id="rId26"/>
    <p:sldId id="289" r:id="rId27"/>
    <p:sldId id="292" r:id="rId28"/>
    <p:sldId id="293" r:id="rId29"/>
    <p:sldId id="294" r:id="rId30"/>
    <p:sldId id="295" r:id="rId31"/>
    <p:sldId id="298" r:id="rId32"/>
    <p:sldId id="297" r:id="rId33"/>
    <p:sldId id="296" r:id="rId34"/>
    <p:sldId id="299" r:id="rId35"/>
    <p:sldId id="300" r:id="rId36"/>
    <p:sldId id="302" r:id="rId37"/>
    <p:sldId id="305" r:id="rId38"/>
    <p:sldId id="301" r:id="rId39"/>
    <p:sldId id="304" r:id="rId40"/>
    <p:sldId id="266" r:id="rId41"/>
  </p:sldIdLst>
  <p:sldSz cx="9144000" cy="6858000" type="screen4x3"/>
  <p:notesSz cx="6858000" cy="9144000"/>
  <p:defaultTextStyle>
    <a:defPPr>
      <a:defRPr lang="en-ZA"/>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792" autoAdjust="0"/>
  </p:normalViewPr>
  <p:slideViewPr>
    <p:cSldViewPr snapToGrid="0" snapToObjects="1">
      <p:cViewPr varScale="1">
        <p:scale>
          <a:sx n="69" d="100"/>
          <a:sy n="69" d="100"/>
        </p:scale>
        <p:origin x="144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DD2565-DF35-5949-8FB0-869F2E31E3D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5C21BFA5-786C-6B46-A57C-F5B48A59F8EA}"/>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A41CF315-F271-461E-A6DA-79549F50768C}" type="datetimeFigureOut">
              <a:rPr lang="en-US"/>
              <a:pPr>
                <a:defRPr/>
              </a:pPr>
              <a:t>10/8/2022</a:t>
            </a:fld>
            <a:endParaRPr lang="en-US"/>
          </a:p>
        </p:txBody>
      </p:sp>
      <p:sp>
        <p:nvSpPr>
          <p:cNvPr id="4" name="Slide Image Placeholder 3">
            <a:extLst>
              <a:ext uri="{FF2B5EF4-FFF2-40B4-BE49-F238E27FC236}">
                <a16:creationId xmlns:a16="http://schemas.microsoft.com/office/drawing/2014/main" id="{27640D45-DBFF-8F45-A47C-CA2E257F536E}"/>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5D121ECE-1E9D-CC4C-AB98-32276EAE4B76}"/>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7CD79B29-986D-1142-942F-EBC1459E4A50}"/>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2EE4A211-63D8-D444-A6F9-DB82211FE978}"/>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425258D2-4CD8-452A-AF89-60AFDC9F255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425258D2-4CD8-452A-AF89-60AFDC9F2553}" type="slidenum">
              <a:rPr lang="en-US" smtClean="0"/>
              <a:pPr>
                <a:defRPr/>
              </a:pPr>
              <a:t>14</a:t>
            </a:fld>
            <a:endParaRPr lang="en-US"/>
          </a:p>
        </p:txBody>
      </p:sp>
    </p:spTree>
    <p:extLst>
      <p:ext uri="{BB962C8B-B14F-4D97-AF65-F5344CB8AC3E}">
        <p14:creationId xmlns:p14="http://schemas.microsoft.com/office/powerpoint/2010/main" val="3686642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A8BE94C3-D029-D844-8813-A85BAE2E6E95}"/>
              </a:ext>
            </a:extLst>
          </p:cNvPr>
          <p:cNvSpPr>
            <a:spLocks noGrp="1"/>
          </p:cNvSpPr>
          <p:nvPr>
            <p:ph type="dt" sz="half" idx="10"/>
          </p:nvPr>
        </p:nvSpPr>
        <p:spPr/>
        <p:txBody>
          <a:bodyPr/>
          <a:lstStyle>
            <a:lvl1pPr>
              <a:defRPr/>
            </a:lvl1pPr>
          </a:lstStyle>
          <a:p>
            <a:pPr>
              <a:defRPr/>
            </a:pPr>
            <a:fld id="{E48A2D2A-C27C-4268-9D0C-5EFE36243500}" type="datetime1">
              <a:rPr lang="en-US" smtClean="0"/>
              <a:t>10/8/2022</a:t>
            </a:fld>
            <a:endParaRPr lang="en-US"/>
          </a:p>
        </p:txBody>
      </p:sp>
      <p:sp>
        <p:nvSpPr>
          <p:cNvPr id="5" name="Footer Placeholder 4">
            <a:extLst>
              <a:ext uri="{FF2B5EF4-FFF2-40B4-BE49-F238E27FC236}">
                <a16:creationId xmlns:a16="http://schemas.microsoft.com/office/drawing/2014/main" id="{182DFA51-A5BA-A647-B5B9-F4C3FFFF1A3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6607B0B-E182-3848-A148-66894A8561FB}"/>
              </a:ext>
            </a:extLst>
          </p:cNvPr>
          <p:cNvSpPr>
            <a:spLocks noGrp="1"/>
          </p:cNvSpPr>
          <p:nvPr>
            <p:ph type="sldNum" sz="quarter" idx="12"/>
          </p:nvPr>
        </p:nvSpPr>
        <p:spPr/>
        <p:txBody>
          <a:bodyPr/>
          <a:lstStyle>
            <a:lvl1pPr>
              <a:defRPr/>
            </a:lvl1pPr>
          </a:lstStyle>
          <a:p>
            <a:pPr>
              <a:defRPr/>
            </a:pPr>
            <a:fld id="{A00D8729-0DBC-4CD3-8C69-3F68B3C964C9}" type="slidenum">
              <a:rPr lang="en-US"/>
              <a:pPr>
                <a:defRPr/>
              </a:pPr>
              <a:t>‹#›</a:t>
            </a:fld>
            <a:endParaRPr lang="en-US"/>
          </a:p>
        </p:txBody>
      </p:sp>
    </p:spTree>
    <p:extLst>
      <p:ext uri="{BB962C8B-B14F-4D97-AF65-F5344CB8AC3E}">
        <p14:creationId xmlns:p14="http://schemas.microsoft.com/office/powerpoint/2010/main" val="2004521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8BE94C3-D029-D844-8813-A85BAE2E6E95}"/>
              </a:ext>
            </a:extLst>
          </p:cNvPr>
          <p:cNvSpPr>
            <a:spLocks noGrp="1"/>
          </p:cNvSpPr>
          <p:nvPr>
            <p:ph type="dt" sz="half" idx="10"/>
          </p:nvPr>
        </p:nvSpPr>
        <p:spPr/>
        <p:txBody>
          <a:bodyPr/>
          <a:lstStyle>
            <a:lvl1pPr>
              <a:defRPr/>
            </a:lvl1pPr>
          </a:lstStyle>
          <a:p>
            <a:pPr>
              <a:defRPr/>
            </a:pPr>
            <a:fld id="{D3A8AFD8-8123-4A40-A5C4-61CD7FFE6756}" type="datetime1">
              <a:rPr lang="en-US" smtClean="0"/>
              <a:t>10/8/2022</a:t>
            </a:fld>
            <a:endParaRPr lang="en-US"/>
          </a:p>
        </p:txBody>
      </p:sp>
      <p:sp>
        <p:nvSpPr>
          <p:cNvPr id="5" name="Footer Placeholder 4">
            <a:extLst>
              <a:ext uri="{FF2B5EF4-FFF2-40B4-BE49-F238E27FC236}">
                <a16:creationId xmlns:a16="http://schemas.microsoft.com/office/drawing/2014/main" id="{182DFA51-A5BA-A647-B5B9-F4C3FFFF1A3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6607B0B-E182-3848-A148-66894A8561FB}"/>
              </a:ext>
            </a:extLst>
          </p:cNvPr>
          <p:cNvSpPr>
            <a:spLocks noGrp="1"/>
          </p:cNvSpPr>
          <p:nvPr>
            <p:ph type="sldNum" sz="quarter" idx="12"/>
          </p:nvPr>
        </p:nvSpPr>
        <p:spPr/>
        <p:txBody>
          <a:bodyPr/>
          <a:lstStyle>
            <a:lvl1pPr>
              <a:defRPr/>
            </a:lvl1pPr>
          </a:lstStyle>
          <a:p>
            <a:pPr>
              <a:defRPr/>
            </a:pPr>
            <a:fld id="{C1230DD5-1B52-4385-91C3-C3A4435EAD4A}" type="slidenum">
              <a:rPr lang="en-US"/>
              <a:pPr>
                <a:defRPr/>
              </a:pPr>
              <a:t>‹#›</a:t>
            </a:fld>
            <a:endParaRPr lang="en-US"/>
          </a:p>
        </p:txBody>
      </p:sp>
    </p:spTree>
    <p:extLst>
      <p:ext uri="{BB962C8B-B14F-4D97-AF65-F5344CB8AC3E}">
        <p14:creationId xmlns:p14="http://schemas.microsoft.com/office/powerpoint/2010/main" val="83886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8BE94C3-D029-D844-8813-A85BAE2E6E95}"/>
              </a:ext>
            </a:extLst>
          </p:cNvPr>
          <p:cNvSpPr>
            <a:spLocks noGrp="1"/>
          </p:cNvSpPr>
          <p:nvPr>
            <p:ph type="dt" sz="half" idx="10"/>
          </p:nvPr>
        </p:nvSpPr>
        <p:spPr/>
        <p:txBody>
          <a:bodyPr/>
          <a:lstStyle>
            <a:lvl1pPr>
              <a:defRPr/>
            </a:lvl1pPr>
          </a:lstStyle>
          <a:p>
            <a:pPr>
              <a:defRPr/>
            </a:pPr>
            <a:fld id="{2F91788E-66D6-422A-9CB2-A447D5D4FF58}" type="datetime1">
              <a:rPr lang="en-US" smtClean="0"/>
              <a:t>10/8/2022</a:t>
            </a:fld>
            <a:endParaRPr lang="en-US"/>
          </a:p>
        </p:txBody>
      </p:sp>
      <p:sp>
        <p:nvSpPr>
          <p:cNvPr id="5" name="Footer Placeholder 4">
            <a:extLst>
              <a:ext uri="{FF2B5EF4-FFF2-40B4-BE49-F238E27FC236}">
                <a16:creationId xmlns:a16="http://schemas.microsoft.com/office/drawing/2014/main" id="{182DFA51-A5BA-A647-B5B9-F4C3FFFF1A3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6607B0B-E182-3848-A148-66894A8561FB}"/>
              </a:ext>
            </a:extLst>
          </p:cNvPr>
          <p:cNvSpPr>
            <a:spLocks noGrp="1"/>
          </p:cNvSpPr>
          <p:nvPr>
            <p:ph type="sldNum" sz="quarter" idx="12"/>
          </p:nvPr>
        </p:nvSpPr>
        <p:spPr/>
        <p:txBody>
          <a:bodyPr/>
          <a:lstStyle>
            <a:lvl1pPr>
              <a:defRPr/>
            </a:lvl1pPr>
          </a:lstStyle>
          <a:p>
            <a:pPr>
              <a:defRPr/>
            </a:pPr>
            <a:fld id="{7039F75B-6D82-4A33-8CA2-4CC260DA0873}" type="slidenum">
              <a:rPr lang="en-US"/>
              <a:pPr>
                <a:defRPr/>
              </a:pPr>
              <a:t>‹#›</a:t>
            </a:fld>
            <a:endParaRPr lang="en-US"/>
          </a:p>
        </p:txBody>
      </p:sp>
    </p:spTree>
    <p:extLst>
      <p:ext uri="{BB962C8B-B14F-4D97-AF65-F5344CB8AC3E}">
        <p14:creationId xmlns:p14="http://schemas.microsoft.com/office/powerpoint/2010/main" val="3123756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504E6002-6624-414C-B05C-75E78A9C761C}" type="datetimeFigureOut">
              <a:rPr lang="en-US"/>
              <a:pPr>
                <a:defRPr/>
              </a:pPr>
              <a:t>10/8/2022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5BC7D4E-3B97-4E1E-ADD1-ADDF85FB7D13}" type="slidenum">
              <a:rPr lang="en-US"/>
              <a:pPr>
                <a:defRPr/>
              </a:pPr>
              <a:t>‹#›</a:t>
            </a:fld>
            <a:endParaRPr lang="en-US"/>
          </a:p>
        </p:txBody>
      </p:sp>
    </p:spTree>
    <p:extLst>
      <p:ext uri="{BB962C8B-B14F-4D97-AF65-F5344CB8AC3E}">
        <p14:creationId xmlns:p14="http://schemas.microsoft.com/office/powerpoint/2010/main" val="2133116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7EADD71-A92B-4B7A-95A8-BE94857E6561}" type="datetimeFigureOut">
              <a:rPr lang="en-US"/>
              <a:pPr>
                <a:defRPr/>
              </a:pPr>
              <a:t>10/8/2022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9C6349F-3F94-4EE7-A4FD-81B558F8BEC3}" type="slidenum">
              <a:rPr lang="en-US"/>
              <a:pPr>
                <a:defRPr/>
              </a:pPr>
              <a:t>‹#›</a:t>
            </a:fld>
            <a:endParaRPr lang="en-US"/>
          </a:p>
        </p:txBody>
      </p:sp>
    </p:spTree>
    <p:extLst>
      <p:ext uri="{BB962C8B-B14F-4D97-AF65-F5344CB8AC3E}">
        <p14:creationId xmlns:p14="http://schemas.microsoft.com/office/powerpoint/2010/main" val="36128128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4A3D97BE-1B7F-4076-BC7A-70B020D67B57}" type="datetimeFigureOut">
              <a:rPr lang="en-US"/>
              <a:pPr>
                <a:defRPr/>
              </a:pPr>
              <a:t>10/8/2022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8E7CB77-2298-4458-8380-142FE3A95700}" type="slidenum">
              <a:rPr lang="en-US"/>
              <a:pPr>
                <a:defRPr/>
              </a:pPr>
              <a:t>‹#›</a:t>
            </a:fld>
            <a:endParaRPr lang="en-US"/>
          </a:p>
        </p:txBody>
      </p:sp>
    </p:spTree>
    <p:extLst>
      <p:ext uri="{BB962C8B-B14F-4D97-AF65-F5344CB8AC3E}">
        <p14:creationId xmlns:p14="http://schemas.microsoft.com/office/powerpoint/2010/main" val="19821263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63817BF3-1A5B-4DD9-9A39-C48C15B300AD}" type="datetimeFigureOut">
              <a:rPr lang="en-US"/>
              <a:pPr>
                <a:defRPr/>
              </a:pPr>
              <a:t>10/8/2022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E17596D-6B41-4A7F-BEBD-8F1BB8ADE4C8}" type="slidenum">
              <a:rPr lang="en-US"/>
              <a:pPr>
                <a:defRPr/>
              </a:pPr>
              <a:t>‹#›</a:t>
            </a:fld>
            <a:endParaRPr lang="en-US"/>
          </a:p>
        </p:txBody>
      </p:sp>
    </p:spTree>
    <p:extLst>
      <p:ext uri="{BB962C8B-B14F-4D97-AF65-F5344CB8AC3E}">
        <p14:creationId xmlns:p14="http://schemas.microsoft.com/office/powerpoint/2010/main" val="14784312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42F9FE92-76CB-4B7F-91F9-FE113770A922}" type="datetimeFigureOut">
              <a:rPr lang="en-US"/>
              <a:pPr>
                <a:defRPr/>
              </a:pPr>
              <a:t>10/8/2022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97621C2-BF61-443A-A444-B9332C824221}" type="slidenum">
              <a:rPr lang="en-US"/>
              <a:pPr>
                <a:defRPr/>
              </a:pPr>
              <a:t>‹#›</a:t>
            </a:fld>
            <a:endParaRPr lang="en-US"/>
          </a:p>
        </p:txBody>
      </p:sp>
    </p:spTree>
    <p:extLst>
      <p:ext uri="{BB962C8B-B14F-4D97-AF65-F5344CB8AC3E}">
        <p14:creationId xmlns:p14="http://schemas.microsoft.com/office/powerpoint/2010/main" val="36510758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27D4864D-F646-45BB-90FE-51894AF756CD}" type="datetimeFigureOut">
              <a:rPr lang="en-US"/>
              <a:pPr>
                <a:defRPr/>
              </a:pPr>
              <a:t>10/8/2022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7F08DEF-52E3-4A96-A218-653F0C30085E}" type="slidenum">
              <a:rPr lang="en-US"/>
              <a:pPr>
                <a:defRPr/>
              </a:pPr>
              <a:t>‹#›</a:t>
            </a:fld>
            <a:endParaRPr lang="en-US"/>
          </a:p>
        </p:txBody>
      </p:sp>
    </p:spTree>
    <p:extLst>
      <p:ext uri="{BB962C8B-B14F-4D97-AF65-F5344CB8AC3E}">
        <p14:creationId xmlns:p14="http://schemas.microsoft.com/office/powerpoint/2010/main" val="38132936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25EE4BE-16B5-4630-912E-6C98DD438857}" type="datetimeFigureOut">
              <a:rPr lang="en-US"/>
              <a:pPr>
                <a:defRPr/>
              </a:pPr>
              <a:t>10/8/2022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B16DA30-1EB9-40BE-BEE5-EF74A8D83C7A}" type="slidenum">
              <a:rPr lang="en-US"/>
              <a:pPr>
                <a:defRPr/>
              </a:pPr>
              <a:t>‹#›</a:t>
            </a:fld>
            <a:endParaRPr lang="en-US"/>
          </a:p>
        </p:txBody>
      </p:sp>
    </p:spTree>
    <p:extLst>
      <p:ext uri="{BB962C8B-B14F-4D97-AF65-F5344CB8AC3E}">
        <p14:creationId xmlns:p14="http://schemas.microsoft.com/office/powerpoint/2010/main" val="18734238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2994F277-2913-4B68-925A-B86E17237507}" type="datetimeFigureOut">
              <a:rPr lang="en-US"/>
              <a:pPr>
                <a:defRPr/>
              </a:pPr>
              <a:t>10/8/2022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4608F3D-1CD5-4743-868F-20FE71A47C19}" type="slidenum">
              <a:rPr lang="en-US"/>
              <a:pPr>
                <a:defRPr/>
              </a:pPr>
              <a:t>‹#›</a:t>
            </a:fld>
            <a:endParaRPr lang="en-US"/>
          </a:p>
        </p:txBody>
      </p:sp>
    </p:spTree>
    <p:extLst>
      <p:ext uri="{BB962C8B-B14F-4D97-AF65-F5344CB8AC3E}">
        <p14:creationId xmlns:p14="http://schemas.microsoft.com/office/powerpoint/2010/main" val="1749119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8BE94C3-D029-D844-8813-A85BAE2E6E95}"/>
              </a:ext>
            </a:extLst>
          </p:cNvPr>
          <p:cNvSpPr>
            <a:spLocks noGrp="1"/>
          </p:cNvSpPr>
          <p:nvPr>
            <p:ph type="dt" sz="half" idx="10"/>
          </p:nvPr>
        </p:nvSpPr>
        <p:spPr/>
        <p:txBody>
          <a:bodyPr/>
          <a:lstStyle>
            <a:lvl1pPr>
              <a:defRPr/>
            </a:lvl1pPr>
          </a:lstStyle>
          <a:p>
            <a:pPr>
              <a:defRPr/>
            </a:pPr>
            <a:fld id="{D15070BC-8E02-4293-942F-A05BE170FB37}" type="datetime1">
              <a:rPr lang="en-US" smtClean="0"/>
              <a:t>10/8/2022</a:t>
            </a:fld>
            <a:endParaRPr lang="en-US"/>
          </a:p>
        </p:txBody>
      </p:sp>
      <p:sp>
        <p:nvSpPr>
          <p:cNvPr id="5" name="Footer Placeholder 4">
            <a:extLst>
              <a:ext uri="{FF2B5EF4-FFF2-40B4-BE49-F238E27FC236}">
                <a16:creationId xmlns:a16="http://schemas.microsoft.com/office/drawing/2014/main" id="{182DFA51-A5BA-A647-B5B9-F4C3FFFF1A3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6607B0B-E182-3848-A148-66894A8561FB}"/>
              </a:ext>
            </a:extLst>
          </p:cNvPr>
          <p:cNvSpPr>
            <a:spLocks noGrp="1"/>
          </p:cNvSpPr>
          <p:nvPr>
            <p:ph type="sldNum" sz="quarter" idx="12"/>
          </p:nvPr>
        </p:nvSpPr>
        <p:spPr/>
        <p:txBody>
          <a:bodyPr/>
          <a:lstStyle>
            <a:lvl1pPr>
              <a:defRPr/>
            </a:lvl1pPr>
          </a:lstStyle>
          <a:p>
            <a:pPr>
              <a:defRPr/>
            </a:pPr>
            <a:fld id="{758C003F-BDA0-488A-A737-6FF7753DCC9A}" type="slidenum">
              <a:rPr lang="en-US"/>
              <a:pPr>
                <a:defRPr/>
              </a:pPr>
              <a:t>‹#›</a:t>
            </a:fld>
            <a:endParaRPr lang="en-US"/>
          </a:p>
        </p:txBody>
      </p:sp>
    </p:spTree>
    <p:extLst>
      <p:ext uri="{BB962C8B-B14F-4D97-AF65-F5344CB8AC3E}">
        <p14:creationId xmlns:p14="http://schemas.microsoft.com/office/powerpoint/2010/main" val="16413961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4FBB9CB9-516E-4881-93E0-79C4F85F3B77}" type="datetimeFigureOut">
              <a:rPr lang="en-US"/>
              <a:pPr>
                <a:defRPr/>
              </a:pPr>
              <a:t>10/8/2022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4B86840-30E8-4EF6-9448-24D93C9564CE}" type="slidenum">
              <a:rPr lang="en-US"/>
              <a:pPr>
                <a:defRPr/>
              </a:pPr>
              <a:t>‹#›</a:t>
            </a:fld>
            <a:endParaRPr lang="en-US"/>
          </a:p>
        </p:txBody>
      </p:sp>
    </p:spTree>
    <p:extLst>
      <p:ext uri="{BB962C8B-B14F-4D97-AF65-F5344CB8AC3E}">
        <p14:creationId xmlns:p14="http://schemas.microsoft.com/office/powerpoint/2010/main" val="1230696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DB680160-72E4-40DF-9D73-12A945AAF86A}" type="datetimeFigureOut">
              <a:rPr lang="en-US"/>
              <a:pPr>
                <a:defRPr/>
              </a:pPr>
              <a:t>10/8/2022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7B84F2-8D94-478A-AD6C-BE8D961E2F33}" type="slidenum">
              <a:rPr lang="en-US"/>
              <a:pPr>
                <a:defRPr/>
              </a:pPr>
              <a:t>‹#›</a:t>
            </a:fld>
            <a:endParaRPr lang="en-US"/>
          </a:p>
        </p:txBody>
      </p:sp>
    </p:spTree>
    <p:extLst>
      <p:ext uri="{BB962C8B-B14F-4D97-AF65-F5344CB8AC3E}">
        <p14:creationId xmlns:p14="http://schemas.microsoft.com/office/powerpoint/2010/main" val="6859126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84FD4AF5-5D43-452E-9787-AB8CD9030A58}" type="datetimeFigureOut">
              <a:rPr lang="en-US"/>
              <a:pPr>
                <a:defRPr/>
              </a:pPr>
              <a:t>10/8/2022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88AB6E-9A24-491D-993D-F21E322960C2}" type="slidenum">
              <a:rPr lang="en-US"/>
              <a:pPr>
                <a:defRPr/>
              </a:pPr>
              <a:t>‹#›</a:t>
            </a:fld>
            <a:endParaRPr lang="en-US"/>
          </a:p>
        </p:txBody>
      </p:sp>
    </p:spTree>
    <p:extLst>
      <p:ext uri="{BB962C8B-B14F-4D97-AF65-F5344CB8AC3E}">
        <p14:creationId xmlns:p14="http://schemas.microsoft.com/office/powerpoint/2010/main" val="836006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8BE94C3-D029-D844-8813-A85BAE2E6E95}"/>
              </a:ext>
            </a:extLst>
          </p:cNvPr>
          <p:cNvSpPr>
            <a:spLocks noGrp="1"/>
          </p:cNvSpPr>
          <p:nvPr>
            <p:ph type="dt" sz="half" idx="10"/>
          </p:nvPr>
        </p:nvSpPr>
        <p:spPr/>
        <p:txBody>
          <a:bodyPr/>
          <a:lstStyle>
            <a:lvl1pPr>
              <a:defRPr/>
            </a:lvl1pPr>
          </a:lstStyle>
          <a:p>
            <a:pPr>
              <a:defRPr/>
            </a:pPr>
            <a:fld id="{6BC922EA-90BB-41C7-8743-66CAB3B24FBE}" type="datetime1">
              <a:rPr lang="en-US" smtClean="0"/>
              <a:t>10/8/2022</a:t>
            </a:fld>
            <a:endParaRPr lang="en-US"/>
          </a:p>
        </p:txBody>
      </p:sp>
      <p:sp>
        <p:nvSpPr>
          <p:cNvPr id="5" name="Footer Placeholder 4">
            <a:extLst>
              <a:ext uri="{FF2B5EF4-FFF2-40B4-BE49-F238E27FC236}">
                <a16:creationId xmlns:a16="http://schemas.microsoft.com/office/drawing/2014/main" id="{182DFA51-A5BA-A647-B5B9-F4C3FFFF1A3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6607B0B-E182-3848-A148-66894A8561FB}"/>
              </a:ext>
            </a:extLst>
          </p:cNvPr>
          <p:cNvSpPr>
            <a:spLocks noGrp="1"/>
          </p:cNvSpPr>
          <p:nvPr>
            <p:ph type="sldNum" sz="quarter" idx="12"/>
          </p:nvPr>
        </p:nvSpPr>
        <p:spPr/>
        <p:txBody>
          <a:bodyPr/>
          <a:lstStyle>
            <a:lvl1pPr>
              <a:defRPr/>
            </a:lvl1pPr>
          </a:lstStyle>
          <a:p>
            <a:pPr>
              <a:defRPr/>
            </a:pPr>
            <a:fld id="{23FBA2DD-156F-4110-8449-66EB34706BDF}" type="slidenum">
              <a:rPr lang="en-US"/>
              <a:pPr>
                <a:defRPr/>
              </a:pPr>
              <a:t>‹#›</a:t>
            </a:fld>
            <a:endParaRPr lang="en-US"/>
          </a:p>
        </p:txBody>
      </p:sp>
    </p:spTree>
    <p:extLst>
      <p:ext uri="{BB962C8B-B14F-4D97-AF65-F5344CB8AC3E}">
        <p14:creationId xmlns:p14="http://schemas.microsoft.com/office/powerpoint/2010/main" val="671389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A8BE94C3-D029-D844-8813-A85BAE2E6E95}"/>
              </a:ext>
            </a:extLst>
          </p:cNvPr>
          <p:cNvSpPr>
            <a:spLocks noGrp="1"/>
          </p:cNvSpPr>
          <p:nvPr>
            <p:ph type="dt" sz="half" idx="10"/>
          </p:nvPr>
        </p:nvSpPr>
        <p:spPr/>
        <p:txBody>
          <a:bodyPr/>
          <a:lstStyle>
            <a:lvl1pPr>
              <a:defRPr/>
            </a:lvl1pPr>
          </a:lstStyle>
          <a:p>
            <a:pPr>
              <a:defRPr/>
            </a:pPr>
            <a:fld id="{CE757E66-92BB-4F93-AA03-4468960EA95C}" type="datetime1">
              <a:rPr lang="en-US" smtClean="0"/>
              <a:t>10/8/2022</a:t>
            </a:fld>
            <a:endParaRPr lang="en-US"/>
          </a:p>
        </p:txBody>
      </p:sp>
      <p:sp>
        <p:nvSpPr>
          <p:cNvPr id="6" name="Footer Placeholder 4">
            <a:extLst>
              <a:ext uri="{FF2B5EF4-FFF2-40B4-BE49-F238E27FC236}">
                <a16:creationId xmlns:a16="http://schemas.microsoft.com/office/drawing/2014/main" id="{182DFA51-A5BA-A647-B5B9-F4C3FFFF1A3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6607B0B-E182-3848-A148-66894A8561FB}"/>
              </a:ext>
            </a:extLst>
          </p:cNvPr>
          <p:cNvSpPr>
            <a:spLocks noGrp="1"/>
          </p:cNvSpPr>
          <p:nvPr>
            <p:ph type="sldNum" sz="quarter" idx="12"/>
          </p:nvPr>
        </p:nvSpPr>
        <p:spPr/>
        <p:txBody>
          <a:bodyPr/>
          <a:lstStyle>
            <a:lvl1pPr>
              <a:defRPr/>
            </a:lvl1pPr>
          </a:lstStyle>
          <a:p>
            <a:pPr>
              <a:defRPr/>
            </a:pPr>
            <a:fld id="{2F921646-07E3-4824-8D62-801852BCF087}" type="slidenum">
              <a:rPr lang="en-US"/>
              <a:pPr>
                <a:defRPr/>
              </a:pPr>
              <a:t>‹#›</a:t>
            </a:fld>
            <a:endParaRPr lang="en-US"/>
          </a:p>
        </p:txBody>
      </p:sp>
    </p:spTree>
    <p:extLst>
      <p:ext uri="{BB962C8B-B14F-4D97-AF65-F5344CB8AC3E}">
        <p14:creationId xmlns:p14="http://schemas.microsoft.com/office/powerpoint/2010/main" val="3032918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A8BE94C3-D029-D844-8813-A85BAE2E6E95}"/>
              </a:ext>
            </a:extLst>
          </p:cNvPr>
          <p:cNvSpPr>
            <a:spLocks noGrp="1"/>
          </p:cNvSpPr>
          <p:nvPr>
            <p:ph type="dt" sz="half" idx="10"/>
          </p:nvPr>
        </p:nvSpPr>
        <p:spPr/>
        <p:txBody>
          <a:bodyPr/>
          <a:lstStyle>
            <a:lvl1pPr>
              <a:defRPr/>
            </a:lvl1pPr>
          </a:lstStyle>
          <a:p>
            <a:pPr>
              <a:defRPr/>
            </a:pPr>
            <a:fld id="{B4A5E611-62CC-4124-BB82-76850BBBDDB6}" type="datetime1">
              <a:rPr lang="en-US" smtClean="0"/>
              <a:t>10/8/2022</a:t>
            </a:fld>
            <a:endParaRPr lang="en-US"/>
          </a:p>
        </p:txBody>
      </p:sp>
      <p:sp>
        <p:nvSpPr>
          <p:cNvPr id="8" name="Footer Placeholder 4">
            <a:extLst>
              <a:ext uri="{FF2B5EF4-FFF2-40B4-BE49-F238E27FC236}">
                <a16:creationId xmlns:a16="http://schemas.microsoft.com/office/drawing/2014/main" id="{182DFA51-A5BA-A647-B5B9-F4C3FFFF1A3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36607B0B-E182-3848-A148-66894A8561FB}"/>
              </a:ext>
            </a:extLst>
          </p:cNvPr>
          <p:cNvSpPr>
            <a:spLocks noGrp="1"/>
          </p:cNvSpPr>
          <p:nvPr>
            <p:ph type="sldNum" sz="quarter" idx="12"/>
          </p:nvPr>
        </p:nvSpPr>
        <p:spPr/>
        <p:txBody>
          <a:bodyPr/>
          <a:lstStyle>
            <a:lvl1pPr>
              <a:defRPr/>
            </a:lvl1pPr>
          </a:lstStyle>
          <a:p>
            <a:pPr>
              <a:defRPr/>
            </a:pPr>
            <a:fld id="{8CB1C058-B789-42ED-80DC-A599DF914988}" type="slidenum">
              <a:rPr lang="en-US"/>
              <a:pPr>
                <a:defRPr/>
              </a:pPr>
              <a:t>‹#›</a:t>
            </a:fld>
            <a:endParaRPr lang="en-US"/>
          </a:p>
        </p:txBody>
      </p:sp>
    </p:spTree>
    <p:extLst>
      <p:ext uri="{BB962C8B-B14F-4D97-AF65-F5344CB8AC3E}">
        <p14:creationId xmlns:p14="http://schemas.microsoft.com/office/powerpoint/2010/main" val="1843735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A8BE94C3-D029-D844-8813-A85BAE2E6E95}"/>
              </a:ext>
            </a:extLst>
          </p:cNvPr>
          <p:cNvSpPr>
            <a:spLocks noGrp="1"/>
          </p:cNvSpPr>
          <p:nvPr>
            <p:ph type="dt" sz="half" idx="10"/>
          </p:nvPr>
        </p:nvSpPr>
        <p:spPr/>
        <p:txBody>
          <a:bodyPr/>
          <a:lstStyle>
            <a:lvl1pPr>
              <a:defRPr/>
            </a:lvl1pPr>
          </a:lstStyle>
          <a:p>
            <a:pPr>
              <a:defRPr/>
            </a:pPr>
            <a:fld id="{F7EE16A1-FA00-4B80-A0CD-0CC0C7994771}" type="datetime1">
              <a:rPr lang="en-US" smtClean="0"/>
              <a:t>10/8/2022</a:t>
            </a:fld>
            <a:endParaRPr lang="en-US"/>
          </a:p>
        </p:txBody>
      </p:sp>
      <p:sp>
        <p:nvSpPr>
          <p:cNvPr id="4" name="Footer Placeholder 4">
            <a:extLst>
              <a:ext uri="{FF2B5EF4-FFF2-40B4-BE49-F238E27FC236}">
                <a16:creationId xmlns:a16="http://schemas.microsoft.com/office/drawing/2014/main" id="{182DFA51-A5BA-A647-B5B9-F4C3FFFF1A35}"/>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36607B0B-E182-3848-A148-66894A8561FB}"/>
              </a:ext>
            </a:extLst>
          </p:cNvPr>
          <p:cNvSpPr>
            <a:spLocks noGrp="1"/>
          </p:cNvSpPr>
          <p:nvPr>
            <p:ph type="sldNum" sz="quarter" idx="12"/>
          </p:nvPr>
        </p:nvSpPr>
        <p:spPr/>
        <p:txBody>
          <a:bodyPr/>
          <a:lstStyle>
            <a:lvl1pPr>
              <a:defRPr/>
            </a:lvl1pPr>
          </a:lstStyle>
          <a:p>
            <a:pPr>
              <a:defRPr/>
            </a:pPr>
            <a:fld id="{8364CDC6-E073-4890-8AE3-C2C0EE57C279}" type="slidenum">
              <a:rPr lang="en-US"/>
              <a:pPr>
                <a:defRPr/>
              </a:pPr>
              <a:t>‹#›</a:t>
            </a:fld>
            <a:endParaRPr lang="en-US"/>
          </a:p>
        </p:txBody>
      </p:sp>
    </p:spTree>
    <p:extLst>
      <p:ext uri="{BB962C8B-B14F-4D97-AF65-F5344CB8AC3E}">
        <p14:creationId xmlns:p14="http://schemas.microsoft.com/office/powerpoint/2010/main" val="623221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8BE94C3-D029-D844-8813-A85BAE2E6E95}"/>
              </a:ext>
            </a:extLst>
          </p:cNvPr>
          <p:cNvSpPr>
            <a:spLocks noGrp="1"/>
          </p:cNvSpPr>
          <p:nvPr>
            <p:ph type="dt" sz="half" idx="10"/>
          </p:nvPr>
        </p:nvSpPr>
        <p:spPr/>
        <p:txBody>
          <a:bodyPr/>
          <a:lstStyle>
            <a:lvl1pPr>
              <a:defRPr/>
            </a:lvl1pPr>
          </a:lstStyle>
          <a:p>
            <a:pPr>
              <a:defRPr/>
            </a:pPr>
            <a:fld id="{87CECD4D-8C0A-440F-8D2E-C37E6FF3FEBC}" type="datetime1">
              <a:rPr lang="en-US" smtClean="0"/>
              <a:t>10/8/2022</a:t>
            </a:fld>
            <a:endParaRPr lang="en-US"/>
          </a:p>
        </p:txBody>
      </p:sp>
      <p:sp>
        <p:nvSpPr>
          <p:cNvPr id="3" name="Footer Placeholder 4">
            <a:extLst>
              <a:ext uri="{FF2B5EF4-FFF2-40B4-BE49-F238E27FC236}">
                <a16:creationId xmlns:a16="http://schemas.microsoft.com/office/drawing/2014/main" id="{182DFA51-A5BA-A647-B5B9-F4C3FFFF1A3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36607B0B-E182-3848-A148-66894A8561FB}"/>
              </a:ext>
            </a:extLst>
          </p:cNvPr>
          <p:cNvSpPr>
            <a:spLocks noGrp="1"/>
          </p:cNvSpPr>
          <p:nvPr>
            <p:ph type="sldNum" sz="quarter" idx="12"/>
          </p:nvPr>
        </p:nvSpPr>
        <p:spPr/>
        <p:txBody>
          <a:bodyPr/>
          <a:lstStyle>
            <a:lvl1pPr>
              <a:defRPr/>
            </a:lvl1pPr>
          </a:lstStyle>
          <a:p>
            <a:pPr>
              <a:defRPr/>
            </a:pPr>
            <a:fld id="{E1534255-58A6-461D-AEE7-4E21EC89BFB9}" type="slidenum">
              <a:rPr lang="en-US"/>
              <a:pPr>
                <a:defRPr/>
              </a:pPr>
              <a:t>‹#›</a:t>
            </a:fld>
            <a:endParaRPr lang="en-US"/>
          </a:p>
        </p:txBody>
      </p:sp>
    </p:spTree>
    <p:extLst>
      <p:ext uri="{BB962C8B-B14F-4D97-AF65-F5344CB8AC3E}">
        <p14:creationId xmlns:p14="http://schemas.microsoft.com/office/powerpoint/2010/main" val="1828346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A8BE94C3-D029-D844-8813-A85BAE2E6E95}"/>
              </a:ext>
            </a:extLst>
          </p:cNvPr>
          <p:cNvSpPr>
            <a:spLocks noGrp="1"/>
          </p:cNvSpPr>
          <p:nvPr>
            <p:ph type="dt" sz="half" idx="10"/>
          </p:nvPr>
        </p:nvSpPr>
        <p:spPr/>
        <p:txBody>
          <a:bodyPr/>
          <a:lstStyle>
            <a:lvl1pPr>
              <a:defRPr/>
            </a:lvl1pPr>
          </a:lstStyle>
          <a:p>
            <a:pPr>
              <a:defRPr/>
            </a:pPr>
            <a:fld id="{6C3FEEBC-726E-4924-8D1C-8522027650A8}" type="datetime1">
              <a:rPr lang="en-US" smtClean="0"/>
              <a:t>10/8/2022</a:t>
            </a:fld>
            <a:endParaRPr lang="en-US"/>
          </a:p>
        </p:txBody>
      </p:sp>
      <p:sp>
        <p:nvSpPr>
          <p:cNvPr id="6" name="Footer Placeholder 4">
            <a:extLst>
              <a:ext uri="{FF2B5EF4-FFF2-40B4-BE49-F238E27FC236}">
                <a16:creationId xmlns:a16="http://schemas.microsoft.com/office/drawing/2014/main" id="{182DFA51-A5BA-A647-B5B9-F4C3FFFF1A3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6607B0B-E182-3848-A148-66894A8561FB}"/>
              </a:ext>
            </a:extLst>
          </p:cNvPr>
          <p:cNvSpPr>
            <a:spLocks noGrp="1"/>
          </p:cNvSpPr>
          <p:nvPr>
            <p:ph type="sldNum" sz="quarter" idx="12"/>
          </p:nvPr>
        </p:nvSpPr>
        <p:spPr/>
        <p:txBody>
          <a:bodyPr/>
          <a:lstStyle>
            <a:lvl1pPr>
              <a:defRPr/>
            </a:lvl1pPr>
          </a:lstStyle>
          <a:p>
            <a:pPr>
              <a:defRPr/>
            </a:pPr>
            <a:fld id="{C5C7CC3A-6A6C-44F3-AAB0-A182D013B586}" type="slidenum">
              <a:rPr lang="en-US"/>
              <a:pPr>
                <a:defRPr/>
              </a:pPr>
              <a:t>‹#›</a:t>
            </a:fld>
            <a:endParaRPr lang="en-US"/>
          </a:p>
        </p:txBody>
      </p:sp>
    </p:spTree>
    <p:extLst>
      <p:ext uri="{BB962C8B-B14F-4D97-AF65-F5344CB8AC3E}">
        <p14:creationId xmlns:p14="http://schemas.microsoft.com/office/powerpoint/2010/main" val="1028383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A8BE94C3-D029-D844-8813-A85BAE2E6E95}"/>
              </a:ext>
            </a:extLst>
          </p:cNvPr>
          <p:cNvSpPr>
            <a:spLocks noGrp="1"/>
          </p:cNvSpPr>
          <p:nvPr>
            <p:ph type="dt" sz="half" idx="10"/>
          </p:nvPr>
        </p:nvSpPr>
        <p:spPr/>
        <p:txBody>
          <a:bodyPr/>
          <a:lstStyle>
            <a:lvl1pPr>
              <a:defRPr/>
            </a:lvl1pPr>
          </a:lstStyle>
          <a:p>
            <a:pPr>
              <a:defRPr/>
            </a:pPr>
            <a:fld id="{6FEAFCAC-DF6E-4E26-B4BB-A89AEABC35D6}" type="datetime1">
              <a:rPr lang="en-US" smtClean="0"/>
              <a:t>10/8/2022</a:t>
            </a:fld>
            <a:endParaRPr lang="en-US"/>
          </a:p>
        </p:txBody>
      </p:sp>
      <p:sp>
        <p:nvSpPr>
          <p:cNvPr id="6" name="Footer Placeholder 4">
            <a:extLst>
              <a:ext uri="{FF2B5EF4-FFF2-40B4-BE49-F238E27FC236}">
                <a16:creationId xmlns:a16="http://schemas.microsoft.com/office/drawing/2014/main" id="{182DFA51-A5BA-A647-B5B9-F4C3FFFF1A3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6607B0B-E182-3848-A148-66894A8561FB}"/>
              </a:ext>
            </a:extLst>
          </p:cNvPr>
          <p:cNvSpPr>
            <a:spLocks noGrp="1"/>
          </p:cNvSpPr>
          <p:nvPr>
            <p:ph type="sldNum" sz="quarter" idx="12"/>
          </p:nvPr>
        </p:nvSpPr>
        <p:spPr/>
        <p:txBody>
          <a:bodyPr/>
          <a:lstStyle>
            <a:lvl1pPr>
              <a:defRPr/>
            </a:lvl1pPr>
          </a:lstStyle>
          <a:p>
            <a:pPr>
              <a:defRPr/>
            </a:pPr>
            <a:fld id="{1A1B0DDC-070F-46D2-8C09-5191DE1334B5}" type="slidenum">
              <a:rPr lang="en-US"/>
              <a:pPr>
                <a:defRPr/>
              </a:pPr>
              <a:t>‹#›</a:t>
            </a:fld>
            <a:endParaRPr lang="en-US"/>
          </a:p>
        </p:txBody>
      </p:sp>
    </p:spTree>
    <p:extLst>
      <p:ext uri="{BB962C8B-B14F-4D97-AF65-F5344CB8AC3E}">
        <p14:creationId xmlns:p14="http://schemas.microsoft.com/office/powerpoint/2010/main" val="953863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A8BE94C3-D029-D844-8813-A85BAE2E6E95}"/>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9C78EB10-1D82-4DC7-8500-E27EDDD01E8D}" type="datetime1">
              <a:rPr lang="en-US" smtClean="0"/>
              <a:t>10/8/2022</a:t>
            </a:fld>
            <a:endParaRPr lang="en-US"/>
          </a:p>
        </p:txBody>
      </p:sp>
      <p:sp>
        <p:nvSpPr>
          <p:cNvPr id="5" name="Footer Placeholder 4">
            <a:extLst>
              <a:ext uri="{FF2B5EF4-FFF2-40B4-BE49-F238E27FC236}">
                <a16:creationId xmlns:a16="http://schemas.microsoft.com/office/drawing/2014/main" id="{182DFA51-A5BA-A647-B5B9-F4C3FFFF1A35}"/>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36607B0B-E182-3848-A148-66894A8561FB}"/>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23ACA1A4-8D83-45C3-A33D-5CF9B3EE5E4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hdr="0" ftr="0" dt="0"/>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CF7AFE03-D074-40BB-A24D-090BCE654615}" type="datetimeFigureOut">
              <a:rPr lang="en-US"/>
              <a:pPr>
                <a:defRPr/>
              </a:pPr>
              <a:t>10/8/2022</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032C48BD-34FB-4085-95CE-021BF4B5F080}" type="slidenum">
              <a:rPr lang="en-US"/>
              <a:pPr>
                <a:defRPr/>
              </a:pPr>
              <a:t>‹#›</a:t>
            </a:fld>
            <a:endParaRPr lang="en-US"/>
          </a:p>
        </p:txBody>
      </p:sp>
    </p:spTree>
    <p:extLst>
      <p:ext uri="{BB962C8B-B14F-4D97-AF65-F5344CB8AC3E}">
        <p14:creationId xmlns:p14="http://schemas.microsoft.com/office/powerpoint/2010/main" val="2606541236"/>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6"/>
          <p:cNvSpPr txBox="1">
            <a:spLocks/>
          </p:cNvSpPr>
          <p:nvPr/>
        </p:nvSpPr>
        <p:spPr bwMode="auto">
          <a:xfrm>
            <a:off x="743363" y="1082862"/>
            <a:ext cx="7478286" cy="128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0" algn="ctr" eaLnBrk="1" hangingPunct="1">
              <a:spcBef>
                <a:spcPct val="0"/>
              </a:spcBef>
              <a:buNone/>
              <a:defRPr/>
            </a:pPr>
            <a:r>
              <a:rPr lang="en-GB" sz="2400" b="1" dirty="0">
                <a:latin typeface="Arial" panose="020B0604020202020204" pitchFamily="34" charset="0"/>
                <a:cs typeface="Arial" panose="020B0604020202020204" pitchFamily="34" charset="0"/>
              </a:rPr>
              <a:t>Portfolio Committee on Employment and Labour</a:t>
            </a:r>
            <a:endParaRPr kumimoji="0" lang="en-US" altLang="en-US" sz="3200" b="1" i="0" u="none" strike="noStrike" kern="1200" cap="none" spc="0" normalizeH="0" baseline="0" noProof="0" dirty="0">
              <a:ln>
                <a:noFill/>
              </a:ln>
              <a:solidFill>
                <a:srgbClr val="006938"/>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076" name="Subtitle 17"/>
          <p:cNvSpPr txBox="1">
            <a:spLocks/>
          </p:cNvSpPr>
          <p:nvPr/>
        </p:nvSpPr>
        <p:spPr bwMode="auto">
          <a:xfrm>
            <a:off x="-466725" y="2209800"/>
            <a:ext cx="9020175"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4572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2400" b="1" i="0" strike="noStrike" kern="1200" cap="none" spc="0" normalizeH="0" baseline="0" noProof="0" dirty="0">
              <a:ln>
                <a:noFill/>
              </a:ln>
              <a:solidFill>
                <a:srgbClr val="404040"/>
              </a:solidFill>
              <a:effectLst/>
              <a:uLnTx/>
              <a:uFillTx/>
              <a:latin typeface="Arial" panose="020B0604020202020204" pitchFamily="34" charset="0"/>
              <a:ea typeface="MS PGothic" panose="020B0600070205080204" pitchFamily="34" charset="-128"/>
              <a:cs typeface="+mn-cs"/>
            </a:endParaRPr>
          </a:p>
          <a:p>
            <a:pPr marL="0" marR="0" lvl="0" indent="0" algn="ctr" defTabSz="457200" rtl="0" eaLnBrk="1" fontAlgn="base" latinLnBrk="0" hangingPunct="1">
              <a:lnSpc>
                <a:spcPct val="100000"/>
              </a:lnSpc>
              <a:spcBef>
                <a:spcPct val="0"/>
              </a:spcBef>
              <a:spcAft>
                <a:spcPct val="0"/>
              </a:spcAft>
              <a:buClrTx/>
              <a:buSzTx/>
              <a:buFont typeface="Arial" panose="020B0604020202020204" pitchFamily="34" charset="0"/>
              <a:buNone/>
              <a:tabLst/>
              <a:defRPr/>
            </a:pPr>
            <a:endParaRPr lang="en-US" altLang="en-US" sz="1200" b="1" dirty="0">
              <a:solidFill>
                <a:srgbClr val="404040"/>
              </a:solidFill>
              <a:latin typeface="Arial" panose="020B0604020202020204" pitchFamily="34" charset="0"/>
              <a:ea typeface="MS PGothic" panose="020B0600070205080204" pitchFamily="34" charset="-128"/>
            </a:endParaRPr>
          </a:p>
          <a:p>
            <a:pPr marL="0" marR="0" lvl="0" indent="0" algn="ctr"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400" b="1" i="0" strike="noStrike" kern="1200" cap="none" spc="0" normalizeH="0" baseline="0" noProof="0" dirty="0">
                <a:ln>
                  <a:noFill/>
                </a:ln>
                <a:solidFill>
                  <a:srgbClr val="404040"/>
                </a:solidFill>
                <a:effectLst/>
                <a:uLnTx/>
                <a:uFillTx/>
                <a:latin typeface="Arial" panose="020B0604020202020204" pitchFamily="34" charset="0"/>
                <a:ea typeface="MS PGothic" panose="020B0600070205080204" pitchFamily="34" charset="-128"/>
                <a:cs typeface="+mn-cs"/>
              </a:rPr>
              <a:t>PRODUCTIVITY SA ANNUAL REPORT 2021/22</a:t>
            </a:r>
          </a:p>
          <a:p>
            <a:pPr marL="0" marR="0" lvl="0" indent="0" algn="ctr" defTabSz="457200" rtl="0" eaLnBrk="1" fontAlgn="base" latinLnBrk="0" hangingPunct="1">
              <a:lnSpc>
                <a:spcPct val="100000"/>
              </a:lnSpc>
              <a:spcBef>
                <a:spcPct val="0"/>
              </a:spcBef>
              <a:spcAft>
                <a:spcPct val="0"/>
              </a:spcAft>
              <a:buClrTx/>
              <a:buSzTx/>
              <a:buFont typeface="Arial" panose="020B0604020202020204" pitchFamily="34" charset="0"/>
              <a:buNone/>
              <a:tabLst/>
              <a:defRPr/>
            </a:pPr>
            <a:endParaRPr lang="en-US" altLang="en-US" sz="1100" b="1" dirty="0">
              <a:solidFill>
                <a:srgbClr val="404040"/>
              </a:solidFill>
              <a:latin typeface="Arial" panose="020B0604020202020204" pitchFamily="34" charset="0"/>
              <a:ea typeface="MS PGothic" panose="020B0600070205080204" pitchFamily="34" charset="-128"/>
            </a:endParaRPr>
          </a:p>
          <a:p>
            <a:pPr marL="0" marR="0" lvl="0" indent="0" algn="ctr"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lang="en-US" altLang="en-US" sz="2400" b="1" dirty="0">
                <a:solidFill>
                  <a:srgbClr val="404040"/>
                </a:solidFill>
                <a:latin typeface="Arial" panose="020B0604020202020204" pitchFamily="34" charset="0"/>
                <a:ea typeface="MS PGothic" panose="020B0600070205080204" pitchFamily="34" charset="-128"/>
              </a:rPr>
              <a:t>            </a:t>
            </a:r>
            <a:r>
              <a:rPr kumimoji="0" lang="en-US" altLang="en-US" sz="2400" b="1" i="0" strike="noStrike" kern="1200" cap="none" spc="0" normalizeH="0" baseline="0" noProof="0" dirty="0">
                <a:ln>
                  <a:noFill/>
                </a:ln>
                <a:solidFill>
                  <a:srgbClr val="404040"/>
                </a:solidFill>
                <a:effectLst/>
                <a:uLnTx/>
                <a:uFillTx/>
                <a:latin typeface="Arial" panose="020B0604020202020204" pitchFamily="34" charset="0"/>
                <a:ea typeface="MS PGothic" panose="020B0600070205080204" pitchFamily="34" charset="-128"/>
                <a:cs typeface="+mn-cs"/>
              </a:rPr>
              <a:t>Mr Mothunye Mothiba, Chief Executive Officer</a:t>
            </a:r>
          </a:p>
          <a:p>
            <a:pPr marL="0" marR="0" lvl="0" indent="0" algn="ctr" defTabSz="457200" rtl="0" eaLnBrk="1" fontAlgn="base" latinLnBrk="0" hangingPunct="1">
              <a:lnSpc>
                <a:spcPct val="100000"/>
              </a:lnSpc>
              <a:spcBef>
                <a:spcPct val="0"/>
              </a:spcBef>
              <a:spcAft>
                <a:spcPct val="0"/>
              </a:spcAft>
              <a:buClrTx/>
              <a:buSzTx/>
              <a:buFont typeface="Arial" panose="020B0604020202020204" pitchFamily="34" charset="0"/>
              <a:buNone/>
              <a:tabLst/>
              <a:defRPr/>
            </a:pPr>
            <a:endParaRPr lang="en-US" altLang="en-US" sz="1200" b="1" dirty="0">
              <a:solidFill>
                <a:srgbClr val="404040"/>
              </a:solidFill>
              <a:latin typeface="Arial" panose="020B0604020202020204" pitchFamily="34" charset="0"/>
              <a:ea typeface="MS PGothic" panose="020B0600070205080204" pitchFamily="34" charset="-128"/>
            </a:endParaRPr>
          </a:p>
          <a:p>
            <a:pPr marL="0" marR="0" lvl="0" indent="0" algn="ctr"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400" b="1" i="0" strike="noStrike" kern="1200" cap="none" spc="0" normalizeH="0" baseline="0" noProof="0" dirty="0">
                <a:ln>
                  <a:noFill/>
                </a:ln>
                <a:solidFill>
                  <a:srgbClr val="404040"/>
                </a:solidFill>
                <a:effectLst/>
                <a:uLnTx/>
                <a:uFillTx/>
                <a:latin typeface="Arial" panose="020B0604020202020204" pitchFamily="34" charset="0"/>
                <a:ea typeface="MS PGothic" panose="020B0600070205080204" pitchFamily="34" charset="-128"/>
                <a:cs typeface="+mn-cs"/>
              </a:rPr>
              <a:t> Wednesday, 12 October 2022</a:t>
            </a:r>
          </a:p>
          <a:p>
            <a:pPr marL="0" marR="0" lvl="0" indent="0" algn="ctr" defTabSz="457200" rtl="0" eaLnBrk="1" fontAlgn="base" latinLnBrk="0" hangingPunct="1">
              <a:lnSpc>
                <a:spcPct val="100000"/>
              </a:lnSpc>
              <a:spcBef>
                <a:spcPct val="0"/>
              </a:spcBef>
              <a:spcAft>
                <a:spcPct val="0"/>
              </a:spcAft>
              <a:buClrTx/>
              <a:buSzTx/>
              <a:buFont typeface="Arial" panose="020B0604020202020204" pitchFamily="34" charset="0"/>
              <a:buNone/>
              <a:tabLst/>
              <a:defRPr/>
            </a:pPr>
            <a:endParaRPr lang="en-US" altLang="en-US" sz="2400" b="1" dirty="0">
              <a:solidFill>
                <a:srgbClr val="404040"/>
              </a:solidFill>
              <a:latin typeface="Arial" panose="020B0604020202020204" pitchFamily="34" charset="0"/>
              <a:ea typeface="MS PGothic" panose="020B0600070205080204" pitchFamily="34" charset="-128"/>
            </a:endParaRPr>
          </a:p>
          <a:p>
            <a:pPr marL="0" marR="0" lvl="0" indent="0" algn="ctr" defTabSz="4572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2400" b="1" i="0" u="sng" strike="noStrike" kern="1200" cap="none" spc="0" normalizeH="0" baseline="0" noProof="0" dirty="0">
              <a:ln>
                <a:noFill/>
              </a:ln>
              <a:solidFill>
                <a:srgbClr val="404040"/>
              </a:solidFill>
              <a:effectLst/>
              <a:uLnTx/>
              <a:uFillTx/>
              <a:latin typeface="Arial" panose="020B0604020202020204" pitchFamily="34" charset="0"/>
              <a:ea typeface="MS PGothic" panose="020B0600070205080204" pitchFamily="34" charset="-128"/>
              <a:cs typeface="+mn-cs"/>
            </a:endParaRPr>
          </a:p>
        </p:txBody>
      </p:sp>
      <p:sp>
        <p:nvSpPr>
          <p:cNvPr id="7" name="TextBox 2">
            <a:extLst>
              <a:ext uri="{FF2B5EF4-FFF2-40B4-BE49-F238E27FC236}">
                <a16:creationId xmlns:a16="http://schemas.microsoft.com/office/drawing/2014/main" id="{AFC81FDD-26F6-494F-B701-2F85E34A3A99}"/>
              </a:ext>
            </a:extLst>
          </p:cNvPr>
          <p:cNvSpPr txBox="1"/>
          <p:nvPr/>
        </p:nvSpPr>
        <p:spPr>
          <a:xfrm>
            <a:off x="2401888" y="1806575"/>
            <a:ext cx="184150" cy="300038"/>
          </a:xfrm>
          <a:prstGeom prst="rect">
            <a:avLst/>
          </a:prstGeom>
          <a:noFill/>
        </p:spPr>
        <p:txBody>
          <a:bodyPr wrap="none">
            <a:spAutoFit/>
          </a:bodyPr>
          <a:ls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pic>
        <p:nvPicPr>
          <p:cNvPr id="2" name="Picture 1">
            <a:extLst>
              <a:ext uri="{FF2B5EF4-FFF2-40B4-BE49-F238E27FC236}">
                <a16:creationId xmlns:a16="http://schemas.microsoft.com/office/drawing/2014/main" id="{4C574686-83B4-5ED1-0D12-19F466F428DF}"/>
              </a:ext>
            </a:extLst>
          </p:cNvPr>
          <p:cNvPicPr>
            <a:picLocks noChangeAspect="1"/>
          </p:cNvPicPr>
          <p:nvPr/>
        </p:nvPicPr>
        <p:blipFill>
          <a:blip r:embed="rId3"/>
          <a:stretch>
            <a:fillRect/>
          </a:stretch>
        </p:blipFill>
        <p:spPr>
          <a:xfrm>
            <a:off x="3698765" y="34329"/>
            <a:ext cx="3839072" cy="945346"/>
          </a:xfrm>
          <a:prstGeom prst="rect">
            <a:avLst/>
          </a:prstGeom>
        </p:spPr>
      </p:pic>
    </p:spTree>
    <p:extLst>
      <p:ext uri="{BB962C8B-B14F-4D97-AF65-F5344CB8AC3E}">
        <p14:creationId xmlns:p14="http://schemas.microsoft.com/office/powerpoint/2010/main" val="3397404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3FB5042-E657-4C70-9332-2DC1C383F448}"/>
              </a:ext>
            </a:extLst>
          </p:cNvPr>
          <p:cNvPicPr>
            <a:picLocks noGrp="1" noChangeAspect="1"/>
          </p:cNvPicPr>
          <p:nvPr>
            <p:ph idx="1"/>
          </p:nvPr>
        </p:nvPicPr>
        <p:blipFill>
          <a:blip r:embed="rId2"/>
          <a:stretch>
            <a:fillRect/>
          </a:stretch>
        </p:blipFill>
        <p:spPr>
          <a:xfrm>
            <a:off x="152556" y="1825625"/>
            <a:ext cx="3368390" cy="4351338"/>
          </a:xfrm>
          <a:prstGeom prst="rect">
            <a:avLst/>
          </a:prstGeom>
        </p:spPr>
      </p:pic>
      <p:sp>
        <p:nvSpPr>
          <p:cNvPr id="4" name="Slide Number Placeholder 3">
            <a:extLst>
              <a:ext uri="{FF2B5EF4-FFF2-40B4-BE49-F238E27FC236}">
                <a16:creationId xmlns:a16="http://schemas.microsoft.com/office/drawing/2014/main" id="{0E3E37C9-B98C-F358-4FE2-0C1861CEEADC}"/>
              </a:ext>
            </a:extLst>
          </p:cNvPr>
          <p:cNvSpPr>
            <a:spLocks noGrp="1"/>
          </p:cNvSpPr>
          <p:nvPr>
            <p:ph type="sldNum" sz="quarter" idx="12"/>
          </p:nvPr>
        </p:nvSpPr>
        <p:spPr/>
        <p:txBody>
          <a:bodyPr/>
          <a:lstStyle/>
          <a:p>
            <a:pPr>
              <a:defRPr/>
            </a:pPr>
            <a:fld id="{758C003F-BDA0-488A-A737-6FF7753DCC9A}" type="slidenum">
              <a:rPr lang="en-US" smtClean="0"/>
              <a:pPr>
                <a:defRPr/>
              </a:pPr>
              <a:t>10</a:t>
            </a:fld>
            <a:endParaRPr lang="en-US"/>
          </a:p>
        </p:txBody>
      </p:sp>
      <p:pic>
        <p:nvPicPr>
          <p:cNvPr id="6" name="Picture 5">
            <a:extLst>
              <a:ext uri="{FF2B5EF4-FFF2-40B4-BE49-F238E27FC236}">
                <a16:creationId xmlns:a16="http://schemas.microsoft.com/office/drawing/2014/main" id="{74B0CB5C-AC14-CDB8-4B08-D53E501B097B}"/>
              </a:ext>
            </a:extLst>
          </p:cNvPr>
          <p:cNvPicPr>
            <a:picLocks noChangeAspect="1"/>
          </p:cNvPicPr>
          <p:nvPr/>
        </p:nvPicPr>
        <p:blipFill>
          <a:blip r:embed="rId3"/>
          <a:stretch>
            <a:fillRect/>
          </a:stretch>
        </p:blipFill>
        <p:spPr>
          <a:xfrm>
            <a:off x="3800724" y="850790"/>
            <a:ext cx="4718034" cy="5505560"/>
          </a:xfrm>
          <a:prstGeom prst="rect">
            <a:avLst/>
          </a:prstGeom>
        </p:spPr>
      </p:pic>
    </p:spTree>
    <p:extLst>
      <p:ext uri="{BB962C8B-B14F-4D97-AF65-F5344CB8AC3E}">
        <p14:creationId xmlns:p14="http://schemas.microsoft.com/office/powerpoint/2010/main" val="1917509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2862F-DB68-658B-2B2D-54291D79ABB7}"/>
              </a:ext>
            </a:extLst>
          </p:cNvPr>
          <p:cNvSpPr>
            <a:spLocks noGrp="1"/>
          </p:cNvSpPr>
          <p:nvPr>
            <p:ph type="title"/>
          </p:nvPr>
        </p:nvSpPr>
        <p:spPr/>
        <p:txBody>
          <a:bodyPr/>
          <a:lstStyle/>
          <a:p>
            <a:r>
              <a:rPr kumimoji="0" lang="en-ZA" sz="2000" b="1" i="0" u="none" strike="noStrike" kern="1200" cap="none" spc="0" normalizeH="0" baseline="0" noProof="0" dirty="0">
                <a:ln>
                  <a:noFill/>
                </a:ln>
                <a:solidFill>
                  <a:prstClr val="black"/>
                </a:solidFill>
                <a:effectLst/>
                <a:uLnTx/>
                <a:uFillTx/>
                <a:latin typeface="Arial Rounded MT Bold" panose="020F0704030504030204" pitchFamily="34" charset="0"/>
                <a:cs typeface="Arial" panose="020B0604020202020204" pitchFamily="34" charset="0"/>
              </a:rPr>
              <a:t/>
            </a:r>
            <a:br>
              <a:rPr kumimoji="0" lang="en-ZA" sz="2000" b="1" i="0" u="none" strike="noStrike" kern="1200" cap="none" spc="0" normalizeH="0" baseline="0" noProof="0" dirty="0">
                <a:ln>
                  <a:noFill/>
                </a:ln>
                <a:solidFill>
                  <a:prstClr val="black"/>
                </a:solidFill>
                <a:effectLst/>
                <a:uLnTx/>
                <a:uFillTx/>
                <a:latin typeface="Arial Rounded MT Bold" panose="020F0704030504030204" pitchFamily="34" charset="0"/>
                <a:cs typeface="Arial" panose="020B0604020202020204" pitchFamily="34" charset="0"/>
              </a:rPr>
            </a:br>
            <a:r>
              <a:rPr kumimoji="0" lang="en-ZA" sz="2400" b="1" i="0" u="none" strike="noStrike" kern="1200" cap="none" spc="0" normalizeH="0" baseline="0" noProof="0" dirty="0">
                <a:ln>
                  <a:noFill/>
                </a:ln>
                <a:solidFill>
                  <a:prstClr val="black"/>
                </a:solidFill>
                <a:effectLst/>
                <a:uLnTx/>
                <a:uFillTx/>
                <a:latin typeface="Arial Rounded MT Bold" panose="020F0704030504030204" pitchFamily="34" charset="0"/>
                <a:cs typeface="Arial" panose="020B0604020202020204" pitchFamily="34" charset="0"/>
              </a:rPr>
              <a:t>KEY ACHIEVEMENTS FOR THE 2021/22 FY</a:t>
            </a:r>
            <a:endParaRPr lang="en-ZA" sz="3200" dirty="0">
              <a:latin typeface="Arial Rounded MT Bold" panose="020F0704030504030204" pitchFamily="34" charset="0"/>
            </a:endParaRPr>
          </a:p>
        </p:txBody>
      </p:sp>
      <p:sp>
        <p:nvSpPr>
          <p:cNvPr id="3" name="Content Placeholder 2">
            <a:extLst>
              <a:ext uri="{FF2B5EF4-FFF2-40B4-BE49-F238E27FC236}">
                <a16:creationId xmlns:a16="http://schemas.microsoft.com/office/drawing/2014/main" id="{01842FD9-7510-3F83-501D-3651B3AA818F}"/>
              </a:ext>
            </a:extLst>
          </p:cNvPr>
          <p:cNvSpPr>
            <a:spLocks noGrp="1"/>
          </p:cNvSpPr>
          <p:nvPr>
            <p:ph idx="1"/>
          </p:nvPr>
        </p:nvSpPr>
        <p:spPr>
          <a:xfrm>
            <a:off x="469624" y="1595038"/>
            <a:ext cx="7886700" cy="4351338"/>
          </a:xfrm>
        </p:spPr>
        <p:txBody>
          <a:bodyPr/>
          <a:lstStyle/>
          <a:p>
            <a:pPr marL="0" marR="0" lvl="0" indent="0" algn="just" defTabSz="457200" rtl="0" eaLnBrk="1" fontAlgn="auto" latinLnBrk="0" hangingPunct="1">
              <a:lnSpc>
                <a:spcPct val="107000"/>
              </a:lnSpc>
              <a:spcBef>
                <a:spcPts val="0"/>
              </a:spcBef>
              <a:spcAft>
                <a:spcPts val="882"/>
              </a:spcAft>
              <a:buClrTx/>
              <a:buSzTx/>
              <a:buFontTx/>
              <a:buNone/>
              <a:tabLst/>
              <a:defRPr/>
            </a:pPr>
            <a:r>
              <a:rPr kumimoji="0" lang="en-GB" sz="1600" b="0" i="0" u="none" strike="noStrike" kern="120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rPr>
              <a:t>During the year under review, we achieved 75% of our APP targets, with nine (9) of the twelve (12) planned Key Performance Indicators achieved. This included scaling up our support for SMMEs, </a:t>
            </a:r>
            <a:r>
              <a:rPr kumimoji="0" lang="en-ZA" sz="1600" b="0" i="0" u="none" strike="noStrike" kern="120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rPr>
              <a:t>which according to recent data by </a:t>
            </a:r>
            <a:r>
              <a:rPr kumimoji="0" lang="en-ZA" sz="1600" b="0" i="0" u="none" strike="noStrike" kern="1200" cap="none" spc="0" normalizeH="0" baseline="0" noProof="0" dirty="0" err="1">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rPr>
              <a:t>StatsSA</a:t>
            </a:r>
            <a:r>
              <a:rPr kumimoji="0" lang="en-ZA" sz="1600" b="0" i="0" u="none" strike="noStrike" kern="120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rPr>
              <a:t> constitute over 90% of businesses in the country.</a:t>
            </a:r>
          </a:p>
          <a:p>
            <a:pPr marL="0" marR="0" lvl="0" indent="0" algn="just" defTabSz="457200" rtl="0" eaLnBrk="1" fontAlgn="auto" latinLnBrk="0" hangingPunct="1">
              <a:lnSpc>
                <a:spcPct val="107000"/>
              </a:lnSpc>
              <a:spcBef>
                <a:spcPts val="0"/>
              </a:spcBef>
              <a:spcAft>
                <a:spcPts val="882"/>
              </a:spcAft>
              <a:buClrTx/>
              <a:buSzTx/>
              <a:buFontTx/>
              <a:buNone/>
              <a:tabLst/>
              <a:defRPr/>
            </a:pPr>
            <a:r>
              <a:rPr kumimoji="0" lang="en-GB" sz="1600" b="0" i="0" u="none" strike="noStrike" kern="120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rPr>
              <a:t>Over 4300 SMMEs, entrepreneurs and workers (including establishing Workplace Collaboration teams and training their members) were supported through the Competitiveness Improvement Services. </a:t>
            </a:r>
          </a:p>
          <a:p>
            <a:pPr marL="0" marR="0" lvl="0" indent="0" algn="just" defTabSz="457200" rtl="0" eaLnBrk="1" fontAlgn="auto" latinLnBrk="0" hangingPunct="1">
              <a:lnSpc>
                <a:spcPct val="107000"/>
              </a:lnSpc>
              <a:spcBef>
                <a:spcPts val="0"/>
              </a:spcBef>
              <a:spcAft>
                <a:spcPts val="882"/>
              </a:spcAft>
              <a:buClrTx/>
              <a:buSzTx/>
              <a:buFontTx/>
              <a:buNone/>
              <a:tabLst/>
              <a:defRPr/>
            </a:pPr>
            <a:r>
              <a:rPr kumimoji="0" lang="en-ZA" sz="1600" b="0" i="0" u="none" strike="noStrike" kern="120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rPr>
              <a:t>Through the Workplace Challenge Programme (WPC), which is our flagship programme funded by t</a:t>
            </a:r>
            <a:r>
              <a:rPr kumimoji="0" lang="en-ZA" sz="1600" b="1" i="0" u="none" strike="noStrike" kern="120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rPr>
              <a:t>he dtic, </a:t>
            </a:r>
            <a:r>
              <a:rPr kumimoji="0" lang="en-ZA" sz="1600" b="0" i="0" u="none" strike="noStrike" kern="120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rPr>
              <a:t>we</a:t>
            </a:r>
            <a:r>
              <a:rPr kumimoji="0" lang="en-ZA" sz="1600" b="1" i="0" u="none" strike="noStrike" kern="120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ZA" sz="1600" b="0" i="0" u="none" strike="noStrike" kern="120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rPr>
              <a:t>supported </a:t>
            </a:r>
            <a:r>
              <a:rPr kumimoji="0" lang="en-ZA" sz="1600" b="1" i="0" u="none" strike="noStrike" kern="120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rPr>
              <a:t>101</a:t>
            </a:r>
            <a:r>
              <a:rPr kumimoji="0" lang="en-ZA" sz="1600" b="0" i="0" u="none" strike="noStrike" kern="120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rPr>
              <a:t> enterprises., most of which are in the  </a:t>
            </a:r>
            <a:r>
              <a:rPr kumimoji="0" lang="en-GB" sz="1600" b="0" i="0" u="none" strike="noStrike" kern="120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rPr>
              <a:t>SEZs/ IDZ and Industrial Parks. </a:t>
            </a:r>
            <a:r>
              <a:rPr kumimoji="0" lang="en-ZA" sz="1600" b="1" i="0" u="none" strike="noStrike" kern="120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rPr>
              <a:t>80%</a:t>
            </a:r>
            <a:r>
              <a:rPr kumimoji="0" lang="en-ZA" sz="1600" b="0" i="0" u="none" strike="noStrike" kern="120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rPr>
              <a:t> of the businesses supported are owned by Black people, </a:t>
            </a:r>
            <a:r>
              <a:rPr kumimoji="0" lang="en-ZA" sz="1600" b="1" i="0" u="none" strike="noStrike" kern="120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rPr>
              <a:t>51%</a:t>
            </a:r>
            <a:r>
              <a:rPr kumimoji="0" lang="en-ZA" sz="1600" b="0" i="0" u="none" strike="noStrike" kern="120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rPr>
              <a:t> of these are owned by women, with </a:t>
            </a:r>
            <a:r>
              <a:rPr kumimoji="0" lang="en-ZA" sz="1600" b="1" i="0" u="none" strike="noStrike" kern="120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rPr>
              <a:t>25%</a:t>
            </a:r>
            <a:r>
              <a:rPr kumimoji="0" lang="en-ZA" sz="1600" b="0" i="0" u="none" strike="noStrike" kern="120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rPr>
              <a:t> owned by young people.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Despite the challenges experienced during the implementation of the Turnaround Strategies, we supported 83 companies facing economic distress,  established Future Forums and trained 777 of the members. The interventions resulted in 7697 jobs being saved against a target of 9550. </a:t>
            </a:r>
          </a:p>
          <a:p>
            <a:endParaRPr lang="en-ZA" dirty="0"/>
          </a:p>
        </p:txBody>
      </p:sp>
      <p:sp>
        <p:nvSpPr>
          <p:cNvPr id="4" name="Slide Number Placeholder 3">
            <a:extLst>
              <a:ext uri="{FF2B5EF4-FFF2-40B4-BE49-F238E27FC236}">
                <a16:creationId xmlns:a16="http://schemas.microsoft.com/office/drawing/2014/main" id="{7EECE102-B5B0-DDDD-DEE7-DD9697D54F57}"/>
              </a:ext>
            </a:extLst>
          </p:cNvPr>
          <p:cNvSpPr>
            <a:spLocks noGrp="1"/>
          </p:cNvSpPr>
          <p:nvPr>
            <p:ph type="sldNum" sz="quarter" idx="12"/>
          </p:nvPr>
        </p:nvSpPr>
        <p:spPr/>
        <p:txBody>
          <a:bodyPr/>
          <a:lstStyle/>
          <a:p>
            <a:pPr>
              <a:defRPr/>
            </a:pPr>
            <a:fld id="{758C003F-BDA0-488A-A737-6FF7753DCC9A}" type="slidenum">
              <a:rPr lang="en-US" smtClean="0"/>
              <a:pPr>
                <a:defRPr/>
              </a:pPr>
              <a:t>11</a:t>
            </a:fld>
            <a:endParaRPr lang="en-US"/>
          </a:p>
        </p:txBody>
      </p:sp>
    </p:spTree>
    <p:extLst>
      <p:ext uri="{BB962C8B-B14F-4D97-AF65-F5344CB8AC3E}">
        <p14:creationId xmlns:p14="http://schemas.microsoft.com/office/powerpoint/2010/main" val="3509524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752BE-4E17-D59F-B476-694A2CBD4CD7}"/>
              </a:ext>
            </a:extLst>
          </p:cNvPr>
          <p:cNvSpPr>
            <a:spLocks noGrp="1"/>
          </p:cNvSpPr>
          <p:nvPr>
            <p:ph type="title"/>
          </p:nvPr>
        </p:nvSpPr>
        <p:spPr/>
        <p:txBody>
          <a:bodyPr/>
          <a:lstStyle/>
          <a:p>
            <a:r>
              <a:rPr kumimoji="0" lang="en-ZA" altLang="en-US" sz="2400" b="1" i="0" u="none" strike="noStrike" kern="1200" cap="none" spc="0" normalizeH="0" baseline="0" noProof="0" dirty="0">
                <a:ln>
                  <a:noFill/>
                </a:ln>
                <a:solidFill>
                  <a:srgbClr val="000000"/>
                </a:solidFill>
                <a:effectLst/>
                <a:uLnTx/>
                <a:uFillTx/>
                <a:latin typeface="Arial Rounded MT Bold" panose="020F0704030504030204" pitchFamily="34" charset="0"/>
                <a:ea typeface="ＭＳ Ｐゴシック" panose="020B0600070205080204" pitchFamily="34" charset="-128"/>
                <a:cs typeface="Arial" panose="020B0604020202020204" pitchFamily="34" charset="0"/>
              </a:rPr>
              <a:t>KEY ACHIEVEMENTS FOR THE 2021/22 FY</a:t>
            </a:r>
            <a:endParaRPr lang="en-ZA" sz="3600" dirty="0">
              <a:latin typeface="Arial Rounded MT Bold" panose="020F0704030504030204" pitchFamily="34" charset="0"/>
            </a:endParaRPr>
          </a:p>
        </p:txBody>
      </p:sp>
      <p:sp>
        <p:nvSpPr>
          <p:cNvPr id="3" name="Content Placeholder 2">
            <a:extLst>
              <a:ext uri="{FF2B5EF4-FFF2-40B4-BE49-F238E27FC236}">
                <a16:creationId xmlns:a16="http://schemas.microsoft.com/office/drawing/2014/main" id="{0244D289-3C35-6497-4291-D2FC95EDAFE7}"/>
              </a:ext>
            </a:extLst>
          </p:cNvPr>
          <p:cNvSpPr>
            <a:spLocks noGrp="1"/>
          </p:cNvSpPr>
          <p:nvPr>
            <p:ph idx="1"/>
          </p:nvPr>
        </p:nvSpPr>
        <p:spPr>
          <a:xfrm>
            <a:off x="318548" y="1443963"/>
            <a:ext cx="8300665" cy="4351338"/>
          </a:xfrm>
        </p:spPr>
        <p:txBody>
          <a:bodyPr/>
          <a:lstStyle/>
          <a:p>
            <a:pPr marL="251986" marR="0" lvl="0" indent="-251986" algn="just"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collaboration with </a:t>
            </a: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dtic </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(which provided funding), we implemented the Itukise Internship Programme (targeting mostly industrial engineering graduates). </a:t>
            </a:r>
          </a:p>
          <a:p>
            <a:pPr marL="251986" marR="0" lvl="0" indent="-251986" algn="just"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51986" marR="0" lvl="0" indent="-251986" algn="just"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Most of the 1200 interns placed were in the companies participating in our CIS Programmes, including the WPC Programme. About R15 799 859 was paid in stipends to the interns. Over 100 interns who graduated from the Itukise Internship Programme were placed in permanent employment.</a:t>
            </a:r>
          </a:p>
          <a:p>
            <a:pPr marL="0" marR="0" lvl="0" indent="0" algn="just"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51986" marR="0" lvl="0" indent="-251986" algn="just"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a:pPr>
            <a:r>
              <a:rPr kumimoji="0" lang="en-ZA" sz="1600" b="0" i="0" u="none" strike="noStrike" kern="120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rPr>
              <a:t>We are participating in the NEDLAC structures and workstreams </a:t>
            </a:r>
            <a:r>
              <a:rPr kumimoji="0" lang="en-ZA" sz="1600" b="0" i="0" u="none" strike="noStrike" kern="1200" cap="none" spc="0" normalizeH="0" baseline="0" noProof="0" dirty="0">
                <a:ln>
                  <a:noFill/>
                </a:ln>
                <a:solidFill>
                  <a:srgbClr val="0D0D0D"/>
                </a:solidFill>
                <a:effectLst/>
                <a:uLnTx/>
                <a:uFillTx/>
                <a:latin typeface="Arial" panose="020B0604020202020204" pitchFamily="34" charset="0"/>
                <a:ea typeface="+mn-ea"/>
                <a:cs typeface="Arial" panose="020B0604020202020204" pitchFamily="34" charset="0"/>
              </a:rPr>
              <a:t>on areas for collaboration and through this involvement, </a:t>
            </a:r>
            <a:r>
              <a:rPr kumimoji="0" lang="en-GB" sz="1600" b="0" i="0" u="none" strike="noStrike" kern="1200" cap="none" spc="0" normalizeH="0" baseline="0" noProof="0" dirty="0">
                <a:ln>
                  <a:noFill/>
                </a:ln>
                <a:solidFill>
                  <a:srgbClr val="0D0D0D"/>
                </a:solidFill>
                <a:effectLst/>
                <a:uLnTx/>
                <a:uFillTx/>
                <a:latin typeface="Arial" panose="020B0604020202020204" pitchFamily="34" charset="0"/>
                <a:ea typeface="+mn-ea"/>
                <a:cs typeface="Arial" panose="020B0604020202020204" pitchFamily="34" charset="0"/>
              </a:rPr>
              <a:t>Productivity SA has supported the creation of an enabling ecosystem for SMMEs, start-ups and co-operatives in the formal and informal economy through its BT&amp;R and CIS programmatic initiatives.</a:t>
            </a:r>
            <a:endParaRPr kumimoji="0" lang="en-ZA" sz="1600" b="0" i="0" u="none" strike="noStrike" kern="1200" cap="none" spc="0" normalizeH="0" baseline="0" noProof="0" dirty="0">
              <a:ln>
                <a:noFill/>
              </a:ln>
              <a:solidFill>
                <a:sysClr val="windowText" lastClr="0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endParaRPr lang="en-ZA" dirty="0"/>
          </a:p>
        </p:txBody>
      </p:sp>
      <p:sp>
        <p:nvSpPr>
          <p:cNvPr id="4" name="Slide Number Placeholder 3">
            <a:extLst>
              <a:ext uri="{FF2B5EF4-FFF2-40B4-BE49-F238E27FC236}">
                <a16:creationId xmlns:a16="http://schemas.microsoft.com/office/drawing/2014/main" id="{9F56EF97-3A8E-2960-4B6F-359316F5B61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8C003F-BDA0-488A-A737-6FF7753DCC9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479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D3262-F816-D5D9-49EC-CB32D391F6F0}"/>
              </a:ext>
            </a:extLst>
          </p:cNvPr>
          <p:cNvSpPr>
            <a:spLocks noGrp="1"/>
          </p:cNvSpPr>
          <p:nvPr>
            <p:ph type="title"/>
          </p:nvPr>
        </p:nvSpPr>
        <p:spPr>
          <a:xfrm>
            <a:off x="553112" y="136525"/>
            <a:ext cx="7886700" cy="1325563"/>
          </a:xfrm>
        </p:spPr>
        <p:txBody>
          <a:bodyPr/>
          <a:lstStyle/>
          <a:p>
            <a:r>
              <a:rPr kumimoji="0" lang="en-ZA" sz="2400" b="1" i="0" u="none" strike="noStrike" kern="1200" cap="none" spc="0" normalizeH="0" baseline="0" noProof="0" dirty="0">
                <a:ln>
                  <a:noFill/>
                </a:ln>
                <a:solidFill>
                  <a:prstClr val="black"/>
                </a:solidFill>
                <a:effectLst/>
                <a:uLnTx/>
                <a:uFillTx/>
                <a:latin typeface="Arial Rounded MT Bold" panose="020F0704030504030204" pitchFamily="34" charset="0"/>
                <a:cs typeface="Arial" panose="020B0604020202020204" pitchFamily="34" charset="0"/>
              </a:rPr>
              <a:t>KEY ACHIEVEMENTS FOR THE 2021/22 FY - Competitiveness Improvement Services (CIS)</a:t>
            </a:r>
            <a:endParaRPr lang="en-ZA" sz="4000" dirty="0">
              <a:latin typeface="Arial Rounded MT Bold" panose="020F0704030504030204" pitchFamily="34" charset="0"/>
            </a:endParaRPr>
          </a:p>
        </p:txBody>
      </p:sp>
      <p:pic>
        <p:nvPicPr>
          <p:cNvPr id="5" name="Content Placeholder 4">
            <a:extLst>
              <a:ext uri="{FF2B5EF4-FFF2-40B4-BE49-F238E27FC236}">
                <a16:creationId xmlns:a16="http://schemas.microsoft.com/office/drawing/2014/main" id="{C46518A2-24B5-5F9A-3271-3BC82F45A10A}"/>
              </a:ext>
            </a:extLst>
          </p:cNvPr>
          <p:cNvPicPr>
            <a:picLocks noGrp="1" noChangeAspect="1"/>
          </p:cNvPicPr>
          <p:nvPr>
            <p:ph idx="1"/>
          </p:nvPr>
        </p:nvPicPr>
        <p:blipFill>
          <a:blip r:embed="rId2"/>
          <a:stretch>
            <a:fillRect/>
          </a:stretch>
        </p:blipFill>
        <p:spPr>
          <a:xfrm>
            <a:off x="628649" y="1266280"/>
            <a:ext cx="7735626" cy="1494374"/>
          </a:xfrm>
          <a:prstGeom prst="rect">
            <a:avLst/>
          </a:prstGeom>
        </p:spPr>
      </p:pic>
      <p:sp>
        <p:nvSpPr>
          <p:cNvPr id="4" name="Slide Number Placeholder 3">
            <a:extLst>
              <a:ext uri="{FF2B5EF4-FFF2-40B4-BE49-F238E27FC236}">
                <a16:creationId xmlns:a16="http://schemas.microsoft.com/office/drawing/2014/main" id="{48EA7E5E-FA32-1DF7-D284-678FD6DE95FA}"/>
              </a:ext>
            </a:extLst>
          </p:cNvPr>
          <p:cNvSpPr>
            <a:spLocks noGrp="1"/>
          </p:cNvSpPr>
          <p:nvPr>
            <p:ph type="sldNum" sz="quarter" idx="12"/>
          </p:nvPr>
        </p:nvSpPr>
        <p:spPr/>
        <p:txBody>
          <a:bodyPr/>
          <a:lstStyle/>
          <a:p>
            <a:pPr>
              <a:defRPr/>
            </a:pPr>
            <a:fld id="{758C003F-BDA0-488A-A737-6FF7753DCC9A}" type="slidenum">
              <a:rPr lang="en-US" smtClean="0"/>
              <a:pPr>
                <a:defRPr/>
              </a:pPr>
              <a:t>13</a:t>
            </a:fld>
            <a:endParaRPr lang="en-US"/>
          </a:p>
        </p:txBody>
      </p:sp>
      <p:pic>
        <p:nvPicPr>
          <p:cNvPr id="6" name="Picture 5">
            <a:extLst>
              <a:ext uri="{FF2B5EF4-FFF2-40B4-BE49-F238E27FC236}">
                <a16:creationId xmlns:a16="http://schemas.microsoft.com/office/drawing/2014/main" id="{919A1FB3-A533-A02F-3A3E-F59717F31CE9}"/>
              </a:ext>
            </a:extLst>
          </p:cNvPr>
          <p:cNvPicPr>
            <a:picLocks noChangeAspect="1"/>
          </p:cNvPicPr>
          <p:nvPr/>
        </p:nvPicPr>
        <p:blipFill>
          <a:blip r:embed="rId3"/>
          <a:stretch>
            <a:fillRect/>
          </a:stretch>
        </p:blipFill>
        <p:spPr>
          <a:xfrm>
            <a:off x="628649" y="2742843"/>
            <a:ext cx="4372721" cy="4115157"/>
          </a:xfrm>
          <a:prstGeom prst="rect">
            <a:avLst/>
          </a:prstGeom>
        </p:spPr>
      </p:pic>
      <p:pic>
        <p:nvPicPr>
          <p:cNvPr id="7" name="Picture 6">
            <a:extLst>
              <a:ext uri="{FF2B5EF4-FFF2-40B4-BE49-F238E27FC236}">
                <a16:creationId xmlns:a16="http://schemas.microsoft.com/office/drawing/2014/main" id="{2C5BF94E-7DE0-F344-8E02-0287286B6178}"/>
              </a:ext>
            </a:extLst>
          </p:cNvPr>
          <p:cNvPicPr>
            <a:picLocks noChangeAspect="1"/>
          </p:cNvPicPr>
          <p:nvPr/>
        </p:nvPicPr>
        <p:blipFill>
          <a:blip r:embed="rId4"/>
          <a:stretch>
            <a:fillRect/>
          </a:stretch>
        </p:blipFill>
        <p:spPr>
          <a:xfrm>
            <a:off x="5082322" y="2742844"/>
            <a:ext cx="3281953" cy="4115156"/>
          </a:xfrm>
          <a:prstGeom prst="rect">
            <a:avLst/>
          </a:prstGeom>
        </p:spPr>
      </p:pic>
    </p:spTree>
    <p:extLst>
      <p:ext uri="{BB962C8B-B14F-4D97-AF65-F5344CB8AC3E}">
        <p14:creationId xmlns:p14="http://schemas.microsoft.com/office/powerpoint/2010/main" val="1786175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20446-3A87-D6C1-6A22-49F375BA0A43}"/>
              </a:ext>
            </a:extLst>
          </p:cNvPr>
          <p:cNvSpPr>
            <a:spLocks noGrp="1"/>
          </p:cNvSpPr>
          <p:nvPr>
            <p:ph type="title"/>
          </p:nvPr>
        </p:nvSpPr>
        <p:spPr/>
        <p:txBody>
          <a:bodyPr/>
          <a:lstStyle/>
          <a:p>
            <a:r>
              <a:rPr kumimoji="0" lang="en-ZA" sz="2400" b="1" i="0" u="none" strike="noStrike" kern="1200" cap="none" spc="0" normalizeH="0" baseline="0" noProof="0" dirty="0">
                <a:ln>
                  <a:noFill/>
                </a:ln>
                <a:solidFill>
                  <a:prstClr val="black"/>
                </a:solidFill>
                <a:effectLst/>
                <a:uLnTx/>
                <a:uFillTx/>
                <a:latin typeface="Arial Rounded MT Bold" panose="020F0704030504030204" pitchFamily="34" charset="0"/>
                <a:cs typeface="Arial" panose="020B0604020202020204" pitchFamily="34" charset="0"/>
              </a:rPr>
              <a:t>KEY ACHIEVEMENTS FOR THE 2021/22 FY </a:t>
            </a:r>
            <a:br>
              <a:rPr kumimoji="0" lang="en-ZA" sz="2400" b="1" i="0" u="none" strike="noStrike" kern="1200" cap="none" spc="0" normalizeH="0" baseline="0" noProof="0" dirty="0">
                <a:ln>
                  <a:noFill/>
                </a:ln>
                <a:solidFill>
                  <a:prstClr val="black"/>
                </a:solidFill>
                <a:effectLst/>
                <a:uLnTx/>
                <a:uFillTx/>
                <a:latin typeface="Arial Rounded MT Bold" panose="020F0704030504030204" pitchFamily="34" charset="0"/>
                <a:cs typeface="Arial" panose="020B0604020202020204" pitchFamily="34" charset="0"/>
              </a:rPr>
            </a:br>
            <a:r>
              <a:rPr kumimoji="0" lang="en-ZA" sz="2400" b="0" i="0" u="none" strike="noStrike" kern="1200" cap="none" spc="0" normalizeH="0" baseline="0" noProof="0" dirty="0">
                <a:ln>
                  <a:noFill/>
                </a:ln>
                <a:solidFill>
                  <a:prstClr val="black"/>
                </a:solidFill>
                <a:effectLst/>
                <a:uLnTx/>
                <a:uFillTx/>
                <a:latin typeface="Arial Rounded MT Bold" panose="020F0704030504030204" pitchFamily="34" charset="0"/>
                <a:cs typeface="Arial" panose="020B0604020202020204" pitchFamily="34" charset="0"/>
              </a:rPr>
              <a:t>Workplace Challenge (WPC) Programme</a:t>
            </a:r>
            <a:endParaRPr lang="en-ZA" sz="4000" dirty="0">
              <a:latin typeface="Arial Rounded MT Bold" panose="020F0704030504030204" pitchFamily="34" charset="0"/>
            </a:endParaRPr>
          </a:p>
        </p:txBody>
      </p:sp>
      <p:pic>
        <p:nvPicPr>
          <p:cNvPr id="5" name="Content Placeholder 4">
            <a:extLst>
              <a:ext uri="{FF2B5EF4-FFF2-40B4-BE49-F238E27FC236}">
                <a16:creationId xmlns:a16="http://schemas.microsoft.com/office/drawing/2014/main" id="{F545A83C-7FAC-7C1C-0F92-AAB7FCCE6984}"/>
              </a:ext>
            </a:extLst>
          </p:cNvPr>
          <p:cNvPicPr>
            <a:picLocks noGrp="1" noChangeAspect="1"/>
          </p:cNvPicPr>
          <p:nvPr>
            <p:ph idx="1"/>
          </p:nvPr>
        </p:nvPicPr>
        <p:blipFill>
          <a:blip r:embed="rId3"/>
          <a:stretch>
            <a:fillRect/>
          </a:stretch>
        </p:blipFill>
        <p:spPr>
          <a:xfrm>
            <a:off x="469624" y="1488271"/>
            <a:ext cx="7886700" cy="4035934"/>
          </a:xfrm>
          <a:prstGeom prst="rect">
            <a:avLst/>
          </a:prstGeom>
        </p:spPr>
      </p:pic>
      <p:sp>
        <p:nvSpPr>
          <p:cNvPr id="4" name="Slide Number Placeholder 3">
            <a:extLst>
              <a:ext uri="{FF2B5EF4-FFF2-40B4-BE49-F238E27FC236}">
                <a16:creationId xmlns:a16="http://schemas.microsoft.com/office/drawing/2014/main" id="{DF5EB5F4-8122-6077-8C23-3F1F9DB20D67}"/>
              </a:ext>
            </a:extLst>
          </p:cNvPr>
          <p:cNvSpPr>
            <a:spLocks noGrp="1"/>
          </p:cNvSpPr>
          <p:nvPr>
            <p:ph type="sldNum" sz="quarter" idx="12"/>
          </p:nvPr>
        </p:nvSpPr>
        <p:spPr/>
        <p:txBody>
          <a:bodyPr/>
          <a:lstStyle/>
          <a:p>
            <a:pPr>
              <a:defRPr/>
            </a:pPr>
            <a:fld id="{758C003F-BDA0-488A-A737-6FF7753DCC9A}" type="slidenum">
              <a:rPr lang="en-US" smtClean="0"/>
              <a:pPr>
                <a:defRPr/>
              </a:pPr>
              <a:t>14</a:t>
            </a:fld>
            <a:endParaRPr lang="en-US"/>
          </a:p>
        </p:txBody>
      </p:sp>
      <p:pic>
        <p:nvPicPr>
          <p:cNvPr id="6" name="Picture 5">
            <a:extLst>
              <a:ext uri="{FF2B5EF4-FFF2-40B4-BE49-F238E27FC236}">
                <a16:creationId xmlns:a16="http://schemas.microsoft.com/office/drawing/2014/main" id="{AC248086-0768-760B-A934-90E016BEF61E}"/>
              </a:ext>
            </a:extLst>
          </p:cNvPr>
          <p:cNvPicPr>
            <a:picLocks noChangeAspect="1"/>
          </p:cNvPicPr>
          <p:nvPr/>
        </p:nvPicPr>
        <p:blipFill>
          <a:blip r:embed="rId4"/>
          <a:stretch>
            <a:fillRect/>
          </a:stretch>
        </p:blipFill>
        <p:spPr>
          <a:xfrm>
            <a:off x="0" y="2868468"/>
            <a:ext cx="5168348" cy="3487881"/>
          </a:xfrm>
          <a:prstGeom prst="rect">
            <a:avLst/>
          </a:prstGeom>
        </p:spPr>
      </p:pic>
      <p:pic>
        <p:nvPicPr>
          <p:cNvPr id="7" name="Picture 6">
            <a:extLst>
              <a:ext uri="{FF2B5EF4-FFF2-40B4-BE49-F238E27FC236}">
                <a16:creationId xmlns:a16="http://schemas.microsoft.com/office/drawing/2014/main" id="{8DE4B198-474A-1DEA-545E-D9D377DD11D3}"/>
              </a:ext>
            </a:extLst>
          </p:cNvPr>
          <p:cNvPicPr>
            <a:picLocks noChangeAspect="1"/>
          </p:cNvPicPr>
          <p:nvPr/>
        </p:nvPicPr>
        <p:blipFill>
          <a:blip r:embed="rId5"/>
          <a:stretch>
            <a:fillRect/>
          </a:stretch>
        </p:blipFill>
        <p:spPr>
          <a:xfrm>
            <a:off x="4797175" y="1333795"/>
            <a:ext cx="4110887" cy="2304488"/>
          </a:xfrm>
          <a:prstGeom prst="rect">
            <a:avLst/>
          </a:prstGeom>
        </p:spPr>
      </p:pic>
      <p:pic>
        <p:nvPicPr>
          <p:cNvPr id="8" name="Picture 7">
            <a:extLst>
              <a:ext uri="{FF2B5EF4-FFF2-40B4-BE49-F238E27FC236}">
                <a16:creationId xmlns:a16="http://schemas.microsoft.com/office/drawing/2014/main" id="{09B3D968-5A9D-A337-20DC-55289D10EB97}"/>
              </a:ext>
            </a:extLst>
          </p:cNvPr>
          <p:cNvPicPr>
            <a:picLocks noChangeAspect="1"/>
          </p:cNvPicPr>
          <p:nvPr/>
        </p:nvPicPr>
        <p:blipFill>
          <a:blip r:embed="rId6"/>
          <a:stretch>
            <a:fillRect/>
          </a:stretch>
        </p:blipFill>
        <p:spPr>
          <a:xfrm>
            <a:off x="4616610" y="3273241"/>
            <a:ext cx="4291452" cy="3083109"/>
          </a:xfrm>
          <a:prstGeom prst="rect">
            <a:avLst/>
          </a:prstGeom>
        </p:spPr>
      </p:pic>
    </p:spTree>
    <p:extLst>
      <p:ext uri="{BB962C8B-B14F-4D97-AF65-F5344CB8AC3E}">
        <p14:creationId xmlns:p14="http://schemas.microsoft.com/office/powerpoint/2010/main" val="157706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9D922-AAE4-C3FD-2BB6-F73DEC2FAC30}"/>
              </a:ext>
            </a:extLst>
          </p:cNvPr>
          <p:cNvSpPr>
            <a:spLocks noGrp="1"/>
          </p:cNvSpPr>
          <p:nvPr>
            <p:ph type="title"/>
          </p:nvPr>
        </p:nvSpPr>
        <p:spPr>
          <a:xfrm>
            <a:off x="628649" y="136525"/>
            <a:ext cx="8435838" cy="1032317"/>
          </a:xfrm>
        </p:spPr>
        <p:txBody>
          <a:bodyPr/>
          <a:lstStyle/>
          <a:p>
            <a:r>
              <a:rPr kumimoji="0" lang="en-ZA" sz="2400" b="1" i="0" u="none" strike="noStrike" kern="1200" cap="none" spc="0" normalizeH="0" baseline="0" noProof="0" dirty="0">
                <a:ln>
                  <a:noFill/>
                </a:ln>
                <a:solidFill>
                  <a:prstClr val="black"/>
                </a:solidFill>
                <a:effectLst/>
                <a:uLnTx/>
                <a:uFillTx/>
                <a:latin typeface="Arial Rounded MT Bold" panose="020F0704030504030204" pitchFamily="34" charset="0"/>
                <a:cs typeface="Arial" panose="020B0604020202020204" pitchFamily="34" charset="0"/>
              </a:rPr>
              <a:t>Business Turnaround and Recovery (BT&amp;R) </a:t>
            </a:r>
            <a:br>
              <a:rPr kumimoji="0" lang="en-ZA" sz="2400" b="1" i="0" u="none" strike="noStrike" kern="1200" cap="none" spc="0" normalizeH="0" baseline="0" noProof="0" dirty="0">
                <a:ln>
                  <a:noFill/>
                </a:ln>
                <a:solidFill>
                  <a:prstClr val="black"/>
                </a:solidFill>
                <a:effectLst/>
                <a:uLnTx/>
                <a:uFillTx/>
                <a:latin typeface="Arial Rounded MT Bold" panose="020F0704030504030204" pitchFamily="34" charset="0"/>
                <a:cs typeface="Arial" panose="020B0604020202020204" pitchFamily="34" charset="0"/>
              </a:rPr>
            </a:br>
            <a:r>
              <a:rPr kumimoji="0" lang="en-ZA" sz="2400" b="1" i="0" u="none" strike="noStrike" kern="1200" cap="none" spc="0" normalizeH="0" baseline="0" noProof="0" dirty="0">
                <a:ln>
                  <a:noFill/>
                </a:ln>
                <a:solidFill>
                  <a:prstClr val="black"/>
                </a:solidFill>
                <a:effectLst/>
                <a:uLnTx/>
                <a:uFillTx/>
                <a:latin typeface="Arial Rounded MT Bold" panose="020F0704030504030204" pitchFamily="34" charset="0"/>
                <a:cs typeface="Arial" panose="020B0604020202020204" pitchFamily="34" charset="0"/>
              </a:rPr>
              <a:t>Programme Performance</a:t>
            </a:r>
            <a:endParaRPr lang="en-ZA" sz="3600" dirty="0">
              <a:latin typeface="Arial Rounded MT Bold" panose="020F0704030504030204" pitchFamily="34" charset="0"/>
            </a:endParaRPr>
          </a:p>
        </p:txBody>
      </p:sp>
      <p:pic>
        <p:nvPicPr>
          <p:cNvPr id="5" name="Content Placeholder 4">
            <a:extLst>
              <a:ext uri="{FF2B5EF4-FFF2-40B4-BE49-F238E27FC236}">
                <a16:creationId xmlns:a16="http://schemas.microsoft.com/office/drawing/2014/main" id="{9BE714E0-2057-2342-78CF-5C4887148A24}"/>
              </a:ext>
            </a:extLst>
          </p:cNvPr>
          <p:cNvPicPr>
            <a:picLocks noGrp="1" noChangeAspect="1"/>
          </p:cNvPicPr>
          <p:nvPr>
            <p:ph idx="1"/>
          </p:nvPr>
        </p:nvPicPr>
        <p:blipFill>
          <a:blip r:embed="rId2"/>
          <a:stretch>
            <a:fillRect/>
          </a:stretch>
        </p:blipFill>
        <p:spPr>
          <a:xfrm>
            <a:off x="707667" y="1014413"/>
            <a:ext cx="7262300" cy="4351337"/>
          </a:xfrm>
          <a:prstGeom prst="rect">
            <a:avLst/>
          </a:prstGeom>
        </p:spPr>
      </p:pic>
      <p:sp>
        <p:nvSpPr>
          <p:cNvPr id="4" name="Slide Number Placeholder 3">
            <a:extLst>
              <a:ext uri="{FF2B5EF4-FFF2-40B4-BE49-F238E27FC236}">
                <a16:creationId xmlns:a16="http://schemas.microsoft.com/office/drawing/2014/main" id="{B2513538-8087-4D75-E82E-12F0D91AE1B6}"/>
              </a:ext>
            </a:extLst>
          </p:cNvPr>
          <p:cNvSpPr>
            <a:spLocks noGrp="1"/>
          </p:cNvSpPr>
          <p:nvPr>
            <p:ph type="sldNum" sz="quarter" idx="12"/>
          </p:nvPr>
        </p:nvSpPr>
        <p:spPr/>
        <p:txBody>
          <a:bodyPr/>
          <a:lstStyle/>
          <a:p>
            <a:pPr>
              <a:defRPr/>
            </a:pPr>
            <a:fld id="{758C003F-BDA0-488A-A737-6FF7753DCC9A}" type="slidenum">
              <a:rPr lang="en-US" smtClean="0"/>
              <a:pPr>
                <a:defRPr/>
              </a:pPr>
              <a:t>15</a:t>
            </a:fld>
            <a:endParaRPr lang="en-US"/>
          </a:p>
        </p:txBody>
      </p:sp>
    </p:spTree>
    <p:extLst>
      <p:ext uri="{BB962C8B-B14F-4D97-AF65-F5344CB8AC3E}">
        <p14:creationId xmlns:p14="http://schemas.microsoft.com/office/powerpoint/2010/main" val="19013967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64E2E-2193-5F26-FEDA-CD93C27514FF}"/>
              </a:ext>
            </a:extLst>
          </p:cNvPr>
          <p:cNvSpPr>
            <a:spLocks noGrp="1"/>
          </p:cNvSpPr>
          <p:nvPr>
            <p:ph type="title"/>
          </p:nvPr>
        </p:nvSpPr>
        <p:spPr>
          <a:xfrm>
            <a:off x="779725" y="681037"/>
            <a:ext cx="7886700" cy="557226"/>
          </a:xfrm>
        </p:spPr>
        <p:txBody>
          <a:bodyPr/>
          <a:lstStyle/>
          <a:p>
            <a:r>
              <a:rPr kumimoji="0" lang="en-GB" sz="2400" b="1" i="0" u="none" strike="noStrike" kern="1200" cap="none" spc="0" normalizeH="0" baseline="0" noProof="0" dirty="0">
                <a:ln>
                  <a:noFill/>
                </a:ln>
                <a:solidFill>
                  <a:srgbClr val="000000"/>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BT&amp;R PROJECTS: NURTURED AND JOBS RETAINED PER PROVINCE </a:t>
            </a:r>
            <a:r>
              <a:rPr kumimoji="0" lang="en-ZA" sz="31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r>
            <a:br>
              <a:rPr kumimoji="0" lang="en-ZA" sz="31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br>
            <a:endParaRPr lang="en-ZA" dirty="0"/>
          </a:p>
        </p:txBody>
      </p:sp>
      <p:pic>
        <p:nvPicPr>
          <p:cNvPr id="5" name="Content Placeholder 4">
            <a:extLst>
              <a:ext uri="{FF2B5EF4-FFF2-40B4-BE49-F238E27FC236}">
                <a16:creationId xmlns:a16="http://schemas.microsoft.com/office/drawing/2014/main" id="{7543C2D0-C350-8DBE-295E-A4B1D279FA21}"/>
              </a:ext>
            </a:extLst>
          </p:cNvPr>
          <p:cNvPicPr>
            <a:picLocks noGrp="1" noChangeAspect="1"/>
          </p:cNvPicPr>
          <p:nvPr>
            <p:ph idx="1"/>
          </p:nvPr>
        </p:nvPicPr>
        <p:blipFill>
          <a:blip r:embed="rId2"/>
          <a:stretch>
            <a:fillRect/>
          </a:stretch>
        </p:blipFill>
        <p:spPr>
          <a:xfrm>
            <a:off x="661021" y="1095610"/>
            <a:ext cx="4340350" cy="4351337"/>
          </a:xfrm>
          <a:prstGeom prst="rect">
            <a:avLst/>
          </a:prstGeom>
        </p:spPr>
      </p:pic>
      <p:sp>
        <p:nvSpPr>
          <p:cNvPr id="4" name="Slide Number Placeholder 3">
            <a:extLst>
              <a:ext uri="{FF2B5EF4-FFF2-40B4-BE49-F238E27FC236}">
                <a16:creationId xmlns:a16="http://schemas.microsoft.com/office/drawing/2014/main" id="{D6A7EB99-90F5-01F6-846A-1F0092DA6B5E}"/>
              </a:ext>
            </a:extLst>
          </p:cNvPr>
          <p:cNvSpPr>
            <a:spLocks noGrp="1"/>
          </p:cNvSpPr>
          <p:nvPr>
            <p:ph type="sldNum" sz="quarter" idx="12"/>
          </p:nvPr>
        </p:nvSpPr>
        <p:spPr/>
        <p:txBody>
          <a:bodyPr/>
          <a:lstStyle/>
          <a:p>
            <a:pPr>
              <a:defRPr/>
            </a:pPr>
            <a:fld id="{758C003F-BDA0-488A-A737-6FF7753DCC9A}" type="slidenum">
              <a:rPr lang="en-US" smtClean="0"/>
              <a:pPr>
                <a:defRPr/>
              </a:pPr>
              <a:t>16</a:t>
            </a:fld>
            <a:endParaRPr lang="en-US"/>
          </a:p>
        </p:txBody>
      </p:sp>
      <p:pic>
        <p:nvPicPr>
          <p:cNvPr id="6" name="Picture 5">
            <a:extLst>
              <a:ext uri="{FF2B5EF4-FFF2-40B4-BE49-F238E27FC236}">
                <a16:creationId xmlns:a16="http://schemas.microsoft.com/office/drawing/2014/main" id="{8D2064AB-F55C-D9B8-5400-B3800B5B5F31}"/>
              </a:ext>
            </a:extLst>
          </p:cNvPr>
          <p:cNvPicPr>
            <a:picLocks noChangeAspect="1"/>
          </p:cNvPicPr>
          <p:nvPr/>
        </p:nvPicPr>
        <p:blipFill>
          <a:blip r:embed="rId3"/>
          <a:stretch>
            <a:fillRect/>
          </a:stretch>
        </p:blipFill>
        <p:spPr>
          <a:xfrm>
            <a:off x="5001371" y="1095610"/>
            <a:ext cx="4039262" cy="4344924"/>
          </a:xfrm>
          <a:prstGeom prst="rect">
            <a:avLst/>
          </a:prstGeom>
        </p:spPr>
      </p:pic>
    </p:spTree>
    <p:extLst>
      <p:ext uri="{BB962C8B-B14F-4D97-AF65-F5344CB8AC3E}">
        <p14:creationId xmlns:p14="http://schemas.microsoft.com/office/powerpoint/2010/main" val="2263408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46117-F755-6AF4-7866-A2DD20DC151B}"/>
              </a:ext>
            </a:extLst>
          </p:cNvPr>
          <p:cNvSpPr>
            <a:spLocks noGrp="1"/>
          </p:cNvSpPr>
          <p:nvPr>
            <p:ph type="title"/>
          </p:nvPr>
        </p:nvSpPr>
        <p:spPr>
          <a:xfrm>
            <a:off x="692260" y="588880"/>
            <a:ext cx="7886700" cy="867327"/>
          </a:xfrm>
        </p:spPr>
        <p:txBody>
          <a:bodyPr/>
          <a:lstStyle/>
          <a:p>
            <a:pPr marL="0" marR="0" lvl="0" indent="0" defTabSz="457200" rtl="0" eaLnBrk="1" fontAlgn="auto" latinLnBrk="0" hangingPunct="1">
              <a:lnSpc>
                <a:spcPct val="90000"/>
              </a:lnSpc>
              <a:spcBef>
                <a:spcPct val="0"/>
              </a:spcBef>
              <a:spcAft>
                <a:spcPts val="0"/>
              </a:spcAft>
              <a:tabLst/>
              <a:defRPr/>
            </a:pPr>
            <a:r>
              <a:rPr kumimoji="0" lang="en-GB" altLang="en-US" sz="2400" b="1" i="0" u="none" strike="noStrike" kern="1200" cap="none" spc="0" normalizeH="0" baseline="0" noProof="0" dirty="0">
                <a:ln>
                  <a:noFill/>
                </a:ln>
                <a:solidFill>
                  <a:srgbClr val="000000"/>
                </a:solidFill>
                <a:effectLst/>
                <a:uLnTx/>
                <a:uFillTx/>
                <a:latin typeface="Arial Rounded MT Bold" panose="020F0704030504030204" pitchFamily="34" charset="0"/>
                <a:ea typeface="+mn-ea"/>
                <a:cs typeface="Times New Roman" panose="02020603050405020304" pitchFamily="18" charset="0"/>
              </a:rPr>
              <a:t>BT&amp;R PROJECTS: OPERATIONAL SECTORS 2021/2022</a:t>
            </a:r>
            <a:r>
              <a:rPr kumimoji="0" lang="en-ZA" altLang="en-US" sz="3086" b="1" i="0" u="none" strike="noStrike" kern="1200" cap="none" spc="0" normalizeH="0" baseline="0" noProof="0" dirty="0">
                <a:ln>
                  <a:noFill/>
                </a:ln>
                <a:solidFill>
                  <a:srgbClr val="000000"/>
                </a:solidFill>
                <a:effectLst/>
                <a:uLnTx/>
                <a:uFillTx/>
                <a:latin typeface="Calibri Light" panose="020F0302020204030204" pitchFamily="34" charset="0"/>
                <a:ea typeface="+mn-ea"/>
                <a:cs typeface="Times New Roman" panose="02020603050405020304" pitchFamily="18" charset="0"/>
              </a:rPr>
              <a:t/>
            </a:r>
            <a:br>
              <a:rPr kumimoji="0" lang="en-ZA" altLang="en-US" sz="3086" b="1" i="0" u="none" strike="noStrike" kern="1200" cap="none" spc="0" normalizeH="0" baseline="0" noProof="0" dirty="0">
                <a:ln>
                  <a:noFill/>
                </a:ln>
                <a:solidFill>
                  <a:srgbClr val="000000"/>
                </a:solidFill>
                <a:effectLst/>
                <a:uLnTx/>
                <a:uFillTx/>
                <a:latin typeface="Calibri Light" panose="020F0302020204030204" pitchFamily="34" charset="0"/>
                <a:ea typeface="+mn-ea"/>
                <a:cs typeface="Times New Roman" panose="02020603050405020304" pitchFamily="18" charset="0"/>
              </a:rPr>
            </a:br>
            <a:endParaRPr lang="en-ZA" dirty="0"/>
          </a:p>
        </p:txBody>
      </p:sp>
      <p:pic>
        <p:nvPicPr>
          <p:cNvPr id="7" name="Content Placeholder 6">
            <a:extLst>
              <a:ext uri="{FF2B5EF4-FFF2-40B4-BE49-F238E27FC236}">
                <a16:creationId xmlns:a16="http://schemas.microsoft.com/office/drawing/2014/main" id="{AFF066A4-D4E7-7BE0-95D4-B8ED315FE05E}"/>
              </a:ext>
            </a:extLst>
          </p:cNvPr>
          <p:cNvPicPr>
            <a:picLocks noGrp="1" noChangeAspect="1"/>
          </p:cNvPicPr>
          <p:nvPr>
            <p:ph idx="1"/>
          </p:nvPr>
        </p:nvPicPr>
        <p:blipFill>
          <a:blip r:embed="rId2"/>
          <a:stretch>
            <a:fillRect/>
          </a:stretch>
        </p:blipFill>
        <p:spPr>
          <a:xfrm>
            <a:off x="799052" y="1022350"/>
            <a:ext cx="7672895" cy="4351338"/>
          </a:xfrm>
          <a:prstGeom prst="rect">
            <a:avLst/>
          </a:prstGeom>
        </p:spPr>
      </p:pic>
      <p:sp>
        <p:nvSpPr>
          <p:cNvPr id="4" name="Slide Number Placeholder 3">
            <a:extLst>
              <a:ext uri="{FF2B5EF4-FFF2-40B4-BE49-F238E27FC236}">
                <a16:creationId xmlns:a16="http://schemas.microsoft.com/office/drawing/2014/main" id="{517C3CDE-4D22-22BA-69ED-27E29C0387E2}"/>
              </a:ext>
            </a:extLst>
          </p:cNvPr>
          <p:cNvSpPr>
            <a:spLocks noGrp="1"/>
          </p:cNvSpPr>
          <p:nvPr>
            <p:ph type="sldNum" sz="quarter" idx="12"/>
          </p:nvPr>
        </p:nvSpPr>
        <p:spPr/>
        <p:txBody>
          <a:bodyPr/>
          <a:lstStyle/>
          <a:p>
            <a:pPr>
              <a:defRPr/>
            </a:pPr>
            <a:fld id="{758C003F-BDA0-488A-A737-6FF7753DCC9A}" type="slidenum">
              <a:rPr lang="en-US" smtClean="0"/>
              <a:pPr>
                <a:defRPr/>
              </a:pPr>
              <a:t>17</a:t>
            </a:fld>
            <a:endParaRPr lang="en-US"/>
          </a:p>
        </p:txBody>
      </p:sp>
    </p:spTree>
    <p:extLst>
      <p:ext uri="{BB962C8B-B14F-4D97-AF65-F5344CB8AC3E}">
        <p14:creationId xmlns:p14="http://schemas.microsoft.com/office/powerpoint/2010/main" val="34831228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C0583-8C8A-D7A3-8720-A693D673E582}"/>
              </a:ext>
            </a:extLst>
          </p:cNvPr>
          <p:cNvSpPr>
            <a:spLocks noGrp="1"/>
          </p:cNvSpPr>
          <p:nvPr>
            <p:ph type="title"/>
          </p:nvPr>
        </p:nvSpPr>
        <p:spPr>
          <a:xfrm>
            <a:off x="628650" y="365125"/>
            <a:ext cx="7886700" cy="1050207"/>
          </a:xfrm>
        </p:spPr>
        <p:txBody>
          <a:bodyPr/>
          <a:lstStyle/>
          <a:p>
            <a:pPr marL="0" marR="0" lvl="0" indent="0" defTabSz="457200" rtl="0" eaLnBrk="1" fontAlgn="auto" latinLnBrk="0" hangingPunct="1">
              <a:lnSpc>
                <a:spcPct val="90000"/>
              </a:lnSpc>
              <a:spcBef>
                <a:spcPct val="0"/>
              </a:spcBef>
              <a:spcAft>
                <a:spcPts val="0"/>
              </a:spcAft>
              <a:tabLst/>
              <a:defRPr/>
            </a:pPr>
            <a:r>
              <a:rPr kumimoji="0" lang="en-GB" altLang="en-US" sz="2400" b="1" i="0" u="none" strike="noStrike" kern="1200" cap="none" spc="0" normalizeH="0" baseline="0" noProof="0" dirty="0">
                <a:ln>
                  <a:noFill/>
                </a:ln>
                <a:solidFill>
                  <a:srgbClr val="000000"/>
                </a:solidFill>
                <a:effectLst/>
                <a:uLnTx/>
                <a:uFillTx/>
                <a:latin typeface="Arial Rounded MT Bold" panose="020F0704030504030204" pitchFamily="34" charset="0"/>
                <a:ea typeface="+mn-ea"/>
                <a:cs typeface="Times New Roman" panose="02020603050405020304" pitchFamily="18" charset="0"/>
              </a:rPr>
              <a:t>BT&amp;R PROJECTS: JOBS RETAINED BY GENDER AND RACE 2021/2022</a:t>
            </a:r>
            <a:endParaRPr lang="en-ZA" dirty="0"/>
          </a:p>
        </p:txBody>
      </p:sp>
      <p:pic>
        <p:nvPicPr>
          <p:cNvPr id="5" name="Content Placeholder 4">
            <a:extLst>
              <a:ext uri="{FF2B5EF4-FFF2-40B4-BE49-F238E27FC236}">
                <a16:creationId xmlns:a16="http://schemas.microsoft.com/office/drawing/2014/main" id="{2BBE7E3A-6DD1-345C-68DA-54EEEA83F4A7}"/>
              </a:ext>
            </a:extLst>
          </p:cNvPr>
          <p:cNvPicPr>
            <a:picLocks noGrp="1" noChangeAspect="1"/>
          </p:cNvPicPr>
          <p:nvPr>
            <p:ph idx="1"/>
          </p:nvPr>
        </p:nvPicPr>
        <p:blipFill>
          <a:blip r:embed="rId2"/>
          <a:stretch>
            <a:fillRect/>
          </a:stretch>
        </p:blipFill>
        <p:spPr>
          <a:xfrm>
            <a:off x="318549" y="1415332"/>
            <a:ext cx="4615869" cy="4351338"/>
          </a:xfrm>
          <a:prstGeom prst="rect">
            <a:avLst/>
          </a:prstGeom>
        </p:spPr>
      </p:pic>
      <p:sp>
        <p:nvSpPr>
          <p:cNvPr id="4" name="Slide Number Placeholder 3">
            <a:extLst>
              <a:ext uri="{FF2B5EF4-FFF2-40B4-BE49-F238E27FC236}">
                <a16:creationId xmlns:a16="http://schemas.microsoft.com/office/drawing/2014/main" id="{E0D6619A-DDC9-5000-C068-2E9C41E85D5D}"/>
              </a:ext>
            </a:extLst>
          </p:cNvPr>
          <p:cNvSpPr>
            <a:spLocks noGrp="1"/>
          </p:cNvSpPr>
          <p:nvPr>
            <p:ph type="sldNum" sz="quarter" idx="12"/>
          </p:nvPr>
        </p:nvSpPr>
        <p:spPr/>
        <p:txBody>
          <a:bodyPr/>
          <a:lstStyle/>
          <a:p>
            <a:pPr>
              <a:defRPr/>
            </a:pPr>
            <a:fld id="{758C003F-BDA0-488A-A737-6FF7753DCC9A}" type="slidenum">
              <a:rPr lang="en-US" smtClean="0"/>
              <a:pPr>
                <a:defRPr/>
              </a:pPr>
              <a:t>18</a:t>
            </a:fld>
            <a:endParaRPr lang="en-US"/>
          </a:p>
        </p:txBody>
      </p:sp>
      <p:pic>
        <p:nvPicPr>
          <p:cNvPr id="6" name="Picture 5">
            <a:extLst>
              <a:ext uri="{FF2B5EF4-FFF2-40B4-BE49-F238E27FC236}">
                <a16:creationId xmlns:a16="http://schemas.microsoft.com/office/drawing/2014/main" id="{AE9DB8DB-6185-2D6D-534F-C6F1B46EC2F8}"/>
              </a:ext>
            </a:extLst>
          </p:cNvPr>
          <p:cNvPicPr>
            <a:picLocks noChangeAspect="1"/>
          </p:cNvPicPr>
          <p:nvPr/>
        </p:nvPicPr>
        <p:blipFill>
          <a:blip r:embed="rId3"/>
          <a:stretch>
            <a:fillRect/>
          </a:stretch>
        </p:blipFill>
        <p:spPr>
          <a:xfrm>
            <a:off x="4912059" y="1415332"/>
            <a:ext cx="4239768" cy="4293705"/>
          </a:xfrm>
          <a:prstGeom prst="rect">
            <a:avLst/>
          </a:prstGeom>
        </p:spPr>
      </p:pic>
    </p:spTree>
    <p:extLst>
      <p:ext uri="{BB962C8B-B14F-4D97-AF65-F5344CB8AC3E}">
        <p14:creationId xmlns:p14="http://schemas.microsoft.com/office/powerpoint/2010/main" val="2837594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FCA5C-9FD4-A902-D170-4B78A6BDB552}"/>
              </a:ext>
            </a:extLst>
          </p:cNvPr>
          <p:cNvSpPr>
            <a:spLocks noGrp="1"/>
          </p:cNvSpPr>
          <p:nvPr>
            <p:ph type="title"/>
          </p:nvPr>
        </p:nvSpPr>
        <p:spPr>
          <a:xfrm>
            <a:off x="700212" y="681037"/>
            <a:ext cx="8221152" cy="827571"/>
          </a:xfrm>
        </p:spPr>
        <p:txBody>
          <a:bodyPr/>
          <a:lstStyle/>
          <a:p>
            <a:pPr marL="0" marR="0" lvl="0" indent="0" defTabSz="457200" rtl="0" eaLnBrk="1" fontAlgn="auto" latinLnBrk="0" hangingPunct="1">
              <a:lnSpc>
                <a:spcPct val="100000"/>
              </a:lnSpc>
              <a:spcBef>
                <a:spcPts val="0"/>
              </a:spcBef>
              <a:spcAft>
                <a:spcPts val="0"/>
              </a:spcAft>
              <a:tabLst/>
              <a:defRPr/>
            </a:pPr>
            <a:r>
              <a:rPr kumimoji="0" lang="en-US" sz="2400" b="1" i="0" u="none" strike="noStrike" kern="1200" cap="none" spc="0" normalizeH="0" baseline="0" noProof="0" dirty="0">
                <a:ln>
                  <a:noFill/>
                </a:ln>
                <a:solidFill>
                  <a:sysClr val="windowText" lastClr="000000"/>
                </a:solidFill>
                <a:effectLst/>
                <a:uLnTx/>
                <a:uFillTx/>
                <a:latin typeface="Arial Rounded MT Bold" panose="020F0704030504030204" pitchFamily="34" charset="0"/>
                <a:ea typeface="+mn-ea"/>
                <a:cs typeface="Arial" panose="020B0604020202020204" pitchFamily="34" charset="0"/>
              </a:rPr>
              <a:t>CHALLENGES AND AREAS OF NON-</a:t>
            </a:r>
            <a:r>
              <a:rPr lang="en-US" sz="2400" b="1" dirty="0">
                <a:solidFill>
                  <a:sysClr val="windowText" lastClr="000000"/>
                </a:solidFill>
                <a:latin typeface="Arial Rounded MT Bold" panose="020F0704030504030204" pitchFamily="34" charset="0"/>
                <a:ea typeface="+mn-ea"/>
                <a:cs typeface="Arial" panose="020B0604020202020204" pitchFamily="34" charset="0"/>
              </a:rPr>
              <a:t>P</a:t>
            </a:r>
            <a:r>
              <a:rPr kumimoji="0" lang="en-US" sz="2400" b="1" i="0" u="none" strike="noStrike" kern="1200" cap="none" spc="0" normalizeH="0" baseline="0" noProof="0" dirty="0">
                <a:ln>
                  <a:noFill/>
                </a:ln>
                <a:solidFill>
                  <a:sysClr val="windowText" lastClr="000000"/>
                </a:solidFill>
                <a:effectLst/>
                <a:uLnTx/>
                <a:uFillTx/>
                <a:latin typeface="Arial Rounded MT Bold" panose="020F0704030504030204" pitchFamily="34" charset="0"/>
                <a:ea typeface="+mn-ea"/>
                <a:cs typeface="Arial" panose="020B0604020202020204" pitchFamily="34" charset="0"/>
              </a:rPr>
              <a:t>ERFORMANCE </a:t>
            </a:r>
            <a:br>
              <a:rPr kumimoji="0" lang="en-US" sz="2400" b="1" i="0" u="none" strike="noStrike" kern="1200" cap="none" spc="0" normalizeH="0" baseline="0" noProof="0" dirty="0">
                <a:ln>
                  <a:noFill/>
                </a:ln>
                <a:solidFill>
                  <a:sysClr val="windowText" lastClr="000000"/>
                </a:solidFill>
                <a:effectLst/>
                <a:uLnTx/>
                <a:uFillTx/>
                <a:latin typeface="Arial Rounded MT Bold" panose="020F0704030504030204" pitchFamily="34" charset="0"/>
                <a:ea typeface="+mn-ea"/>
                <a:cs typeface="Arial" panose="020B0604020202020204" pitchFamily="34" charset="0"/>
              </a:rPr>
            </a:br>
            <a:r>
              <a:rPr kumimoji="0" lang="en-ZA" sz="2400" b="1" i="0" u="none" strike="noStrike" kern="1200" cap="none" spc="0" normalizeH="0" baseline="0" noProof="0" dirty="0">
                <a:ln>
                  <a:noFill/>
                </a:ln>
                <a:solidFill>
                  <a:sysClr val="windowText" lastClr="000000"/>
                </a:solidFill>
                <a:effectLst/>
                <a:uLnTx/>
                <a:uFillTx/>
                <a:latin typeface="Arial Rounded MT Bold" panose="020F0704030504030204" pitchFamily="34" charset="0"/>
                <a:ea typeface="+mn-ea"/>
                <a:cs typeface="Arial" panose="020B0604020202020204" pitchFamily="34" charset="0"/>
              </a:rPr>
              <a:t>FOR  2021/22 FY</a:t>
            </a:r>
            <a:r>
              <a:rPr kumimoji="0" lang="en-ZA" sz="2400" b="0" i="0" u="none" strike="noStrike" kern="1200" cap="none" spc="0" normalizeH="0" baseline="0" noProof="0" dirty="0">
                <a:ln>
                  <a:noFill/>
                </a:ln>
                <a:solidFill>
                  <a:sysClr val="windowText" lastClr="000000"/>
                </a:solidFill>
                <a:effectLst/>
                <a:uLnTx/>
                <a:uFillTx/>
                <a:latin typeface="Arial Rounded MT Bold" panose="020F0704030504030204" pitchFamily="34" charset="0"/>
                <a:ea typeface="+mn-ea"/>
                <a:cs typeface="+mn-cs"/>
              </a:rPr>
              <a:t/>
            </a:r>
            <a:br>
              <a:rPr kumimoji="0" lang="en-ZA" sz="2400" b="0" i="0" u="none" strike="noStrike" kern="1200" cap="none" spc="0" normalizeH="0" baseline="0" noProof="0" dirty="0">
                <a:ln>
                  <a:noFill/>
                </a:ln>
                <a:solidFill>
                  <a:sysClr val="windowText" lastClr="000000"/>
                </a:solidFill>
                <a:effectLst/>
                <a:uLnTx/>
                <a:uFillTx/>
                <a:latin typeface="Arial Rounded MT Bold" panose="020F0704030504030204" pitchFamily="34" charset="0"/>
                <a:ea typeface="+mn-ea"/>
                <a:cs typeface="+mn-cs"/>
              </a:rPr>
            </a:br>
            <a:endParaRPr lang="en-ZA" sz="3600" dirty="0">
              <a:latin typeface="Arial Rounded MT Bold" panose="020F0704030504030204" pitchFamily="34" charset="0"/>
            </a:endParaRPr>
          </a:p>
        </p:txBody>
      </p:sp>
      <p:sp>
        <p:nvSpPr>
          <p:cNvPr id="3" name="Content Placeholder 2">
            <a:extLst>
              <a:ext uri="{FF2B5EF4-FFF2-40B4-BE49-F238E27FC236}">
                <a16:creationId xmlns:a16="http://schemas.microsoft.com/office/drawing/2014/main" id="{B1896F54-7987-AC31-3B15-FE84F7D10BBB}"/>
              </a:ext>
            </a:extLst>
          </p:cNvPr>
          <p:cNvSpPr>
            <a:spLocks noGrp="1"/>
          </p:cNvSpPr>
          <p:nvPr>
            <p:ph idx="1"/>
          </p:nvPr>
        </p:nvSpPr>
        <p:spPr>
          <a:xfrm>
            <a:off x="628650" y="1253331"/>
            <a:ext cx="7886700" cy="4351338"/>
          </a:xfrm>
        </p:spPr>
        <p:txBody>
          <a:bodyPr/>
          <a:lstStyle/>
          <a:p>
            <a:pPr marL="0" marR="0" lvl="0" indent="0" algn="just" defTabSz="457200" rtl="0" eaLnBrk="1" fontAlgn="auto" latinLnBrk="0" hangingPunct="1">
              <a:lnSpc>
                <a:spcPct val="80000"/>
              </a:lnSpc>
              <a:spcBef>
                <a:spcPct val="0"/>
              </a:spcBef>
              <a:spcAft>
                <a:spcPts val="0"/>
              </a:spcAft>
              <a:buClrTx/>
              <a:buSzTx/>
              <a:buFontTx/>
              <a:buNone/>
              <a:tabLst/>
              <a:defRPr/>
            </a:pPr>
            <a:r>
              <a:rPr kumimoji="0" lang="en-ZA" altLang="en-US"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Out of 2,3million SMMEs, Productivity SA can only service a fraction of the total number due to lack of funding. The CIS programme is reliant on other Regional and National Partners to achieve the APP targets with the use of additional funding. </a:t>
            </a:r>
          </a:p>
          <a:p>
            <a:pPr marL="0" marR="0" lvl="0" indent="0" algn="just" defTabSz="457200" rtl="0" eaLnBrk="1" fontAlgn="auto" latinLnBrk="0" hangingPunct="1">
              <a:lnSpc>
                <a:spcPct val="80000"/>
              </a:lnSpc>
              <a:spcBef>
                <a:spcPct val="0"/>
              </a:spcBef>
              <a:spcAft>
                <a:spcPts val="0"/>
              </a:spcAft>
              <a:buClrTx/>
              <a:buSzTx/>
              <a:buFontTx/>
              <a:buNone/>
              <a:tabLst/>
              <a:defRPr/>
            </a:pPr>
            <a:endParaRPr kumimoji="0" lang="en-ZA" altLang="en-US"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457200" rtl="0" eaLnBrk="1" fontAlgn="auto" latinLnBrk="0" hangingPunct="1">
              <a:lnSpc>
                <a:spcPct val="80000"/>
              </a:lnSpc>
              <a:spcBef>
                <a:spcPct val="0"/>
              </a:spcBef>
              <a:spcAft>
                <a:spcPts val="0"/>
              </a:spcAft>
              <a:buClrTx/>
              <a:buSzTx/>
              <a:buFontTx/>
              <a:buNone/>
              <a:tabLst/>
              <a:defRPr/>
            </a:pPr>
            <a:r>
              <a:rPr kumimoji="0" lang="en-ZA" altLang="en-US"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Investment into technology would further assist the CIS unit improve on access to clients and service offerings to support the SMMEs in both the inform and formal economy to become sustainable entities that create decent work. </a:t>
            </a:r>
          </a:p>
          <a:p>
            <a:pPr marL="0" marR="0" lvl="0" indent="0" algn="just" defTabSz="457200" rtl="0" eaLnBrk="1" fontAlgn="auto" latinLnBrk="0" hangingPunct="1">
              <a:lnSpc>
                <a:spcPct val="87000"/>
              </a:lnSpc>
              <a:spcBef>
                <a:spcPts val="1213"/>
              </a:spcBef>
              <a:spcAft>
                <a:spcPts val="0"/>
              </a:spcAft>
              <a:buClrTx/>
              <a:buSzTx/>
              <a:buFontTx/>
              <a:buNone/>
              <a:tabLst/>
              <a:defRPr/>
            </a:pPr>
            <a:r>
              <a:rPr kumimoji="0" lang="en-ZA" altLang="en-US"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The BT&amp;R Programme was the least performing programme with overall achievement of 33%, only achieving one of the three (3) KPIs. .</a:t>
            </a:r>
          </a:p>
          <a:p>
            <a:pPr marL="0" marR="0" lvl="0" indent="0" algn="just" defTabSz="457200" rtl="0" eaLnBrk="1" fontAlgn="auto" latinLnBrk="0" hangingPunct="1">
              <a:lnSpc>
                <a:spcPct val="87000"/>
              </a:lnSpc>
              <a:spcBef>
                <a:spcPts val="1213"/>
              </a:spcBef>
              <a:spcAft>
                <a:spcPts val="0"/>
              </a:spcAft>
              <a:buClrTx/>
              <a:buSzTx/>
              <a:buFontTx/>
              <a:buNone/>
              <a:tabLst/>
              <a:defRPr/>
            </a:pPr>
            <a:r>
              <a:rPr kumimoji="0" lang="en-GB" altLang="en-US"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Given the importance of the BT&amp;R Programme, in the face of the numbers of companies scaling down operations to stay afloat and some shutting down and retrenching millions of workers, a lot must be done to address the administrative and regulatory requirements as well as funding of the programme to support more companies and save jobs.</a:t>
            </a:r>
            <a:endParaRPr kumimoji="0" lang="en-ZA" altLang="en-US"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457200" rtl="0" eaLnBrk="1" fontAlgn="auto" latinLnBrk="0" hangingPunct="1">
              <a:lnSpc>
                <a:spcPct val="87000"/>
              </a:lnSpc>
              <a:spcBef>
                <a:spcPts val="1213"/>
              </a:spcBef>
              <a:spcAft>
                <a:spcPts val="0"/>
              </a:spcAft>
              <a:buClrTx/>
              <a:buSzTx/>
              <a:buFontTx/>
              <a:buNone/>
              <a:tabLst/>
              <a:defRPr/>
            </a:pPr>
            <a:r>
              <a:rPr kumimoji="0" lang="en-ZA" altLang="en-US"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In the current economic climate with more businesses facing economic distress and expecting them to meet the legislative and compliance obligations relating to UIF and SARS becomes a barrier and excludes most businesses (with 20 companies prevented from accessing the BT&amp;R interventions. </a:t>
            </a:r>
          </a:p>
          <a:p>
            <a:pPr marL="0" marR="0" lvl="0" indent="0" algn="just" defTabSz="457200" rtl="0" eaLnBrk="1" fontAlgn="auto" latinLnBrk="0" hangingPunct="1">
              <a:lnSpc>
                <a:spcPct val="87000"/>
              </a:lnSpc>
              <a:spcBef>
                <a:spcPts val="1213"/>
              </a:spcBef>
              <a:spcAft>
                <a:spcPts val="0"/>
              </a:spcAft>
              <a:buClrTx/>
              <a:buSzTx/>
              <a:buFontTx/>
              <a:buNone/>
              <a:tabLst/>
              <a:defRPr/>
            </a:pPr>
            <a:r>
              <a:rPr kumimoji="0" lang="en-GB" altLang="en-US"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The BT&amp;R programme was suspended in the fourth (4</a:t>
            </a:r>
            <a:r>
              <a:rPr kumimoji="0" lang="en-GB" altLang="en-US" sz="1600" b="0" i="0" u="none" strike="noStrike" kern="1200" cap="none" spc="0" normalizeH="0" baseline="3000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th</a:t>
            </a:r>
            <a:r>
              <a:rPr kumimoji="0" lang="en-GB" altLang="en-US"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quarter of 2021/2022 FY, due to a lack of funding and uncertainty about future funding. This negatively affected 108 nurtured companies, employing 10727 and 927 Future Forum members could not function as planned during this period.</a:t>
            </a:r>
            <a:endParaRPr kumimoji="0" lang="en-ZA" altLang="en-US"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endParaRPr lang="en-ZA" dirty="0"/>
          </a:p>
        </p:txBody>
      </p:sp>
      <p:sp>
        <p:nvSpPr>
          <p:cNvPr id="4" name="Slide Number Placeholder 3">
            <a:extLst>
              <a:ext uri="{FF2B5EF4-FFF2-40B4-BE49-F238E27FC236}">
                <a16:creationId xmlns:a16="http://schemas.microsoft.com/office/drawing/2014/main" id="{543551DB-2273-1C96-EF0B-4DC298A4DA0C}"/>
              </a:ext>
            </a:extLst>
          </p:cNvPr>
          <p:cNvSpPr>
            <a:spLocks noGrp="1"/>
          </p:cNvSpPr>
          <p:nvPr>
            <p:ph type="sldNum" sz="quarter" idx="12"/>
          </p:nvPr>
        </p:nvSpPr>
        <p:spPr/>
        <p:txBody>
          <a:bodyPr/>
          <a:lstStyle/>
          <a:p>
            <a:pPr>
              <a:defRPr/>
            </a:pPr>
            <a:fld id="{758C003F-BDA0-488A-A737-6FF7753DCC9A}" type="slidenum">
              <a:rPr lang="en-US" smtClean="0"/>
              <a:pPr>
                <a:defRPr/>
              </a:pPr>
              <a:t>19</a:t>
            </a:fld>
            <a:endParaRPr lang="en-US"/>
          </a:p>
        </p:txBody>
      </p:sp>
    </p:spTree>
    <p:extLst>
      <p:ext uri="{BB962C8B-B14F-4D97-AF65-F5344CB8AC3E}">
        <p14:creationId xmlns:p14="http://schemas.microsoft.com/office/powerpoint/2010/main" val="2292075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noChangeArrowheads="1"/>
          </p:cNvSpPr>
          <p:nvPr>
            <p:ph idx="1"/>
          </p:nvPr>
        </p:nvSpPr>
        <p:spPr>
          <a:xfrm>
            <a:off x="669663" y="708536"/>
            <a:ext cx="7593013" cy="3756025"/>
          </a:xfrm>
        </p:spPr>
        <p:txBody>
          <a:bodyPr/>
          <a:lstStyle/>
          <a:p>
            <a:pPr marL="251986" marR="0" lvl="0" indent="-251986" algn="just" defTabSz="1007943" rtl="0" eaLnBrk="1" fontAlgn="auto" latinLnBrk="0" hangingPunct="1">
              <a:lnSpc>
                <a:spcPct val="170000"/>
              </a:lnSpc>
              <a:spcBef>
                <a:spcPts val="0"/>
              </a:spcBef>
              <a:spcAft>
                <a:spcPts val="0"/>
              </a:spcAft>
              <a:buClrTx/>
              <a:buSzTx/>
              <a:buFont typeface="Arial" panose="020B0604020202020204" pitchFamily="34" charset="0"/>
              <a:buChar char="•"/>
              <a:tabLst/>
              <a:defRPr/>
            </a:pP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Legislative  Mandate </a:t>
            </a:r>
          </a:p>
          <a:p>
            <a:pPr marL="251986" marR="0" lvl="0" indent="-251986" algn="just" defTabSz="1007943" rtl="0" eaLnBrk="1" fontAlgn="auto" latinLnBrk="0" hangingPunct="1">
              <a:lnSpc>
                <a:spcPct val="170000"/>
              </a:lnSpc>
              <a:spcBef>
                <a:spcPts val="0"/>
              </a:spcBef>
              <a:spcAft>
                <a:spcPts val="0"/>
              </a:spcAft>
              <a:buClrTx/>
              <a:buSzTx/>
              <a:buFont typeface="Arial" panose="020B0604020202020204" pitchFamily="34" charset="0"/>
              <a:buChar char="•"/>
              <a:tabLst/>
              <a:defRPr/>
            </a:pPr>
            <a:r>
              <a:rPr kumimoji="0" lang="en-GB"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Productivity SA Operating Environment</a:t>
            </a:r>
          </a:p>
          <a:p>
            <a:pPr marL="251986" marR="0" lvl="0" indent="-251986" algn="just" defTabSz="1007943" rtl="0" eaLnBrk="1" fontAlgn="auto" latinLnBrk="0" hangingPunct="1">
              <a:lnSpc>
                <a:spcPct val="170000"/>
              </a:lnSpc>
              <a:spcBef>
                <a:spcPts val="0"/>
              </a:spcBef>
              <a:spcAft>
                <a:spcPts val="0"/>
              </a:spcAft>
              <a:buClrTx/>
              <a:buSzTx/>
              <a:buFont typeface="Arial" panose="020B0604020202020204" pitchFamily="34" charset="0"/>
              <a:buChar char="•"/>
              <a:tabLst/>
              <a:defRPr/>
            </a:pPr>
            <a:r>
              <a:rPr kumimoji="0" lang="en-GB"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Annual Performance Information 2021/22</a:t>
            </a:r>
          </a:p>
          <a:p>
            <a:pPr marL="251986" marR="0" lvl="0" indent="-251986" algn="just" defTabSz="1007943" rtl="0" eaLnBrk="1" fontAlgn="auto" latinLnBrk="0" hangingPunct="1">
              <a:lnSpc>
                <a:spcPct val="170000"/>
              </a:lnSpc>
              <a:spcBef>
                <a:spcPts val="0"/>
              </a:spcBef>
              <a:spcAft>
                <a:spcPts val="0"/>
              </a:spcAft>
              <a:buClrTx/>
              <a:buSzTx/>
              <a:buFont typeface="Arial" panose="020B0604020202020204" pitchFamily="34" charset="0"/>
              <a:buChar char="•"/>
              <a:tabLst/>
              <a:defRPr/>
            </a:pP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Key Achievements for the 2021/22 FY </a:t>
            </a:r>
          </a:p>
          <a:p>
            <a:pPr marL="251986" marR="0" lvl="0" indent="-251986" algn="just" defTabSz="1007943" rtl="0" eaLnBrk="1" fontAlgn="auto" latinLnBrk="0" hangingPunct="1">
              <a:lnSpc>
                <a:spcPct val="170000"/>
              </a:lnSpc>
              <a:spcBef>
                <a:spcPts val="0"/>
              </a:spcBef>
              <a:spcAft>
                <a:spcPts val="0"/>
              </a:spcAft>
              <a:buClrTx/>
              <a:buSzTx/>
              <a:buFont typeface="Arial" panose="020B0604020202020204" pitchFamily="34" charset="0"/>
              <a:buChar char="•"/>
              <a:tabLst/>
              <a:defRPr/>
            </a:pPr>
            <a:r>
              <a:rPr kumimoji="0" lang="en-GB"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Challenges and areas of non-performance for 2021/22 FY</a:t>
            </a:r>
          </a:p>
          <a:p>
            <a:pPr marL="251986" marR="0" lvl="0" indent="-251986" algn="just" defTabSz="1007943" rtl="0" eaLnBrk="1" fontAlgn="auto" latinLnBrk="0" hangingPunct="1">
              <a:lnSpc>
                <a:spcPct val="170000"/>
              </a:lnSpc>
              <a:spcBef>
                <a:spcPts val="0"/>
              </a:spcBef>
              <a:spcAft>
                <a:spcPts val="0"/>
              </a:spcAft>
              <a:buClrTx/>
              <a:buSzTx/>
              <a:buFont typeface="Arial" panose="020B0604020202020204" pitchFamily="34" charset="0"/>
              <a:buChar char="•"/>
              <a:tabLst/>
              <a:defRPr/>
            </a:pPr>
            <a:r>
              <a:rPr kumimoji="0" lang="en-GB"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Financial Information for the year 2021/22 FY</a:t>
            </a:r>
          </a:p>
          <a:p>
            <a:pPr marL="251986" marR="0" lvl="0" indent="-251986" algn="just" defTabSz="1007943" rtl="0" eaLnBrk="1" fontAlgn="auto" latinLnBrk="0" hangingPunct="1">
              <a:lnSpc>
                <a:spcPct val="170000"/>
              </a:lnSpc>
              <a:spcBef>
                <a:spcPts val="0"/>
              </a:spcBef>
              <a:spcAft>
                <a:spcPts val="0"/>
              </a:spcAft>
              <a:buClrTx/>
              <a:buSzTx/>
              <a:buFont typeface="Arial" panose="020B0604020202020204" pitchFamily="34" charset="0"/>
              <a:buChar char="•"/>
              <a:tabLst/>
              <a:defRPr/>
            </a:pPr>
            <a:r>
              <a:rPr kumimoji="0" lang="en-GB"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Audit outcomes 2021/22 FY</a:t>
            </a:r>
          </a:p>
          <a:p>
            <a:pPr marL="251986" marR="0" lvl="0" indent="-251986" algn="just" defTabSz="1007943" rtl="0" eaLnBrk="1" fontAlgn="auto" latinLnBrk="0" hangingPunct="1">
              <a:lnSpc>
                <a:spcPct val="170000"/>
              </a:lnSpc>
              <a:spcBef>
                <a:spcPts val="0"/>
              </a:spcBef>
              <a:spcAft>
                <a:spcPts val="0"/>
              </a:spcAft>
              <a:buClrTx/>
              <a:buSzTx/>
              <a:buFont typeface="Arial" panose="020B0604020202020204" pitchFamily="34" charset="0"/>
              <a:buChar char="•"/>
              <a:tabLst/>
              <a:defRPr/>
            </a:pPr>
            <a:r>
              <a:rPr kumimoji="0" lang="en-GB"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Strategic Plan 2019/20-2023/24 and Priorities over the MTSF</a:t>
            </a:r>
          </a:p>
          <a:p>
            <a:pPr marL="251986" marR="0" lvl="0" indent="-251986" algn="just" defTabSz="1007943" rtl="0" eaLnBrk="1" fontAlgn="auto" latinLnBrk="0" hangingPunct="1">
              <a:lnSpc>
                <a:spcPct val="170000"/>
              </a:lnSpc>
              <a:spcBef>
                <a:spcPts val="0"/>
              </a:spcBef>
              <a:spcAft>
                <a:spcPts val="0"/>
              </a:spcAft>
              <a:buClrTx/>
              <a:buSzTx/>
              <a:buFont typeface="Arial" panose="020B0604020202020204" pitchFamily="34" charset="0"/>
              <a:buChar char="•"/>
              <a:tabLst/>
              <a:defRPr/>
            </a:pPr>
            <a:r>
              <a:rPr kumimoji="0" lang="en-GB"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Annual Performance Plan 2022/23 FY</a:t>
            </a:r>
          </a:p>
          <a:p>
            <a:pPr marL="251986" marR="0" lvl="0" indent="-251986" algn="just" defTabSz="1007943" rtl="0" eaLnBrk="1" fontAlgn="auto" latinLnBrk="0" hangingPunct="1">
              <a:lnSpc>
                <a:spcPct val="170000"/>
              </a:lnSpc>
              <a:spcBef>
                <a:spcPts val="0"/>
              </a:spcBef>
              <a:spcAft>
                <a:spcPts val="0"/>
              </a:spcAft>
              <a:buClrTx/>
              <a:buSzTx/>
              <a:buFont typeface="Arial" panose="020B0604020202020204" pitchFamily="34" charset="0"/>
              <a:buChar char="•"/>
              <a:tabLst/>
              <a:defRPr/>
            </a:pPr>
            <a:r>
              <a:rPr kumimoji="0" lang="en-GB"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Budget 2022/23 - 2025/26</a:t>
            </a:r>
          </a:p>
          <a:p>
            <a:pPr marL="251986" marR="0" lvl="0" indent="-251986" algn="just" defTabSz="1007943" rtl="0" eaLnBrk="1" fontAlgn="auto" latinLnBrk="0" hangingPunct="1">
              <a:lnSpc>
                <a:spcPct val="170000"/>
              </a:lnSpc>
              <a:spcBef>
                <a:spcPts val="0"/>
              </a:spcBef>
              <a:spcAft>
                <a:spcPts val="0"/>
              </a:spcAft>
              <a:buClrTx/>
              <a:buSzTx/>
              <a:buFont typeface="Arial" panose="020B0604020202020204" pitchFamily="34" charset="0"/>
              <a:buChar char="•"/>
              <a:tabLst/>
              <a:defRPr/>
            </a:pPr>
            <a:r>
              <a:rPr kumimoji="0" lang="en-GB"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Conclusion and Recommendations</a:t>
            </a:r>
          </a:p>
          <a:p>
            <a:pPr marL="0" indent="0" eaLnBrk="1" hangingPunct="1">
              <a:buFont typeface="Arial" panose="020B0604020202020204" pitchFamily="34" charset="0"/>
              <a:buNone/>
            </a:pPr>
            <a:endParaRPr lang="en-GB" altLang="en-US" sz="1500" dirty="0">
              <a:solidFill>
                <a:srgbClr val="404040"/>
              </a:solidFill>
              <a:latin typeface="Arial" panose="020B0604020202020204" pitchFamily="34" charset="0"/>
              <a:ea typeface="MS PGothic" panose="020B0600070205080204" pitchFamily="34" charset="-128"/>
            </a:endParaRPr>
          </a:p>
        </p:txBody>
      </p:sp>
      <p:sp>
        <p:nvSpPr>
          <p:cNvPr id="5123" name="Rectangle 4"/>
          <p:cNvSpPr>
            <a:spLocks noChangeArrowheads="1"/>
          </p:cNvSpPr>
          <p:nvPr/>
        </p:nvSpPr>
        <p:spPr bwMode="auto">
          <a:xfrm>
            <a:off x="669663" y="168275"/>
            <a:ext cx="51879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700" b="1" u="sng" dirty="0">
                <a:solidFill>
                  <a:srgbClr val="006938"/>
                </a:solidFill>
                <a:latin typeface="Arial" panose="020B0604020202020204" pitchFamily="34" charset="0"/>
                <a:ea typeface="MS PGothic" panose="020B0600070205080204" pitchFamily="34" charset="-128"/>
              </a:rPr>
              <a:t>TABLE OF CONTENTS</a:t>
            </a:r>
          </a:p>
        </p:txBody>
      </p:sp>
      <p:sp>
        <p:nvSpPr>
          <p:cNvPr id="2" name="Slide Number Placeholder 1"/>
          <p:cNvSpPr>
            <a:spLocks noGrp="1"/>
          </p:cNvSpPr>
          <p:nvPr>
            <p:ph type="sldNum" sz="quarter" idx="12"/>
          </p:nvPr>
        </p:nvSpPr>
        <p:spPr>
          <a:xfrm>
            <a:off x="6698582" y="60793"/>
            <a:ext cx="2057400" cy="365125"/>
          </a:xfrm>
        </p:spPr>
        <p:txBody>
          <a:bodyPr/>
          <a:lstStyle/>
          <a:p>
            <a:pPr>
              <a:defRPr/>
            </a:pPr>
            <a:fld id="{758C003F-BDA0-488A-A737-6FF7753DCC9A}" type="slidenum">
              <a:rPr lang="en-US" b="1" smtClean="0">
                <a:solidFill>
                  <a:schemeClr val="tx1"/>
                </a:solidFill>
              </a:rPr>
              <a:pPr>
                <a:defRPr/>
              </a:pPr>
              <a:t>2</a:t>
            </a:fld>
            <a:endParaRPr lang="en-US" b="1">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2B4CE-2A99-8E22-374F-9FC1D68126FA}"/>
              </a:ext>
            </a:extLst>
          </p:cNvPr>
          <p:cNvSpPr>
            <a:spLocks noGrp="1"/>
          </p:cNvSpPr>
          <p:nvPr>
            <p:ph type="title"/>
          </p:nvPr>
        </p:nvSpPr>
        <p:spPr>
          <a:xfrm>
            <a:off x="628649" y="365125"/>
            <a:ext cx="8292713" cy="1325563"/>
          </a:xfrm>
        </p:spPr>
        <p:txBody>
          <a:bodyPr/>
          <a:lstStyle/>
          <a:p>
            <a:r>
              <a:rPr kumimoji="0" lang="en-ZA" sz="2400" b="1" i="0" u="none" strike="noStrike" kern="1200" cap="none" spc="0" normalizeH="0" baseline="0" noProof="0" dirty="0">
                <a:ln>
                  <a:noFill/>
                </a:ln>
                <a:solidFill>
                  <a:prstClr val="black"/>
                </a:solidFill>
                <a:effectLst/>
                <a:uLnTx/>
                <a:uFillTx/>
                <a:latin typeface="Arial Rounded MT Bold" panose="020F0704030504030204" pitchFamily="34" charset="0"/>
                <a:cs typeface="Arial" panose="020B0604020202020204" pitchFamily="34" charset="0"/>
              </a:rPr>
              <a:t>BT&amp;R COMPANIES AFFECTED BY THE SUSPENSION 2021/2022</a:t>
            </a:r>
            <a:endParaRPr lang="en-ZA" sz="3600" dirty="0">
              <a:latin typeface="Arial Rounded MT Bold" panose="020F0704030504030204" pitchFamily="34" charset="0"/>
            </a:endParaRPr>
          </a:p>
        </p:txBody>
      </p:sp>
      <p:pic>
        <p:nvPicPr>
          <p:cNvPr id="5" name="Content Placeholder 4">
            <a:extLst>
              <a:ext uri="{FF2B5EF4-FFF2-40B4-BE49-F238E27FC236}">
                <a16:creationId xmlns:a16="http://schemas.microsoft.com/office/drawing/2014/main" id="{0D36CE34-647E-5C69-48FA-0183D623596F}"/>
              </a:ext>
            </a:extLst>
          </p:cNvPr>
          <p:cNvPicPr>
            <a:picLocks noGrp="1" noChangeAspect="1"/>
          </p:cNvPicPr>
          <p:nvPr>
            <p:ph idx="1"/>
          </p:nvPr>
        </p:nvPicPr>
        <p:blipFill>
          <a:blip r:embed="rId2"/>
          <a:stretch>
            <a:fillRect/>
          </a:stretch>
        </p:blipFill>
        <p:spPr>
          <a:xfrm>
            <a:off x="628648" y="1528572"/>
            <a:ext cx="8101883" cy="3417139"/>
          </a:xfrm>
          <a:prstGeom prst="rect">
            <a:avLst/>
          </a:prstGeom>
        </p:spPr>
      </p:pic>
      <p:sp>
        <p:nvSpPr>
          <p:cNvPr id="4" name="Slide Number Placeholder 3">
            <a:extLst>
              <a:ext uri="{FF2B5EF4-FFF2-40B4-BE49-F238E27FC236}">
                <a16:creationId xmlns:a16="http://schemas.microsoft.com/office/drawing/2014/main" id="{54B93348-2152-F625-ED03-4655AAD2C7A5}"/>
              </a:ext>
            </a:extLst>
          </p:cNvPr>
          <p:cNvSpPr>
            <a:spLocks noGrp="1"/>
          </p:cNvSpPr>
          <p:nvPr>
            <p:ph type="sldNum" sz="quarter" idx="12"/>
          </p:nvPr>
        </p:nvSpPr>
        <p:spPr/>
        <p:txBody>
          <a:bodyPr/>
          <a:lstStyle/>
          <a:p>
            <a:pPr>
              <a:defRPr/>
            </a:pPr>
            <a:fld id="{758C003F-BDA0-488A-A737-6FF7753DCC9A}" type="slidenum">
              <a:rPr lang="en-US" smtClean="0"/>
              <a:pPr>
                <a:defRPr/>
              </a:pPr>
              <a:t>20</a:t>
            </a:fld>
            <a:endParaRPr lang="en-US"/>
          </a:p>
        </p:txBody>
      </p:sp>
      <p:pic>
        <p:nvPicPr>
          <p:cNvPr id="6" name="Picture 5">
            <a:extLst>
              <a:ext uri="{FF2B5EF4-FFF2-40B4-BE49-F238E27FC236}">
                <a16:creationId xmlns:a16="http://schemas.microsoft.com/office/drawing/2014/main" id="{B0BDF095-9126-C9A2-F94E-9E4B70D3DE6E}"/>
              </a:ext>
            </a:extLst>
          </p:cNvPr>
          <p:cNvPicPr>
            <a:picLocks noChangeAspect="1"/>
          </p:cNvPicPr>
          <p:nvPr/>
        </p:nvPicPr>
        <p:blipFill>
          <a:blip r:embed="rId3"/>
          <a:stretch>
            <a:fillRect/>
          </a:stretch>
        </p:blipFill>
        <p:spPr>
          <a:xfrm>
            <a:off x="239906" y="5329428"/>
            <a:ext cx="8681456" cy="1091279"/>
          </a:xfrm>
          <a:prstGeom prst="rect">
            <a:avLst/>
          </a:prstGeom>
        </p:spPr>
      </p:pic>
    </p:spTree>
    <p:extLst>
      <p:ext uri="{BB962C8B-B14F-4D97-AF65-F5344CB8AC3E}">
        <p14:creationId xmlns:p14="http://schemas.microsoft.com/office/powerpoint/2010/main" val="8915014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BD1CD-6A6E-76C6-2E3B-81B2BAE5D9E8}"/>
              </a:ext>
            </a:extLst>
          </p:cNvPr>
          <p:cNvSpPr>
            <a:spLocks noGrp="1"/>
          </p:cNvSpPr>
          <p:nvPr>
            <p:ph type="title"/>
          </p:nvPr>
        </p:nvSpPr>
        <p:spPr>
          <a:xfrm>
            <a:off x="684309" y="563908"/>
            <a:ext cx="7886700" cy="692398"/>
          </a:xfrm>
        </p:spPr>
        <p:txBody>
          <a:bodyPr/>
          <a:lstStyle/>
          <a:p>
            <a:pPr marL="0" marR="0" lvl="0" indent="0" defTabSz="457200" rtl="0" eaLnBrk="1" fontAlgn="auto" latinLnBrk="0" hangingPunct="1">
              <a:lnSpc>
                <a:spcPct val="90000"/>
              </a:lnSpc>
              <a:spcBef>
                <a:spcPct val="0"/>
              </a:spcBef>
              <a:spcAft>
                <a:spcPts val="0"/>
              </a:spcAft>
              <a:tabLst/>
              <a:defRPr/>
            </a:pPr>
            <a:r>
              <a:rPr kumimoji="0" lang="en-GB" altLang="en-US" sz="2400" b="1"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Arial" panose="020B0604020202020204" pitchFamily="34" charset="0"/>
              </a:rPr>
              <a:t>BT&amp;R PROGRAMME ACCELERATION PLAN</a:t>
            </a:r>
            <a:r>
              <a:rPr kumimoji="0" lang="en-GB" altLang="en-US" sz="3086"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r>
            <a:br>
              <a:rPr kumimoji="0" lang="en-GB" altLang="en-US" sz="3086"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lang="en-ZA" dirty="0"/>
          </a:p>
        </p:txBody>
      </p:sp>
      <p:pic>
        <p:nvPicPr>
          <p:cNvPr id="5" name="Content Placeholder 4">
            <a:extLst>
              <a:ext uri="{FF2B5EF4-FFF2-40B4-BE49-F238E27FC236}">
                <a16:creationId xmlns:a16="http://schemas.microsoft.com/office/drawing/2014/main" id="{3AB7D32A-16C0-42C8-89A1-577220219927}"/>
              </a:ext>
            </a:extLst>
          </p:cNvPr>
          <p:cNvPicPr>
            <a:picLocks noGrp="1" noChangeAspect="1"/>
          </p:cNvPicPr>
          <p:nvPr>
            <p:ph idx="1"/>
          </p:nvPr>
        </p:nvPicPr>
        <p:blipFill>
          <a:blip r:embed="rId2"/>
          <a:stretch>
            <a:fillRect/>
          </a:stretch>
        </p:blipFill>
        <p:spPr>
          <a:xfrm>
            <a:off x="684309" y="799769"/>
            <a:ext cx="4142133" cy="4351338"/>
          </a:xfrm>
          <a:prstGeom prst="rect">
            <a:avLst/>
          </a:prstGeom>
        </p:spPr>
      </p:pic>
      <p:sp>
        <p:nvSpPr>
          <p:cNvPr id="4" name="Slide Number Placeholder 3">
            <a:extLst>
              <a:ext uri="{FF2B5EF4-FFF2-40B4-BE49-F238E27FC236}">
                <a16:creationId xmlns:a16="http://schemas.microsoft.com/office/drawing/2014/main" id="{F1B78501-7866-6CBD-2E4C-3DD7F3F320C9}"/>
              </a:ext>
            </a:extLst>
          </p:cNvPr>
          <p:cNvSpPr>
            <a:spLocks noGrp="1"/>
          </p:cNvSpPr>
          <p:nvPr>
            <p:ph type="sldNum" sz="quarter" idx="12"/>
          </p:nvPr>
        </p:nvSpPr>
        <p:spPr/>
        <p:txBody>
          <a:bodyPr/>
          <a:lstStyle/>
          <a:p>
            <a:pPr>
              <a:defRPr/>
            </a:pPr>
            <a:fld id="{758C003F-BDA0-488A-A737-6FF7753DCC9A}" type="slidenum">
              <a:rPr lang="en-US" smtClean="0"/>
              <a:pPr>
                <a:defRPr/>
              </a:pPr>
              <a:t>21</a:t>
            </a:fld>
            <a:endParaRPr lang="en-US"/>
          </a:p>
        </p:txBody>
      </p:sp>
      <p:pic>
        <p:nvPicPr>
          <p:cNvPr id="6" name="Picture 5">
            <a:extLst>
              <a:ext uri="{FF2B5EF4-FFF2-40B4-BE49-F238E27FC236}">
                <a16:creationId xmlns:a16="http://schemas.microsoft.com/office/drawing/2014/main" id="{5571D6D7-226C-0FC5-DC0C-FB05529B8F3C}"/>
              </a:ext>
            </a:extLst>
          </p:cNvPr>
          <p:cNvPicPr>
            <a:picLocks noChangeAspect="1"/>
          </p:cNvPicPr>
          <p:nvPr/>
        </p:nvPicPr>
        <p:blipFill>
          <a:blip r:embed="rId3"/>
          <a:stretch>
            <a:fillRect/>
          </a:stretch>
        </p:blipFill>
        <p:spPr>
          <a:xfrm>
            <a:off x="4993419" y="1113787"/>
            <a:ext cx="4035097" cy="4407790"/>
          </a:xfrm>
          <a:prstGeom prst="rect">
            <a:avLst/>
          </a:prstGeom>
        </p:spPr>
      </p:pic>
    </p:spTree>
    <p:extLst>
      <p:ext uri="{BB962C8B-B14F-4D97-AF65-F5344CB8AC3E}">
        <p14:creationId xmlns:p14="http://schemas.microsoft.com/office/powerpoint/2010/main" val="4520130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0737C2C2-06E2-CAC7-400F-3A64D79A158D}"/>
              </a:ext>
            </a:extLst>
          </p:cNvPr>
          <p:cNvPicPr>
            <a:picLocks noGrp="1" noChangeAspect="1"/>
          </p:cNvPicPr>
          <p:nvPr>
            <p:ph idx="1"/>
          </p:nvPr>
        </p:nvPicPr>
        <p:blipFill>
          <a:blip r:embed="rId2"/>
          <a:stretch>
            <a:fillRect/>
          </a:stretch>
        </p:blipFill>
        <p:spPr>
          <a:xfrm>
            <a:off x="549137" y="2774183"/>
            <a:ext cx="7886700" cy="654817"/>
          </a:xfrm>
        </p:spPr>
      </p:pic>
      <p:sp>
        <p:nvSpPr>
          <p:cNvPr id="4" name="Slide Number Placeholder 3">
            <a:extLst>
              <a:ext uri="{FF2B5EF4-FFF2-40B4-BE49-F238E27FC236}">
                <a16:creationId xmlns:a16="http://schemas.microsoft.com/office/drawing/2014/main" id="{560CE1CE-E36D-72BD-5414-7E0554422A3D}"/>
              </a:ext>
            </a:extLst>
          </p:cNvPr>
          <p:cNvSpPr>
            <a:spLocks noGrp="1"/>
          </p:cNvSpPr>
          <p:nvPr>
            <p:ph type="sldNum" sz="quarter" idx="12"/>
          </p:nvPr>
        </p:nvSpPr>
        <p:spPr/>
        <p:txBody>
          <a:bodyPr/>
          <a:lstStyle/>
          <a:p>
            <a:pPr>
              <a:defRPr/>
            </a:pPr>
            <a:fld id="{758C003F-BDA0-488A-A737-6FF7753DCC9A}" type="slidenum">
              <a:rPr lang="en-US" smtClean="0"/>
              <a:pPr>
                <a:defRPr/>
              </a:pPr>
              <a:t>22</a:t>
            </a:fld>
            <a:endParaRPr lang="en-US"/>
          </a:p>
        </p:txBody>
      </p:sp>
    </p:spTree>
    <p:extLst>
      <p:ext uri="{BB962C8B-B14F-4D97-AF65-F5344CB8AC3E}">
        <p14:creationId xmlns:p14="http://schemas.microsoft.com/office/powerpoint/2010/main" val="18634132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A91BB-B450-E277-8D24-F3828C1D45F0}"/>
              </a:ext>
            </a:extLst>
          </p:cNvPr>
          <p:cNvSpPr>
            <a:spLocks noGrp="1"/>
          </p:cNvSpPr>
          <p:nvPr>
            <p:ph type="title"/>
          </p:nvPr>
        </p:nvSpPr>
        <p:spPr/>
        <p:txBody>
          <a:bodyPr/>
          <a:lstStyle/>
          <a:p>
            <a:r>
              <a:rPr kumimoji="0" lang="en-GB" altLang="en-US" sz="2400" b="1" i="0" u="none" strike="noStrike" kern="1200" cap="none" spc="0" normalizeH="0" baseline="0" noProof="0" dirty="0">
                <a:ln>
                  <a:noFill/>
                </a:ln>
                <a:solidFill>
                  <a:prstClr val="black"/>
                </a:solidFill>
                <a:effectLst/>
                <a:uLnTx/>
                <a:uFillTx/>
                <a:latin typeface="Arial Rounded MT Bold" panose="020F0704030504030204" pitchFamily="34" charset="0"/>
                <a:ea typeface="ＭＳ Ｐゴシック" panose="020B0600070205080204" pitchFamily="34" charset="-128"/>
                <a:cs typeface="Arial" panose="020B0604020202020204" pitchFamily="34" charset="0"/>
              </a:rPr>
              <a:t>KEY ACHIEVEMENTS FOR THE 2021/22 FY</a:t>
            </a:r>
            <a:endParaRPr lang="en-ZA" sz="3600" dirty="0">
              <a:latin typeface="Arial Rounded MT Bold" panose="020F0704030504030204" pitchFamily="34" charset="0"/>
            </a:endParaRPr>
          </a:p>
        </p:txBody>
      </p:sp>
      <p:sp>
        <p:nvSpPr>
          <p:cNvPr id="3" name="Content Placeholder 2">
            <a:extLst>
              <a:ext uri="{FF2B5EF4-FFF2-40B4-BE49-F238E27FC236}">
                <a16:creationId xmlns:a16="http://schemas.microsoft.com/office/drawing/2014/main" id="{8D8E5882-CDF0-CC0D-1052-601288B024CB}"/>
              </a:ext>
            </a:extLst>
          </p:cNvPr>
          <p:cNvSpPr>
            <a:spLocks noGrp="1"/>
          </p:cNvSpPr>
          <p:nvPr>
            <p:ph idx="1"/>
          </p:nvPr>
        </p:nvSpPr>
        <p:spPr>
          <a:xfrm>
            <a:off x="628650" y="1356498"/>
            <a:ext cx="7886700" cy="4351338"/>
          </a:xfrm>
        </p:spPr>
        <p:txBody>
          <a:bodyPr/>
          <a:lstStyle/>
          <a:p>
            <a:pPr marL="0" marR="0" lvl="0" indent="0" algn="just" defTabSz="457200" rtl="0" eaLnBrk="1" fontAlgn="auto" latinLnBrk="0" hangingPunct="1">
              <a:lnSpc>
                <a:spcPct val="150000"/>
              </a:lnSpc>
              <a:spcBef>
                <a:spcPts val="0"/>
              </a:spcBef>
              <a:spcAft>
                <a:spcPts val="0"/>
              </a:spcAft>
              <a:buClrTx/>
              <a:buSzTx/>
              <a:buFontTx/>
              <a:buNone/>
              <a:tabLst/>
              <a:defRPr/>
            </a:pPr>
            <a:r>
              <a:rPr kumimoji="0" lang="en-ZA" sz="1600" b="0" i="0" u="none" strike="noStrike" kern="120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rPr>
              <a:t>The entity obtained an Unqualified Audit Opinion for the financial year 2021/22.</a:t>
            </a: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en-ZA" sz="1600" b="0" i="0" u="none" strike="noStrike" kern="120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rPr>
              <a:t>Grant funding increased by 20% year-on-year.</a:t>
            </a: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en-ZA" sz="1600" b="0" i="0" u="none" strike="noStrike" kern="120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rPr>
              <a:t>The entity had a Surplus for the year amounting to R3,751,061</a:t>
            </a: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en-ZA" sz="1600" b="0" i="0" u="none" strike="noStrike" kern="120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rPr>
              <a:t>Current assets exceeded current liabilities as at year-end.</a:t>
            </a:r>
          </a:p>
          <a:p>
            <a:pPr marL="0" marR="0" lvl="0" indent="0" algn="just" defTabSz="457200" rtl="0" eaLnBrk="1" fontAlgn="auto" latinLnBrk="0" hangingPunct="1">
              <a:lnSpc>
                <a:spcPct val="110000"/>
              </a:lnSpc>
              <a:spcBef>
                <a:spcPts val="0"/>
              </a:spcBef>
              <a:spcAft>
                <a:spcPts val="0"/>
              </a:spcAft>
              <a:buClrTx/>
              <a:buSzTx/>
              <a:buFontTx/>
              <a:buNone/>
              <a:tabLst/>
              <a:defRPr/>
            </a:pPr>
            <a:endParaRPr kumimoji="0" lang="en-ZA" sz="1600" b="0" i="0" u="none" strike="noStrike" kern="120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457200" rtl="0" eaLnBrk="1" fontAlgn="auto" latinLnBrk="0" hangingPunct="1">
              <a:lnSpc>
                <a:spcPct val="110000"/>
              </a:lnSpc>
              <a:spcBef>
                <a:spcPts val="0"/>
              </a:spcBef>
              <a:spcAft>
                <a:spcPts val="0"/>
              </a:spcAft>
              <a:buClrTx/>
              <a:buSzTx/>
              <a:buFontTx/>
              <a:buNone/>
              <a:tabLst/>
              <a:defRPr/>
            </a:pPr>
            <a:r>
              <a:rPr kumimoji="0" lang="en-ZA" sz="1600" b="0" i="0" u="none" strike="noStrike" kern="120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rPr>
              <a:t>The financial statements were prepared on a going concern basis and that was ratified by the Auditors.</a:t>
            </a:r>
          </a:p>
          <a:p>
            <a:pPr marL="0" marR="0" lvl="0" indent="0" algn="just" defTabSz="457200" rtl="0" eaLnBrk="1" fontAlgn="auto" latinLnBrk="0" hangingPunct="1">
              <a:lnSpc>
                <a:spcPct val="110000"/>
              </a:lnSpc>
              <a:spcBef>
                <a:spcPts val="0"/>
              </a:spcBef>
              <a:spcAft>
                <a:spcPts val="0"/>
              </a:spcAft>
              <a:buClrTx/>
              <a:buSzTx/>
              <a:buFontTx/>
              <a:buNone/>
              <a:tabLst/>
              <a:defRPr/>
            </a:pPr>
            <a:endParaRPr kumimoji="0" lang="en-ZA" sz="1600" b="0" i="0" u="none" strike="noStrike" kern="120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457200" rtl="0" eaLnBrk="1" fontAlgn="auto" latinLnBrk="0" hangingPunct="1">
              <a:lnSpc>
                <a:spcPct val="150000"/>
              </a:lnSpc>
              <a:spcBef>
                <a:spcPts val="0"/>
              </a:spcBef>
              <a:spcAft>
                <a:spcPts val="882"/>
              </a:spcAft>
              <a:buClrTx/>
              <a:buSzTx/>
              <a:buFontTx/>
              <a:buNone/>
              <a:tabLst/>
              <a:defRPr/>
            </a:pPr>
            <a:r>
              <a:rPr kumimoji="0" lang="en-ZA" sz="1600" b="0" i="0" u="none" strike="noStrike" kern="120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rPr>
              <a:t>As at 31 March 2021, the entity recorded an Accumulated Surplus of R15,135,591.</a:t>
            </a:r>
          </a:p>
          <a:p>
            <a:pPr marL="0" marR="0" lvl="0" indent="0" algn="just" defTabSz="457200" rtl="0" eaLnBrk="1" fontAlgn="auto" latinLnBrk="0" hangingPunct="1">
              <a:lnSpc>
                <a:spcPct val="150000"/>
              </a:lnSpc>
              <a:spcBef>
                <a:spcPts val="0"/>
              </a:spcBef>
              <a:spcAft>
                <a:spcPts val="882"/>
              </a:spcAft>
              <a:buClrTx/>
              <a:buSzTx/>
              <a:buFontTx/>
              <a:buNone/>
              <a:tabLst/>
              <a:defRPr/>
            </a:pPr>
            <a:r>
              <a:rPr kumimoji="0" lang="en-ZA" sz="1600" b="0" i="0" u="none" strike="noStrike" kern="120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rPr>
              <a:t>Irregular expenditure of R1,894,374 and Fruitless and Wasteful expenditure of R47,760 incurred. </a:t>
            </a:r>
          </a:p>
          <a:p>
            <a:endParaRPr lang="en-ZA" dirty="0"/>
          </a:p>
        </p:txBody>
      </p:sp>
      <p:sp>
        <p:nvSpPr>
          <p:cNvPr id="4" name="Slide Number Placeholder 3">
            <a:extLst>
              <a:ext uri="{FF2B5EF4-FFF2-40B4-BE49-F238E27FC236}">
                <a16:creationId xmlns:a16="http://schemas.microsoft.com/office/drawing/2014/main" id="{2651DC98-2AAF-509A-206F-191B9E39E906}"/>
              </a:ext>
            </a:extLst>
          </p:cNvPr>
          <p:cNvSpPr>
            <a:spLocks noGrp="1"/>
          </p:cNvSpPr>
          <p:nvPr>
            <p:ph type="sldNum" sz="quarter" idx="12"/>
          </p:nvPr>
        </p:nvSpPr>
        <p:spPr/>
        <p:txBody>
          <a:bodyPr/>
          <a:lstStyle/>
          <a:p>
            <a:pPr>
              <a:defRPr/>
            </a:pPr>
            <a:fld id="{758C003F-BDA0-488A-A737-6FF7753DCC9A}" type="slidenum">
              <a:rPr lang="en-US" smtClean="0"/>
              <a:pPr>
                <a:defRPr/>
              </a:pPr>
              <a:t>23</a:t>
            </a:fld>
            <a:endParaRPr lang="en-US"/>
          </a:p>
        </p:txBody>
      </p:sp>
    </p:spTree>
    <p:extLst>
      <p:ext uri="{BB962C8B-B14F-4D97-AF65-F5344CB8AC3E}">
        <p14:creationId xmlns:p14="http://schemas.microsoft.com/office/powerpoint/2010/main" val="30641370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E0087-6549-0E13-7A17-685760D718E9}"/>
              </a:ext>
            </a:extLst>
          </p:cNvPr>
          <p:cNvSpPr>
            <a:spLocks noGrp="1"/>
          </p:cNvSpPr>
          <p:nvPr>
            <p:ph type="title"/>
          </p:nvPr>
        </p:nvSpPr>
        <p:spPr>
          <a:xfrm>
            <a:off x="628650" y="524151"/>
            <a:ext cx="7886700" cy="843473"/>
          </a:xfrm>
        </p:spPr>
        <p:txBody>
          <a:bodyPr/>
          <a:lstStyle/>
          <a:p>
            <a:pPr marL="0" marR="0" lvl="0" indent="0" defTabSz="1007943" rtl="0" eaLnBrk="1" fontAlgn="auto" latinLnBrk="0" hangingPunct="1">
              <a:lnSpc>
                <a:spcPct val="90000"/>
              </a:lnSpc>
              <a:spcBef>
                <a:spcPct val="0"/>
              </a:spcBef>
              <a:spcAft>
                <a:spcPts val="0"/>
              </a:spcAft>
              <a:tabLst/>
              <a:defRPr/>
            </a:pPr>
            <a:r>
              <a:rPr kumimoji="0" lang="en-US" altLang="en-US" sz="2400" b="1"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Arial" panose="020B0604020202020204" pitchFamily="34" charset="0"/>
              </a:rPr>
              <a:t>FINANCIAL PERFORMANCE FOR THE YEAR </a:t>
            </a:r>
            <a:br>
              <a:rPr kumimoji="0" lang="en-US" altLang="en-US" sz="2400" b="1"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Arial" panose="020B0604020202020204" pitchFamily="34" charset="0"/>
              </a:rPr>
            </a:br>
            <a:r>
              <a:rPr kumimoji="0" lang="en-US" altLang="en-US" sz="2400" b="1"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Arial" panose="020B0604020202020204" pitchFamily="34" charset="0"/>
              </a:rPr>
              <a:t>ENDED 2021/22</a:t>
            </a:r>
            <a:r>
              <a:rPr kumimoji="0" lang="en-US" altLang="en-US" sz="3086"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r>
            <a:br>
              <a:rPr kumimoji="0" lang="en-US" altLang="en-US" sz="3086"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lang="en-ZA" dirty="0"/>
          </a:p>
        </p:txBody>
      </p:sp>
      <p:pic>
        <p:nvPicPr>
          <p:cNvPr id="5" name="Content Placeholder 4">
            <a:extLst>
              <a:ext uri="{FF2B5EF4-FFF2-40B4-BE49-F238E27FC236}">
                <a16:creationId xmlns:a16="http://schemas.microsoft.com/office/drawing/2014/main" id="{7CBD9F30-9035-C5F8-326B-0EAD77C010A8}"/>
              </a:ext>
            </a:extLst>
          </p:cNvPr>
          <p:cNvPicPr>
            <a:picLocks noGrp="1" noChangeAspect="1"/>
          </p:cNvPicPr>
          <p:nvPr>
            <p:ph idx="1"/>
          </p:nvPr>
        </p:nvPicPr>
        <p:blipFill>
          <a:blip r:embed="rId2"/>
          <a:stretch>
            <a:fillRect/>
          </a:stretch>
        </p:blipFill>
        <p:spPr>
          <a:xfrm>
            <a:off x="628650" y="1137037"/>
            <a:ext cx="7886700" cy="5016322"/>
          </a:xfrm>
          <a:prstGeom prst="rect">
            <a:avLst/>
          </a:prstGeom>
        </p:spPr>
      </p:pic>
      <p:sp>
        <p:nvSpPr>
          <p:cNvPr id="4" name="Slide Number Placeholder 3">
            <a:extLst>
              <a:ext uri="{FF2B5EF4-FFF2-40B4-BE49-F238E27FC236}">
                <a16:creationId xmlns:a16="http://schemas.microsoft.com/office/drawing/2014/main" id="{565490F6-C3D4-BE69-38BC-4B29FE8985E1}"/>
              </a:ext>
            </a:extLst>
          </p:cNvPr>
          <p:cNvSpPr>
            <a:spLocks noGrp="1"/>
          </p:cNvSpPr>
          <p:nvPr>
            <p:ph type="sldNum" sz="quarter" idx="12"/>
          </p:nvPr>
        </p:nvSpPr>
        <p:spPr/>
        <p:txBody>
          <a:bodyPr/>
          <a:lstStyle/>
          <a:p>
            <a:pPr>
              <a:defRPr/>
            </a:pPr>
            <a:fld id="{758C003F-BDA0-488A-A737-6FF7753DCC9A}" type="slidenum">
              <a:rPr lang="en-US" smtClean="0"/>
              <a:pPr>
                <a:defRPr/>
              </a:pPr>
              <a:t>24</a:t>
            </a:fld>
            <a:endParaRPr lang="en-US"/>
          </a:p>
        </p:txBody>
      </p:sp>
    </p:spTree>
    <p:extLst>
      <p:ext uri="{BB962C8B-B14F-4D97-AF65-F5344CB8AC3E}">
        <p14:creationId xmlns:p14="http://schemas.microsoft.com/office/powerpoint/2010/main" val="32718500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2A30C-7222-CDB8-B32D-B530BD0ED1D5}"/>
              </a:ext>
            </a:extLst>
          </p:cNvPr>
          <p:cNvSpPr>
            <a:spLocks noGrp="1"/>
          </p:cNvSpPr>
          <p:nvPr>
            <p:ph type="title"/>
          </p:nvPr>
        </p:nvSpPr>
        <p:spPr>
          <a:xfrm>
            <a:off x="628650" y="-123428"/>
            <a:ext cx="7886700" cy="1325563"/>
          </a:xfrm>
        </p:spPr>
        <p:txBody>
          <a:bodyPr/>
          <a:lstStyle/>
          <a:p>
            <a:r>
              <a:rPr kumimoji="0" lang="en-US" altLang="en-US" sz="2400" b="1" i="0" u="none" strike="noStrike" kern="1200" cap="none" spc="0" normalizeH="0" baseline="0" noProof="0" dirty="0">
                <a:ln>
                  <a:noFill/>
                </a:ln>
                <a:solidFill>
                  <a:prstClr val="black"/>
                </a:solidFill>
                <a:effectLst/>
                <a:uLnTx/>
                <a:uFillTx/>
                <a:latin typeface="Arial Rounded MT Bold" panose="020F0704030504030204" pitchFamily="34" charset="0"/>
                <a:cs typeface="Arial" panose="020B0604020202020204" pitchFamily="34" charset="0"/>
              </a:rPr>
              <a:t>AUDIT OUTCOMES</a:t>
            </a:r>
            <a:endParaRPr lang="en-ZA" sz="3600" dirty="0">
              <a:latin typeface="Arial Rounded MT Bold" panose="020F0704030504030204" pitchFamily="34" charset="0"/>
            </a:endParaRPr>
          </a:p>
        </p:txBody>
      </p:sp>
      <p:pic>
        <p:nvPicPr>
          <p:cNvPr id="6" name="Content Placeholder 5">
            <a:extLst>
              <a:ext uri="{FF2B5EF4-FFF2-40B4-BE49-F238E27FC236}">
                <a16:creationId xmlns:a16="http://schemas.microsoft.com/office/drawing/2014/main" id="{CB7C691A-902A-76B3-D015-8B829783D757}"/>
              </a:ext>
            </a:extLst>
          </p:cNvPr>
          <p:cNvPicPr>
            <a:picLocks noGrp="1" noChangeAspect="1"/>
          </p:cNvPicPr>
          <p:nvPr>
            <p:ph idx="1"/>
          </p:nvPr>
        </p:nvPicPr>
        <p:blipFill>
          <a:blip r:embed="rId2"/>
          <a:stretch>
            <a:fillRect/>
          </a:stretch>
        </p:blipFill>
        <p:spPr>
          <a:xfrm>
            <a:off x="628650" y="1027906"/>
            <a:ext cx="7714422" cy="4351338"/>
          </a:xfrm>
        </p:spPr>
      </p:pic>
      <p:sp>
        <p:nvSpPr>
          <p:cNvPr id="4" name="Slide Number Placeholder 3">
            <a:extLst>
              <a:ext uri="{FF2B5EF4-FFF2-40B4-BE49-F238E27FC236}">
                <a16:creationId xmlns:a16="http://schemas.microsoft.com/office/drawing/2014/main" id="{BB2FA2E8-0011-1972-D598-AD4B0FD6AB20}"/>
              </a:ext>
            </a:extLst>
          </p:cNvPr>
          <p:cNvSpPr>
            <a:spLocks noGrp="1"/>
          </p:cNvSpPr>
          <p:nvPr>
            <p:ph type="sldNum" sz="quarter" idx="12"/>
          </p:nvPr>
        </p:nvSpPr>
        <p:spPr/>
        <p:txBody>
          <a:bodyPr/>
          <a:lstStyle/>
          <a:p>
            <a:pPr>
              <a:defRPr/>
            </a:pPr>
            <a:fld id="{758C003F-BDA0-488A-A737-6FF7753DCC9A}" type="slidenum">
              <a:rPr lang="en-US" smtClean="0"/>
              <a:pPr>
                <a:defRPr/>
              </a:pPr>
              <a:t>25</a:t>
            </a:fld>
            <a:endParaRPr lang="en-US"/>
          </a:p>
        </p:txBody>
      </p:sp>
    </p:spTree>
    <p:extLst>
      <p:ext uri="{BB962C8B-B14F-4D97-AF65-F5344CB8AC3E}">
        <p14:creationId xmlns:p14="http://schemas.microsoft.com/office/powerpoint/2010/main" val="12366048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52DC4-4579-F3DF-53BB-913C65183FE4}"/>
              </a:ext>
            </a:extLst>
          </p:cNvPr>
          <p:cNvSpPr>
            <a:spLocks noGrp="1"/>
          </p:cNvSpPr>
          <p:nvPr>
            <p:ph type="title"/>
          </p:nvPr>
        </p:nvSpPr>
        <p:spPr>
          <a:xfrm>
            <a:off x="747920" y="497275"/>
            <a:ext cx="8237054" cy="994548"/>
          </a:xfrm>
        </p:spPr>
        <p:txBody>
          <a:bodyPr/>
          <a:lstStyle/>
          <a:p>
            <a:pPr marL="251986" marR="0" lvl="0" indent="-251986" defTabSz="342900" rtl="0" eaLnBrk="1" fontAlgn="auto" latinLnBrk="0" hangingPunct="1">
              <a:lnSpc>
                <a:spcPct val="90000"/>
              </a:lnSpc>
              <a:spcBef>
                <a:spcPts val="1102"/>
              </a:spcBef>
              <a:spcAft>
                <a:spcPts val="0"/>
              </a:spcAft>
              <a:tabLst/>
              <a:defRPr/>
            </a:pPr>
            <a:r>
              <a:rPr kumimoji="0" lang="en-US" sz="2400" b="1"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   </a:t>
            </a:r>
            <a:r>
              <a:rPr kumimoji="0" lang="en-US" sz="3086" b="1" i="0" u="none" strike="noStrike" kern="1200" cap="none" spc="0" normalizeH="0" baseline="0" noProof="0" dirty="0">
                <a:ln>
                  <a:noFill/>
                </a:ln>
                <a:solidFill>
                  <a:prstClr val="black"/>
                </a:solidFill>
                <a:effectLst/>
                <a:uLnTx/>
                <a:uFillTx/>
                <a:latin typeface="Calibri" panose="020F0502020204030204"/>
                <a:ea typeface="+mn-ea"/>
                <a:cs typeface="+mn-cs"/>
              </a:rPr>
              <a:t/>
            </a:r>
            <a:br>
              <a:rPr kumimoji="0" lang="en-US" sz="3086" b="1" i="0" u="none" strike="noStrike" kern="1200" cap="none" spc="0" normalizeH="0" baseline="0" noProof="0" dirty="0">
                <a:ln>
                  <a:noFill/>
                </a:ln>
                <a:solidFill>
                  <a:prstClr val="black"/>
                </a:solidFill>
                <a:effectLst/>
                <a:uLnTx/>
                <a:uFillTx/>
                <a:latin typeface="Calibri" panose="020F0502020204030204"/>
                <a:ea typeface="+mn-ea"/>
                <a:cs typeface="+mn-cs"/>
              </a:rPr>
            </a:br>
            <a:endParaRPr lang="en-ZA" dirty="0"/>
          </a:p>
        </p:txBody>
      </p:sp>
      <p:sp>
        <p:nvSpPr>
          <p:cNvPr id="3" name="Content Placeholder 2">
            <a:extLst>
              <a:ext uri="{FF2B5EF4-FFF2-40B4-BE49-F238E27FC236}">
                <a16:creationId xmlns:a16="http://schemas.microsoft.com/office/drawing/2014/main" id="{FAD1E5E3-3163-E199-97ED-801BAD46F03C}"/>
              </a:ext>
            </a:extLst>
          </p:cNvPr>
          <p:cNvSpPr>
            <a:spLocks noGrp="1"/>
          </p:cNvSpPr>
          <p:nvPr>
            <p:ph idx="1"/>
          </p:nvPr>
        </p:nvSpPr>
        <p:spPr>
          <a:xfrm>
            <a:off x="628650" y="354633"/>
            <a:ext cx="7886700" cy="4351338"/>
          </a:xfrm>
        </p:spPr>
        <p:txBody>
          <a:bodyPr/>
          <a:lstStyle/>
          <a:p>
            <a:endParaRPr kumimoji="0" lang="en-US" sz="2400" b="1" i="0" u="none" strike="noStrike" kern="1200" cap="none" spc="0" normalizeH="0" baseline="0" noProof="0" dirty="0">
              <a:ln>
                <a:noFill/>
              </a:ln>
              <a:solidFill>
                <a:prstClr val="black"/>
              </a:solidFill>
              <a:effectLst/>
              <a:uLnTx/>
              <a:uFillTx/>
              <a:latin typeface="Arial Rounded MT Bold" panose="020F0704030504030204" pitchFamily="34" charset="0"/>
              <a:ea typeface="+mj-ea"/>
              <a:cs typeface="+mj-cs"/>
            </a:endParaRPr>
          </a:p>
          <a:p>
            <a:endParaRPr lang="en-US" sz="2400" b="1" dirty="0">
              <a:solidFill>
                <a:prstClr val="black"/>
              </a:solidFill>
              <a:latin typeface="Arial Rounded MT Bold" panose="020F0704030504030204" pitchFamily="34" charset="0"/>
              <a:ea typeface="+mj-ea"/>
              <a:cs typeface="+mj-cs"/>
            </a:endParaRPr>
          </a:p>
          <a:p>
            <a:endParaRPr kumimoji="0" lang="en-US" sz="2400" b="1" i="0" u="none" strike="noStrike" kern="1200" cap="none" spc="0" normalizeH="0" baseline="0" noProof="0" dirty="0">
              <a:ln>
                <a:noFill/>
              </a:ln>
              <a:solidFill>
                <a:prstClr val="black"/>
              </a:solidFill>
              <a:effectLst/>
              <a:uLnTx/>
              <a:uFillTx/>
              <a:latin typeface="Arial Rounded MT Bold" panose="020F0704030504030204" pitchFamily="34" charset="0"/>
              <a:ea typeface="+mj-ea"/>
              <a:cs typeface="+mj-cs"/>
            </a:endParaRPr>
          </a:p>
          <a:p>
            <a:pPr marL="0" indent="0" algn="ctr">
              <a:buNone/>
            </a:pPr>
            <a:r>
              <a:rPr kumimoji="0" lang="en-US" sz="2400" b="1" i="0" u="none" strike="noStrike" kern="1200" cap="none" spc="0" normalizeH="0" baseline="0" noProof="0" dirty="0">
                <a:ln>
                  <a:noFill/>
                </a:ln>
                <a:solidFill>
                  <a:prstClr val="black"/>
                </a:solidFill>
                <a:effectLst/>
                <a:uLnTx/>
                <a:uFillTx/>
                <a:latin typeface="Arial Rounded MT Bold" panose="020F0704030504030204" pitchFamily="34" charset="0"/>
                <a:ea typeface="+mj-ea"/>
                <a:cs typeface="+mj-cs"/>
              </a:rPr>
              <a:t>STRATEGIC PLAN 2019/20 - 2023/24 AND</a:t>
            </a:r>
            <a:br>
              <a:rPr kumimoji="0" lang="en-US" sz="2400" b="1" i="0" u="none" strike="noStrike" kern="1200" cap="none" spc="0" normalizeH="0" baseline="0" noProof="0" dirty="0">
                <a:ln>
                  <a:noFill/>
                </a:ln>
                <a:solidFill>
                  <a:prstClr val="black"/>
                </a:solidFill>
                <a:effectLst/>
                <a:uLnTx/>
                <a:uFillTx/>
                <a:latin typeface="Arial Rounded MT Bold" panose="020F0704030504030204" pitchFamily="34" charset="0"/>
                <a:ea typeface="+mj-ea"/>
                <a:cs typeface="+mj-cs"/>
              </a:rPr>
            </a:br>
            <a:r>
              <a:rPr kumimoji="0" lang="en-US" sz="2400" b="1" i="0" u="none" strike="noStrike" kern="1200" cap="none" spc="0" normalizeH="0" baseline="0" noProof="0" dirty="0">
                <a:ln>
                  <a:noFill/>
                </a:ln>
                <a:solidFill>
                  <a:prstClr val="black"/>
                </a:solidFill>
                <a:effectLst/>
                <a:uLnTx/>
                <a:uFillTx/>
                <a:latin typeface="Arial Rounded MT Bold" panose="020F0704030504030204" pitchFamily="34" charset="0"/>
                <a:ea typeface="+mj-ea"/>
                <a:cs typeface="+mj-cs"/>
              </a:rPr>
              <a:t>PRIORITIES OVER THE MTSF ANNUAL PERFORMANCE PLAN 2022/23</a:t>
            </a:r>
            <a:endParaRPr lang="en-ZA" dirty="0"/>
          </a:p>
        </p:txBody>
      </p:sp>
      <p:sp>
        <p:nvSpPr>
          <p:cNvPr id="4" name="Slide Number Placeholder 3">
            <a:extLst>
              <a:ext uri="{FF2B5EF4-FFF2-40B4-BE49-F238E27FC236}">
                <a16:creationId xmlns:a16="http://schemas.microsoft.com/office/drawing/2014/main" id="{30A4486C-0F5B-C4AC-31C5-1709F903839D}"/>
              </a:ext>
            </a:extLst>
          </p:cNvPr>
          <p:cNvSpPr>
            <a:spLocks noGrp="1"/>
          </p:cNvSpPr>
          <p:nvPr>
            <p:ph type="sldNum" sz="quarter" idx="12"/>
          </p:nvPr>
        </p:nvSpPr>
        <p:spPr/>
        <p:txBody>
          <a:bodyPr/>
          <a:lstStyle/>
          <a:p>
            <a:pPr>
              <a:defRPr/>
            </a:pPr>
            <a:fld id="{758C003F-BDA0-488A-A737-6FF7753DCC9A}" type="slidenum">
              <a:rPr lang="en-US" smtClean="0"/>
              <a:pPr>
                <a:defRPr/>
              </a:pPr>
              <a:t>26</a:t>
            </a:fld>
            <a:endParaRPr lang="en-US"/>
          </a:p>
        </p:txBody>
      </p:sp>
    </p:spTree>
    <p:extLst>
      <p:ext uri="{BB962C8B-B14F-4D97-AF65-F5344CB8AC3E}">
        <p14:creationId xmlns:p14="http://schemas.microsoft.com/office/powerpoint/2010/main" val="22072569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BC456-BF21-F55B-AAAD-EA13A9FE27C4}"/>
              </a:ext>
            </a:extLst>
          </p:cNvPr>
          <p:cNvSpPr>
            <a:spLocks noGrp="1"/>
          </p:cNvSpPr>
          <p:nvPr>
            <p:ph type="title"/>
          </p:nvPr>
        </p:nvSpPr>
        <p:spPr>
          <a:xfrm>
            <a:off x="628650" y="365125"/>
            <a:ext cx="7886700" cy="620837"/>
          </a:xfrm>
        </p:spPr>
        <p:txBody>
          <a:bodyPr/>
          <a:lstStyle/>
          <a:p>
            <a:r>
              <a:rPr kumimoji="0" lang="en-ZA" sz="2400" b="1" i="0" u="none" strike="noStrike" kern="1200" cap="none" spc="0" normalizeH="0" baseline="0" noProof="0" dirty="0">
                <a:ln>
                  <a:noFill/>
                </a:ln>
                <a:solidFill>
                  <a:prstClr val="black"/>
                </a:solidFill>
                <a:effectLst/>
                <a:uLnTx/>
                <a:uFillTx/>
                <a:latin typeface="Arial Rounded MT Bold" panose="020F0704030504030204" pitchFamily="34" charset="0"/>
                <a:cs typeface="Arial" panose="020B0604020202020204" pitchFamily="34" charset="0"/>
              </a:rPr>
              <a:t>PRIORITIES OVER THE MTSF 2019 – 2024</a:t>
            </a:r>
            <a:endParaRPr lang="en-ZA" sz="3600" dirty="0">
              <a:latin typeface="Arial Rounded MT Bold" panose="020F0704030504030204" pitchFamily="34" charset="0"/>
            </a:endParaRPr>
          </a:p>
        </p:txBody>
      </p:sp>
      <p:pic>
        <p:nvPicPr>
          <p:cNvPr id="5" name="Content Placeholder 4">
            <a:extLst>
              <a:ext uri="{FF2B5EF4-FFF2-40B4-BE49-F238E27FC236}">
                <a16:creationId xmlns:a16="http://schemas.microsoft.com/office/drawing/2014/main" id="{F672C2F9-26D4-5BA3-B176-B066BC6A2BA8}"/>
              </a:ext>
            </a:extLst>
          </p:cNvPr>
          <p:cNvPicPr>
            <a:picLocks noGrp="1" noChangeAspect="1"/>
          </p:cNvPicPr>
          <p:nvPr>
            <p:ph idx="1"/>
          </p:nvPr>
        </p:nvPicPr>
        <p:blipFill>
          <a:blip r:embed="rId2"/>
          <a:stretch>
            <a:fillRect/>
          </a:stretch>
        </p:blipFill>
        <p:spPr>
          <a:xfrm>
            <a:off x="628650" y="1070218"/>
            <a:ext cx="7886700" cy="901201"/>
          </a:xfrm>
          <a:prstGeom prst="rect">
            <a:avLst/>
          </a:prstGeom>
        </p:spPr>
      </p:pic>
      <p:sp>
        <p:nvSpPr>
          <p:cNvPr id="4" name="Slide Number Placeholder 3">
            <a:extLst>
              <a:ext uri="{FF2B5EF4-FFF2-40B4-BE49-F238E27FC236}">
                <a16:creationId xmlns:a16="http://schemas.microsoft.com/office/drawing/2014/main" id="{1D5DF59D-4A59-07FB-2236-2F0F5DC9D58C}"/>
              </a:ext>
            </a:extLst>
          </p:cNvPr>
          <p:cNvSpPr>
            <a:spLocks noGrp="1"/>
          </p:cNvSpPr>
          <p:nvPr>
            <p:ph type="sldNum" sz="quarter" idx="12"/>
          </p:nvPr>
        </p:nvSpPr>
        <p:spPr/>
        <p:txBody>
          <a:bodyPr/>
          <a:lstStyle/>
          <a:p>
            <a:pPr>
              <a:defRPr/>
            </a:pPr>
            <a:fld id="{758C003F-BDA0-488A-A737-6FF7753DCC9A}" type="slidenum">
              <a:rPr lang="en-US" smtClean="0"/>
              <a:pPr>
                <a:defRPr/>
              </a:pPr>
              <a:t>27</a:t>
            </a:fld>
            <a:endParaRPr lang="en-US"/>
          </a:p>
        </p:txBody>
      </p:sp>
      <p:pic>
        <p:nvPicPr>
          <p:cNvPr id="6" name="Picture 5">
            <a:extLst>
              <a:ext uri="{FF2B5EF4-FFF2-40B4-BE49-F238E27FC236}">
                <a16:creationId xmlns:a16="http://schemas.microsoft.com/office/drawing/2014/main" id="{ADB67838-52EA-62CE-8B18-BC3BA8AB75AB}"/>
              </a:ext>
            </a:extLst>
          </p:cNvPr>
          <p:cNvPicPr>
            <a:picLocks noChangeAspect="1"/>
          </p:cNvPicPr>
          <p:nvPr/>
        </p:nvPicPr>
        <p:blipFill>
          <a:blip r:embed="rId3"/>
          <a:stretch>
            <a:fillRect/>
          </a:stretch>
        </p:blipFill>
        <p:spPr>
          <a:xfrm>
            <a:off x="151074" y="2062872"/>
            <a:ext cx="9144000" cy="3640562"/>
          </a:xfrm>
          <a:prstGeom prst="rect">
            <a:avLst/>
          </a:prstGeom>
        </p:spPr>
      </p:pic>
    </p:spTree>
    <p:extLst>
      <p:ext uri="{BB962C8B-B14F-4D97-AF65-F5344CB8AC3E}">
        <p14:creationId xmlns:p14="http://schemas.microsoft.com/office/powerpoint/2010/main" val="37126965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33F1D-E0E1-EB0A-A288-2022634BC5ED}"/>
              </a:ext>
            </a:extLst>
          </p:cNvPr>
          <p:cNvSpPr>
            <a:spLocks noGrp="1"/>
          </p:cNvSpPr>
          <p:nvPr>
            <p:ph type="title"/>
          </p:nvPr>
        </p:nvSpPr>
        <p:spPr>
          <a:xfrm>
            <a:off x="628650" y="206099"/>
            <a:ext cx="7886700" cy="1325563"/>
          </a:xfrm>
        </p:spPr>
        <p:txBody>
          <a:bodyPr/>
          <a:lstStyle/>
          <a:p>
            <a:r>
              <a:rPr kumimoji="0" lang="en-ZA" sz="2400" b="1" i="0" u="none" strike="noStrike" kern="1200" cap="none" spc="0" normalizeH="0" baseline="0" noProof="0" dirty="0">
                <a:ln>
                  <a:noFill/>
                </a:ln>
                <a:solidFill>
                  <a:prstClr val="black"/>
                </a:solidFill>
                <a:effectLst/>
                <a:uLnTx/>
                <a:uFillTx/>
                <a:latin typeface="Arial Rounded MT Bold" panose="020F0704030504030204" pitchFamily="34" charset="0"/>
                <a:ea typeface="Calibri" panose="020F0502020204030204" pitchFamily="34" charset="0"/>
                <a:cs typeface="Arial" panose="020B0604020202020204" pitchFamily="34" charset="0"/>
              </a:rPr>
              <a:t>THE CHANGE AGENDA – A Productivity Driven long-term Competitiveness and Sustained Inclusive Growth for South Africa towards 2030</a:t>
            </a:r>
            <a:endParaRPr lang="en-ZA" sz="4000" dirty="0">
              <a:latin typeface="Arial Rounded MT Bold" panose="020F0704030504030204" pitchFamily="34" charset="0"/>
            </a:endParaRPr>
          </a:p>
        </p:txBody>
      </p:sp>
      <p:pic>
        <p:nvPicPr>
          <p:cNvPr id="5" name="Content Placeholder 4">
            <a:extLst>
              <a:ext uri="{FF2B5EF4-FFF2-40B4-BE49-F238E27FC236}">
                <a16:creationId xmlns:a16="http://schemas.microsoft.com/office/drawing/2014/main" id="{34F2FC3B-7516-2431-98B7-402EDDEAABAC}"/>
              </a:ext>
            </a:extLst>
          </p:cNvPr>
          <p:cNvPicPr>
            <a:picLocks noGrp="1" noChangeAspect="1"/>
          </p:cNvPicPr>
          <p:nvPr>
            <p:ph idx="1"/>
          </p:nvPr>
        </p:nvPicPr>
        <p:blipFill>
          <a:blip r:embed="rId2"/>
          <a:stretch>
            <a:fillRect/>
          </a:stretch>
        </p:blipFill>
        <p:spPr>
          <a:xfrm>
            <a:off x="628649" y="1375575"/>
            <a:ext cx="8388129" cy="4980775"/>
          </a:xfrm>
          <a:prstGeom prst="rect">
            <a:avLst/>
          </a:prstGeom>
        </p:spPr>
      </p:pic>
      <p:sp>
        <p:nvSpPr>
          <p:cNvPr id="4" name="Slide Number Placeholder 3">
            <a:extLst>
              <a:ext uri="{FF2B5EF4-FFF2-40B4-BE49-F238E27FC236}">
                <a16:creationId xmlns:a16="http://schemas.microsoft.com/office/drawing/2014/main" id="{053FB4C7-7962-B7E2-022E-D1C978D3A54C}"/>
              </a:ext>
            </a:extLst>
          </p:cNvPr>
          <p:cNvSpPr>
            <a:spLocks noGrp="1"/>
          </p:cNvSpPr>
          <p:nvPr>
            <p:ph type="sldNum" sz="quarter" idx="12"/>
          </p:nvPr>
        </p:nvSpPr>
        <p:spPr/>
        <p:txBody>
          <a:bodyPr/>
          <a:lstStyle/>
          <a:p>
            <a:pPr>
              <a:defRPr/>
            </a:pPr>
            <a:fld id="{758C003F-BDA0-488A-A737-6FF7753DCC9A}" type="slidenum">
              <a:rPr lang="en-US" smtClean="0"/>
              <a:pPr>
                <a:defRPr/>
              </a:pPr>
              <a:t>28</a:t>
            </a:fld>
            <a:endParaRPr lang="en-US"/>
          </a:p>
        </p:txBody>
      </p:sp>
      <p:pic>
        <p:nvPicPr>
          <p:cNvPr id="6" name="Picture 5">
            <a:extLst>
              <a:ext uri="{FF2B5EF4-FFF2-40B4-BE49-F238E27FC236}">
                <a16:creationId xmlns:a16="http://schemas.microsoft.com/office/drawing/2014/main" id="{FD5BC1B2-4180-2310-25A2-4DE50E7FFED1}"/>
              </a:ext>
            </a:extLst>
          </p:cNvPr>
          <p:cNvPicPr>
            <a:picLocks noChangeAspect="1"/>
          </p:cNvPicPr>
          <p:nvPr/>
        </p:nvPicPr>
        <p:blipFill>
          <a:blip r:embed="rId3"/>
          <a:stretch>
            <a:fillRect/>
          </a:stretch>
        </p:blipFill>
        <p:spPr>
          <a:xfrm>
            <a:off x="628648" y="6241397"/>
            <a:ext cx="7546797" cy="664522"/>
          </a:xfrm>
          <a:prstGeom prst="rect">
            <a:avLst/>
          </a:prstGeom>
        </p:spPr>
      </p:pic>
    </p:spTree>
    <p:extLst>
      <p:ext uri="{BB962C8B-B14F-4D97-AF65-F5344CB8AC3E}">
        <p14:creationId xmlns:p14="http://schemas.microsoft.com/office/powerpoint/2010/main" val="13044622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9994E-D59E-408C-EF87-D3F578380AFF}"/>
              </a:ext>
            </a:extLst>
          </p:cNvPr>
          <p:cNvSpPr>
            <a:spLocks noGrp="1"/>
          </p:cNvSpPr>
          <p:nvPr>
            <p:ph type="title"/>
          </p:nvPr>
        </p:nvSpPr>
        <p:spPr>
          <a:xfrm>
            <a:off x="628650" y="365125"/>
            <a:ext cx="8427886" cy="1325563"/>
          </a:xfrm>
        </p:spPr>
        <p:txBody>
          <a:bodyPr/>
          <a:lstStyle/>
          <a:p>
            <a:r>
              <a:rPr kumimoji="0" lang="en-GB" sz="2400" b="1" i="0" u="none" strike="noStrike" kern="1200" cap="none" spc="0" normalizeH="0" baseline="0" noProof="0" dirty="0">
                <a:ln>
                  <a:noFill/>
                </a:ln>
                <a:solidFill>
                  <a:prstClr val="black"/>
                </a:solidFill>
                <a:effectLst/>
                <a:uLnTx/>
                <a:uFillTx/>
                <a:latin typeface="Arial Rounded MT Bold" panose="020F0704030504030204" pitchFamily="34" charset="0"/>
                <a:cs typeface="Arial" panose="020B0604020202020204" pitchFamily="34" charset="0"/>
              </a:rPr>
              <a:t>THE CHANGE AGENDA- AN INTEGRATED ENTERPRISE DEVELOPMENT AND SUPPORT ECOSYTEM DURING AND POST COVID-19 AND TOWARDS 2030</a:t>
            </a:r>
            <a:endParaRPr lang="en-ZA" sz="4000" b="1" dirty="0">
              <a:latin typeface="Arial Rounded MT Bold" panose="020F0704030504030204" pitchFamily="34" charset="0"/>
            </a:endParaRPr>
          </a:p>
        </p:txBody>
      </p:sp>
      <p:pic>
        <p:nvPicPr>
          <p:cNvPr id="5" name="Content Placeholder 4">
            <a:extLst>
              <a:ext uri="{FF2B5EF4-FFF2-40B4-BE49-F238E27FC236}">
                <a16:creationId xmlns:a16="http://schemas.microsoft.com/office/drawing/2014/main" id="{3D6FC659-7A01-47B2-53E0-AA69527F8F50}"/>
              </a:ext>
            </a:extLst>
          </p:cNvPr>
          <p:cNvPicPr>
            <a:picLocks noGrp="1" noChangeAspect="1"/>
          </p:cNvPicPr>
          <p:nvPr>
            <p:ph idx="1"/>
          </p:nvPr>
        </p:nvPicPr>
        <p:blipFill>
          <a:blip r:embed="rId2"/>
          <a:stretch>
            <a:fillRect/>
          </a:stretch>
        </p:blipFill>
        <p:spPr>
          <a:xfrm>
            <a:off x="654905" y="1690688"/>
            <a:ext cx="8345972" cy="4726015"/>
          </a:xfrm>
          <a:prstGeom prst="rect">
            <a:avLst/>
          </a:prstGeom>
        </p:spPr>
      </p:pic>
      <p:sp>
        <p:nvSpPr>
          <p:cNvPr id="4" name="Slide Number Placeholder 3">
            <a:extLst>
              <a:ext uri="{FF2B5EF4-FFF2-40B4-BE49-F238E27FC236}">
                <a16:creationId xmlns:a16="http://schemas.microsoft.com/office/drawing/2014/main" id="{883E1F04-E09D-3A9B-4E07-70B9BC7DCE8D}"/>
              </a:ext>
            </a:extLst>
          </p:cNvPr>
          <p:cNvSpPr>
            <a:spLocks noGrp="1"/>
          </p:cNvSpPr>
          <p:nvPr>
            <p:ph type="sldNum" sz="quarter" idx="12"/>
          </p:nvPr>
        </p:nvSpPr>
        <p:spPr/>
        <p:txBody>
          <a:bodyPr/>
          <a:lstStyle/>
          <a:p>
            <a:pPr>
              <a:defRPr/>
            </a:pPr>
            <a:fld id="{758C003F-BDA0-488A-A737-6FF7753DCC9A}" type="slidenum">
              <a:rPr lang="en-US" smtClean="0"/>
              <a:pPr>
                <a:defRPr/>
              </a:pPr>
              <a:t>29</a:t>
            </a:fld>
            <a:endParaRPr lang="en-US"/>
          </a:p>
        </p:txBody>
      </p:sp>
    </p:spTree>
    <p:extLst>
      <p:ext uri="{BB962C8B-B14F-4D97-AF65-F5344CB8AC3E}">
        <p14:creationId xmlns:p14="http://schemas.microsoft.com/office/powerpoint/2010/main" val="2860795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AEF50-5987-F1FD-851F-AFBA9852B1B3}"/>
              </a:ext>
            </a:extLst>
          </p:cNvPr>
          <p:cNvSpPr>
            <a:spLocks noGrp="1"/>
          </p:cNvSpPr>
          <p:nvPr>
            <p:ph type="title"/>
          </p:nvPr>
        </p:nvSpPr>
        <p:spPr>
          <a:xfrm>
            <a:off x="628650" y="15268"/>
            <a:ext cx="7886700" cy="1325563"/>
          </a:xfrm>
        </p:spPr>
        <p:txBody>
          <a:bodyPr/>
          <a:lstStyle/>
          <a:p>
            <a:r>
              <a:rPr lang="en-ZA" sz="2400" b="1" dirty="0">
                <a:latin typeface="Arial Rounded MT Bold" panose="020F0704030504030204" pitchFamily="34" charset="0"/>
                <a:cs typeface="Arial" panose="020B0604020202020204" pitchFamily="34" charset="0"/>
              </a:rPr>
              <a:t>PRODUCTIVITY SA MANDATE</a:t>
            </a:r>
          </a:p>
        </p:txBody>
      </p:sp>
      <p:sp>
        <p:nvSpPr>
          <p:cNvPr id="3" name="Content Placeholder 2">
            <a:extLst>
              <a:ext uri="{FF2B5EF4-FFF2-40B4-BE49-F238E27FC236}">
                <a16:creationId xmlns:a16="http://schemas.microsoft.com/office/drawing/2014/main" id="{8865E99D-61EC-C601-22D5-3ECB31D453A6}"/>
              </a:ext>
            </a:extLst>
          </p:cNvPr>
          <p:cNvSpPr>
            <a:spLocks noGrp="1"/>
          </p:cNvSpPr>
          <p:nvPr>
            <p:ph idx="1"/>
          </p:nvPr>
        </p:nvSpPr>
        <p:spPr>
          <a:xfrm>
            <a:off x="352425" y="1192696"/>
            <a:ext cx="7886700" cy="4787418"/>
          </a:xfrm>
        </p:spPr>
        <p:txBody>
          <a:bodyPr/>
          <a:lstStyle/>
          <a:p>
            <a:pPr marL="251986" marR="0" lvl="0" indent="-251986" algn="just" defTabSz="940730" rtl="0" eaLnBrk="1" fontAlgn="auto" latinLnBrk="0" hangingPunct="1">
              <a:lnSpc>
                <a:spcPct val="120000"/>
              </a:lnSpc>
              <a:spcBef>
                <a:spcPts val="1028"/>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Productivity SA fulfils an </a:t>
            </a: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economic or social mandate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government, which is to </a:t>
            </a:r>
            <a:r>
              <a:rPr kumimoji="0" lang="en-GB" sz="1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promote employment growth and productivity.</a:t>
            </a:r>
          </a:p>
          <a:p>
            <a:pPr marL="251986" marR="0" lvl="0" indent="-251986" algn="just" defTabSz="940730" rtl="0" eaLnBrk="1" fontAlgn="auto" latinLnBrk="0" hangingPunct="1">
              <a:lnSpc>
                <a:spcPct val="120000"/>
              </a:lnSpc>
              <a:spcBef>
                <a:spcPts val="1028"/>
              </a:spcBef>
              <a:spcAft>
                <a:spcPts val="0"/>
              </a:spcAft>
              <a:buClrTx/>
              <a:buSzTx/>
              <a:buFont typeface="Arial" panose="020B0604020202020204" pitchFamily="34" charset="0"/>
              <a:buChar char="•"/>
              <a:tabLst/>
              <a:defRPr/>
            </a:pPr>
            <a:endParaRPr kumimoji="0" lang="en-GB" sz="1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a:p>
            <a:pPr marL="251986" marR="0" lvl="0" indent="-251986" algn="just" defTabSz="940730" rtl="0" eaLnBrk="1" fontAlgn="auto" latinLnBrk="0" hangingPunct="1">
              <a:lnSpc>
                <a:spcPct val="120000"/>
              </a:lnSpc>
              <a:spcBef>
                <a:spcPts val="1028"/>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Delivers on the mandate of the  DEL, with a focusing on: </a:t>
            </a:r>
            <a:r>
              <a:rPr kumimoji="0" lang="en-GB"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improved economic efficiency and productivity, creation of decent employment, and promoting social dialogue and workplace democratisation.</a:t>
            </a:r>
          </a:p>
          <a:p>
            <a:endParaRPr lang="en-ZA" dirty="0"/>
          </a:p>
        </p:txBody>
      </p:sp>
      <p:sp>
        <p:nvSpPr>
          <p:cNvPr id="4" name="Slide Number Placeholder 3">
            <a:extLst>
              <a:ext uri="{FF2B5EF4-FFF2-40B4-BE49-F238E27FC236}">
                <a16:creationId xmlns:a16="http://schemas.microsoft.com/office/drawing/2014/main" id="{9833F80D-7080-04D4-5A00-14DA94AF10EE}"/>
              </a:ext>
            </a:extLst>
          </p:cNvPr>
          <p:cNvSpPr>
            <a:spLocks noGrp="1"/>
          </p:cNvSpPr>
          <p:nvPr>
            <p:ph type="sldNum" sz="quarter" idx="12"/>
          </p:nvPr>
        </p:nvSpPr>
        <p:spPr/>
        <p:txBody>
          <a:bodyPr/>
          <a:lstStyle/>
          <a:p>
            <a:pPr>
              <a:defRPr/>
            </a:pPr>
            <a:fld id="{758C003F-BDA0-488A-A737-6FF7753DCC9A}" type="slidenum">
              <a:rPr lang="en-US" smtClean="0"/>
              <a:pPr>
                <a:defRPr/>
              </a:pPr>
              <a:t>3</a:t>
            </a:fld>
            <a:endParaRPr lang="en-US"/>
          </a:p>
        </p:txBody>
      </p:sp>
    </p:spTree>
    <p:extLst>
      <p:ext uri="{BB962C8B-B14F-4D97-AF65-F5344CB8AC3E}">
        <p14:creationId xmlns:p14="http://schemas.microsoft.com/office/powerpoint/2010/main" val="24927927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C4F4D-2F81-EB67-1963-B237B0F65D1A}"/>
              </a:ext>
            </a:extLst>
          </p:cNvPr>
          <p:cNvSpPr>
            <a:spLocks noGrp="1"/>
          </p:cNvSpPr>
          <p:nvPr>
            <p:ph type="title"/>
          </p:nvPr>
        </p:nvSpPr>
        <p:spPr/>
        <p:txBody>
          <a:bodyPr/>
          <a:lstStyle/>
          <a:p>
            <a:r>
              <a:rPr kumimoji="0" lang="en-ZA" sz="24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NATIONAL PRIORITY SECTORS </a:t>
            </a:r>
            <a:br>
              <a:rPr kumimoji="0" lang="en-ZA" sz="24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b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a:t>
            </a: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RE-IMAGINING OUR INDUSTRIAL STRATEGY TO BOOST INCLUSION &amp; PRIVATE INVESTMENT</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Arial" charset="0"/>
                <a:cs typeface="Arial" panose="020B0604020202020204" pitchFamily="34" charset="0"/>
              </a:rPr>
              <a:t/>
            </a:r>
            <a:b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Arial" charset="0"/>
                <a:cs typeface="Arial" panose="020B0604020202020204" pitchFamily="34" charset="0"/>
              </a:rPr>
            </a:br>
            <a:endParaRPr lang="en-ZA" sz="2400" dirty="0"/>
          </a:p>
        </p:txBody>
      </p:sp>
      <p:pic>
        <p:nvPicPr>
          <p:cNvPr id="6" name="Content Placeholder 5">
            <a:extLst>
              <a:ext uri="{FF2B5EF4-FFF2-40B4-BE49-F238E27FC236}">
                <a16:creationId xmlns:a16="http://schemas.microsoft.com/office/drawing/2014/main" id="{D89EA8F1-BD02-B358-D953-B54727D2B2DB}"/>
              </a:ext>
            </a:extLst>
          </p:cNvPr>
          <p:cNvPicPr>
            <a:picLocks noGrp="1" noChangeAspect="1"/>
          </p:cNvPicPr>
          <p:nvPr>
            <p:ph idx="1"/>
          </p:nvPr>
        </p:nvPicPr>
        <p:blipFill>
          <a:blip r:embed="rId2"/>
          <a:stretch>
            <a:fillRect/>
          </a:stretch>
        </p:blipFill>
        <p:spPr>
          <a:xfrm>
            <a:off x="4571999" y="1523760"/>
            <a:ext cx="4261899" cy="4653203"/>
          </a:xfrm>
          <a:prstGeom prst="rect">
            <a:avLst/>
          </a:prstGeom>
        </p:spPr>
      </p:pic>
      <p:sp>
        <p:nvSpPr>
          <p:cNvPr id="4" name="Slide Number Placeholder 3">
            <a:extLst>
              <a:ext uri="{FF2B5EF4-FFF2-40B4-BE49-F238E27FC236}">
                <a16:creationId xmlns:a16="http://schemas.microsoft.com/office/drawing/2014/main" id="{D21D8DF4-A3BB-0519-3C45-A31500EC8FE8}"/>
              </a:ext>
            </a:extLst>
          </p:cNvPr>
          <p:cNvSpPr>
            <a:spLocks noGrp="1"/>
          </p:cNvSpPr>
          <p:nvPr>
            <p:ph type="sldNum" sz="quarter" idx="12"/>
          </p:nvPr>
        </p:nvSpPr>
        <p:spPr/>
        <p:txBody>
          <a:bodyPr/>
          <a:lstStyle/>
          <a:p>
            <a:pPr>
              <a:defRPr/>
            </a:pPr>
            <a:fld id="{758C003F-BDA0-488A-A737-6FF7753DCC9A}" type="slidenum">
              <a:rPr lang="en-US" smtClean="0"/>
              <a:pPr>
                <a:defRPr/>
              </a:pPr>
              <a:t>30</a:t>
            </a:fld>
            <a:endParaRPr lang="en-US"/>
          </a:p>
        </p:txBody>
      </p:sp>
      <p:pic>
        <p:nvPicPr>
          <p:cNvPr id="7" name="Picture 6">
            <a:extLst>
              <a:ext uri="{FF2B5EF4-FFF2-40B4-BE49-F238E27FC236}">
                <a16:creationId xmlns:a16="http://schemas.microsoft.com/office/drawing/2014/main" id="{3345957D-4B0E-D227-981D-122E0AD4951B}"/>
              </a:ext>
            </a:extLst>
          </p:cNvPr>
          <p:cNvPicPr>
            <a:picLocks noChangeAspect="1"/>
          </p:cNvPicPr>
          <p:nvPr/>
        </p:nvPicPr>
        <p:blipFill>
          <a:blip r:embed="rId3"/>
          <a:stretch>
            <a:fillRect/>
          </a:stretch>
        </p:blipFill>
        <p:spPr>
          <a:xfrm>
            <a:off x="763326" y="1523760"/>
            <a:ext cx="4579952" cy="4955067"/>
          </a:xfrm>
          <a:prstGeom prst="rect">
            <a:avLst/>
          </a:prstGeom>
        </p:spPr>
      </p:pic>
    </p:spTree>
    <p:extLst>
      <p:ext uri="{BB962C8B-B14F-4D97-AF65-F5344CB8AC3E}">
        <p14:creationId xmlns:p14="http://schemas.microsoft.com/office/powerpoint/2010/main" val="26624239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B295A-D671-48BC-3A61-682CA3E1FE63}"/>
              </a:ext>
            </a:extLst>
          </p:cNvPr>
          <p:cNvSpPr>
            <a:spLocks noGrp="1"/>
          </p:cNvSpPr>
          <p:nvPr>
            <p:ph type="title"/>
          </p:nvPr>
        </p:nvSpPr>
        <p:spPr>
          <a:xfrm>
            <a:off x="724066" y="663616"/>
            <a:ext cx="7886700" cy="596983"/>
          </a:xfrm>
        </p:spPr>
        <p:txBody>
          <a:bodyPr/>
          <a:lstStyle/>
          <a:p>
            <a:pPr marL="0" marR="0" lvl="0" indent="0" defTabSz="457200" rtl="0" eaLnBrk="1" fontAlgn="auto" latinLnBrk="0" hangingPunct="1">
              <a:lnSpc>
                <a:spcPct val="100000"/>
              </a:lnSpc>
              <a:spcBef>
                <a:spcPts val="0"/>
              </a:spcBef>
              <a:spcAft>
                <a:spcPts val="0"/>
              </a:spcAft>
              <a:tabLst/>
              <a:defRPr/>
            </a:pPr>
            <a:r>
              <a:rPr kumimoji="0" lang="en-ZA" sz="2400" b="1" i="0" u="none" strike="noStrike" kern="1200" cap="all" spc="0" normalizeH="0" baseline="0" noProof="0" dirty="0">
                <a:ln>
                  <a:noFill/>
                </a:ln>
                <a:solidFill>
                  <a:prstClr val="black"/>
                </a:solidFill>
                <a:effectLst/>
                <a:uLnTx/>
                <a:uFillTx/>
                <a:latin typeface="Arial Rounded MT Bold" panose="020F0704030504030204" pitchFamily="34" charset="0"/>
                <a:ea typeface="+mn-ea"/>
                <a:cs typeface="Arial" panose="020B0604020202020204" pitchFamily="34" charset="0"/>
              </a:rPr>
              <a:t>INTEGRATED Enterprise Development AND SUPPORT </a:t>
            </a:r>
            <a:r>
              <a:rPr kumimoji="0" lang="en-ZA" sz="2400" b="1" i="0" u="none" strike="noStrike" kern="1200" cap="all" spc="0" normalizeH="0" baseline="0" noProof="0" dirty="0" err="1">
                <a:ln>
                  <a:noFill/>
                </a:ln>
                <a:solidFill>
                  <a:prstClr val="black"/>
                </a:solidFill>
                <a:effectLst/>
                <a:uLnTx/>
                <a:uFillTx/>
                <a:latin typeface="Arial Rounded MT Bold" panose="020F0704030504030204" pitchFamily="34" charset="0"/>
                <a:ea typeface="+mn-ea"/>
                <a:cs typeface="Arial" panose="020B0604020202020204" pitchFamily="34" charset="0"/>
              </a:rPr>
              <a:t>EcoSystem</a:t>
            </a:r>
            <a:r>
              <a:rPr kumimoji="0" lang="en-ZA" sz="2400" b="1" i="0" u="none" strike="noStrike" kern="1200" cap="all" spc="0" normalizeH="0" baseline="0" noProof="0" dirty="0">
                <a:ln>
                  <a:noFill/>
                </a:ln>
                <a:solidFill>
                  <a:prstClr val="black"/>
                </a:solidFill>
                <a:effectLst/>
                <a:uLnTx/>
                <a:uFillTx/>
                <a:latin typeface="Arial Rounded MT Bold" panose="020F0704030504030204" pitchFamily="34" charset="0"/>
                <a:ea typeface="+mn-ea"/>
                <a:cs typeface="Arial" panose="020B0604020202020204" pitchFamily="34" charset="0"/>
              </a:rPr>
              <a:t/>
            </a:r>
            <a:br>
              <a:rPr kumimoji="0" lang="en-ZA" sz="2400" b="1" i="0" u="none" strike="noStrike" kern="1200" cap="all" spc="0" normalizeH="0" baseline="0" noProof="0" dirty="0">
                <a:ln>
                  <a:noFill/>
                </a:ln>
                <a:solidFill>
                  <a:prstClr val="black"/>
                </a:solidFill>
                <a:effectLst/>
                <a:uLnTx/>
                <a:uFillTx/>
                <a:latin typeface="Arial Rounded MT Bold" panose="020F0704030504030204" pitchFamily="34" charset="0"/>
                <a:ea typeface="+mn-ea"/>
                <a:cs typeface="Arial" panose="020B0604020202020204" pitchFamily="34" charset="0"/>
              </a:rPr>
            </a:br>
            <a:endParaRPr lang="en-ZA" sz="3600" dirty="0">
              <a:latin typeface="Arial Rounded MT Bold" panose="020F0704030504030204" pitchFamily="34" charset="0"/>
            </a:endParaRPr>
          </a:p>
        </p:txBody>
      </p:sp>
      <p:pic>
        <p:nvPicPr>
          <p:cNvPr id="5" name="Content Placeholder 4">
            <a:extLst>
              <a:ext uri="{FF2B5EF4-FFF2-40B4-BE49-F238E27FC236}">
                <a16:creationId xmlns:a16="http://schemas.microsoft.com/office/drawing/2014/main" id="{C8F6F8B4-FA17-3D4B-DEA5-B8F412EA5CD9}"/>
              </a:ext>
            </a:extLst>
          </p:cNvPr>
          <p:cNvPicPr>
            <a:picLocks noGrp="1" noChangeAspect="1"/>
          </p:cNvPicPr>
          <p:nvPr>
            <p:ph idx="1"/>
          </p:nvPr>
        </p:nvPicPr>
        <p:blipFill>
          <a:blip r:embed="rId2"/>
          <a:stretch>
            <a:fillRect/>
          </a:stretch>
        </p:blipFill>
        <p:spPr>
          <a:xfrm>
            <a:off x="628650" y="1081377"/>
            <a:ext cx="7886700" cy="5113007"/>
          </a:xfrm>
          <a:prstGeom prst="rect">
            <a:avLst/>
          </a:prstGeom>
        </p:spPr>
      </p:pic>
      <p:sp>
        <p:nvSpPr>
          <p:cNvPr id="4" name="Slide Number Placeholder 3">
            <a:extLst>
              <a:ext uri="{FF2B5EF4-FFF2-40B4-BE49-F238E27FC236}">
                <a16:creationId xmlns:a16="http://schemas.microsoft.com/office/drawing/2014/main" id="{30CEF056-48E3-082D-95AF-BDD9DD3B4CD0}"/>
              </a:ext>
            </a:extLst>
          </p:cNvPr>
          <p:cNvSpPr>
            <a:spLocks noGrp="1"/>
          </p:cNvSpPr>
          <p:nvPr>
            <p:ph type="sldNum" sz="quarter" idx="12"/>
          </p:nvPr>
        </p:nvSpPr>
        <p:spPr/>
        <p:txBody>
          <a:bodyPr/>
          <a:lstStyle/>
          <a:p>
            <a:pPr>
              <a:defRPr/>
            </a:pPr>
            <a:fld id="{758C003F-BDA0-488A-A737-6FF7753DCC9A}" type="slidenum">
              <a:rPr lang="en-US" smtClean="0"/>
              <a:pPr>
                <a:defRPr/>
              </a:pPr>
              <a:t>31</a:t>
            </a:fld>
            <a:endParaRPr lang="en-US"/>
          </a:p>
        </p:txBody>
      </p:sp>
    </p:spTree>
    <p:extLst>
      <p:ext uri="{BB962C8B-B14F-4D97-AF65-F5344CB8AC3E}">
        <p14:creationId xmlns:p14="http://schemas.microsoft.com/office/powerpoint/2010/main" val="29367048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32755-A061-7494-66ED-C36F621DC158}"/>
              </a:ext>
            </a:extLst>
          </p:cNvPr>
          <p:cNvSpPr>
            <a:spLocks noGrp="1"/>
          </p:cNvSpPr>
          <p:nvPr>
            <p:ph type="title"/>
          </p:nvPr>
        </p:nvSpPr>
        <p:spPr/>
        <p:txBody>
          <a:bodyPr/>
          <a:lstStyle/>
          <a:p>
            <a:r>
              <a:rPr kumimoji="0" lang="en-ZA" altLang="en-US" sz="2400" b="1" i="0" u="none" strike="noStrike" kern="1200" cap="none" spc="0" normalizeH="0" baseline="0" noProof="0" dirty="0">
                <a:ln>
                  <a:noFill/>
                </a:ln>
                <a:solidFill>
                  <a:prstClr val="black"/>
                </a:solidFill>
                <a:effectLst/>
                <a:uLnTx/>
                <a:uFillTx/>
                <a:latin typeface="Arial Rounded MT Bold" panose="020F0704030504030204" pitchFamily="34" charset="0"/>
                <a:ea typeface="ＭＳ Ｐゴシック" panose="020B0600070205080204" pitchFamily="34" charset="-128"/>
                <a:cs typeface="Arial" panose="020B0604020202020204" pitchFamily="34" charset="0"/>
              </a:rPr>
              <a:t>INTEGRATED ENTERPRISE DEVELOPMENT AND SUPPORT ECOSYSTEM</a:t>
            </a:r>
            <a:endParaRPr lang="en-ZA" sz="3600" dirty="0">
              <a:latin typeface="Arial Rounded MT Bold" panose="020F0704030504030204" pitchFamily="34" charset="0"/>
            </a:endParaRPr>
          </a:p>
        </p:txBody>
      </p:sp>
      <p:pic>
        <p:nvPicPr>
          <p:cNvPr id="5" name="Content Placeholder 4">
            <a:extLst>
              <a:ext uri="{FF2B5EF4-FFF2-40B4-BE49-F238E27FC236}">
                <a16:creationId xmlns:a16="http://schemas.microsoft.com/office/drawing/2014/main" id="{167AD9AF-D532-FE43-B8D5-B9FF0505D606}"/>
              </a:ext>
            </a:extLst>
          </p:cNvPr>
          <p:cNvPicPr>
            <a:picLocks noGrp="1" noChangeAspect="1"/>
          </p:cNvPicPr>
          <p:nvPr>
            <p:ph idx="1"/>
          </p:nvPr>
        </p:nvPicPr>
        <p:blipFill>
          <a:blip r:embed="rId2"/>
          <a:stretch>
            <a:fillRect/>
          </a:stretch>
        </p:blipFill>
        <p:spPr>
          <a:xfrm>
            <a:off x="699260" y="1502797"/>
            <a:ext cx="8182347" cy="4674166"/>
          </a:xfrm>
          <a:prstGeom prst="rect">
            <a:avLst/>
          </a:prstGeom>
        </p:spPr>
      </p:pic>
      <p:sp>
        <p:nvSpPr>
          <p:cNvPr id="4" name="Slide Number Placeholder 3">
            <a:extLst>
              <a:ext uri="{FF2B5EF4-FFF2-40B4-BE49-F238E27FC236}">
                <a16:creationId xmlns:a16="http://schemas.microsoft.com/office/drawing/2014/main" id="{BCA67FF3-E4AB-5B27-289E-7EE6E6369849}"/>
              </a:ext>
            </a:extLst>
          </p:cNvPr>
          <p:cNvSpPr>
            <a:spLocks noGrp="1"/>
          </p:cNvSpPr>
          <p:nvPr>
            <p:ph type="sldNum" sz="quarter" idx="12"/>
          </p:nvPr>
        </p:nvSpPr>
        <p:spPr/>
        <p:txBody>
          <a:bodyPr/>
          <a:lstStyle/>
          <a:p>
            <a:pPr>
              <a:defRPr/>
            </a:pPr>
            <a:fld id="{758C003F-BDA0-488A-A737-6FF7753DCC9A}" type="slidenum">
              <a:rPr lang="en-US" smtClean="0"/>
              <a:pPr>
                <a:defRPr/>
              </a:pPr>
              <a:t>32</a:t>
            </a:fld>
            <a:endParaRPr lang="en-US"/>
          </a:p>
        </p:txBody>
      </p:sp>
    </p:spTree>
    <p:extLst>
      <p:ext uri="{BB962C8B-B14F-4D97-AF65-F5344CB8AC3E}">
        <p14:creationId xmlns:p14="http://schemas.microsoft.com/office/powerpoint/2010/main" val="41154920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A3732-AAF3-92F8-9677-6D9B8C3FC995}"/>
              </a:ext>
            </a:extLst>
          </p:cNvPr>
          <p:cNvSpPr>
            <a:spLocks noGrp="1"/>
          </p:cNvSpPr>
          <p:nvPr>
            <p:ph type="title"/>
          </p:nvPr>
        </p:nvSpPr>
        <p:spPr>
          <a:xfrm>
            <a:off x="517083" y="143841"/>
            <a:ext cx="8109833" cy="851425"/>
          </a:xfrm>
        </p:spPr>
        <p:txBody>
          <a:bodyPr/>
          <a:lstStyle/>
          <a:p>
            <a:r>
              <a:rPr kumimoji="0" lang="en-ZA" sz="2400" b="1" i="0" u="none" strike="noStrike" kern="1200" cap="none" spc="0" normalizeH="0" baseline="0" noProof="0" dirty="0">
                <a:ln>
                  <a:noFill/>
                </a:ln>
                <a:solidFill>
                  <a:prstClr val="black"/>
                </a:solidFill>
                <a:effectLst/>
                <a:uLnTx/>
                <a:uFillTx/>
                <a:latin typeface="Arial Rounded MT Bold" panose="020F0704030504030204" pitchFamily="34" charset="0"/>
                <a:cs typeface="Arial" panose="020B0604020202020204" pitchFamily="34" charset="0"/>
              </a:rPr>
              <a:t>ANNUAL PERFORMANCE PLAN FOR THE 2022/23 FY</a:t>
            </a:r>
            <a:endParaRPr lang="en-ZA" sz="3600" dirty="0">
              <a:latin typeface="Arial Rounded MT Bold" panose="020F0704030504030204" pitchFamily="34" charset="0"/>
            </a:endParaRPr>
          </a:p>
        </p:txBody>
      </p:sp>
      <p:pic>
        <p:nvPicPr>
          <p:cNvPr id="6" name="Content Placeholder 5">
            <a:extLst>
              <a:ext uri="{FF2B5EF4-FFF2-40B4-BE49-F238E27FC236}">
                <a16:creationId xmlns:a16="http://schemas.microsoft.com/office/drawing/2014/main" id="{5387FAF5-F7B6-529A-E01B-C6F86EFA6695}"/>
              </a:ext>
            </a:extLst>
          </p:cNvPr>
          <p:cNvPicPr>
            <a:picLocks noGrp="1" noChangeAspect="1"/>
          </p:cNvPicPr>
          <p:nvPr>
            <p:ph idx="1"/>
          </p:nvPr>
        </p:nvPicPr>
        <p:blipFill>
          <a:blip r:embed="rId2"/>
          <a:stretch>
            <a:fillRect/>
          </a:stretch>
        </p:blipFill>
        <p:spPr>
          <a:xfrm>
            <a:off x="524786" y="842838"/>
            <a:ext cx="8523798" cy="5513511"/>
          </a:xfrm>
        </p:spPr>
      </p:pic>
      <p:sp>
        <p:nvSpPr>
          <p:cNvPr id="4" name="Slide Number Placeholder 3">
            <a:extLst>
              <a:ext uri="{FF2B5EF4-FFF2-40B4-BE49-F238E27FC236}">
                <a16:creationId xmlns:a16="http://schemas.microsoft.com/office/drawing/2014/main" id="{910C0D48-949B-42AF-201F-C992926BA3B4}"/>
              </a:ext>
            </a:extLst>
          </p:cNvPr>
          <p:cNvSpPr>
            <a:spLocks noGrp="1"/>
          </p:cNvSpPr>
          <p:nvPr>
            <p:ph type="sldNum" sz="quarter" idx="12"/>
          </p:nvPr>
        </p:nvSpPr>
        <p:spPr/>
        <p:txBody>
          <a:bodyPr/>
          <a:lstStyle/>
          <a:p>
            <a:pPr>
              <a:defRPr/>
            </a:pPr>
            <a:fld id="{758C003F-BDA0-488A-A737-6FF7753DCC9A}" type="slidenum">
              <a:rPr lang="en-US" smtClean="0"/>
              <a:pPr>
                <a:defRPr/>
              </a:pPr>
              <a:t>33</a:t>
            </a:fld>
            <a:endParaRPr lang="en-US"/>
          </a:p>
        </p:txBody>
      </p:sp>
    </p:spTree>
    <p:extLst>
      <p:ext uri="{BB962C8B-B14F-4D97-AF65-F5344CB8AC3E}">
        <p14:creationId xmlns:p14="http://schemas.microsoft.com/office/powerpoint/2010/main" val="2827879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7C1A7-A82A-05D7-292C-00619F1514FA}"/>
              </a:ext>
            </a:extLst>
          </p:cNvPr>
          <p:cNvSpPr>
            <a:spLocks noGrp="1"/>
          </p:cNvSpPr>
          <p:nvPr>
            <p:ph type="title"/>
          </p:nvPr>
        </p:nvSpPr>
        <p:spPr>
          <a:xfrm>
            <a:off x="628650" y="365125"/>
            <a:ext cx="7886700" cy="843473"/>
          </a:xfrm>
        </p:spPr>
        <p:txBody>
          <a:bodyPr/>
          <a:lstStyle/>
          <a:p>
            <a:r>
              <a:rPr kumimoji="0" lang="en-GB" altLang="en-US" sz="2400" b="1" i="0" u="none" strike="noStrike" kern="1200" cap="none" spc="0" normalizeH="0" baseline="0" noProof="0" dirty="0">
                <a:ln>
                  <a:noFill/>
                </a:ln>
                <a:solidFill>
                  <a:srgbClr val="000000"/>
                </a:solidFill>
                <a:effectLst/>
                <a:uLnTx/>
                <a:uFillTx/>
                <a:latin typeface="Arial Rounded MT Bold" panose="020F0704030504030204" pitchFamily="34" charset="0"/>
                <a:ea typeface="ＭＳ Ｐゴシック" panose="020B0600070205080204" pitchFamily="34" charset="-128"/>
                <a:cs typeface="Arial" panose="020B0604020202020204" pitchFamily="34" charset="0"/>
              </a:rPr>
              <a:t>CONCLUSIONS AND RECOMMENDATIONS</a:t>
            </a:r>
            <a:endParaRPr lang="en-ZA" sz="3600" dirty="0">
              <a:latin typeface="Arial Rounded MT Bold" panose="020F0704030504030204" pitchFamily="34" charset="0"/>
            </a:endParaRPr>
          </a:p>
        </p:txBody>
      </p:sp>
      <p:pic>
        <p:nvPicPr>
          <p:cNvPr id="5" name="Content Placeholder 4">
            <a:extLst>
              <a:ext uri="{FF2B5EF4-FFF2-40B4-BE49-F238E27FC236}">
                <a16:creationId xmlns:a16="http://schemas.microsoft.com/office/drawing/2014/main" id="{81258234-99D5-6063-575B-8DE1607CE2BD}"/>
              </a:ext>
            </a:extLst>
          </p:cNvPr>
          <p:cNvPicPr>
            <a:picLocks noGrp="1" noChangeAspect="1"/>
          </p:cNvPicPr>
          <p:nvPr>
            <p:ph idx="1"/>
          </p:nvPr>
        </p:nvPicPr>
        <p:blipFill>
          <a:blip r:embed="rId2"/>
          <a:stretch>
            <a:fillRect/>
          </a:stretch>
        </p:blipFill>
        <p:spPr>
          <a:xfrm>
            <a:off x="628649" y="1025717"/>
            <a:ext cx="8221153" cy="5041127"/>
          </a:xfrm>
          <a:prstGeom prst="rect">
            <a:avLst/>
          </a:prstGeom>
        </p:spPr>
      </p:pic>
      <p:sp>
        <p:nvSpPr>
          <p:cNvPr id="4" name="Slide Number Placeholder 3">
            <a:extLst>
              <a:ext uri="{FF2B5EF4-FFF2-40B4-BE49-F238E27FC236}">
                <a16:creationId xmlns:a16="http://schemas.microsoft.com/office/drawing/2014/main" id="{8FA5E3C3-FCC9-DF00-6732-2CFE118780D4}"/>
              </a:ext>
            </a:extLst>
          </p:cNvPr>
          <p:cNvSpPr>
            <a:spLocks noGrp="1"/>
          </p:cNvSpPr>
          <p:nvPr>
            <p:ph type="sldNum" sz="quarter" idx="12"/>
          </p:nvPr>
        </p:nvSpPr>
        <p:spPr/>
        <p:txBody>
          <a:bodyPr/>
          <a:lstStyle/>
          <a:p>
            <a:pPr>
              <a:defRPr/>
            </a:pPr>
            <a:fld id="{758C003F-BDA0-488A-A737-6FF7753DCC9A}" type="slidenum">
              <a:rPr lang="en-US" smtClean="0"/>
              <a:pPr>
                <a:defRPr/>
              </a:pPr>
              <a:t>34</a:t>
            </a:fld>
            <a:endParaRPr lang="en-US"/>
          </a:p>
        </p:txBody>
      </p:sp>
    </p:spTree>
    <p:extLst>
      <p:ext uri="{BB962C8B-B14F-4D97-AF65-F5344CB8AC3E}">
        <p14:creationId xmlns:p14="http://schemas.microsoft.com/office/powerpoint/2010/main" val="6122519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D45FE-4414-DC82-1F81-A644BEDF47CB}"/>
              </a:ext>
            </a:extLst>
          </p:cNvPr>
          <p:cNvSpPr>
            <a:spLocks noGrp="1"/>
          </p:cNvSpPr>
          <p:nvPr>
            <p:ph type="title"/>
          </p:nvPr>
        </p:nvSpPr>
        <p:spPr>
          <a:xfrm>
            <a:off x="628650" y="365126"/>
            <a:ext cx="7886700" cy="1018402"/>
          </a:xfrm>
        </p:spPr>
        <p:txBody>
          <a:bodyPr/>
          <a:lstStyle/>
          <a:p>
            <a:r>
              <a:rPr kumimoji="0" lang="en-GB" altLang="en-US" sz="2400" b="1" i="0" u="none" strike="noStrike" kern="1200" cap="none" spc="0" normalizeH="0" baseline="0" noProof="0" dirty="0">
                <a:ln>
                  <a:noFill/>
                </a:ln>
                <a:solidFill>
                  <a:srgbClr val="000000"/>
                </a:solidFill>
                <a:effectLst/>
                <a:uLnTx/>
                <a:uFillTx/>
                <a:latin typeface="Arial Rounded MT Bold" panose="020F0704030504030204" pitchFamily="34" charset="0"/>
                <a:ea typeface="ＭＳ Ｐゴシック" panose="020B0600070205080204" pitchFamily="34" charset="-128"/>
                <a:cs typeface="Arial" panose="020B0604020202020204" pitchFamily="34" charset="0"/>
              </a:rPr>
              <a:t>CONCLUSIONS AND RECOMMENDATIONS</a:t>
            </a:r>
            <a:endParaRPr lang="en-ZA" sz="3600" dirty="0">
              <a:latin typeface="Arial Rounded MT Bold" panose="020F0704030504030204" pitchFamily="34" charset="0"/>
            </a:endParaRPr>
          </a:p>
        </p:txBody>
      </p:sp>
      <p:pic>
        <p:nvPicPr>
          <p:cNvPr id="5" name="Content Placeholder 4">
            <a:extLst>
              <a:ext uri="{FF2B5EF4-FFF2-40B4-BE49-F238E27FC236}">
                <a16:creationId xmlns:a16="http://schemas.microsoft.com/office/drawing/2014/main" id="{8BB3D6F4-50C6-419A-17C1-2FF01B2E1944}"/>
              </a:ext>
            </a:extLst>
          </p:cNvPr>
          <p:cNvPicPr>
            <a:picLocks noGrp="1" noChangeAspect="1"/>
          </p:cNvPicPr>
          <p:nvPr>
            <p:ph idx="1"/>
          </p:nvPr>
        </p:nvPicPr>
        <p:blipFill>
          <a:blip r:embed="rId2"/>
          <a:stretch>
            <a:fillRect/>
          </a:stretch>
        </p:blipFill>
        <p:spPr>
          <a:xfrm>
            <a:off x="628650" y="1192696"/>
            <a:ext cx="7886700" cy="4840253"/>
          </a:xfrm>
          <a:prstGeom prst="rect">
            <a:avLst/>
          </a:prstGeom>
        </p:spPr>
      </p:pic>
      <p:sp>
        <p:nvSpPr>
          <p:cNvPr id="4" name="Slide Number Placeholder 3">
            <a:extLst>
              <a:ext uri="{FF2B5EF4-FFF2-40B4-BE49-F238E27FC236}">
                <a16:creationId xmlns:a16="http://schemas.microsoft.com/office/drawing/2014/main" id="{AA903423-4EBC-170D-CC23-ABF7B5DC9323}"/>
              </a:ext>
            </a:extLst>
          </p:cNvPr>
          <p:cNvSpPr>
            <a:spLocks noGrp="1"/>
          </p:cNvSpPr>
          <p:nvPr>
            <p:ph type="sldNum" sz="quarter" idx="12"/>
          </p:nvPr>
        </p:nvSpPr>
        <p:spPr/>
        <p:txBody>
          <a:bodyPr/>
          <a:lstStyle/>
          <a:p>
            <a:pPr>
              <a:defRPr/>
            </a:pPr>
            <a:fld id="{758C003F-BDA0-488A-A737-6FF7753DCC9A}" type="slidenum">
              <a:rPr lang="en-US" smtClean="0"/>
              <a:pPr>
                <a:defRPr/>
              </a:pPr>
              <a:t>35</a:t>
            </a:fld>
            <a:endParaRPr lang="en-US"/>
          </a:p>
        </p:txBody>
      </p:sp>
    </p:spTree>
    <p:extLst>
      <p:ext uri="{BB962C8B-B14F-4D97-AF65-F5344CB8AC3E}">
        <p14:creationId xmlns:p14="http://schemas.microsoft.com/office/powerpoint/2010/main" val="474539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7F2F9B75-A498-4783-DC8E-82A525C1DE23}"/>
              </a:ext>
            </a:extLst>
          </p:cNvPr>
          <p:cNvPicPr>
            <a:picLocks noGrp="1" noChangeAspect="1"/>
          </p:cNvPicPr>
          <p:nvPr>
            <p:ph idx="1"/>
          </p:nvPr>
        </p:nvPicPr>
        <p:blipFill>
          <a:blip r:embed="rId2"/>
          <a:stretch>
            <a:fillRect/>
          </a:stretch>
        </p:blipFill>
        <p:spPr>
          <a:xfrm>
            <a:off x="1057523" y="2139591"/>
            <a:ext cx="7036905" cy="1184053"/>
          </a:xfrm>
        </p:spPr>
      </p:pic>
      <p:sp>
        <p:nvSpPr>
          <p:cNvPr id="4" name="Slide Number Placeholder 3">
            <a:extLst>
              <a:ext uri="{FF2B5EF4-FFF2-40B4-BE49-F238E27FC236}">
                <a16:creationId xmlns:a16="http://schemas.microsoft.com/office/drawing/2014/main" id="{288E8C34-6CA4-EBE9-9BC2-5C5F81A607C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8C003F-BDA0-488A-A737-6FF7753DCC9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04635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560A9-4C17-3678-87B0-69EC45D6E146}"/>
              </a:ext>
            </a:extLst>
          </p:cNvPr>
          <p:cNvSpPr>
            <a:spLocks noGrp="1"/>
          </p:cNvSpPr>
          <p:nvPr>
            <p:ph type="title"/>
          </p:nvPr>
        </p:nvSpPr>
        <p:spPr>
          <a:xfrm>
            <a:off x="628650" y="365126"/>
            <a:ext cx="7886700" cy="930938"/>
          </a:xfrm>
        </p:spPr>
        <p:txBody>
          <a:bodyPr/>
          <a:lstStyle/>
          <a:p>
            <a:r>
              <a:rPr kumimoji="0" lang="en-ZA" altLang="en-US" sz="2400" b="1" i="0" u="none" strike="noStrike" kern="1200" cap="none" spc="0" normalizeH="0" baseline="0" noProof="0" dirty="0">
                <a:ln>
                  <a:noFill/>
                </a:ln>
                <a:solidFill>
                  <a:prstClr val="black"/>
                </a:solidFill>
                <a:effectLst/>
                <a:uLnTx/>
                <a:uFillTx/>
                <a:latin typeface="Arial Rounded MT Bold" panose="020F0704030504030204" pitchFamily="34" charset="0"/>
                <a:ea typeface="ＭＳ Ｐゴシック" panose="020B0600070205080204" pitchFamily="34" charset="-128"/>
                <a:cs typeface="Arial" panose="020B0604020202020204" pitchFamily="34" charset="0"/>
              </a:rPr>
              <a:t>BUDGET – 2022/23 to 2025/26</a:t>
            </a:r>
            <a:endParaRPr lang="en-ZA" sz="3600" dirty="0">
              <a:latin typeface="Arial Rounded MT Bold" panose="020F0704030504030204" pitchFamily="34" charset="0"/>
            </a:endParaRPr>
          </a:p>
        </p:txBody>
      </p:sp>
      <p:pic>
        <p:nvPicPr>
          <p:cNvPr id="5" name="Content Placeholder 4">
            <a:extLst>
              <a:ext uri="{FF2B5EF4-FFF2-40B4-BE49-F238E27FC236}">
                <a16:creationId xmlns:a16="http://schemas.microsoft.com/office/drawing/2014/main" id="{59B8BA1A-A327-3AEA-09CF-A76CFCBC3F8A}"/>
              </a:ext>
            </a:extLst>
          </p:cNvPr>
          <p:cNvPicPr>
            <a:picLocks noGrp="1" noChangeAspect="1"/>
          </p:cNvPicPr>
          <p:nvPr>
            <p:ph idx="1"/>
          </p:nvPr>
        </p:nvPicPr>
        <p:blipFill>
          <a:blip r:embed="rId2"/>
          <a:stretch>
            <a:fillRect/>
          </a:stretch>
        </p:blipFill>
        <p:spPr>
          <a:xfrm>
            <a:off x="628650" y="1105231"/>
            <a:ext cx="8284762" cy="4858247"/>
          </a:xfrm>
          <a:prstGeom prst="rect">
            <a:avLst/>
          </a:prstGeom>
        </p:spPr>
      </p:pic>
      <p:sp>
        <p:nvSpPr>
          <p:cNvPr id="4" name="Slide Number Placeholder 3">
            <a:extLst>
              <a:ext uri="{FF2B5EF4-FFF2-40B4-BE49-F238E27FC236}">
                <a16:creationId xmlns:a16="http://schemas.microsoft.com/office/drawing/2014/main" id="{E6345428-CFB4-1E74-FC27-51D22452C05B}"/>
              </a:ext>
            </a:extLst>
          </p:cNvPr>
          <p:cNvSpPr>
            <a:spLocks noGrp="1"/>
          </p:cNvSpPr>
          <p:nvPr>
            <p:ph type="sldNum" sz="quarter" idx="12"/>
          </p:nvPr>
        </p:nvSpPr>
        <p:spPr/>
        <p:txBody>
          <a:bodyPr/>
          <a:lstStyle/>
          <a:p>
            <a:pPr>
              <a:defRPr/>
            </a:pPr>
            <a:fld id="{758C003F-BDA0-488A-A737-6FF7753DCC9A}" type="slidenum">
              <a:rPr lang="en-US" smtClean="0"/>
              <a:pPr>
                <a:defRPr/>
              </a:pPr>
              <a:t>37</a:t>
            </a:fld>
            <a:endParaRPr lang="en-US"/>
          </a:p>
        </p:txBody>
      </p:sp>
    </p:spTree>
    <p:extLst>
      <p:ext uri="{BB962C8B-B14F-4D97-AF65-F5344CB8AC3E}">
        <p14:creationId xmlns:p14="http://schemas.microsoft.com/office/powerpoint/2010/main" val="328195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AEE93-1AD4-711C-AEC2-4BFDF3BDD024}"/>
              </a:ext>
            </a:extLst>
          </p:cNvPr>
          <p:cNvSpPr>
            <a:spLocks noGrp="1"/>
          </p:cNvSpPr>
          <p:nvPr>
            <p:ph type="title"/>
          </p:nvPr>
        </p:nvSpPr>
        <p:spPr>
          <a:xfrm>
            <a:off x="517331" y="-151710"/>
            <a:ext cx="7886700" cy="1325563"/>
          </a:xfrm>
        </p:spPr>
        <p:txBody>
          <a:bodyPr/>
          <a:lstStyle/>
          <a:p>
            <a:r>
              <a:rPr kumimoji="0" lang="en-ZA" altLang="en-US" sz="2400" b="1" i="0" u="none" strike="noStrike" kern="1200" cap="none" spc="0" normalizeH="0" baseline="0" noProof="0" dirty="0">
                <a:ln>
                  <a:noFill/>
                </a:ln>
                <a:solidFill>
                  <a:prstClr val="black"/>
                </a:solidFill>
                <a:effectLst/>
                <a:uLnTx/>
                <a:uFillTx/>
                <a:latin typeface="Arial Rounded MT Bold" panose="020F0704030504030204" pitchFamily="34" charset="0"/>
                <a:ea typeface="ＭＳ Ｐゴシック" panose="020B0600070205080204" pitchFamily="34" charset="-128"/>
                <a:cs typeface="Arial" panose="020B0604020202020204" pitchFamily="34" charset="0"/>
              </a:rPr>
              <a:t>BUDGET PER PROGRAMME</a:t>
            </a:r>
            <a:endParaRPr lang="en-ZA" sz="3600" dirty="0">
              <a:latin typeface="Arial Rounded MT Bold" panose="020F0704030504030204" pitchFamily="34" charset="0"/>
            </a:endParaRPr>
          </a:p>
        </p:txBody>
      </p:sp>
      <p:pic>
        <p:nvPicPr>
          <p:cNvPr id="5" name="Content Placeholder 4">
            <a:extLst>
              <a:ext uri="{FF2B5EF4-FFF2-40B4-BE49-F238E27FC236}">
                <a16:creationId xmlns:a16="http://schemas.microsoft.com/office/drawing/2014/main" id="{4427FD41-0951-2600-DF61-EC5091A63096}"/>
              </a:ext>
            </a:extLst>
          </p:cNvPr>
          <p:cNvPicPr>
            <a:picLocks noGrp="1" noChangeAspect="1"/>
          </p:cNvPicPr>
          <p:nvPr>
            <p:ph idx="1"/>
          </p:nvPr>
        </p:nvPicPr>
        <p:blipFill>
          <a:blip r:embed="rId2"/>
          <a:stretch>
            <a:fillRect/>
          </a:stretch>
        </p:blipFill>
        <p:spPr>
          <a:xfrm>
            <a:off x="517331" y="1173853"/>
            <a:ext cx="8348373" cy="4905954"/>
          </a:xfrm>
          <a:prstGeom prst="rect">
            <a:avLst/>
          </a:prstGeom>
        </p:spPr>
      </p:pic>
      <p:sp>
        <p:nvSpPr>
          <p:cNvPr id="4" name="Slide Number Placeholder 3">
            <a:extLst>
              <a:ext uri="{FF2B5EF4-FFF2-40B4-BE49-F238E27FC236}">
                <a16:creationId xmlns:a16="http://schemas.microsoft.com/office/drawing/2014/main" id="{20D762DB-9B44-E4BF-B52E-62A8BE3AB2D3}"/>
              </a:ext>
            </a:extLst>
          </p:cNvPr>
          <p:cNvSpPr>
            <a:spLocks noGrp="1"/>
          </p:cNvSpPr>
          <p:nvPr>
            <p:ph type="sldNum" sz="quarter" idx="12"/>
          </p:nvPr>
        </p:nvSpPr>
        <p:spPr/>
        <p:txBody>
          <a:bodyPr/>
          <a:lstStyle/>
          <a:p>
            <a:pPr>
              <a:defRPr/>
            </a:pPr>
            <a:fld id="{758C003F-BDA0-488A-A737-6FF7753DCC9A}" type="slidenum">
              <a:rPr lang="en-US" smtClean="0"/>
              <a:pPr>
                <a:defRPr/>
              </a:pPr>
              <a:t>38</a:t>
            </a:fld>
            <a:endParaRPr lang="en-US"/>
          </a:p>
        </p:txBody>
      </p:sp>
    </p:spTree>
    <p:extLst>
      <p:ext uri="{BB962C8B-B14F-4D97-AF65-F5344CB8AC3E}">
        <p14:creationId xmlns:p14="http://schemas.microsoft.com/office/powerpoint/2010/main" val="26227337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Title 1"/>
          <p:cNvSpPr txBox="1">
            <a:spLocks/>
          </p:cNvSpPr>
          <p:nvPr/>
        </p:nvSpPr>
        <p:spPr bwMode="auto">
          <a:xfrm>
            <a:off x="1054100" y="1646238"/>
            <a:ext cx="2252663"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700" b="1" i="0" u="none" strike="noStrike" kern="1200" cap="none" spc="0" normalizeH="0" baseline="0" noProof="0" dirty="0">
                <a:ln>
                  <a:noFill/>
                </a:ln>
                <a:solidFill>
                  <a:srgbClr val="006938"/>
                </a:solidFill>
                <a:effectLst/>
                <a:uLnTx/>
                <a:uFillTx/>
                <a:latin typeface="Arial" panose="020B0604020202020204" pitchFamily="34" charset="0"/>
                <a:ea typeface="MS PGothic" panose="020B0600070205080204" pitchFamily="34" charset="-128"/>
                <a:cs typeface="+mn-cs"/>
              </a:rPr>
              <a:t>Thank</a:t>
            </a:r>
            <a:r>
              <a:rPr kumimoji="0" lang="en-US" altLang="en-US" sz="2700" b="1" i="0" u="none" strike="noStrike" kern="1200" cap="none" spc="0" normalizeH="0" baseline="0" noProof="0" dirty="0">
                <a:ln>
                  <a:noFill/>
                </a:ln>
                <a:solidFill>
                  <a:srgbClr val="FFAB16"/>
                </a:solidFill>
                <a:effectLst/>
                <a:uLnTx/>
                <a:uFillTx/>
                <a:latin typeface="Arial" panose="020B0604020202020204" pitchFamily="34" charset="0"/>
                <a:ea typeface="MS PGothic" panose="020B0600070205080204" pitchFamily="34" charset="-128"/>
                <a:cs typeface="+mn-cs"/>
              </a:rPr>
              <a:t> </a:t>
            </a:r>
            <a:r>
              <a:rPr kumimoji="0" lang="en-US" altLang="en-US" sz="2700" b="1" i="0" u="none" strike="noStrike" kern="1200" cap="none" spc="0" normalizeH="0" baseline="0" noProof="0" dirty="0">
                <a:ln>
                  <a:noFill/>
                </a:ln>
                <a:solidFill>
                  <a:srgbClr val="00B050"/>
                </a:solidFill>
                <a:effectLst/>
                <a:uLnTx/>
                <a:uFillTx/>
                <a:latin typeface="Arial" panose="020B0604020202020204" pitchFamily="34" charset="0"/>
                <a:ea typeface="MS PGothic" panose="020B0600070205080204" pitchFamily="34" charset="-128"/>
                <a:cs typeface="+mn-cs"/>
              </a:rPr>
              <a:t>You</a:t>
            </a:r>
            <a:r>
              <a:rPr kumimoji="0" lang="en-US" altLang="en-US" sz="2700" b="1" i="0" u="none" strike="noStrike" kern="1200" cap="none" spc="0" normalizeH="0" baseline="0" noProof="0" dirty="0">
                <a:ln>
                  <a:noFill/>
                </a:ln>
                <a:solidFill>
                  <a:srgbClr val="006938"/>
                </a:solidFill>
                <a:effectLst/>
                <a:uLnTx/>
                <a:uFillTx/>
                <a:latin typeface="Arial" panose="020B0604020202020204" pitchFamily="34" charset="0"/>
                <a:ea typeface="MS PGothic" panose="020B0600070205080204" pitchFamily="34" charset="-128"/>
                <a:cs typeface="+mn-cs"/>
              </a:rPr>
              <a:t>…</a:t>
            </a:r>
          </a:p>
        </p:txBody>
      </p:sp>
    </p:spTree>
    <p:extLst>
      <p:ext uri="{BB962C8B-B14F-4D97-AF65-F5344CB8AC3E}">
        <p14:creationId xmlns:p14="http://schemas.microsoft.com/office/powerpoint/2010/main" val="3694220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70179-C0A9-1ABF-CD28-DC32CFAD8A7E}"/>
              </a:ext>
            </a:extLst>
          </p:cNvPr>
          <p:cNvSpPr>
            <a:spLocks noGrp="1"/>
          </p:cNvSpPr>
          <p:nvPr>
            <p:ph type="title"/>
          </p:nvPr>
        </p:nvSpPr>
        <p:spPr>
          <a:xfrm>
            <a:off x="454025" y="9988"/>
            <a:ext cx="8235950" cy="910432"/>
          </a:xfrm>
        </p:spPr>
        <p:txBody>
          <a:bodyPr/>
          <a:lstStyle/>
          <a:p>
            <a:r>
              <a:rPr lang="en-ZA" sz="2400" dirty="0">
                <a:latin typeface="Arial Rounded MT Bold" panose="020F0704030504030204" pitchFamily="34" charset="0"/>
              </a:rPr>
              <a:t>PRODUCTIVITY SA OPERATING ENVIRONMENT</a:t>
            </a:r>
          </a:p>
        </p:txBody>
      </p:sp>
      <p:sp>
        <p:nvSpPr>
          <p:cNvPr id="3" name="Content Placeholder 2">
            <a:extLst>
              <a:ext uri="{FF2B5EF4-FFF2-40B4-BE49-F238E27FC236}">
                <a16:creationId xmlns:a16="http://schemas.microsoft.com/office/drawing/2014/main" id="{BBFDDE10-C25A-5D4E-AED0-105B73C364FE}"/>
              </a:ext>
            </a:extLst>
          </p:cNvPr>
          <p:cNvSpPr>
            <a:spLocks noGrp="1"/>
          </p:cNvSpPr>
          <p:nvPr>
            <p:ph idx="1"/>
          </p:nvPr>
        </p:nvSpPr>
        <p:spPr>
          <a:xfrm>
            <a:off x="441325" y="872331"/>
            <a:ext cx="8382000" cy="4351338"/>
          </a:xfrm>
        </p:spPr>
        <p:txBody>
          <a:bodyPr/>
          <a:lstStyle/>
          <a:p>
            <a:pPr marL="0" marR="0" lvl="0" indent="0" algn="l" defTabSz="1007943" rtl="0" eaLnBrk="1" fontAlgn="auto" latinLnBrk="0" hangingPunct="1">
              <a:lnSpc>
                <a:spcPct val="90000"/>
              </a:lnSpc>
              <a:spcBef>
                <a:spcPct val="0"/>
              </a:spcBef>
              <a:spcAft>
                <a:spcPts val="0"/>
              </a:spcAft>
              <a:buClrTx/>
              <a:buSzTx/>
              <a:buFont typeface="Arial" panose="020B0604020202020204" pitchFamily="34" charset="0"/>
              <a:buNone/>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Productivity South Africa operates in a dynamic and challenging environment  characterised by:</a:t>
            </a:r>
          </a:p>
          <a:p>
            <a:pPr marL="0" marR="0" lvl="0" indent="0" algn="l" defTabSz="1007943" rtl="0" eaLnBrk="1" fontAlgn="auto" latinLnBrk="0" hangingPunct="1">
              <a:lnSpc>
                <a:spcPct val="90000"/>
              </a:lnSpc>
              <a:spcBef>
                <a:spcPct val="0"/>
              </a:spcBef>
              <a:spcAft>
                <a:spcPts val="0"/>
              </a:spcAft>
              <a:buClrTx/>
              <a:buSzTx/>
              <a:buFont typeface="Arial" panose="020B0604020202020204" pitchFamily="34" charset="0"/>
              <a:buNone/>
              <a:tabLst/>
              <a:defRPr/>
            </a:pPr>
            <a:endPar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314982" marR="0" lvl="0" indent="-314982" algn="just" defTabSz="1007943"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Nine (9) Critical Socio-economic and Labour Market Indicators (</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GDP Growth, Employment Growth, Productivity Growth, Global Competitiveness, Business Efficiency, Income Growth, Inequality and Exclusion, Informality, and Poverty) are showing</a:t>
            </a: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a:t>
            </a:r>
            <a:r>
              <a:rPr kumimoji="0" lang="en-GB" sz="1600" b="1" i="0" u="none" strike="noStrike" kern="1200" cap="none" spc="0" normalizeH="0" baseline="0" noProof="0" dirty="0">
                <a:ln>
                  <a:noFill/>
                </a:ln>
                <a:solidFill>
                  <a:prstClr val="black"/>
                </a:solidFill>
                <a:effectLst/>
                <a:highlight>
                  <a:srgbClr val="FF0000"/>
                </a:highlight>
                <a:uLnTx/>
                <a:uFillTx/>
                <a:latin typeface="Arial" panose="020B0604020202020204" pitchFamily="34" charset="0"/>
                <a:ea typeface="ＭＳ Ｐゴシック" panose="020B0600070205080204" pitchFamily="34" charset="-128"/>
                <a:cs typeface="+mn-cs"/>
              </a:rPr>
              <a:t>A RED FLAG AND NATIONAL CRISIS</a:t>
            </a: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p>
          <a:p>
            <a:pPr marL="314982" marR="0" lvl="0" indent="-314982" algn="l" defTabSz="1007943" rtl="0" eaLnBrk="1" fontAlgn="auto" latinLnBrk="0" hangingPunct="1">
              <a:lnSpc>
                <a:spcPct val="90000"/>
              </a:lnSpc>
              <a:spcBef>
                <a:spcPct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314982" marR="0" lvl="0" indent="-314982" algn="just" defTabSz="1007943"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The rapid technological advancements, as well as the COVID-19 crisis had a devastating effect on our economic and labour market systems and reshaping business models, and we should respond with agility. We should leverage the emerging opportunities flowing from the collective global response to these, including how we deal with the Future of Work, using instruments provided by the ILO (Centenary Declaration for the FoW, R204 and the Abidjan Declaration among others)</a:t>
            </a:r>
          </a:p>
          <a:p>
            <a:pPr marL="314982" marR="0" lvl="0" indent="-314982" algn="just" defTabSz="1007943" rtl="0" eaLnBrk="1" fontAlgn="auto" latinLnBrk="0" hangingPunct="1">
              <a:lnSpc>
                <a:spcPct val="90000"/>
              </a:lnSpc>
              <a:spcBef>
                <a:spcPct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314982" marR="0" lvl="0" indent="-314982" algn="just" defTabSz="1007943"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Low productivity growth </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(labour productivity and total factor productivity) particularly of the SMMEs in the productive/industry sectors.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It is an undisputed fact that productivity improvement is the most effective way of ensuring long-term competitiveness, long-term business success, economic growth and, should be addressed holistically if we are to tackle the challenges of unemployment, poverty, inequality, and exclusion. </a:t>
            </a:r>
          </a:p>
          <a:p>
            <a:pPr marL="314982" marR="0" lvl="0" indent="-314982" algn="l" defTabSz="1007943" rtl="0" eaLnBrk="1" fontAlgn="auto" latinLnBrk="0" hangingPunct="1">
              <a:lnSpc>
                <a:spcPct val="90000"/>
              </a:lnSpc>
              <a:spcBef>
                <a:spcPct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314982" marR="0" lvl="0" indent="-314982" algn="just" defTabSz="1007943"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 decline in the contribution of the manufacturing sector to the GDP Growth over the last two decades. The sector accounts for around 13% of GDP and is an important source of employment and productivity growth and of demand for the service sector. It is without saying that this sector </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be a national priority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if we are to begin pushing back the tide of joblessness that fundamentally threatens our social stability. </a:t>
            </a:r>
            <a:endParaRPr kumimoji="0" lang="en-ZA"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a:extLst>
              <a:ext uri="{FF2B5EF4-FFF2-40B4-BE49-F238E27FC236}">
                <a16:creationId xmlns:a16="http://schemas.microsoft.com/office/drawing/2014/main" id="{A93C32BB-9547-6382-B6A1-B3A44ECC4022}"/>
              </a:ext>
            </a:extLst>
          </p:cNvPr>
          <p:cNvSpPr>
            <a:spLocks noGrp="1"/>
          </p:cNvSpPr>
          <p:nvPr>
            <p:ph type="sldNum" sz="quarter" idx="12"/>
          </p:nvPr>
        </p:nvSpPr>
        <p:spPr/>
        <p:txBody>
          <a:bodyPr/>
          <a:lstStyle/>
          <a:p>
            <a:pPr>
              <a:defRPr/>
            </a:pPr>
            <a:fld id="{758C003F-BDA0-488A-A737-6FF7753DCC9A}" type="slidenum">
              <a:rPr lang="en-US" smtClean="0"/>
              <a:pPr>
                <a:defRPr/>
              </a:pPr>
              <a:t>4</a:t>
            </a:fld>
            <a:endParaRPr lang="en-US"/>
          </a:p>
        </p:txBody>
      </p:sp>
    </p:spTree>
    <p:extLst>
      <p:ext uri="{BB962C8B-B14F-4D97-AF65-F5344CB8AC3E}">
        <p14:creationId xmlns:p14="http://schemas.microsoft.com/office/powerpoint/2010/main" val="2967808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7C5C2-968B-B2F5-5759-B33D368B5BF4}"/>
              </a:ext>
            </a:extLst>
          </p:cNvPr>
          <p:cNvSpPr>
            <a:spLocks noGrp="1"/>
          </p:cNvSpPr>
          <p:nvPr>
            <p:ph type="title"/>
          </p:nvPr>
        </p:nvSpPr>
        <p:spPr>
          <a:xfrm>
            <a:off x="628650" y="0"/>
            <a:ext cx="7886700" cy="1325563"/>
          </a:xfrm>
        </p:spPr>
        <p:txBody>
          <a:bodyPr/>
          <a:lstStyle/>
          <a:p>
            <a:r>
              <a:rPr kumimoji="0" lang="en-ZA" altLang="en-US" sz="2400" b="1" i="0" u="none" strike="noStrike" kern="1200" cap="none" spc="0" normalizeH="0" baseline="0" noProof="0" dirty="0">
                <a:ln>
                  <a:noFill/>
                </a:ln>
                <a:solidFill>
                  <a:srgbClr val="000000"/>
                </a:solidFill>
                <a:effectLst/>
                <a:uLnTx/>
                <a:uFillTx/>
                <a:latin typeface="Arial Rounded MT Bold" panose="020F0704030504030204" pitchFamily="34" charset="0"/>
                <a:ea typeface="ＭＳ Ｐゴシック" panose="020B0600070205080204" pitchFamily="34" charset="-128"/>
                <a:cs typeface="Arial" panose="020B0604020202020204" pitchFamily="34" charset="0"/>
              </a:rPr>
              <a:t>PRODUCTIVITY SA OPERATING ENVIRONMENT (cont.)</a:t>
            </a:r>
            <a:endParaRPr lang="en-ZA" sz="3600" dirty="0">
              <a:latin typeface="Arial Rounded MT Bold" panose="020F0704030504030204" pitchFamily="34" charset="0"/>
            </a:endParaRPr>
          </a:p>
        </p:txBody>
      </p:sp>
      <p:sp>
        <p:nvSpPr>
          <p:cNvPr id="3" name="Content Placeholder 2">
            <a:extLst>
              <a:ext uri="{FF2B5EF4-FFF2-40B4-BE49-F238E27FC236}">
                <a16:creationId xmlns:a16="http://schemas.microsoft.com/office/drawing/2014/main" id="{77E088B8-81FE-277C-9AC3-01EB2949E852}"/>
              </a:ext>
            </a:extLst>
          </p:cNvPr>
          <p:cNvSpPr>
            <a:spLocks noGrp="1"/>
          </p:cNvSpPr>
          <p:nvPr>
            <p:ph idx="1"/>
          </p:nvPr>
        </p:nvSpPr>
        <p:spPr>
          <a:xfrm>
            <a:off x="477575" y="1070251"/>
            <a:ext cx="7886700" cy="4351338"/>
          </a:xfrm>
        </p:spPr>
        <p:txBody>
          <a:bodyPr/>
          <a:lstStyle/>
          <a:p>
            <a:pPr marL="251986" marR="0" lvl="0" indent="-251986" algn="just"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a:pPr>
            <a:r>
              <a:rPr kumimoji="0" lang="en-GB" altLang="en-US" sz="16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Low Competitiveness </a:t>
            </a:r>
            <a:r>
              <a:rPr kumimoji="0" lang="en-GB" altLang="en-US"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SA’s global competitiveness ranking was at 62 out of 64 countries in 2021 and 60 out of 63  countries in 2022, with the Competitiveness Score at 40 in 2022. Infrastructure (including education and innovation systems) and Business Efficiency (including productivity and efficiency and management practices) ranking the lowest at 60 and 56 respectively.</a:t>
            </a:r>
          </a:p>
          <a:p>
            <a:pPr marL="251986" marR="0" lvl="0" indent="-251986" algn="just"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a:pPr>
            <a:endParaRPr kumimoji="0" lang="en-GB" altLang="en-US" sz="5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251986" marR="0" lvl="0" indent="-251986" algn="just"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a:pP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The Competitiveness Score at 40, which is way below the norm is reflective of a country unable to manage its competencies to achieve long-term value creation. Governments therefore need to provide an environment characterized by efficient infrastructures, institutions and policies that encourage sustainable value creation by the enterprises.</a:t>
            </a:r>
          </a:p>
          <a:p>
            <a:pPr marL="251986" marR="0" lvl="0" indent="-251986" algn="just"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a:pPr>
            <a:endParaRPr kumimoji="0" lang="en-US" altLang="en-US" sz="5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251986" marR="0" lvl="0" indent="-251986" algn="just"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a:pP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SMMEs constitute close to 90% of businesses and are acknowledged as productive drivers of the economy, however, no National Integrated Enterprise Development and Support Strategy and programme interventions in place.</a:t>
            </a:r>
          </a:p>
          <a:p>
            <a:pPr marL="251986" marR="0" lvl="0" indent="-251986" algn="just"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a:pPr>
            <a:endParaRPr kumimoji="0" lang="en-US" altLang="en-US" sz="5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251986" marR="0" lvl="0" indent="-251986" algn="just"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a:pPr>
            <a:r>
              <a:rPr kumimoji="0" lang="en-GB" altLang="en-US" sz="16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 dual economy characterised by high levels of informality, inequality and exclusion</a:t>
            </a:r>
            <a:r>
              <a:rPr kumimoji="0" lang="en-GB" altLang="en-US"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with over 65% of SMMEs operating in the informal sector. ILO R</a:t>
            </a:r>
            <a:r>
              <a:rPr kumimoji="0" lang="en-US" altLang="en-US" sz="16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ecommendation</a:t>
            </a: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204, 2015 which is the first international labour standard to focus on the informal economy in its entirety and diversity and to point clearly in the direction of transition to the formal economy as the means for realising decent work for all and for achieving inclusive development is of strategic significance for the world of work and for the future of work.</a:t>
            </a:r>
          </a:p>
          <a:p>
            <a:endParaRPr lang="en-ZA" dirty="0"/>
          </a:p>
        </p:txBody>
      </p:sp>
      <p:sp>
        <p:nvSpPr>
          <p:cNvPr id="4" name="Slide Number Placeholder 3">
            <a:extLst>
              <a:ext uri="{FF2B5EF4-FFF2-40B4-BE49-F238E27FC236}">
                <a16:creationId xmlns:a16="http://schemas.microsoft.com/office/drawing/2014/main" id="{BD9D1B20-B508-C0ED-3CC5-A9D32A099E46}"/>
              </a:ext>
            </a:extLst>
          </p:cNvPr>
          <p:cNvSpPr>
            <a:spLocks noGrp="1"/>
          </p:cNvSpPr>
          <p:nvPr>
            <p:ph type="sldNum" sz="quarter" idx="12"/>
          </p:nvPr>
        </p:nvSpPr>
        <p:spPr/>
        <p:txBody>
          <a:bodyPr/>
          <a:lstStyle/>
          <a:p>
            <a:pPr>
              <a:defRPr/>
            </a:pPr>
            <a:fld id="{758C003F-BDA0-488A-A737-6FF7753DCC9A}" type="slidenum">
              <a:rPr lang="en-US" smtClean="0"/>
              <a:pPr>
                <a:defRPr/>
              </a:pPr>
              <a:t>5</a:t>
            </a:fld>
            <a:endParaRPr lang="en-US"/>
          </a:p>
        </p:txBody>
      </p:sp>
    </p:spTree>
    <p:extLst>
      <p:ext uri="{BB962C8B-B14F-4D97-AF65-F5344CB8AC3E}">
        <p14:creationId xmlns:p14="http://schemas.microsoft.com/office/powerpoint/2010/main" val="2304747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F68E51-F25E-7974-60CF-14E4988D715A}"/>
              </a:ext>
            </a:extLst>
          </p:cNvPr>
          <p:cNvSpPr>
            <a:spLocks noGrp="1"/>
          </p:cNvSpPr>
          <p:nvPr>
            <p:ph idx="1"/>
          </p:nvPr>
        </p:nvSpPr>
        <p:spPr>
          <a:xfrm>
            <a:off x="549137" y="1030495"/>
            <a:ext cx="7886700" cy="4351338"/>
          </a:xfrm>
        </p:spPr>
        <p:txBody>
          <a:bodyPr/>
          <a:lstStyle/>
          <a:p>
            <a:endParaRPr kumimoji="0" lang="en-GB" sz="2400" b="1" i="0" u="none" strike="noStrike" kern="1200" cap="none" spc="0" normalizeH="0" baseline="0" noProof="0" dirty="0">
              <a:ln>
                <a:noFill/>
              </a:ln>
              <a:solidFill>
                <a:prstClr val="black"/>
              </a:solidFill>
              <a:effectLst/>
              <a:uLnTx/>
              <a:uFillTx/>
              <a:latin typeface="Arial Rounded MT Bold" panose="020F0704030504030204" pitchFamily="34" charset="0"/>
              <a:ea typeface="+mj-ea"/>
              <a:cs typeface="Arial" panose="020B0604020202020204" pitchFamily="34" charset="0"/>
            </a:endParaRPr>
          </a:p>
          <a:p>
            <a:endParaRPr lang="en-GB" sz="2400" b="1" dirty="0">
              <a:solidFill>
                <a:prstClr val="black"/>
              </a:solidFill>
              <a:latin typeface="Arial Rounded MT Bold" panose="020F0704030504030204" pitchFamily="34" charset="0"/>
              <a:ea typeface="+mj-ea"/>
              <a:cs typeface="Arial" panose="020B0604020202020204" pitchFamily="34" charset="0"/>
            </a:endParaRPr>
          </a:p>
          <a:p>
            <a:endParaRPr kumimoji="0" lang="en-GB" sz="2400" b="1" i="0" u="none" strike="noStrike" kern="1200" cap="none" spc="0" normalizeH="0" baseline="0" noProof="0" dirty="0">
              <a:ln>
                <a:noFill/>
              </a:ln>
              <a:solidFill>
                <a:prstClr val="black"/>
              </a:solidFill>
              <a:effectLst/>
              <a:uLnTx/>
              <a:uFillTx/>
              <a:latin typeface="Arial Rounded MT Bold" panose="020F0704030504030204" pitchFamily="34" charset="0"/>
              <a:ea typeface="+mj-ea"/>
              <a:cs typeface="Arial" panose="020B0604020202020204" pitchFamily="34" charset="0"/>
            </a:endParaRPr>
          </a:p>
          <a:p>
            <a:endParaRPr lang="en-GB" sz="2400" b="1" dirty="0">
              <a:solidFill>
                <a:prstClr val="black"/>
              </a:solidFill>
              <a:latin typeface="Arial Rounded MT Bold" panose="020F0704030504030204" pitchFamily="34" charset="0"/>
              <a:ea typeface="+mj-ea"/>
              <a:cs typeface="Arial" panose="020B0604020202020204" pitchFamily="34" charset="0"/>
            </a:endParaRPr>
          </a:p>
          <a:p>
            <a:pPr marL="0" indent="0" algn="ctr">
              <a:buNone/>
            </a:pPr>
            <a:r>
              <a:rPr kumimoji="0" lang="en-GB" sz="2400" b="1" i="0" u="none" strike="noStrike" kern="1200" cap="none" spc="0" normalizeH="0" baseline="0" noProof="0" dirty="0">
                <a:ln>
                  <a:noFill/>
                </a:ln>
                <a:solidFill>
                  <a:prstClr val="black"/>
                </a:solidFill>
                <a:effectLst/>
                <a:uLnTx/>
                <a:uFillTx/>
                <a:latin typeface="Arial Rounded MT Bold" panose="020F0704030504030204" pitchFamily="34" charset="0"/>
                <a:ea typeface="+mj-ea"/>
                <a:cs typeface="Arial" panose="020B0604020202020204" pitchFamily="34" charset="0"/>
              </a:rPr>
              <a:t>ANNUAL </a:t>
            </a:r>
            <a:r>
              <a:rPr kumimoji="0" lang="en-ZA" sz="2400" b="1" i="0" u="none" strike="noStrike" kern="1200" cap="none" spc="0" normalizeH="0" baseline="0" noProof="0" dirty="0">
                <a:ln>
                  <a:noFill/>
                </a:ln>
                <a:solidFill>
                  <a:prstClr val="black"/>
                </a:solidFill>
                <a:effectLst/>
                <a:uLnTx/>
                <a:uFillTx/>
                <a:latin typeface="Arial Rounded MT Bold" panose="020F0704030504030204" pitchFamily="34" charset="0"/>
                <a:ea typeface="+mj-ea"/>
                <a:cs typeface="Arial" panose="020B0604020202020204" pitchFamily="34" charset="0"/>
              </a:rPr>
              <a:t>PERFORMANCE INFORMATION 2021/22</a:t>
            </a:r>
            <a:endParaRPr lang="en-ZA" dirty="0"/>
          </a:p>
        </p:txBody>
      </p:sp>
      <p:sp>
        <p:nvSpPr>
          <p:cNvPr id="4" name="Slide Number Placeholder 3">
            <a:extLst>
              <a:ext uri="{FF2B5EF4-FFF2-40B4-BE49-F238E27FC236}">
                <a16:creationId xmlns:a16="http://schemas.microsoft.com/office/drawing/2014/main" id="{F10D39BD-7405-187F-BE4B-931F8392FC5B}"/>
              </a:ext>
            </a:extLst>
          </p:cNvPr>
          <p:cNvSpPr>
            <a:spLocks noGrp="1"/>
          </p:cNvSpPr>
          <p:nvPr>
            <p:ph type="sldNum" sz="quarter" idx="12"/>
          </p:nvPr>
        </p:nvSpPr>
        <p:spPr/>
        <p:txBody>
          <a:bodyPr/>
          <a:lstStyle/>
          <a:p>
            <a:pPr>
              <a:defRPr/>
            </a:pPr>
            <a:fld id="{758C003F-BDA0-488A-A737-6FF7753DCC9A}" type="slidenum">
              <a:rPr lang="en-US" smtClean="0"/>
              <a:pPr>
                <a:defRPr/>
              </a:pPr>
              <a:t>6</a:t>
            </a:fld>
            <a:endParaRPr lang="en-US"/>
          </a:p>
        </p:txBody>
      </p:sp>
    </p:spTree>
    <p:extLst>
      <p:ext uri="{BB962C8B-B14F-4D97-AF65-F5344CB8AC3E}">
        <p14:creationId xmlns:p14="http://schemas.microsoft.com/office/powerpoint/2010/main" val="3863445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75CB9-66C4-FCAB-BA65-3E8B47D605B6}"/>
              </a:ext>
            </a:extLst>
          </p:cNvPr>
          <p:cNvSpPr>
            <a:spLocks noGrp="1"/>
          </p:cNvSpPr>
          <p:nvPr>
            <p:ph type="title"/>
          </p:nvPr>
        </p:nvSpPr>
        <p:spPr>
          <a:xfrm>
            <a:off x="835384" y="433447"/>
            <a:ext cx="7886700" cy="787814"/>
          </a:xfrm>
        </p:spPr>
        <p:txBody>
          <a:bodyPr/>
          <a:lstStyle/>
          <a:p>
            <a:r>
              <a:rPr kumimoji="0" lang="en-ZA" altLang="en-US" sz="20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Arial" panose="020B0604020202020204" pitchFamily="34" charset="0"/>
              </a:rPr>
              <a:t>2021/22</a:t>
            </a:r>
            <a:r>
              <a:rPr kumimoji="0" lang="en-US" altLang="en-US" sz="20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Arial" panose="020B0604020202020204" pitchFamily="34" charset="0"/>
              </a:rPr>
              <a:t> PERFORMANCE PER PROGRAMME</a:t>
            </a:r>
            <a:endParaRPr lang="en-ZA" sz="3200" dirty="0">
              <a:latin typeface="Arial Rounded MT Bold" panose="020F0704030504030204" pitchFamily="34" charset="0"/>
            </a:endParaRPr>
          </a:p>
        </p:txBody>
      </p:sp>
      <p:pic>
        <p:nvPicPr>
          <p:cNvPr id="6" name="Content Placeholder 5">
            <a:extLst>
              <a:ext uri="{FF2B5EF4-FFF2-40B4-BE49-F238E27FC236}">
                <a16:creationId xmlns:a16="http://schemas.microsoft.com/office/drawing/2014/main" id="{CCDD44EB-DEBE-58AC-4835-1F462ADA65C5}"/>
              </a:ext>
            </a:extLst>
          </p:cNvPr>
          <p:cNvPicPr>
            <a:picLocks noGrp="1" noChangeAspect="1"/>
          </p:cNvPicPr>
          <p:nvPr>
            <p:ph idx="1"/>
          </p:nvPr>
        </p:nvPicPr>
        <p:blipFill>
          <a:blip r:embed="rId2"/>
          <a:stretch>
            <a:fillRect/>
          </a:stretch>
        </p:blipFill>
        <p:spPr>
          <a:xfrm>
            <a:off x="493713" y="1221261"/>
            <a:ext cx="7886700" cy="4096390"/>
          </a:xfrm>
        </p:spPr>
      </p:pic>
      <p:sp>
        <p:nvSpPr>
          <p:cNvPr id="4" name="Slide Number Placeholder 3">
            <a:extLst>
              <a:ext uri="{FF2B5EF4-FFF2-40B4-BE49-F238E27FC236}">
                <a16:creationId xmlns:a16="http://schemas.microsoft.com/office/drawing/2014/main" id="{E6713D88-94E8-C304-14A8-42BF2FCD401E}"/>
              </a:ext>
            </a:extLst>
          </p:cNvPr>
          <p:cNvSpPr>
            <a:spLocks noGrp="1"/>
          </p:cNvSpPr>
          <p:nvPr>
            <p:ph type="sldNum" sz="quarter" idx="12"/>
          </p:nvPr>
        </p:nvSpPr>
        <p:spPr/>
        <p:txBody>
          <a:bodyPr/>
          <a:lstStyle/>
          <a:p>
            <a:pPr>
              <a:defRPr/>
            </a:pPr>
            <a:fld id="{758C003F-BDA0-488A-A737-6FF7753DCC9A}" type="slidenum">
              <a:rPr lang="en-US" smtClean="0"/>
              <a:pPr>
                <a:defRPr/>
              </a:pPr>
              <a:t>7</a:t>
            </a:fld>
            <a:endParaRPr lang="en-US"/>
          </a:p>
        </p:txBody>
      </p:sp>
    </p:spTree>
    <p:extLst>
      <p:ext uri="{BB962C8B-B14F-4D97-AF65-F5344CB8AC3E}">
        <p14:creationId xmlns:p14="http://schemas.microsoft.com/office/powerpoint/2010/main" val="1959703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2B01F-543A-49FA-51EF-104ECA4F4265}"/>
              </a:ext>
            </a:extLst>
          </p:cNvPr>
          <p:cNvSpPr>
            <a:spLocks noGrp="1"/>
          </p:cNvSpPr>
          <p:nvPr>
            <p:ph type="title"/>
          </p:nvPr>
        </p:nvSpPr>
        <p:spPr>
          <a:xfrm>
            <a:off x="628650" y="365125"/>
            <a:ext cx="8515350" cy="827571"/>
          </a:xfrm>
        </p:spPr>
        <p:txBody>
          <a:bodyPr/>
          <a:lstStyle/>
          <a:p>
            <a:r>
              <a:rPr kumimoji="0" lang="en-ZA" altLang="en-US" sz="24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Arial" panose="020B0604020202020204" pitchFamily="34" charset="0"/>
              </a:rPr>
              <a:t>2021/22 PERFORMANCE PER STRATEGIC OBJECTIVE</a:t>
            </a:r>
            <a:endParaRPr lang="en-ZA" sz="3600" dirty="0">
              <a:latin typeface="Arial Rounded MT Bold" panose="020F0704030504030204" pitchFamily="34" charset="0"/>
            </a:endParaRPr>
          </a:p>
        </p:txBody>
      </p:sp>
      <p:pic>
        <p:nvPicPr>
          <p:cNvPr id="6" name="Content Placeholder 5">
            <a:extLst>
              <a:ext uri="{FF2B5EF4-FFF2-40B4-BE49-F238E27FC236}">
                <a16:creationId xmlns:a16="http://schemas.microsoft.com/office/drawing/2014/main" id="{CAAB18C5-92C0-C8B9-C952-1B4FDADE6761}"/>
              </a:ext>
            </a:extLst>
          </p:cNvPr>
          <p:cNvPicPr>
            <a:picLocks noGrp="1" noChangeAspect="1"/>
          </p:cNvPicPr>
          <p:nvPr>
            <p:ph idx="1"/>
          </p:nvPr>
        </p:nvPicPr>
        <p:blipFill>
          <a:blip r:embed="rId2"/>
          <a:stretch>
            <a:fillRect/>
          </a:stretch>
        </p:blipFill>
        <p:spPr>
          <a:xfrm>
            <a:off x="628650" y="1101413"/>
            <a:ext cx="7886700" cy="4256712"/>
          </a:xfrm>
        </p:spPr>
      </p:pic>
      <p:sp>
        <p:nvSpPr>
          <p:cNvPr id="4" name="Slide Number Placeholder 3">
            <a:extLst>
              <a:ext uri="{FF2B5EF4-FFF2-40B4-BE49-F238E27FC236}">
                <a16:creationId xmlns:a16="http://schemas.microsoft.com/office/drawing/2014/main" id="{48ADAF1E-CA28-5326-7249-B8921BEE46B4}"/>
              </a:ext>
            </a:extLst>
          </p:cNvPr>
          <p:cNvSpPr>
            <a:spLocks noGrp="1"/>
          </p:cNvSpPr>
          <p:nvPr>
            <p:ph type="sldNum" sz="quarter" idx="12"/>
          </p:nvPr>
        </p:nvSpPr>
        <p:spPr/>
        <p:txBody>
          <a:bodyPr/>
          <a:lstStyle/>
          <a:p>
            <a:pPr>
              <a:defRPr/>
            </a:pPr>
            <a:fld id="{758C003F-BDA0-488A-A737-6FF7753DCC9A}" type="slidenum">
              <a:rPr lang="en-US" smtClean="0"/>
              <a:pPr>
                <a:defRPr/>
              </a:pPr>
              <a:t>8</a:t>
            </a:fld>
            <a:endParaRPr lang="en-US"/>
          </a:p>
        </p:txBody>
      </p:sp>
    </p:spTree>
    <p:extLst>
      <p:ext uri="{BB962C8B-B14F-4D97-AF65-F5344CB8AC3E}">
        <p14:creationId xmlns:p14="http://schemas.microsoft.com/office/powerpoint/2010/main" val="2746395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BE133-A58E-43E8-73DB-59151F6EBFE6}"/>
              </a:ext>
            </a:extLst>
          </p:cNvPr>
          <p:cNvSpPr>
            <a:spLocks noGrp="1"/>
          </p:cNvSpPr>
          <p:nvPr>
            <p:ph type="title"/>
          </p:nvPr>
        </p:nvSpPr>
        <p:spPr>
          <a:xfrm>
            <a:off x="437570" y="135891"/>
            <a:ext cx="8268860" cy="1113818"/>
          </a:xfrm>
        </p:spPr>
        <p:txBody>
          <a:bodyPr/>
          <a:lstStyle/>
          <a:p>
            <a:r>
              <a:rPr lang="en-ZA" sz="2400" dirty="0">
                <a:latin typeface="Arial Rounded MT Bold" panose="020F0704030504030204" pitchFamily="34" charset="0"/>
              </a:rPr>
              <a:t>ORGANISATIONAL PERFORMANCE PER STRATEGIC OBJECTIVE– 2021/22 FY</a:t>
            </a:r>
            <a:endParaRPr lang="en-ZA" dirty="0"/>
          </a:p>
        </p:txBody>
      </p:sp>
      <p:pic>
        <p:nvPicPr>
          <p:cNvPr id="6" name="Content Placeholder 5">
            <a:extLst>
              <a:ext uri="{FF2B5EF4-FFF2-40B4-BE49-F238E27FC236}">
                <a16:creationId xmlns:a16="http://schemas.microsoft.com/office/drawing/2014/main" id="{2744C92A-3103-90CB-571F-E6E1D5D6F52D}"/>
              </a:ext>
            </a:extLst>
          </p:cNvPr>
          <p:cNvPicPr>
            <a:picLocks noGrp="1" noChangeAspect="1"/>
          </p:cNvPicPr>
          <p:nvPr>
            <p:ph idx="1"/>
          </p:nvPr>
        </p:nvPicPr>
        <p:blipFill>
          <a:blip r:embed="rId2"/>
          <a:stretch>
            <a:fillRect/>
          </a:stretch>
        </p:blipFill>
        <p:spPr>
          <a:xfrm>
            <a:off x="565150" y="1151787"/>
            <a:ext cx="8332360" cy="4252276"/>
          </a:xfrm>
        </p:spPr>
      </p:pic>
      <p:sp>
        <p:nvSpPr>
          <p:cNvPr id="4" name="Slide Number Placeholder 3">
            <a:extLst>
              <a:ext uri="{FF2B5EF4-FFF2-40B4-BE49-F238E27FC236}">
                <a16:creationId xmlns:a16="http://schemas.microsoft.com/office/drawing/2014/main" id="{76235A45-CA86-BD99-BEE0-9C402EFFFE5C}"/>
              </a:ext>
            </a:extLst>
          </p:cNvPr>
          <p:cNvSpPr>
            <a:spLocks noGrp="1"/>
          </p:cNvSpPr>
          <p:nvPr>
            <p:ph type="sldNum" sz="quarter" idx="12"/>
          </p:nvPr>
        </p:nvSpPr>
        <p:spPr/>
        <p:txBody>
          <a:bodyPr/>
          <a:lstStyle/>
          <a:p>
            <a:pPr>
              <a:defRPr/>
            </a:pPr>
            <a:fld id="{758C003F-BDA0-488A-A737-6FF7753DCC9A}" type="slidenum">
              <a:rPr lang="en-US" smtClean="0"/>
              <a:pPr>
                <a:defRPr/>
              </a:pPr>
              <a:t>9</a:t>
            </a:fld>
            <a:endParaRPr lang="en-US"/>
          </a:p>
        </p:txBody>
      </p:sp>
    </p:spTree>
    <p:extLst>
      <p:ext uri="{BB962C8B-B14F-4D97-AF65-F5344CB8AC3E}">
        <p14:creationId xmlns:p14="http://schemas.microsoft.com/office/powerpoint/2010/main" val="9504985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PPROVED 22 JULY EMPLOYMENT AND LABOUR PRESENTATION.pot [Read-Only] [Compatibility Mode]" id="{D9C6D818-D255-4EF7-A628-638FD31965BE}" vid="{45114B2C-D6FE-4CE3-822C-46B99CD0B63B}"/>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APPROVED 22 JULY EMPLOYMENT AND LABOUR PRESENTATION</Template>
  <TotalTime>1</TotalTime>
  <Words>1569</Words>
  <Application>Microsoft Office PowerPoint</Application>
  <PresentationFormat>On-screen Show (4:3)</PresentationFormat>
  <Paragraphs>144</Paragraphs>
  <Slides>39</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39</vt:i4>
      </vt:variant>
    </vt:vector>
  </HeadingPairs>
  <TitlesOfParts>
    <vt:vector size="48" baseType="lpstr">
      <vt:lpstr>ＭＳ Ｐゴシック</vt:lpstr>
      <vt:lpstr>ＭＳ Ｐゴシック</vt:lpstr>
      <vt:lpstr>Arial</vt:lpstr>
      <vt:lpstr>Arial Rounded MT Bold</vt:lpstr>
      <vt:lpstr>Calibri</vt:lpstr>
      <vt:lpstr>Calibri Light</vt:lpstr>
      <vt:lpstr>Times New Roman</vt:lpstr>
      <vt:lpstr>Office Theme</vt:lpstr>
      <vt:lpstr>2_Office Theme</vt:lpstr>
      <vt:lpstr>PowerPoint Presentation</vt:lpstr>
      <vt:lpstr>PowerPoint Presentation</vt:lpstr>
      <vt:lpstr>PRODUCTIVITY SA MANDATE</vt:lpstr>
      <vt:lpstr>PRODUCTIVITY SA OPERATING ENVIRONMENT</vt:lpstr>
      <vt:lpstr>PRODUCTIVITY SA OPERATING ENVIRONMENT (cont.)</vt:lpstr>
      <vt:lpstr>PowerPoint Presentation</vt:lpstr>
      <vt:lpstr>2021/22 PERFORMANCE PER PROGRAMME</vt:lpstr>
      <vt:lpstr>2021/22 PERFORMANCE PER STRATEGIC OBJECTIVE</vt:lpstr>
      <vt:lpstr>ORGANISATIONAL PERFORMANCE PER STRATEGIC OBJECTIVE– 2021/22 FY</vt:lpstr>
      <vt:lpstr>PowerPoint Presentation</vt:lpstr>
      <vt:lpstr> KEY ACHIEVEMENTS FOR THE 2021/22 FY</vt:lpstr>
      <vt:lpstr>KEY ACHIEVEMENTS FOR THE 2021/22 FY</vt:lpstr>
      <vt:lpstr>KEY ACHIEVEMENTS FOR THE 2021/22 FY - Competitiveness Improvement Services (CIS)</vt:lpstr>
      <vt:lpstr>KEY ACHIEVEMENTS FOR THE 2021/22 FY  Workplace Challenge (WPC) Programme</vt:lpstr>
      <vt:lpstr>Business Turnaround and Recovery (BT&amp;R)  Programme Performance</vt:lpstr>
      <vt:lpstr>BT&amp;R PROJECTS: NURTURED AND JOBS RETAINED PER PROVINCE  </vt:lpstr>
      <vt:lpstr>BT&amp;R PROJECTS: OPERATIONAL SECTORS 2021/2022 </vt:lpstr>
      <vt:lpstr>BT&amp;R PROJECTS: JOBS RETAINED BY GENDER AND RACE 2021/2022</vt:lpstr>
      <vt:lpstr>CHALLENGES AND AREAS OF NON-PERFORMANCE  FOR  2021/22 FY </vt:lpstr>
      <vt:lpstr>BT&amp;R COMPANIES AFFECTED BY THE SUSPENSION 2021/2022</vt:lpstr>
      <vt:lpstr>BT&amp;R PROGRAMME ACCELERATION PLAN </vt:lpstr>
      <vt:lpstr>PowerPoint Presentation</vt:lpstr>
      <vt:lpstr>KEY ACHIEVEMENTS FOR THE 2021/22 FY</vt:lpstr>
      <vt:lpstr>FINANCIAL PERFORMANCE FOR THE YEAR  ENDED 2021/22 </vt:lpstr>
      <vt:lpstr>AUDIT OUTCOMES</vt:lpstr>
      <vt:lpstr>    </vt:lpstr>
      <vt:lpstr>PRIORITIES OVER THE MTSF 2019 – 2024</vt:lpstr>
      <vt:lpstr>THE CHANGE AGENDA – A Productivity Driven long-term Competitiveness and Sustained Inclusive Growth for South Africa towards 2030</vt:lpstr>
      <vt:lpstr>THE CHANGE AGENDA- AN INTEGRATED ENTERPRISE DEVELOPMENT AND SUPPORT ECOSYTEM DURING AND POST COVID-19 AND TOWARDS 2030</vt:lpstr>
      <vt:lpstr>NATIONAL PRIORITY SECTORS  *RE-IMAGINING OUR INDUSTRIAL STRATEGY TO BOOST INCLUSION &amp; PRIVATE INVESTMENT </vt:lpstr>
      <vt:lpstr>INTEGRATED Enterprise Development AND SUPPORT EcoSystem </vt:lpstr>
      <vt:lpstr>INTEGRATED ENTERPRISE DEVELOPMENT AND SUPPORT ECOSYSTEM</vt:lpstr>
      <vt:lpstr>ANNUAL PERFORMANCE PLAN FOR THE 2022/23 FY</vt:lpstr>
      <vt:lpstr>CONCLUSIONS AND RECOMMENDATIONS</vt:lpstr>
      <vt:lpstr>CONCLUSIONS AND RECOMMENDATIONS</vt:lpstr>
      <vt:lpstr>PowerPoint Presentation</vt:lpstr>
      <vt:lpstr>BUDGET – 2022/23 to 2025/26</vt:lpstr>
      <vt:lpstr>BUDGET PER PROGRAMME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Ansie Rossouw (HQ)</dc:creator>
  <cp:lastModifiedBy>Zolani Sakasa</cp:lastModifiedBy>
  <cp:revision>9</cp:revision>
  <dcterms:created xsi:type="dcterms:W3CDTF">2022-09-15T12:10:24Z</dcterms:created>
  <dcterms:modified xsi:type="dcterms:W3CDTF">2022-10-08T09:21:41Z</dcterms:modified>
</cp:coreProperties>
</file>