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2"/>
  </p:notesMasterIdLst>
  <p:handoutMasterIdLst>
    <p:handoutMasterId r:id="rId43"/>
  </p:handoutMasterIdLst>
  <p:sldIdLst>
    <p:sldId id="256" r:id="rId4"/>
    <p:sldId id="308" r:id="rId5"/>
    <p:sldId id="315" r:id="rId6"/>
    <p:sldId id="298" r:id="rId7"/>
    <p:sldId id="309" r:id="rId8"/>
    <p:sldId id="310" r:id="rId9"/>
    <p:sldId id="311" r:id="rId10"/>
    <p:sldId id="264" r:id="rId11"/>
    <p:sldId id="276" r:id="rId12"/>
    <p:sldId id="286" r:id="rId13"/>
    <p:sldId id="271" r:id="rId14"/>
    <p:sldId id="278" r:id="rId15"/>
    <p:sldId id="279" r:id="rId16"/>
    <p:sldId id="281" r:id="rId17"/>
    <p:sldId id="317" r:id="rId18"/>
    <p:sldId id="287" r:id="rId19"/>
    <p:sldId id="306" r:id="rId20"/>
    <p:sldId id="303" r:id="rId21"/>
    <p:sldId id="304" r:id="rId22"/>
    <p:sldId id="307" r:id="rId23"/>
    <p:sldId id="312" r:id="rId24"/>
    <p:sldId id="313" r:id="rId25"/>
    <p:sldId id="295" r:id="rId26"/>
    <p:sldId id="282"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261"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viwe Maya" initials="SM" lastIdx="3" clrIdx="0">
    <p:extLst>
      <p:ext uri="{19B8F6BF-5375-455C-9EA6-DF929625EA0E}">
        <p15:presenceInfo xmlns:p15="http://schemas.microsoft.com/office/powerpoint/2012/main" xmlns="" userId="S-1-5-21-1247637481-850084867-617630493-26017" providerId="AD"/>
      </p:ext>
    </p:extLst>
  </p:cmAuthor>
  <p:cmAuthor id="2" name="Bongi Dlamini" initials="BD" lastIdx="1" clrIdx="1">
    <p:extLst>
      <p:ext uri="{19B8F6BF-5375-455C-9EA6-DF929625EA0E}">
        <p15:presenceInfo xmlns:p15="http://schemas.microsoft.com/office/powerpoint/2012/main" xmlns="" userId="S-1-5-21-1247637481-850084867-617630493-219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66"/>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73" d="100"/>
          <a:sy n="73" d="100"/>
        </p:scale>
        <p:origin x="-132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5400000" spcFirstLastPara="1" vertOverflow="ellipsis" wrap="square" anchor="ctr" anchorCtr="1"/>
          <a:lstStyle/>
          <a:p>
            <a:pPr>
              <a:defRPr sz="2000" b="1" i="0" u="none" strike="noStrike" kern="1200" cap="none" spc="0" normalizeH="0" baseline="0">
                <a:solidFill>
                  <a:srgbClr val="006666"/>
                </a:solidFill>
                <a:latin typeface="Arial" panose="020B0604020202020204" pitchFamily="34" charset="0"/>
                <a:ea typeface="+mj-ea"/>
                <a:cs typeface="Arial" panose="020B0604020202020204" pitchFamily="34" charset="0"/>
              </a:defRPr>
            </a:pPr>
            <a:r>
              <a:rPr lang="en-US" sz="2000" dirty="0">
                <a:solidFill>
                  <a:srgbClr val="006666"/>
                </a:solidFill>
                <a:latin typeface="Arial" panose="020B0604020202020204" pitchFamily="34" charset="0"/>
                <a:cs typeface="Arial" panose="020B0604020202020204" pitchFamily="34" charset="0"/>
              </a:rPr>
              <a:t>% Performance</a:t>
            </a:r>
          </a:p>
        </c:rich>
      </c:tx>
      <c:layout>
        <c:manualLayout>
          <c:xMode val="edge"/>
          <c:yMode val="edge"/>
          <c:x val="2.1812818156414129E-2"/>
          <c:y val="0.29056621913804453"/>
        </c:manualLayout>
      </c:layout>
      <c:spPr>
        <a:noFill/>
        <a:ln>
          <a:noFill/>
        </a:ln>
        <a:effectLst/>
      </c:spPr>
    </c:title>
    <c:plotArea>
      <c:layout>
        <c:manualLayout>
          <c:layoutTarget val="inner"/>
          <c:xMode val="edge"/>
          <c:yMode val="edge"/>
          <c:x val="0.12382729881932623"/>
          <c:y val="0.12777170058027743"/>
          <c:w val="0.85910345526990062"/>
          <c:h val="0.6998196781554189"/>
        </c:manualLayout>
      </c:layout>
      <c:barChart>
        <c:barDir val="col"/>
        <c:grouping val="clustered"/>
        <c:ser>
          <c:idx val="0"/>
          <c:order val="0"/>
          <c:tx>
            <c:strRef>
              <c:f>Sheet1!$B$1</c:f>
              <c:strCache>
                <c:ptCount val="1"/>
                <c:pt idx="0">
                  <c:v>Annual Performance for the past three years</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2019/20</c:v>
                </c:pt>
                <c:pt idx="1">
                  <c:v>2020/21</c:v>
                </c:pt>
                <c:pt idx="2">
                  <c:v>2021/22</c:v>
                </c:pt>
              </c:strCache>
            </c:strRef>
          </c:cat>
          <c:val>
            <c:numRef>
              <c:f>Sheet1!$B$2:$B$4</c:f>
              <c:numCache>
                <c:formatCode>General</c:formatCode>
                <c:ptCount val="3"/>
                <c:pt idx="0">
                  <c:v>100</c:v>
                </c:pt>
                <c:pt idx="1">
                  <c:v>93</c:v>
                </c:pt>
                <c:pt idx="2">
                  <c:v>96</c:v>
                </c:pt>
              </c:numCache>
            </c:numRef>
          </c:val>
          <c:extLst xmlns:c16r2="http://schemas.microsoft.com/office/drawing/2015/06/chart">
            <c:ext xmlns:c16="http://schemas.microsoft.com/office/drawing/2014/chart" uri="{C3380CC4-5D6E-409C-BE32-E72D297353CC}">
              <c16:uniqueId val="{00000000-15F0-4216-8A11-BBF9163A7942}"/>
            </c:ext>
          </c:extLst>
        </c:ser>
        <c:dLbls>
          <c:showVal val="1"/>
        </c:dLbls>
        <c:gapWidth val="267"/>
        <c:axId val="114335104"/>
        <c:axId val="115737728"/>
      </c:barChart>
      <c:catAx>
        <c:axId val="114335104"/>
        <c:scaling>
          <c:orientation val="minMax"/>
        </c:scaling>
        <c:axPos val="b"/>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15737728"/>
        <c:crosses val="autoZero"/>
        <c:auto val="1"/>
        <c:lblAlgn val="ctr"/>
        <c:lblOffset val="100"/>
      </c:catAx>
      <c:valAx>
        <c:axId val="115737728"/>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14335104"/>
        <c:crosses val="autoZero"/>
        <c:crossBetween val="between"/>
      </c:valAx>
      <c:spPr>
        <a:solidFill>
          <a:schemeClr val="accent2">
            <a:lumMod val="60000"/>
            <a:lumOff val="40000"/>
          </a:schemeClr>
        </a:solidFill>
        <a:ln>
          <a:noFill/>
        </a:ln>
        <a:effectLst/>
      </c:spPr>
    </c:plotArea>
    <c:legend>
      <c:legendPos val="b"/>
      <c:layout>
        <c:manualLayout>
          <c:xMode val="edge"/>
          <c:yMode val="edge"/>
          <c:x val="0.26750876505616267"/>
          <c:y val="0.93152427508054669"/>
          <c:w val="0.50010595850966677"/>
          <c:h val="5.2195482553220596E-2"/>
        </c:manualLayout>
      </c:layout>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ZA" dirty="0"/>
              <a:t> </a:t>
            </a:r>
            <a:r>
              <a:rPr lang="en-ZA" sz="1600" dirty="0">
                <a:latin typeface="Arial" panose="020B0604020202020204" pitchFamily="34" charset="0"/>
                <a:cs typeface="Arial" panose="020B0604020202020204" pitchFamily="34" charset="0"/>
              </a:rPr>
              <a:t>Actual Expenditure  %</a:t>
            </a: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4.8542013239865961E-3"/>
          <c:y val="0.18037169895768093"/>
          <c:w val="0.99029159735202654"/>
          <c:h val="0.6995199622538768"/>
        </c:manualLayout>
      </c:layout>
      <c:pie3DChart>
        <c:varyColors val="1"/>
        <c:ser>
          <c:idx val="0"/>
          <c:order val="0"/>
          <c:tx>
            <c:strRef>
              <c:f>Sheet1!$B$1:$B$2</c:f>
              <c:strCache>
                <c:ptCount val="2"/>
                <c:pt idx="0">
                  <c:v>Final Budget </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Sheet1!$A$3:$A$8</c:f>
              <c:strCache>
                <c:ptCount val="6"/>
                <c:pt idx="0">
                  <c:v> Economic Classification</c:v>
                </c:pt>
                <c:pt idx="1">
                  <c:v>Compensation of Employees</c:v>
                </c:pt>
                <c:pt idx="2">
                  <c:v>Goods and Services</c:v>
                </c:pt>
                <c:pt idx="3">
                  <c:v>Transfers and subsidies</c:v>
                </c:pt>
                <c:pt idx="4">
                  <c:v>Payment for capital assets</c:v>
                </c:pt>
                <c:pt idx="5">
                  <c:v>Payments for Financial Assets</c:v>
                </c:pt>
              </c:strCache>
            </c:strRef>
          </c:cat>
          <c:val>
            <c:numRef>
              <c:f>Sheet1!$B$3:$B$8</c:f>
            </c:numRef>
          </c:val>
          <c:extLst xmlns:c16r2="http://schemas.microsoft.com/office/drawing/2015/06/chart">
            <c:ext xmlns:c16="http://schemas.microsoft.com/office/drawing/2014/chart" uri="{C3380CC4-5D6E-409C-BE32-E72D297353CC}">
              <c16:uniqueId val="{00000000-E846-4260-A5EE-4BC1C906A317}"/>
            </c:ext>
          </c:extLst>
        </c:ser>
        <c:ser>
          <c:idx val="2"/>
          <c:order val="1"/>
          <c:tx>
            <c:strRef>
              <c:f>Sheet1!$D$1:$D$2</c:f>
              <c:strCache>
                <c:ptCount val="2"/>
                <c:pt idx="0">
                  <c:v>Actual % </c:v>
                </c:pt>
                <c:pt idx="1">
                  <c:v>of Budget</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Sheet1!$A$3:$A$8</c:f>
              <c:strCache>
                <c:ptCount val="6"/>
                <c:pt idx="0">
                  <c:v> Economic Classification</c:v>
                </c:pt>
                <c:pt idx="1">
                  <c:v>Compensation of Employees</c:v>
                </c:pt>
                <c:pt idx="2">
                  <c:v>Goods and Services</c:v>
                </c:pt>
                <c:pt idx="3">
                  <c:v>Transfers and subsidies</c:v>
                </c:pt>
                <c:pt idx="4">
                  <c:v>Payment for capital assets</c:v>
                </c:pt>
                <c:pt idx="5">
                  <c:v>Payments for Financial Assets</c:v>
                </c:pt>
              </c:strCache>
            </c:strRef>
          </c:cat>
          <c:val>
            <c:numRef>
              <c:f>Sheet1!$D$3:$D$8</c:f>
            </c:numRef>
          </c:val>
          <c:extLst xmlns:c16r2="http://schemas.microsoft.com/office/drawing/2015/06/chart">
            <c:ext xmlns:c16="http://schemas.microsoft.com/office/drawing/2014/chart" uri="{C3380CC4-5D6E-409C-BE32-E72D297353CC}">
              <c16:uniqueId val="{00000001-E846-4260-A5EE-4BC1C906A317}"/>
            </c:ext>
          </c:extLst>
        </c:ser>
        <c:ser>
          <c:idx val="3"/>
          <c:order val="2"/>
          <c:tx>
            <c:strRef>
              <c:f>Sheet1!$E$1:$E$2</c:f>
              <c:strCache>
                <c:ptCount val="2"/>
                <c:pt idx="0">
                  <c:v>Variance</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Sheet1!$A$3:$A$8</c:f>
              <c:strCache>
                <c:ptCount val="6"/>
                <c:pt idx="0">
                  <c:v> Economic Classification</c:v>
                </c:pt>
                <c:pt idx="1">
                  <c:v>Compensation of Employees</c:v>
                </c:pt>
                <c:pt idx="2">
                  <c:v>Goods and Services</c:v>
                </c:pt>
                <c:pt idx="3">
                  <c:v>Transfers and subsidies</c:v>
                </c:pt>
                <c:pt idx="4">
                  <c:v>Payment for capital assets</c:v>
                </c:pt>
                <c:pt idx="5">
                  <c:v>Payments for Financial Assets</c:v>
                </c:pt>
              </c:strCache>
            </c:strRef>
          </c:cat>
          <c:val>
            <c:numRef>
              <c:f>Sheet1!$E$3:$E$8</c:f>
            </c:numRef>
          </c:val>
          <c:extLst xmlns:c16r2="http://schemas.microsoft.com/office/drawing/2015/06/chart">
            <c:ext xmlns:c16="http://schemas.microsoft.com/office/drawing/2014/chart" uri="{C3380CC4-5D6E-409C-BE32-E72D297353CC}">
              <c16:uniqueId val="{00000002-E846-4260-A5EE-4BC1C906A317}"/>
            </c:ext>
          </c:extLst>
        </c:ser>
        <c:ser>
          <c:idx val="4"/>
          <c:order val="3"/>
          <c:tx>
            <c:strRef>
              <c:f>Sheet1!$F$1:$F$2</c:f>
              <c:strCache>
                <c:ptCount val="2"/>
                <c:pt idx="0">
                  <c:v>Actual Amount</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Sheet1!$A$3:$A$8</c:f>
              <c:strCache>
                <c:ptCount val="6"/>
                <c:pt idx="0">
                  <c:v> Economic Classification</c:v>
                </c:pt>
                <c:pt idx="1">
                  <c:v>Compensation of Employees</c:v>
                </c:pt>
                <c:pt idx="2">
                  <c:v>Goods and Services</c:v>
                </c:pt>
                <c:pt idx="3">
                  <c:v>Transfers and subsidies</c:v>
                </c:pt>
                <c:pt idx="4">
                  <c:v>Payment for capital assets</c:v>
                </c:pt>
                <c:pt idx="5">
                  <c:v>Payments for Financial Assets</c:v>
                </c:pt>
              </c:strCache>
            </c:strRef>
          </c:cat>
          <c:val>
            <c:numRef>
              <c:f>Sheet1!$F$3:$F$8</c:f>
            </c:numRef>
          </c:val>
          <c:extLst xmlns:c16r2="http://schemas.microsoft.com/office/drawing/2015/06/chart">
            <c:ext xmlns:c16="http://schemas.microsoft.com/office/drawing/2014/chart" uri="{C3380CC4-5D6E-409C-BE32-E72D297353CC}">
              <c16:uniqueId val="{00000003-E846-4260-A5EE-4BC1C906A317}"/>
            </c:ext>
          </c:extLst>
        </c:ser>
        <c:ser>
          <c:idx val="5"/>
          <c:order val="4"/>
          <c:tx>
            <c:strRef>
              <c:f>Sheet1!$G$1:$G$2</c:f>
              <c:strCache>
                <c:ptCount val="2"/>
                <c:pt idx="0">
                  <c:v> Actual Expenditure  %</c:v>
                </c:pt>
              </c:strCache>
            </c:strRef>
          </c:tx>
          <c:dPt>
            <c:idx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E846-4260-A5EE-4BC1C906A317}"/>
              </c:ext>
            </c:extLst>
          </c:dPt>
          <c:dPt>
            <c:idx val="1"/>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E846-4260-A5EE-4BC1C906A317}"/>
              </c:ext>
            </c:extLst>
          </c:dPt>
          <c:dPt>
            <c:idx val="2"/>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E846-4260-A5EE-4BC1C906A317}"/>
              </c:ext>
            </c:extLst>
          </c:dPt>
          <c:dPt>
            <c:idx val="3"/>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E846-4260-A5EE-4BC1C906A317}"/>
              </c:ext>
            </c:extLst>
          </c:dPt>
          <c:dPt>
            <c:idx val="4"/>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D-E846-4260-A5EE-4BC1C906A317}"/>
              </c:ext>
            </c:extLst>
          </c:dPt>
          <c:dPt>
            <c:idx val="5"/>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F-E846-4260-A5EE-4BC1C906A317}"/>
              </c:ext>
            </c:extLst>
          </c:dPt>
          <c:dLbls>
            <c:dLbl>
              <c:idx val="1"/>
              <c:layout>
                <c:manualLayout>
                  <c:x val="-0.21044486031174356"/>
                  <c:y val="-0.25225674915635532"/>
                </c:manualLayout>
              </c:layout>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846-4260-A5EE-4BC1C906A31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Sheet1!$A$3:$A$8</c:f>
              <c:strCache>
                <c:ptCount val="6"/>
                <c:pt idx="0">
                  <c:v> Economic Classification</c:v>
                </c:pt>
                <c:pt idx="1">
                  <c:v>Compensation of Employees</c:v>
                </c:pt>
                <c:pt idx="2">
                  <c:v>Goods and Services</c:v>
                </c:pt>
                <c:pt idx="3">
                  <c:v>Transfers and subsidies</c:v>
                </c:pt>
                <c:pt idx="4">
                  <c:v>Payment for capital assets</c:v>
                </c:pt>
                <c:pt idx="5">
                  <c:v>Payments for Financial Assets</c:v>
                </c:pt>
              </c:strCache>
            </c:strRef>
          </c:cat>
          <c:val>
            <c:numRef>
              <c:f>Sheet1!$G$3:$G$8</c:f>
              <c:numCache>
                <c:formatCode>0.0%</c:formatCode>
                <c:ptCount val="6"/>
                <c:pt idx="0" formatCode="General">
                  <c:v>0</c:v>
                </c:pt>
                <c:pt idx="1">
                  <c:v>0.77041136918625419</c:v>
                </c:pt>
                <c:pt idx="2">
                  <c:v>0.20954505946848981</c:v>
                </c:pt>
                <c:pt idx="3">
                  <c:v>7.2731787892584242E-3</c:v>
                </c:pt>
                <c:pt idx="4">
                  <c:v>1.2729003540642131E-2</c:v>
                </c:pt>
                <c:pt idx="5">
                  <c:v>4.1389015355324711E-5</c:v>
                </c:pt>
              </c:numCache>
            </c:numRef>
          </c:val>
          <c:extLst xmlns:c16r2="http://schemas.microsoft.com/office/drawing/2015/06/chart">
            <c:ext xmlns:c16="http://schemas.microsoft.com/office/drawing/2014/chart" uri="{C3380CC4-5D6E-409C-BE32-E72D297353CC}">
              <c16:uniqueId val="{00000010-E846-4260-A5EE-4BC1C906A317}"/>
            </c:ext>
          </c:extLst>
        </c:ser>
        <c:dLbls>
          <c:showVal val="1"/>
        </c:dLbls>
        <c:extLst xmlns:c16r2="http://schemas.microsoft.com/office/drawing/2015/06/chart">
          <c:ext xmlns:c15="http://schemas.microsoft.com/office/drawing/2012/chart" uri="{02D57815-91ED-43cb-92C2-25804820EDAC}">
            <c15:filteredPieSeries>
              <c15:ser>
                <c:idx val="1"/>
                <c:order val="1"/>
                <c:tx>
                  <c:strRef>
                    <c:extLst>
                      <c:ext uri="{02D57815-91ED-43cb-92C2-25804820EDAC}">
                        <c15:formulaRef>
                          <c15:sqref>Sheet1!$C$1:$C$2</c15:sqref>
                        </c15:formulaRef>
                      </c:ext>
                    </c:extLst>
                    <c:strCache>
                      <c:ptCount val="2"/>
                      <c:pt idx="0">
                        <c:v> Actual Expenditure  </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2-E846-4260-A5EE-4BC1C906A317}"/>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4-E846-4260-A5EE-4BC1C906A317}"/>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6-E846-4260-A5EE-4BC1C906A317}"/>
                    </c:ext>
                  </c:extLst>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8-E846-4260-A5EE-4BC1C906A317}"/>
                    </c:ext>
                  </c:extLst>
                </c:dPt>
                <c:dPt>
                  <c:idx val="4"/>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A-E846-4260-A5EE-4BC1C906A317}"/>
                    </c:ext>
                  </c:extLst>
                </c:dPt>
                <c:dPt>
                  <c:idx val="5"/>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C-E846-4260-A5EE-4BC1C906A31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Sheet1!$A$3:$A$8</c15:sqref>
                        </c15:formulaRef>
                      </c:ext>
                    </c:extLst>
                    <c:strCache>
                      <c:ptCount val="6"/>
                      <c:pt idx="0">
                        <c:v> Economic Classification</c:v>
                      </c:pt>
                      <c:pt idx="1">
                        <c:v>Compensation of Employees</c:v>
                      </c:pt>
                      <c:pt idx="2">
                        <c:v>Goods and Services</c:v>
                      </c:pt>
                      <c:pt idx="3">
                        <c:v>Transfers and subsidies</c:v>
                      </c:pt>
                      <c:pt idx="4">
                        <c:v>Payment for capital assets</c:v>
                      </c:pt>
                      <c:pt idx="5">
                        <c:v>Payments for Financial Assets</c:v>
                      </c:pt>
                    </c:strCache>
                  </c:strRef>
                </c:cat>
                <c:val>
                  <c:numRef>
                    <c:extLst>
                      <c:ext uri="{02D57815-91ED-43cb-92C2-25804820EDAC}">
                        <c15:formulaRef>
                          <c15:sqref>Sheet1!$C$3:$C$8</c15:sqref>
                        </c15:formulaRef>
                      </c:ext>
                    </c:extLst>
                    <c:numCache>
                      <c:formatCode>#,##0</c:formatCode>
                      <c:ptCount val="6"/>
                      <c:pt idx="0" formatCode="General">
                        <c:v>0</c:v>
                      </c:pt>
                      <c:pt idx="1">
                        <c:v>204753</c:v>
                      </c:pt>
                      <c:pt idx="2">
                        <c:v>55691</c:v>
                      </c:pt>
                      <c:pt idx="3">
                        <c:v>1933</c:v>
                      </c:pt>
                      <c:pt idx="4">
                        <c:v>3383</c:v>
                      </c:pt>
                      <c:pt idx="5" formatCode="General">
                        <c:v>11</c:v>
                      </c:pt>
                    </c:numCache>
                  </c:numRef>
                </c:val>
                <c:extLst>
                  <c:ext xmlns:c16="http://schemas.microsoft.com/office/drawing/2014/chart" uri="{C3380CC4-5D6E-409C-BE32-E72D297353CC}">
                    <c16:uniqueId val="{0000001D-E846-4260-A5EE-4BC1C906A317}"/>
                  </c:ext>
                </c:extLst>
              </c15:ser>
            </c15:filteredPieSeries>
          </c:ext>
        </c:extLst>
      </c:pie3DChart>
      <c:spPr>
        <a:noFill/>
        <a:ln>
          <a:noFill/>
        </a:ln>
        <a:effectLst/>
      </c:spPr>
    </c:plotArea>
    <c:legend>
      <c:legendPos val="b"/>
      <c:legendEntry>
        <c:idx val="0"/>
        <c:delete val="1"/>
      </c:legendEntry>
      <c:layout>
        <c:manualLayout>
          <c:xMode val="edge"/>
          <c:yMode val="edge"/>
          <c:x val="2.6679760694245071E-2"/>
          <c:y val="0.86301929836647873"/>
          <c:w val="0.94502228409665534"/>
          <c:h val="0.11760937490864082"/>
        </c:manualLayout>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spPr>
            <a:solidFill>
              <a:srgbClr val="FFC000"/>
            </a:solidFill>
            <a:ln>
              <a:noFill/>
            </a:ln>
            <a:effectLst/>
          </c:spPr>
          <c:dPt>
            <c:idx val="3"/>
            <c:spPr>
              <a:solidFill>
                <a:srgbClr val="00B050"/>
              </a:solidFill>
              <a:ln>
                <a:noFill/>
              </a:ln>
              <a:effectLst/>
            </c:spPr>
            <c:extLst xmlns:c16r2="http://schemas.microsoft.com/office/drawing/2015/06/chart">
              <c:ext xmlns:c16="http://schemas.microsoft.com/office/drawing/2014/chart" uri="{C3380CC4-5D6E-409C-BE32-E72D297353CC}">
                <c16:uniqueId val="{00000005-EA49-4178-9E46-F5F152583F66}"/>
              </c:ext>
            </c:extLst>
          </c:dPt>
          <c:dPt>
            <c:idx val="4"/>
            <c:spPr>
              <a:solidFill>
                <a:srgbClr val="00B050"/>
              </a:solidFill>
              <a:ln>
                <a:noFill/>
              </a:ln>
              <a:effectLst/>
            </c:spPr>
            <c:extLst xmlns:c16r2="http://schemas.microsoft.com/office/drawing/2015/06/chart">
              <c:ext xmlns:c16="http://schemas.microsoft.com/office/drawing/2014/chart" uri="{C3380CC4-5D6E-409C-BE32-E72D297353CC}">
                <c16:uniqueId val="{00000001-EA49-4178-9E46-F5F152583F66}"/>
              </c:ext>
            </c:extLst>
          </c:dPt>
          <c:dPt>
            <c:idx val="5"/>
            <c:spPr>
              <a:solidFill>
                <a:srgbClr val="00B050"/>
              </a:solidFill>
              <a:ln>
                <a:noFill/>
              </a:ln>
              <a:effectLst/>
            </c:spPr>
            <c:extLst xmlns:c16r2="http://schemas.microsoft.com/office/drawing/2015/06/chart">
              <c:ext xmlns:c16="http://schemas.microsoft.com/office/drawing/2014/chart" uri="{C3380CC4-5D6E-409C-BE32-E72D297353CC}">
                <c16:uniqueId val="{00000003-EA49-4178-9E46-F5F152583F66}"/>
              </c:ext>
            </c:extLst>
          </c:dPt>
          <c:cat>
            <c:strRef>
              <c:f>Sheet1!$A$1:$A$6</c:f>
              <c:strCache>
                <c:ptCount val="6"/>
                <c:pt idx="0">
                  <c:v>2016/17</c:v>
                </c:pt>
                <c:pt idx="1">
                  <c:v>2017/18</c:v>
                </c:pt>
                <c:pt idx="2">
                  <c:v>2018/19</c:v>
                </c:pt>
                <c:pt idx="3">
                  <c:v>2019/20</c:v>
                </c:pt>
                <c:pt idx="4">
                  <c:v>2020/21</c:v>
                </c:pt>
                <c:pt idx="5">
                  <c:v>2021/22</c:v>
                </c:pt>
              </c:strCache>
            </c:strRef>
          </c:cat>
          <c:val>
            <c:numRef>
              <c:f>Sheet1!$B$1:$B$6</c:f>
              <c:numCache>
                <c:formatCode>General</c:formatCode>
                <c:ptCount val="6"/>
                <c:pt idx="0">
                  <c:v>1</c:v>
                </c:pt>
                <c:pt idx="1">
                  <c:v>1</c:v>
                </c:pt>
                <c:pt idx="2">
                  <c:v>1</c:v>
                </c:pt>
                <c:pt idx="3">
                  <c:v>1</c:v>
                </c:pt>
                <c:pt idx="4">
                  <c:v>1</c:v>
                </c:pt>
                <c:pt idx="5">
                  <c:v>1</c:v>
                </c:pt>
              </c:numCache>
            </c:numRef>
          </c:val>
          <c:extLst xmlns:c16r2="http://schemas.microsoft.com/office/drawing/2015/06/chart">
            <c:ext xmlns:c16="http://schemas.microsoft.com/office/drawing/2014/chart" uri="{C3380CC4-5D6E-409C-BE32-E72D297353CC}">
              <c16:uniqueId val="{00000004-EA49-4178-9E46-F5F152583F66}"/>
            </c:ext>
          </c:extLst>
        </c:ser>
        <c:dLbls/>
        <c:gapWidth val="47"/>
        <c:overlap val="-27"/>
        <c:axId val="115947008"/>
        <c:axId val="115948544"/>
      </c:barChart>
      <c:catAx>
        <c:axId val="1159470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5948544"/>
        <c:crosses val="autoZero"/>
        <c:auto val="1"/>
        <c:lblAlgn val="ctr"/>
        <c:lblOffset val="100"/>
      </c:catAx>
      <c:valAx>
        <c:axId val="115948544"/>
        <c:scaling>
          <c:orientation val="minMax"/>
          <c:max val="1"/>
        </c:scaling>
        <c:delete val="1"/>
        <c:axPos val="l"/>
        <c:numFmt formatCode="General" sourceLinked="1"/>
        <c:majorTickMark val="none"/>
        <c:tickLblPos val="none"/>
        <c:crossAx val="115947008"/>
        <c:crosses val="autoZero"/>
        <c:crossBetween val="between"/>
      </c:valAx>
      <c:spPr>
        <a:noFill/>
        <a:ln>
          <a:noFill/>
        </a:ln>
        <a:effectLst/>
      </c:spPr>
    </c:plotArea>
    <c:plotVisOnly val="1"/>
    <c:dispBlanksAs val="gap"/>
  </c:chart>
  <c:spPr>
    <a:noFill/>
    <a:ln>
      <a:no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4.2911412865869705E-2"/>
          <c:y val="4.7283142876999286E-2"/>
          <c:w val="0.94219139768246662"/>
          <c:h val="0.79955422296794165"/>
        </c:manualLayout>
      </c:layout>
      <c:lineChart>
        <c:grouping val="standard"/>
        <c:ser>
          <c:idx val="0"/>
          <c:order val="0"/>
          <c:tx>
            <c:strRef>
              <c:f>'Creditors payment in daus'!$B$6</c:f>
              <c:strCache>
                <c:ptCount val="1"/>
                <c:pt idx="0">
                  <c:v>Days</c:v>
                </c:pt>
              </c:strCache>
            </c:strRef>
          </c:tx>
          <c:spPr>
            <a:ln w="111125" cap="rnd">
              <a:solidFill>
                <a:schemeClr val="accent5">
                  <a:lumMod val="75000"/>
                </a:schemeClr>
              </a:solidFill>
              <a:round/>
            </a:ln>
            <a:effectLst/>
          </c:spPr>
          <c:marker>
            <c:symbol val="none"/>
          </c:marker>
          <c:dLbls>
            <c:dLbl>
              <c:idx val="0"/>
              <c:layout>
                <c:manualLayout>
                  <c:x val="-2.8304659958161209E-2"/>
                  <c:y val="-8.81199759075219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D2B-45A8-98D3-9A888B3631D4}"/>
                </c:ext>
              </c:extLst>
            </c:dLbl>
            <c:dLbl>
              <c:idx val="1"/>
              <c:layout>
                <c:manualLayout>
                  <c:x val="-2.0856065232329295E-2"/>
                  <c:y val="-0.1047192673036329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D2B-45A8-98D3-9A888B3631D4}"/>
                </c:ext>
              </c:extLst>
            </c:dLbl>
            <c:dLbl>
              <c:idx val="2"/>
              <c:layout>
                <c:manualLayout>
                  <c:x val="-2.0856065232329402E-2"/>
                  <c:y val="-8.267310576602601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D2B-45A8-98D3-9A888B3631D4}"/>
                </c:ext>
              </c:extLst>
            </c:dLbl>
            <c:dLbl>
              <c:idx val="3"/>
              <c:layout>
                <c:manualLayout>
                  <c:x val="-1.7876627341996541E-2"/>
                  <c:y val="-7.165002499722249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D2B-45A8-98D3-9A888B3631D4}"/>
                </c:ext>
              </c:extLst>
            </c:dLbl>
            <c:dLbl>
              <c:idx val="4"/>
              <c:layout>
                <c:manualLayout>
                  <c:x val="0"/>
                  <c:y val="-0.1157423480724364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D2B-45A8-98D3-9A888B3631D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'Creditors payment in daus'!$A$7:$A$11</c:f>
              <c:strCache>
                <c:ptCount val="5"/>
                <c:pt idx="0">
                  <c:v>2017/18</c:v>
                </c:pt>
                <c:pt idx="1">
                  <c:v>2018/19</c:v>
                </c:pt>
                <c:pt idx="2">
                  <c:v>2019/20</c:v>
                </c:pt>
                <c:pt idx="3">
                  <c:v>2020/21</c:v>
                </c:pt>
                <c:pt idx="4">
                  <c:v>2021/22</c:v>
                </c:pt>
              </c:strCache>
            </c:strRef>
          </c:cat>
          <c:val>
            <c:numRef>
              <c:f>'Creditors payment in daus'!$B$7:$B$11</c:f>
              <c:numCache>
                <c:formatCode>General</c:formatCode>
                <c:ptCount val="5"/>
                <c:pt idx="0">
                  <c:v>13</c:v>
                </c:pt>
                <c:pt idx="1">
                  <c:v>13</c:v>
                </c:pt>
                <c:pt idx="2">
                  <c:v>7</c:v>
                </c:pt>
                <c:pt idx="3">
                  <c:v>17</c:v>
                </c:pt>
                <c:pt idx="4">
                  <c:v>9</c:v>
                </c:pt>
              </c:numCache>
            </c:numRef>
          </c:val>
          <c:extLst xmlns:c16r2="http://schemas.microsoft.com/office/drawing/2015/06/chart">
            <c:ext xmlns:c16="http://schemas.microsoft.com/office/drawing/2014/chart" uri="{C3380CC4-5D6E-409C-BE32-E72D297353CC}">
              <c16:uniqueId val="{00000005-8D2B-45A8-98D3-9A888B3631D4}"/>
            </c:ext>
          </c:extLst>
        </c:ser>
        <c:dLbls/>
        <c:marker val="1"/>
        <c:axId val="116179328"/>
        <c:axId val="116180864"/>
      </c:lineChart>
      <c:catAx>
        <c:axId val="1161793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6180864"/>
        <c:crosses val="autoZero"/>
        <c:auto val="1"/>
        <c:lblAlgn val="ctr"/>
        <c:lblOffset val="100"/>
      </c:catAx>
      <c:valAx>
        <c:axId val="116180864"/>
        <c:scaling>
          <c:orientation val="minMax"/>
        </c:scaling>
        <c:delete val="1"/>
        <c:axPos val="l"/>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sz="1600"/>
                  <a:t>Number of days</a:t>
                </a:r>
              </a:p>
            </c:rich>
          </c:tx>
          <c:spPr>
            <a:noFill/>
            <a:ln>
              <a:noFill/>
            </a:ln>
            <a:effectLst/>
          </c:spPr>
        </c:title>
        <c:numFmt formatCode="General" sourceLinked="1"/>
        <c:majorTickMark val="none"/>
        <c:tickLblPos val="none"/>
        <c:crossAx val="116179328"/>
        <c:crosses val="autoZero"/>
        <c:crossBetween val="between"/>
      </c:valAx>
      <c:spPr>
        <a:solidFill>
          <a:schemeClr val="accent3">
            <a:lumMod val="40000"/>
            <a:lumOff val="60000"/>
          </a:schemeClr>
        </a:solidFill>
        <a:ln>
          <a:noFill/>
        </a:ln>
        <a:effectLst/>
      </c:spPr>
    </c:plotArea>
    <c:plotVisOnly val="1"/>
    <c:dispBlanksAs val="gap"/>
  </c:chart>
  <c:spPr>
    <a:solidFill>
      <a:schemeClr val="accent5">
        <a:lumMod val="20000"/>
        <a:lumOff val="80000"/>
        <a:alpha val="34000"/>
      </a:schemeClr>
    </a:solid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48FC9-E159-4AB4-84FA-F61337ADBED7}" type="doc">
      <dgm:prSet loTypeId="urn:microsoft.com/office/officeart/2005/8/layout/chevron2" loCatId="list" qsTypeId="urn:microsoft.com/office/officeart/2005/8/quickstyle/3d2" qsCatId="3D" csTypeId="urn:microsoft.com/office/officeart/2005/8/colors/colorful2" csCatId="colorful" phldr="1"/>
      <dgm:spPr/>
      <dgm:t>
        <a:bodyPr/>
        <a:lstStyle/>
        <a:p>
          <a:endParaRPr lang="en-US"/>
        </a:p>
      </dgm:t>
    </dgm:pt>
    <dgm:pt modelId="{AF714CAC-91A0-4D94-888A-30572AFDB088}">
      <dgm:prSet phldrT="[Text]" custT="1"/>
      <dgm:spPr/>
      <dgm:t>
        <a:bodyPr/>
        <a:lstStyle/>
        <a:p>
          <a:r>
            <a:rPr lang="en-US" sz="1600" dirty="0" smtClean="0">
              <a:latin typeface="Arial" panose="020B0604020202020204" pitchFamily="34" charset="0"/>
              <a:ea typeface="MS PGothic" pitchFamily="34" charset="-128"/>
              <a:cs typeface="Arial" panose="020B0604020202020204" pitchFamily="34" charset="0"/>
            </a:rPr>
            <a:t>2021/22 at a glance</a:t>
          </a:r>
          <a:endParaRPr lang="en-US" sz="1600" dirty="0"/>
        </a:p>
      </dgm:t>
    </dgm:pt>
    <dgm:pt modelId="{A0E4A2AA-6514-4590-A1F4-86440DB76D07}" type="parTrans" cxnId="{D98E4568-6533-4FA7-B736-73954BB535BF}">
      <dgm:prSet/>
      <dgm:spPr/>
      <dgm:t>
        <a:bodyPr/>
        <a:lstStyle/>
        <a:p>
          <a:endParaRPr lang="en-US"/>
        </a:p>
      </dgm:t>
    </dgm:pt>
    <dgm:pt modelId="{8BDA6358-B736-4889-8F26-3F2068207F08}" type="sibTrans" cxnId="{D98E4568-6533-4FA7-B736-73954BB535BF}">
      <dgm:prSet/>
      <dgm:spPr/>
      <dgm:t>
        <a:bodyPr/>
        <a:lstStyle/>
        <a:p>
          <a:endParaRPr lang="en-US"/>
        </a:p>
      </dgm:t>
    </dgm:pt>
    <dgm:pt modelId="{6820314C-E1A1-4DEC-8ECB-1292EBA14677}">
      <dgm:prSet phldrT="[Text]" custT="1"/>
      <dgm:spPr/>
      <dgm:t>
        <a:bodyPr/>
        <a:lstStyle/>
        <a:p>
          <a:r>
            <a:rPr lang="en-US" sz="1400" b="1" dirty="0" smtClean="0">
              <a:latin typeface="Arial" panose="020B0604020202020204" pitchFamily="34" charset="0"/>
              <a:cs typeface="Arial" panose="020B0604020202020204" pitchFamily="34" charset="0"/>
            </a:rPr>
            <a:t>AR 21/22</a:t>
          </a:r>
          <a:endParaRPr lang="en-US" sz="1400" b="1" dirty="0">
            <a:latin typeface="Arial" panose="020B0604020202020204" pitchFamily="34" charset="0"/>
            <a:cs typeface="Arial" panose="020B0604020202020204" pitchFamily="34" charset="0"/>
          </a:endParaRPr>
        </a:p>
      </dgm:t>
    </dgm:pt>
    <dgm:pt modelId="{489306CE-55E6-4A04-A71E-A818C2205776}" type="parTrans" cxnId="{8BB9BB74-3D0E-4CB4-8C26-C331C2D5752F}">
      <dgm:prSet/>
      <dgm:spPr/>
      <dgm:t>
        <a:bodyPr/>
        <a:lstStyle/>
        <a:p>
          <a:endParaRPr lang="en-US"/>
        </a:p>
      </dgm:t>
    </dgm:pt>
    <dgm:pt modelId="{AAC8531E-4915-40EB-ADBA-A4FB644C546C}" type="sibTrans" cxnId="{8BB9BB74-3D0E-4CB4-8C26-C331C2D5752F}">
      <dgm:prSet/>
      <dgm:spPr/>
      <dgm:t>
        <a:bodyPr/>
        <a:lstStyle/>
        <a:p>
          <a:endParaRPr lang="en-US"/>
        </a:p>
      </dgm:t>
    </dgm:pt>
    <dgm:pt modelId="{D95201A1-2245-4178-9D30-0952939CC13E}">
      <dgm:prSet phldrT="[Text]" custT="1"/>
      <dgm:spPr/>
      <dgm:t>
        <a:bodyPr/>
        <a:lstStyle/>
        <a:p>
          <a:r>
            <a:rPr lang="en-US" sz="1600" dirty="0" smtClean="0">
              <a:latin typeface="Arial" panose="020B0604020202020204" pitchFamily="34" charset="0"/>
              <a:ea typeface="MS PGothic" pitchFamily="34" charset="-128"/>
              <a:cs typeface="Arial" panose="020B0604020202020204" pitchFamily="34" charset="0"/>
            </a:rPr>
            <a:t>Summary of Performance Information</a:t>
          </a:r>
          <a:endParaRPr lang="en-US" sz="1600" dirty="0"/>
        </a:p>
      </dgm:t>
    </dgm:pt>
    <dgm:pt modelId="{EB96406E-F32E-4CFD-B2EE-AB02EA92CD12}" type="parTrans" cxnId="{F7580812-C3E7-4B4C-8B6C-B4C6E720A17C}">
      <dgm:prSet/>
      <dgm:spPr/>
      <dgm:t>
        <a:bodyPr/>
        <a:lstStyle/>
        <a:p>
          <a:endParaRPr lang="en-US"/>
        </a:p>
      </dgm:t>
    </dgm:pt>
    <dgm:pt modelId="{E5446204-ADCB-4533-AE7F-2B2499AD8E72}" type="sibTrans" cxnId="{F7580812-C3E7-4B4C-8B6C-B4C6E720A17C}">
      <dgm:prSet/>
      <dgm:spPr/>
      <dgm:t>
        <a:bodyPr/>
        <a:lstStyle/>
        <a:p>
          <a:endParaRPr lang="en-US"/>
        </a:p>
      </dgm:t>
    </dgm:pt>
    <dgm:pt modelId="{2AD776C6-D16E-42DD-B5C7-55C8EA601929}">
      <dgm:prSet phldrT="[Text]" custT="1"/>
      <dgm:spPr/>
      <dgm:t>
        <a:bodyPr/>
        <a:lstStyle/>
        <a:p>
          <a:endParaRPr lang="en-US" sz="1400" b="1" dirty="0" smtClean="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AR</a:t>
          </a:r>
        </a:p>
        <a:p>
          <a:r>
            <a:rPr lang="en-US" sz="1400" b="1" dirty="0" smtClean="0">
              <a:latin typeface="Arial" panose="020B0604020202020204" pitchFamily="34" charset="0"/>
              <a:cs typeface="Arial" panose="020B0604020202020204" pitchFamily="34" charset="0"/>
            </a:rPr>
            <a:t>21/22</a:t>
          </a:r>
          <a:endParaRPr lang="en-US" sz="1400" b="1" dirty="0">
            <a:latin typeface="Arial" panose="020B0604020202020204" pitchFamily="34" charset="0"/>
            <a:cs typeface="Arial" panose="020B0604020202020204" pitchFamily="34" charset="0"/>
          </a:endParaRPr>
        </a:p>
      </dgm:t>
    </dgm:pt>
    <dgm:pt modelId="{1F1F02EE-B5DA-4043-8C56-1CB2EBB7D17C}" type="parTrans" cxnId="{D996CFB7-E03F-4875-812F-8CDD11EC28CC}">
      <dgm:prSet/>
      <dgm:spPr/>
      <dgm:t>
        <a:bodyPr/>
        <a:lstStyle/>
        <a:p>
          <a:endParaRPr lang="en-US"/>
        </a:p>
      </dgm:t>
    </dgm:pt>
    <dgm:pt modelId="{C8FADEE4-71C7-4308-AE85-61B15E4EAC0F}" type="sibTrans" cxnId="{D996CFB7-E03F-4875-812F-8CDD11EC28CC}">
      <dgm:prSet/>
      <dgm:spPr/>
      <dgm:t>
        <a:bodyPr/>
        <a:lstStyle/>
        <a:p>
          <a:endParaRPr lang="en-US"/>
        </a:p>
      </dgm:t>
    </dgm:pt>
    <dgm:pt modelId="{63262EB3-14CC-4CAC-8EE9-D665D0F564A2}">
      <dgm:prSet phldrT="[Text]" custT="1"/>
      <dgm:spPr/>
      <dgm:t>
        <a:bodyPr/>
        <a:lstStyle/>
        <a:p>
          <a:r>
            <a:rPr lang="en-US" sz="1600" dirty="0" smtClean="0">
              <a:latin typeface="Arial" panose="020B0604020202020204" pitchFamily="34" charset="0"/>
              <a:ea typeface="MS PGothic" pitchFamily="34" charset="-128"/>
              <a:cs typeface="Arial" panose="020B0604020202020204" pitchFamily="34" charset="0"/>
            </a:rPr>
            <a:t>Audit outcome</a:t>
          </a:r>
          <a:endParaRPr lang="en-US" sz="1600" dirty="0"/>
        </a:p>
      </dgm:t>
    </dgm:pt>
    <dgm:pt modelId="{660E4FE5-D26F-4CAA-8253-94897A322ADC}" type="parTrans" cxnId="{F199DD77-B336-41E1-874F-DC9C29B6D497}">
      <dgm:prSet/>
      <dgm:spPr/>
      <dgm:t>
        <a:bodyPr/>
        <a:lstStyle/>
        <a:p>
          <a:endParaRPr lang="en-US"/>
        </a:p>
      </dgm:t>
    </dgm:pt>
    <dgm:pt modelId="{701C30BC-6FF1-410E-B2E3-0868902C615B}" type="sibTrans" cxnId="{F199DD77-B336-41E1-874F-DC9C29B6D497}">
      <dgm:prSet/>
      <dgm:spPr/>
      <dgm:t>
        <a:bodyPr/>
        <a:lstStyle/>
        <a:p>
          <a:endParaRPr lang="en-US"/>
        </a:p>
      </dgm:t>
    </dgm:pt>
    <dgm:pt modelId="{6B4ED10F-C9C6-4919-8924-5B28C7AE9CA9}">
      <dgm:prSet custT="1"/>
      <dgm:spPr/>
      <dgm:t>
        <a:bodyPr/>
        <a:lstStyle/>
        <a:p>
          <a:r>
            <a:rPr lang="en-US" sz="1600" dirty="0" smtClean="0">
              <a:latin typeface="Arial" panose="020B0604020202020204" pitchFamily="34" charset="0"/>
              <a:ea typeface="MS PGothic" pitchFamily="34" charset="-128"/>
              <a:cs typeface="Arial" panose="020B0604020202020204" pitchFamily="34" charset="0"/>
            </a:rPr>
            <a:t>Reflections on the key achievements</a:t>
          </a:r>
          <a:endParaRPr lang="en-US" sz="1600" dirty="0">
            <a:latin typeface="Arial" panose="020B0604020202020204" pitchFamily="34" charset="0"/>
            <a:ea typeface="MS PGothic" pitchFamily="34" charset="-128"/>
            <a:cs typeface="Arial" panose="020B0604020202020204" pitchFamily="34" charset="0"/>
          </a:endParaRPr>
        </a:p>
      </dgm:t>
    </dgm:pt>
    <dgm:pt modelId="{1342742A-C186-4209-BF19-B0243A2978D5}" type="parTrans" cxnId="{DE7A7F26-B8FA-45CA-8095-7C6BD0232D32}">
      <dgm:prSet/>
      <dgm:spPr/>
      <dgm:t>
        <a:bodyPr/>
        <a:lstStyle/>
        <a:p>
          <a:endParaRPr lang="en-US"/>
        </a:p>
      </dgm:t>
    </dgm:pt>
    <dgm:pt modelId="{C9979815-BA42-47D0-ABDE-9B299214CF3E}" type="sibTrans" cxnId="{DE7A7F26-B8FA-45CA-8095-7C6BD0232D32}">
      <dgm:prSet/>
      <dgm:spPr/>
      <dgm:t>
        <a:bodyPr/>
        <a:lstStyle/>
        <a:p>
          <a:endParaRPr lang="en-US"/>
        </a:p>
      </dgm:t>
    </dgm:pt>
    <dgm:pt modelId="{A987A51E-4046-4C3E-9A93-694E57DD93BB}">
      <dgm:prSet custT="1"/>
      <dgm:spPr/>
      <dgm:t>
        <a:bodyPr/>
        <a:lstStyle/>
        <a:p>
          <a:r>
            <a:rPr lang="en-US" sz="1600" dirty="0" smtClean="0">
              <a:latin typeface="Arial" panose="020B0604020202020204" pitchFamily="34" charset="0"/>
              <a:ea typeface="MS PGothic" pitchFamily="34" charset="-128"/>
              <a:cs typeface="Arial" panose="020B0604020202020204" pitchFamily="34" charset="0"/>
            </a:rPr>
            <a:t>Financial Performance</a:t>
          </a:r>
          <a:endParaRPr lang="en-ZA" sz="1600" dirty="0"/>
        </a:p>
      </dgm:t>
    </dgm:pt>
    <dgm:pt modelId="{B4CA7F03-301E-4321-8864-6018A51375A2}" type="parTrans" cxnId="{51A69089-0884-4FCB-A591-D819356F031F}">
      <dgm:prSet/>
      <dgm:spPr/>
      <dgm:t>
        <a:bodyPr/>
        <a:lstStyle/>
        <a:p>
          <a:endParaRPr lang="en-US"/>
        </a:p>
      </dgm:t>
    </dgm:pt>
    <dgm:pt modelId="{BE477E7A-1B1D-4E8F-A1D1-A78EA0AA8E65}" type="sibTrans" cxnId="{51A69089-0884-4FCB-A591-D819356F031F}">
      <dgm:prSet/>
      <dgm:spPr/>
      <dgm:t>
        <a:bodyPr/>
        <a:lstStyle/>
        <a:p>
          <a:endParaRPr lang="en-US"/>
        </a:p>
      </dgm:t>
    </dgm:pt>
    <dgm:pt modelId="{4B703CE5-873B-49B5-803C-CC6B94F3E5D3}">
      <dgm:prSet custT="1"/>
      <dgm:spPr/>
      <dgm:t>
        <a:bodyPr/>
        <a:lstStyle/>
        <a:p>
          <a:r>
            <a:rPr lang="en-US" sz="1600" dirty="0" smtClean="0">
              <a:latin typeface="Arial" panose="020B0604020202020204" pitchFamily="34" charset="0"/>
              <a:ea typeface="MS PGothic" pitchFamily="34" charset="-128"/>
              <a:cs typeface="Arial" panose="020B0604020202020204" pitchFamily="34" charset="0"/>
            </a:rPr>
            <a:t>Overview of draft Performance Information per Program</a:t>
          </a:r>
          <a:endParaRPr lang="en-ZA" sz="1600" dirty="0"/>
        </a:p>
      </dgm:t>
    </dgm:pt>
    <dgm:pt modelId="{FEC3F877-E4A0-4DB0-81DC-DB38357C6980}" type="parTrans" cxnId="{EFBF3D01-ABC6-49D3-88AB-C7BAE8C31665}">
      <dgm:prSet/>
      <dgm:spPr/>
      <dgm:t>
        <a:bodyPr/>
        <a:lstStyle/>
        <a:p>
          <a:endParaRPr lang="en-US"/>
        </a:p>
      </dgm:t>
    </dgm:pt>
    <dgm:pt modelId="{0F7DB5E5-34C8-46E1-A019-5B2318BA2C70}" type="sibTrans" cxnId="{EFBF3D01-ABC6-49D3-88AB-C7BAE8C31665}">
      <dgm:prSet/>
      <dgm:spPr/>
      <dgm:t>
        <a:bodyPr/>
        <a:lstStyle/>
        <a:p>
          <a:endParaRPr lang="en-US"/>
        </a:p>
      </dgm:t>
    </dgm:pt>
    <dgm:pt modelId="{3410C8DC-37B7-4CFA-8E79-41C875E63F7A}">
      <dgm:prSet phldrT="[Text]" custT="1"/>
      <dgm:spPr/>
      <dgm:t>
        <a:bodyPr/>
        <a:lstStyle/>
        <a:p>
          <a:r>
            <a:rPr lang="en-US" sz="1400" dirty="0" smtClean="0">
              <a:latin typeface="Arial" panose="020B0604020202020204" pitchFamily="34" charset="0"/>
              <a:cs typeface="Arial" panose="020B0604020202020204" pitchFamily="34" charset="0"/>
            </a:rPr>
            <a:t>AR 21/22</a:t>
          </a:r>
          <a:endParaRPr lang="en-US" sz="1400" dirty="0">
            <a:latin typeface="Arial" panose="020B0604020202020204" pitchFamily="34" charset="0"/>
            <a:cs typeface="Arial" panose="020B0604020202020204" pitchFamily="34" charset="0"/>
          </a:endParaRPr>
        </a:p>
      </dgm:t>
    </dgm:pt>
    <dgm:pt modelId="{AF433E86-9FC2-4F42-8C74-E949FADE98E1}" type="sibTrans" cxnId="{B7A34773-0DB9-41C8-8A1A-1525301F3BB7}">
      <dgm:prSet/>
      <dgm:spPr/>
      <dgm:t>
        <a:bodyPr/>
        <a:lstStyle/>
        <a:p>
          <a:endParaRPr lang="en-US"/>
        </a:p>
      </dgm:t>
    </dgm:pt>
    <dgm:pt modelId="{8918405A-E149-4C6D-A995-DE8787567A27}" type="parTrans" cxnId="{B7A34773-0DB9-41C8-8A1A-1525301F3BB7}">
      <dgm:prSet/>
      <dgm:spPr/>
      <dgm:t>
        <a:bodyPr/>
        <a:lstStyle/>
        <a:p>
          <a:endParaRPr lang="en-US"/>
        </a:p>
      </dgm:t>
    </dgm:pt>
    <dgm:pt modelId="{51D2C156-5972-4FF3-ABFB-3C6D48145CA7}" type="pres">
      <dgm:prSet presAssocID="{24448FC9-E159-4AB4-84FA-F61337ADBED7}" presName="linearFlow" presStyleCnt="0">
        <dgm:presLayoutVars>
          <dgm:dir/>
          <dgm:animLvl val="lvl"/>
          <dgm:resizeHandles val="exact"/>
        </dgm:presLayoutVars>
      </dgm:prSet>
      <dgm:spPr/>
      <dgm:t>
        <a:bodyPr/>
        <a:lstStyle/>
        <a:p>
          <a:endParaRPr lang="en-US"/>
        </a:p>
      </dgm:t>
    </dgm:pt>
    <dgm:pt modelId="{928B621C-9BDE-4DCF-B231-B68A6CC92445}" type="pres">
      <dgm:prSet presAssocID="{3410C8DC-37B7-4CFA-8E79-41C875E63F7A}" presName="composite" presStyleCnt="0"/>
      <dgm:spPr/>
    </dgm:pt>
    <dgm:pt modelId="{1AFF6687-A7A5-46C8-BFB3-466565EA03E7}" type="pres">
      <dgm:prSet presAssocID="{3410C8DC-37B7-4CFA-8E79-41C875E63F7A}" presName="parentText" presStyleLbl="alignNode1" presStyleIdx="0" presStyleCnt="3">
        <dgm:presLayoutVars>
          <dgm:chMax val="1"/>
          <dgm:bulletEnabled val="1"/>
        </dgm:presLayoutVars>
      </dgm:prSet>
      <dgm:spPr/>
      <dgm:t>
        <a:bodyPr/>
        <a:lstStyle/>
        <a:p>
          <a:endParaRPr lang="en-US"/>
        </a:p>
      </dgm:t>
    </dgm:pt>
    <dgm:pt modelId="{0209A164-EA93-4CE4-8375-A3C1059EE20B}" type="pres">
      <dgm:prSet presAssocID="{3410C8DC-37B7-4CFA-8E79-41C875E63F7A}" presName="descendantText" presStyleLbl="alignAcc1" presStyleIdx="0" presStyleCnt="3" custLinFactNeighborX="1975" custLinFactNeighborY="5935">
        <dgm:presLayoutVars>
          <dgm:bulletEnabled val="1"/>
        </dgm:presLayoutVars>
      </dgm:prSet>
      <dgm:spPr/>
      <dgm:t>
        <a:bodyPr/>
        <a:lstStyle/>
        <a:p>
          <a:endParaRPr lang="en-US"/>
        </a:p>
      </dgm:t>
    </dgm:pt>
    <dgm:pt modelId="{BF0B4189-201A-4E79-8BC3-C324CB5B610F}" type="pres">
      <dgm:prSet presAssocID="{AF433E86-9FC2-4F42-8C74-E949FADE98E1}" presName="sp" presStyleCnt="0"/>
      <dgm:spPr/>
    </dgm:pt>
    <dgm:pt modelId="{D308B099-610B-4526-B735-B856F7226B1C}" type="pres">
      <dgm:prSet presAssocID="{6820314C-E1A1-4DEC-8ECB-1292EBA14677}" presName="composite" presStyleCnt="0"/>
      <dgm:spPr/>
    </dgm:pt>
    <dgm:pt modelId="{DAD4E7C9-87A0-45BD-8863-F7B3100EB56C}" type="pres">
      <dgm:prSet presAssocID="{6820314C-E1A1-4DEC-8ECB-1292EBA14677}" presName="parentText" presStyleLbl="alignNode1" presStyleIdx="1" presStyleCnt="3">
        <dgm:presLayoutVars>
          <dgm:chMax val="1"/>
          <dgm:bulletEnabled val="1"/>
        </dgm:presLayoutVars>
      </dgm:prSet>
      <dgm:spPr/>
      <dgm:t>
        <a:bodyPr/>
        <a:lstStyle/>
        <a:p>
          <a:endParaRPr lang="en-US"/>
        </a:p>
      </dgm:t>
    </dgm:pt>
    <dgm:pt modelId="{88284D22-5A18-4478-A12E-3F3F23C37E55}" type="pres">
      <dgm:prSet presAssocID="{6820314C-E1A1-4DEC-8ECB-1292EBA14677}" presName="descendantText" presStyleLbl="alignAcc1" presStyleIdx="1" presStyleCnt="3">
        <dgm:presLayoutVars>
          <dgm:bulletEnabled val="1"/>
        </dgm:presLayoutVars>
      </dgm:prSet>
      <dgm:spPr/>
      <dgm:t>
        <a:bodyPr/>
        <a:lstStyle/>
        <a:p>
          <a:endParaRPr lang="en-US"/>
        </a:p>
      </dgm:t>
    </dgm:pt>
    <dgm:pt modelId="{E9183ACA-7C05-4AA9-A4CE-07E301E326AC}" type="pres">
      <dgm:prSet presAssocID="{AAC8531E-4915-40EB-ADBA-A4FB644C546C}" presName="sp" presStyleCnt="0"/>
      <dgm:spPr/>
    </dgm:pt>
    <dgm:pt modelId="{DB9CFCAD-093C-4F3C-82E9-C0C1E22F558F}" type="pres">
      <dgm:prSet presAssocID="{2AD776C6-D16E-42DD-B5C7-55C8EA601929}" presName="composite" presStyleCnt="0"/>
      <dgm:spPr/>
    </dgm:pt>
    <dgm:pt modelId="{FB00236C-2007-4CBA-803C-12CB8B54964E}" type="pres">
      <dgm:prSet presAssocID="{2AD776C6-D16E-42DD-B5C7-55C8EA601929}" presName="parentText" presStyleLbl="alignNode1" presStyleIdx="2" presStyleCnt="3" custLinFactNeighborY="1958">
        <dgm:presLayoutVars>
          <dgm:chMax val="1"/>
          <dgm:bulletEnabled val="1"/>
        </dgm:presLayoutVars>
      </dgm:prSet>
      <dgm:spPr/>
      <dgm:t>
        <a:bodyPr/>
        <a:lstStyle/>
        <a:p>
          <a:endParaRPr lang="en-US"/>
        </a:p>
      </dgm:t>
    </dgm:pt>
    <dgm:pt modelId="{5730E983-5AD0-448C-9234-ED8D509D200B}" type="pres">
      <dgm:prSet presAssocID="{2AD776C6-D16E-42DD-B5C7-55C8EA601929}" presName="descendantText" presStyleLbl="alignAcc1" presStyleIdx="2" presStyleCnt="3">
        <dgm:presLayoutVars>
          <dgm:bulletEnabled val="1"/>
        </dgm:presLayoutVars>
      </dgm:prSet>
      <dgm:spPr/>
      <dgm:t>
        <a:bodyPr/>
        <a:lstStyle/>
        <a:p>
          <a:endParaRPr lang="en-US"/>
        </a:p>
      </dgm:t>
    </dgm:pt>
  </dgm:ptLst>
  <dgm:cxnLst>
    <dgm:cxn modelId="{59AB5C71-56CE-4D2B-A91F-1345411CB4C1}" type="presOf" srcId="{6820314C-E1A1-4DEC-8ECB-1292EBA14677}" destId="{DAD4E7C9-87A0-45BD-8863-F7B3100EB56C}" srcOrd="0" destOrd="0" presId="urn:microsoft.com/office/officeart/2005/8/layout/chevron2"/>
    <dgm:cxn modelId="{EFBF3D01-ABC6-49D3-88AB-C7BAE8C31665}" srcId="{2AD776C6-D16E-42DD-B5C7-55C8EA601929}" destId="{4B703CE5-873B-49B5-803C-CC6B94F3E5D3}" srcOrd="1" destOrd="0" parTransId="{FEC3F877-E4A0-4DB0-81DC-DB38357C6980}" sibTransId="{0F7DB5E5-34C8-46E1-A019-5B2318BA2C70}"/>
    <dgm:cxn modelId="{F199DD77-B336-41E1-874F-DC9C29B6D497}" srcId="{2AD776C6-D16E-42DD-B5C7-55C8EA601929}" destId="{63262EB3-14CC-4CAC-8EE9-D665D0F564A2}" srcOrd="0" destOrd="0" parTransId="{660E4FE5-D26F-4CAA-8253-94897A322ADC}" sibTransId="{701C30BC-6FF1-410E-B2E3-0868902C615B}"/>
    <dgm:cxn modelId="{DE7A7F26-B8FA-45CA-8095-7C6BD0232D32}" srcId="{3410C8DC-37B7-4CFA-8E79-41C875E63F7A}" destId="{6B4ED10F-C9C6-4919-8924-5B28C7AE9CA9}" srcOrd="1" destOrd="0" parTransId="{1342742A-C186-4209-BF19-B0243A2978D5}" sibTransId="{C9979815-BA42-47D0-ABDE-9B299214CF3E}"/>
    <dgm:cxn modelId="{B7A34773-0DB9-41C8-8A1A-1525301F3BB7}" srcId="{24448FC9-E159-4AB4-84FA-F61337ADBED7}" destId="{3410C8DC-37B7-4CFA-8E79-41C875E63F7A}" srcOrd="0" destOrd="0" parTransId="{8918405A-E149-4C6D-A995-DE8787567A27}" sibTransId="{AF433E86-9FC2-4F42-8C74-E949FADE98E1}"/>
    <dgm:cxn modelId="{B191C50F-A129-43DD-8635-1289E546A388}" type="presOf" srcId="{AF714CAC-91A0-4D94-888A-30572AFDB088}" destId="{0209A164-EA93-4CE4-8375-A3C1059EE20B}" srcOrd="0" destOrd="0" presId="urn:microsoft.com/office/officeart/2005/8/layout/chevron2"/>
    <dgm:cxn modelId="{E5ECADA5-A41A-43E2-8371-8315611B7A53}" type="presOf" srcId="{24448FC9-E159-4AB4-84FA-F61337ADBED7}" destId="{51D2C156-5972-4FF3-ABFB-3C6D48145CA7}" srcOrd="0" destOrd="0" presId="urn:microsoft.com/office/officeart/2005/8/layout/chevron2"/>
    <dgm:cxn modelId="{B1083218-C15D-4C3D-B31E-7C9EB4FA411D}" type="presOf" srcId="{D95201A1-2245-4178-9D30-0952939CC13E}" destId="{88284D22-5A18-4478-A12E-3F3F23C37E55}" srcOrd="0" destOrd="0" presId="urn:microsoft.com/office/officeart/2005/8/layout/chevron2"/>
    <dgm:cxn modelId="{D98E4568-6533-4FA7-B736-73954BB535BF}" srcId="{3410C8DC-37B7-4CFA-8E79-41C875E63F7A}" destId="{AF714CAC-91A0-4D94-888A-30572AFDB088}" srcOrd="0" destOrd="0" parTransId="{A0E4A2AA-6514-4590-A1F4-86440DB76D07}" sibTransId="{8BDA6358-B736-4889-8F26-3F2068207F08}"/>
    <dgm:cxn modelId="{E352187A-E32A-493C-BE7D-C279A3BD891A}" type="presOf" srcId="{A987A51E-4046-4C3E-9A93-694E57DD93BB}" destId="{88284D22-5A18-4478-A12E-3F3F23C37E55}" srcOrd="0" destOrd="1" presId="urn:microsoft.com/office/officeart/2005/8/layout/chevron2"/>
    <dgm:cxn modelId="{F7580812-C3E7-4B4C-8B6C-B4C6E720A17C}" srcId="{6820314C-E1A1-4DEC-8ECB-1292EBA14677}" destId="{D95201A1-2245-4178-9D30-0952939CC13E}" srcOrd="0" destOrd="0" parTransId="{EB96406E-F32E-4CFD-B2EE-AB02EA92CD12}" sibTransId="{E5446204-ADCB-4533-AE7F-2B2499AD8E72}"/>
    <dgm:cxn modelId="{A7C44659-7861-4F5D-AC46-9400C466CA65}" type="presOf" srcId="{3410C8DC-37B7-4CFA-8E79-41C875E63F7A}" destId="{1AFF6687-A7A5-46C8-BFB3-466565EA03E7}" srcOrd="0" destOrd="0" presId="urn:microsoft.com/office/officeart/2005/8/layout/chevron2"/>
    <dgm:cxn modelId="{D996CFB7-E03F-4875-812F-8CDD11EC28CC}" srcId="{24448FC9-E159-4AB4-84FA-F61337ADBED7}" destId="{2AD776C6-D16E-42DD-B5C7-55C8EA601929}" srcOrd="2" destOrd="0" parTransId="{1F1F02EE-B5DA-4043-8C56-1CB2EBB7D17C}" sibTransId="{C8FADEE4-71C7-4308-AE85-61B15E4EAC0F}"/>
    <dgm:cxn modelId="{16407BF2-F96A-478E-92AF-864AC2FB5BF1}" type="presOf" srcId="{63262EB3-14CC-4CAC-8EE9-D665D0F564A2}" destId="{5730E983-5AD0-448C-9234-ED8D509D200B}" srcOrd="0" destOrd="0" presId="urn:microsoft.com/office/officeart/2005/8/layout/chevron2"/>
    <dgm:cxn modelId="{34A2CE05-118E-4C83-8C12-7A5761C73F7C}" type="presOf" srcId="{6B4ED10F-C9C6-4919-8924-5B28C7AE9CA9}" destId="{0209A164-EA93-4CE4-8375-A3C1059EE20B}" srcOrd="0" destOrd="1" presId="urn:microsoft.com/office/officeart/2005/8/layout/chevron2"/>
    <dgm:cxn modelId="{7C40CB9B-EAC5-41CB-8D5B-BF0C3090CFBE}" type="presOf" srcId="{4B703CE5-873B-49B5-803C-CC6B94F3E5D3}" destId="{5730E983-5AD0-448C-9234-ED8D509D200B}" srcOrd="0" destOrd="1" presId="urn:microsoft.com/office/officeart/2005/8/layout/chevron2"/>
    <dgm:cxn modelId="{8BB9BB74-3D0E-4CB4-8C26-C331C2D5752F}" srcId="{24448FC9-E159-4AB4-84FA-F61337ADBED7}" destId="{6820314C-E1A1-4DEC-8ECB-1292EBA14677}" srcOrd="1" destOrd="0" parTransId="{489306CE-55E6-4A04-A71E-A818C2205776}" sibTransId="{AAC8531E-4915-40EB-ADBA-A4FB644C546C}"/>
    <dgm:cxn modelId="{51A69089-0884-4FCB-A591-D819356F031F}" srcId="{6820314C-E1A1-4DEC-8ECB-1292EBA14677}" destId="{A987A51E-4046-4C3E-9A93-694E57DD93BB}" srcOrd="1" destOrd="0" parTransId="{B4CA7F03-301E-4321-8864-6018A51375A2}" sibTransId="{BE477E7A-1B1D-4E8F-A1D1-A78EA0AA8E65}"/>
    <dgm:cxn modelId="{0125290D-6239-4C6F-9ACC-1DDA573F2276}" type="presOf" srcId="{2AD776C6-D16E-42DD-B5C7-55C8EA601929}" destId="{FB00236C-2007-4CBA-803C-12CB8B54964E}" srcOrd="0" destOrd="0" presId="urn:microsoft.com/office/officeart/2005/8/layout/chevron2"/>
    <dgm:cxn modelId="{EE56ACD2-7FC4-4C76-8E55-E3D3062A2940}" type="presParOf" srcId="{51D2C156-5972-4FF3-ABFB-3C6D48145CA7}" destId="{928B621C-9BDE-4DCF-B231-B68A6CC92445}" srcOrd="0" destOrd="0" presId="urn:microsoft.com/office/officeart/2005/8/layout/chevron2"/>
    <dgm:cxn modelId="{ADCF5E41-439D-466B-83E8-3714E3289189}" type="presParOf" srcId="{928B621C-9BDE-4DCF-B231-B68A6CC92445}" destId="{1AFF6687-A7A5-46C8-BFB3-466565EA03E7}" srcOrd="0" destOrd="0" presId="urn:microsoft.com/office/officeart/2005/8/layout/chevron2"/>
    <dgm:cxn modelId="{537F6419-7485-4330-8CFB-412863C93043}" type="presParOf" srcId="{928B621C-9BDE-4DCF-B231-B68A6CC92445}" destId="{0209A164-EA93-4CE4-8375-A3C1059EE20B}" srcOrd="1" destOrd="0" presId="urn:microsoft.com/office/officeart/2005/8/layout/chevron2"/>
    <dgm:cxn modelId="{54FC8454-F964-4DD2-AC37-E8635A84BA6E}" type="presParOf" srcId="{51D2C156-5972-4FF3-ABFB-3C6D48145CA7}" destId="{BF0B4189-201A-4E79-8BC3-C324CB5B610F}" srcOrd="1" destOrd="0" presId="urn:microsoft.com/office/officeart/2005/8/layout/chevron2"/>
    <dgm:cxn modelId="{A2DDBDC5-433E-473C-A7C9-2224B3B23187}" type="presParOf" srcId="{51D2C156-5972-4FF3-ABFB-3C6D48145CA7}" destId="{D308B099-610B-4526-B735-B856F7226B1C}" srcOrd="2" destOrd="0" presId="urn:microsoft.com/office/officeart/2005/8/layout/chevron2"/>
    <dgm:cxn modelId="{9F0E6A13-083C-4BD2-9670-F0C491EB87F4}" type="presParOf" srcId="{D308B099-610B-4526-B735-B856F7226B1C}" destId="{DAD4E7C9-87A0-45BD-8863-F7B3100EB56C}" srcOrd="0" destOrd="0" presId="urn:microsoft.com/office/officeart/2005/8/layout/chevron2"/>
    <dgm:cxn modelId="{2A415129-1F8C-4FA5-95FC-47EC0BEEEFD6}" type="presParOf" srcId="{D308B099-610B-4526-B735-B856F7226B1C}" destId="{88284D22-5A18-4478-A12E-3F3F23C37E55}" srcOrd="1" destOrd="0" presId="urn:microsoft.com/office/officeart/2005/8/layout/chevron2"/>
    <dgm:cxn modelId="{682A56CB-7ACE-4A6F-A432-5D0D6682E8FB}" type="presParOf" srcId="{51D2C156-5972-4FF3-ABFB-3C6D48145CA7}" destId="{E9183ACA-7C05-4AA9-A4CE-07E301E326AC}" srcOrd="3" destOrd="0" presId="urn:microsoft.com/office/officeart/2005/8/layout/chevron2"/>
    <dgm:cxn modelId="{FCEDB254-F82E-49D4-BAEB-D1C095D9FD3D}" type="presParOf" srcId="{51D2C156-5972-4FF3-ABFB-3C6D48145CA7}" destId="{DB9CFCAD-093C-4F3C-82E9-C0C1E22F558F}" srcOrd="4" destOrd="0" presId="urn:microsoft.com/office/officeart/2005/8/layout/chevron2"/>
    <dgm:cxn modelId="{85550905-E377-42B1-BBDC-9B0F3B351A71}" type="presParOf" srcId="{DB9CFCAD-093C-4F3C-82E9-C0C1E22F558F}" destId="{FB00236C-2007-4CBA-803C-12CB8B54964E}" srcOrd="0" destOrd="0" presId="urn:microsoft.com/office/officeart/2005/8/layout/chevron2"/>
    <dgm:cxn modelId="{33467DE1-188B-4F41-8C56-83FC4263B638}" type="presParOf" srcId="{DB9CFCAD-093C-4F3C-82E9-C0C1E22F558F}" destId="{5730E983-5AD0-448C-9234-ED8D509D200B}"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A362EF-2357-4291-90E2-52B099EF077D}" type="doc">
      <dgm:prSet loTypeId="urn:microsoft.com/office/officeart/2008/layout/VerticalCurvedList" loCatId="list" qsTypeId="urn:microsoft.com/office/officeart/2005/8/quickstyle/simple1" qsCatId="simple" csTypeId="urn:microsoft.com/office/officeart/2005/8/colors/colorful1#1" csCatId="colorful" phldr="1"/>
      <dgm:spPr/>
      <dgm:t>
        <a:bodyPr/>
        <a:lstStyle/>
        <a:p>
          <a:endParaRPr lang="en-US"/>
        </a:p>
      </dgm:t>
    </dgm:pt>
    <dgm:pt modelId="{F72536E0-BC84-4012-9A3C-E1D1F03A52B8}">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algn="l">
            <a:lnSpc>
              <a:spcPct val="100000"/>
            </a:lnSpc>
          </a:pPr>
          <a:endParaRPr lang="en-GB" sz="1200" b="1" dirty="0" smtClean="0">
            <a:solidFill>
              <a:schemeClr val="tx1"/>
            </a:solidFill>
            <a:latin typeface="Arial" panose="020B0604020202020204" pitchFamily="34" charset="0"/>
            <a:cs typeface="Arial" panose="020B0604020202020204" pitchFamily="34" charset="0"/>
          </a:endParaRPr>
        </a:p>
        <a:p>
          <a:pPr algn="l">
            <a:lnSpc>
              <a:spcPct val="100000"/>
            </a:lnSpc>
          </a:pPr>
          <a:r>
            <a:rPr lang="en-GB" sz="1200" b="1" dirty="0" smtClean="0">
              <a:solidFill>
                <a:schemeClr val="tx1"/>
              </a:solidFill>
              <a:latin typeface="Arial" panose="020B0604020202020204" pitchFamily="34" charset="0"/>
              <a:cs typeface="Arial" panose="020B0604020202020204" pitchFamily="34" charset="0"/>
            </a:rPr>
            <a:t>The PSC need to fast track the establishment of the PSC Secretariat. The PSC staff  are employees of the PSC. A request be made through the Office MPSA that a proclamation be issued by the President to establish the Office of the PSC as  the Secretariat to the Public Service Commission. </a:t>
          </a:r>
        </a:p>
        <a:p>
          <a:pPr algn="l">
            <a:lnSpc>
              <a:spcPct val="100000"/>
            </a:lnSpc>
          </a:pPr>
          <a:endParaRPr lang="en-GB" sz="1200" b="1" dirty="0">
            <a:solidFill>
              <a:schemeClr val="tx1"/>
            </a:solidFill>
            <a:latin typeface="Arial" panose="020B0604020202020204" pitchFamily="34" charset="0"/>
            <a:cs typeface="Arial" panose="020B0604020202020204" pitchFamily="34" charset="0"/>
          </a:endParaRPr>
        </a:p>
      </dgm:t>
    </dgm:pt>
    <dgm:pt modelId="{D6377E37-6B5D-4BFA-8E01-80F8F7522691}" type="parTrans" cxnId="{DBA13B89-2C16-4EDA-B193-0E01BBF8003B}">
      <dgm:prSet/>
      <dgm:spPr/>
      <dgm:t>
        <a:bodyPr/>
        <a:lstStyle/>
        <a:p>
          <a:endParaRPr lang="en-US" sz="1800"/>
        </a:p>
      </dgm:t>
    </dgm:pt>
    <dgm:pt modelId="{E6638C9D-1092-41C5-BDF9-AF98740223BF}" type="sibTrans" cxnId="{DBA13B89-2C16-4EDA-B193-0E01BBF8003B}">
      <dgm:prSet/>
      <dgm:spPr/>
      <dgm:t>
        <a:bodyPr/>
        <a:lstStyle/>
        <a:p>
          <a:endParaRPr lang="en-US" sz="1800"/>
        </a:p>
      </dgm:t>
    </dgm:pt>
    <dgm:pt modelId="{C656C5E5-5CC2-4CD5-BD1C-EF3829558E3D}">
      <dgm:prSet custT="1">
        <dgm:style>
          <a:lnRef idx="2">
            <a:schemeClr val="accent5">
              <a:shade val="50000"/>
            </a:schemeClr>
          </a:lnRef>
          <a:fillRef idx="1">
            <a:schemeClr val="accent5"/>
          </a:fillRef>
          <a:effectRef idx="0">
            <a:schemeClr val="accent5"/>
          </a:effectRef>
          <a:fontRef idx="minor">
            <a:schemeClr val="lt1"/>
          </a:fontRef>
        </dgm:style>
      </dgm:prSet>
      <dgm:spPr>
        <a:ln/>
      </dgm:spPr>
      <dgm:t>
        <a:bodyPr/>
        <a:lstStyle/>
        <a:p>
          <a:pPr algn="l">
            <a:lnSpc>
              <a:spcPct val="100000"/>
            </a:lnSpc>
          </a:pPr>
          <a:r>
            <a:rPr lang="en-GB" sz="1200" b="1" dirty="0">
              <a:solidFill>
                <a:schemeClr val="tx1"/>
              </a:solidFill>
              <a:latin typeface="Arial" panose="020B0604020202020204" pitchFamily="34" charset="0"/>
              <a:cs typeface="Arial" panose="020B0604020202020204" pitchFamily="34" charset="0"/>
            </a:rPr>
            <a:t>PSC Bill sixth draft  was finalised and </a:t>
          </a:r>
          <a:r>
            <a:rPr lang="en-GB" sz="1200" b="1" dirty="0" smtClean="0">
              <a:solidFill>
                <a:schemeClr val="tx1"/>
              </a:solidFill>
              <a:latin typeface="Arial" panose="020B0604020202020204" pitchFamily="34" charset="0"/>
              <a:cs typeface="Arial" panose="020B0604020202020204" pitchFamily="34" charset="0"/>
            </a:rPr>
            <a:t> the process of gazetting the Bill should be fast tracked once Cabinet has made a decision. </a:t>
          </a:r>
          <a:endParaRPr lang="en-ZA" sz="1200" b="1" dirty="0">
            <a:solidFill>
              <a:schemeClr val="tx1"/>
            </a:solidFill>
            <a:latin typeface="Arial" panose="020B0604020202020204" pitchFamily="34" charset="0"/>
            <a:cs typeface="Arial" panose="020B0604020202020204" pitchFamily="34" charset="0"/>
          </a:endParaRPr>
        </a:p>
      </dgm:t>
    </dgm:pt>
    <dgm:pt modelId="{B1339684-6DDA-46F1-BD07-8F88F4799DA9}" type="parTrans" cxnId="{B214747E-FDB1-4CB7-9D9C-B2D5F7134147}">
      <dgm:prSet/>
      <dgm:spPr/>
      <dgm:t>
        <a:bodyPr/>
        <a:lstStyle/>
        <a:p>
          <a:endParaRPr lang="en-US" sz="1800"/>
        </a:p>
      </dgm:t>
    </dgm:pt>
    <dgm:pt modelId="{51F3A581-774F-4566-900C-3E9511F9E560}" type="sibTrans" cxnId="{B214747E-FDB1-4CB7-9D9C-B2D5F7134147}">
      <dgm:prSet/>
      <dgm:spPr/>
      <dgm:t>
        <a:bodyPr/>
        <a:lstStyle/>
        <a:p>
          <a:endParaRPr lang="en-US" sz="1800"/>
        </a:p>
      </dgm:t>
    </dgm:pt>
    <dgm:pt modelId="{62689948-6041-4103-AC2D-294ED5E59A8E}">
      <dgm:prSet custT="1">
        <dgm:style>
          <a:lnRef idx="2">
            <a:schemeClr val="accent4">
              <a:shade val="50000"/>
            </a:schemeClr>
          </a:lnRef>
          <a:fillRef idx="1">
            <a:schemeClr val="accent4"/>
          </a:fillRef>
          <a:effectRef idx="0">
            <a:schemeClr val="accent4"/>
          </a:effectRef>
          <a:fontRef idx="minor">
            <a:schemeClr val="lt1"/>
          </a:fontRef>
        </dgm:style>
      </dgm:prSet>
      <dgm:spPr>
        <a:ln/>
      </dgm:spPr>
      <dgm:t>
        <a:bodyPr/>
        <a:lstStyle/>
        <a:p>
          <a:pPr algn="l">
            <a:lnSpc>
              <a:spcPct val="100000"/>
            </a:lnSpc>
            <a:spcAft>
              <a:spcPts val="0"/>
            </a:spcAft>
          </a:pPr>
          <a:r>
            <a:rPr lang="en-US" sz="1200" b="1" dirty="0" smtClean="0">
              <a:solidFill>
                <a:schemeClr val="tx1"/>
              </a:solidFill>
              <a:latin typeface="Arial" panose="020B0604020202020204" pitchFamily="34" charset="0"/>
              <a:cs typeface="Arial" panose="020B0604020202020204" pitchFamily="34" charset="0"/>
            </a:rPr>
            <a:t>The PSC Bill will be immediately  presented and discussed with other stakeholders such as the Minister of Local Government and Traditional Affairs and SALGA</a:t>
          </a:r>
          <a:endParaRPr lang="en-ZA" sz="1200" b="1" dirty="0">
            <a:solidFill>
              <a:schemeClr val="tx1"/>
            </a:solidFill>
            <a:latin typeface="Arial" panose="020B0604020202020204" pitchFamily="34" charset="0"/>
            <a:cs typeface="Arial" panose="020B0604020202020204" pitchFamily="34" charset="0"/>
          </a:endParaRPr>
        </a:p>
      </dgm:t>
    </dgm:pt>
    <dgm:pt modelId="{3D9ED2B8-958A-4146-81D2-0203834B2294}" type="parTrans" cxnId="{871CBB9F-17AA-480A-B505-5D7311D3431C}">
      <dgm:prSet/>
      <dgm:spPr/>
      <dgm:t>
        <a:bodyPr/>
        <a:lstStyle/>
        <a:p>
          <a:endParaRPr lang="en-US" sz="1800"/>
        </a:p>
      </dgm:t>
    </dgm:pt>
    <dgm:pt modelId="{47529F39-FCE4-4FD9-81B6-74467F4B4B86}" type="sibTrans" cxnId="{871CBB9F-17AA-480A-B505-5D7311D3431C}">
      <dgm:prSet/>
      <dgm:spPr/>
      <dgm:t>
        <a:bodyPr/>
        <a:lstStyle/>
        <a:p>
          <a:endParaRPr lang="en-US" sz="1800"/>
        </a:p>
      </dgm:t>
    </dgm:pt>
    <dgm:pt modelId="{1E8F4CFD-BD66-4403-9720-3CE649911752}">
      <dgm:prSet custT="1">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pPr algn="l">
            <a:lnSpc>
              <a:spcPct val="100000"/>
            </a:lnSpc>
          </a:pPr>
          <a:r>
            <a:rPr lang="en-GB" sz="1200" b="1" dirty="0" smtClean="0">
              <a:solidFill>
                <a:schemeClr val="tx1"/>
              </a:solidFill>
              <a:latin typeface="Arial" panose="020B0604020202020204" pitchFamily="34" charset="0"/>
              <a:cs typeface="Arial" panose="020B0604020202020204" pitchFamily="34" charset="0"/>
            </a:rPr>
            <a:t>    As a parallel process, the function shift of the OPSC to the PSC  as its secretariat may be</a:t>
          </a:r>
        </a:p>
        <a:p>
          <a:pPr algn="l">
            <a:lnSpc>
              <a:spcPct val="100000"/>
            </a:lnSpc>
          </a:pPr>
          <a:r>
            <a:rPr lang="en-GB" sz="1200" b="1" dirty="0" smtClean="0">
              <a:solidFill>
                <a:schemeClr val="tx1"/>
              </a:solidFill>
              <a:latin typeface="Arial" panose="020B0604020202020204" pitchFamily="34" charset="0"/>
              <a:cs typeface="Arial" panose="020B0604020202020204" pitchFamily="34" charset="0"/>
            </a:rPr>
            <a:t>     implemented once a proclamation is signed by the President and published. </a:t>
          </a:r>
          <a:endParaRPr lang="en-GB" sz="1200" b="1" dirty="0">
            <a:latin typeface="Arial" panose="020B0604020202020204" pitchFamily="34" charset="0"/>
            <a:cs typeface="Arial" panose="020B0604020202020204" pitchFamily="34" charset="0"/>
          </a:endParaRPr>
        </a:p>
      </dgm:t>
    </dgm:pt>
    <dgm:pt modelId="{DD336BB3-D1D0-49E6-B2B6-31EA15623AFD}" type="parTrans" cxnId="{315D51CA-4F81-46E3-9186-43A1EC259462}">
      <dgm:prSet/>
      <dgm:spPr/>
      <dgm:t>
        <a:bodyPr/>
        <a:lstStyle/>
        <a:p>
          <a:endParaRPr lang="en-US" sz="1800"/>
        </a:p>
      </dgm:t>
    </dgm:pt>
    <dgm:pt modelId="{ABB811D1-C16F-4847-A6B3-891F89C09121}" type="sibTrans" cxnId="{315D51CA-4F81-46E3-9186-43A1EC259462}">
      <dgm:prSet/>
      <dgm:spPr/>
      <dgm:t>
        <a:bodyPr/>
        <a:lstStyle/>
        <a:p>
          <a:endParaRPr lang="en-US" sz="1800"/>
        </a:p>
      </dgm:t>
    </dgm:pt>
    <dgm:pt modelId="{A5DAB4F6-774E-478A-8714-A84EF34F76CC}" type="pres">
      <dgm:prSet presAssocID="{B6A362EF-2357-4291-90E2-52B099EF077D}" presName="Name0" presStyleCnt="0">
        <dgm:presLayoutVars>
          <dgm:chMax val="7"/>
          <dgm:chPref val="7"/>
          <dgm:dir/>
        </dgm:presLayoutVars>
      </dgm:prSet>
      <dgm:spPr/>
      <dgm:t>
        <a:bodyPr/>
        <a:lstStyle/>
        <a:p>
          <a:endParaRPr lang="en-US"/>
        </a:p>
      </dgm:t>
    </dgm:pt>
    <dgm:pt modelId="{46E6E0D6-9FDA-42AB-97E4-E60122FF2FE6}" type="pres">
      <dgm:prSet presAssocID="{B6A362EF-2357-4291-90E2-52B099EF077D}" presName="Name1" presStyleCnt="0"/>
      <dgm:spPr/>
    </dgm:pt>
    <dgm:pt modelId="{7A3AD06C-587E-4CEC-8C18-875D2B5ED755}" type="pres">
      <dgm:prSet presAssocID="{B6A362EF-2357-4291-90E2-52B099EF077D}" presName="cycle" presStyleCnt="0"/>
      <dgm:spPr/>
    </dgm:pt>
    <dgm:pt modelId="{C77BCDD1-E267-41A3-AB59-E920C18AB7F3}" type="pres">
      <dgm:prSet presAssocID="{B6A362EF-2357-4291-90E2-52B099EF077D}" presName="srcNode" presStyleLbl="node1" presStyleIdx="0" presStyleCnt="4"/>
      <dgm:spPr/>
    </dgm:pt>
    <dgm:pt modelId="{C3D2B5A1-368D-4C50-BAFB-877AE7BF2757}" type="pres">
      <dgm:prSet presAssocID="{B6A362EF-2357-4291-90E2-52B099EF077D}" presName="conn" presStyleLbl="parChTrans1D2" presStyleIdx="0" presStyleCnt="1" custScaleY="79255" custLinFactNeighborY="-5483"/>
      <dgm:spPr/>
      <dgm:t>
        <a:bodyPr/>
        <a:lstStyle/>
        <a:p>
          <a:endParaRPr lang="en-US"/>
        </a:p>
      </dgm:t>
    </dgm:pt>
    <dgm:pt modelId="{DB967EC0-3718-458A-99E7-63CD47FF4526}" type="pres">
      <dgm:prSet presAssocID="{B6A362EF-2357-4291-90E2-52B099EF077D}" presName="extraNode" presStyleLbl="node1" presStyleIdx="0" presStyleCnt="4"/>
      <dgm:spPr/>
    </dgm:pt>
    <dgm:pt modelId="{3B4DB138-D128-4590-876B-99F58EC1973C}" type="pres">
      <dgm:prSet presAssocID="{B6A362EF-2357-4291-90E2-52B099EF077D}" presName="dstNode" presStyleLbl="node1" presStyleIdx="0" presStyleCnt="4"/>
      <dgm:spPr/>
    </dgm:pt>
    <dgm:pt modelId="{46D0C446-CAF2-49C4-AE04-133F30C7A4DA}" type="pres">
      <dgm:prSet presAssocID="{F72536E0-BC84-4012-9A3C-E1D1F03A52B8}" presName="text_1" presStyleLbl="node1" presStyleIdx="0" presStyleCnt="4" custScaleX="103076" custScaleY="124314" custLinFactNeighborY="-30612">
        <dgm:presLayoutVars>
          <dgm:bulletEnabled val="1"/>
        </dgm:presLayoutVars>
      </dgm:prSet>
      <dgm:spPr/>
      <dgm:t>
        <a:bodyPr/>
        <a:lstStyle/>
        <a:p>
          <a:endParaRPr lang="en-US"/>
        </a:p>
      </dgm:t>
    </dgm:pt>
    <dgm:pt modelId="{1D8FC73E-5AB1-4909-AF14-15AFDC072431}" type="pres">
      <dgm:prSet presAssocID="{F72536E0-BC84-4012-9A3C-E1D1F03A52B8}" presName="accent_1" presStyleCnt="0"/>
      <dgm:spPr/>
    </dgm:pt>
    <dgm:pt modelId="{35B376EF-A93E-4189-A905-15A5D62FDB09}" type="pres">
      <dgm:prSet presAssocID="{F72536E0-BC84-4012-9A3C-E1D1F03A52B8}" presName="accentRepeatNode" presStyleLbl="solidFgAcc1" presStyleIdx="0" presStyleCnt="4" custLinFactNeighborX="619" custLinFactNeighborY="-23051">
        <dgm:style>
          <a:lnRef idx="2">
            <a:schemeClr val="accent1">
              <a:shade val="50000"/>
            </a:schemeClr>
          </a:lnRef>
          <a:fillRef idx="1">
            <a:schemeClr val="accent1"/>
          </a:fillRef>
          <a:effectRef idx="0">
            <a:schemeClr val="accent1"/>
          </a:effectRef>
          <a:fontRef idx="minor">
            <a:schemeClr val="lt1"/>
          </a:fontRef>
        </dgm:style>
      </dgm:prSet>
      <dgm:spPr>
        <a:solidFill>
          <a:schemeClr val="bg1"/>
        </a:solidFill>
      </dgm:spPr>
    </dgm:pt>
    <dgm:pt modelId="{D13634F5-289E-4780-AB4A-0996CDE6EE8B}" type="pres">
      <dgm:prSet presAssocID="{C656C5E5-5CC2-4CD5-BD1C-EF3829558E3D}" presName="text_2" presStyleLbl="node1" presStyleIdx="1" presStyleCnt="4" custScaleX="100062" custScaleY="123129" custLinFactNeighborX="1592" custLinFactNeighborY="-60948">
        <dgm:presLayoutVars>
          <dgm:bulletEnabled val="1"/>
        </dgm:presLayoutVars>
      </dgm:prSet>
      <dgm:spPr/>
      <dgm:t>
        <a:bodyPr/>
        <a:lstStyle/>
        <a:p>
          <a:endParaRPr lang="en-US"/>
        </a:p>
      </dgm:t>
    </dgm:pt>
    <dgm:pt modelId="{8E6762A1-3A37-4DA2-9137-6F08F54C4FE5}" type="pres">
      <dgm:prSet presAssocID="{C656C5E5-5CC2-4CD5-BD1C-EF3829558E3D}" presName="accent_2" presStyleCnt="0"/>
      <dgm:spPr/>
    </dgm:pt>
    <dgm:pt modelId="{FC4C51F7-B6CA-483D-A237-34DF5CE6064D}" type="pres">
      <dgm:prSet presAssocID="{C656C5E5-5CC2-4CD5-BD1C-EF3829558E3D}" presName="accentRepeatNode" presStyleLbl="solidFgAcc1" presStyleIdx="1" presStyleCnt="4" custLinFactNeighborY="-48554">
        <dgm:style>
          <a:lnRef idx="2">
            <a:schemeClr val="accent5">
              <a:shade val="50000"/>
            </a:schemeClr>
          </a:lnRef>
          <a:fillRef idx="1">
            <a:schemeClr val="accent5"/>
          </a:fillRef>
          <a:effectRef idx="0">
            <a:schemeClr val="accent5"/>
          </a:effectRef>
          <a:fontRef idx="minor">
            <a:schemeClr val="lt1"/>
          </a:fontRef>
        </dgm:style>
      </dgm:prSet>
      <dgm:spPr>
        <a:solidFill>
          <a:schemeClr val="bg1"/>
        </a:solidFill>
      </dgm:spPr>
    </dgm:pt>
    <dgm:pt modelId="{D0056123-447E-4CB9-BA1C-FBE15888DD8F}" type="pres">
      <dgm:prSet presAssocID="{62689948-6041-4103-AC2D-294ED5E59A8E}" presName="text_3" presStyleLbl="node1" presStyleIdx="2" presStyleCnt="4" custScaleX="103376" custScaleY="122528" custLinFactNeighborY="-80199">
        <dgm:presLayoutVars>
          <dgm:bulletEnabled val="1"/>
        </dgm:presLayoutVars>
      </dgm:prSet>
      <dgm:spPr/>
      <dgm:t>
        <a:bodyPr/>
        <a:lstStyle/>
        <a:p>
          <a:endParaRPr lang="en-US"/>
        </a:p>
      </dgm:t>
    </dgm:pt>
    <dgm:pt modelId="{14EEFE9A-C412-4441-945A-BAB649E9EB84}" type="pres">
      <dgm:prSet presAssocID="{62689948-6041-4103-AC2D-294ED5E59A8E}" presName="accent_3" presStyleCnt="0"/>
      <dgm:spPr/>
    </dgm:pt>
    <dgm:pt modelId="{6CE56170-EDDE-4162-83A9-05BE9E13C293}" type="pres">
      <dgm:prSet presAssocID="{62689948-6041-4103-AC2D-294ED5E59A8E}" presName="accentRepeatNode" presStyleLbl="solidFgAcc1" presStyleIdx="2" presStyleCnt="4" custLinFactNeighborY="-64159"/>
      <dgm:spPr/>
    </dgm:pt>
    <dgm:pt modelId="{CC7AF792-CBDB-4952-84C1-AC5E6D6BC8F0}" type="pres">
      <dgm:prSet presAssocID="{1E8F4CFD-BD66-4403-9720-3CE649911752}" presName="text_4" presStyleLbl="node1" presStyleIdx="3" presStyleCnt="4" custScaleX="104645" custScaleY="107381" custLinFactY="-1528" custLinFactNeighborX="-313" custLinFactNeighborY="-100000">
        <dgm:presLayoutVars>
          <dgm:bulletEnabled val="1"/>
        </dgm:presLayoutVars>
      </dgm:prSet>
      <dgm:spPr/>
      <dgm:t>
        <a:bodyPr/>
        <a:lstStyle/>
        <a:p>
          <a:endParaRPr lang="en-US"/>
        </a:p>
      </dgm:t>
    </dgm:pt>
    <dgm:pt modelId="{D5B54B04-8719-48C6-94E4-F005A58515FC}" type="pres">
      <dgm:prSet presAssocID="{1E8F4CFD-BD66-4403-9720-3CE649911752}" presName="accent_4" presStyleCnt="0"/>
      <dgm:spPr/>
    </dgm:pt>
    <dgm:pt modelId="{8AEF3112-32E3-4887-8194-254668E1A8D5}" type="pres">
      <dgm:prSet presAssocID="{1E8F4CFD-BD66-4403-9720-3CE649911752}" presName="accentRepeatNode" presStyleLbl="solidFgAcc1" presStyleIdx="3" presStyleCnt="4" custLinFactNeighborY="-76764">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dgm:spPr>
    </dgm:pt>
  </dgm:ptLst>
  <dgm:cxnLst>
    <dgm:cxn modelId="{871CBB9F-17AA-480A-B505-5D7311D3431C}" srcId="{B6A362EF-2357-4291-90E2-52B099EF077D}" destId="{62689948-6041-4103-AC2D-294ED5E59A8E}" srcOrd="2" destOrd="0" parTransId="{3D9ED2B8-958A-4146-81D2-0203834B2294}" sibTransId="{47529F39-FCE4-4FD9-81B6-74467F4B4B86}"/>
    <dgm:cxn modelId="{078095AE-A7FD-489B-84CC-4EF498FB199C}" type="presOf" srcId="{C656C5E5-5CC2-4CD5-BD1C-EF3829558E3D}" destId="{D13634F5-289E-4780-AB4A-0996CDE6EE8B}" srcOrd="0" destOrd="0" presId="urn:microsoft.com/office/officeart/2008/layout/VerticalCurvedList"/>
    <dgm:cxn modelId="{B214747E-FDB1-4CB7-9D9C-B2D5F7134147}" srcId="{B6A362EF-2357-4291-90E2-52B099EF077D}" destId="{C656C5E5-5CC2-4CD5-BD1C-EF3829558E3D}" srcOrd="1" destOrd="0" parTransId="{B1339684-6DDA-46F1-BD07-8F88F4799DA9}" sibTransId="{51F3A581-774F-4566-900C-3E9511F9E560}"/>
    <dgm:cxn modelId="{315D51CA-4F81-46E3-9186-43A1EC259462}" srcId="{B6A362EF-2357-4291-90E2-52B099EF077D}" destId="{1E8F4CFD-BD66-4403-9720-3CE649911752}" srcOrd="3" destOrd="0" parTransId="{DD336BB3-D1D0-49E6-B2B6-31EA15623AFD}" sibTransId="{ABB811D1-C16F-4847-A6B3-891F89C09121}"/>
    <dgm:cxn modelId="{6F255093-8890-4E2E-BF79-9144C47843D1}" type="presOf" srcId="{E6638C9D-1092-41C5-BDF9-AF98740223BF}" destId="{C3D2B5A1-368D-4C50-BAFB-877AE7BF2757}" srcOrd="0" destOrd="0" presId="urn:microsoft.com/office/officeart/2008/layout/VerticalCurvedList"/>
    <dgm:cxn modelId="{3B57423A-5151-4304-BA17-05999FF47893}" type="presOf" srcId="{62689948-6041-4103-AC2D-294ED5E59A8E}" destId="{D0056123-447E-4CB9-BA1C-FBE15888DD8F}" srcOrd="0" destOrd="0" presId="urn:microsoft.com/office/officeart/2008/layout/VerticalCurvedList"/>
    <dgm:cxn modelId="{1E414E17-A0CD-48AE-80C7-E53E568BD3FF}" type="presOf" srcId="{1E8F4CFD-BD66-4403-9720-3CE649911752}" destId="{CC7AF792-CBDB-4952-84C1-AC5E6D6BC8F0}" srcOrd="0" destOrd="0" presId="urn:microsoft.com/office/officeart/2008/layout/VerticalCurvedList"/>
    <dgm:cxn modelId="{DBA13B89-2C16-4EDA-B193-0E01BBF8003B}" srcId="{B6A362EF-2357-4291-90E2-52B099EF077D}" destId="{F72536E0-BC84-4012-9A3C-E1D1F03A52B8}" srcOrd="0" destOrd="0" parTransId="{D6377E37-6B5D-4BFA-8E01-80F8F7522691}" sibTransId="{E6638C9D-1092-41C5-BDF9-AF98740223BF}"/>
    <dgm:cxn modelId="{2D4B38C5-052A-46FE-8550-A0D00095E6D5}" type="presOf" srcId="{B6A362EF-2357-4291-90E2-52B099EF077D}" destId="{A5DAB4F6-774E-478A-8714-A84EF34F76CC}" srcOrd="0" destOrd="0" presId="urn:microsoft.com/office/officeart/2008/layout/VerticalCurvedList"/>
    <dgm:cxn modelId="{62E34131-BDC6-4CD1-BB24-C36351490586}" type="presOf" srcId="{F72536E0-BC84-4012-9A3C-E1D1F03A52B8}" destId="{46D0C446-CAF2-49C4-AE04-133F30C7A4DA}" srcOrd="0" destOrd="0" presId="urn:microsoft.com/office/officeart/2008/layout/VerticalCurvedList"/>
    <dgm:cxn modelId="{742E2EC8-501C-42D0-A354-46E23F516E83}" type="presParOf" srcId="{A5DAB4F6-774E-478A-8714-A84EF34F76CC}" destId="{46E6E0D6-9FDA-42AB-97E4-E60122FF2FE6}" srcOrd="0" destOrd="0" presId="urn:microsoft.com/office/officeart/2008/layout/VerticalCurvedList"/>
    <dgm:cxn modelId="{CF54352F-2466-4F36-9D1A-72C992539169}" type="presParOf" srcId="{46E6E0D6-9FDA-42AB-97E4-E60122FF2FE6}" destId="{7A3AD06C-587E-4CEC-8C18-875D2B5ED755}" srcOrd="0" destOrd="0" presId="urn:microsoft.com/office/officeart/2008/layout/VerticalCurvedList"/>
    <dgm:cxn modelId="{6FDCE792-B6C0-41A6-8969-F3F8818126C1}" type="presParOf" srcId="{7A3AD06C-587E-4CEC-8C18-875D2B5ED755}" destId="{C77BCDD1-E267-41A3-AB59-E920C18AB7F3}" srcOrd="0" destOrd="0" presId="urn:microsoft.com/office/officeart/2008/layout/VerticalCurvedList"/>
    <dgm:cxn modelId="{FC7F5022-76E7-4E5F-93E4-920BD0700B13}" type="presParOf" srcId="{7A3AD06C-587E-4CEC-8C18-875D2B5ED755}" destId="{C3D2B5A1-368D-4C50-BAFB-877AE7BF2757}" srcOrd="1" destOrd="0" presId="urn:microsoft.com/office/officeart/2008/layout/VerticalCurvedList"/>
    <dgm:cxn modelId="{FDBB6D4B-4DDB-4BA5-81EA-0C26EC35DA43}" type="presParOf" srcId="{7A3AD06C-587E-4CEC-8C18-875D2B5ED755}" destId="{DB967EC0-3718-458A-99E7-63CD47FF4526}" srcOrd="2" destOrd="0" presId="urn:microsoft.com/office/officeart/2008/layout/VerticalCurvedList"/>
    <dgm:cxn modelId="{4B09F0FA-CBD6-42A4-9022-D5520B7B4C9C}" type="presParOf" srcId="{7A3AD06C-587E-4CEC-8C18-875D2B5ED755}" destId="{3B4DB138-D128-4590-876B-99F58EC1973C}" srcOrd="3" destOrd="0" presId="urn:microsoft.com/office/officeart/2008/layout/VerticalCurvedList"/>
    <dgm:cxn modelId="{AED238FC-4C8E-4920-B345-D9DE763F80C2}" type="presParOf" srcId="{46E6E0D6-9FDA-42AB-97E4-E60122FF2FE6}" destId="{46D0C446-CAF2-49C4-AE04-133F30C7A4DA}" srcOrd="1" destOrd="0" presId="urn:microsoft.com/office/officeart/2008/layout/VerticalCurvedList"/>
    <dgm:cxn modelId="{8BC7D68F-91FE-41A4-9D03-C4A795DFD457}" type="presParOf" srcId="{46E6E0D6-9FDA-42AB-97E4-E60122FF2FE6}" destId="{1D8FC73E-5AB1-4909-AF14-15AFDC072431}" srcOrd="2" destOrd="0" presId="urn:microsoft.com/office/officeart/2008/layout/VerticalCurvedList"/>
    <dgm:cxn modelId="{D43EB3C7-1E60-40FD-934B-47439E973609}" type="presParOf" srcId="{1D8FC73E-5AB1-4909-AF14-15AFDC072431}" destId="{35B376EF-A93E-4189-A905-15A5D62FDB09}" srcOrd="0" destOrd="0" presId="urn:microsoft.com/office/officeart/2008/layout/VerticalCurvedList"/>
    <dgm:cxn modelId="{7641129E-C489-4D58-817F-EFD0F10B0FDD}" type="presParOf" srcId="{46E6E0D6-9FDA-42AB-97E4-E60122FF2FE6}" destId="{D13634F5-289E-4780-AB4A-0996CDE6EE8B}" srcOrd="3" destOrd="0" presId="urn:microsoft.com/office/officeart/2008/layout/VerticalCurvedList"/>
    <dgm:cxn modelId="{AB1E2C65-BDDD-4664-99E8-65E9697CB234}" type="presParOf" srcId="{46E6E0D6-9FDA-42AB-97E4-E60122FF2FE6}" destId="{8E6762A1-3A37-4DA2-9137-6F08F54C4FE5}" srcOrd="4" destOrd="0" presId="urn:microsoft.com/office/officeart/2008/layout/VerticalCurvedList"/>
    <dgm:cxn modelId="{B421FED5-6B85-46B0-AE02-0DFE54A2B419}" type="presParOf" srcId="{8E6762A1-3A37-4DA2-9137-6F08F54C4FE5}" destId="{FC4C51F7-B6CA-483D-A237-34DF5CE6064D}" srcOrd="0" destOrd="0" presId="urn:microsoft.com/office/officeart/2008/layout/VerticalCurvedList"/>
    <dgm:cxn modelId="{5974DC86-D708-4105-83AE-88E72C7E21DF}" type="presParOf" srcId="{46E6E0D6-9FDA-42AB-97E4-E60122FF2FE6}" destId="{D0056123-447E-4CB9-BA1C-FBE15888DD8F}" srcOrd="5" destOrd="0" presId="urn:microsoft.com/office/officeart/2008/layout/VerticalCurvedList"/>
    <dgm:cxn modelId="{D9148235-EF22-4EBA-8C1E-4F7FBABB8BAE}" type="presParOf" srcId="{46E6E0D6-9FDA-42AB-97E4-E60122FF2FE6}" destId="{14EEFE9A-C412-4441-945A-BAB649E9EB84}" srcOrd="6" destOrd="0" presId="urn:microsoft.com/office/officeart/2008/layout/VerticalCurvedList"/>
    <dgm:cxn modelId="{85CC013D-D0F7-4F3C-8A72-CFA020361BAE}" type="presParOf" srcId="{14EEFE9A-C412-4441-945A-BAB649E9EB84}" destId="{6CE56170-EDDE-4162-83A9-05BE9E13C293}" srcOrd="0" destOrd="0" presId="urn:microsoft.com/office/officeart/2008/layout/VerticalCurvedList"/>
    <dgm:cxn modelId="{2AAE807E-E054-46A4-A5CC-2CBC60263830}" type="presParOf" srcId="{46E6E0D6-9FDA-42AB-97E4-E60122FF2FE6}" destId="{CC7AF792-CBDB-4952-84C1-AC5E6D6BC8F0}" srcOrd="7" destOrd="0" presId="urn:microsoft.com/office/officeart/2008/layout/VerticalCurvedList"/>
    <dgm:cxn modelId="{FFAD44EE-17AA-4125-9FE9-E2B9955371B1}" type="presParOf" srcId="{46E6E0D6-9FDA-42AB-97E4-E60122FF2FE6}" destId="{D5B54B04-8719-48C6-94E4-F005A58515FC}" srcOrd="8" destOrd="0" presId="urn:microsoft.com/office/officeart/2008/layout/VerticalCurvedList"/>
    <dgm:cxn modelId="{DEEFC97E-EF42-4B7B-86E2-23E6BFBAC865}" type="presParOf" srcId="{D5B54B04-8719-48C6-94E4-F005A58515FC}" destId="{8AEF3112-32E3-4887-8194-254668E1A8D5}"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A362EF-2357-4291-90E2-52B099EF077D}" type="doc">
      <dgm:prSet loTypeId="urn:microsoft.com/office/officeart/2008/layout/VerticalCurvedList" loCatId="list" qsTypeId="urn:microsoft.com/office/officeart/2005/8/quickstyle/simple1" qsCatId="simple" csTypeId="urn:microsoft.com/office/officeart/2005/8/colors/colorful1#2" csCatId="colorful" phldr="1"/>
      <dgm:spPr/>
      <dgm:t>
        <a:bodyPr/>
        <a:lstStyle/>
        <a:p>
          <a:endParaRPr lang="en-US"/>
        </a:p>
      </dgm:t>
    </dgm:pt>
    <dgm:pt modelId="{F72536E0-BC84-4012-9A3C-E1D1F03A52B8}">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pPr algn="l">
            <a:lnSpc>
              <a:spcPct val="100000"/>
            </a:lnSpc>
          </a:pPr>
          <a:r>
            <a:rPr lang="en-GB" sz="1200" b="1" dirty="0">
              <a:solidFill>
                <a:schemeClr val="tx1"/>
              </a:solidFill>
              <a:latin typeface="Arial" panose="020B0604020202020204" pitchFamily="34" charset="0"/>
              <a:cs typeface="Arial" panose="020B0604020202020204" pitchFamily="34" charset="0"/>
            </a:rPr>
            <a:t>Business Case to the PSC Bill was finalised in 2020. PSC Bill draft one to draft six were consulted with various stakeholders and internal staff. Inputs received from stakeholders were built into the sixth draft of the PSC Bill, 2022</a:t>
          </a:r>
        </a:p>
      </dgm:t>
    </dgm:pt>
    <dgm:pt modelId="{D6377E37-6B5D-4BFA-8E01-80F8F7522691}" type="parTrans" cxnId="{DBA13B89-2C16-4EDA-B193-0E01BBF8003B}">
      <dgm:prSet/>
      <dgm:spPr/>
      <dgm:t>
        <a:bodyPr/>
        <a:lstStyle/>
        <a:p>
          <a:endParaRPr lang="en-US" sz="1800"/>
        </a:p>
      </dgm:t>
    </dgm:pt>
    <dgm:pt modelId="{E6638C9D-1092-41C5-BDF9-AF98740223BF}" type="sibTrans" cxnId="{DBA13B89-2C16-4EDA-B193-0E01BBF8003B}">
      <dgm:prSet/>
      <dgm:spPr/>
      <dgm:t>
        <a:bodyPr/>
        <a:lstStyle/>
        <a:p>
          <a:endParaRPr lang="en-US" sz="1800"/>
        </a:p>
      </dgm:t>
    </dgm:pt>
    <dgm:pt modelId="{C656C5E5-5CC2-4CD5-BD1C-EF3829558E3D}">
      <dgm:prSet custT="1">
        <dgm:style>
          <a:lnRef idx="2">
            <a:schemeClr val="accent5">
              <a:shade val="50000"/>
            </a:schemeClr>
          </a:lnRef>
          <a:fillRef idx="1">
            <a:schemeClr val="accent5"/>
          </a:fillRef>
          <a:effectRef idx="0">
            <a:schemeClr val="accent5"/>
          </a:effectRef>
          <a:fontRef idx="minor">
            <a:schemeClr val="lt1"/>
          </a:fontRef>
        </dgm:style>
      </dgm:prSet>
      <dgm:spPr>
        <a:ln/>
      </dgm:spPr>
      <dgm:t>
        <a:bodyPr/>
        <a:lstStyle/>
        <a:p>
          <a:pPr algn="l">
            <a:lnSpc>
              <a:spcPct val="100000"/>
            </a:lnSpc>
          </a:pPr>
          <a:r>
            <a:rPr lang="en-GB" sz="1200" b="1" dirty="0">
              <a:solidFill>
                <a:schemeClr val="tx1"/>
              </a:solidFill>
              <a:latin typeface="Arial" panose="020B0604020202020204" pitchFamily="34" charset="0"/>
              <a:cs typeface="Arial" panose="020B0604020202020204" pitchFamily="34" charset="0"/>
            </a:rPr>
            <a:t>PSC Bill sixth draft  was finalised and supported by the Chief State Law Advisor in  March 2022</a:t>
          </a:r>
          <a:endParaRPr lang="en-ZA" sz="1200" b="1" dirty="0">
            <a:solidFill>
              <a:schemeClr val="tx1"/>
            </a:solidFill>
            <a:latin typeface="Arial" panose="020B0604020202020204" pitchFamily="34" charset="0"/>
            <a:cs typeface="Arial" panose="020B0604020202020204" pitchFamily="34" charset="0"/>
          </a:endParaRPr>
        </a:p>
      </dgm:t>
    </dgm:pt>
    <dgm:pt modelId="{B1339684-6DDA-46F1-BD07-8F88F4799DA9}" type="parTrans" cxnId="{B214747E-FDB1-4CB7-9D9C-B2D5F7134147}">
      <dgm:prSet/>
      <dgm:spPr/>
      <dgm:t>
        <a:bodyPr/>
        <a:lstStyle/>
        <a:p>
          <a:endParaRPr lang="en-US" sz="1800"/>
        </a:p>
      </dgm:t>
    </dgm:pt>
    <dgm:pt modelId="{51F3A581-774F-4566-900C-3E9511F9E560}" type="sibTrans" cxnId="{B214747E-FDB1-4CB7-9D9C-B2D5F7134147}">
      <dgm:prSet/>
      <dgm:spPr/>
      <dgm:t>
        <a:bodyPr/>
        <a:lstStyle/>
        <a:p>
          <a:endParaRPr lang="en-US" sz="1800"/>
        </a:p>
      </dgm:t>
    </dgm:pt>
    <dgm:pt modelId="{62689948-6041-4103-AC2D-294ED5E59A8E}">
      <dgm:prSet custT="1">
        <dgm:style>
          <a:lnRef idx="2">
            <a:schemeClr val="accent4">
              <a:shade val="50000"/>
            </a:schemeClr>
          </a:lnRef>
          <a:fillRef idx="1">
            <a:schemeClr val="accent4"/>
          </a:fillRef>
          <a:effectRef idx="0">
            <a:schemeClr val="accent4"/>
          </a:effectRef>
          <a:fontRef idx="minor">
            <a:schemeClr val="lt1"/>
          </a:fontRef>
        </dgm:style>
      </dgm:prSet>
      <dgm:spPr>
        <a:ln/>
      </dgm:spPr>
      <dgm:t>
        <a:bodyPr/>
        <a:lstStyle/>
        <a:p>
          <a:pPr algn="l">
            <a:lnSpc>
              <a:spcPct val="100000"/>
            </a:lnSpc>
            <a:spcAft>
              <a:spcPts val="0"/>
            </a:spcAft>
          </a:pPr>
          <a:r>
            <a:rPr lang="en-US" sz="1200" b="1" dirty="0">
              <a:solidFill>
                <a:schemeClr val="tx1"/>
              </a:solidFill>
              <a:latin typeface="Arial" panose="020B0604020202020204" pitchFamily="34" charset="0"/>
              <a:cs typeface="Arial" panose="020B0604020202020204" pitchFamily="34" charset="0"/>
            </a:rPr>
            <a:t>Socio Economic Impact assessment of the PSC Bill stage 2 drafted and supported by DPME in May 2022</a:t>
          </a:r>
          <a:endParaRPr lang="en-ZA" sz="1200" b="1" dirty="0">
            <a:solidFill>
              <a:schemeClr val="tx1"/>
            </a:solidFill>
            <a:latin typeface="Arial" panose="020B0604020202020204" pitchFamily="34" charset="0"/>
            <a:cs typeface="Arial" panose="020B0604020202020204" pitchFamily="34" charset="0"/>
          </a:endParaRPr>
        </a:p>
      </dgm:t>
    </dgm:pt>
    <dgm:pt modelId="{3D9ED2B8-958A-4146-81D2-0203834B2294}" type="parTrans" cxnId="{871CBB9F-17AA-480A-B505-5D7311D3431C}">
      <dgm:prSet/>
      <dgm:spPr/>
      <dgm:t>
        <a:bodyPr/>
        <a:lstStyle/>
        <a:p>
          <a:endParaRPr lang="en-US" sz="1800"/>
        </a:p>
      </dgm:t>
    </dgm:pt>
    <dgm:pt modelId="{47529F39-FCE4-4FD9-81B6-74467F4B4B86}" type="sibTrans" cxnId="{871CBB9F-17AA-480A-B505-5D7311D3431C}">
      <dgm:prSet/>
      <dgm:spPr/>
      <dgm:t>
        <a:bodyPr/>
        <a:lstStyle/>
        <a:p>
          <a:endParaRPr lang="en-US" sz="1800"/>
        </a:p>
      </dgm:t>
    </dgm:pt>
    <dgm:pt modelId="{1E8F4CFD-BD66-4403-9720-3CE649911752}">
      <dgm:prSet custT="1">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pPr algn="l">
            <a:lnSpc>
              <a:spcPct val="100000"/>
            </a:lnSpc>
          </a:pPr>
          <a:r>
            <a:rPr lang="en-GB" sz="1200" b="1" dirty="0">
              <a:solidFill>
                <a:schemeClr val="tx1"/>
              </a:solidFill>
              <a:latin typeface="Arial" panose="020B0604020202020204" pitchFamily="34" charset="0"/>
              <a:cs typeface="Arial" panose="020B0604020202020204" pitchFamily="34" charset="0"/>
            </a:rPr>
            <a:t>Cabinet Memorandum and Explanatory Memorandum, Bill and SEIAS submitted to MPSA for  support  and submission to Cabinet and Cabinet Cluster in August 2022 </a:t>
          </a:r>
          <a:r>
            <a:rPr lang="en-GB" sz="1200" b="1" dirty="0">
              <a:latin typeface="Arial" panose="020B0604020202020204" pitchFamily="34" charset="0"/>
              <a:cs typeface="Arial" panose="020B0604020202020204" pitchFamily="34" charset="0"/>
            </a:rPr>
            <a:t>.</a:t>
          </a:r>
        </a:p>
      </dgm:t>
    </dgm:pt>
    <dgm:pt modelId="{DD336BB3-D1D0-49E6-B2B6-31EA15623AFD}" type="parTrans" cxnId="{315D51CA-4F81-46E3-9186-43A1EC259462}">
      <dgm:prSet/>
      <dgm:spPr/>
      <dgm:t>
        <a:bodyPr/>
        <a:lstStyle/>
        <a:p>
          <a:endParaRPr lang="en-US" sz="1800"/>
        </a:p>
      </dgm:t>
    </dgm:pt>
    <dgm:pt modelId="{ABB811D1-C16F-4847-A6B3-891F89C09121}" type="sibTrans" cxnId="{315D51CA-4F81-46E3-9186-43A1EC259462}">
      <dgm:prSet/>
      <dgm:spPr/>
      <dgm:t>
        <a:bodyPr/>
        <a:lstStyle/>
        <a:p>
          <a:endParaRPr lang="en-US" sz="1800"/>
        </a:p>
      </dgm:t>
    </dgm:pt>
    <dgm:pt modelId="{A5DAB4F6-774E-478A-8714-A84EF34F76CC}" type="pres">
      <dgm:prSet presAssocID="{B6A362EF-2357-4291-90E2-52B099EF077D}" presName="Name0" presStyleCnt="0">
        <dgm:presLayoutVars>
          <dgm:chMax val="7"/>
          <dgm:chPref val="7"/>
          <dgm:dir/>
        </dgm:presLayoutVars>
      </dgm:prSet>
      <dgm:spPr/>
      <dgm:t>
        <a:bodyPr/>
        <a:lstStyle/>
        <a:p>
          <a:endParaRPr lang="en-US"/>
        </a:p>
      </dgm:t>
    </dgm:pt>
    <dgm:pt modelId="{46E6E0D6-9FDA-42AB-97E4-E60122FF2FE6}" type="pres">
      <dgm:prSet presAssocID="{B6A362EF-2357-4291-90E2-52B099EF077D}" presName="Name1" presStyleCnt="0"/>
      <dgm:spPr/>
    </dgm:pt>
    <dgm:pt modelId="{7A3AD06C-587E-4CEC-8C18-875D2B5ED755}" type="pres">
      <dgm:prSet presAssocID="{B6A362EF-2357-4291-90E2-52B099EF077D}" presName="cycle" presStyleCnt="0"/>
      <dgm:spPr/>
    </dgm:pt>
    <dgm:pt modelId="{C77BCDD1-E267-41A3-AB59-E920C18AB7F3}" type="pres">
      <dgm:prSet presAssocID="{B6A362EF-2357-4291-90E2-52B099EF077D}" presName="srcNode" presStyleLbl="node1" presStyleIdx="0" presStyleCnt="4"/>
      <dgm:spPr/>
    </dgm:pt>
    <dgm:pt modelId="{C3D2B5A1-368D-4C50-BAFB-877AE7BF2757}" type="pres">
      <dgm:prSet presAssocID="{B6A362EF-2357-4291-90E2-52B099EF077D}" presName="conn" presStyleLbl="parChTrans1D2" presStyleIdx="0" presStyleCnt="1" custScaleY="79255" custLinFactNeighborY="-5483"/>
      <dgm:spPr/>
      <dgm:t>
        <a:bodyPr/>
        <a:lstStyle/>
        <a:p>
          <a:endParaRPr lang="en-US"/>
        </a:p>
      </dgm:t>
    </dgm:pt>
    <dgm:pt modelId="{DB967EC0-3718-458A-99E7-63CD47FF4526}" type="pres">
      <dgm:prSet presAssocID="{B6A362EF-2357-4291-90E2-52B099EF077D}" presName="extraNode" presStyleLbl="node1" presStyleIdx="0" presStyleCnt="4"/>
      <dgm:spPr/>
    </dgm:pt>
    <dgm:pt modelId="{3B4DB138-D128-4590-876B-99F58EC1973C}" type="pres">
      <dgm:prSet presAssocID="{B6A362EF-2357-4291-90E2-52B099EF077D}" presName="dstNode" presStyleLbl="node1" presStyleIdx="0" presStyleCnt="4"/>
      <dgm:spPr/>
    </dgm:pt>
    <dgm:pt modelId="{46D0C446-CAF2-49C4-AE04-133F30C7A4DA}" type="pres">
      <dgm:prSet presAssocID="{F72536E0-BC84-4012-9A3C-E1D1F03A52B8}" presName="text_1" presStyleLbl="node1" presStyleIdx="0" presStyleCnt="4" custLinFactNeighborY="-30612">
        <dgm:presLayoutVars>
          <dgm:bulletEnabled val="1"/>
        </dgm:presLayoutVars>
      </dgm:prSet>
      <dgm:spPr/>
      <dgm:t>
        <a:bodyPr/>
        <a:lstStyle/>
        <a:p>
          <a:endParaRPr lang="en-US"/>
        </a:p>
      </dgm:t>
    </dgm:pt>
    <dgm:pt modelId="{1D8FC73E-5AB1-4909-AF14-15AFDC072431}" type="pres">
      <dgm:prSet presAssocID="{F72536E0-BC84-4012-9A3C-E1D1F03A52B8}" presName="accent_1" presStyleCnt="0"/>
      <dgm:spPr/>
    </dgm:pt>
    <dgm:pt modelId="{35B376EF-A93E-4189-A905-15A5D62FDB09}" type="pres">
      <dgm:prSet presAssocID="{F72536E0-BC84-4012-9A3C-E1D1F03A52B8}" presName="accentRepeatNode" presStyleLbl="solidFgAcc1" presStyleIdx="0" presStyleCnt="4" custLinFactNeighborX="619" custLinFactNeighborY="-23051">
        <dgm:style>
          <a:lnRef idx="2">
            <a:schemeClr val="accent1">
              <a:shade val="50000"/>
            </a:schemeClr>
          </a:lnRef>
          <a:fillRef idx="1">
            <a:schemeClr val="accent1"/>
          </a:fillRef>
          <a:effectRef idx="0">
            <a:schemeClr val="accent1"/>
          </a:effectRef>
          <a:fontRef idx="minor">
            <a:schemeClr val="lt1"/>
          </a:fontRef>
        </dgm:style>
      </dgm:prSet>
      <dgm:spPr>
        <a:solidFill>
          <a:schemeClr val="bg1"/>
        </a:solidFill>
      </dgm:spPr>
    </dgm:pt>
    <dgm:pt modelId="{D13634F5-289E-4780-AB4A-0996CDE6EE8B}" type="pres">
      <dgm:prSet presAssocID="{C656C5E5-5CC2-4CD5-BD1C-EF3829558E3D}" presName="text_2" presStyleLbl="node1" presStyleIdx="1" presStyleCnt="4" custLinFactNeighborY="-62490">
        <dgm:presLayoutVars>
          <dgm:bulletEnabled val="1"/>
        </dgm:presLayoutVars>
      </dgm:prSet>
      <dgm:spPr/>
      <dgm:t>
        <a:bodyPr/>
        <a:lstStyle/>
        <a:p>
          <a:endParaRPr lang="en-US"/>
        </a:p>
      </dgm:t>
    </dgm:pt>
    <dgm:pt modelId="{8E6762A1-3A37-4DA2-9137-6F08F54C4FE5}" type="pres">
      <dgm:prSet presAssocID="{C656C5E5-5CC2-4CD5-BD1C-EF3829558E3D}" presName="accent_2" presStyleCnt="0"/>
      <dgm:spPr/>
    </dgm:pt>
    <dgm:pt modelId="{FC4C51F7-B6CA-483D-A237-34DF5CE6064D}" type="pres">
      <dgm:prSet presAssocID="{C656C5E5-5CC2-4CD5-BD1C-EF3829558E3D}" presName="accentRepeatNode" presStyleLbl="solidFgAcc1" presStyleIdx="1" presStyleCnt="4" custLinFactNeighborY="-48554">
        <dgm:style>
          <a:lnRef idx="2">
            <a:schemeClr val="accent5">
              <a:shade val="50000"/>
            </a:schemeClr>
          </a:lnRef>
          <a:fillRef idx="1">
            <a:schemeClr val="accent5"/>
          </a:fillRef>
          <a:effectRef idx="0">
            <a:schemeClr val="accent5"/>
          </a:effectRef>
          <a:fontRef idx="minor">
            <a:schemeClr val="lt1"/>
          </a:fontRef>
        </dgm:style>
      </dgm:prSet>
      <dgm:spPr>
        <a:solidFill>
          <a:schemeClr val="bg1"/>
        </a:solidFill>
      </dgm:spPr>
    </dgm:pt>
    <dgm:pt modelId="{D0056123-447E-4CB9-BA1C-FBE15888DD8F}" type="pres">
      <dgm:prSet presAssocID="{62689948-6041-4103-AC2D-294ED5E59A8E}" presName="text_3" presStyleLbl="node1" presStyleIdx="2" presStyleCnt="4" custScaleY="126130" custLinFactNeighborY="-80199">
        <dgm:presLayoutVars>
          <dgm:bulletEnabled val="1"/>
        </dgm:presLayoutVars>
      </dgm:prSet>
      <dgm:spPr/>
      <dgm:t>
        <a:bodyPr/>
        <a:lstStyle/>
        <a:p>
          <a:endParaRPr lang="en-US"/>
        </a:p>
      </dgm:t>
    </dgm:pt>
    <dgm:pt modelId="{14EEFE9A-C412-4441-945A-BAB649E9EB84}" type="pres">
      <dgm:prSet presAssocID="{62689948-6041-4103-AC2D-294ED5E59A8E}" presName="accent_3" presStyleCnt="0"/>
      <dgm:spPr/>
    </dgm:pt>
    <dgm:pt modelId="{6CE56170-EDDE-4162-83A9-05BE9E13C293}" type="pres">
      <dgm:prSet presAssocID="{62689948-6041-4103-AC2D-294ED5E59A8E}" presName="accentRepeatNode" presStyleLbl="solidFgAcc1" presStyleIdx="2" presStyleCnt="4" custLinFactNeighborY="-64159"/>
      <dgm:spPr/>
    </dgm:pt>
    <dgm:pt modelId="{CC7AF792-CBDB-4952-84C1-AC5E6D6BC8F0}" type="pres">
      <dgm:prSet presAssocID="{1E8F4CFD-BD66-4403-9720-3CE649911752}" presName="text_4" presStyleLbl="node1" presStyleIdx="3" presStyleCnt="4" custScaleX="100514" custLinFactY="-1528" custLinFactNeighborX="-313" custLinFactNeighborY="-100000">
        <dgm:presLayoutVars>
          <dgm:bulletEnabled val="1"/>
        </dgm:presLayoutVars>
      </dgm:prSet>
      <dgm:spPr/>
      <dgm:t>
        <a:bodyPr/>
        <a:lstStyle/>
        <a:p>
          <a:endParaRPr lang="en-US"/>
        </a:p>
      </dgm:t>
    </dgm:pt>
    <dgm:pt modelId="{D5B54B04-8719-48C6-94E4-F005A58515FC}" type="pres">
      <dgm:prSet presAssocID="{1E8F4CFD-BD66-4403-9720-3CE649911752}" presName="accent_4" presStyleCnt="0"/>
      <dgm:spPr/>
    </dgm:pt>
    <dgm:pt modelId="{8AEF3112-32E3-4887-8194-254668E1A8D5}" type="pres">
      <dgm:prSet presAssocID="{1E8F4CFD-BD66-4403-9720-3CE649911752}" presName="accentRepeatNode" presStyleLbl="solidFgAcc1" presStyleIdx="3" presStyleCnt="4" custLinFactNeighborY="-76764">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dgm:spPr>
    </dgm:pt>
  </dgm:ptLst>
  <dgm:cxnLst>
    <dgm:cxn modelId="{871CBB9F-17AA-480A-B505-5D7311D3431C}" srcId="{B6A362EF-2357-4291-90E2-52B099EF077D}" destId="{62689948-6041-4103-AC2D-294ED5E59A8E}" srcOrd="2" destOrd="0" parTransId="{3D9ED2B8-958A-4146-81D2-0203834B2294}" sibTransId="{47529F39-FCE4-4FD9-81B6-74467F4B4B86}"/>
    <dgm:cxn modelId="{078095AE-A7FD-489B-84CC-4EF498FB199C}" type="presOf" srcId="{C656C5E5-5CC2-4CD5-BD1C-EF3829558E3D}" destId="{D13634F5-289E-4780-AB4A-0996CDE6EE8B}" srcOrd="0" destOrd="0" presId="urn:microsoft.com/office/officeart/2008/layout/VerticalCurvedList"/>
    <dgm:cxn modelId="{B214747E-FDB1-4CB7-9D9C-B2D5F7134147}" srcId="{B6A362EF-2357-4291-90E2-52B099EF077D}" destId="{C656C5E5-5CC2-4CD5-BD1C-EF3829558E3D}" srcOrd="1" destOrd="0" parTransId="{B1339684-6DDA-46F1-BD07-8F88F4799DA9}" sibTransId="{51F3A581-774F-4566-900C-3E9511F9E560}"/>
    <dgm:cxn modelId="{315D51CA-4F81-46E3-9186-43A1EC259462}" srcId="{B6A362EF-2357-4291-90E2-52B099EF077D}" destId="{1E8F4CFD-BD66-4403-9720-3CE649911752}" srcOrd="3" destOrd="0" parTransId="{DD336BB3-D1D0-49E6-B2B6-31EA15623AFD}" sibTransId="{ABB811D1-C16F-4847-A6B3-891F89C09121}"/>
    <dgm:cxn modelId="{6F255093-8890-4E2E-BF79-9144C47843D1}" type="presOf" srcId="{E6638C9D-1092-41C5-BDF9-AF98740223BF}" destId="{C3D2B5A1-368D-4C50-BAFB-877AE7BF2757}" srcOrd="0" destOrd="0" presId="urn:microsoft.com/office/officeart/2008/layout/VerticalCurvedList"/>
    <dgm:cxn modelId="{3B57423A-5151-4304-BA17-05999FF47893}" type="presOf" srcId="{62689948-6041-4103-AC2D-294ED5E59A8E}" destId="{D0056123-447E-4CB9-BA1C-FBE15888DD8F}" srcOrd="0" destOrd="0" presId="urn:microsoft.com/office/officeart/2008/layout/VerticalCurvedList"/>
    <dgm:cxn modelId="{1E414E17-A0CD-48AE-80C7-E53E568BD3FF}" type="presOf" srcId="{1E8F4CFD-BD66-4403-9720-3CE649911752}" destId="{CC7AF792-CBDB-4952-84C1-AC5E6D6BC8F0}" srcOrd="0" destOrd="0" presId="urn:microsoft.com/office/officeart/2008/layout/VerticalCurvedList"/>
    <dgm:cxn modelId="{DBA13B89-2C16-4EDA-B193-0E01BBF8003B}" srcId="{B6A362EF-2357-4291-90E2-52B099EF077D}" destId="{F72536E0-BC84-4012-9A3C-E1D1F03A52B8}" srcOrd="0" destOrd="0" parTransId="{D6377E37-6B5D-4BFA-8E01-80F8F7522691}" sibTransId="{E6638C9D-1092-41C5-BDF9-AF98740223BF}"/>
    <dgm:cxn modelId="{2D4B38C5-052A-46FE-8550-A0D00095E6D5}" type="presOf" srcId="{B6A362EF-2357-4291-90E2-52B099EF077D}" destId="{A5DAB4F6-774E-478A-8714-A84EF34F76CC}" srcOrd="0" destOrd="0" presId="urn:microsoft.com/office/officeart/2008/layout/VerticalCurvedList"/>
    <dgm:cxn modelId="{62E34131-BDC6-4CD1-BB24-C36351490586}" type="presOf" srcId="{F72536E0-BC84-4012-9A3C-E1D1F03A52B8}" destId="{46D0C446-CAF2-49C4-AE04-133F30C7A4DA}" srcOrd="0" destOrd="0" presId="urn:microsoft.com/office/officeart/2008/layout/VerticalCurvedList"/>
    <dgm:cxn modelId="{742E2EC8-501C-42D0-A354-46E23F516E83}" type="presParOf" srcId="{A5DAB4F6-774E-478A-8714-A84EF34F76CC}" destId="{46E6E0D6-9FDA-42AB-97E4-E60122FF2FE6}" srcOrd="0" destOrd="0" presId="urn:microsoft.com/office/officeart/2008/layout/VerticalCurvedList"/>
    <dgm:cxn modelId="{CF54352F-2466-4F36-9D1A-72C992539169}" type="presParOf" srcId="{46E6E0D6-9FDA-42AB-97E4-E60122FF2FE6}" destId="{7A3AD06C-587E-4CEC-8C18-875D2B5ED755}" srcOrd="0" destOrd="0" presId="urn:microsoft.com/office/officeart/2008/layout/VerticalCurvedList"/>
    <dgm:cxn modelId="{6FDCE792-B6C0-41A6-8969-F3F8818126C1}" type="presParOf" srcId="{7A3AD06C-587E-4CEC-8C18-875D2B5ED755}" destId="{C77BCDD1-E267-41A3-AB59-E920C18AB7F3}" srcOrd="0" destOrd="0" presId="urn:microsoft.com/office/officeart/2008/layout/VerticalCurvedList"/>
    <dgm:cxn modelId="{FC7F5022-76E7-4E5F-93E4-920BD0700B13}" type="presParOf" srcId="{7A3AD06C-587E-4CEC-8C18-875D2B5ED755}" destId="{C3D2B5A1-368D-4C50-BAFB-877AE7BF2757}" srcOrd="1" destOrd="0" presId="urn:microsoft.com/office/officeart/2008/layout/VerticalCurvedList"/>
    <dgm:cxn modelId="{FDBB6D4B-4DDB-4BA5-81EA-0C26EC35DA43}" type="presParOf" srcId="{7A3AD06C-587E-4CEC-8C18-875D2B5ED755}" destId="{DB967EC0-3718-458A-99E7-63CD47FF4526}" srcOrd="2" destOrd="0" presId="urn:microsoft.com/office/officeart/2008/layout/VerticalCurvedList"/>
    <dgm:cxn modelId="{4B09F0FA-CBD6-42A4-9022-D5520B7B4C9C}" type="presParOf" srcId="{7A3AD06C-587E-4CEC-8C18-875D2B5ED755}" destId="{3B4DB138-D128-4590-876B-99F58EC1973C}" srcOrd="3" destOrd="0" presId="urn:microsoft.com/office/officeart/2008/layout/VerticalCurvedList"/>
    <dgm:cxn modelId="{AED238FC-4C8E-4920-B345-D9DE763F80C2}" type="presParOf" srcId="{46E6E0D6-9FDA-42AB-97E4-E60122FF2FE6}" destId="{46D0C446-CAF2-49C4-AE04-133F30C7A4DA}" srcOrd="1" destOrd="0" presId="urn:microsoft.com/office/officeart/2008/layout/VerticalCurvedList"/>
    <dgm:cxn modelId="{8BC7D68F-91FE-41A4-9D03-C4A795DFD457}" type="presParOf" srcId="{46E6E0D6-9FDA-42AB-97E4-E60122FF2FE6}" destId="{1D8FC73E-5AB1-4909-AF14-15AFDC072431}" srcOrd="2" destOrd="0" presId="urn:microsoft.com/office/officeart/2008/layout/VerticalCurvedList"/>
    <dgm:cxn modelId="{D43EB3C7-1E60-40FD-934B-47439E973609}" type="presParOf" srcId="{1D8FC73E-5AB1-4909-AF14-15AFDC072431}" destId="{35B376EF-A93E-4189-A905-15A5D62FDB09}" srcOrd="0" destOrd="0" presId="urn:microsoft.com/office/officeart/2008/layout/VerticalCurvedList"/>
    <dgm:cxn modelId="{7641129E-C489-4D58-817F-EFD0F10B0FDD}" type="presParOf" srcId="{46E6E0D6-9FDA-42AB-97E4-E60122FF2FE6}" destId="{D13634F5-289E-4780-AB4A-0996CDE6EE8B}" srcOrd="3" destOrd="0" presId="urn:microsoft.com/office/officeart/2008/layout/VerticalCurvedList"/>
    <dgm:cxn modelId="{AB1E2C65-BDDD-4664-99E8-65E9697CB234}" type="presParOf" srcId="{46E6E0D6-9FDA-42AB-97E4-E60122FF2FE6}" destId="{8E6762A1-3A37-4DA2-9137-6F08F54C4FE5}" srcOrd="4" destOrd="0" presId="urn:microsoft.com/office/officeart/2008/layout/VerticalCurvedList"/>
    <dgm:cxn modelId="{B421FED5-6B85-46B0-AE02-0DFE54A2B419}" type="presParOf" srcId="{8E6762A1-3A37-4DA2-9137-6F08F54C4FE5}" destId="{FC4C51F7-B6CA-483D-A237-34DF5CE6064D}" srcOrd="0" destOrd="0" presId="urn:microsoft.com/office/officeart/2008/layout/VerticalCurvedList"/>
    <dgm:cxn modelId="{5974DC86-D708-4105-83AE-88E72C7E21DF}" type="presParOf" srcId="{46E6E0D6-9FDA-42AB-97E4-E60122FF2FE6}" destId="{D0056123-447E-4CB9-BA1C-FBE15888DD8F}" srcOrd="5" destOrd="0" presId="urn:microsoft.com/office/officeart/2008/layout/VerticalCurvedList"/>
    <dgm:cxn modelId="{D9148235-EF22-4EBA-8C1E-4F7FBABB8BAE}" type="presParOf" srcId="{46E6E0D6-9FDA-42AB-97E4-E60122FF2FE6}" destId="{14EEFE9A-C412-4441-945A-BAB649E9EB84}" srcOrd="6" destOrd="0" presId="urn:microsoft.com/office/officeart/2008/layout/VerticalCurvedList"/>
    <dgm:cxn modelId="{85CC013D-D0F7-4F3C-8A72-CFA020361BAE}" type="presParOf" srcId="{14EEFE9A-C412-4441-945A-BAB649E9EB84}" destId="{6CE56170-EDDE-4162-83A9-05BE9E13C293}" srcOrd="0" destOrd="0" presId="urn:microsoft.com/office/officeart/2008/layout/VerticalCurvedList"/>
    <dgm:cxn modelId="{2AAE807E-E054-46A4-A5CC-2CBC60263830}" type="presParOf" srcId="{46E6E0D6-9FDA-42AB-97E4-E60122FF2FE6}" destId="{CC7AF792-CBDB-4952-84C1-AC5E6D6BC8F0}" srcOrd="7" destOrd="0" presId="urn:microsoft.com/office/officeart/2008/layout/VerticalCurvedList"/>
    <dgm:cxn modelId="{FFAD44EE-17AA-4125-9FE9-E2B9955371B1}" type="presParOf" srcId="{46E6E0D6-9FDA-42AB-97E4-E60122FF2FE6}" destId="{D5B54B04-8719-48C6-94E4-F005A58515FC}" srcOrd="8" destOrd="0" presId="urn:microsoft.com/office/officeart/2008/layout/VerticalCurvedList"/>
    <dgm:cxn modelId="{DEEFC97E-EF42-4B7B-86E2-23E6BFBAC865}" type="presParOf" srcId="{D5B54B04-8719-48C6-94E4-F005A58515FC}" destId="{8AEF3112-32E3-4887-8194-254668E1A8D5}"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FF6687-A7A5-46C8-BFB3-466565EA03E7}">
      <dsp:nvSpPr>
        <dsp:cNvPr id="0" name=""/>
        <dsp:cNvSpPr/>
      </dsp:nvSpPr>
      <dsp:spPr>
        <a:xfrm rot="5400000">
          <a:off x="-222429" y="225592"/>
          <a:ext cx="1482862" cy="103800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AR 21/22</a:t>
          </a:r>
          <a:endParaRPr lang="en-US" sz="1400" kern="1200" dirty="0">
            <a:latin typeface="Arial" panose="020B0604020202020204" pitchFamily="34" charset="0"/>
            <a:cs typeface="Arial" panose="020B0604020202020204" pitchFamily="34" charset="0"/>
          </a:endParaRPr>
        </a:p>
      </dsp:txBody>
      <dsp:txXfrm rot="5400000">
        <a:off x="-222429" y="225592"/>
        <a:ext cx="1482862" cy="1038004"/>
      </dsp:txXfrm>
    </dsp:sp>
    <dsp:sp modelId="{0209A164-EA93-4CE4-8375-A3C1059EE20B}">
      <dsp:nvSpPr>
        <dsp:cNvPr id="0" name=""/>
        <dsp:cNvSpPr/>
      </dsp:nvSpPr>
      <dsp:spPr>
        <a:xfrm rot="5400000">
          <a:off x="3085071" y="-1986699"/>
          <a:ext cx="963860" cy="505799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ea typeface="MS PGothic" pitchFamily="34" charset="-128"/>
              <a:cs typeface="Arial" panose="020B0604020202020204" pitchFamily="34" charset="0"/>
            </a:rPr>
            <a:t>2021/22 at a glance</a:t>
          </a:r>
          <a:endParaRPr lang="en-US" sz="1600" kern="1200" dirty="0"/>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ea typeface="MS PGothic" pitchFamily="34" charset="-128"/>
              <a:cs typeface="Arial" panose="020B0604020202020204" pitchFamily="34" charset="0"/>
            </a:rPr>
            <a:t>Reflections on the key achievements</a:t>
          </a:r>
          <a:endParaRPr lang="en-US" sz="1600" kern="1200" dirty="0">
            <a:latin typeface="Arial" panose="020B0604020202020204" pitchFamily="34" charset="0"/>
            <a:ea typeface="MS PGothic" pitchFamily="34" charset="-128"/>
            <a:cs typeface="Arial" panose="020B0604020202020204" pitchFamily="34" charset="0"/>
          </a:endParaRPr>
        </a:p>
      </dsp:txBody>
      <dsp:txXfrm rot="5400000">
        <a:off x="3085071" y="-1986699"/>
        <a:ext cx="963860" cy="5057995"/>
      </dsp:txXfrm>
    </dsp:sp>
    <dsp:sp modelId="{DAD4E7C9-87A0-45BD-8863-F7B3100EB56C}">
      <dsp:nvSpPr>
        <dsp:cNvPr id="0" name=""/>
        <dsp:cNvSpPr/>
      </dsp:nvSpPr>
      <dsp:spPr>
        <a:xfrm rot="5400000">
          <a:off x="-222429" y="1512997"/>
          <a:ext cx="1482862" cy="1038004"/>
        </a:xfrm>
        <a:prstGeom prst="chevron">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AR 21/22</a:t>
          </a:r>
          <a:endParaRPr lang="en-US" sz="1400" b="1" kern="1200" dirty="0">
            <a:latin typeface="Arial" panose="020B0604020202020204" pitchFamily="34" charset="0"/>
            <a:cs typeface="Arial" panose="020B0604020202020204" pitchFamily="34" charset="0"/>
          </a:endParaRPr>
        </a:p>
      </dsp:txBody>
      <dsp:txXfrm rot="5400000">
        <a:off x="-222429" y="1512997"/>
        <a:ext cx="1482862" cy="1038004"/>
      </dsp:txXfrm>
    </dsp:sp>
    <dsp:sp modelId="{88284D22-5A18-4478-A12E-3F3F23C37E55}">
      <dsp:nvSpPr>
        <dsp:cNvPr id="0" name=""/>
        <dsp:cNvSpPr/>
      </dsp:nvSpPr>
      <dsp:spPr>
        <a:xfrm rot="5400000">
          <a:off x="3085071" y="-756498"/>
          <a:ext cx="963860" cy="5057995"/>
        </a:xfrm>
        <a:prstGeom prst="round2Same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ea typeface="MS PGothic" pitchFamily="34" charset="-128"/>
              <a:cs typeface="Arial" panose="020B0604020202020204" pitchFamily="34" charset="0"/>
            </a:rPr>
            <a:t>Summary of Performance Information</a:t>
          </a:r>
          <a:endParaRPr lang="en-US" sz="1600" kern="1200" dirty="0"/>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ea typeface="MS PGothic" pitchFamily="34" charset="-128"/>
              <a:cs typeface="Arial" panose="020B0604020202020204" pitchFamily="34" charset="0"/>
            </a:rPr>
            <a:t>Financial Performance</a:t>
          </a:r>
          <a:endParaRPr lang="en-ZA" sz="1600" kern="1200" dirty="0"/>
        </a:p>
      </dsp:txBody>
      <dsp:txXfrm rot="5400000">
        <a:off x="3085071" y="-756498"/>
        <a:ext cx="963860" cy="5057995"/>
      </dsp:txXfrm>
    </dsp:sp>
    <dsp:sp modelId="{FB00236C-2007-4CBA-803C-12CB8B54964E}">
      <dsp:nvSpPr>
        <dsp:cNvPr id="0" name=""/>
        <dsp:cNvSpPr/>
      </dsp:nvSpPr>
      <dsp:spPr>
        <a:xfrm rot="5400000">
          <a:off x="-222429" y="2803566"/>
          <a:ext cx="1482862" cy="1038004"/>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dirty="0" smtClean="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AR</a:t>
          </a:r>
        </a:p>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21/22</a:t>
          </a:r>
          <a:endParaRPr lang="en-US" sz="1400" b="1" kern="1200" dirty="0">
            <a:latin typeface="Arial" panose="020B0604020202020204" pitchFamily="34" charset="0"/>
            <a:cs typeface="Arial" panose="020B0604020202020204" pitchFamily="34" charset="0"/>
          </a:endParaRPr>
        </a:p>
      </dsp:txBody>
      <dsp:txXfrm rot="5400000">
        <a:off x="-222429" y="2803566"/>
        <a:ext cx="1482862" cy="1038004"/>
      </dsp:txXfrm>
    </dsp:sp>
    <dsp:sp modelId="{5730E983-5AD0-448C-9234-ED8D509D200B}">
      <dsp:nvSpPr>
        <dsp:cNvPr id="0" name=""/>
        <dsp:cNvSpPr/>
      </dsp:nvSpPr>
      <dsp:spPr>
        <a:xfrm rot="5400000">
          <a:off x="3084818" y="531159"/>
          <a:ext cx="964367" cy="5057995"/>
        </a:xfrm>
        <a:prstGeom prst="round2Same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ea typeface="MS PGothic" pitchFamily="34" charset="-128"/>
              <a:cs typeface="Arial" panose="020B0604020202020204" pitchFamily="34" charset="0"/>
            </a:rPr>
            <a:t>Audit outcome</a:t>
          </a:r>
          <a:endParaRPr lang="en-US" sz="1600" kern="1200" dirty="0"/>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ea typeface="MS PGothic" pitchFamily="34" charset="-128"/>
              <a:cs typeface="Arial" panose="020B0604020202020204" pitchFamily="34" charset="0"/>
            </a:rPr>
            <a:t>Overview of draft Performance Information per Program</a:t>
          </a:r>
          <a:endParaRPr lang="en-ZA" sz="1600" kern="1200" dirty="0"/>
        </a:p>
      </dsp:txBody>
      <dsp:txXfrm rot="5400000">
        <a:off x="3084818" y="531159"/>
        <a:ext cx="964367" cy="50579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ADEE506A-C6DC-4B49-8D51-87D6246B846D}" type="datetimeFigureOut">
              <a:rPr lang="en-ZA" smtClean="0"/>
              <a:pPr/>
              <a:t>2022/10/13</a:t>
            </a:fld>
            <a:endParaRPr lang="en-ZA"/>
          </a:p>
        </p:txBody>
      </p:sp>
      <p:sp>
        <p:nvSpPr>
          <p:cNvPr id="4" name="Footer Placeholder 3"/>
          <p:cNvSpPr>
            <a:spLocks noGrp="1"/>
          </p:cNvSpPr>
          <p:nvPr>
            <p:ph type="ftr" sz="quarter" idx="2"/>
          </p:nvPr>
        </p:nvSpPr>
        <p:spPr>
          <a:xfrm>
            <a:off x="0" y="8831059"/>
            <a:ext cx="3038604" cy="465341"/>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159" y="8831059"/>
            <a:ext cx="3038604" cy="465341"/>
          </a:xfrm>
          <a:prstGeom prst="rect">
            <a:avLst/>
          </a:prstGeom>
        </p:spPr>
        <p:txBody>
          <a:bodyPr vert="horz" lIns="91440" tIns="45720" rIns="91440" bIns="45720" rtlCol="0" anchor="b"/>
          <a:lstStyle>
            <a:lvl1pPr algn="r">
              <a:defRPr sz="1200"/>
            </a:lvl1pPr>
          </a:lstStyle>
          <a:p>
            <a:fld id="{35FF7EED-182E-4E7E-89ED-7FE92ADECF97}" type="slidenum">
              <a:rPr lang="en-ZA" smtClean="0"/>
              <a:pPr/>
              <a:t>‹#›</a:t>
            </a:fld>
            <a:endParaRPr lang="en-ZA"/>
          </a:p>
        </p:txBody>
      </p:sp>
    </p:spTree>
    <p:extLst>
      <p:ext uri="{BB962C8B-B14F-4D97-AF65-F5344CB8AC3E}">
        <p14:creationId xmlns:p14="http://schemas.microsoft.com/office/powerpoint/2010/main" xmlns="" val="1012352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488C1986-9A1C-4C36-A960-74731F5EEADE}" type="datetimeFigureOut">
              <a:rPr lang="en-US" smtClean="0"/>
              <a:pPr/>
              <a:t>10/13/2022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1472CCCA-658A-4C4C-B3B1-EF12628A5E89}" type="slidenum">
              <a:rPr lang="en-US" smtClean="0"/>
              <a:pPr/>
              <a:t>‹#›</a:t>
            </a:fld>
            <a:endParaRPr lang="en-US"/>
          </a:p>
        </p:txBody>
      </p:sp>
    </p:spTree>
    <p:extLst>
      <p:ext uri="{BB962C8B-B14F-4D97-AF65-F5344CB8AC3E}">
        <p14:creationId xmlns:p14="http://schemas.microsoft.com/office/powerpoint/2010/main" xmlns="" val="207870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50551E8-7281-4400-AC09-F162F8459FAB}" type="datetime1">
              <a:rPr lang="en-ZA" smtClean="0"/>
              <a:pPr/>
              <a:t>2022/10/13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14394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8C117A4-4B44-443B-B7A8-AE9CB9CA3A59}" type="datetime1">
              <a:rPr lang="en-ZA" smtClean="0"/>
              <a:pPr/>
              <a:t>2022/10/13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50719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F278465-02D1-4B71-A98F-962991F84BC3}" type="datetime1">
              <a:rPr lang="en-ZA" smtClean="0"/>
              <a:pPr/>
              <a:t>2022/10/13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2881915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77831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532753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76595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466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948650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5939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625524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1264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4C89F5E-5E90-41FF-B88F-2796C47B8EF9}" type="datetime1">
              <a:rPr lang="en-ZA" smtClean="0"/>
              <a:pPr/>
              <a:t>2022/10/13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1345964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52576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66282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70528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77846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081746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1348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738927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29304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853645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2373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21B2D-01C9-45B7-A1A6-577FDD220238}" type="datetime1">
              <a:rPr lang="en-ZA" smtClean="0"/>
              <a:pPr/>
              <a:t>2022/10/13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3785668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60257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409769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780812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05851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A1E9E028-2566-4C46-8CE4-78029EB7177E}" type="datetime1">
              <a:rPr lang="en-ZA" smtClean="0"/>
              <a:pPr/>
              <a:t>2022/10/13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373569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C0124CD-6B53-4C90-98DB-699F0A59B02F}" type="datetime1">
              <a:rPr lang="en-ZA" smtClean="0"/>
              <a:pPr/>
              <a:t>2022/10/13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89907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3822F58-AA1C-469E-91A2-83AF75EAC38D}" type="datetime1">
              <a:rPr lang="en-ZA" smtClean="0"/>
              <a:pPr/>
              <a:t>2022/10/13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254428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EFB17-7ABF-4627-94DD-2A0A69712BAC}" type="datetime1">
              <a:rPr lang="en-ZA" smtClean="0"/>
              <a:pPr/>
              <a:t>2022/10/13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192645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B3497-522C-4185-98F5-8AF71A8A5769}" type="datetime1">
              <a:rPr lang="en-ZA" smtClean="0"/>
              <a:pPr/>
              <a:t>2022/10/13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235289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A8A91-CF7C-4494-9038-9879BAA53129}" type="datetime1">
              <a:rPr lang="en-ZA" smtClean="0"/>
              <a:pPr/>
              <a:t>2022/10/13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333085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13C28-495B-4441-91A4-0E6619291876}" type="datetime1">
              <a:rPr lang="en-ZA" smtClean="0"/>
              <a:pPr/>
              <a:t>2022/10/13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317658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44275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7C3573-E14E-4BB7-BA36-2FC579DAC110}" type="datetimeFigureOut">
              <a:rPr lang="en-ZA" smtClean="0">
                <a:solidFill>
                  <a:prstClr val="black">
                    <a:tint val="75000"/>
                  </a:prstClr>
                </a:solidFill>
              </a:rPr>
              <a:pPr/>
              <a:t>2022/10/13</a:t>
            </a:fld>
            <a:endParaRPr lang="en-Z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8FFA3C-A086-4C55-8BE0-62C2618495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51457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1.svg"/><Relationship Id="rId1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diagramColors" Target="../diagrams/colors2.xml"/><Relationship Id="rId12" Type="http://schemas.openxmlformats.org/officeDocument/2006/relationships/image" Target="../media/image29.png"/><Relationship Id="rId17" Type="http://schemas.openxmlformats.org/officeDocument/2006/relationships/image" Target="../media/image15.svg"/><Relationship Id="rId2" Type="http://schemas.openxmlformats.org/officeDocument/2006/relationships/image" Target="../media/image1.jpeg"/><Relationship Id="rId16" Type="http://schemas.openxmlformats.org/officeDocument/2006/relationships/image" Target="../media/image31.png"/><Relationship Id="rId1" Type="http://schemas.openxmlformats.org/officeDocument/2006/relationships/slideLayout" Target="../slideLayouts/slideLayout23.xml"/><Relationship Id="rId6" Type="http://schemas.openxmlformats.org/officeDocument/2006/relationships/diagramQuickStyle" Target="../diagrams/quickStyle2.xml"/><Relationship Id="rId11" Type="http://schemas.openxmlformats.org/officeDocument/2006/relationships/image" Target="../media/image9.svg"/><Relationship Id="rId5" Type="http://schemas.openxmlformats.org/officeDocument/2006/relationships/diagramLayout" Target="../diagrams/layout2.xml"/><Relationship Id="rId15" Type="http://schemas.openxmlformats.org/officeDocument/2006/relationships/image" Target="../media/image13.svg"/><Relationship Id="rId10" Type="http://schemas.openxmlformats.org/officeDocument/2006/relationships/image" Target="../media/image28.png"/><Relationship Id="rId19" Type="http://schemas.openxmlformats.org/officeDocument/2006/relationships/image" Target="../media/image17.svg"/><Relationship Id="rId4" Type="http://schemas.openxmlformats.org/officeDocument/2006/relationships/diagramData" Target="../diagrams/data2.xml"/><Relationship Id="rId9" Type="http://schemas.openxmlformats.org/officeDocument/2006/relationships/image" Target="../media/image25.jpeg"/><Relationship Id="rId14"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14.svg"/><Relationship Id="rId1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diagramColors" Target="../diagrams/colors3.xml"/><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31.png"/><Relationship Id="rId1" Type="http://schemas.openxmlformats.org/officeDocument/2006/relationships/slideLayout" Target="../slideLayouts/slideLayout23.xml"/><Relationship Id="rId6" Type="http://schemas.openxmlformats.org/officeDocument/2006/relationships/diagramQuickStyle" Target="../diagrams/quickStyle3.xml"/><Relationship Id="rId5" Type="http://schemas.openxmlformats.org/officeDocument/2006/relationships/diagramLayout" Target="../diagrams/layout3.xml"/><Relationship Id="rId15" Type="http://schemas.openxmlformats.org/officeDocument/2006/relationships/image" Target="../media/image16.svg"/><Relationship Id="rId10" Type="http://schemas.openxmlformats.org/officeDocument/2006/relationships/image" Target="../media/image29.png"/><Relationship Id="rId19" Type="http://schemas.openxmlformats.org/officeDocument/2006/relationships/image" Target="../media/image20.svg"/><Relationship Id="rId4" Type="http://schemas.openxmlformats.org/officeDocument/2006/relationships/diagramData" Target="../diagrams/data3.xml"/><Relationship Id="rId9" Type="http://schemas.openxmlformats.org/officeDocument/2006/relationships/image" Target="../media/image25.jpeg"/><Relationship Id="rId1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file:///C:\Users\dinkied\Pictures\clean%20audit.pn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3.xml"/><Relationship Id="rId4" Type="http://schemas.openxmlformats.org/officeDocument/2006/relationships/image" Target="../media/image33.gif"/></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3.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3.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3.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3.xml"/><Relationship Id="rId5" Type="http://schemas.openxmlformats.org/officeDocument/2006/relationships/image" Target="../media/image39.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3.xml"/><Relationship Id="rId5" Type="http://schemas.openxmlformats.org/officeDocument/2006/relationships/image" Target="../media/image41.jpe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8052"/>
            <a:ext cx="9180000" cy="6885000"/>
          </a:xfrm>
          <a:prstGeom prst="rect">
            <a:avLst/>
          </a:prstGeom>
        </p:spPr>
      </p:pic>
      <p:sp>
        <p:nvSpPr>
          <p:cNvPr id="6" name="TextBox 5"/>
          <p:cNvSpPr txBox="1"/>
          <p:nvPr/>
        </p:nvSpPr>
        <p:spPr>
          <a:xfrm>
            <a:off x="2195736" y="565408"/>
            <a:ext cx="6624736" cy="1040285"/>
          </a:xfrm>
          <a:prstGeom prst="rect">
            <a:avLst/>
          </a:prstGeom>
          <a:noFill/>
        </p:spPr>
        <p:txBody>
          <a:bodyPr wrap="square" rtlCol="0">
            <a:spAutoFit/>
          </a:bodyPr>
          <a:lstStyle/>
          <a:p>
            <a:pPr algn="ctr">
              <a:lnSpc>
                <a:spcPct val="110000"/>
              </a:lnSpc>
              <a:spcBef>
                <a:spcPct val="0"/>
              </a:spcBef>
              <a:defRPr/>
            </a:pPr>
            <a:r>
              <a:rPr lang="en-US" sz="2800" b="1" dirty="0" smtClean="0">
                <a:solidFill>
                  <a:srgbClr val="006666"/>
                </a:solidFill>
                <a:latin typeface="Arial Black" panose="020B0A04020102020204" pitchFamily="34" charset="0"/>
                <a:cs typeface="Arial" panose="020B0604020202020204" pitchFamily="34" charset="0"/>
              </a:rPr>
              <a:t>ANNUAL REPORT FOR THE 2021/22 FINANCIAL YEAR</a:t>
            </a:r>
            <a:endParaRPr lang="en-US" sz="2800" b="1" dirty="0">
              <a:solidFill>
                <a:srgbClr val="006666"/>
              </a:solidFill>
              <a:latin typeface="Arial Black" panose="020B0A04020102020204" pitchFamily="34" charset="0"/>
              <a:cs typeface="Arial" panose="020B0604020202020204" pitchFamily="34" charset="0"/>
            </a:endParaRPr>
          </a:p>
        </p:txBody>
      </p:sp>
      <p:sp>
        <p:nvSpPr>
          <p:cNvPr id="10" name="TextBox 9"/>
          <p:cNvSpPr txBox="1"/>
          <p:nvPr/>
        </p:nvSpPr>
        <p:spPr>
          <a:xfrm>
            <a:off x="2217761" y="2276872"/>
            <a:ext cx="6624736" cy="2529923"/>
          </a:xfrm>
          <a:prstGeom prst="rect">
            <a:avLst/>
          </a:prstGeom>
          <a:noFill/>
        </p:spPr>
        <p:txBody>
          <a:bodyPr wrap="square" rtlCol="0">
            <a:spAutoFit/>
          </a:bodyPr>
          <a:lstStyle/>
          <a:p>
            <a:pPr algn="ctr">
              <a:lnSpc>
                <a:spcPct val="110000"/>
              </a:lnSpc>
              <a:defRPr/>
            </a:pPr>
            <a:r>
              <a:rPr lang="en-US" sz="2400" b="1" dirty="0" smtClean="0">
                <a:solidFill>
                  <a:srgbClr val="006666"/>
                </a:solidFill>
                <a:latin typeface="Arial Black" panose="020B0A04020102020204" pitchFamily="34" charset="0"/>
                <a:cs typeface="Arial" panose="020B0604020202020204" pitchFamily="34" charset="0"/>
              </a:rPr>
              <a:t>BRIEFING TO THE PORTFOLIO COMMITTEE ON PUBLIC SERVICE AND ADMINISTRATION,PLANNING, MONITORING &amp; EVALUATION</a:t>
            </a:r>
          </a:p>
          <a:p>
            <a:pPr algn="ctr">
              <a:lnSpc>
                <a:spcPct val="110000"/>
              </a:lnSpc>
              <a:defRPr/>
            </a:pPr>
            <a:endParaRPr lang="en-US" sz="2400" b="1" i="1" dirty="0">
              <a:solidFill>
                <a:srgbClr val="006666"/>
              </a:solidFill>
              <a:latin typeface="Arial Black" panose="020B0A04020102020204" pitchFamily="34" charset="0"/>
              <a:cs typeface="Arial" panose="020B0604020202020204" pitchFamily="34" charset="0"/>
            </a:endParaRPr>
          </a:p>
          <a:p>
            <a:pPr algn="ctr">
              <a:lnSpc>
                <a:spcPct val="110000"/>
              </a:lnSpc>
              <a:defRPr/>
            </a:pPr>
            <a:r>
              <a:rPr lang="en-US" sz="2400" b="1" i="1" dirty="0" smtClean="0">
                <a:solidFill>
                  <a:srgbClr val="006666"/>
                </a:solidFill>
                <a:latin typeface="Arial Black" panose="020B0A04020102020204" pitchFamily="34" charset="0"/>
                <a:cs typeface="Arial" panose="020B0604020202020204" pitchFamily="34" charset="0"/>
              </a:rPr>
              <a:t>12 OCTOBER 2022</a:t>
            </a:r>
            <a:endParaRPr lang="en-US" sz="2400" b="1" i="1" dirty="0">
              <a:solidFill>
                <a:srgbClr val="006666"/>
              </a:solidFill>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71809" y="5262772"/>
            <a:ext cx="6876256" cy="1584176"/>
          </a:xfrm>
          <a:prstGeom prst="rect">
            <a:avLst/>
          </a:prstGeom>
        </p:spPr>
      </p:pic>
    </p:spTree>
    <p:extLst>
      <p:ext uri="{BB962C8B-B14F-4D97-AF65-F5344CB8AC3E}">
        <p14:creationId xmlns:p14="http://schemas.microsoft.com/office/powerpoint/2010/main" xmlns="" val="511516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DAF3C70-3F06-4597-AE16-5F5EF8F327DE}" type="slidenum">
              <a:rPr lang="en-ZA">
                <a:solidFill>
                  <a:prstClr val="black">
                    <a:tint val="75000"/>
                  </a:prstClr>
                </a:solidFill>
              </a:rPr>
              <a:pPr>
                <a:defRPr/>
              </a:pPr>
              <a:t>10</a:t>
            </a:fld>
            <a:endParaRPr lang="en-ZA">
              <a:solidFill>
                <a:prstClr val="black">
                  <a:tint val="75000"/>
                </a:prstClr>
              </a:solidFill>
            </a:endParaRPr>
          </a:p>
        </p:txBody>
      </p:sp>
      <p:sp>
        <p:nvSpPr>
          <p:cNvPr id="7" name="Title 4"/>
          <p:cNvSpPr txBox="1">
            <a:spLocks noGrp="1"/>
          </p:cNvSpPr>
          <p:nvPr>
            <p:ph type="title"/>
          </p:nvPr>
        </p:nvSpPr>
        <p:spPr>
          <a:xfrm>
            <a:off x="1547664" y="304956"/>
            <a:ext cx="6172200" cy="369332"/>
          </a:xfrm>
          <a:prstGeom prst="rect">
            <a:avLst/>
          </a:prstGeom>
          <a:noFill/>
        </p:spPr>
        <p:txBody>
          <a:bodyPr wrap="square" rtlCol="0">
            <a:spAutoFit/>
          </a:bodyPr>
          <a:lstStyle/>
          <a:p>
            <a:pPr algn="ctr"/>
            <a:r>
              <a:rPr lang="en-US" sz="2000" b="1" dirty="0" smtClean="0">
                <a:solidFill>
                  <a:srgbClr val="C00000"/>
                </a:solidFill>
                <a:latin typeface="Arial Black" panose="020B0A04020102020204" pitchFamily="34" charset="0"/>
                <a:cs typeface="Arial" panose="020B0604020202020204" pitchFamily="34" charset="0"/>
              </a:rPr>
              <a:t>PROGRAMME 1: ADMINISTRATION </a:t>
            </a:r>
            <a:endParaRPr lang="en-US" sz="2000" b="1" dirty="0">
              <a:solidFill>
                <a:srgbClr val="C00000"/>
              </a:solidFill>
              <a:latin typeface="Arial Black" panose="020B0A04020102020204" pitchFamily="34" charset="0"/>
              <a:cs typeface="Arial" panose="020B0604020202020204" pitchFamily="34" charset="0"/>
            </a:endParaRPr>
          </a:p>
        </p:txBody>
      </p:sp>
      <p:sp>
        <p:nvSpPr>
          <p:cNvPr id="2" name="Rectangle 1"/>
          <p:cNvSpPr/>
          <p:nvPr/>
        </p:nvSpPr>
        <p:spPr>
          <a:xfrm>
            <a:off x="395536" y="780643"/>
            <a:ext cx="7992888" cy="2308324"/>
          </a:xfrm>
          <a:prstGeom prst="rect">
            <a:avLst/>
          </a:prstGeom>
        </p:spPr>
        <p:txBody>
          <a:bodyPr wrap="square">
            <a:spAutoFit/>
          </a:bodyPr>
          <a:lstStyle/>
          <a:p>
            <a:endParaRPr lang="en-US" dirty="0" smtClean="0">
              <a:latin typeface="Arial" panose="020B0604020202020204" pitchFamily="34" charset="0"/>
              <a:cs typeface="Arial" panose="020B0604020202020204" pitchFamily="34" charset="0"/>
            </a:endParaRPr>
          </a:p>
          <a:p>
            <a:pPr marL="360000" indent="-360000" algn="just">
              <a:buFont typeface="Wingdings" panose="05000000000000000000" pitchFamily="2" charset="2"/>
              <a:buChar char="q"/>
            </a:pPr>
            <a:r>
              <a:rPr lang="en-US" dirty="0" smtClean="0">
                <a:latin typeface="Arial" panose="020B0604020202020204" pitchFamily="34" charset="0"/>
                <a:cs typeface="Arial" panose="020B0604020202020204" pitchFamily="34" charset="0"/>
              </a:rPr>
              <a:t>22 out of 23 targets met which translates to 96% overall performance</a:t>
            </a:r>
          </a:p>
          <a:p>
            <a:pPr algn="just"/>
            <a:endParaRPr lang="en-US" dirty="0" smtClean="0">
              <a:latin typeface="Arial" panose="020B0604020202020204" pitchFamily="34" charset="0"/>
              <a:cs typeface="Arial" panose="020B0604020202020204" pitchFamily="34" charset="0"/>
            </a:endParaRPr>
          </a:p>
          <a:p>
            <a:pPr marL="360000" indent="-360000" algn="just">
              <a:buFont typeface="Wingdings" panose="05000000000000000000" pitchFamily="2" charset="2"/>
              <a:buChar char="q"/>
            </a:pPr>
            <a:r>
              <a:rPr lang="en-US" dirty="0" smtClean="0">
                <a:latin typeface="Arial" panose="020B0604020202020204" pitchFamily="34" charset="0"/>
                <a:cs typeface="Arial" panose="020B0604020202020204" pitchFamily="34" charset="0"/>
              </a:rPr>
              <a:t>One </a:t>
            </a:r>
            <a:r>
              <a:rPr lang="en-US" dirty="0">
                <a:latin typeface="Arial" panose="020B0604020202020204" pitchFamily="34" charset="0"/>
                <a:cs typeface="Arial" panose="020B0604020202020204" pitchFamily="34" charset="0"/>
              </a:rPr>
              <a:t>target outlined in the APP was not met,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100% payment of valid invoices paid within 7-14 working days of receipt.  </a:t>
            </a:r>
            <a:endParaRPr lang="en-US"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360000" indent="-360000" algn="just">
              <a:buFont typeface="Wingdings" panose="05000000000000000000" pitchFamily="2" charset="2"/>
              <a:buChar char="q"/>
            </a:pPr>
            <a:r>
              <a:rPr lang="en-US" dirty="0" smtClean="0">
                <a:latin typeface="Arial" panose="020B0604020202020204" pitchFamily="34" charset="0"/>
                <a:cs typeface="Arial" panose="020B0604020202020204" pitchFamily="34" charset="0"/>
              </a:rPr>
              <a:t>The target has been </a:t>
            </a:r>
            <a:r>
              <a:rPr lang="en-US" dirty="0">
                <a:latin typeface="Arial" panose="020B0604020202020204" pitchFamily="34" charset="0"/>
                <a:cs typeface="Arial" panose="020B0604020202020204" pitchFamily="34" charset="0"/>
              </a:rPr>
              <a:t>rectified </a:t>
            </a:r>
            <a:r>
              <a:rPr lang="en-US" dirty="0" smtClean="0">
                <a:latin typeface="Arial" panose="020B0604020202020204" pitchFamily="34" charset="0"/>
                <a:cs typeface="Arial" panose="020B0604020202020204" pitchFamily="34" charset="0"/>
              </a:rPr>
              <a:t>in Annual </a:t>
            </a:r>
            <a:r>
              <a:rPr lang="en-US" dirty="0">
                <a:latin typeface="Arial" panose="020B0604020202020204" pitchFamily="34" charset="0"/>
                <a:cs typeface="Arial" panose="020B0604020202020204" pitchFamily="34" charset="0"/>
              </a:rPr>
              <a:t>Performance Plan for the 2022/23 financial year and </a:t>
            </a:r>
            <a:r>
              <a:rPr lang="en-US" dirty="0" smtClean="0">
                <a:latin typeface="Arial" panose="020B0604020202020204" pitchFamily="34" charset="0"/>
                <a:cs typeface="Arial" panose="020B0604020202020204" pitchFamily="34" charset="0"/>
              </a:rPr>
              <a:t>aligned with the 30 day prescribed timeframe.</a:t>
            </a:r>
            <a:endParaRPr lang="en-ZA" dirty="0">
              <a:latin typeface="Arial" panose="020B0604020202020204" pitchFamily="34" charset="0"/>
              <a:cs typeface="Arial" panose="020B0604020202020204" pitchFamily="34" charset="0"/>
            </a:endParaRPr>
          </a:p>
        </p:txBody>
      </p:sp>
      <p:pic>
        <p:nvPicPr>
          <p:cNvPr id="1028" name="Picture 4" descr="Performance Improvement Images – Browse 101,461 Stock Photos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4040621"/>
            <a:ext cx="5807968" cy="24605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6106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DAF3C70-3F06-4597-AE16-5F5EF8F327DE}" type="slidenum">
              <a:rPr lang="en-ZA">
                <a:solidFill>
                  <a:prstClr val="black">
                    <a:tint val="75000"/>
                  </a:prstClr>
                </a:solidFill>
              </a:rPr>
              <a:pPr>
                <a:defRPr/>
              </a:pPr>
              <a:t>11</a:t>
            </a:fld>
            <a:endParaRPr lang="en-ZA">
              <a:solidFill>
                <a:prstClr val="black">
                  <a:tint val="75000"/>
                </a:prstClr>
              </a:solidFill>
            </a:endParaRPr>
          </a:p>
        </p:txBody>
      </p:sp>
      <p:sp>
        <p:nvSpPr>
          <p:cNvPr id="7" name="Title 4"/>
          <p:cNvSpPr txBox="1">
            <a:spLocks noGrp="1"/>
          </p:cNvSpPr>
          <p:nvPr>
            <p:ph type="title"/>
          </p:nvPr>
        </p:nvSpPr>
        <p:spPr>
          <a:xfrm>
            <a:off x="107505" y="205248"/>
            <a:ext cx="8928990" cy="646331"/>
          </a:xfrm>
          <a:prstGeom prst="rect">
            <a:avLst/>
          </a:prstGeom>
          <a:noFill/>
        </p:spPr>
        <p:txBody>
          <a:bodyPr wrap="square" rtlCol="0">
            <a:spAutoFit/>
          </a:bodyPr>
          <a:lstStyle/>
          <a:p>
            <a:pPr algn="ctr"/>
            <a:r>
              <a:rPr lang="en-US" sz="2000" b="1" dirty="0" smtClean="0">
                <a:solidFill>
                  <a:srgbClr val="C00000"/>
                </a:solidFill>
                <a:latin typeface="Arial Black" panose="020B0A04020102020204" pitchFamily="34" charset="0"/>
                <a:cs typeface="Arial" panose="020B0604020202020204" pitchFamily="34" charset="0"/>
              </a:rPr>
              <a:t>PROGRAMME 2: LEADERSHIP AND MANAGEMENT PRACTICISES </a:t>
            </a:r>
            <a:endParaRPr lang="en-US" sz="2000" b="1" dirty="0">
              <a:solidFill>
                <a:srgbClr val="C00000"/>
              </a:solidFill>
              <a:latin typeface="Arial Black" panose="020B0A040201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641875019"/>
              </p:ext>
            </p:extLst>
          </p:nvPr>
        </p:nvGraphicFramePr>
        <p:xfrm>
          <a:off x="107504" y="812631"/>
          <a:ext cx="9036495" cy="6201156"/>
        </p:xfrm>
        <a:graphic>
          <a:graphicData uri="http://schemas.openxmlformats.org/drawingml/2006/table">
            <a:tbl>
              <a:tblPr firstRow="1" bandRow="1">
                <a:tableStyleId>{5C22544A-7EE6-4342-B048-85BDC9FD1C3A}</a:tableStyleId>
              </a:tblPr>
              <a:tblGrid>
                <a:gridCol w="1642998">
                  <a:extLst>
                    <a:ext uri="{9D8B030D-6E8A-4147-A177-3AD203B41FA5}">
                      <a16:colId xmlns:a16="http://schemas.microsoft.com/office/drawing/2014/main" xmlns="" val="3453333280"/>
                    </a:ext>
                  </a:extLst>
                </a:gridCol>
                <a:gridCol w="1855000">
                  <a:extLst>
                    <a:ext uri="{9D8B030D-6E8A-4147-A177-3AD203B41FA5}">
                      <a16:colId xmlns:a16="http://schemas.microsoft.com/office/drawing/2014/main" xmlns="" val="2570514946"/>
                    </a:ext>
                  </a:extLst>
                </a:gridCol>
                <a:gridCol w="2707753">
                  <a:extLst>
                    <a:ext uri="{9D8B030D-6E8A-4147-A177-3AD203B41FA5}">
                      <a16:colId xmlns:a16="http://schemas.microsoft.com/office/drawing/2014/main" xmlns="" val="3281355307"/>
                    </a:ext>
                  </a:extLst>
                </a:gridCol>
                <a:gridCol w="2830744">
                  <a:extLst>
                    <a:ext uri="{9D8B030D-6E8A-4147-A177-3AD203B41FA5}">
                      <a16:colId xmlns:a16="http://schemas.microsoft.com/office/drawing/2014/main" xmlns="" val="3173995305"/>
                    </a:ext>
                  </a:extLst>
                </a:gridCol>
              </a:tblGrid>
              <a:tr h="422394">
                <a:tc>
                  <a:txBody>
                    <a:bodyPr/>
                    <a:lstStyle/>
                    <a:p>
                      <a:r>
                        <a:rPr lang="en-US" sz="1400" dirty="0" smtClean="0">
                          <a:latin typeface="Arial" panose="020B0604020202020204" pitchFamily="34" charset="0"/>
                          <a:cs typeface="Arial" panose="020B0604020202020204" pitchFamily="34" charset="0"/>
                        </a:rPr>
                        <a:t>Output</a:t>
                      </a:r>
                      <a:r>
                        <a:rPr lang="en-US" sz="1400" baseline="0" dirty="0" smtClean="0">
                          <a:latin typeface="Arial" panose="020B0604020202020204" pitchFamily="34" charset="0"/>
                          <a:cs typeface="Arial" panose="020B0604020202020204" pitchFamily="34" charset="0"/>
                        </a:rPr>
                        <a:t> indicator</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r>
                        <a:rPr lang="en-US" sz="1400" dirty="0" smtClean="0">
                          <a:latin typeface="Arial" panose="020B0604020202020204" pitchFamily="34" charset="0"/>
                          <a:cs typeface="Arial" panose="020B0604020202020204" pitchFamily="34" charset="0"/>
                        </a:rPr>
                        <a:t>Actual</a:t>
                      </a:r>
                      <a:r>
                        <a:rPr lang="en-US" sz="1400" baseline="0" dirty="0" smtClean="0">
                          <a:latin typeface="Arial" panose="020B0604020202020204" pitchFamily="34" charset="0"/>
                          <a:cs typeface="Arial" panose="020B0604020202020204" pitchFamily="34" charset="0"/>
                        </a:rPr>
                        <a:t> achievement </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r>
                        <a:rPr lang="en-US" sz="1400" dirty="0" smtClean="0">
                          <a:latin typeface="Arial" panose="020B0604020202020204" pitchFamily="34" charset="0"/>
                          <a:cs typeface="Arial" panose="020B0604020202020204" pitchFamily="34" charset="0"/>
                        </a:rPr>
                        <a:t>Deviation</a:t>
                      </a:r>
                      <a:r>
                        <a:rPr lang="en-US" sz="1400" baseline="0" dirty="0" smtClean="0">
                          <a:latin typeface="Arial" panose="020B0604020202020204" pitchFamily="34" charset="0"/>
                          <a:cs typeface="Arial" panose="020B0604020202020204" pitchFamily="34" charset="0"/>
                        </a:rPr>
                        <a:t> from the planned target</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r>
                        <a:rPr lang="en-US" sz="1400" dirty="0" smtClean="0">
                          <a:latin typeface="Arial" panose="020B0604020202020204" pitchFamily="34" charset="0"/>
                          <a:cs typeface="Arial" panose="020B0604020202020204" pitchFamily="34" charset="0"/>
                        </a:rPr>
                        <a:t>Reasons</a:t>
                      </a:r>
                      <a:r>
                        <a:rPr lang="en-US" sz="1400" baseline="0" dirty="0" smtClean="0">
                          <a:latin typeface="Arial" panose="020B0604020202020204" pitchFamily="34" charset="0"/>
                          <a:cs typeface="Arial" panose="020B0604020202020204" pitchFamily="34" charset="0"/>
                        </a:rPr>
                        <a:t> for deviation </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extLst>
                  <a:ext uri="{0D108BD9-81ED-4DB2-BD59-A6C34878D82A}">
                    <a16:rowId xmlns:a16="http://schemas.microsoft.com/office/drawing/2014/main" xmlns="" val="3869669019"/>
                  </a:ext>
                </a:extLst>
              </a:tr>
              <a:tr h="1363209">
                <a:tc>
                  <a:txBody>
                    <a:bodyPr/>
                    <a:lstStyle/>
                    <a:p>
                      <a:pPr algn="just">
                        <a:lnSpc>
                          <a:spcPct val="13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Percentage of </a:t>
                      </a:r>
                    </a:p>
                    <a:p>
                      <a:pPr algn="just">
                        <a:lnSpc>
                          <a:spcPct val="13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grievances finalised within 30 days (for levels 2-12) of receipt of all relevant information</a:t>
                      </a:r>
                    </a:p>
                  </a:txBody>
                  <a:tcPr marL="68580" marR="68580" marT="0" marB="0"/>
                </a:tc>
                <a:tc>
                  <a:txBody>
                    <a:bodyPr/>
                    <a:lstStyle/>
                    <a:p>
                      <a:pPr algn="ctr">
                        <a:lnSpc>
                          <a:spcPct val="13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83%</a:t>
                      </a:r>
                    </a:p>
                    <a:p>
                      <a:pPr algn="ctr">
                        <a:lnSpc>
                          <a:spcPct val="13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3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algn="just">
                        <a:lnSpc>
                          <a:spcPct val="13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The target was exceeded by 18%, although in absolute terms, the PSC concluded fewer cases than in 2020/2021 and previous two financial years</a:t>
                      </a:r>
                    </a:p>
                  </a:txBody>
                  <a:tcPr marL="68580" marR="68580" marT="0" marB="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Revised targets</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due to continued impact of covid-19 and fewer grievance being referred to the PSC</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1"/>
                  </a:ext>
                </a:extLst>
              </a:tr>
              <a:tr h="1132004">
                <a:tc>
                  <a:txBody>
                    <a:bodyPr/>
                    <a:lstStyle/>
                    <a:p>
                      <a:pPr algn="just">
                        <a:lnSpc>
                          <a:spcPct val="13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Percentage of grievances finalised within 45 days (for SMS) of receipt of all relevant information</a:t>
                      </a:r>
                    </a:p>
                  </a:txBody>
                  <a:tcPr marL="68580" marR="68580" marT="0" marB="0"/>
                </a:tc>
                <a:tc>
                  <a:txBody>
                    <a:bodyPr/>
                    <a:lstStyle/>
                    <a:p>
                      <a:pPr algn="ctr">
                        <a:lnSpc>
                          <a:spcPct val="13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74%</a:t>
                      </a:r>
                    </a:p>
                    <a:p>
                      <a:pPr algn="ctr">
                        <a:lnSpc>
                          <a:spcPct val="13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3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algn="just">
                        <a:lnSpc>
                          <a:spcPct val="13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Target exceeded by 9%, although in absolute terms, the PSC concluded fewer cases than in 2020/2021 and previous two financial years</a:t>
                      </a:r>
                    </a:p>
                  </a:txBody>
                  <a:tcPr marL="68580" marR="68580" marT="0" marB="0"/>
                </a:tc>
                <a:tc>
                  <a:txBody>
                    <a:bodyPr/>
                    <a:lstStyle/>
                    <a:p>
                      <a:pPr marL="0" marR="0" indent="0" algn="l" defTabSz="685800" rtl="0" eaLnBrk="1" fontAlgn="t"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anose="020B0604020202020204" pitchFamily="34" charset="0"/>
                          <a:cs typeface="Arial" panose="020B0604020202020204" pitchFamily="34" charset="0"/>
                        </a:rPr>
                        <a:t>Revised targets</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due to continued impact of covid-19 and fewer grievance being referred to the PSC</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2"/>
                  </a:ext>
                </a:extLst>
              </a:tr>
              <a:tr h="1132004">
                <a:tc>
                  <a:txBody>
                    <a:bodyPr/>
                    <a:lstStyle/>
                    <a:p>
                      <a:pPr algn="just">
                        <a:lnSpc>
                          <a:spcPct val="130000"/>
                        </a:lnSpc>
                        <a:spcAft>
                          <a:spcPts val="0"/>
                        </a:spcAft>
                        <a:tabLst>
                          <a:tab pos="540385" algn="l"/>
                        </a:tabLst>
                      </a:pPr>
                      <a:r>
                        <a:rPr lang="en-ZA" sz="1200" b="0" dirty="0">
                          <a:effectLst/>
                          <a:latin typeface="Arial" panose="020B0604020202020204" pitchFamily="34" charset="0"/>
                          <a:ea typeface="MS Mincho"/>
                          <a:cs typeface="Arial" panose="020B0604020202020204" pitchFamily="34" charset="0"/>
                        </a:rPr>
                        <a:t>Number of reports on leadership and human resource management practices. </a:t>
                      </a:r>
                      <a:endParaRPr lang="en-ZA" sz="12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3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2</a:t>
                      </a:r>
                    </a:p>
                    <a:p>
                      <a:pPr algn="ctr">
                        <a:lnSpc>
                          <a:spcPct val="13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 </a:t>
                      </a:r>
                    </a:p>
                    <a:p>
                      <a:pPr algn="ctr">
                        <a:lnSpc>
                          <a:spcPts val="1300"/>
                        </a:lnSpc>
                        <a:spcAft>
                          <a:spcPts val="0"/>
                        </a:spcAft>
                        <a:tabLst>
                          <a:tab pos="180340" algn="l"/>
                          <a:tab pos="540385" algn="l"/>
                          <a:tab pos="540385" algn="l"/>
                        </a:tabLst>
                      </a:pPr>
                      <a:r>
                        <a:rPr lang="en-ZA" sz="1200" b="1"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algn="just">
                        <a:lnSpc>
                          <a:spcPct val="13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None</a:t>
                      </a:r>
                    </a:p>
                  </a:txBody>
                  <a:tcPr marL="68580" marR="68580" marT="0" marB="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None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3"/>
                  </a:ext>
                </a:extLst>
              </a:tr>
              <a:tr h="1132004">
                <a:tc>
                  <a:txBody>
                    <a:bodyPr/>
                    <a:lstStyle/>
                    <a:p>
                      <a:pPr algn="just">
                        <a:lnSpc>
                          <a:spcPct val="13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Number of reports on the management of grievances in the Public Service produced.</a:t>
                      </a:r>
                    </a:p>
                  </a:txBody>
                  <a:tcPr marL="68580" marR="68580" marT="0" marB="0"/>
                </a:tc>
                <a:tc>
                  <a:txBody>
                    <a:bodyPr/>
                    <a:lstStyle/>
                    <a:p>
                      <a:pPr algn="ctr">
                        <a:lnSpc>
                          <a:spcPct val="130000"/>
                        </a:lnSpc>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3</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30000"/>
                        </a:lnSpc>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 </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30000"/>
                        </a:lnSpc>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 </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30000"/>
                        </a:lnSpc>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 </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30000"/>
                        </a:lnSpc>
                        <a:spcAft>
                          <a:spcPts val="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 </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3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None </a:t>
                      </a:r>
                    </a:p>
                  </a:txBody>
                  <a:tcPr marL="68580" marR="68580" marT="0" marB="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None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4"/>
                  </a:ext>
                </a:extLst>
              </a:tr>
              <a:tr h="675113">
                <a:tc>
                  <a:txBody>
                    <a:bodyPr/>
                    <a:lstStyle/>
                    <a:p>
                      <a:pPr algn="just">
                        <a:lnSpc>
                          <a:spcPts val="13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Number of grievance communique produced.</a:t>
                      </a:r>
                    </a:p>
                  </a:txBody>
                  <a:tcPr marL="68580" marR="68580" marT="0" marB="0"/>
                </a:tc>
                <a:tc>
                  <a:txBody>
                    <a:bodyPr/>
                    <a:lstStyle/>
                    <a:p>
                      <a:pPr algn="ctr">
                        <a:lnSpc>
                          <a:spcPct val="13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2</a:t>
                      </a:r>
                    </a:p>
                    <a:p>
                      <a:pPr algn="ctr">
                        <a:lnSpc>
                          <a:spcPct val="13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3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algn="just">
                        <a:lnSpc>
                          <a:spcPct val="13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None </a:t>
                      </a:r>
                    </a:p>
                  </a:txBody>
                  <a:tcPr marL="68580" marR="68580" marT="0" marB="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None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00797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DAF3C70-3F06-4597-AE16-5F5EF8F327DE}" type="slidenum">
              <a:rPr lang="en-ZA">
                <a:solidFill>
                  <a:prstClr val="black">
                    <a:tint val="75000"/>
                  </a:prstClr>
                </a:solidFill>
              </a:rPr>
              <a:pPr>
                <a:defRPr/>
              </a:pPr>
              <a:t>12</a:t>
            </a:fld>
            <a:endParaRPr lang="en-ZA">
              <a:solidFill>
                <a:prstClr val="black">
                  <a:tint val="75000"/>
                </a:prstClr>
              </a:solidFill>
            </a:endParaRPr>
          </a:p>
        </p:txBody>
      </p:sp>
      <p:sp>
        <p:nvSpPr>
          <p:cNvPr id="7" name="Title 4"/>
          <p:cNvSpPr txBox="1">
            <a:spLocks noGrp="1"/>
          </p:cNvSpPr>
          <p:nvPr>
            <p:ph type="title"/>
          </p:nvPr>
        </p:nvSpPr>
        <p:spPr>
          <a:xfrm>
            <a:off x="1115616" y="188640"/>
            <a:ext cx="7776864" cy="369332"/>
          </a:xfrm>
          <a:prstGeom prst="rect">
            <a:avLst/>
          </a:prstGeom>
          <a:noFill/>
        </p:spPr>
        <p:txBody>
          <a:bodyPr wrap="square" rtlCol="0">
            <a:spAutoFit/>
          </a:bodyPr>
          <a:lstStyle/>
          <a:p>
            <a:pPr algn="ctr"/>
            <a:r>
              <a:rPr lang="en-US" sz="2000" b="1" dirty="0" smtClean="0">
                <a:solidFill>
                  <a:srgbClr val="C00000"/>
                </a:solidFill>
                <a:latin typeface="Arial Black" panose="020B0A04020102020204" pitchFamily="34" charset="0"/>
                <a:cs typeface="Arial" panose="020B0604020202020204" pitchFamily="34" charset="0"/>
              </a:rPr>
              <a:t>PROGRAMME 3: MONITORING &amp; EVALUATION </a:t>
            </a:r>
            <a:endParaRPr lang="en-US" sz="2000" b="1" dirty="0">
              <a:solidFill>
                <a:srgbClr val="C00000"/>
              </a:solidFill>
              <a:latin typeface="Arial Black" panose="020B0A040201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245702128"/>
              </p:ext>
            </p:extLst>
          </p:nvPr>
        </p:nvGraphicFramePr>
        <p:xfrm>
          <a:off x="107504" y="693518"/>
          <a:ext cx="8928992" cy="5639932"/>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xmlns="" val="3453333280"/>
                    </a:ext>
                  </a:extLst>
                </a:gridCol>
                <a:gridCol w="1584176">
                  <a:extLst>
                    <a:ext uri="{9D8B030D-6E8A-4147-A177-3AD203B41FA5}">
                      <a16:colId xmlns:a16="http://schemas.microsoft.com/office/drawing/2014/main" xmlns="" val="2570514946"/>
                    </a:ext>
                  </a:extLst>
                </a:gridCol>
                <a:gridCol w="2575835">
                  <a:extLst>
                    <a:ext uri="{9D8B030D-6E8A-4147-A177-3AD203B41FA5}">
                      <a16:colId xmlns:a16="http://schemas.microsoft.com/office/drawing/2014/main" xmlns="" val="3281355307"/>
                    </a:ext>
                  </a:extLst>
                </a:gridCol>
                <a:gridCol w="2896773">
                  <a:extLst>
                    <a:ext uri="{9D8B030D-6E8A-4147-A177-3AD203B41FA5}">
                      <a16:colId xmlns:a16="http://schemas.microsoft.com/office/drawing/2014/main" xmlns="" val="3173995305"/>
                    </a:ext>
                  </a:extLst>
                </a:gridCol>
              </a:tblGrid>
              <a:tr h="440887">
                <a:tc>
                  <a:txBody>
                    <a:bodyPr/>
                    <a:lstStyle/>
                    <a:p>
                      <a:pPr algn="ctr"/>
                      <a:r>
                        <a:rPr lang="en-US" sz="1400" dirty="0" smtClean="0">
                          <a:latin typeface="Arial" panose="020B0604020202020204" pitchFamily="34" charset="0"/>
                          <a:cs typeface="Arial" panose="020B0604020202020204" pitchFamily="34" charset="0"/>
                        </a:rPr>
                        <a:t>Output</a:t>
                      </a:r>
                      <a:r>
                        <a:rPr lang="en-US" sz="1400" baseline="0" dirty="0" smtClean="0">
                          <a:latin typeface="Arial" panose="020B0604020202020204" pitchFamily="34" charset="0"/>
                          <a:cs typeface="Arial" panose="020B0604020202020204" pitchFamily="34" charset="0"/>
                        </a:rPr>
                        <a:t> indicator</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pPr algn="ctr"/>
                      <a:r>
                        <a:rPr lang="en-US" sz="1400" dirty="0" smtClean="0">
                          <a:latin typeface="Arial" panose="020B0604020202020204" pitchFamily="34" charset="0"/>
                          <a:cs typeface="Arial" panose="020B0604020202020204" pitchFamily="34" charset="0"/>
                        </a:rPr>
                        <a:t>Actual</a:t>
                      </a:r>
                      <a:r>
                        <a:rPr lang="en-US" sz="1400" baseline="0" dirty="0" smtClean="0">
                          <a:latin typeface="Arial" panose="020B0604020202020204" pitchFamily="34" charset="0"/>
                          <a:cs typeface="Arial" panose="020B0604020202020204" pitchFamily="34" charset="0"/>
                        </a:rPr>
                        <a:t> achievement </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pPr algn="ctr"/>
                      <a:r>
                        <a:rPr lang="en-US" sz="1400" dirty="0" smtClean="0">
                          <a:latin typeface="Arial" panose="020B0604020202020204" pitchFamily="34" charset="0"/>
                          <a:cs typeface="Arial" panose="020B0604020202020204" pitchFamily="34" charset="0"/>
                        </a:rPr>
                        <a:t>Deviation</a:t>
                      </a:r>
                      <a:r>
                        <a:rPr lang="en-US" sz="1400" baseline="0" dirty="0" smtClean="0">
                          <a:latin typeface="Arial" panose="020B0604020202020204" pitchFamily="34" charset="0"/>
                          <a:cs typeface="Arial" panose="020B0604020202020204" pitchFamily="34" charset="0"/>
                        </a:rPr>
                        <a:t> from the planned target</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pPr algn="ctr"/>
                      <a:r>
                        <a:rPr lang="en-US" sz="1400" dirty="0" smtClean="0">
                          <a:latin typeface="Arial" panose="020B0604020202020204" pitchFamily="34" charset="0"/>
                          <a:cs typeface="Arial" panose="020B0604020202020204" pitchFamily="34" charset="0"/>
                        </a:rPr>
                        <a:t>Reasons</a:t>
                      </a:r>
                      <a:r>
                        <a:rPr lang="en-US" sz="1400" baseline="0" dirty="0" smtClean="0">
                          <a:latin typeface="Arial" panose="020B0604020202020204" pitchFamily="34" charset="0"/>
                          <a:cs typeface="Arial" panose="020B0604020202020204" pitchFamily="34" charset="0"/>
                        </a:rPr>
                        <a:t> for deviation </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extLst>
                  <a:ext uri="{0D108BD9-81ED-4DB2-BD59-A6C34878D82A}">
                    <a16:rowId xmlns:a16="http://schemas.microsoft.com/office/drawing/2014/main" xmlns="" val="3869669019"/>
                  </a:ext>
                </a:extLst>
              </a:tr>
              <a:tr h="800022">
                <a:tc>
                  <a:txBody>
                    <a:bodyPr/>
                    <a:lstStyle/>
                    <a:p>
                      <a:pPr algn="just">
                        <a:lnSpc>
                          <a:spcPct val="120000"/>
                        </a:lnSpc>
                        <a:spcAft>
                          <a:spcPts val="0"/>
                        </a:spcAft>
                      </a:pPr>
                      <a:r>
                        <a:rPr lang="en-ZA" sz="1400" kern="1200" dirty="0" smtClean="0">
                          <a:solidFill>
                            <a:schemeClr val="dk1"/>
                          </a:solidFill>
                          <a:effectLst/>
                          <a:latin typeface="Arial" panose="020B0604020202020204" pitchFamily="34" charset="0"/>
                          <a:ea typeface="+mn-ea"/>
                          <a:cs typeface="Arial" panose="020B0604020202020204" pitchFamily="34" charset="0"/>
                        </a:rPr>
                        <a:t>Number of approved State of the Public Service reports produced.</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20000"/>
                        </a:lnSpc>
                        <a:spcAft>
                          <a:spcPts val="0"/>
                        </a:spcAft>
                      </a:pPr>
                      <a:r>
                        <a:rPr lang="en-ZA" sz="1400" b="1" dirty="0">
                          <a:effectLst/>
                          <a:latin typeface="Arial" panose="020B0604020202020204" pitchFamily="34" charset="0"/>
                          <a:ea typeface="Times New Roman" panose="02020603050405020304" pitchFamily="18" charset="0"/>
                        </a:rPr>
                        <a:t>1</a:t>
                      </a:r>
                      <a:endParaRPr lang="en-ZA"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20000"/>
                        </a:lnSpc>
                        <a:spcAft>
                          <a:spcPts val="0"/>
                        </a:spcAft>
                      </a:pPr>
                      <a:r>
                        <a:rPr lang="en-ZA" sz="1400" dirty="0">
                          <a:effectLst/>
                          <a:latin typeface="Arial" panose="020B0604020202020204" pitchFamily="34" charset="0"/>
                          <a:ea typeface="Times New Roman" panose="02020603050405020304" pitchFamily="18" charset="0"/>
                        </a:rPr>
                        <a:t>None</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defTabSz="685800" rtl="0" eaLnBrk="1" fontAlgn="t"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panose="020B0604020202020204" pitchFamily="34" charset="0"/>
                          <a:cs typeface="Arial" panose="020B0604020202020204" pitchFamily="34" charset="0"/>
                        </a:rPr>
                        <a:t>None</a:t>
                      </a:r>
                    </a:p>
                    <a:p>
                      <a:pPr algn="ctr" fontAlgn="t"/>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1"/>
                  </a:ext>
                </a:extLst>
              </a:tr>
              <a:tr h="792088">
                <a:tc>
                  <a:txBody>
                    <a:bodyPr/>
                    <a:lstStyle/>
                    <a:p>
                      <a:pPr algn="just">
                        <a:lnSpc>
                          <a:spcPct val="120000"/>
                        </a:lnSpc>
                        <a:spcAft>
                          <a:spcPts val="0"/>
                        </a:spcAft>
                      </a:pPr>
                      <a:r>
                        <a:rPr lang="en-ZA" sz="1400" kern="1200" dirty="0" smtClean="0">
                          <a:solidFill>
                            <a:schemeClr val="dk1"/>
                          </a:solidFill>
                          <a:effectLst/>
                          <a:latin typeface="Arial" panose="020B0604020202020204" pitchFamily="34" charset="0"/>
                          <a:ea typeface="+mn-ea"/>
                          <a:cs typeface="Arial" panose="020B0604020202020204" pitchFamily="34" charset="0"/>
                        </a:rPr>
                        <a:t>Number of evaluation reports on the impact of changed practices.</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20000"/>
                        </a:lnSpc>
                        <a:spcAft>
                          <a:spcPts val="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tc>
                <a:tc>
                  <a:txBody>
                    <a:bodyPr/>
                    <a:lstStyle/>
                    <a:p>
                      <a:pPr algn="ctr">
                        <a:lnSpc>
                          <a:spcPct val="120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tc>
                  <a:txBody>
                    <a:bodyPr/>
                    <a:lstStyle/>
                    <a:p>
                      <a:pPr marL="0" marR="0" indent="0" algn="ctr" defTabSz="685800" rtl="0" eaLnBrk="1" fontAlgn="t"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panose="020B0604020202020204" pitchFamily="34" charset="0"/>
                          <a:cs typeface="Arial" panose="020B0604020202020204" pitchFamily="34" charset="0"/>
                        </a:rPr>
                        <a:t>None</a:t>
                      </a:r>
                    </a:p>
                    <a:p>
                      <a:pPr algn="ctr" fontAlgn="t"/>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2"/>
                  </a:ext>
                </a:extLst>
              </a:tr>
              <a:tr h="1093387">
                <a:tc>
                  <a:txBody>
                    <a:bodyPr/>
                    <a:lstStyle/>
                    <a:p>
                      <a:pPr algn="just">
                        <a:lnSpc>
                          <a:spcPct val="120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inspection reports on the implementation of service standards at selected </a:t>
                      </a: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facilities.</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20000"/>
                        </a:lnSpc>
                        <a:spcAft>
                          <a:spcPts val="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9</a:t>
                      </a:r>
                    </a:p>
                  </a:txBody>
                  <a:tcPr marL="68580" marR="68580" marT="0" marB="0"/>
                </a:tc>
                <a:tc>
                  <a:txBody>
                    <a:bodyPr/>
                    <a:lstStyle/>
                    <a:p>
                      <a:pPr algn="ctr"/>
                      <a:r>
                        <a:rPr lang="en-US" sz="1400" dirty="0" smtClean="0">
                          <a:latin typeface="Arial" panose="020B0604020202020204" pitchFamily="34" charset="0"/>
                          <a:cs typeface="Arial" panose="020B0604020202020204" pitchFamily="34" charset="0"/>
                        </a:rPr>
                        <a:t>None</a:t>
                      </a:r>
                      <a:endParaRPr lang="en-ZA" sz="1400" dirty="0">
                        <a:latin typeface="Arial" panose="020B0604020202020204" pitchFamily="34" charset="0"/>
                        <a:cs typeface="Arial" panose="020B0604020202020204" pitchFamily="34" charset="0"/>
                      </a:endParaRPr>
                    </a:p>
                  </a:txBody>
                  <a:tcPr marL="68580" marR="68580" marT="34290" marB="34290"/>
                </a:tc>
                <a:tc>
                  <a:txBody>
                    <a:bodyPr/>
                    <a:lstStyle/>
                    <a:p>
                      <a:pPr algn="ctr" fontAlgn="t"/>
                      <a:r>
                        <a:rPr lang="en-US" sz="1400" b="0" i="0" u="none" strike="noStrike" dirty="0" smtClean="0">
                          <a:solidFill>
                            <a:srgbClr val="000000"/>
                          </a:solidFill>
                          <a:effectLst/>
                          <a:latin typeface="Arial" panose="020B0604020202020204" pitchFamily="34" charset="0"/>
                          <a:cs typeface="Arial" panose="020B0604020202020204" pitchFamily="34" charset="0"/>
                        </a:rPr>
                        <a:t>None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3"/>
                  </a:ext>
                </a:extLst>
              </a:tr>
              <a:tr h="990952">
                <a:tc>
                  <a:txBody>
                    <a:bodyPr/>
                    <a:lstStyle/>
                    <a:p>
                      <a:pPr algn="just">
                        <a:lnSpc>
                          <a:spcPct val="120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a:t>
                      </a: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reports </a:t>
                      </a: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selected service delivery processes/areas </a:t>
                      </a: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 </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20000"/>
                        </a:lnSpc>
                        <a:spcAft>
                          <a:spcPts val="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tc>
                <a:tc>
                  <a:txBody>
                    <a:bodyPr/>
                    <a:lstStyle/>
                    <a:p>
                      <a:pPr algn="ctr">
                        <a:lnSpc>
                          <a:spcPct val="120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tc>
                  <a:txBody>
                    <a:bodyPr/>
                    <a:lstStyle/>
                    <a:p>
                      <a:pPr algn="ctr" fontAlgn="t"/>
                      <a:r>
                        <a:rPr lang="en-US" sz="1400" b="0" i="0" u="none" strike="noStrike" dirty="0" smtClean="0">
                          <a:solidFill>
                            <a:srgbClr val="000000"/>
                          </a:solidFill>
                          <a:effectLst/>
                          <a:latin typeface="Arial" panose="020B0604020202020204" pitchFamily="34" charset="0"/>
                          <a:cs typeface="Arial" panose="020B0604020202020204" pitchFamily="34" charset="0"/>
                        </a:rPr>
                        <a:t>None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4"/>
                  </a:ext>
                </a:extLst>
              </a:tr>
              <a:tr h="624651">
                <a:tc>
                  <a:txBody>
                    <a:bodyPr/>
                    <a:lstStyle/>
                    <a:p>
                      <a:pPr algn="just">
                        <a:lnSpc>
                          <a:spcPct val="120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approved Section 196 (4) (e</a:t>
                      </a: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ZA" sz="14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reports.</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20000"/>
                        </a:lnSpc>
                        <a:spcAft>
                          <a:spcPts val="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tc>
                <a:tc>
                  <a:txBody>
                    <a:bodyPr/>
                    <a:lstStyle/>
                    <a:p>
                      <a:pPr algn="ctr">
                        <a:lnSpc>
                          <a:spcPct val="120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tc>
                  <a:txBody>
                    <a:bodyPr/>
                    <a:lstStyle/>
                    <a:p>
                      <a:pPr algn="ctr" fontAlgn="t"/>
                      <a:r>
                        <a:rPr lang="en-US" sz="1400" b="0" i="0" u="none" strike="noStrike" dirty="0" smtClean="0">
                          <a:solidFill>
                            <a:srgbClr val="000000"/>
                          </a:solidFill>
                          <a:effectLst/>
                          <a:latin typeface="Arial" panose="020B0604020202020204" pitchFamily="34" charset="0"/>
                          <a:cs typeface="Arial" panose="020B0604020202020204" pitchFamily="34" charset="0"/>
                        </a:rPr>
                        <a:t>None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116891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DAF3C70-3F06-4597-AE16-5F5EF8F327DE}" type="slidenum">
              <a:rPr lang="en-ZA">
                <a:solidFill>
                  <a:prstClr val="black">
                    <a:tint val="75000"/>
                  </a:prstClr>
                </a:solidFill>
              </a:rPr>
              <a:pPr>
                <a:defRPr/>
              </a:pPr>
              <a:t>13</a:t>
            </a:fld>
            <a:endParaRPr lang="en-ZA">
              <a:solidFill>
                <a:prstClr val="black">
                  <a:tint val="75000"/>
                </a:prstClr>
              </a:solidFill>
            </a:endParaRPr>
          </a:p>
        </p:txBody>
      </p:sp>
      <p:sp>
        <p:nvSpPr>
          <p:cNvPr id="7" name="Title 4"/>
          <p:cNvSpPr txBox="1">
            <a:spLocks noGrp="1"/>
          </p:cNvSpPr>
          <p:nvPr>
            <p:ph type="title"/>
          </p:nvPr>
        </p:nvSpPr>
        <p:spPr>
          <a:xfrm>
            <a:off x="1187624" y="343747"/>
            <a:ext cx="7327726" cy="369332"/>
          </a:xfrm>
          <a:prstGeom prst="rect">
            <a:avLst/>
          </a:prstGeom>
          <a:noFill/>
        </p:spPr>
        <p:txBody>
          <a:bodyPr wrap="square" rtlCol="0">
            <a:spAutoFit/>
          </a:bodyPr>
          <a:lstStyle/>
          <a:p>
            <a:pPr algn="ctr"/>
            <a:r>
              <a:rPr lang="en-US" sz="2000" b="1" dirty="0" smtClean="0">
                <a:solidFill>
                  <a:srgbClr val="C00000"/>
                </a:solidFill>
                <a:latin typeface="Arial Black" panose="020B0A04020102020204" pitchFamily="34" charset="0"/>
                <a:cs typeface="Arial" panose="020B0604020202020204" pitchFamily="34" charset="0"/>
              </a:rPr>
              <a:t>PROGRAMME 3: MONITORING &amp; EVALUATOIN </a:t>
            </a:r>
            <a:endParaRPr lang="en-US" sz="2000" b="1" dirty="0">
              <a:solidFill>
                <a:srgbClr val="C00000"/>
              </a:solidFill>
              <a:latin typeface="Arial Black" panose="020B0A040201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325704739"/>
              </p:ext>
            </p:extLst>
          </p:nvPr>
        </p:nvGraphicFramePr>
        <p:xfrm>
          <a:off x="107504" y="836712"/>
          <a:ext cx="8928991" cy="3456384"/>
        </p:xfrm>
        <a:graphic>
          <a:graphicData uri="http://schemas.openxmlformats.org/drawingml/2006/table">
            <a:tbl>
              <a:tblPr firstRow="1" bandRow="1">
                <a:tableStyleId>{5C22544A-7EE6-4342-B048-85BDC9FD1C3A}</a:tableStyleId>
              </a:tblPr>
              <a:tblGrid>
                <a:gridCol w="1623451">
                  <a:extLst>
                    <a:ext uri="{9D8B030D-6E8A-4147-A177-3AD203B41FA5}">
                      <a16:colId xmlns:a16="http://schemas.microsoft.com/office/drawing/2014/main" xmlns="" val="3453333280"/>
                    </a:ext>
                  </a:extLst>
                </a:gridCol>
                <a:gridCol w="2213800">
                  <a:extLst>
                    <a:ext uri="{9D8B030D-6E8A-4147-A177-3AD203B41FA5}">
                      <a16:colId xmlns:a16="http://schemas.microsoft.com/office/drawing/2014/main" xmlns="" val="2570514946"/>
                    </a:ext>
                  </a:extLst>
                </a:gridCol>
                <a:gridCol w="2294673">
                  <a:extLst>
                    <a:ext uri="{9D8B030D-6E8A-4147-A177-3AD203B41FA5}">
                      <a16:colId xmlns:a16="http://schemas.microsoft.com/office/drawing/2014/main" xmlns="" val="3281355307"/>
                    </a:ext>
                  </a:extLst>
                </a:gridCol>
                <a:gridCol w="2797067">
                  <a:extLst>
                    <a:ext uri="{9D8B030D-6E8A-4147-A177-3AD203B41FA5}">
                      <a16:colId xmlns:a16="http://schemas.microsoft.com/office/drawing/2014/main" xmlns="" val="3173995305"/>
                    </a:ext>
                  </a:extLst>
                </a:gridCol>
              </a:tblGrid>
              <a:tr h="698531">
                <a:tc>
                  <a:txBody>
                    <a:bodyPr/>
                    <a:lstStyle/>
                    <a:p>
                      <a:pPr algn="ctr"/>
                      <a:r>
                        <a:rPr lang="en-US" sz="1400" dirty="0" smtClean="0">
                          <a:latin typeface="Arial" panose="020B0604020202020204" pitchFamily="34" charset="0"/>
                          <a:cs typeface="Arial" panose="020B0604020202020204" pitchFamily="34" charset="0"/>
                        </a:rPr>
                        <a:t>Output</a:t>
                      </a:r>
                      <a:r>
                        <a:rPr lang="en-US" sz="1400" baseline="0" dirty="0" smtClean="0">
                          <a:latin typeface="Arial" panose="020B0604020202020204" pitchFamily="34" charset="0"/>
                          <a:cs typeface="Arial" panose="020B0604020202020204" pitchFamily="34" charset="0"/>
                        </a:rPr>
                        <a:t> indicator</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pPr algn="ctr"/>
                      <a:r>
                        <a:rPr lang="en-US" sz="1400" dirty="0" smtClean="0">
                          <a:latin typeface="Arial" panose="020B0604020202020204" pitchFamily="34" charset="0"/>
                          <a:cs typeface="Arial" panose="020B0604020202020204" pitchFamily="34" charset="0"/>
                        </a:rPr>
                        <a:t>Actual</a:t>
                      </a:r>
                      <a:r>
                        <a:rPr lang="en-US" sz="1400" baseline="0" dirty="0" smtClean="0">
                          <a:latin typeface="Arial" panose="020B0604020202020204" pitchFamily="34" charset="0"/>
                          <a:cs typeface="Arial" panose="020B0604020202020204" pitchFamily="34" charset="0"/>
                        </a:rPr>
                        <a:t> achievement </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pPr algn="ctr"/>
                      <a:r>
                        <a:rPr lang="en-US" sz="1400" dirty="0" smtClean="0">
                          <a:latin typeface="Arial" panose="020B0604020202020204" pitchFamily="34" charset="0"/>
                          <a:cs typeface="Arial" panose="020B0604020202020204" pitchFamily="34" charset="0"/>
                        </a:rPr>
                        <a:t>Deviation</a:t>
                      </a:r>
                      <a:r>
                        <a:rPr lang="en-US" sz="1400" baseline="0" dirty="0" smtClean="0">
                          <a:latin typeface="Arial" panose="020B0604020202020204" pitchFamily="34" charset="0"/>
                          <a:cs typeface="Arial" panose="020B0604020202020204" pitchFamily="34" charset="0"/>
                        </a:rPr>
                        <a:t> from the planned target</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pPr algn="ctr"/>
                      <a:r>
                        <a:rPr lang="en-US" sz="1400" dirty="0" smtClean="0">
                          <a:latin typeface="Arial" panose="020B0604020202020204" pitchFamily="34" charset="0"/>
                          <a:cs typeface="Arial" panose="020B0604020202020204" pitchFamily="34" charset="0"/>
                        </a:rPr>
                        <a:t>Reasons</a:t>
                      </a:r>
                      <a:r>
                        <a:rPr lang="en-US" sz="1400" baseline="0" dirty="0" smtClean="0">
                          <a:latin typeface="Arial" panose="020B0604020202020204" pitchFamily="34" charset="0"/>
                          <a:cs typeface="Arial" panose="020B0604020202020204" pitchFamily="34" charset="0"/>
                        </a:rPr>
                        <a:t> for deviation </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extLst>
                  <a:ext uri="{0D108BD9-81ED-4DB2-BD59-A6C34878D82A}">
                    <a16:rowId xmlns:a16="http://schemas.microsoft.com/office/drawing/2014/main" xmlns="" val="3869669019"/>
                  </a:ext>
                </a:extLst>
              </a:tr>
              <a:tr h="2757853">
                <a:tc>
                  <a:txBody>
                    <a:bodyPr/>
                    <a:lstStyle/>
                    <a:p>
                      <a:pPr algn="just">
                        <a:lnSpc>
                          <a:spcPct val="120000"/>
                        </a:lnSpc>
                        <a:spcAft>
                          <a:spcPts val="0"/>
                        </a:spcAft>
                      </a:pPr>
                      <a:r>
                        <a:rPr lang="en-ZA" sz="1600" dirty="0">
                          <a:effectLst/>
                          <a:latin typeface="Arial" panose="020B0604020202020204" pitchFamily="34" charset="0"/>
                          <a:ea typeface="Times New Roman" panose="02020603050405020304" pitchFamily="18" charset="0"/>
                        </a:rPr>
                        <a:t>Number of CVP promotional engagements </a:t>
                      </a:r>
                      <a:r>
                        <a:rPr lang="en-ZA" sz="1600" dirty="0" smtClean="0">
                          <a:effectLst/>
                          <a:latin typeface="Arial" panose="020B0604020202020204" pitchFamily="34" charset="0"/>
                          <a:ea typeface="Times New Roman" panose="02020603050405020304" pitchFamily="18" charset="0"/>
                        </a:rPr>
                        <a:t>held.</a:t>
                      </a:r>
                      <a:endParaRPr lang="en-ZA" sz="1600" dirty="0">
                        <a:effectLst/>
                        <a:latin typeface="Tahoma" panose="020B0604030504040204" pitchFamily="34" charset="0"/>
                        <a:ea typeface="Times New Roman" panose="02020603050405020304" pitchFamily="18" charset="0"/>
                      </a:endParaRPr>
                    </a:p>
                  </a:txBody>
                  <a:tcPr marL="68580" marR="68580" marT="0" marB="0"/>
                </a:tc>
                <a:tc>
                  <a:txBody>
                    <a:bodyPr/>
                    <a:lstStyle/>
                    <a:p>
                      <a:pPr algn="l">
                        <a:lnSpc>
                          <a:spcPct val="120000"/>
                        </a:lnSpc>
                        <a:spcAft>
                          <a:spcPts val="0"/>
                        </a:spcAft>
                      </a:pPr>
                      <a:r>
                        <a:rPr lang="en-ZA" sz="1600" dirty="0">
                          <a:effectLst/>
                          <a:latin typeface="Arial" panose="020B0604020202020204" pitchFamily="34" charset="0"/>
                          <a:ea typeface="Times New Roman" panose="02020603050405020304" pitchFamily="18" charset="0"/>
                        </a:rPr>
                        <a:t>21</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20000"/>
                        </a:lnSpc>
                        <a:spcAft>
                          <a:spcPts val="0"/>
                        </a:spcAft>
                      </a:pPr>
                      <a:r>
                        <a:rPr lang="en-ZA" sz="1600" dirty="0">
                          <a:effectLst/>
                          <a:latin typeface="Arial" panose="020B0604020202020204" pitchFamily="34" charset="0"/>
                          <a:ea typeface="Times New Roman" panose="02020603050405020304" pitchFamily="18" charset="0"/>
                        </a:rPr>
                        <a:t>Target exceeded by 16 </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fontAlgn="t"/>
                      <a:r>
                        <a:rPr lang="en-US" sz="1600" b="0" i="0" u="none" strike="noStrike" dirty="0" smtClean="0">
                          <a:solidFill>
                            <a:srgbClr val="000000"/>
                          </a:solidFill>
                          <a:effectLst/>
                          <a:latin typeface="Arial" panose="020B0604020202020204" pitchFamily="34" charset="0"/>
                        </a:rPr>
                        <a:t>Due to the continued need to foster a culture of professionalism, ethical</a:t>
                      </a:r>
                      <a:r>
                        <a:rPr lang="en-US" sz="1600" b="0" i="0" u="none" strike="noStrike" baseline="0" dirty="0" smtClean="0">
                          <a:solidFill>
                            <a:srgbClr val="000000"/>
                          </a:solidFill>
                          <a:effectLst/>
                          <a:latin typeface="Arial" panose="020B0604020202020204" pitchFamily="34" charset="0"/>
                        </a:rPr>
                        <a:t> </a:t>
                      </a:r>
                      <a:r>
                        <a:rPr lang="en-US" sz="1600" b="0" i="0" u="none" strike="noStrike" dirty="0" smtClean="0">
                          <a:solidFill>
                            <a:srgbClr val="000000"/>
                          </a:solidFill>
                          <a:effectLst/>
                          <a:latin typeface="Arial" panose="020B0604020202020204" pitchFamily="34" charset="0"/>
                        </a:rPr>
                        <a:t>conduct, responsiveness and accountability.</a:t>
                      </a:r>
                      <a:endParaRPr lang="en-US" sz="1600" b="0" i="0" u="none" strike="noStrike" dirty="0">
                        <a:solidFill>
                          <a:srgbClr val="000000"/>
                        </a:solidFill>
                        <a:effectLst/>
                        <a:latin typeface="Arial" panose="020B0604020202020204" pitchFamily="34" charset="0"/>
                      </a:endParaRPr>
                    </a:p>
                  </a:txBody>
                  <a:tcPr marL="4763" marR="4763" marT="4763" marB="0"/>
                </a:tc>
                <a:extLst>
                  <a:ext uri="{0D108BD9-81ED-4DB2-BD59-A6C34878D82A}">
                    <a16:rowId xmlns:a16="http://schemas.microsoft.com/office/drawing/2014/main" xmlns="" val="10001"/>
                  </a:ext>
                </a:extLst>
              </a:tr>
            </a:tbl>
          </a:graphicData>
        </a:graphic>
      </p:graphicFrame>
      <p:pic>
        <p:nvPicPr>
          <p:cNvPr id="5" name="Picture 4"/>
          <p:cNvPicPr>
            <a:picLocks noChangeAspect="1"/>
          </p:cNvPicPr>
          <p:nvPr/>
        </p:nvPicPr>
        <p:blipFill>
          <a:blip r:embed="rId2" cstate="print"/>
          <a:stretch>
            <a:fillRect/>
          </a:stretch>
        </p:blipFill>
        <p:spPr>
          <a:xfrm>
            <a:off x="611560" y="4509121"/>
            <a:ext cx="3528392" cy="2212356"/>
          </a:xfrm>
          <a:prstGeom prst="rect">
            <a:avLst/>
          </a:prstGeom>
        </p:spPr>
      </p:pic>
      <p:pic>
        <p:nvPicPr>
          <p:cNvPr id="6" name="Picture 5"/>
          <p:cNvPicPr>
            <a:picLocks noChangeAspect="1"/>
          </p:cNvPicPr>
          <p:nvPr/>
        </p:nvPicPr>
        <p:blipFill>
          <a:blip r:embed="rId3" cstate="print"/>
          <a:stretch>
            <a:fillRect/>
          </a:stretch>
        </p:blipFill>
        <p:spPr>
          <a:xfrm>
            <a:off x="4716016" y="4450683"/>
            <a:ext cx="3600400" cy="2088230"/>
          </a:xfrm>
          <a:prstGeom prst="rect">
            <a:avLst/>
          </a:prstGeom>
        </p:spPr>
      </p:pic>
    </p:spTree>
    <p:extLst>
      <p:ext uri="{BB962C8B-B14F-4D97-AF65-F5344CB8AC3E}">
        <p14:creationId xmlns:p14="http://schemas.microsoft.com/office/powerpoint/2010/main" xmlns="" val="51825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DAF3C70-3F06-4597-AE16-5F5EF8F327DE}" type="slidenum">
              <a:rPr lang="en-ZA">
                <a:solidFill>
                  <a:prstClr val="black">
                    <a:tint val="75000"/>
                  </a:prstClr>
                </a:solidFill>
              </a:rPr>
              <a:pPr>
                <a:defRPr/>
              </a:pPr>
              <a:t>14</a:t>
            </a:fld>
            <a:endParaRPr lang="en-ZA">
              <a:solidFill>
                <a:prstClr val="black">
                  <a:tint val="75000"/>
                </a:prstClr>
              </a:solidFill>
            </a:endParaRPr>
          </a:p>
        </p:txBody>
      </p:sp>
      <p:sp>
        <p:nvSpPr>
          <p:cNvPr id="7" name="Title 4"/>
          <p:cNvSpPr txBox="1">
            <a:spLocks noGrp="1"/>
          </p:cNvSpPr>
          <p:nvPr>
            <p:ph type="title"/>
          </p:nvPr>
        </p:nvSpPr>
        <p:spPr>
          <a:xfrm>
            <a:off x="323528" y="88880"/>
            <a:ext cx="8280920" cy="369332"/>
          </a:xfrm>
          <a:prstGeom prst="rect">
            <a:avLst/>
          </a:prstGeom>
          <a:noFill/>
        </p:spPr>
        <p:txBody>
          <a:bodyPr wrap="square" rtlCol="0">
            <a:spAutoFit/>
          </a:bodyPr>
          <a:lstStyle/>
          <a:p>
            <a:pPr algn="ctr"/>
            <a:r>
              <a:rPr lang="en-US" sz="2000" b="1" dirty="0" smtClean="0">
                <a:solidFill>
                  <a:srgbClr val="C00000"/>
                </a:solidFill>
                <a:latin typeface="Arial Black" panose="020B0A04020102020204" pitchFamily="34" charset="0"/>
                <a:cs typeface="Arial" panose="020B0604020202020204" pitchFamily="34" charset="0"/>
              </a:rPr>
              <a:t>PROGRAMME 4: INTEGRITY AND ANTI-CORRUPTION  </a:t>
            </a:r>
            <a:endParaRPr lang="en-US" sz="2000" b="1" dirty="0">
              <a:solidFill>
                <a:srgbClr val="C00000"/>
              </a:solidFill>
              <a:latin typeface="Arial Black" panose="020B0A040201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724692229"/>
              </p:ext>
            </p:extLst>
          </p:nvPr>
        </p:nvGraphicFramePr>
        <p:xfrm>
          <a:off x="107504" y="502572"/>
          <a:ext cx="8928992" cy="6302311"/>
        </p:xfrm>
        <a:graphic>
          <a:graphicData uri="http://schemas.openxmlformats.org/drawingml/2006/table">
            <a:tbl>
              <a:tblPr firstRow="1" bandRow="1">
                <a:tableStyleId>{5C22544A-7EE6-4342-B048-85BDC9FD1C3A}</a:tableStyleId>
              </a:tblPr>
              <a:tblGrid>
                <a:gridCol w="2066213">
                  <a:extLst>
                    <a:ext uri="{9D8B030D-6E8A-4147-A177-3AD203B41FA5}">
                      <a16:colId xmlns:a16="http://schemas.microsoft.com/office/drawing/2014/main" xmlns="" val="3453333280"/>
                    </a:ext>
                  </a:extLst>
                </a:gridCol>
                <a:gridCol w="1771040">
                  <a:extLst>
                    <a:ext uri="{9D8B030D-6E8A-4147-A177-3AD203B41FA5}">
                      <a16:colId xmlns:a16="http://schemas.microsoft.com/office/drawing/2014/main" xmlns="" val="2570514946"/>
                    </a:ext>
                  </a:extLst>
                </a:gridCol>
                <a:gridCol w="2294672">
                  <a:extLst>
                    <a:ext uri="{9D8B030D-6E8A-4147-A177-3AD203B41FA5}">
                      <a16:colId xmlns:a16="http://schemas.microsoft.com/office/drawing/2014/main" xmlns="" val="3281355307"/>
                    </a:ext>
                  </a:extLst>
                </a:gridCol>
                <a:gridCol w="2797067">
                  <a:extLst>
                    <a:ext uri="{9D8B030D-6E8A-4147-A177-3AD203B41FA5}">
                      <a16:colId xmlns:a16="http://schemas.microsoft.com/office/drawing/2014/main" xmlns="" val="3173995305"/>
                    </a:ext>
                  </a:extLst>
                </a:gridCol>
              </a:tblGrid>
              <a:tr h="434340">
                <a:tc>
                  <a:txBody>
                    <a:bodyPr/>
                    <a:lstStyle/>
                    <a:p>
                      <a:pPr algn="ctr"/>
                      <a:r>
                        <a:rPr lang="en-US" sz="1400" dirty="0" smtClean="0">
                          <a:latin typeface="Arial" panose="020B0604020202020204" pitchFamily="34" charset="0"/>
                          <a:cs typeface="Arial" panose="020B0604020202020204" pitchFamily="34" charset="0"/>
                        </a:rPr>
                        <a:t>Output</a:t>
                      </a:r>
                      <a:r>
                        <a:rPr lang="en-US" sz="1400" baseline="0" dirty="0" smtClean="0">
                          <a:latin typeface="Arial" panose="020B0604020202020204" pitchFamily="34" charset="0"/>
                          <a:cs typeface="Arial" panose="020B0604020202020204" pitchFamily="34" charset="0"/>
                        </a:rPr>
                        <a:t> indicator</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pPr algn="ctr"/>
                      <a:r>
                        <a:rPr lang="en-US" sz="1400" dirty="0" smtClean="0">
                          <a:latin typeface="Arial" panose="020B0604020202020204" pitchFamily="34" charset="0"/>
                          <a:cs typeface="Arial" panose="020B0604020202020204" pitchFamily="34" charset="0"/>
                        </a:rPr>
                        <a:t>Actual</a:t>
                      </a:r>
                      <a:r>
                        <a:rPr lang="en-US" sz="1400" baseline="0" dirty="0" smtClean="0">
                          <a:latin typeface="Arial" panose="020B0604020202020204" pitchFamily="34" charset="0"/>
                          <a:cs typeface="Arial" panose="020B0604020202020204" pitchFamily="34" charset="0"/>
                        </a:rPr>
                        <a:t> achievement </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pPr algn="ctr"/>
                      <a:r>
                        <a:rPr lang="en-US" sz="1400" dirty="0" smtClean="0">
                          <a:latin typeface="Arial" panose="020B0604020202020204" pitchFamily="34" charset="0"/>
                          <a:cs typeface="Arial" panose="020B0604020202020204" pitchFamily="34" charset="0"/>
                        </a:rPr>
                        <a:t>Deviation</a:t>
                      </a:r>
                      <a:r>
                        <a:rPr lang="en-US" sz="1400" baseline="0" dirty="0" smtClean="0">
                          <a:latin typeface="Arial" panose="020B0604020202020204" pitchFamily="34" charset="0"/>
                          <a:cs typeface="Arial" panose="020B0604020202020204" pitchFamily="34" charset="0"/>
                        </a:rPr>
                        <a:t> from the planned target</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pPr algn="ctr"/>
                      <a:r>
                        <a:rPr lang="en-US" sz="1400" dirty="0" smtClean="0">
                          <a:latin typeface="Arial" panose="020B0604020202020204" pitchFamily="34" charset="0"/>
                          <a:cs typeface="Arial" panose="020B0604020202020204" pitchFamily="34" charset="0"/>
                        </a:rPr>
                        <a:t>Reasons</a:t>
                      </a:r>
                      <a:r>
                        <a:rPr lang="en-US" sz="1400" baseline="0" dirty="0" smtClean="0">
                          <a:latin typeface="Arial" panose="020B0604020202020204" pitchFamily="34" charset="0"/>
                          <a:cs typeface="Arial" panose="020B0604020202020204" pitchFamily="34" charset="0"/>
                        </a:rPr>
                        <a:t> for deviation </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extLst>
                  <a:ext uri="{0D108BD9-81ED-4DB2-BD59-A6C34878D82A}">
                    <a16:rowId xmlns:a16="http://schemas.microsoft.com/office/drawing/2014/main" xmlns="" val="3869669019"/>
                  </a:ext>
                </a:extLst>
              </a:tr>
              <a:tr h="2229956">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Arial" panose="020B0604020202020204" pitchFamily="34" charset="0"/>
                          <a:ea typeface="+mn-ea"/>
                          <a:cs typeface="Arial" panose="020B0604020202020204" pitchFamily="34" charset="0"/>
                        </a:rPr>
                        <a:t>Percentage of public administration investigations finalised within 90 working days upon receipt of all relevant information.</a:t>
                      </a:r>
                      <a:r>
                        <a:rPr lang="en-ZA" sz="1200" dirty="0" smtClean="0">
                          <a:effectLst/>
                          <a:latin typeface="Arial" panose="020B0604020202020204" pitchFamily="34" charset="0"/>
                          <a:cs typeface="Arial" panose="020B0604020202020204" pitchFamily="34" charset="0"/>
                        </a:rPr>
                        <a:t> </a:t>
                      </a:r>
                      <a:r>
                        <a:rPr lang="en-ZA" sz="1200" kern="1200" dirty="0" smtClean="0">
                          <a:solidFill>
                            <a:schemeClr val="dk1"/>
                          </a:solidFill>
                          <a:effectLst/>
                          <a:latin typeface="Arial" panose="020B0604020202020204" pitchFamily="34" charset="0"/>
                          <a:ea typeface="+mn-ea"/>
                          <a:cs typeface="Arial" panose="020B0604020202020204" pitchFamily="34" charset="0"/>
                        </a:rPr>
                        <a:t>Cases concluded include cases carried forward from the previous financial year and those received in the year under review.</a:t>
                      </a:r>
                    </a:p>
                    <a:p>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ctr" defTabSz="685800" rtl="0" eaLnBrk="1" fontAlgn="t" latinLnBrk="0" hangingPunct="1">
                        <a:lnSpc>
                          <a:spcPct val="100000"/>
                        </a:lnSpc>
                        <a:spcBef>
                          <a:spcPts val="0"/>
                        </a:spcBef>
                        <a:spcAft>
                          <a:spcPts val="0"/>
                        </a:spcAft>
                        <a:buClrTx/>
                        <a:buSzTx/>
                        <a:buFontTx/>
                        <a:buNone/>
                        <a:tabLst/>
                        <a:defRPr/>
                      </a:pPr>
                      <a:r>
                        <a:rPr lang="en-ZA" sz="1200" b="1" kern="1200" dirty="0" smtClean="0">
                          <a:solidFill>
                            <a:schemeClr val="dk1"/>
                          </a:solidFill>
                          <a:effectLst/>
                          <a:latin typeface="Arial" panose="020B0604020202020204" pitchFamily="34" charset="0"/>
                          <a:ea typeface="+mn-ea"/>
                          <a:cs typeface="Arial" panose="020B0604020202020204" pitchFamily="34" charset="0"/>
                        </a:rPr>
                        <a:t>93%</a:t>
                      </a:r>
                    </a:p>
                    <a:p>
                      <a:pPr algn="ctr" fontAlgn="t"/>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ctr"/>
                      <a:r>
                        <a:rPr lang="en-ZA" sz="1200" kern="1200" dirty="0" smtClean="0">
                          <a:solidFill>
                            <a:schemeClr val="dk1"/>
                          </a:solidFill>
                          <a:effectLst/>
                          <a:latin typeface="Arial" panose="020B0604020202020204" pitchFamily="34" charset="0"/>
                          <a:ea typeface="+mn-ea"/>
                          <a:cs typeface="Arial" panose="020B0604020202020204" pitchFamily="34" charset="0"/>
                        </a:rPr>
                        <a:t>Target exceeded by 33%</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lvl="0" algn="just"/>
                      <a:r>
                        <a:rPr lang="en-ZA" sz="1200" kern="1200" dirty="0" smtClean="0">
                          <a:solidFill>
                            <a:schemeClr val="dk1"/>
                          </a:solidFill>
                          <a:effectLst/>
                          <a:latin typeface="Arial" panose="020B0604020202020204" pitchFamily="34" charset="0"/>
                          <a:ea typeface="+mn-ea"/>
                          <a:cs typeface="Arial" panose="020B0604020202020204" pitchFamily="34" charset="0"/>
                        </a:rPr>
                        <a:t>Emanating from an audit conducted in 2021/22, only those complaints investigated by the PSC is reported on and considered when calculating the percentage investigations finalised within 90 working days upon receipt of all relevant information.</a:t>
                      </a:r>
                    </a:p>
                    <a:p>
                      <a:pPr lvl="0" algn="just"/>
                      <a:r>
                        <a:rPr lang="en-ZA" sz="1200" kern="1200" dirty="0" smtClean="0">
                          <a:solidFill>
                            <a:schemeClr val="dk1"/>
                          </a:solidFill>
                          <a:effectLst/>
                          <a:latin typeface="Arial" panose="020B0604020202020204" pitchFamily="34" charset="0"/>
                          <a:ea typeface="+mn-ea"/>
                          <a:cs typeface="Arial" panose="020B0604020202020204" pitchFamily="34" charset="0"/>
                        </a:rPr>
                        <a:t> </a:t>
                      </a:r>
                    </a:p>
                    <a:p>
                      <a:pPr algn="just"/>
                      <a:r>
                        <a:rPr lang="en-ZA" sz="1200" kern="1200" dirty="0" smtClean="0">
                          <a:solidFill>
                            <a:schemeClr val="dk1"/>
                          </a:solidFill>
                          <a:effectLst/>
                          <a:latin typeface="Arial" panose="020B0604020202020204" pitchFamily="34" charset="0"/>
                          <a:ea typeface="+mn-ea"/>
                          <a:cs typeface="Arial" panose="020B0604020202020204" pitchFamily="34" charset="0"/>
                        </a:rPr>
                        <a:t>The implementation of strict monitoring and control measures, including a Case Closure Checklist.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3474338329"/>
                  </a:ext>
                </a:extLst>
              </a:tr>
              <a:tr h="189601">
                <a:tc>
                  <a:txBody>
                    <a:bodyPr/>
                    <a:lstStyle/>
                    <a:p>
                      <a:pPr algn="l">
                        <a:lnSpc>
                          <a:spcPts val="13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rPr>
                        <a:t>Number of overview reports on financial misconduct </a:t>
                      </a:r>
                      <a:r>
                        <a:rPr lang="en-ZA" sz="1200" dirty="0" smtClean="0">
                          <a:effectLst/>
                          <a:latin typeface="Arial" panose="020B0604020202020204" pitchFamily="34" charset="0"/>
                          <a:ea typeface="Times New Roman" panose="02020603050405020304" pitchFamily="18" charset="0"/>
                        </a:rPr>
                        <a:t>produced.</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300"/>
                        </a:lnSpc>
                        <a:spcAft>
                          <a:spcPts val="0"/>
                        </a:spcAft>
                        <a:tabLst>
                          <a:tab pos="180340" algn="l"/>
                          <a:tab pos="540385" algn="l"/>
                        </a:tabLst>
                      </a:pPr>
                      <a:endParaRPr lang="en-ZA" sz="1200" b="1" dirty="0" smtClean="0">
                        <a:effectLst/>
                        <a:latin typeface="Arial" panose="020B0604020202020204" pitchFamily="34" charset="0"/>
                        <a:ea typeface="Times New Roman" panose="02020603050405020304" pitchFamily="18" charset="0"/>
                      </a:endParaRPr>
                    </a:p>
                    <a:p>
                      <a:pPr algn="ctr">
                        <a:lnSpc>
                          <a:spcPts val="1300"/>
                        </a:lnSpc>
                        <a:spcAft>
                          <a:spcPts val="0"/>
                        </a:spcAft>
                        <a:tabLst>
                          <a:tab pos="180340" algn="l"/>
                          <a:tab pos="540385" algn="l"/>
                        </a:tabLst>
                      </a:pPr>
                      <a:r>
                        <a:rPr lang="en-ZA" sz="1200" b="1" dirty="0" smtClean="0">
                          <a:effectLst/>
                          <a:latin typeface="Arial" panose="020B0604020202020204" pitchFamily="34" charset="0"/>
                          <a:ea typeface="Times New Roman" panose="02020603050405020304" pitchFamily="18" charset="0"/>
                        </a:rPr>
                        <a:t>1</a:t>
                      </a:r>
                      <a:endParaRPr lang="en-ZA"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30000"/>
                        </a:lnSpc>
                        <a:spcAft>
                          <a:spcPts val="0"/>
                        </a:spcAft>
                      </a:pPr>
                      <a:r>
                        <a:rPr lang="en-ZA" sz="1200" dirty="0" smtClean="0">
                          <a:effectLst/>
                          <a:latin typeface="Arial" panose="020B0604020202020204" pitchFamily="34" charset="0"/>
                          <a:ea typeface="Times New Roman" panose="02020603050405020304" pitchFamily="18" charset="0"/>
                        </a:rPr>
                        <a:t>1</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defTabSz="685800" rtl="0" eaLnBrk="1" fontAlgn="t"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panose="02020603050405020304" pitchFamily="18" charset="0"/>
                        </a:rPr>
                        <a:t>None</a:t>
                      </a:r>
                      <a:endParaRPr lang="en-ZA" sz="1200" dirty="0" smtClean="0">
                        <a:effectLst/>
                        <a:latin typeface="Times New Roman" panose="02020603050405020304" pitchFamily="18" charset="0"/>
                        <a:ea typeface="Times New Roman" panose="02020603050405020304" pitchFamily="18" charset="0"/>
                      </a:endParaRPr>
                    </a:p>
                    <a:p>
                      <a:pPr algn="just" fontAlgn="t"/>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p>
                      <a:pPr algn="jus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2"/>
                  </a:ext>
                </a:extLst>
              </a:tr>
              <a:tr h="908322">
                <a:tc>
                  <a:txBody>
                    <a:bodyPr/>
                    <a:lstStyle/>
                    <a:p>
                      <a:pPr algn="l">
                        <a:lnSpc>
                          <a:spcPts val="13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rPr>
                        <a:t>Percentage of NACH cases referred within 7 days of receipt of case </a:t>
                      </a:r>
                      <a:r>
                        <a:rPr lang="en-ZA" sz="1200" dirty="0" smtClean="0">
                          <a:effectLst/>
                          <a:latin typeface="Arial" panose="020B0604020202020204" pitchFamily="34" charset="0"/>
                          <a:ea typeface="Times New Roman" panose="02020603050405020304" pitchFamily="18" charset="0"/>
                        </a:rPr>
                        <a:t>report.</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30000"/>
                        </a:lnSpc>
                        <a:spcAft>
                          <a:spcPts val="0"/>
                        </a:spcAft>
                      </a:pPr>
                      <a:r>
                        <a:rPr lang="en-ZA" sz="1200" b="1" dirty="0">
                          <a:effectLst/>
                          <a:latin typeface="Arial" panose="020B0604020202020204" pitchFamily="34" charset="0"/>
                          <a:ea typeface="Times New Roman" panose="02020603050405020304" pitchFamily="18" charset="0"/>
                        </a:rPr>
                        <a:t>100%</a:t>
                      </a:r>
                      <a:endParaRPr lang="en-ZA" sz="1200" b="1" dirty="0">
                        <a:effectLst/>
                        <a:latin typeface="Times New Roman" panose="02020603050405020304" pitchFamily="18" charset="0"/>
                        <a:ea typeface="Times New Roman" panose="02020603050405020304" pitchFamily="18" charset="0"/>
                      </a:endParaRPr>
                    </a:p>
                    <a:p>
                      <a:pPr algn="ctr">
                        <a:lnSpc>
                          <a:spcPct val="130000"/>
                        </a:lnSpc>
                        <a:spcAft>
                          <a:spcPts val="0"/>
                        </a:spcAft>
                      </a:pPr>
                      <a:r>
                        <a:rPr lang="en-ZA" sz="1200" b="1" dirty="0">
                          <a:effectLst/>
                          <a:latin typeface="Arial" panose="020B0604020202020204" pitchFamily="34" charset="0"/>
                          <a:ea typeface="Times New Roman" panose="02020603050405020304" pitchFamily="18" charset="0"/>
                        </a:rPr>
                        <a:t>1563 out of 1563 (100%) cases were referred within 7 working days</a:t>
                      </a:r>
                      <a:endParaRPr lang="en-ZA"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30000"/>
                        </a:lnSpc>
                        <a:spcAft>
                          <a:spcPts val="0"/>
                        </a:spcAft>
                      </a:pPr>
                      <a:r>
                        <a:rPr lang="en-ZA" sz="1200" dirty="0">
                          <a:effectLst/>
                          <a:latin typeface="Arial" panose="020B0604020202020204" pitchFamily="34" charset="0"/>
                          <a:ea typeface="Times New Roman" panose="02020603050405020304" pitchFamily="18" charset="0"/>
                        </a:rPr>
                        <a:t>Target exceed by 20%</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30000"/>
                        </a:lnSpc>
                        <a:spcAft>
                          <a:spcPts val="0"/>
                        </a:spcAft>
                      </a:pPr>
                      <a:r>
                        <a:rPr lang="en-ZA" sz="1200" dirty="0">
                          <a:effectLst/>
                          <a:latin typeface="Arial" panose="020B0604020202020204" pitchFamily="34" charset="0"/>
                          <a:ea typeface="Times New Roman" panose="02020603050405020304" pitchFamily="18" charset="0"/>
                        </a:rPr>
                        <a:t>The target was exceeded due to the following interventions:</a:t>
                      </a:r>
                      <a:endParaRPr lang="en-ZA" sz="1200" dirty="0">
                        <a:effectLst/>
                        <a:latin typeface="Times New Roman" panose="02020603050405020304" pitchFamily="18" charset="0"/>
                        <a:ea typeface="Times New Roman" panose="02020603050405020304" pitchFamily="18" charset="0"/>
                      </a:endParaRPr>
                    </a:p>
                    <a:p>
                      <a:pPr marL="171450" lvl="0" indent="-171450" algn="just">
                        <a:buFont typeface="Wingdings" panose="05000000000000000000" pitchFamily="2" charset="2"/>
                        <a:buChar char="§"/>
                      </a:pPr>
                      <a:r>
                        <a:rPr lang="en-ZA" sz="1200" dirty="0">
                          <a:effectLst/>
                          <a:latin typeface="Arial" panose="020B0604020202020204" pitchFamily="34" charset="0"/>
                        </a:rPr>
                        <a:t>Provision of adequate training for staff</a:t>
                      </a:r>
                      <a:endParaRPr lang="en-ZA" sz="1200" dirty="0">
                        <a:effectLst/>
                        <a:latin typeface="Times New Roman" panose="02020603050405020304" pitchFamily="18" charset="0"/>
                      </a:endParaRPr>
                    </a:p>
                    <a:p>
                      <a:pPr marL="228600" lvl="0" indent="-228600" algn="just">
                        <a:buFont typeface="Wingdings" panose="05000000000000000000" pitchFamily="2" charset="2"/>
                        <a:buChar char="§"/>
                      </a:pPr>
                      <a:r>
                        <a:rPr lang="en-ZA" sz="1200" dirty="0">
                          <a:effectLst/>
                          <a:latin typeface="Arial" panose="020B0604020202020204" pitchFamily="34" charset="0"/>
                        </a:rPr>
                        <a:t>Close monitoring of compliance with timeframes</a:t>
                      </a:r>
                      <a:endParaRPr lang="en-ZA" sz="1200" dirty="0">
                        <a:effectLst/>
                        <a:latin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90832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panose="02020603050405020304" pitchFamily="18" charset="0"/>
                        </a:rPr>
                        <a:t>Number of reports on closure of NACH cases produced.</a:t>
                      </a:r>
                      <a:endParaRPr lang="en-ZA" sz="1200" dirty="0" smtClean="0">
                        <a:effectLst/>
                        <a:latin typeface="Times New Roman" panose="02020603050405020304" pitchFamily="18" charset="0"/>
                        <a:ea typeface="Times New Roman" panose="02020603050405020304" pitchFamily="18" charset="0"/>
                      </a:endParaRPr>
                    </a:p>
                    <a:p>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ctr" fontAlgn="t"/>
                      <a:r>
                        <a:rPr lang="en-US" sz="1200" b="1" i="0" u="none" strike="noStrike" dirty="0" smtClean="0">
                          <a:solidFill>
                            <a:srgbClr val="000000"/>
                          </a:solidFill>
                          <a:effectLst/>
                          <a:latin typeface="Arial" panose="020B0604020202020204" pitchFamily="34" charset="0"/>
                          <a:cs typeface="Arial" panose="020B0604020202020204" pitchFamily="34" charset="0"/>
                        </a:rPr>
                        <a:t>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ctr"/>
                      <a:r>
                        <a:rPr lang="en-US" sz="1200" dirty="0" smtClean="0">
                          <a:latin typeface="Arial" panose="020B0604020202020204" pitchFamily="34" charset="0"/>
                          <a:cs typeface="Arial" panose="020B0604020202020204" pitchFamily="34" charset="0"/>
                        </a:rPr>
                        <a:t>1</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just" defTabSz="685800" rtl="0" eaLnBrk="1" fontAlgn="t"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panose="02020603050405020304" pitchFamily="18" charset="0"/>
                        </a:rPr>
                        <a:t>None</a:t>
                      </a:r>
                      <a:endParaRPr lang="en-ZA" sz="1200" dirty="0" smtClean="0">
                        <a:effectLst/>
                        <a:latin typeface="Times New Roman" panose="02020603050405020304" pitchFamily="18" charset="0"/>
                        <a:ea typeface="Times New Roman" panose="02020603050405020304" pitchFamily="18" charset="0"/>
                      </a:endParaRPr>
                    </a:p>
                    <a:p>
                      <a:pPr algn="just"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4"/>
                  </a:ext>
                </a:extLst>
              </a:tr>
              <a:tr h="90832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panose="02020603050405020304" pitchFamily="18" charset="0"/>
                        </a:rPr>
                        <a:t>Number of reports on Financial Disclosure Framework produced.</a:t>
                      </a:r>
                      <a:endParaRPr lang="en-ZA" sz="1200" dirty="0" smtClean="0">
                        <a:effectLst/>
                        <a:latin typeface="Times New Roman" panose="02020603050405020304" pitchFamily="18" charset="0"/>
                        <a:ea typeface="Times New Roman" panose="02020603050405020304" pitchFamily="18" charset="0"/>
                      </a:endParaRPr>
                    </a:p>
                    <a:p>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ctr" fontAlgn="t"/>
                      <a:r>
                        <a:rPr lang="en-US" sz="1200" b="1" i="0" u="none" strike="noStrike" dirty="0" smtClean="0">
                          <a:solidFill>
                            <a:srgbClr val="000000"/>
                          </a:solidFill>
                          <a:effectLst/>
                          <a:latin typeface="Arial" panose="020B0604020202020204" pitchFamily="34" charset="0"/>
                          <a:cs typeface="Arial" panose="020B0604020202020204" pitchFamily="34" charset="0"/>
                        </a:rPr>
                        <a:t>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ctr"/>
                      <a:r>
                        <a:rPr lang="en-US" sz="1200" dirty="0" smtClean="0">
                          <a:latin typeface="Arial" panose="020B0604020202020204" pitchFamily="34" charset="0"/>
                          <a:cs typeface="Arial" panose="020B0604020202020204" pitchFamily="34" charset="0"/>
                        </a:rPr>
                        <a:t>1</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just" defTabSz="685800" rtl="0" eaLnBrk="1" fontAlgn="t"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panose="02020603050405020304" pitchFamily="18" charset="0"/>
                        </a:rPr>
                        <a:t>None</a:t>
                      </a:r>
                      <a:endParaRPr lang="en-ZA" sz="1200" dirty="0" smtClean="0">
                        <a:effectLst/>
                        <a:latin typeface="Times New Roman" panose="02020603050405020304" pitchFamily="18" charset="0"/>
                        <a:ea typeface="Times New Roman" panose="02020603050405020304" pitchFamily="18" charset="0"/>
                      </a:endParaRPr>
                    </a:p>
                  </a:txBody>
                  <a:tcPr marL="4763" marR="4763" marT="4763"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848487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18823"/>
            <a:ext cx="9180000" cy="6885000"/>
          </a:xfrm>
          <a:prstGeom prst="rect">
            <a:avLst/>
          </a:prstGeom>
        </p:spPr>
      </p:pic>
      <p:sp>
        <p:nvSpPr>
          <p:cNvPr id="7" name="TextBox 6"/>
          <p:cNvSpPr txBox="1"/>
          <p:nvPr/>
        </p:nvSpPr>
        <p:spPr>
          <a:xfrm>
            <a:off x="179512" y="97468"/>
            <a:ext cx="8964488" cy="369332"/>
          </a:xfrm>
          <a:prstGeom prst="rect">
            <a:avLst/>
          </a:prstGeom>
          <a:noFill/>
        </p:spPr>
        <p:txBody>
          <a:bodyPr wrap="square" rtlCol="0">
            <a:spAutoFit/>
          </a:bodyPr>
          <a:lstStyle/>
          <a:p>
            <a:pPr lvl="0" algn="ctr"/>
            <a:r>
              <a:rPr lang="en-US" b="1" dirty="0" smtClean="0">
                <a:solidFill>
                  <a:srgbClr val="C00000"/>
                </a:solidFill>
                <a:latin typeface="Arial Black" panose="020B0A04020102020204" pitchFamily="34" charset="0"/>
                <a:cs typeface="Arial" panose="020B0604020202020204" pitchFamily="34" charset="0"/>
              </a:rPr>
              <a:t>PERFORMANCE COMPARISON: THREE YEAR PERFORMANCE TRENDS</a:t>
            </a:r>
          </a:p>
        </p:txBody>
      </p:sp>
      <p:graphicFrame>
        <p:nvGraphicFramePr>
          <p:cNvPr id="8" name="Chart 7"/>
          <p:cNvGraphicFramePr/>
          <p:nvPr>
            <p:extLst>
              <p:ext uri="{D42A27DB-BD31-4B8C-83A1-F6EECF244321}">
                <p14:modId xmlns:p14="http://schemas.microsoft.com/office/powerpoint/2010/main" xmlns="" val="1451221384"/>
              </p:ext>
            </p:extLst>
          </p:nvPr>
        </p:nvGraphicFramePr>
        <p:xfrm>
          <a:off x="322793" y="452442"/>
          <a:ext cx="8677925" cy="468052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5157192"/>
            <a:ext cx="9036496" cy="1584176"/>
          </a:xfrm>
          <a:prstGeom prst="rect">
            <a:avLst/>
          </a:prstGeom>
        </p:spPr>
      </p:pic>
    </p:spTree>
    <p:extLst>
      <p:ext uri="{BB962C8B-B14F-4D97-AF65-F5344CB8AC3E}">
        <p14:creationId xmlns:p14="http://schemas.microsoft.com/office/powerpoint/2010/main" xmlns="" val="3509954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2519264" y="2492896"/>
            <a:ext cx="6624736" cy="1040285"/>
          </a:xfrm>
          <a:prstGeom prst="rect">
            <a:avLst/>
          </a:prstGeom>
          <a:noFill/>
        </p:spPr>
        <p:txBody>
          <a:bodyPr wrap="square" rtlCol="0">
            <a:spAutoFit/>
          </a:bodyPr>
          <a:lstStyle/>
          <a:p>
            <a:pPr algn="ctr">
              <a:lnSpc>
                <a:spcPct val="110000"/>
              </a:lnSpc>
              <a:spcBef>
                <a:spcPct val="0"/>
              </a:spcBef>
              <a:defRPr/>
            </a:pPr>
            <a:r>
              <a:rPr lang="en-US" sz="2800" b="1" dirty="0" smtClean="0">
                <a:solidFill>
                  <a:srgbClr val="006666"/>
                </a:solidFill>
                <a:latin typeface="Arial Black" panose="020B0A04020102020204" pitchFamily="34" charset="0"/>
                <a:cs typeface="Arial" panose="020B0604020202020204" pitchFamily="34" charset="0"/>
              </a:rPr>
              <a:t>2021/22 AUDITED FINANCIAL PERFORMANCE </a:t>
            </a:r>
            <a:endParaRPr lang="en-US" sz="2800" b="1" dirty="0">
              <a:solidFill>
                <a:srgbClr val="006666"/>
              </a:solidFill>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67744" y="5300824"/>
            <a:ext cx="6876256" cy="1584176"/>
          </a:xfrm>
          <a:prstGeom prst="rect">
            <a:avLst/>
          </a:prstGeom>
        </p:spPr>
      </p:pic>
    </p:spTree>
    <p:extLst>
      <p:ext uri="{BB962C8B-B14F-4D97-AF65-F5344CB8AC3E}">
        <p14:creationId xmlns:p14="http://schemas.microsoft.com/office/powerpoint/2010/main" xmlns="" val="3818085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prstClr val="white"/>
                </a:solidFill>
                <a:latin typeface="Arial" panose="020B0604020202020204" pitchFamily="34" charset="0"/>
                <a:cs typeface="Arial" panose="020B0604020202020204" pitchFamily="34" charset="0"/>
              </a:rPr>
              <a:pPr algn="r"/>
              <a:t>17</a:t>
            </a:fld>
            <a:endParaRPr lang="en-US" sz="1000" b="1" dirty="0" smtClean="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510" y="-20078"/>
            <a:ext cx="9180000" cy="6885000"/>
          </a:xfrm>
          <a:prstGeom prst="rect">
            <a:avLst/>
          </a:prstGeom>
        </p:spPr>
      </p:pic>
      <p:sp>
        <p:nvSpPr>
          <p:cNvPr id="3" name="Rectangle 2"/>
          <p:cNvSpPr/>
          <p:nvPr/>
        </p:nvSpPr>
        <p:spPr>
          <a:xfrm>
            <a:off x="203412" y="112555"/>
            <a:ext cx="8568952" cy="400110"/>
          </a:xfrm>
          <a:prstGeom prst="rect">
            <a:avLst/>
          </a:prstGeom>
        </p:spPr>
        <p:txBody>
          <a:bodyPr wrap="square">
            <a:spAutoFit/>
          </a:bodyPr>
          <a:lstStyle/>
          <a:p>
            <a:pPr lvl="0" algn="ctr"/>
            <a:r>
              <a:rPr lang="en-ZA" sz="2000" b="1" dirty="0">
                <a:solidFill>
                  <a:srgbClr val="C00000"/>
                </a:solidFill>
                <a:latin typeface="Arial Black" panose="020B0A04020102020204" pitchFamily="34" charset="0"/>
                <a:cs typeface="Arial" panose="020B0604020202020204" pitchFamily="34" charset="0"/>
              </a:rPr>
              <a:t>ACTUAL EXPENDITURE PER ECONOMIC CLASSIFFICATION</a:t>
            </a:r>
            <a:endParaRPr lang="en-US" sz="2000" b="1" dirty="0">
              <a:solidFill>
                <a:srgbClr val="C00000"/>
              </a:solidFill>
              <a:latin typeface="Arial Black" panose="020B0A040201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2881640083"/>
              </p:ext>
            </p:extLst>
          </p:nvPr>
        </p:nvGraphicFramePr>
        <p:xfrm>
          <a:off x="609054" y="1004928"/>
          <a:ext cx="7848871" cy="48349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333264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prstClr val="white"/>
                </a:solidFill>
                <a:latin typeface="Arial" panose="020B0604020202020204" pitchFamily="34" charset="0"/>
                <a:cs typeface="Arial" panose="020B0604020202020204" pitchFamily="34" charset="0"/>
              </a:rPr>
              <a:pPr algn="r"/>
              <a:t>18</a:t>
            </a:fld>
            <a:endParaRPr lang="en-US" sz="1000" b="1" dirty="0" smtClean="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00" y="0"/>
            <a:ext cx="9180000" cy="6885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xmlns="" val="1177143688"/>
              </p:ext>
            </p:extLst>
          </p:nvPr>
        </p:nvGraphicFramePr>
        <p:xfrm>
          <a:off x="383432" y="936016"/>
          <a:ext cx="8365033" cy="3992558"/>
        </p:xfrm>
        <a:graphic>
          <a:graphicData uri="http://schemas.openxmlformats.org/drawingml/2006/table">
            <a:tbl>
              <a:tblPr firstRow="1" bandRow="1">
                <a:tableStyleId>{7DF18680-E054-41AD-8BC1-D1AEF772440D}</a:tableStyleId>
              </a:tblPr>
              <a:tblGrid>
                <a:gridCol w="1846858">
                  <a:extLst>
                    <a:ext uri="{9D8B030D-6E8A-4147-A177-3AD203B41FA5}">
                      <a16:colId xmlns:a16="http://schemas.microsoft.com/office/drawing/2014/main" xmlns="" val="20000"/>
                    </a:ext>
                  </a:extLst>
                </a:gridCol>
                <a:gridCol w="1356422">
                  <a:extLst>
                    <a:ext uri="{9D8B030D-6E8A-4147-A177-3AD203B41FA5}">
                      <a16:colId xmlns:a16="http://schemas.microsoft.com/office/drawing/2014/main" xmlns="" val="20001"/>
                    </a:ext>
                  </a:extLst>
                </a:gridCol>
                <a:gridCol w="1333686">
                  <a:extLst>
                    <a:ext uri="{9D8B030D-6E8A-4147-A177-3AD203B41FA5}">
                      <a16:colId xmlns:a16="http://schemas.microsoft.com/office/drawing/2014/main" xmlns="" val="20002"/>
                    </a:ext>
                  </a:extLst>
                </a:gridCol>
                <a:gridCol w="1488692">
                  <a:extLst>
                    <a:ext uri="{9D8B030D-6E8A-4147-A177-3AD203B41FA5}">
                      <a16:colId xmlns:a16="http://schemas.microsoft.com/office/drawing/2014/main" xmlns="" val="20003"/>
                    </a:ext>
                  </a:extLst>
                </a:gridCol>
                <a:gridCol w="1252944">
                  <a:extLst>
                    <a:ext uri="{9D8B030D-6E8A-4147-A177-3AD203B41FA5}">
                      <a16:colId xmlns:a16="http://schemas.microsoft.com/office/drawing/2014/main" xmlns="" val="20004"/>
                    </a:ext>
                  </a:extLst>
                </a:gridCol>
                <a:gridCol w="1086431">
                  <a:extLst>
                    <a:ext uri="{9D8B030D-6E8A-4147-A177-3AD203B41FA5}">
                      <a16:colId xmlns:a16="http://schemas.microsoft.com/office/drawing/2014/main" xmlns="" val="20005"/>
                    </a:ext>
                  </a:extLst>
                </a:gridCol>
              </a:tblGrid>
              <a:tr h="712773">
                <a:tc>
                  <a:txBody>
                    <a:bodyPr/>
                    <a:lstStyle/>
                    <a:p>
                      <a:pPr algn="ctr" rtl="0" fontAlgn="ctr"/>
                      <a:r>
                        <a:rPr lang="en-US" sz="1600" b="1" u="none" strike="noStrike" dirty="0" smtClean="0">
                          <a:solidFill>
                            <a:schemeClr val="bg1"/>
                          </a:solidFill>
                          <a:effectLst/>
                          <a:latin typeface="Arial" panose="020B0604020202020204" pitchFamily="34" charset="0"/>
                          <a:cs typeface="Arial" panose="020B0604020202020204" pitchFamily="34" charset="0"/>
                        </a:rPr>
                        <a:t>Programme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006666"/>
                    </a:solidFill>
                  </a:tcPr>
                </a:tc>
                <a:tc>
                  <a:txBody>
                    <a:bodyPr/>
                    <a:lstStyle/>
                    <a:p>
                      <a:pPr algn="ctr" rtl="0" fontAlgn="ctr"/>
                      <a:r>
                        <a:rPr lang="en-US" sz="1600" b="1" u="none" strike="noStrike" dirty="0" smtClean="0">
                          <a:solidFill>
                            <a:schemeClr val="bg1"/>
                          </a:solidFill>
                          <a:effectLst/>
                          <a:latin typeface="Arial" panose="020B0604020202020204" pitchFamily="34" charset="0"/>
                          <a:cs typeface="Arial" panose="020B0604020202020204" pitchFamily="34" charset="0"/>
                        </a:rPr>
                        <a:t>Final </a:t>
                      </a:r>
                      <a:r>
                        <a:rPr lang="en-US" sz="1600" b="1" u="none" strike="noStrike" dirty="0">
                          <a:solidFill>
                            <a:schemeClr val="bg1"/>
                          </a:solidFill>
                          <a:effectLst/>
                          <a:latin typeface="Arial" panose="020B0604020202020204" pitchFamily="34" charset="0"/>
                          <a:cs typeface="Arial" panose="020B0604020202020204" pitchFamily="34" charset="0"/>
                        </a:rPr>
                        <a:t>Budget </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006666"/>
                    </a:solidFill>
                  </a:tcPr>
                </a:tc>
                <a:tc>
                  <a:txBody>
                    <a:bodyPr/>
                    <a:lstStyle/>
                    <a:p>
                      <a:pPr algn="ctr" rtl="0" fontAlgn="ctr"/>
                      <a:r>
                        <a:rPr lang="en-US" sz="1600" b="1" u="none" strike="noStrike" dirty="0">
                          <a:solidFill>
                            <a:schemeClr val="bg1"/>
                          </a:solidFill>
                          <a:effectLst/>
                          <a:latin typeface="Arial" panose="020B0604020202020204" pitchFamily="34" charset="0"/>
                          <a:cs typeface="Arial" panose="020B0604020202020204" pitchFamily="34" charset="0"/>
                        </a:rPr>
                        <a:t> </a:t>
                      </a:r>
                      <a:r>
                        <a:rPr lang="en-US" sz="1600" b="1" u="none" strike="noStrike" dirty="0" smtClean="0">
                          <a:solidFill>
                            <a:schemeClr val="bg1"/>
                          </a:solidFill>
                          <a:effectLst/>
                          <a:latin typeface="Arial" panose="020B0604020202020204" pitchFamily="34" charset="0"/>
                          <a:cs typeface="Arial" panose="020B0604020202020204" pitchFamily="34" charset="0"/>
                        </a:rPr>
                        <a:t>Actual Expenditure  </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006666"/>
                    </a:solidFill>
                  </a:tcPr>
                </a:tc>
                <a:tc>
                  <a:txBody>
                    <a:bodyPr/>
                    <a:lstStyle/>
                    <a:p>
                      <a:pPr algn="ctr" rtl="0" fontAlgn="ctr"/>
                      <a:r>
                        <a:rPr lang="en-US" sz="1600" b="1" u="none" strike="noStrike" dirty="0" smtClean="0">
                          <a:solidFill>
                            <a:schemeClr val="bg1"/>
                          </a:solidFill>
                          <a:effectLst/>
                          <a:latin typeface="Arial" panose="020B0604020202020204" pitchFamily="34" charset="0"/>
                          <a:cs typeface="Arial" panose="020B0604020202020204" pitchFamily="34" charset="0"/>
                        </a:rPr>
                        <a:t>Actual % of Budget</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006666"/>
                    </a:solidFill>
                  </a:tcPr>
                </a:tc>
                <a:tc>
                  <a:txBody>
                    <a:bodyPr/>
                    <a:lstStyle/>
                    <a:p>
                      <a:pPr algn="ctr" rtl="0" fontAlgn="ctr"/>
                      <a:r>
                        <a:rPr lang="en-US" sz="1600" b="1" u="none" strike="noStrike" dirty="0" smtClean="0">
                          <a:solidFill>
                            <a:schemeClr val="bg1"/>
                          </a:solidFill>
                          <a:effectLst/>
                          <a:latin typeface="Arial" panose="020B0604020202020204" pitchFamily="34" charset="0"/>
                          <a:cs typeface="Arial" panose="020B0604020202020204" pitchFamily="34" charset="0"/>
                        </a:rPr>
                        <a:t>Variance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006666"/>
                    </a:solidFill>
                  </a:tcPr>
                </a:tc>
                <a:tc>
                  <a:txBody>
                    <a:bodyPr/>
                    <a:lstStyle/>
                    <a:p>
                      <a:pPr algn="ctr" rtl="0" fontAlgn="ctr"/>
                      <a:r>
                        <a:rPr lang="en-US" sz="1600" b="1" u="none" strike="noStrike" dirty="0" smtClean="0">
                          <a:solidFill>
                            <a:schemeClr val="bg1"/>
                          </a:solidFill>
                          <a:effectLst/>
                          <a:latin typeface="Arial" panose="020B0604020202020204" pitchFamily="34" charset="0"/>
                          <a:cs typeface="Arial" panose="020B0604020202020204" pitchFamily="34" charset="0"/>
                        </a:rPr>
                        <a:t>Actual Amount</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006666"/>
                    </a:solidFill>
                  </a:tcPr>
                </a:tc>
                <a:extLst>
                  <a:ext uri="{0D108BD9-81ED-4DB2-BD59-A6C34878D82A}">
                    <a16:rowId xmlns:a16="http://schemas.microsoft.com/office/drawing/2014/main" xmlns="" val="10000"/>
                  </a:ext>
                </a:extLst>
              </a:tr>
              <a:tr h="276582">
                <a:tc>
                  <a:txBody>
                    <a:bodyPr/>
                    <a:lstStyle/>
                    <a:p>
                      <a:pPr algn="l" rtl="0" fontAlgn="ctr"/>
                      <a:r>
                        <a:rPr lang="en-US" sz="1600" b="1" u="none" strike="noStrike" dirty="0">
                          <a:effectLst/>
                          <a:latin typeface="Arial" panose="020B0604020202020204" pitchFamily="34" charset="0"/>
                          <a:cs typeface="Arial" panose="020B0604020202020204" pitchFamily="34" charset="0"/>
                        </a:rPr>
                        <a:t>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ctr"/>
                      <a:r>
                        <a:rPr lang="en-US" sz="1600" b="1" u="none" strike="noStrike" dirty="0">
                          <a:effectLst/>
                          <a:latin typeface="Arial" panose="020B0604020202020204" pitchFamily="34" charset="0"/>
                          <a:cs typeface="Arial" panose="020B0604020202020204" pitchFamily="34" charset="0"/>
                        </a:rPr>
                        <a:t>(R’000)</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ctr"/>
                      <a:r>
                        <a:rPr lang="en-US" sz="1600" b="1" u="none" strike="noStrike" dirty="0">
                          <a:effectLst/>
                          <a:latin typeface="Arial" panose="020B0604020202020204" pitchFamily="34" charset="0"/>
                          <a:cs typeface="Arial" panose="020B0604020202020204" pitchFamily="34" charset="0"/>
                        </a:rPr>
                        <a:t>(R’000)</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ctr"/>
                      <a:r>
                        <a:rPr lang="en-US" sz="1600" b="1" u="none" strike="noStrike" dirty="0" smtClean="0">
                          <a:effectLst/>
                          <a:latin typeface="Arial" panose="020B0604020202020204" pitchFamily="34" charset="0"/>
                          <a:cs typeface="Arial" panose="020B0604020202020204" pitchFamily="34" charset="0"/>
                        </a:rPr>
                        <a:t>(%)</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ctr"/>
                      <a:r>
                        <a:rPr lang="en-US" sz="1600" b="1" u="none" strike="noStrike" dirty="0">
                          <a:effectLst/>
                          <a:latin typeface="Arial" panose="020B0604020202020204" pitchFamily="34" charset="0"/>
                          <a:cs typeface="Arial" panose="020B0604020202020204" pitchFamily="34" charset="0"/>
                        </a:rPr>
                        <a:t>(%)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ctr"/>
                      <a:r>
                        <a:rPr lang="en-US" sz="1600" b="1" u="none" strike="noStrike" dirty="0" smtClean="0">
                          <a:effectLst/>
                          <a:latin typeface="Arial" panose="020B0604020202020204" pitchFamily="34" charset="0"/>
                          <a:cs typeface="Arial" panose="020B0604020202020204" pitchFamily="34" charset="0"/>
                        </a:rPr>
                        <a:t>(R’000)</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546631">
                <a:tc>
                  <a:txBody>
                    <a:bodyPr/>
                    <a:lstStyle/>
                    <a:p>
                      <a:pPr algn="l" rtl="0" fontAlgn="ctr"/>
                      <a:r>
                        <a:rPr lang="en-US" sz="1600" u="none" strike="noStrike" dirty="0" smtClean="0">
                          <a:effectLst/>
                          <a:latin typeface="Arial" panose="020B0604020202020204" pitchFamily="34" charset="0"/>
                          <a:cs typeface="Arial" panose="020B0604020202020204" pitchFamily="34" charset="0"/>
                        </a:rPr>
                        <a:t>Administration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b"/>
                      <a:r>
                        <a:rPr lang="en-US" sz="1600" u="none" strike="noStrike" dirty="0" smtClean="0">
                          <a:effectLst/>
                          <a:latin typeface="Arial" panose="020B0604020202020204" pitchFamily="34" charset="0"/>
                          <a:cs typeface="Arial" panose="020B0604020202020204" pitchFamily="34" charset="0"/>
                        </a:rPr>
                        <a:t>134,559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             121,947 </a:t>
                      </a:r>
                    </a:p>
                  </a:txBody>
                  <a:tcPr marL="0" marR="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b"/>
                      <a:r>
                        <a:rPr lang="en-US" sz="1600" u="none" strike="noStrike" dirty="0" smtClean="0">
                          <a:effectLst/>
                          <a:latin typeface="Arial" panose="020B0604020202020204" pitchFamily="34" charset="0"/>
                          <a:cs typeface="Arial" panose="020B0604020202020204" pitchFamily="34" charset="0"/>
                        </a:rPr>
                        <a:t>90.6%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9.4%</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               12,612 </a:t>
                      </a:r>
                    </a:p>
                  </a:txBody>
                  <a:tcPr marL="0" marR="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r h="816679">
                <a:tc>
                  <a:txBody>
                    <a:bodyPr/>
                    <a:lstStyle/>
                    <a:p>
                      <a:pPr algn="l" rtl="0" fontAlgn="ctr"/>
                      <a:r>
                        <a:rPr lang="en-US" sz="1600" u="none" strike="noStrike" dirty="0">
                          <a:effectLst/>
                          <a:latin typeface="Arial" panose="020B0604020202020204" pitchFamily="34" charset="0"/>
                          <a:cs typeface="Arial" panose="020B0604020202020204" pitchFamily="34" charset="0"/>
                        </a:rPr>
                        <a:t>Leadership &amp; Management Practices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b"/>
                      <a:r>
                        <a:rPr lang="en-US" sz="1600" u="none" strike="noStrike" dirty="0" smtClean="0">
                          <a:effectLst/>
                          <a:latin typeface="Arial" panose="020B0604020202020204" pitchFamily="34" charset="0"/>
                          <a:cs typeface="Arial" panose="020B0604020202020204" pitchFamily="34" charset="0"/>
                        </a:rPr>
                        <a:t>49,773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               49,728 </a:t>
                      </a:r>
                    </a:p>
                  </a:txBody>
                  <a:tcPr marL="0" marR="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b"/>
                      <a:r>
                        <a:rPr lang="en-US" sz="1600" u="none" strike="noStrike" dirty="0" smtClean="0">
                          <a:effectLst/>
                          <a:latin typeface="Arial" panose="020B0604020202020204" pitchFamily="34" charset="0"/>
                          <a:cs typeface="Arial" panose="020B0604020202020204" pitchFamily="34" charset="0"/>
                        </a:rPr>
                        <a:t>99.9%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0.1%</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                     45 </a:t>
                      </a:r>
                    </a:p>
                  </a:txBody>
                  <a:tcPr marL="0" marR="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3"/>
                  </a:ext>
                </a:extLst>
              </a:tr>
              <a:tr h="546631">
                <a:tc>
                  <a:txBody>
                    <a:bodyPr/>
                    <a:lstStyle/>
                    <a:p>
                      <a:pPr algn="l" rtl="0" fontAlgn="ctr"/>
                      <a:r>
                        <a:rPr lang="en-US" sz="1600" u="none" strike="noStrike" dirty="0">
                          <a:effectLst/>
                          <a:latin typeface="Arial" panose="020B0604020202020204" pitchFamily="34" charset="0"/>
                          <a:cs typeface="Arial" panose="020B0604020202020204" pitchFamily="34" charset="0"/>
                        </a:rPr>
                        <a:t>Monitoring &amp; Evaluation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b"/>
                      <a:r>
                        <a:rPr lang="en-US" sz="1600" u="none" strike="noStrike" dirty="0" smtClean="0">
                          <a:effectLst/>
                          <a:latin typeface="Arial" panose="020B0604020202020204" pitchFamily="34" charset="0"/>
                          <a:cs typeface="Arial" panose="020B0604020202020204" pitchFamily="34" charset="0"/>
                        </a:rPr>
                        <a:t>44,267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               41,668 </a:t>
                      </a:r>
                    </a:p>
                  </a:txBody>
                  <a:tcPr marL="0" marR="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b"/>
                      <a:r>
                        <a:rPr lang="en-US" sz="1600" u="none" strike="noStrike" dirty="0" smtClean="0">
                          <a:effectLst/>
                          <a:latin typeface="Arial" panose="020B0604020202020204" pitchFamily="34" charset="0"/>
                          <a:cs typeface="Arial" panose="020B0604020202020204" pitchFamily="34" charset="0"/>
                        </a:rPr>
                        <a:t>94.1%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                 2,599 </a:t>
                      </a:r>
                    </a:p>
                  </a:txBody>
                  <a:tcPr marL="0" marR="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4"/>
                  </a:ext>
                </a:extLst>
              </a:tr>
              <a:tr h="546631">
                <a:tc>
                  <a:txBody>
                    <a:bodyPr/>
                    <a:lstStyle/>
                    <a:p>
                      <a:pPr algn="l" rtl="0" fontAlgn="ctr"/>
                      <a:r>
                        <a:rPr lang="en-US" sz="1600" u="none" strike="noStrike" dirty="0">
                          <a:effectLst/>
                          <a:latin typeface="Arial" panose="020B0604020202020204" pitchFamily="34" charset="0"/>
                          <a:cs typeface="Arial" panose="020B0604020202020204" pitchFamily="34" charset="0"/>
                        </a:rPr>
                        <a:t>Integrity &amp; Anti-Corruption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b"/>
                      <a:r>
                        <a:rPr lang="en-US" sz="1600" u="none" strike="noStrike" dirty="0" smtClean="0">
                          <a:effectLst/>
                          <a:latin typeface="Arial" panose="020B0604020202020204" pitchFamily="34" charset="0"/>
                          <a:cs typeface="Arial" panose="020B0604020202020204" pitchFamily="34" charset="0"/>
                        </a:rPr>
                        <a:t>57,672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               52,428 </a:t>
                      </a:r>
                    </a:p>
                  </a:txBody>
                  <a:tcPr marL="0" marR="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b"/>
                      <a:r>
                        <a:rPr lang="en-US" sz="1600" u="none" strike="noStrike" dirty="0" smtClean="0">
                          <a:effectLst/>
                          <a:latin typeface="Arial" panose="020B0604020202020204" pitchFamily="34" charset="0"/>
                          <a:cs typeface="Arial" panose="020B0604020202020204" pitchFamily="34" charset="0"/>
                        </a:rPr>
                        <a:t>90.9%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9.1%</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                 5,244 </a:t>
                      </a:r>
                    </a:p>
                  </a:txBody>
                  <a:tcPr marL="0" marR="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5"/>
                  </a:ext>
                </a:extLst>
              </a:tr>
              <a:tr h="546631">
                <a:tc>
                  <a:txBody>
                    <a:bodyPr/>
                    <a:lstStyle/>
                    <a:p>
                      <a:pPr algn="l" rtl="0" fontAlgn="ctr"/>
                      <a:endParaRPr lang="en-US" sz="1600" b="1" u="none" strike="noStrike" dirty="0" smtClean="0">
                        <a:effectLst/>
                        <a:latin typeface="Arial" panose="020B0604020202020204" pitchFamily="34" charset="0"/>
                        <a:cs typeface="Arial" panose="020B0604020202020204" pitchFamily="34" charset="0"/>
                      </a:endParaRPr>
                    </a:p>
                    <a:p>
                      <a:pPr algn="l" rtl="0" fontAlgn="ctr"/>
                      <a:r>
                        <a:rPr lang="en-US" sz="1600" b="1" u="none" strike="noStrike" dirty="0" smtClean="0">
                          <a:effectLst/>
                          <a:latin typeface="Arial" panose="020B0604020202020204" pitchFamily="34" charset="0"/>
                          <a:cs typeface="Arial" panose="020B0604020202020204" pitchFamily="34" charset="0"/>
                        </a:rPr>
                        <a:t>TOTAL</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b"/>
                      <a:r>
                        <a:rPr lang="en-US" sz="1600" b="1" u="none" strike="noStrike" dirty="0" smtClean="0">
                          <a:effectLst/>
                          <a:latin typeface="Arial" panose="020B0604020202020204" pitchFamily="34" charset="0"/>
                          <a:cs typeface="Arial" panose="020B0604020202020204" pitchFamily="34" charset="0"/>
                        </a:rPr>
                        <a:t>286,271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b"/>
                      <a:r>
                        <a:rPr lang="en-US" sz="1600" b="1" u="none" strike="noStrike" dirty="0" smtClean="0">
                          <a:effectLst/>
                          <a:latin typeface="Arial" panose="020B0604020202020204" pitchFamily="34" charset="0"/>
                          <a:cs typeface="Arial" panose="020B0604020202020204" pitchFamily="34" charset="0"/>
                        </a:rPr>
                        <a:t>265,771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rtl="0" fontAlgn="b"/>
                      <a:r>
                        <a:rPr lang="en-US" sz="1600" b="1" u="none" strike="noStrike" dirty="0" smtClean="0">
                          <a:effectLst/>
                          <a:latin typeface="Arial" panose="020B0604020202020204" pitchFamily="34" charset="0"/>
                          <a:cs typeface="Arial" panose="020B0604020202020204" pitchFamily="34" charset="0"/>
                        </a:rPr>
                        <a:t>92.8%</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7.2%</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20,500</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5" name="Rectangle 4"/>
          <p:cNvSpPr/>
          <p:nvPr/>
        </p:nvSpPr>
        <p:spPr>
          <a:xfrm>
            <a:off x="383432" y="277581"/>
            <a:ext cx="8293024" cy="400110"/>
          </a:xfrm>
          <a:prstGeom prst="rect">
            <a:avLst/>
          </a:prstGeom>
        </p:spPr>
        <p:txBody>
          <a:bodyPr wrap="square">
            <a:spAutoFit/>
          </a:bodyPr>
          <a:lstStyle/>
          <a:p>
            <a:pPr lvl="0" algn="ctr"/>
            <a:r>
              <a:rPr lang="en-ZA" sz="2000" b="1" dirty="0">
                <a:solidFill>
                  <a:srgbClr val="C00000"/>
                </a:solidFill>
                <a:latin typeface="Arial Black" panose="020B0A04020102020204" pitchFamily="34" charset="0"/>
                <a:cs typeface="Arial" panose="020B0604020202020204" pitchFamily="34" charset="0"/>
              </a:rPr>
              <a:t>2021/22 AUDITED BUDGET vs EXPENDITURE</a:t>
            </a:r>
            <a:endParaRPr lang="en-US" sz="2000" b="1" dirty="0">
              <a:solidFill>
                <a:srgbClr val="C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930082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prstClr val="white"/>
                </a:solidFill>
                <a:latin typeface="Arial" panose="020B0604020202020204" pitchFamily="34" charset="0"/>
                <a:cs typeface="Arial" panose="020B0604020202020204" pitchFamily="34" charset="0"/>
              </a:rPr>
              <a:pPr algn="r"/>
              <a:t>19</a:t>
            </a:fld>
            <a:endParaRPr lang="en-US" sz="1000" b="1" dirty="0" smtClean="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287" y="20889"/>
            <a:ext cx="9180000" cy="6885000"/>
          </a:xfrm>
          <a:prstGeom prst="rect">
            <a:avLst/>
          </a:prstGeom>
        </p:spPr>
      </p:pic>
      <p:sp>
        <p:nvSpPr>
          <p:cNvPr id="3" name="Rectangle 2"/>
          <p:cNvSpPr/>
          <p:nvPr/>
        </p:nvSpPr>
        <p:spPr>
          <a:xfrm>
            <a:off x="203413" y="188640"/>
            <a:ext cx="8712966" cy="400110"/>
          </a:xfrm>
          <a:prstGeom prst="rect">
            <a:avLst/>
          </a:prstGeom>
        </p:spPr>
        <p:txBody>
          <a:bodyPr wrap="square">
            <a:spAutoFit/>
          </a:bodyPr>
          <a:lstStyle/>
          <a:p>
            <a:pPr lvl="0" algn="ctr"/>
            <a:r>
              <a:rPr lang="en-ZA" sz="2000" b="1" dirty="0">
                <a:solidFill>
                  <a:srgbClr val="C00000"/>
                </a:solidFill>
                <a:latin typeface="Arial Black" panose="020B0A04020102020204" pitchFamily="34" charset="0"/>
                <a:cs typeface="Arial" panose="020B0604020202020204" pitchFamily="34" charset="0"/>
              </a:rPr>
              <a:t>2021/22 AUDITED  BUDGET VS EXPENDITURE</a:t>
            </a:r>
            <a:endParaRPr lang="en-US" sz="2000" b="1" dirty="0">
              <a:solidFill>
                <a:srgbClr val="C00000"/>
              </a:solidFill>
              <a:latin typeface="Arial Black" panose="020B0A040201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361448579"/>
              </p:ext>
            </p:extLst>
          </p:nvPr>
        </p:nvGraphicFramePr>
        <p:xfrm>
          <a:off x="203412" y="836712"/>
          <a:ext cx="8712967" cy="4474927"/>
        </p:xfrm>
        <a:graphic>
          <a:graphicData uri="http://schemas.openxmlformats.org/drawingml/2006/table">
            <a:tbl>
              <a:tblPr firstRow="1" bandRow="1">
                <a:tableStyleId>{7DF18680-E054-41AD-8BC1-D1AEF772440D}</a:tableStyleId>
              </a:tblPr>
              <a:tblGrid>
                <a:gridCol w="2086990">
                  <a:extLst>
                    <a:ext uri="{9D8B030D-6E8A-4147-A177-3AD203B41FA5}">
                      <a16:colId xmlns:a16="http://schemas.microsoft.com/office/drawing/2014/main" xmlns="" val="20000"/>
                    </a:ext>
                  </a:extLst>
                </a:gridCol>
                <a:gridCol w="1107381">
                  <a:extLst>
                    <a:ext uri="{9D8B030D-6E8A-4147-A177-3AD203B41FA5}">
                      <a16:colId xmlns:a16="http://schemas.microsoft.com/office/drawing/2014/main" xmlns="" val="20001"/>
                    </a:ext>
                  </a:extLst>
                </a:gridCol>
                <a:gridCol w="1614619">
                  <a:extLst>
                    <a:ext uri="{9D8B030D-6E8A-4147-A177-3AD203B41FA5}">
                      <a16:colId xmlns:a16="http://schemas.microsoft.com/office/drawing/2014/main" xmlns="" val="20002"/>
                    </a:ext>
                  </a:extLst>
                </a:gridCol>
                <a:gridCol w="1348648">
                  <a:extLst>
                    <a:ext uri="{9D8B030D-6E8A-4147-A177-3AD203B41FA5}">
                      <a16:colId xmlns:a16="http://schemas.microsoft.com/office/drawing/2014/main" xmlns="" val="20003"/>
                    </a:ext>
                  </a:extLst>
                </a:gridCol>
                <a:gridCol w="1384136">
                  <a:extLst>
                    <a:ext uri="{9D8B030D-6E8A-4147-A177-3AD203B41FA5}">
                      <a16:colId xmlns:a16="http://schemas.microsoft.com/office/drawing/2014/main" xmlns="" val="20004"/>
                    </a:ext>
                  </a:extLst>
                </a:gridCol>
                <a:gridCol w="1171193">
                  <a:extLst>
                    <a:ext uri="{9D8B030D-6E8A-4147-A177-3AD203B41FA5}">
                      <a16:colId xmlns:a16="http://schemas.microsoft.com/office/drawing/2014/main" xmlns="" val="20005"/>
                    </a:ext>
                  </a:extLst>
                </a:gridCol>
              </a:tblGrid>
              <a:tr h="614873">
                <a:tc>
                  <a:txBody>
                    <a:bodyPr/>
                    <a:lstStyle/>
                    <a:p>
                      <a:pPr algn="l" rtl="0" fontAlgn="ctr"/>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8100" marR="8100" marT="810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75000"/>
                      </a:schemeClr>
                    </a:solidFill>
                  </a:tcPr>
                </a:tc>
                <a:tc>
                  <a:txBody>
                    <a:bodyPr/>
                    <a:lstStyle/>
                    <a:p>
                      <a:pPr algn="ctr" rtl="0" fontAlgn="ctr"/>
                      <a:r>
                        <a:rPr lang="en-US" sz="1600" b="1" u="none" strike="noStrike" dirty="0" smtClean="0">
                          <a:solidFill>
                            <a:schemeClr val="bg1"/>
                          </a:solidFill>
                          <a:effectLst/>
                          <a:latin typeface="Arial" panose="020B0604020202020204" pitchFamily="34" charset="0"/>
                          <a:cs typeface="Arial" panose="020B0604020202020204" pitchFamily="34" charset="0"/>
                        </a:rPr>
                        <a:t>Final Budget </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75000"/>
                      </a:schemeClr>
                    </a:solidFill>
                  </a:tcPr>
                </a:tc>
                <a:tc>
                  <a:txBody>
                    <a:bodyPr/>
                    <a:lstStyle/>
                    <a:p>
                      <a:pPr algn="ctr" rtl="0" fontAlgn="ctr"/>
                      <a:r>
                        <a:rPr lang="en-US" sz="1600" b="1" u="none" strike="noStrike" dirty="0">
                          <a:solidFill>
                            <a:schemeClr val="bg1"/>
                          </a:solidFill>
                          <a:effectLst/>
                          <a:latin typeface="Arial" panose="020B0604020202020204" pitchFamily="34" charset="0"/>
                          <a:cs typeface="Arial" panose="020B0604020202020204" pitchFamily="34" charset="0"/>
                        </a:rPr>
                        <a:t> </a:t>
                      </a:r>
                      <a:r>
                        <a:rPr lang="en-US" sz="1600" b="1" u="none" strike="noStrike" dirty="0" smtClean="0">
                          <a:solidFill>
                            <a:schemeClr val="bg1"/>
                          </a:solidFill>
                          <a:effectLst/>
                          <a:latin typeface="Arial" panose="020B0604020202020204" pitchFamily="34" charset="0"/>
                          <a:cs typeface="Arial" panose="020B0604020202020204" pitchFamily="34" charset="0"/>
                        </a:rPr>
                        <a:t>Actual Expenditure  </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75000"/>
                      </a:schemeClr>
                    </a:solidFill>
                  </a:tcPr>
                </a:tc>
                <a:tc>
                  <a:txBody>
                    <a:bodyPr/>
                    <a:lstStyle/>
                    <a:p>
                      <a:pPr algn="ctr" rtl="0" fontAlgn="ctr"/>
                      <a:r>
                        <a:rPr lang="en-US" sz="1600" b="1" u="none" strike="noStrike" dirty="0" smtClean="0">
                          <a:solidFill>
                            <a:schemeClr val="bg1"/>
                          </a:solidFill>
                          <a:effectLst/>
                          <a:latin typeface="Arial" panose="020B0604020202020204" pitchFamily="34" charset="0"/>
                          <a:cs typeface="Arial" panose="020B0604020202020204" pitchFamily="34" charset="0"/>
                        </a:rPr>
                        <a:t>Actual % </a:t>
                      </a:r>
                    </a:p>
                    <a:p>
                      <a:pPr algn="ctr" rtl="0" fontAlgn="ctr"/>
                      <a:r>
                        <a:rPr lang="en-US" sz="1600" b="1" u="none" strike="noStrike" dirty="0" smtClean="0">
                          <a:solidFill>
                            <a:schemeClr val="bg1"/>
                          </a:solidFill>
                          <a:effectLst/>
                          <a:latin typeface="Arial" panose="020B0604020202020204" pitchFamily="34" charset="0"/>
                          <a:cs typeface="Arial" panose="020B0604020202020204" pitchFamily="34" charset="0"/>
                        </a:rPr>
                        <a:t>of Budget</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75000"/>
                      </a:schemeClr>
                    </a:solidFill>
                  </a:tcPr>
                </a:tc>
                <a:tc>
                  <a:txBody>
                    <a:bodyPr/>
                    <a:lstStyle/>
                    <a:p>
                      <a:pPr algn="ctr" rtl="0" fontAlgn="ctr"/>
                      <a:r>
                        <a:rPr lang="en-US" sz="1600" b="1" u="none" strike="noStrike" dirty="0" smtClean="0">
                          <a:solidFill>
                            <a:schemeClr val="bg1"/>
                          </a:solidFill>
                          <a:effectLst/>
                          <a:latin typeface="Arial" panose="020B0604020202020204" pitchFamily="34" charset="0"/>
                          <a:cs typeface="Arial" panose="020B0604020202020204" pitchFamily="34" charset="0"/>
                        </a:rPr>
                        <a:t>Variance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75000"/>
                      </a:schemeClr>
                    </a:solidFill>
                  </a:tcPr>
                </a:tc>
                <a:tc>
                  <a:txBody>
                    <a:bodyPr/>
                    <a:lstStyle/>
                    <a:p>
                      <a:pPr algn="ctr" rtl="0" fontAlgn="ctr"/>
                      <a:r>
                        <a:rPr lang="en-US" sz="1600" b="1" u="none" strike="noStrike" dirty="0" smtClean="0">
                          <a:solidFill>
                            <a:schemeClr val="bg1"/>
                          </a:solidFill>
                          <a:effectLst/>
                          <a:latin typeface="Arial" panose="020B0604020202020204" pitchFamily="34" charset="0"/>
                          <a:cs typeface="Arial" panose="020B0604020202020204" pitchFamily="34" charset="0"/>
                        </a:rPr>
                        <a:t>Actual Amount</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0"/>
                  </a:ext>
                </a:extLst>
              </a:tr>
              <a:tr h="312731">
                <a:tc>
                  <a:txBody>
                    <a:bodyPr/>
                    <a:lstStyle/>
                    <a:p>
                      <a:pPr algn="l" rtl="0" fontAlgn="ctr"/>
                      <a:r>
                        <a:rPr lang="en-US" sz="1600" u="none" strike="noStrike" dirty="0">
                          <a:effectLst/>
                          <a:latin typeface="Arial" panose="020B0604020202020204" pitchFamily="34" charset="0"/>
                          <a:cs typeface="Arial" panose="020B0604020202020204" pitchFamily="34" charset="0"/>
                        </a:rPr>
                        <a:t> </a:t>
                      </a:r>
                      <a:r>
                        <a:rPr lang="en-US" sz="1600" b="1" u="none" strike="noStrike" kern="1200" dirty="0" smtClean="0">
                          <a:solidFill>
                            <a:schemeClr val="dk1"/>
                          </a:solidFill>
                          <a:effectLst/>
                          <a:latin typeface="Arial" panose="020B0604020202020204" pitchFamily="34" charset="0"/>
                          <a:ea typeface="+mn-ea"/>
                          <a:cs typeface="Arial" panose="020B0604020202020204" pitchFamily="34" charset="0"/>
                        </a:rPr>
                        <a:t>Economic</a:t>
                      </a:r>
                      <a:r>
                        <a:rPr lang="en-US" sz="1600" b="1" u="none" strike="noStrike"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b="1" u="none" strike="noStrike" kern="1200" dirty="0" smtClean="0">
                          <a:solidFill>
                            <a:schemeClr val="dk1"/>
                          </a:solidFill>
                          <a:effectLst/>
                          <a:latin typeface="Arial" panose="020B0604020202020204" pitchFamily="34" charset="0"/>
                          <a:ea typeface="+mn-ea"/>
                          <a:cs typeface="Arial" panose="020B0604020202020204" pitchFamily="34" charset="0"/>
                        </a:rPr>
                        <a:t>Classification</a:t>
                      </a:r>
                      <a:endParaRPr lang="en-US" sz="16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8100" marR="8100" marT="810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rtl="0" fontAlgn="ctr"/>
                      <a:r>
                        <a:rPr lang="en-US" sz="1600" b="1" u="none" strike="noStrike" dirty="0">
                          <a:effectLst/>
                          <a:latin typeface="Arial" panose="020B0604020202020204" pitchFamily="34" charset="0"/>
                          <a:cs typeface="Arial" panose="020B0604020202020204" pitchFamily="34" charset="0"/>
                        </a:rPr>
                        <a:t>(R’000)</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rtl="0" fontAlgn="ctr"/>
                      <a:r>
                        <a:rPr lang="en-US" sz="1600" b="1" u="none" strike="noStrike" dirty="0">
                          <a:effectLst/>
                          <a:latin typeface="Arial" panose="020B0604020202020204" pitchFamily="34" charset="0"/>
                          <a:cs typeface="Arial" panose="020B0604020202020204" pitchFamily="34" charset="0"/>
                        </a:rPr>
                        <a:t>(R’000)</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rtl="0" fontAlgn="ctr"/>
                      <a:r>
                        <a:rPr lang="en-US" sz="1600" b="1" u="none" strike="noStrike" dirty="0" smtClean="0">
                          <a:effectLst/>
                          <a:latin typeface="Arial" panose="020B0604020202020204" pitchFamily="34" charset="0"/>
                          <a:cs typeface="Arial" panose="020B0604020202020204" pitchFamily="34" charset="0"/>
                        </a:rPr>
                        <a:t>(%)</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rtl="0" fontAlgn="ctr"/>
                      <a:r>
                        <a:rPr lang="en-US" sz="1600" b="1" u="none" strike="noStrike" dirty="0">
                          <a:effectLst/>
                          <a:latin typeface="Arial" panose="020B0604020202020204" pitchFamily="34" charset="0"/>
                          <a:cs typeface="Arial" panose="020B0604020202020204" pitchFamily="34" charset="0"/>
                        </a:rPr>
                        <a:t>(%)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rtl="0" fontAlgn="ctr"/>
                      <a:r>
                        <a:rPr lang="en-US" sz="1600" b="1" u="none" strike="noStrike" dirty="0" smtClean="0">
                          <a:effectLst/>
                          <a:latin typeface="Arial" panose="020B0604020202020204" pitchFamily="34" charset="0"/>
                          <a:cs typeface="Arial" panose="020B0604020202020204" pitchFamily="34" charset="0"/>
                        </a:rPr>
                        <a:t>(R’000)</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6637" marR="6637" marT="6637"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616494">
                <a:tc>
                  <a:txBody>
                    <a:bodyPr/>
                    <a:lstStyle/>
                    <a:p>
                      <a:pPr algn="l" rtl="0" fontAlgn="ctr"/>
                      <a:r>
                        <a:rPr lang="en-US" sz="1600" u="none" strike="noStrike" dirty="0">
                          <a:effectLst/>
                          <a:latin typeface="Arial" panose="020B0604020202020204" pitchFamily="34" charset="0"/>
                          <a:cs typeface="Arial" panose="020B0604020202020204" pitchFamily="34" charset="0"/>
                        </a:rPr>
                        <a:t>Compensation of Employees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100" marR="8100" marT="810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216,505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204,753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94.6%</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11,752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r h="577846">
                <a:tc>
                  <a:txBody>
                    <a:bodyPr/>
                    <a:lstStyle/>
                    <a:p>
                      <a:pPr algn="l" rtl="0" fontAlgn="ctr"/>
                      <a:r>
                        <a:rPr lang="en-US" sz="1600" u="none" strike="noStrike" dirty="0">
                          <a:effectLst/>
                          <a:latin typeface="Arial" panose="020B0604020202020204" pitchFamily="34" charset="0"/>
                          <a:cs typeface="Arial" panose="020B0604020202020204" pitchFamily="34" charset="0"/>
                        </a:rPr>
                        <a:t>Goods and Services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100" marR="8100" marT="810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64,444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               55,691 </a:t>
                      </a:r>
                    </a:p>
                  </a:txBody>
                  <a:tcPr marL="0" marR="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86.4%</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13.6%</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en-US" sz="1600" b="0" i="0" u="none" strike="noStrike" dirty="0" smtClean="0">
                          <a:solidFill>
                            <a:srgbClr val="000000"/>
                          </a:solidFill>
                          <a:effectLst/>
                          <a:latin typeface="Arial" panose="020B0604020202020204" pitchFamily="34" charset="0"/>
                          <a:cs typeface="Arial" panose="020B0604020202020204" pitchFamily="34" charset="0"/>
                        </a:rPr>
                        <a:t>8,753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3"/>
                  </a:ext>
                </a:extLst>
              </a:tr>
              <a:tr h="577846">
                <a:tc>
                  <a:txBody>
                    <a:bodyPr/>
                    <a:lstStyle/>
                    <a:p>
                      <a:pPr algn="l" rtl="0" fontAlgn="ctr"/>
                      <a:r>
                        <a:rPr lang="en-US" sz="1600" u="none" strike="noStrike" dirty="0">
                          <a:effectLst/>
                          <a:latin typeface="Arial" panose="020B0604020202020204" pitchFamily="34" charset="0"/>
                          <a:cs typeface="Arial" panose="020B0604020202020204" pitchFamily="34" charset="0"/>
                        </a:rPr>
                        <a:t>Transfers and subsidies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100" marR="8100" marT="810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u="none" strike="noStrike" dirty="0" smtClean="0">
                          <a:effectLst/>
                          <a:latin typeface="Arial" panose="020B0604020202020204" pitchFamily="34" charset="0"/>
                          <a:cs typeface="Arial" panose="020B0604020202020204" pitchFamily="34" charset="0"/>
                        </a:rPr>
                        <a:t>1,933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100" marR="8100" marT="810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u="none" strike="noStrike" dirty="0" smtClean="0">
                          <a:effectLst/>
                          <a:latin typeface="Arial" panose="020B0604020202020204" pitchFamily="34" charset="0"/>
                          <a:cs typeface="Arial" panose="020B0604020202020204" pitchFamily="34" charset="0"/>
                        </a:rPr>
                        <a:t>1,933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100" marR="8100" marT="810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Arial" panose="020B0604020202020204" pitchFamily="34" charset="0"/>
                          <a:cs typeface="Arial" panose="020B0604020202020204" pitchFamily="34" charset="0"/>
                        </a:rPr>
                        <a:t>100%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en-US" sz="1600" b="0" i="0" u="none" strike="noStrike" dirty="0" smtClean="0">
                          <a:solidFill>
                            <a:srgbClr val="000000"/>
                          </a:solidFill>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4"/>
                  </a:ext>
                </a:extLst>
              </a:tr>
              <a:tr h="577846">
                <a:tc>
                  <a:txBody>
                    <a:bodyPr/>
                    <a:lstStyle/>
                    <a:p>
                      <a:pPr algn="l" rtl="0" fontAlgn="ctr"/>
                      <a:r>
                        <a:rPr lang="en-US" sz="1600" u="none" strike="noStrike" dirty="0">
                          <a:effectLst/>
                          <a:latin typeface="Arial" panose="020B0604020202020204" pitchFamily="34" charset="0"/>
                          <a:cs typeface="Arial" panose="020B0604020202020204" pitchFamily="34" charset="0"/>
                        </a:rPr>
                        <a:t>Payment for capital assets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100" marR="8100" marT="810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3,389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3,383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99.8%</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0.2%</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6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5"/>
                  </a:ext>
                </a:extLst>
              </a:tr>
              <a:tr h="577846">
                <a:tc>
                  <a:txBody>
                    <a:bodyPr/>
                    <a:lstStyle/>
                    <a:p>
                      <a:pPr algn="l" fontAlgn="b"/>
                      <a:r>
                        <a:rPr lang="en-US" sz="1600" b="0" i="0" u="none" strike="noStrike" dirty="0">
                          <a:solidFill>
                            <a:srgbClr val="000000"/>
                          </a:solidFill>
                          <a:effectLst/>
                          <a:latin typeface="Arial" panose="020B0604020202020204" pitchFamily="34" charset="0"/>
                        </a:rPr>
                        <a:t>Payments for Financial Assets</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               –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11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(11)</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6"/>
                  </a:ext>
                </a:extLst>
              </a:tr>
              <a:tr h="436396">
                <a:tc>
                  <a:txBody>
                    <a:bodyPr/>
                    <a:lstStyle/>
                    <a:p>
                      <a:pPr algn="l" rtl="0" fontAlgn="ctr"/>
                      <a:r>
                        <a:rPr lang="en-US" sz="1600" b="1" u="none" strike="noStrike" dirty="0">
                          <a:effectLst/>
                          <a:latin typeface="Arial" panose="020B0604020202020204" pitchFamily="34" charset="0"/>
                          <a:cs typeface="Arial" panose="020B0604020202020204" pitchFamily="34" charset="0"/>
                        </a:rPr>
                        <a:t>TOTAL</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100" marR="8100" marT="810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rtl="0" fontAlgn="b"/>
                      <a:r>
                        <a:rPr lang="en-US" sz="1600" b="1" u="none" strike="noStrike" dirty="0" smtClean="0">
                          <a:effectLst/>
                          <a:latin typeface="Arial" panose="020B0604020202020204" pitchFamily="34" charset="0"/>
                          <a:cs typeface="Arial" panose="020B0604020202020204" pitchFamily="34" charset="0"/>
                        </a:rPr>
                        <a:t>286,271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rtl="0" fontAlgn="b"/>
                      <a:r>
                        <a:rPr lang="en-US" sz="1600" b="1" u="none" strike="noStrike" dirty="0" smtClean="0">
                          <a:effectLst/>
                          <a:latin typeface="Arial" panose="020B0604020202020204" pitchFamily="34" charset="0"/>
                          <a:cs typeface="Arial" panose="020B0604020202020204" pitchFamily="34" charset="0"/>
                        </a:rPr>
                        <a:t>265,771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637" marR="6637" marT="6637"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1" i="0" u="none" strike="noStrike" dirty="0" smtClean="0">
                          <a:solidFill>
                            <a:srgbClr val="000000"/>
                          </a:solidFill>
                          <a:effectLst/>
                          <a:latin typeface="Arial" panose="020B0604020202020204" pitchFamily="34" charset="0"/>
                          <a:cs typeface="Arial" panose="020B0604020202020204" pitchFamily="34" charset="0"/>
                        </a:rPr>
                        <a:t>92.8%</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7.2%</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20,500</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4167266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6" y="44624"/>
            <a:ext cx="9210616" cy="6885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prstClr val="white"/>
                </a:solidFill>
                <a:latin typeface="Arial" panose="020B0604020202020204" pitchFamily="34" charset="0"/>
                <a:cs typeface="Arial" panose="020B0604020202020204" pitchFamily="34" charset="0"/>
              </a:rPr>
              <a:pPr algn="r"/>
              <a:t>2</a:t>
            </a:fld>
            <a:endParaRPr lang="en-US" sz="1000" b="1" dirty="0" smtClean="0">
              <a:solidFill>
                <a:prstClr val="white"/>
              </a:solidFill>
              <a:latin typeface="Arial" panose="020B0604020202020204" pitchFamily="34" charset="0"/>
              <a:cs typeface="Arial" panose="020B0604020202020204" pitchFamily="34" charset="0"/>
            </a:endParaRPr>
          </a:p>
        </p:txBody>
      </p:sp>
      <p:sp>
        <p:nvSpPr>
          <p:cNvPr id="4" name="Rectangle 3"/>
          <p:cNvSpPr/>
          <p:nvPr/>
        </p:nvSpPr>
        <p:spPr>
          <a:xfrm>
            <a:off x="573050" y="188640"/>
            <a:ext cx="7920880" cy="400110"/>
          </a:xfrm>
          <a:prstGeom prst="rect">
            <a:avLst/>
          </a:prstGeom>
        </p:spPr>
        <p:txBody>
          <a:bodyPr wrap="square">
            <a:spAutoFit/>
          </a:bodyPr>
          <a:lstStyle/>
          <a:p>
            <a:pPr algn="ctr"/>
            <a:r>
              <a:rPr lang="en-US" sz="2000" b="1" dirty="0">
                <a:solidFill>
                  <a:srgbClr val="C00000"/>
                </a:solidFill>
                <a:latin typeface="Arial Black" panose="020B0A04020102020204" pitchFamily="34" charset="0"/>
                <a:cs typeface="Arial" panose="020B0604020202020204" pitchFamily="34" charset="0"/>
              </a:rPr>
              <a:t>PRESENTATION OVERVIEW</a:t>
            </a:r>
          </a:p>
        </p:txBody>
      </p:sp>
      <p:sp>
        <p:nvSpPr>
          <p:cNvPr id="3" name="Rectangle 2"/>
          <p:cNvSpPr/>
          <p:nvPr/>
        </p:nvSpPr>
        <p:spPr>
          <a:xfrm>
            <a:off x="251520" y="908720"/>
            <a:ext cx="8712968" cy="797078"/>
          </a:xfrm>
          <a:prstGeom prst="rect">
            <a:avLst/>
          </a:prstGeom>
        </p:spPr>
        <p:txBody>
          <a:bodyPr wrap="square">
            <a:spAutoFit/>
          </a:bodyPr>
          <a:lstStyle/>
          <a:p>
            <a:pPr marL="852488" lvl="1" indent="-395288" algn="just">
              <a:lnSpc>
                <a:spcPct val="120000"/>
              </a:lnSpc>
              <a:buFont typeface="Wingdings" panose="05000000000000000000" pitchFamily="2" charset="2"/>
              <a:buChar char="q"/>
            </a:pPr>
            <a:endParaRPr lang="en-US" sz="2000" dirty="0">
              <a:solidFill>
                <a:srgbClr val="000000"/>
              </a:solidFill>
              <a:latin typeface="Arial" panose="020B0604020202020204" pitchFamily="34" charset="0"/>
              <a:ea typeface="MS PGothic" pitchFamily="34" charset="-128"/>
              <a:cs typeface="Arial" panose="020B0604020202020204" pitchFamily="34" charset="0"/>
            </a:endParaRPr>
          </a:p>
          <a:p>
            <a:pPr marL="852488" lvl="1" indent="-395288" algn="just">
              <a:lnSpc>
                <a:spcPct val="120000"/>
              </a:lnSpc>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xmlns="" val="3080600235"/>
              </p:ext>
            </p:extLst>
          </p:nvPr>
        </p:nvGraphicFramePr>
        <p:xfrm>
          <a:off x="755576" y="100252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963654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prstClr val="white"/>
                </a:solidFill>
                <a:latin typeface="Arial" panose="020B0604020202020204" pitchFamily="34" charset="0"/>
                <a:cs typeface="Arial" panose="020B0604020202020204" pitchFamily="34" charset="0"/>
              </a:rPr>
              <a:pPr algn="r"/>
              <a:t>20</a:t>
            </a:fld>
            <a:endParaRPr lang="en-US" sz="1000" b="1" dirty="0" smtClean="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00" y="1457"/>
            <a:ext cx="9180000" cy="6885000"/>
          </a:xfrm>
          <a:prstGeom prst="rect">
            <a:avLst/>
          </a:prstGeom>
        </p:spPr>
      </p:pic>
      <p:sp>
        <p:nvSpPr>
          <p:cNvPr id="3" name="Rectangle 2"/>
          <p:cNvSpPr/>
          <p:nvPr/>
        </p:nvSpPr>
        <p:spPr>
          <a:xfrm>
            <a:off x="383432" y="260648"/>
            <a:ext cx="8221016" cy="400110"/>
          </a:xfrm>
          <a:prstGeom prst="rect">
            <a:avLst/>
          </a:prstGeom>
        </p:spPr>
        <p:txBody>
          <a:bodyPr wrap="square">
            <a:spAutoFit/>
          </a:bodyPr>
          <a:lstStyle/>
          <a:p>
            <a:pPr lvl="0" algn="ctr"/>
            <a:r>
              <a:rPr lang="it-IT" sz="2000" b="1" dirty="0">
                <a:solidFill>
                  <a:srgbClr val="C00000"/>
                </a:solidFill>
                <a:latin typeface="Arial Black" panose="020B0A04020102020204" pitchFamily="34" charset="0"/>
                <a:cs typeface="Arial" panose="020B0604020202020204" pitchFamily="34" charset="0"/>
              </a:rPr>
              <a:t>PSC 2021/22 AUDIT OUTCOME</a:t>
            </a:r>
            <a:endParaRPr lang="en-US" sz="2000" dirty="0">
              <a:solidFill>
                <a:srgbClr val="C00000"/>
              </a:solidFill>
              <a:latin typeface="Arial Black" panose="020B0A040201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xmlns="" val="3291803448"/>
              </p:ext>
            </p:extLst>
          </p:nvPr>
        </p:nvGraphicFramePr>
        <p:xfrm>
          <a:off x="697811" y="1457239"/>
          <a:ext cx="7671358" cy="20107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950317571"/>
              </p:ext>
            </p:extLst>
          </p:nvPr>
        </p:nvGraphicFramePr>
        <p:xfrm>
          <a:off x="1115616" y="3942605"/>
          <a:ext cx="7056784" cy="2346960"/>
        </p:xfrm>
        <a:graphic>
          <a:graphicData uri="http://schemas.openxmlformats.org/drawingml/2006/table">
            <a:tbl>
              <a:tblPr>
                <a:tableStyleId>{5C22544A-7EE6-4342-B048-85BDC9FD1C3A}</a:tableStyleId>
              </a:tblPr>
              <a:tblGrid>
                <a:gridCol w="7056784">
                  <a:extLst>
                    <a:ext uri="{9D8B030D-6E8A-4147-A177-3AD203B41FA5}">
                      <a16:colId xmlns:a16="http://schemas.microsoft.com/office/drawing/2014/main" xmlns="" val="20000"/>
                    </a:ext>
                  </a:extLst>
                </a:gridCol>
              </a:tblGrid>
              <a:tr h="216024">
                <a:tc>
                  <a:txBody>
                    <a:bodyPr/>
                    <a:lstStyle/>
                    <a:p>
                      <a:pPr algn="ctr"/>
                      <a:r>
                        <a:rPr lang="en-US" sz="1600" b="1" dirty="0" smtClean="0">
                          <a:latin typeface="Arial" panose="020B0604020202020204" pitchFamily="34" charset="0"/>
                          <a:cs typeface="Arial" panose="020B0604020202020204" pitchFamily="34" charset="0"/>
                        </a:rPr>
                        <a:t>Types of Audit Outcomes</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60215">
                <a:tc>
                  <a:txBody>
                    <a:bodyPr/>
                    <a:lstStyle/>
                    <a:p>
                      <a:pPr algn="ctr"/>
                      <a:r>
                        <a:rPr lang="en-US" sz="1600" b="1" dirty="0" smtClean="0">
                          <a:latin typeface="Arial" panose="020B0604020202020204" pitchFamily="34" charset="0"/>
                          <a:cs typeface="Arial" panose="020B0604020202020204" pitchFamily="34" charset="0"/>
                        </a:rPr>
                        <a:t>Clean audit</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1"/>
                  </a:ext>
                </a:extLst>
              </a:tr>
              <a:tr h="160392">
                <a:tc>
                  <a:txBody>
                    <a:bodyPr/>
                    <a:lstStyle/>
                    <a:p>
                      <a:pPr algn="ctr"/>
                      <a:r>
                        <a:rPr lang="en-US" sz="1600" b="1" dirty="0" smtClean="0">
                          <a:latin typeface="Arial" panose="020B0604020202020204" pitchFamily="34" charset="0"/>
                          <a:cs typeface="Arial" panose="020B0604020202020204" pitchFamily="34" charset="0"/>
                        </a:rPr>
                        <a:t>Unqualified</a:t>
                      </a:r>
                      <a:r>
                        <a:rPr lang="en-US" sz="1600" b="1" baseline="0" dirty="0" smtClean="0">
                          <a:latin typeface="Arial" panose="020B0604020202020204" pitchFamily="34" charset="0"/>
                          <a:cs typeface="Arial" panose="020B0604020202020204" pitchFamily="34" charset="0"/>
                        </a:rPr>
                        <a:t> audit with findings</a:t>
                      </a:r>
                      <a:endParaRPr lang="en-US" sz="1600" b="1"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2"/>
                  </a:ext>
                </a:extLst>
              </a:tr>
              <a:tr h="204584">
                <a:tc>
                  <a:txBody>
                    <a:bodyPr/>
                    <a:lstStyle/>
                    <a:p>
                      <a:pPr algn="ctr"/>
                      <a:r>
                        <a:rPr lang="en-US" sz="1600" b="1" dirty="0" smtClean="0">
                          <a:latin typeface="Arial" panose="020B0604020202020204" pitchFamily="34" charset="0"/>
                          <a:cs typeface="Arial" panose="020B0604020202020204" pitchFamily="34" charset="0"/>
                        </a:rPr>
                        <a:t>Qualified</a:t>
                      </a:r>
                      <a:r>
                        <a:rPr lang="en-US" sz="1600" b="1" baseline="0" dirty="0" smtClean="0">
                          <a:latin typeface="Arial" panose="020B0604020202020204" pitchFamily="34" charset="0"/>
                          <a:cs typeface="Arial" panose="020B0604020202020204" pitchFamily="34" charset="0"/>
                        </a:rPr>
                        <a:t> with findings</a:t>
                      </a:r>
                      <a:endParaRPr lang="en-US" sz="1600" b="1"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800080"/>
                    </a:solidFill>
                  </a:tcPr>
                </a:tc>
                <a:extLst>
                  <a:ext uri="{0D108BD9-81ED-4DB2-BD59-A6C34878D82A}">
                    <a16:rowId xmlns:a16="http://schemas.microsoft.com/office/drawing/2014/main" xmlns="" val="10003"/>
                  </a:ext>
                </a:extLst>
              </a:tr>
              <a:tr h="176768">
                <a:tc>
                  <a:txBody>
                    <a:bodyPr/>
                    <a:lstStyle/>
                    <a:p>
                      <a:pPr algn="ctr"/>
                      <a:r>
                        <a:rPr lang="en-US" sz="1600" b="1" dirty="0" smtClean="0">
                          <a:latin typeface="Arial" panose="020B0604020202020204" pitchFamily="34" charset="0"/>
                          <a:cs typeface="Arial" panose="020B0604020202020204" pitchFamily="34" charset="0"/>
                        </a:rPr>
                        <a:t>Adverse</a:t>
                      </a:r>
                      <a:r>
                        <a:rPr lang="en-US" sz="1600" b="1" baseline="0" dirty="0" smtClean="0">
                          <a:latin typeface="Arial" panose="020B0604020202020204" pitchFamily="34" charset="0"/>
                          <a:cs typeface="Arial" panose="020B0604020202020204" pitchFamily="34" charset="0"/>
                        </a:rPr>
                        <a:t> with findings</a:t>
                      </a:r>
                      <a:endParaRPr lang="en-US" sz="1600" b="1"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3399"/>
                    </a:solidFill>
                  </a:tcPr>
                </a:tc>
                <a:extLst>
                  <a:ext uri="{0D108BD9-81ED-4DB2-BD59-A6C34878D82A}">
                    <a16:rowId xmlns:a16="http://schemas.microsoft.com/office/drawing/2014/main" xmlns="" val="10004"/>
                  </a:ext>
                </a:extLst>
              </a:tr>
              <a:tr h="148952">
                <a:tc>
                  <a:txBody>
                    <a:bodyPr/>
                    <a:lstStyle/>
                    <a:p>
                      <a:pPr algn="ctr"/>
                      <a:r>
                        <a:rPr lang="en-US" sz="1600" b="1" dirty="0" smtClean="0">
                          <a:latin typeface="Arial" panose="020B0604020202020204" pitchFamily="34" charset="0"/>
                          <a:cs typeface="Arial" panose="020B0604020202020204" pitchFamily="34" charset="0"/>
                        </a:rPr>
                        <a:t>Disclaimer</a:t>
                      </a:r>
                      <a:r>
                        <a:rPr lang="en-US" sz="1600" b="1" baseline="0" dirty="0" smtClean="0">
                          <a:latin typeface="Arial" panose="020B0604020202020204" pitchFamily="34" charset="0"/>
                          <a:cs typeface="Arial" panose="020B0604020202020204" pitchFamily="34" charset="0"/>
                        </a:rPr>
                        <a:t> with findings</a:t>
                      </a:r>
                      <a:endParaRPr lang="en-US" sz="1600" b="1"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5"/>
                  </a:ext>
                </a:extLst>
              </a:tr>
              <a:tr h="324324">
                <a:tc>
                  <a:txBody>
                    <a:bodyPr/>
                    <a:lstStyle/>
                    <a:p>
                      <a:pPr algn="ctr"/>
                      <a:r>
                        <a:rPr lang="en-US" sz="1600" b="1" dirty="0" smtClean="0">
                          <a:latin typeface="Arial" panose="020B0604020202020204" pitchFamily="34" charset="0"/>
                          <a:cs typeface="Arial" panose="020B0604020202020204" pitchFamily="34" charset="0"/>
                        </a:rPr>
                        <a:t>Outstanding audits</a:t>
                      </a:r>
                      <a:endParaRPr lang="en-US" sz="1600" b="1"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626716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prstClr val="white"/>
                </a:solidFill>
                <a:latin typeface="Arial" panose="020B0604020202020204" pitchFamily="34" charset="0"/>
                <a:cs typeface="Arial" panose="020B0604020202020204" pitchFamily="34" charset="0"/>
              </a:rPr>
              <a:pPr algn="r"/>
              <a:t>21</a:t>
            </a:fld>
            <a:endParaRPr lang="en-US" sz="1000" b="1" dirty="0" smtClean="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364" y="0"/>
            <a:ext cx="9180000" cy="6885000"/>
          </a:xfrm>
          <a:prstGeom prst="rect">
            <a:avLst/>
          </a:prstGeom>
        </p:spPr>
      </p:pic>
      <p:sp>
        <p:nvSpPr>
          <p:cNvPr id="3" name="Rectangle 2"/>
          <p:cNvSpPr/>
          <p:nvPr/>
        </p:nvSpPr>
        <p:spPr>
          <a:xfrm>
            <a:off x="755576" y="258470"/>
            <a:ext cx="6696744" cy="413831"/>
          </a:xfrm>
          <a:prstGeom prst="rect">
            <a:avLst/>
          </a:prstGeom>
        </p:spPr>
        <p:txBody>
          <a:bodyPr wrap="square">
            <a:spAutoFit/>
          </a:bodyPr>
          <a:lstStyle/>
          <a:p>
            <a:pPr lvl="0" algn="ctr">
              <a:lnSpc>
                <a:spcPct val="110000"/>
              </a:lnSpc>
            </a:pPr>
            <a:r>
              <a:rPr lang="it-IT" sz="2000" b="1" dirty="0">
                <a:solidFill>
                  <a:srgbClr val="C00000"/>
                </a:solidFill>
                <a:latin typeface="Arial Black" panose="020B0A04020102020204" pitchFamily="34" charset="0"/>
                <a:cs typeface="Arial" panose="020B0604020202020204" pitchFamily="34" charset="0"/>
              </a:rPr>
              <a:t>2020/21 AUDIT OUTCOME  </a:t>
            </a:r>
          </a:p>
        </p:txBody>
      </p:sp>
      <p:pic>
        <p:nvPicPr>
          <p:cNvPr id="4" name="Picture 3"/>
          <p:cNvPicPr>
            <a:picLocks noChangeAspect="1"/>
          </p:cNvPicPr>
          <p:nvPr/>
        </p:nvPicPr>
        <p:blipFill>
          <a:blip r:embed="rId4" cstate="print"/>
          <a:stretch>
            <a:fillRect/>
          </a:stretch>
        </p:blipFill>
        <p:spPr>
          <a:xfrm>
            <a:off x="361075" y="1326232"/>
            <a:ext cx="8564060" cy="3168352"/>
          </a:xfrm>
          <a:prstGeom prst="rect">
            <a:avLst/>
          </a:prstGeom>
          <a:solidFill>
            <a:schemeClr val="accent5">
              <a:lumMod val="40000"/>
              <a:lumOff val="60000"/>
            </a:schemeClr>
          </a:solidFill>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5157192"/>
            <a:ext cx="9036496" cy="1368152"/>
          </a:xfrm>
          <a:prstGeom prst="rect">
            <a:avLst/>
          </a:prstGeom>
        </p:spPr>
      </p:pic>
    </p:spTree>
    <p:extLst>
      <p:ext uri="{BB962C8B-B14F-4D97-AF65-F5344CB8AC3E}">
        <p14:creationId xmlns:p14="http://schemas.microsoft.com/office/powerpoint/2010/main" xmlns="" val="3180955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prstClr val="white"/>
                </a:solidFill>
                <a:latin typeface="Arial" panose="020B0604020202020204" pitchFamily="34" charset="0"/>
                <a:cs typeface="Arial" panose="020B0604020202020204" pitchFamily="34" charset="0"/>
              </a:rPr>
              <a:pPr algn="r"/>
              <a:t>22</a:t>
            </a:fld>
            <a:endParaRPr lang="en-US" sz="1000" b="1" dirty="0" smtClean="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80000" cy="6885000"/>
          </a:xfrm>
          <a:prstGeom prst="rect">
            <a:avLst/>
          </a:prstGeom>
        </p:spPr>
      </p:pic>
      <p:sp>
        <p:nvSpPr>
          <p:cNvPr id="3" name="Rectangle 2"/>
          <p:cNvSpPr/>
          <p:nvPr/>
        </p:nvSpPr>
        <p:spPr>
          <a:xfrm>
            <a:off x="1470644" y="146201"/>
            <a:ext cx="5904656" cy="413831"/>
          </a:xfrm>
          <a:prstGeom prst="rect">
            <a:avLst/>
          </a:prstGeom>
        </p:spPr>
        <p:txBody>
          <a:bodyPr wrap="square">
            <a:spAutoFit/>
          </a:bodyPr>
          <a:lstStyle/>
          <a:p>
            <a:pPr lvl="0" algn="ctr">
              <a:lnSpc>
                <a:spcPct val="110000"/>
              </a:lnSpc>
            </a:pPr>
            <a:r>
              <a:rPr lang="it-IT" sz="2000" b="1" dirty="0">
                <a:solidFill>
                  <a:srgbClr val="C00000"/>
                </a:solidFill>
                <a:latin typeface="Arial Black" panose="020B0A04020102020204" pitchFamily="34" charset="0"/>
                <a:cs typeface="Arial" panose="020B0604020202020204" pitchFamily="34" charset="0"/>
              </a:rPr>
              <a:t>2021/22 AUDIT OUTCOME  </a:t>
            </a:r>
          </a:p>
        </p:txBody>
      </p:sp>
      <p:sp>
        <p:nvSpPr>
          <p:cNvPr id="4" name="Rectangle 3"/>
          <p:cNvSpPr/>
          <p:nvPr/>
        </p:nvSpPr>
        <p:spPr>
          <a:xfrm>
            <a:off x="539552" y="1280112"/>
            <a:ext cx="3384376" cy="400110"/>
          </a:xfrm>
          <a:prstGeom prst="rect">
            <a:avLst/>
          </a:prstGeom>
        </p:spPr>
        <p:txBody>
          <a:bodyPr wrap="square">
            <a:spAutoFit/>
          </a:bodyPr>
          <a:lstStyle/>
          <a:p>
            <a:pPr lvl="0" algn="just"/>
            <a:r>
              <a:rPr lang="en-ZA" sz="2000" dirty="0">
                <a:solidFill>
                  <a:srgbClr val="000000"/>
                </a:solidFill>
                <a:latin typeface="Arial" panose="020B0604020202020204" pitchFamily="34" charset="0"/>
                <a:cs typeface="Arial" panose="020B0604020202020204" pitchFamily="34" charset="0"/>
              </a:rPr>
              <a:t>Creditors payment days</a:t>
            </a:r>
            <a:endParaRPr lang="en-ZA" sz="2000" b="1" dirty="0">
              <a:solidFill>
                <a:srgbClr val="FF0000"/>
              </a:solidFill>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3104589192"/>
              </p:ext>
            </p:extLst>
          </p:nvPr>
        </p:nvGraphicFramePr>
        <p:xfrm>
          <a:off x="539552" y="2121437"/>
          <a:ext cx="8329612" cy="2417352"/>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756" y="5157192"/>
            <a:ext cx="8964488" cy="1584176"/>
          </a:xfrm>
          <a:prstGeom prst="rect">
            <a:avLst/>
          </a:prstGeom>
        </p:spPr>
      </p:pic>
    </p:spTree>
    <p:extLst>
      <p:ext uri="{BB962C8B-B14F-4D97-AF65-F5344CB8AC3E}">
        <p14:creationId xmlns:p14="http://schemas.microsoft.com/office/powerpoint/2010/main" xmlns="" val="3186373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23</a:t>
            </a:fld>
            <a:endParaRPr lang="en-US" sz="1000" b="1" dirty="0" smtClean="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008" y="10833"/>
            <a:ext cx="9180000" cy="6885000"/>
          </a:xfrm>
          <a:prstGeom prst="rect">
            <a:avLst/>
          </a:prstGeom>
        </p:spPr>
      </p:pic>
      <p:sp>
        <p:nvSpPr>
          <p:cNvPr id="4" name="Rectangle 3"/>
          <p:cNvSpPr/>
          <p:nvPr/>
        </p:nvSpPr>
        <p:spPr>
          <a:xfrm>
            <a:off x="107504" y="908720"/>
            <a:ext cx="8856984" cy="4801314"/>
          </a:xfrm>
          <a:prstGeom prst="rect">
            <a:avLst/>
          </a:prstGeom>
        </p:spPr>
        <p:txBody>
          <a:bodyPr wrap="square">
            <a:spAutoFit/>
          </a:bodyPr>
          <a:lstStyle/>
          <a:p>
            <a:pPr marL="285750" lvl="0" indent="-324000" algn="just">
              <a:buFont typeface="Wingdings" panose="05000000000000000000" pitchFamily="2" charset="2"/>
              <a:buChar char="q"/>
              <a:defRPr/>
            </a:pPr>
            <a:r>
              <a:rPr lang="en-ZA" dirty="0">
                <a:solidFill>
                  <a:prstClr val="black"/>
                </a:solidFill>
                <a:latin typeface="Arial" panose="020B0604020202020204" pitchFamily="34" charset="0"/>
                <a:cs typeface="Arial" panose="020B0604020202020204" pitchFamily="34" charset="0"/>
              </a:rPr>
              <a:t>There were no Audit Report findings 2021/22 FY</a:t>
            </a:r>
            <a:r>
              <a:rPr lang="en-ZA" dirty="0" smtClean="0">
                <a:solidFill>
                  <a:prstClr val="black"/>
                </a:solidFill>
                <a:latin typeface="Arial" panose="020B0604020202020204" pitchFamily="34" charset="0"/>
                <a:cs typeface="Arial" panose="020B0604020202020204" pitchFamily="34" charset="0"/>
              </a:rPr>
              <a:t>.</a:t>
            </a:r>
          </a:p>
          <a:p>
            <a:pPr lvl="0" algn="just">
              <a:defRPr/>
            </a:pPr>
            <a:endParaRPr lang="en-ZA" dirty="0">
              <a:solidFill>
                <a:prstClr val="black"/>
              </a:solidFill>
              <a:latin typeface="Arial" panose="020B0604020202020204" pitchFamily="34" charset="0"/>
              <a:cs typeface="Arial" panose="020B0604020202020204" pitchFamily="34" charset="0"/>
            </a:endParaRPr>
          </a:p>
          <a:p>
            <a:pPr marL="285750" lvl="0" indent="-324000" algn="just">
              <a:buFont typeface="Wingdings" panose="05000000000000000000" pitchFamily="2" charset="2"/>
              <a:buChar char="q"/>
              <a:defRPr/>
            </a:pPr>
            <a:r>
              <a:rPr lang="en-ZA" dirty="0">
                <a:solidFill>
                  <a:prstClr val="black"/>
                </a:solidFill>
                <a:latin typeface="Arial" panose="020B0604020202020204" pitchFamily="34" charset="0"/>
                <a:cs typeface="Arial" panose="020B0604020202020204" pitchFamily="34" charset="0"/>
              </a:rPr>
              <a:t>No material errors on AFS and PR</a:t>
            </a:r>
            <a:r>
              <a:rPr lang="en-ZA" dirty="0" smtClean="0">
                <a:solidFill>
                  <a:prstClr val="black"/>
                </a:solidFill>
                <a:latin typeface="Arial" panose="020B0604020202020204" pitchFamily="34" charset="0"/>
                <a:cs typeface="Arial" panose="020B0604020202020204" pitchFamily="34" charset="0"/>
              </a:rPr>
              <a:t>.</a:t>
            </a:r>
            <a:endParaRPr lang="en-ZA" dirty="0">
              <a:solidFill>
                <a:prstClr val="black"/>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endParaRPr lang="en-ZA" dirty="0">
              <a:solidFill>
                <a:prstClr val="black"/>
              </a:solidFill>
              <a:latin typeface="Arial" panose="020B0604020202020204" pitchFamily="34" charset="0"/>
              <a:cs typeface="Arial" panose="020B0604020202020204" pitchFamily="34" charset="0"/>
            </a:endParaRPr>
          </a:p>
          <a:p>
            <a:pPr marL="285750" lvl="0" indent="-324000" algn="just">
              <a:buFont typeface="Wingdings" panose="05000000000000000000" pitchFamily="2" charset="2"/>
              <a:buChar char="q"/>
              <a:defRPr/>
            </a:pPr>
            <a:r>
              <a:rPr lang="en-ZA" dirty="0">
                <a:solidFill>
                  <a:srgbClr val="000000"/>
                </a:solidFill>
                <a:latin typeface="Arial" panose="020B0604020202020204" pitchFamily="34" charset="0"/>
                <a:cs typeface="Arial" panose="020B0604020202020204" pitchFamily="34" charset="0"/>
              </a:rPr>
              <a:t>No irregular, fruitless, wasteful and unauthorised expenditure incurred. </a:t>
            </a:r>
            <a:endParaRPr lang="en-ZA" dirty="0" smtClean="0">
              <a:solidFill>
                <a:srgbClr val="000000"/>
              </a:solidFill>
              <a:latin typeface="Arial" panose="020B0604020202020204" pitchFamily="34" charset="0"/>
              <a:cs typeface="Arial" panose="020B0604020202020204" pitchFamily="34" charset="0"/>
            </a:endParaRPr>
          </a:p>
          <a:p>
            <a:pPr lvl="0" algn="just">
              <a:defRPr/>
            </a:pPr>
            <a:endParaRPr lang="en-ZA" dirty="0" smtClean="0">
              <a:solidFill>
                <a:srgbClr val="000000"/>
              </a:solidFill>
              <a:latin typeface="Arial" panose="020B0604020202020204" pitchFamily="34" charset="0"/>
              <a:cs typeface="Arial" panose="020B0604020202020204" pitchFamily="34" charset="0"/>
            </a:endParaRPr>
          </a:p>
          <a:p>
            <a:pPr marL="285750" indent="-324000" algn="just">
              <a:buFont typeface="Wingdings" panose="05000000000000000000" pitchFamily="2" charset="2"/>
              <a:buChar char="q"/>
              <a:defRPr/>
            </a:pPr>
            <a:r>
              <a:rPr lang="en-ZA" dirty="0" smtClean="0">
                <a:solidFill>
                  <a:srgbClr val="000000"/>
                </a:solidFill>
                <a:latin typeface="Arial" panose="020B0604020202020204" pitchFamily="34" charset="0"/>
                <a:cs typeface="Arial" panose="020B0604020202020204" pitchFamily="34" charset="0"/>
              </a:rPr>
              <a:t>Only </a:t>
            </a:r>
            <a:r>
              <a:rPr lang="en-ZA" dirty="0">
                <a:solidFill>
                  <a:srgbClr val="000000"/>
                </a:solidFill>
                <a:latin typeface="Arial" panose="020B0604020202020204" pitchFamily="34" charset="0"/>
                <a:cs typeface="Arial" panose="020B0604020202020204" pitchFamily="34" charset="0"/>
              </a:rPr>
              <a:t>a historical SITA R2.4 million of 2018/19 FY which ended in 2021/22 FY. Was condoned by National Treasury’s OCPO</a:t>
            </a:r>
            <a:r>
              <a:rPr lang="en-ZA" dirty="0" smtClean="0">
                <a:solidFill>
                  <a:srgbClr val="000000"/>
                </a:solidFill>
                <a:latin typeface="Arial" panose="020B0604020202020204" pitchFamily="34" charset="0"/>
                <a:cs typeface="Arial" panose="020B0604020202020204" pitchFamily="34" charset="0"/>
              </a:rPr>
              <a:t>.</a:t>
            </a:r>
            <a:endParaRPr lang="en-ZA" dirty="0">
              <a:solidFill>
                <a:srgbClr val="000000"/>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endParaRPr lang="en-ZA" dirty="0">
              <a:solidFill>
                <a:srgbClr val="000000"/>
              </a:solidFill>
              <a:latin typeface="Arial" panose="020B0604020202020204" pitchFamily="34" charset="0"/>
              <a:cs typeface="Arial" panose="020B0604020202020204" pitchFamily="34" charset="0"/>
            </a:endParaRPr>
          </a:p>
          <a:p>
            <a:pPr marL="285750" lvl="0" indent="-324000" algn="just">
              <a:buFont typeface="Wingdings" panose="05000000000000000000" pitchFamily="2" charset="2"/>
              <a:buChar char="q"/>
              <a:defRPr/>
            </a:pPr>
            <a:r>
              <a:rPr lang="en-ZA" dirty="0">
                <a:solidFill>
                  <a:srgbClr val="000000"/>
                </a:solidFill>
                <a:latin typeface="Arial" panose="020B0604020202020204" pitchFamily="34" charset="0"/>
                <a:cs typeface="Arial" panose="020B0604020202020204" pitchFamily="34" charset="0"/>
              </a:rPr>
              <a:t>Overall financial viability assessment has improved</a:t>
            </a:r>
            <a:r>
              <a:rPr lang="en-ZA" dirty="0" smtClean="0">
                <a:solidFill>
                  <a:srgbClr val="000000"/>
                </a:solidFill>
                <a:latin typeface="Arial" panose="020B0604020202020204" pitchFamily="34" charset="0"/>
                <a:cs typeface="Arial" panose="020B0604020202020204" pitchFamily="34" charset="0"/>
              </a:rPr>
              <a:t>.</a:t>
            </a:r>
          </a:p>
          <a:p>
            <a:pPr lvl="0" algn="just">
              <a:defRPr/>
            </a:pPr>
            <a:endParaRPr lang="en-ZA" dirty="0">
              <a:solidFill>
                <a:srgbClr val="000000"/>
              </a:solidFill>
              <a:latin typeface="Arial" panose="020B0604020202020204" pitchFamily="34" charset="0"/>
              <a:cs typeface="Arial" panose="020B0604020202020204" pitchFamily="34" charset="0"/>
            </a:endParaRPr>
          </a:p>
          <a:p>
            <a:pPr marL="285750" lvl="0" indent="-324000" algn="just">
              <a:buFont typeface="Wingdings" panose="05000000000000000000" pitchFamily="2" charset="2"/>
              <a:buChar char="q"/>
              <a:defRPr/>
            </a:pPr>
            <a:r>
              <a:rPr lang="en-ZA" dirty="0">
                <a:solidFill>
                  <a:srgbClr val="000000"/>
                </a:solidFill>
                <a:latin typeface="Arial" panose="020B0604020202020204" pitchFamily="34" charset="0"/>
                <a:cs typeface="Arial" panose="020B0604020202020204" pitchFamily="34" charset="0"/>
              </a:rPr>
              <a:t>No cases for employees doing business with state</a:t>
            </a:r>
            <a:r>
              <a:rPr lang="en-ZA" dirty="0" smtClean="0">
                <a:solidFill>
                  <a:srgbClr val="000000"/>
                </a:solidFill>
                <a:latin typeface="Arial" panose="020B0604020202020204" pitchFamily="34" charset="0"/>
                <a:cs typeface="Arial" panose="020B0604020202020204" pitchFamily="34" charset="0"/>
              </a:rPr>
              <a:t>.</a:t>
            </a:r>
            <a:endParaRPr lang="en-ZA" dirty="0">
              <a:solidFill>
                <a:srgbClr val="000000"/>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endParaRPr lang="en-ZA" dirty="0">
              <a:solidFill>
                <a:srgbClr val="000000"/>
              </a:solidFill>
              <a:latin typeface="Arial" panose="020B0604020202020204" pitchFamily="34" charset="0"/>
              <a:cs typeface="Arial" panose="020B0604020202020204" pitchFamily="34" charset="0"/>
            </a:endParaRPr>
          </a:p>
          <a:p>
            <a:pPr marL="285750" lvl="0" indent="-324000" algn="just">
              <a:buFont typeface="Wingdings" panose="05000000000000000000" pitchFamily="2" charset="2"/>
              <a:buChar char="q"/>
              <a:defRPr/>
            </a:pPr>
            <a:r>
              <a:rPr lang="en-ZA" dirty="0">
                <a:solidFill>
                  <a:srgbClr val="000000"/>
                </a:solidFill>
                <a:latin typeface="Arial" panose="020B0604020202020204" pitchFamily="34" charset="0"/>
                <a:cs typeface="Arial" panose="020B0604020202020204" pitchFamily="34" charset="0"/>
              </a:rPr>
              <a:t>No deficiencies found in internal control on procurement and contract management</a:t>
            </a:r>
            <a:r>
              <a:rPr lang="en-ZA" dirty="0" smtClean="0">
                <a:solidFill>
                  <a:srgbClr val="000000"/>
                </a:solidFill>
                <a:latin typeface="Arial" panose="020B0604020202020204" pitchFamily="34" charset="0"/>
                <a:cs typeface="Arial" panose="020B0604020202020204" pitchFamily="34" charset="0"/>
              </a:rPr>
              <a:t>.</a:t>
            </a:r>
          </a:p>
          <a:p>
            <a:pPr lvl="0" algn="just">
              <a:defRPr/>
            </a:pPr>
            <a:endParaRPr lang="en-ZA" dirty="0">
              <a:solidFill>
                <a:srgbClr val="000000"/>
              </a:solidFill>
              <a:latin typeface="Arial" panose="020B0604020202020204" pitchFamily="34" charset="0"/>
              <a:cs typeface="Arial" panose="020B0604020202020204" pitchFamily="34" charset="0"/>
            </a:endParaRPr>
          </a:p>
          <a:p>
            <a:pPr marL="285750" lvl="0" indent="-324000" algn="just">
              <a:buFont typeface="Wingdings" panose="05000000000000000000" pitchFamily="2" charset="2"/>
              <a:buChar char="q"/>
              <a:defRPr/>
            </a:pPr>
            <a:r>
              <a:rPr lang="en-US" dirty="0">
                <a:solidFill>
                  <a:srgbClr val="000000"/>
                </a:solidFill>
                <a:latin typeface="Arial" panose="020B0604020202020204" pitchFamily="34" charset="0"/>
                <a:cs typeface="Arial" panose="020B0604020202020204" pitchFamily="34" charset="0"/>
              </a:rPr>
              <a:t>Improvements on days PSC’s to pay </a:t>
            </a:r>
            <a:r>
              <a:rPr lang="en-US" dirty="0" smtClean="0">
                <a:solidFill>
                  <a:srgbClr val="000000"/>
                </a:solidFill>
                <a:latin typeface="Arial" panose="020B0604020202020204" pitchFamily="34" charset="0"/>
                <a:cs typeface="Arial" panose="020B0604020202020204" pitchFamily="34" charset="0"/>
              </a:rPr>
              <a:t>creditors</a:t>
            </a:r>
            <a:endParaRPr lang="en-US" dirty="0">
              <a:solidFill>
                <a:srgbClr val="000000"/>
              </a:solidFill>
              <a:latin typeface="Arial" panose="020B0604020202020204" pitchFamily="34" charset="0"/>
              <a:cs typeface="Arial" panose="020B0604020202020204" pitchFamily="34" charset="0"/>
            </a:endParaRPr>
          </a:p>
        </p:txBody>
      </p:sp>
      <p:sp>
        <p:nvSpPr>
          <p:cNvPr id="11" name="TextBox 10"/>
          <p:cNvSpPr txBox="1"/>
          <p:nvPr/>
        </p:nvSpPr>
        <p:spPr>
          <a:xfrm>
            <a:off x="458288" y="262673"/>
            <a:ext cx="8371440" cy="413831"/>
          </a:xfrm>
          <a:prstGeom prst="rect">
            <a:avLst/>
          </a:prstGeom>
          <a:noFill/>
        </p:spPr>
        <p:txBody>
          <a:bodyPr wrap="square" rtlCol="0">
            <a:spAutoFit/>
          </a:bodyPr>
          <a:lstStyle/>
          <a:p>
            <a:pPr lvl="0" algn="ctr">
              <a:lnSpc>
                <a:spcPct val="110000"/>
              </a:lnSpc>
            </a:pPr>
            <a:r>
              <a:rPr lang="it-IT" sz="2000" b="1" dirty="0" smtClean="0">
                <a:solidFill>
                  <a:srgbClr val="C00000"/>
                </a:solidFill>
                <a:latin typeface="Arial Black" panose="020B0A04020102020204" pitchFamily="34" charset="0"/>
                <a:cs typeface="Arial" panose="020B0604020202020204" pitchFamily="34" charset="0"/>
              </a:rPr>
              <a:t>2021/22 </a:t>
            </a:r>
            <a:r>
              <a:rPr lang="it-IT" sz="2000" b="1" dirty="0">
                <a:solidFill>
                  <a:srgbClr val="C00000"/>
                </a:solidFill>
                <a:latin typeface="Arial Black" panose="020B0A04020102020204" pitchFamily="34" charset="0"/>
                <a:cs typeface="Arial" panose="020B0604020202020204" pitchFamily="34" charset="0"/>
              </a:rPr>
              <a:t>AUDIT OUTCOME  </a:t>
            </a:r>
          </a:p>
        </p:txBody>
      </p:sp>
      <p:pic>
        <p:nvPicPr>
          <p:cNvPr id="3" name="Picture 2"/>
          <p:cNvPicPr>
            <a:picLocks noChangeAspect="1"/>
          </p:cNvPicPr>
          <p:nvPr/>
        </p:nvPicPr>
        <p:blipFill>
          <a:blip r:embed="rId4" cstate="print"/>
          <a:stretch>
            <a:fillRect/>
          </a:stretch>
        </p:blipFill>
        <p:spPr>
          <a:xfrm>
            <a:off x="5580112" y="4919013"/>
            <a:ext cx="3519136" cy="1647825"/>
          </a:xfrm>
          <a:prstGeom prst="rect">
            <a:avLst/>
          </a:prstGeom>
        </p:spPr>
      </p:pic>
    </p:spTree>
    <p:extLst>
      <p:ext uri="{BB962C8B-B14F-4D97-AF65-F5344CB8AC3E}">
        <p14:creationId xmlns:p14="http://schemas.microsoft.com/office/powerpoint/2010/main" xmlns="" val="3660068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DAF3C70-3F06-4597-AE16-5F5EF8F327DE}" type="slidenum">
              <a:rPr lang="en-ZA">
                <a:solidFill>
                  <a:prstClr val="black">
                    <a:tint val="75000"/>
                  </a:prstClr>
                </a:solidFill>
              </a:rPr>
              <a:pPr>
                <a:defRPr/>
              </a:pPr>
              <a:t>24</a:t>
            </a:fld>
            <a:endParaRPr lang="en-ZA">
              <a:solidFill>
                <a:prstClr val="black">
                  <a:tint val="75000"/>
                </a:prstClr>
              </a:solidFill>
            </a:endParaRPr>
          </a:p>
        </p:txBody>
      </p:sp>
      <p:sp>
        <p:nvSpPr>
          <p:cNvPr id="7" name="Title 4"/>
          <p:cNvSpPr txBox="1">
            <a:spLocks noGrp="1"/>
          </p:cNvSpPr>
          <p:nvPr>
            <p:ph type="title"/>
          </p:nvPr>
        </p:nvSpPr>
        <p:spPr>
          <a:xfrm>
            <a:off x="467544" y="188640"/>
            <a:ext cx="8047806" cy="369332"/>
          </a:xfrm>
          <a:prstGeom prst="rect">
            <a:avLst/>
          </a:prstGeom>
          <a:noFill/>
        </p:spPr>
        <p:txBody>
          <a:bodyPr wrap="square" rtlCol="0">
            <a:spAutoFit/>
          </a:bodyPr>
          <a:lstStyle/>
          <a:p>
            <a:pPr algn="ctr"/>
            <a:r>
              <a:rPr lang="en-US" sz="2000" b="1" dirty="0" smtClean="0">
                <a:solidFill>
                  <a:srgbClr val="C00000"/>
                </a:solidFill>
                <a:latin typeface="Arial Black" panose="020B0A04020102020204" pitchFamily="34" charset="0"/>
                <a:cs typeface="Arial" panose="020B0604020202020204" pitchFamily="34" charset="0"/>
              </a:rPr>
              <a:t>PROGRAMME 4: INTEGRITY AND ANTI-CORRUPTION  </a:t>
            </a:r>
            <a:endParaRPr lang="en-US" sz="2000" b="1" dirty="0">
              <a:solidFill>
                <a:srgbClr val="C00000"/>
              </a:solidFill>
              <a:latin typeface="Arial Black" panose="020B0A040201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395144664"/>
              </p:ext>
            </p:extLst>
          </p:nvPr>
        </p:nvGraphicFramePr>
        <p:xfrm>
          <a:off x="107504" y="764704"/>
          <a:ext cx="8928991" cy="2077184"/>
        </p:xfrm>
        <a:graphic>
          <a:graphicData uri="http://schemas.openxmlformats.org/drawingml/2006/table">
            <a:tbl>
              <a:tblPr firstRow="1" bandRow="1">
                <a:tableStyleId>{5C22544A-7EE6-4342-B048-85BDC9FD1C3A}</a:tableStyleId>
              </a:tblPr>
              <a:tblGrid>
                <a:gridCol w="1623452">
                  <a:extLst>
                    <a:ext uri="{9D8B030D-6E8A-4147-A177-3AD203B41FA5}">
                      <a16:colId xmlns:a16="http://schemas.microsoft.com/office/drawing/2014/main" xmlns="" val="3453333280"/>
                    </a:ext>
                  </a:extLst>
                </a:gridCol>
                <a:gridCol w="2213799">
                  <a:extLst>
                    <a:ext uri="{9D8B030D-6E8A-4147-A177-3AD203B41FA5}">
                      <a16:colId xmlns:a16="http://schemas.microsoft.com/office/drawing/2014/main" xmlns="" val="2570514946"/>
                    </a:ext>
                  </a:extLst>
                </a:gridCol>
                <a:gridCol w="2294673">
                  <a:extLst>
                    <a:ext uri="{9D8B030D-6E8A-4147-A177-3AD203B41FA5}">
                      <a16:colId xmlns:a16="http://schemas.microsoft.com/office/drawing/2014/main" xmlns="" val="3281355307"/>
                    </a:ext>
                  </a:extLst>
                </a:gridCol>
                <a:gridCol w="2797067">
                  <a:extLst>
                    <a:ext uri="{9D8B030D-6E8A-4147-A177-3AD203B41FA5}">
                      <a16:colId xmlns:a16="http://schemas.microsoft.com/office/drawing/2014/main" xmlns="" val="3173995305"/>
                    </a:ext>
                  </a:extLst>
                </a:gridCol>
              </a:tblGrid>
              <a:tr h="226362">
                <a:tc>
                  <a:txBody>
                    <a:bodyPr/>
                    <a:lstStyle/>
                    <a:p>
                      <a:r>
                        <a:rPr lang="en-US" sz="1400" dirty="0" smtClean="0">
                          <a:latin typeface="Arial" panose="020B0604020202020204" pitchFamily="34" charset="0"/>
                          <a:cs typeface="Arial" panose="020B0604020202020204" pitchFamily="34" charset="0"/>
                        </a:rPr>
                        <a:t>Output</a:t>
                      </a:r>
                      <a:r>
                        <a:rPr lang="en-US" sz="1400" baseline="0" dirty="0" smtClean="0">
                          <a:latin typeface="Arial" panose="020B0604020202020204" pitchFamily="34" charset="0"/>
                          <a:cs typeface="Arial" panose="020B0604020202020204" pitchFamily="34" charset="0"/>
                        </a:rPr>
                        <a:t> indicator</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r>
                        <a:rPr lang="en-US" sz="1400" b="1" dirty="0" smtClean="0">
                          <a:latin typeface="Arial" panose="020B0604020202020204" pitchFamily="34" charset="0"/>
                          <a:cs typeface="Arial" panose="020B0604020202020204" pitchFamily="34" charset="0"/>
                        </a:rPr>
                        <a:t>Actual</a:t>
                      </a:r>
                      <a:r>
                        <a:rPr lang="en-US" sz="1400" b="1" baseline="0" dirty="0" smtClean="0">
                          <a:latin typeface="Arial" panose="020B0604020202020204" pitchFamily="34" charset="0"/>
                          <a:cs typeface="Arial" panose="020B0604020202020204" pitchFamily="34" charset="0"/>
                        </a:rPr>
                        <a:t> achievement </a:t>
                      </a:r>
                      <a:endParaRPr lang="en-ZA" sz="1400" b="1"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r>
                        <a:rPr lang="en-US" sz="1400" dirty="0" smtClean="0">
                          <a:latin typeface="Arial" panose="020B0604020202020204" pitchFamily="34" charset="0"/>
                          <a:cs typeface="Arial" panose="020B0604020202020204" pitchFamily="34" charset="0"/>
                        </a:rPr>
                        <a:t>Deviation</a:t>
                      </a:r>
                      <a:r>
                        <a:rPr lang="en-US" sz="1400" baseline="0" dirty="0" smtClean="0">
                          <a:latin typeface="Arial" panose="020B0604020202020204" pitchFamily="34" charset="0"/>
                          <a:cs typeface="Arial" panose="020B0604020202020204" pitchFamily="34" charset="0"/>
                        </a:rPr>
                        <a:t> from the planned target</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r>
                        <a:rPr lang="en-US" sz="1400" dirty="0" smtClean="0">
                          <a:latin typeface="Arial" panose="020B0604020202020204" pitchFamily="34" charset="0"/>
                          <a:cs typeface="Arial" panose="020B0604020202020204" pitchFamily="34" charset="0"/>
                        </a:rPr>
                        <a:t>Reasons</a:t>
                      </a:r>
                      <a:r>
                        <a:rPr lang="en-US" sz="1400" baseline="0" dirty="0" smtClean="0">
                          <a:latin typeface="Arial" panose="020B0604020202020204" pitchFamily="34" charset="0"/>
                          <a:cs typeface="Arial" panose="020B0604020202020204" pitchFamily="34" charset="0"/>
                        </a:rPr>
                        <a:t> for  deviation </a:t>
                      </a:r>
                      <a:endParaRPr lang="en-ZA" sz="1400" dirty="0">
                        <a:latin typeface="Arial" panose="020B0604020202020204" pitchFamily="34" charset="0"/>
                        <a:cs typeface="Arial" panose="020B0604020202020204" pitchFamily="34" charset="0"/>
                      </a:endParaRPr>
                    </a:p>
                  </a:txBody>
                  <a:tcPr marL="68580" marR="68580" marT="34290" marB="34290">
                    <a:solidFill>
                      <a:srgbClr val="006666"/>
                    </a:solidFill>
                  </a:tcPr>
                </a:tc>
                <a:extLst>
                  <a:ext uri="{0D108BD9-81ED-4DB2-BD59-A6C34878D82A}">
                    <a16:rowId xmlns:a16="http://schemas.microsoft.com/office/drawing/2014/main" xmlns="" val="3869669019"/>
                  </a:ext>
                </a:extLst>
              </a:tr>
              <a:tr h="189601">
                <a:tc>
                  <a:txBody>
                    <a:bodyPr/>
                    <a:lstStyle/>
                    <a:p>
                      <a:pPr marL="0" marR="0" indent="0" algn="just" defTabSz="685800" rtl="0" eaLnBrk="1" fontAlgn="auto" latinLnBrk="0" hangingPunct="1">
                        <a:lnSpc>
                          <a:spcPts val="1300"/>
                        </a:lnSpc>
                        <a:spcBef>
                          <a:spcPts val="0"/>
                        </a:spcBef>
                        <a:spcAft>
                          <a:spcPts val="0"/>
                        </a:spcAft>
                        <a:buClrTx/>
                        <a:buSzTx/>
                        <a:buFontTx/>
                        <a:buNone/>
                        <a:tabLst>
                          <a:tab pos="180340" algn="l"/>
                          <a:tab pos="540385" algn="l"/>
                        </a:tabLst>
                        <a:defRPr/>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Number of research reports on professional ethics</a:t>
                      </a:r>
                    </a:p>
                    <a:p>
                      <a:pPr algn="just">
                        <a:lnSpc>
                          <a:spcPts val="1300"/>
                        </a:lnSpc>
                        <a:spcAft>
                          <a:spcPts val="0"/>
                        </a:spcAft>
                        <a:tabLst>
                          <a:tab pos="180340" algn="l"/>
                          <a:tab pos="540385" algn="l"/>
                        </a:tabLst>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fontAlgn="t"/>
                      <a:r>
                        <a:rPr lang="en-US" sz="1200" b="1" i="0" u="none" strike="noStrike" dirty="0" smtClean="0">
                          <a:solidFill>
                            <a:srgbClr val="000000"/>
                          </a:solidFill>
                          <a:effectLst/>
                          <a:latin typeface="Arial" panose="020B0604020202020204" pitchFamily="34" charset="0"/>
                          <a:cs typeface="Arial" panose="020B0604020202020204" pitchFamily="34" charset="0"/>
                        </a:rPr>
                        <a:t>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ctr"/>
                      <a:r>
                        <a:rPr lang="en-US" sz="1200" dirty="0" smtClean="0">
                          <a:latin typeface="Arial" panose="020B0604020202020204" pitchFamily="34" charset="0"/>
                          <a:cs typeface="Arial" panose="020B0604020202020204" pitchFamily="34" charset="0"/>
                        </a:rPr>
                        <a:t>None</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ctr" fontAlgn="t"/>
                      <a:r>
                        <a:rPr lang="en-US" sz="1200" b="0" i="0" u="none" strike="noStrike" dirty="0" smtClean="0">
                          <a:solidFill>
                            <a:srgbClr val="000000"/>
                          </a:solidFill>
                          <a:effectLst/>
                          <a:latin typeface="Arial" panose="020B0604020202020204" pitchFamily="34" charset="0"/>
                          <a:cs typeface="Arial" panose="020B0604020202020204" pitchFamily="34" charset="0"/>
                        </a:rPr>
                        <a:t>None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3474338329"/>
                  </a:ext>
                </a:extLst>
              </a:tr>
              <a:tr h="921484">
                <a:tc>
                  <a:txBody>
                    <a:bodyPr/>
                    <a:lstStyle/>
                    <a:p>
                      <a:pPr algn="just">
                        <a:lnSpc>
                          <a:spcPts val="1300"/>
                        </a:lnSpc>
                        <a:spcAft>
                          <a:spcPts val="0"/>
                        </a:spcAft>
                        <a:tabLst>
                          <a:tab pos="180340" algn="l"/>
                          <a:tab pos="540385" algn="l"/>
                        </a:tabLst>
                      </a:pPr>
                      <a:r>
                        <a:rPr lang="en-ZA" sz="1200" kern="1200" dirty="0" smtClean="0">
                          <a:solidFill>
                            <a:schemeClr val="dk1"/>
                          </a:solidFill>
                          <a:effectLst/>
                          <a:latin typeface="Arial" panose="020B0604020202020204" pitchFamily="34" charset="0"/>
                          <a:ea typeface="+mn-ea"/>
                          <a:cs typeface="Arial" panose="020B0604020202020204" pitchFamily="34" charset="0"/>
                        </a:rPr>
                        <a:t>Number of articles on the promotion of professional ethics produced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fontAlgn="t"/>
                      <a:r>
                        <a:rPr lang="en-US" sz="1200" b="1" i="0" u="none" strike="noStrike" dirty="0" smtClean="0">
                          <a:solidFill>
                            <a:srgbClr val="000000"/>
                          </a:solidFill>
                          <a:effectLst/>
                          <a:latin typeface="Arial" panose="020B0604020202020204" pitchFamily="34" charset="0"/>
                        </a:rPr>
                        <a:t>4</a:t>
                      </a:r>
                      <a:endParaRPr lang="en-US" sz="1200" b="1" i="0" u="none" strike="noStrike" dirty="0">
                        <a:solidFill>
                          <a:srgbClr val="000000"/>
                        </a:solidFill>
                        <a:effectLst/>
                        <a:latin typeface="Arial" panose="020B0604020202020204" pitchFamily="34" charset="0"/>
                      </a:endParaRPr>
                    </a:p>
                  </a:txBody>
                  <a:tcPr marL="4763" marR="4763" marT="4763" marB="0"/>
                </a:tc>
                <a:tc>
                  <a:txBody>
                    <a:bodyPr/>
                    <a:lstStyle/>
                    <a:p>
                      <a:pPr algn="ctr"/>
                      <a:r>
                        <a:rPr lang="en-US" sz="1200" dirty="0" smtClean="0">
                          <a:latin typeface="Arial" panose="020B0604020202020204" pitchFamily="34" charset="0"/>
                          <a:cs typeface="Arial" panose="020B0604020202020204" pitchFamily="34" charset="0"/>
                        </a:rPr>
                        <a:t>None </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ctr" fontAlgn="t"/>
                      <a:r>
                        <a:rPr lang="en-US" sz="1200" b="0" i="0" u="none" strike="noStrike" dirty="0" smtClean="0">
                          <a:solidFill>
                            <a:srgbClr val="000000"/>
                          </a:solidFill>
                          <a:effectLst/>
                          <a:latin typeface="Arial" panose="020B0604020202020204" pitchFamily="34" charset="0"/>
                        </a:rPr>
                        <a:t>None</a:t>
                      </a:r>
                      <a:endParaRPr lang="en-US" sz="1200" b="0" i="0" u="none" strike="noStrike" dirty="0">
                        <a:solidFill>
                          <a:srgbClr val="000000"/>
                        </a:solidFill>
                        <a:effectLst/>
                        <a:latin typeface="Arial" panose="020B0604020202020204" pitchFamily="34" charset="0"/>
                      </a:endParaRPr>
                    </a:p>
                  </a:txBody>
                  <a:tcPr marL="4763" marR="4763" marT="4763" marB="0"/>
                </a:tc>
                <a:extLst>
                  <a:ext uri="{0D108BD9-81ED-4DB2-BD59-A6C34878D82A}">
                    <a16:rowId xmlns:a16="http://schemas.microsoft.com/office/drawing/2014/main" xmlns="" val="10002"/>
                  </a:ext>
                </a:extLst>
              </a:tr>
            </a:tbl>
          </a:graphicData>
        </a:graphic>
      </p:graphicFrame>
      <p:pic>
        <p:nvPicPr>
          <p:cNvPr id="2" name="Picture 1"/>
          <p:cNvPicPr>
            <a:picLocks noChangeAspect="1"/>
          </p:cNvPicPr>
          <p:nvPr/>
        </p:nvPicPr>
        <p:blipFill>
          <a:blip r:embed="rId2" cstate="print"/>
          <a:stretch>
            <a:fillRect/>
          </a:stretch>
        </p:blipFill>
        <p:spPr>
          <a:xfrm>
            <a:off x="755576" y="3048621"/>
            <a:ext cx="3312368" cy="3672854"/>
          </a:xfrm>
          <a:prstGeom prst="rect">
            <a:avLst/>
          </a:prstGeom>
        </p:spPr>
      </p:pic>
      <p:pic>
        <p:nvPicPr>
          <p:cNvPr id="5" name="Picture 4"/>
          <p:cNvPicPr>
            <a:picLocks noChangeAspect="1"/>
          </p:cNvPicPr>
          <p:nvPr/>
        </p:nvPicPr>
        <p:blipFill>
          <a:blip r:embed="rId3" cstate="print"/>
          <a:stretch>
            <a:fillRect/>
          </a:stretch>
        </p:blipFill>
        <p:spPr>
          <a:xfrm>
            <a:off x="4932040" y="2924944"/>
            <a:ext cx="3583310" cy="3796531"/>
          </a:xfrm>
          <a:prstGeom prst="rect">
            <a:avLst/>
          </a:prstGeom>
        </p:spPr>
      </p:pic>
    </p:spTree>
    <p:extLst>
      <p:ext uri="{BB962C8B-B14F-4D97-AF65-F5344CB8AC3E}">
        <p14:creationId xmlns:p14="http://schemas.microsoft.com/office/powerpoint/2010/main" xmlns="" val="3625267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000" y="0"/>
            <a:ext cx="9180000" cy="6885000"/>
          </a:xfrm>
          <a:prstGeom prst="rect">
            <a:avLst/>
          </a:prstGeom>
        </p:spPr>
      </p:pic>
      <p:sp>
        <p:nvSpPr>
          <p:cNvPr id="6" name="TextBox 5"/>
          <p:cNvSpPr txBox="1"/>
          <p:nvPr/>
        </p:nvSpPr>
        <p:spPr>
          <a:xfrm>
            <a:off x="2195736" y="692696"/>
            <a:ext cx="6840760" cy="4425827"/>
          </a:xfrm>
          <a:prstGeom prst="rect">
            <a:avLst/>
          </a:prstGeom>
          <a:noFill/>
        </p:spPr>
        <p:txBody>
          <a:bodyPr wrap="square" rtlCol="0">
            <a:spAutoFit/>
          </a:bodyPr>
          <a:lstStyle/>
          <a:p>
            <a:pPr>
              <a:lnSpc>
                <a:spcPct val="110000"/>
              </a:lnSpc>
              <a:spcBef>
                <a:spcPct val="0"/>
              </a:spcBef>
              <a:defRPr/>
            </a:pPr>
            <a:r>
              <a:rPr lang="en-US" sz="2400" b="1" dirty="0" smtClean="0">
                <a:solidFill>
                  <a:srgbClr val="006666"/>
                </a:solidFill>
                <a:latin typeface="Arial" panose="020B0604020202020204" pitchFamily="34" charset="0"/>
                <a:cs typeface="Arial" panose="020B0604020202020204" pitchFamily="34" charset="0"/>
              </a:rPr>
              <a:t>BRIEFING TO THE PORTFOLIO COMMITTEE ON PUBLIC SERVICE AND ADMINISTRATION:</a:t>
            </a:r>
          </a:p>
          <a:p>
            <a:pPr>
              <a:lnSpc>
                <a:spcPct val="110000"/>
              </a:lnSpc>
              <a:spcBef>
                <a:spcPct val="0"/>
              </a:spcBef>
              <a:defRPr/>
            </a:pPr>
            <a:r>
              <a:rPr lang="en-US" sz="2400" b="1" dirty="0" smtClean="0">
                <a:solidFill>
                  <a:srgbClr val="006666"/>
                </a:solidFill>
                <a:latin typeface="Arial" panose="020B0604020202020204" pitchFamily="34" charset="0"/>
                <a:cs typeface="Arial" panose="020B0604020202020204" pitchFamily="34" charset="0"/>
              </a:rPr>
              <a:t>  </a:t>
            </a:r>
          </a:p>
          <a:p>
            <a:pPr>
              <a:lnSpc>
                <a:spcPct val="110000"/>
              </a:lnSpc>
              <a:spcBef>
                <a:spcPct val="0"/>
              </a:spcBef>
              <a:defRPr/>
            </a:pPr>
            <a:endParaRPr lang="en-US" sz="2400" b="1" dirty="0" smtClean="0">
              <a:solidFill>
                <a:srgbClr val="006666"/>
              </a:solidFill>
              <a:latin typeface="Arial" panose="020B0604020202020204" pitchFamily="34" charset="0"/>
              <a:cs typeface="Arial" panose="020B0604020202020204" pitchFamily="34" charset="0"/>
            </a:endParaRPr>
          </a:p>
          <a:p>
            <a:pPr>
              <a:lnSpc>
                <a:spcPct val="110000"/>
              </a:lnSpc>
              <a:spcBef>
                <a:spcPct val="0"/>
              </a:spcBef>
              <a:defRPr/>
            </a:pPr>
            <a:r>
              <a:rPr lang="en-US" sz="2000" b="1" dirty="0" smtClean="0">
                <a:solidFill>
                  <a:srgbClr val="C00000"/>
                </a:solidFill>
                <a:latin typeface="Arial" panose="020B0604020202020204" pitchFamily="34" charset="0"/>
                <a:cs typeface="Arial" panose="020B0604020202020204" pitchFamily="34" charset="0"/>
              </a:rPr>
              <a:t>PROGRESS REPORT WITH REGARD TO THE IMPLEMENTATION OF THE</a:t>
            </a:r>
          </a:p>
          <a:p>
            <a:pPr>
              <a:lnSpc>
                <a:spcPct val="110000"/>
              </a:lnSpc>
              <a:spcBef>
                <a:spcPct val="0"/>
              </a:spcBef>
              <a:defRPr/>
            </a:pPr>
            <a:r>
              <a:rPr lang="en-US" sz="2000" b="1" dirty="0" smtClean="0">
                <a:solidFill>
                  <a:srgbClr val="C00000"/>
                </a:solidFill>
                <a:latin typeface="Arial" panose="020B0604020202020204" pitchFamily="34" charset="0"/>
                <a:cs typeface="Arial" panose="020B0604020202020204" pitchFamily="34" charset="0"/>
              </a:rPr>
              <a:t>RECOMMENDATIONS CONTAINED IN THE BUDGET REPORT 2022/23 FINANCIAL YEAR</a:t>
            </a:r>
          </a:p>
          <a:p>
            <a:pPr>
              <a:lnSpc>
                <a:spcPct val="110000"/>
              </a:lnSpc>
              <a:spcBef>
                <a:spcPct val="0"/>
              </a:spcBef>
              <a:defRPr/>
            </a:pPr>
            <a:endParaRPr lang="en-US" sz="2000" b="1" dirty="0" smtClean="0">
              <a:solidFill>
                <a:srgbClr val="C00000"/>
              </a:solidFill>
              <a:latin typeface="Arial" panose="020B0604020202020204" pitchFamily="34" charset="0"/>
              <a:cs typeface="Arial" panose="020B0604020202020204" pitchFamily="34" charset="0"/>
            </a:endParaRPr>
          </a:p>
          <a:p>
            <a:pPr>
              <a:lnSpc>
                <a:spcPct val="110000"/>
              </a:lnSpc>
              <a:spcBef>
                <a:spcPct val="0"/>
              </a:spcBef>
              <a:defRPr/>
            </a:pPr>
            <a:endParaRPr lang="en-US" sz="2000" b="1" dirty="0">
              <a:solidFill>
                <a:srgbClr val="C00000"/>
              </a:solidFill>
              <a:latin typeface="Arial" panose="020B0604020202020204" pitchFamily="34" charset="0"/>
              <a:cs typeface="Arial" panose="020B0604020202020204" pitchFamily="34" charset="0"/>
            </a:endParaRPr>
          </a:p>
          <a:p>
            <a:pPr>
              <a:lnSpc>
                <a:spcPct val="110000"/>
              </a:lnSpc>
              <a:spcBef>
                <a:spcPct val="0"/>
              </a:spcBef>
              <a:defRPr/>
            </a:pPr>
            <a:endParaRPr lang="en-US" sz="2000" b="1" dirty="0" smtClean="0">
              <a:solidFill>
                <a:srgbClr val="C00000"/>
              </a:solidFill>
              <a:latin typeface="Arial" panose="020B0604020202020204" pitchFamily="34" charset="0"/>
              <a:cs typeface="Arial" panose="020B0604020202020204" pitchFamily="34" charset="0"/>
            </a:endParaRPr>
          </a:p>
          <a:p>
            <a:pPr algn="ctr">
              <a:lnSpc>
                <a:spcPct val="110000"/>
              </a:lnSpc>
              <a:spcBef>
                <a:spcPct val="0"/>
              </a:spcBef>
              <a:defRPr/>
            </a:pPr>
            <a:r>
              <a:rPr lang="en-US" sz="2000" b="1" dirty="0" smtClean="0">
                <a:solidFill>
                  <a:srgbClr val="C00000"/>
                </a:solidFill>
                <a:latin typeface="Arial" panose="020B0604020202020204" pitchFamily="34" charset="0"/>
                <a:cs typeface="Arial" panose="020B0604020202020204" pitchFamily="34" charset="0"/>
              </a:rPr>
              <a:t>12 OCTOBER  2022</a:t>
            </a:r>
            <a:endParaRPr lang="en-US" sz="2000" b="1"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00" y="5112565"/>
            <a:ext cx="9148450" cy="1778394"/>
          </a:xfrm>
          <a:prstGeom prst="rect">
            <a:avLst/>
          </a:prstGeom>
        </p:spPr>
      </p:pic>
    </p:spTree>
    <p:extLst>
      <p:ext uri="{BB962C8B-B14F-4D97-AF65-F5344CB8AC3E}">
        <p14:creationId xmlns:p14="http://schemas.microsoft.com/office/powerpoint/2010/main" xmlns="" val="983857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539552" y="188640"/>
            <a:ext cx="8004350" cy="369332"/>
          </a:xfrm>
          <a:prstGeom prst="rect">
            <a:avLst/>
          </a:prstGeom>
          <a:noFill/>
        </p:spPr>
        <p:txBody>
          <a:bodyPr wrap="square" rtlCol="0">
            <a:spAutoFit/>
          </a:bodyPr>
          <a:lstStyle/>
          <a:p>
            <a:pPr algn="ctr"/>
            <a:r>
              <a:rPr lang="en-US" b="1" dirty="0" smtClean="0">
                <a:solidFill>
                  <a:srgbClr val="006666"/>
                </a:solidFill>
                <a:latin typeface="Arial" panose="020B0604020202020204" pitchFamily="34" charset="0"/>
                <a:cs typeface="Arial" panose="020B0604020202020204" pitchFamily="34" charset="0"/>
              </a:rPr>
              <a:t>BACKGROUND </a:t>
            </a:r>
            <a:endParaRPr lang="en-US"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1097104" y="908720"/>
            <a:ext cx="6912768" cy="2000548"/>
          </a:xfrm>
          <a:prstGeom prst="rect">
            <a:avLst/>
          </a:prstGeom>
          <a:noFill/>
        </p:spPr>
        <p:txBody>
          <a:bodyPr wrap="square" rtlCol="0">
            <a:spAutoFit/>
          </a:bodyPr>
          <a:lstStyle/>
          <a:p>
            <a:pPr algn="just">
              <a:lnSpc>
                <a:spcPct val="200000"/>
              </a:lnSpc>
            </a:pPr>
            <a:r>
              <a:rPr lang="en-US" sz="1600" dirty="0">
                <a:latin typeface="Arial" panose="020B0604020202020204" pitchFamily="34" charset="0"/>
                <a:cs typeface="Arial" panose="020B0604020202020204" pitchFamily="34" charset="0"/>
              </a:rPr>
              <a:t>				               </a:t>
            </a:r>
          </a:p>
          <a:p>
            <a:pPr>
              <a:lnSpc>
                <a:spcPct val="200000"/>
              </a:lnSpc>
            </a:pPr>
            <a:endParaRPr lang="en-US" sz="1600" dirty="0">
              <a:latin typeface="Arial" panose="020B0604020202020204" pitchFamily="34" charset="0"/>
              <a:cs typeface="Arial" panose="020B0604020202020204" pitchFamily="34" charset="0"/>
            </a:endParaRPr>
          </a:p>
          <a:p>
            <a:pPr marL="342900" indent="-342900">
              <a:lnSpc>
                <a:spcPct val="200000"/>
              </a:lnSpc>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a:lnSpc>
                <a:spcPct val="200000"/>
              </a:lnSpc>
            </a:pPr>
            <a:r>
              <a:rPr lang="en-US" sz="1500" dirty="0">
                <a:latin typeface="Arial" panose="020B0604020202020204" pitchFamily="34" charset="0"/>
                <a:cs typeface="Arial" panose="020B0604020202020204" pitchFamily="34" charset="0"/>
              </a:rPr>
              <a:t>                                                                                                                   </a:t>
            </a:r>
          </a:p>
        </p:txBody>
      </p:sp>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26</a:t>
            </a:fld>
            <a:endParaRPr lang="en-US" sz="1000" b="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4753948"/>
            <a:ext cx="8891968" cy="1778394"/>
          </a:xfrm>
          <a:prstGeom prst="rect">
            <a:avLst/>
          </a:prstGeom>
        </p:spPr>
      </p:pic>
      <p:sp>
        <p:nvSpPr>
          <p:cNvPr id="7" name="Rectangle 6"/>
          <p:cNvSpPr/>
          <p:nvPr/>
        </p:nvSpPr>
        <p:spPr>
          <a:xfrm>
            <a:off x="539552" y="718157"/>
            <a:ext cx="8136904" cy="1169551"/>
          </a:xfrm>
          <a:prstGeom prst="rect">
            <a:avLst/>
          </a:prstGeom>
        </p:spPr>
        <p:txBody>
          <a:bodyPr wrap="square">
            <a:spAutoFit/>
          </a:bodyPr>
          <a:lstStyle/>
          <a:p>
            <a:pPr algn="just"/>
            <a:r>
              <a:rPr lang="en-ZA" sz="1400" dirty="0" smtClean="0">
                <a:latin typeface="Arial" panose="020B0604020202020204" pitchFamily="34" charset="0"/>
                <a:cs typeface="Arial" panose="020B0604020202020204" pitchFamily="34" charset="0"/>
              </a:rPr>
              <a:t>The Portfolio Committee on Public Service and Administration (PC) requested feedback on the progress made towards the implementation of the following recommendations contained in the 2022/23 budget report: </a:t>
            </a: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p:txBody>
      </p:sp>
      <p:sp>
        <p:nvSpPr>
          <p:cNvPr id="9" name="Rounded Rectangle 8"/>
          <p:cNvSpPr/>
          <p:nvPr/>
        </p:nvSpPr>
        <p:spPr>
          <a:xfrm>
            <a:off x="383432" y="1484784"/>
            <a:ext cx="8509048" cy="324036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ZA" sz="1400" dirty="0">
                <a:solidFill>
                  <a:schemeClr val="tx1"/>
                </a:solidFill>
                <a:latin typeface="Arial" panose="020B0604020202020204" pitchFamily="34" charset="0"/>
                <a:cs typeface="Arial" panose="020B0604020202020204" pitchFamily="34" charset="0"/>
              </a:rPr>
              <a:t>The PSC should speed up the finalisation of the legislative reform project, which seeks to allow the institution to be supported by the Secretariat independent of the Executive in order to strengthen the Commission.  </a:t>
            </a:r>
          </a:p>
          <a:p>
            <a:pPr marL="285750" indent="-285750" algn="just">
              <a:buFont typeface="Wingdings" panose="05000000000000000000" pitchFamily="2" charset="2"/>
              <a:buChar char="q"/>
            </a:pPr>
            <a:endParaRPr lang="en-ZA"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ZA" sz="1400" dirty="0">
                <a:solidFill>
                  <a:schemeClr val="tx1"/>
                </a:solidFill>
                <a:latin typeface="Arial" panose="020B0604020202020204" pitchFamily="34" charset="0"/>
                <a:cs typeface="Arial" panose="020B0604020202020204" pitchFamily="34" charset="0"/>
              </a:rPr>
              <a:t>The PSC should consult with the Speakers of the Provincial Legislatures on a continuous basis to discuss the work of the PSC, which includes fast tracking of appointments of the Commissioners.  </a:t>
            </a:r>
          </a:p>
          <a:p>
            <a:pPr marL="285750" indent="-285750" algn="just">
              <a:buFont typeface="Wingdings" panose="05000000000000000000" pitchFamily="2" charset="2"/>
              <a:buChar char="q"/>
            </a:pPr>
            <a:endParaRPr lang="en-ZA" sz="1400" dirty="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ZA" sz="1400" dirty="0">
                <a:solidFill>
                  <a:schemeClr val="tx1"/>
                </a:solidFill>
                <a:latin typeface="Arial" panose="020B0604020202020204" pitchFamily="34" charset="0"/>
                <a:cs typeface="Arial" panose="020B0604020202020204" pitchFamily="34" charset="0"/>
              </a:rPr>
              <a:t>The PSC should review its organisational structure with the intention of strengthening capacity in the provincial offices in order to cover a wide spectrum of provincial departments as well as making an impact to the citizens in the provinces. </a:t>
            </a:r>
          </a:p>
          <a:p>
            <a:pPr marL="285750" indent="-285750" algn="just">
              <a:buFont typeface="Wingdings" panose="05000000000000000000" pitchFamily="2" charset="2"/>
              <a:buChar char="q"/>
            </a:pPr>
            <a:endParaRPr lang="en-ZA" sz="1400" dirty="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ZA" sz="1400" dirty="0">
                <a:solidFill>
                  <a:schemeClr val="tx1"/>
                </a:solidFill>
                <a:latin typeface="Arial" panose="020B0604020202020204" pitchFamily="34" charset="0"/>
                <a:cs typeface="Arial" panose="020B0604020202020204" pitchFamily="34" charset="0"/>
              </a:rPr>
              <a:t>The PSC should through its Service Delivery Inspections expand its reach of monitoring government facilities in all sectors in the semi-rural and rural provinces. </a:t>
            </a:r>
            <a:r>
              <a:rPr lang="en-US" sz="1400" dirty="0">
                <a:solidFill>
                  <a:schemeClr val="tx1"/>
                </a:solidFill>
                <a:latin typeface="Arial" panose="020B0604020202020204" pitchFamily="34" charset="0"/>
                <a:cs typeface="Arial" panose="020B0604020202020204" pitchFamily="34" charset="0"/>
              </a:rPr>
              <a:t> </a:t>
            </a:r>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58967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531315" y="205635"/>
            <a:ext cx="8004350" cy="369332"/>
          </a:xfrm>
          <a:prstGeom prst="rect">
            <a:avLst/>
          </a:prstGeom>
          <a:noFill/>
        </p:spPr>
        <p:txBody>
          <a:bodyPr wrap="square" rtlCol="0">
            <a:spAutoFit/>
          </a:bodyPr>
          <a:lstStyle/>
          <a:p>
            <a:pPr algn="ctr"/>
            <a:r>
              <a:rPr lang="en-US" b="1" dirty="0" smtClean="0">
                <a:solidFill>
                  <a:srgbClr val="006666"/>
                </a:solidFill>
                <a:latin typeface="Arial" panose="020B0604020202020204" pitchFamily="34" charset="0"/>
                <a:cs typeface="Arial" panose="020B0604020202020204" pitchFamily="34" charset="0"/>
              </a:rPr>
              <a:t>SPEEDING UP OF THE LEGISLATIVE REFORM PROJECT </a:t>
            </a:r>
            <a:endParaRPr lang="en-US"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179512" y="718156"/>
            <a:ext cx="8819960" cy="1138773"/>
          </a:xfrm>
          <a:prstGeom prst="rect">
            <a:avLst/>
          </a:prstGeom>
          <a:noFill/>
        </p:spPr>
        <p:txBody>
          <a:bodyPr wrap="square" rtlCol="0">
            <a:spAutoFit/>
          </a:bodyPr>
          <a:lstStyle/>
          <a:p>
            <a:pPr algn="just"/>
            <a:endParaRPr lang="en-US"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sz="1200" dirty="0">
              <a:latin typeface="Arial" panose="020B0604020202020204" pitchFamily="34" charset="0"/>
              <a:cs typeface="Arial" panose="020B0604020202020204" pitchFamily="34" charset="0"/>
            </a:endParaRPr>
          </a:p>
          <a:p>
            <a:pPr algn="just"/>
            <a:r>
              <a:rPr lang="en-US" sz="1200" dirty="0">
                <a:solidFill>
                  <a:srgbClr val="000000"/>
                </a:solidFill>
                <a:latin typeface="Arial" panose="020B0604020202020204" pitchFamily="34" charset="0"/>
                <a:cs typeface="Arial" panose="020B0604020202020204" pitchFamily="34" charset="0"/>
              </a:rPr>
              <a:t>.</a:t>
            </a:r>
          </a:p>
          <a:p>
            <a:pPr algn="just"/>
            <a:endParaRPr lang="en-US" sz="1200" dirty="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23392" y="6608027"/>
            <a:ext cx="360040" cy="246221"/>
          </a:xfrm>
          <a:prstGeom prst="rect">
            <a:avLst/>
          </a:prstGeom>
          <a:noFill/>
        </p:spPr>
        <p:txBody>
          <a:bodyPr wrap="square" rtlCol="0">
            <a:spAutoFit/>
          </a:bodyPr>
          <a:lstStyle/>
          <a:p>
            <a:pPr algn="r"/>
            <a:r>
              <a:rPr lang="en-US" sz="1000" b="1" dirty="0">
                <a:solidFill>
                  <a:schemeClr val="bg1"/>
                </a:solidFill>
                <a:latin typeface="Arial" panose="020B0604020202020204" pitchFamily="34" charset="0"/>
                <a:cs typeface="Arial" panose="020B0604020202020204" pitchFamily="34" charset="0"/>
              </a:rPr>
              <a:t>8</a:t>
            </a:r>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4952658"/>
            <a:ext cx="8891968" cy="157968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72200" y="3813885"/>
            <a:ext cx="2520279" cy="1138773"/>
          </a:xfrm>
          <a:prstGeom prst="rect">
            <a:avLst/>
          </a:prstGeom>
        </p:spPr>
      </p:pic>
      <p:sp>
        <p:nvSpPr>
          <p:cNvPr id="4" name="Rectangle 3"/>
          <p:cNvSpPr/>
          <p:nvPr/>
        </p:nvSpPr>
        <p:spPr>
          <a:xfrm>
            <a:off x="467544" y="718156"/>
            <a:ext cx="5577135" cy="3516347"/>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Extent of the legislative reform </a:t>
            </a:r>
            <a:endParaRPr lang="en-ZA" sz="1600" dirty="0">
              <a:latin typeface="Arial" panose="020B0604020202020204" pitchFamily="34" charset="0"/>
              <a:cs typeface="Arial" panose="020B0604020202020204" pitchFamily="34" charset="0"/>
            </a:endParaRPr>
          </a:p>
          <a:p>
            <a:endParaRPr lang="en-ZA" sz="105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The Public Service Commission </a:t>
            </a:r>
            <a:r>
              <a:rPr lang="en-ZA" sz="1400" dirty="0" smtClean="0">
                <a:latin typeface="Arial" panose="020B0604020202020204" pitchFamily="34" charset="0"/>
                <a:cs typeface="Arial" panose="020B0604020202020204" pitchFamily="34" charset="0"/>
              </a:rPr>
              <a:t>Act, 1997 </a:t>
            </a:r>
            <a:r>
              <a:rPr lang="en-ZA" sz="1400" dirty="0">
                <a:latin typeface="Arial" panose="020B0604020202020204" pitchFamily="34" charset="0"/>
                <a:cs typeface="Arial" panose="020B0604020202020204" pitchFamily="34" charset="0"/>
              </a:rPr>
              <a:t>is to be repealed and replaced by a new Act with the following amendments: </a:t>
            </a:r>
          </a:p>
          <a:p>
            <a:pPr algn="just"/>
            <a:endParaRPr lang="en-ZA"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ZA" sz="1400" dirty="0">
                <a:latin typeface="Arial" panose="020B0604020202020204" pitchFamily="34" charset="0"/>
                <a:cs typeface="Arial" panose="020B0604020202020204" pitchFamily="34" charset="0"/>
              </a:rPr>
              <a:t>The PSC is to establish a secretariat to replace the OPSC. This is to ensure that the PSC executes its mandate fully as an independent and impartial constitutional entity.</a:t>
            </a:r>
          </a:p>
          <a:p>
            <a:pPr algn="just"/>
            <a:endParaRPr lang="en-ZA"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400" dirty="0">
                <a:latin typeface="Arial" panose="020B0604020202020204" pitchFamily="34" charset="0"/>
                <a:cs typeface="Arial" panose="020B0604020202020204" pitchFamily="34" charset="0"/>
              </a:rPr>
              <a:t>The OPSC should be removed as a government department in terms </a:t>
            </a:r>
            <a:r>
              <a:rPr lang="en-US" sz="1400" dirty="0" smtClean="0">
                <a:latin typeface="Arial" panose="020B0604020202020204" pitchFamily="34" charset="0"/>
                <a:cs typeface="Arial" panose="020B0604020202020204" pitchFamily="34" charset="0"/>
              </a:rPr>
              <a:t>of the </a:t>
            </a:r>
            <a:r>
              <a:rPr lang="en-US" sz="1400" dirty="0">
                <a:latin typeface="Arial" panose="020B0604020202020204" pitchFamily="34" charset="0"/>
                <a:cs typeface="Arial" panose="020B0604020202020204" pitchFamily="34" charset="0"/>
              </a:rPr>
              <a:t>Public Service Act of 1994 and be moved through a function shift to the PSC as a PSC Secretariat established in terms of the Public Service Commission Act.</a:t>
            </a:r>
          </a:p>
          <a:p>
            <a:pPr algn="just"/>
            <a:endParaRPr lang="en-US"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400" dirty="0">
                <a:latin typeface="Arial" panose="020B0604020202020204" pitchFamily="34" charset="0"/>
                <a:cs typeface="Arial" panose="020B0604020202020204" pitchFamily="34" charset="0"/>
              </a:rPr>
              <a:t>Extension of the PSC mandate to Municipalities and Public Entities.</a:t>
            </a:r>
          </a:p>
        </p:txBody>
      </p:sp>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32711" y="980728"/>
            <a:ext cx="2271738" cy="2554760"/>
          </a:xfrm>
          <a:prstGeom prst="rect">
            <a:avLst/>
          </a:prstGeom>
        </p:spPr>
      </p:pic>
    </p:spTree>
    <p:extLst>
      <p:ext uri="{BB962C8B-B14F-4D97-AF65-F5344CB8AC3E}">
        <p14:creationId xmlns:p14="http://schemas.microsoft.com/office/powerpoint/2010/main" xmlns="" val="2353818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531315" y="200253"/>
            <a:ext cx="8004350" cy="707886"/>
          </a:xfrm>
          <a:prstGeom prst="rect">
            <a:avLst/>
          </a:prstGeom>
          <a:noFill/>
        </p:spPr>
        <p:txBody>
          <a:bodyPr wrap="square" rtlCol="0">
            <a:spAutoFit/>
          </a:bodyPr>
          <a:lstStyle/>
          <a:p>
            <a:pPr algn="ctr"/>
            <a:r>
              <a:rPr lang="en-US" sz="2000" b="1" dirty="0">
                <a:solidFill>
                  <a:srgbClr val="006666"/>
                </a:solidFill>
                <a:latin typeface="Arial" panose="020B0604020202020204" pitchFamily="34" charset="0"/>
                <a:cs typeface="Arial" panose="020B0604020202020204" pitchFamily="34" charset="0"/>
              </a:rPr>
              <a:t>SPEEDING UP OF THE LEGISLATIVE REFORM PROJECT </a:t>
            </a:r>
            <a:endParaRPr lang="en-US" sz="2600" b="1" dirty="0">
              <a:solidFill>
                <a:srgbClr val="006666"/>
              </a:solidFill>
              <a:latin typeface="Arial" panose="020B0604020202020204" pitchFamily="34" charset="0"/>
              <a:cs typeface="Arial" panose="020B0604020202020204" pitchFamily="34" charset="0"/>
            </a:endParaRPr>
          </a:p>
          <a:p>
            <a:pPr algn="ctr"/>
            <a:endParaRPr lang="en-US" sz="20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28</a:t>
            </a:fld>
            <a:endParaRPr lang="en-US" sz="1000" b="1" dirty="0">
              <a:solidFill>
                <a:schemeClr val="bg1"/>
              </a:solidFill>
              <a:latin typeface="Arial" panose="020B0604020202020204" pitchFamily="34" charset="0"/>
              <a:cs typeface="Arial" panose="020B0604020202020204" pitchFamily="34" charset="0"/>
            </a:endParaRPr>
          </a:p>
        </p:txBody>
      </p:sp>
      <p:graphicFrame>
        <p:nvGraphicFramePr>
          <p:cNvPr id="11" name="Diagram 10"/>
          <p:cNvGraphicFramePr/>
          <p:nvPr>
            <p:extLst>
              <p:ext uri="{D42A27DB-BD31-4B8C-83A1-F6EECF244321}">
                <p14:modId xmlns:p14="http://schemas.microsoft.com/office/powerpoint/2010/main" xmlns="" val="2183984104"/>
              </p:ext>
            </p:extLst>
          </p:nvPr>
        </p:nvGraphicFramePr>
        <p:xfrm>
          <a:off x="251754" y="836712"/>
          <a:ext cx="8136670"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4" y="5301208"/>
            <a:ext cx="8891968" cy="1231134"/>
          </a:xfrm>
          <a:prstGeom prst="rect">
            <a:avLst/>
          </a:prstGeom>
        </p:spPr>
      </p:pic>
      <p:pic>
        <p:nvPicPr>
          <p:cNvPr id="9" name="Graphic 8" descr="Gavel with solid fill">
            <a:extLst>
              <a:ext uri="{FF2B5EF4-FFF2-40B4-BE49-F238E27FC236}">
                <a16:creationId xmlns:a16="http://schemas.microsoft.com/office/drawing/2014/main" xmlns="" id="{A7239655-8942-434D-956F-D42FA9E1A2B5}"/>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274947" y="3775681"/>
            <a:ext cx="585641" cy="585641"/>
          </a:xfrm>
          <a:prstGeom prst="rect">
            <a:avLst/>
          </a:prstGeom>
        </p:spPr>
      </p:pic>
      <p:pic>
        <p:nvPicPr>
          <p:cNvPr id="14" name="Graphic 13" descr="Checkbox Checked with solid fill">
            <a:extLst>
              <a:ext uri="{FF2B5EF4-FFF2-40B4-BE49-F238E27FC236}">
                <a16:creationId xmlns:a16="http://schemas.microsoft.com/office/drawing/2014/main" xmlns="" id="{EE34A50D-2C12-47EC-BF20-D311F407C12D}"/>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706996" y="1545179"/>
            <a:ext cx="673224" cy="673224"/>
          </a:xfrm>
          <a:prstGeom prst="rect">
            <a:avLst/>
          </a:prstGeom>
        </p:spPr>
      </p:pic>
      <p:pic>
        <p:nvPicPr>
          <p:cNvPr id="16" name="Graphic 15" descr="Clipboard Partially Crossed with solid fill">
            <a:extLst>
              <a:ext uri="{FF2B5EF4-FFF2-40B4-BE49-F238E27FC236}">
                <a16:creationId xmlns:a16="http://schemas.microsoft.com/office/drawing/2014/main" xmlns="" id="{6C9D6AB7-BA32-499D-A05F-501E3EE67C3C}"/>
              </a:ext>
            </a:extLst>
          </p:cNvPr>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tretch>
            <a:fillRect/>
          </a:stretch>
        </p:blipFill>
        <p:spPr>
          <a:xfrm>
            <a:off x="863961" y="2312837"/>
            <a:ext cx="585641" cy="585641"/>
          </a:xfrm>
          <a:prstGeom prst="rect">
            <a:avLst/>
          </a:prstGeom>
        </p:spPr>
      </p:pic>
      <p:pic>
        <p:nvPicPr>
          <p:cNvPr id="18" name="Graphic 17" descr="Inbox with solid fill">
            <a:extLst>
              <a:ext uri="{FF2B5EF4-FFF2-40B4-BE49-F238E27FC236}">
                <a16:creationId xmlns:a16="http://schemas.microsoft.com/office/drawing/2014/main" xmlns="" id="{D5FBFBDB-ED28-40F9-98BA-F045D428488C}"/>
              </a:ext>
            </a:extLst>
          </p:cNvPr>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tretch>
            <a:fillRect/>
          </a:stretch>
        </p:blipFill>
        <p:spPr>
          <a:xfrm>
            <a:off x="706996" y="2993392"/>
            <a:ext cx="673224" cy="673224"/>
          </a:xfrm>
          <a:prstGeom prst="rect">
            <a:avLst/>
          </a:prstGeom>
        </p:spPr>
      </p:pic>
      <p:pic>
        <p:nvPicPr>
          <p:cNvPr id="20" name="Graphic 19" descr="Court with solid fill">
            <a:extLst>
              <a:ext uri="{FF2B5EF4-FFF2-40B4-BE49-F238E27FC236}">
                <a16:creationId xmlns:a16="http://schemas.microsoft.com/office/drawing/2014/main" xmlns="" id="{54365B9F-BFAE-44AC-BBB6-EE44E2ACACAB}"/>
              </a:ext>
            </a:extLst>
          </p:cNvPr>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tretch>
            <a:fillRect/>
          </a:stretch>
        </p:blipFill>
        <p:spPr>
          <a:xfrm>
            <a:off x="274947" y="860348"/>
            <a:ext cx="663559" cy="663559"/>
          </a:xfrm>
          <a:prstGeom prst="rect">
            <a:avLst/>
          </a:prstGeom>
        </p:spPr>
      </p:pic>
    </p:spTree>
    <p:extLst>
      <p:ext uri="{BB962C8B-B14F-4D97-AF65-F5344CB8AC3E}">
        <p14:creationId xmlns:p14="http://schemas.microsoft.com/office/powerpoint/2010/main" xmlns="" val="2180447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531315" y="200253"/>
            <a:ext cx="8004350" cy="492443"/>
          </a:xfrm>
          <a:prstGeom prst="rect">
            <a:avLst/>
          </a:prstGeom>
          <a:noFill/>
        </p:spPr>
        <p:txBody>
          <a:bodyPr wrap="square" rtlCol="0">
            <a:spAutoFit/>
          </a:bodyPr>
          <a:lstStyle/>
          <a:p>
            <a:pPr algn="ctr"/>
            <a:r>
              <a:rPr lang="en-US" sz="2600" b="1" dirty="0">
                <a:solidFill>
                  <a:srgbClr val="006666"/>
                </a:solidFill>
                <a:latin typeface="Arial" panose="020B0604020202020204" pitchFamily="34" charset="0"/>
                <a:cs typeface="Arial" panose="020B0604020202020204" pitchFamily="34" charset="0"/>
              </a:rPr>
              <a:t>Milestones Achieved to Date </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29</a:t>
            </a:fld>
            <a:endParaRPr lang="en-US" sz="1000" b="1" dirty="0">
              <a:solidFill>
                <a:schemeClr val="bg1"/>
              </a:solidFill>
              <a:latin typeface="Arial" panose="020B0604020202020204" pitchFamily="34" charset="0"/>
              <a:cs typeface="Arial" panose="020B0604020202020204" pitchFamily="34" charset="0"/>
            </a:endParaRPr>
          </a:p>
        </p:txBody>
      </p:sp>
      <p:graphicFrame>
        <p:nvGraphicFramePr>
          <p:cNvPr id="11" name="Diagram 10"/>
          <p:cNvGraphicFramePr/>
          <p:nvPr>
            <p:extLst/>
          </p:nvPr>
        </p:nvGraphicFramePr>
        <p:xfrm>
          <a:off x="457200" y="783931"/>
          <a:ext cx="8075240" cy="4877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4" y="4753948"/>
            <a:ext cx="8891968" cy="1778394"/>
          </a:xfrm>
          <a:prstGeom prst="rect">
            <a:avLst/>
          </a:prstGeom>
        </p:spPr>
      </p:pic>
      <p:pic>
        <p:nvPicPr>
          <p:cNvPr id="14" name="Graphic 13" descr="Checkbox Checked with solid fill">
            <a:extLst>
              <a:ext uri="{FF2B5EF4-FFF2-40B4-BE49-F238E27FC236}">
                <a16:creationId xmlns:a16="http://schemas.microsoft.com/office/drawing/2014/main" xmlns="" id="{EE34A50D-2C12-47EC-BF20-D311F407C12D}"/>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13"/>
              </a:ext>
            </a:extLst>
          </a:blip>
          <a:stretch>
            <a:fillRect/>
          </a:stretch>
        </p:blipFill>
        <p:spPr>
          <a:xfrm>
            <a:off x="1043608" y="1616745"/>
            <a:ext cx="673224" cy="673224"/>
          </a:xfrm>
          <a:prstGeom prst="rect">
            <a:avLst/>
          </a:prstGeom>
        </p:spPr>
      </p:pic>
      <p:pic>
        <p:nvPicPr>
          <p:cNvPr id="16" name="Graphic 15" descr="Clipboard Partially Crossed with solid fill">
            <a:extLst>
              <a:ext uri="{FF2B5EF4-FFF2-40B4-BE49-F238E27FC236}">
                <a16:creationId xmlns:a16="http://schemas.microsoft.com/office/drawing/2014/main" xmlns="" id="{6C9D6AB7-BA32-499D-A05F-501E3EE67C3C}"/>
              </a:ext>
            </a:extLst>
          </p:cNvPr>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 xmlns:asvg="http://schemas.microsoft.com/office/drawing/2016/SVG/main" r:embed="rId15"/>
              </a:ext>
            </a:extLst>
          </a:blip>
          <a:stretch>
            <a:fillRect/>
          </a:stretch>
        </p:blipFill>
        <p:spPr>
          <a:xfrm>
            <a:off x="1197201" y="2464934"/>
            <a:ext cx="585641" cy="585641"/>
          </a:xfrm>
          <a:prstGeom prst="rect">
            <a:avLst/>
          </a:prstGeom>
        </p:spPr>
      </p:pic>
      <p:pic>
        <p:nvPicPr>
          <p:cNvPr id="18" name="Graphic 17" descr="Inbox with solid fill">
            <a:extLst>
              <a:ext uri="{FF2B5EF4-FFF2-40B4-BE49-F238E27FC236}">
                <a16:creationId xmlns:a16="http://schemas.microsoft.com/office/drawing/2014/main" xmlns="" id="{D5FBFBDB-ED28-40F9-98BA-F045D428488C}"/>
              </a:ext>
            </a:extLst>
          </p:cNvPr>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 xmlns:asvg="http://schemas.microsoft.com/office/drawing/2016/SVG/main" r:embed="rId17"/>
              </a:ext>
            </a:extLst>
          </a:blip>
          <a:stretch>
            <a:fillRect/>
          </a:stretch>
        </p:blipFill>
        <p:spPr>
          <a:xfrm>
            <a:off x="1004458" y="3192591"/>
            <a:ext cx="673224" cy="673224"/>
          </a:xfrm>
          <a:prstGeom prst="rect">
            <a:avLst/>
          </a:prstGeom>
        </p:spPr>
      </p:pic>
      <p:pic>
        <p:nvPicPr>
          <p:cNvPr id="20" name="Graphic 19" descr="Court with solid fill">
            <a:extLst>
              <a:ext uri="{FF2B5EF4-FFF2-40B4-BE49-F238E27FC236}">
                <a16:creationId xmlns:a16="http://schemas.microsoft.com/office/drawing/2014/main" xmlns="" id="{54365B9F-BFAE-44AC-BBB6-EE44E2ACACAB}"/>
              </a:ext>
            </a:extLst>
          </p:cNvPr>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 xmlns:asvg="http://schemas.microsoft.com/office/drawing/2016/SVG/main" r:embed="rId19"/>
              </a:ext>
            </a:extLst>
          </a:blip>
          <a:stretch>
            <a:fillRect/>
          </a:stretch>
        </p:blipFill>
        <p:spPr>
          <a:xfrm>
            <a:off x="567768" y="892948"/>
            <a:ext cx="663559" cy="663559"/>
          </a:xfrm>
          <a:prstGeom prst="rect">
            <a:avLst/>
          </a:prstGeom>
        </p:spPr>
      </p:pic>
    </p:spTree>
    <p:extLst>
      <p:ext uri="{BB962C8B-B14F-4D97-AF65-F5344CB8AC3E}">
        <p14:creationId xmlns:p14="http://schemas.microsoft.com/office/powerpoint/2010/main" xmlns="" val="3110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4015"/>
            <a:ext cx="9180000" cy="6885000"/>
          </a:xfrm>
          <a:prstGeom prst="rect">
            <a:avLst/>
          </a:prstGeom>
        </p:spPr>
      </p:pic>
      <p:sp>
        <p:nvSpPr>
          <p:cNvPr id="7" name="TextBox 6"/>
          <p:cNvSpPr txBox="1"/>
          <p:nvPr/>
        </p:nvSpPr>
        <p:spPr>
          <a:xfrm>
            <a:off x="563355" y="152746"/>
            <a:ext cx="8004350" cy="400110"/>
          </a:xfrm>
          <a:prstGeom prst="rect">
            <a:avLst/>
          </a:prstGeom>
          <a:noFill/>
        </p:spPr>
        <p:txBody>
          <a:bodyPr wrap="square" rtlCol="0">
            <a:spAutoFit/>
          </a:bodyPr>
          <a:lstStyle/>
          <a:p>
            <a:pPr algn="ctr"/>
            <a:r>
              <a:rPr lang="en-US" sz="2000" b="1" dirty="0" smtClean="0">
                <a:solidFill>
                  <a:srgbClr val="C00000"/>
                </a:solidFill>
                <a:latin typeface="Arial Black" panose="020B0A04020102020204" pitchFamily="34" charset="0"/>
                <a:cs typeface="Arial" panose="020B0604020202020204" pitchFamily="34" charset="0"/>
              </a:rPr>
              <a:t>PSC AT A GLANCE</a:t>
            </a:r>
          </a:p>
        </p:txBody>
      </p:sp>
      <p:grpSp>
        <p:nvGrpSpPr>
          <p:cNvPr id="10" name="Group 9"/>
          <p:cNvGrpSpPr/>
          <p:nvPr/>
        </p:nvGrpSpPr>
        <p:grpSpPr>
          <a:xfrm>
            <a:off x="206893" y="995112"/>
            <a:ext cx="2087240" cy="2393680"/>
            <a:chOff x="206893" y="987252"/>
            <a:chExt cx="2087240" cy="2393680"/>
          </a:xfrm>
          <a:solidFill>
            <a:schemeClr val="accent2"/>
          </a:solidFill>
        </p:grpSpPr>
        <p:sp>
          <p:nvSpPr>
            <p:cNvPr id="12" name="Rectangle 11"/>
            <p:cNvSpPr/>
            <p:nvPr/>
          </p:nvSpPr>
          <p:spPr>
            <a:xfrm>
              <a:off x="206893" y="988312"/>
              <a:ext cx="2087240" cy="2392620"/>
            </a:xfrm>
            <a:prstGeom prst="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ZA" dirty="0">
                <a:latin typeface="Arial" panose="020B0604020202020204" pitchFamily="34" charset="0"/>
                <a:cs typeface="Arial" panose="020B0604020202020204" pitchFamily="34" charset="0"/>
              </a:endParaRPr>
            </a:p>
            <a:p>
              <a:pPr algn="ctr"/>
              <a:endParaRPr lang="en-ZA" dirty="0">
                <a:latin typeface="Arial" panose="020B0604020202020204" pitchFamily="34" charset="0"/>
                <a:cs typeface="Arial" panose="020B0604020202020204" pitchFamily="34" charset="0"/>
              </a:endParaRPr>
            </a:p>
            <a:p>
              <a:pPr algn="ctr">
                <a:lnSpc>
                  <a:spcPct val="90000"/>
                </a:lnSpc>
              </a:pPr>
              <a:r>
                <a:rPr lang="en-ZA" b="1" dirty="0">
                  <a:solidFill>
                    <a:srgbClr val="FFFFE7"/>
                  </a:solidFill>
                  <a:latin typeface="Arial" panose="020B0604020202020204" pitchFamily="34" charset="0"/>
                  <a:cs typeface="Arial" panose="020B0604020202020204" pitchFamily="34" charset="0"/>
                </a:rPr>
                <a:t>Total Budget</a:t>
              </a:r>
            </a:p>
            <a:p>
              <a:pPr algn="ctr">
                <a:lnSpc>
                  <a:spcPct val="90000"/>
                </a:lnSpc>
              </a:pPr>
              <a:r>
                <a:rPr lang="en-US" dirty="0" smtClean="0">
                  <a:latin typeface="Arial" panose="020B0604020202020204" pitchFamily="34" charset="0"/>
                  <a:cs typeface="Arial" panose="020B0604020202020204" pitchFamily="34" charset="0"/>
                </a:rPr>
                <a:t>R286 </a:t>
              </a:r>
              <a:r>
                <a:rPr lang="en-US" dirty="0">
                  <a:latin typeface="Arial" panose="020B0604020202020204" pitchFamily="34" charset="0"/>
                  <a:cs typeface="Arial" panose="020B0604020202020204" pitchFamily="34" charset="0"/>
                </a:rPr>
                <a:t>mil</a:t>
              </a:r>
            </a:p>
            <a:p>
              <a:pPr algn="ctr">
                <a:lnSpc>
                  <a:spcPct val="90000"/>
                </a:lnSpc>
              </a:pPr>
              <a:endParaRPr lang="en-ZA"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duotone>
                <a:prstClr val="black"/>
                <a:srgbClr val="387B84">
                  <a:tint val="45000"/>
                  <a:satMod val="400000"/>
                </a:srgbClr>
              </a:duotone>
            </a:blip>
            <a:stretch>
              <a:fillRect/>
            </a:stretch>
          </p:blipFill>
          <p:spPr>
            <a:xfrm>
              <a:off x="611321" y="987252"/>
              <a:ext cx="1135056" cy="1073596"/>
            </a:xfrm>
            <a:prstGeom prst="rect">
              <a:avLst/>
            </a:prstGeom>
            <a:grpFill/>
            <a:ln>
              <a:noFill/>
            </a:ln>
          </p:spPr>
        </p:pic>
      </p:grpSp>
      <p:grpSp>
        <p:nvGrpSpPr>
          <p:cNvPr id="14" name="Group 13"/>
          <p:cNvGrpSpPr/>
          <p:nvPr/>
        </p:nvGrpSpPr>
        <p:grpSpPr>
          <a:xfrm>
            <a:off x="2478290" y="1023084"/>
            <a:ext cx="2087240" cy="2392620"/>
            <a:chOff x="2395106" y="987252"/>
            <a:chExt cx="2087240" cy="2392620"/>
          </a:xfrm>
        </p:grpSpPr>
        <p:sp>
          <p:nvSpPr>
            <p:cNvPr id="15" name="Rectangle 14"/>
            <p:cNvSpPr/>
            <p:nvPr/>
          </p:nvSpPr>
          <p:spPr>
            <a:xfrm>
              <a:off x="2395106" y="987252"/>
              <a:ext cx="2087240" cy="239262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ZA" dirty="0">
                <a:latin typeface="Arial" panose="020B0604020202020204" pitchFamily="34" charset="0"/>
                <a:cs typeface="Arial" panose="020B0604020202020204" pitchFamily="34" charset="0"/>
              </a:endParaRPr>
            </a:p>
            <a:p>
              <a:pPr algn="ctr"/>
              <a:endParaRPr lang="en-ZA" dirty="0">
                <a:latin typeface="Arial" panose="020B0604020202020204" pitchFamily="34" charset="0"/>
                <a:cs typeface="Arial" panose="020B0604020202020204" pitchFamily="34" charset="0"/>
              </a:endParaRPr>
            </a:p>
            <a:p>
              <a:pPr algn="ctr"/>
              <a:endParaRPr lang="en-ZA" dirty="0">
                <a:latin typeface="Arial" panose="020B0604020202020204" pitchFamily="34" charset="0"/>
                <a:cs typeface="Arial" panose="020B0604020202020204" pitchFamily="34" charset="0"/>
              </a:endParaRPr>
            </a:p>
            <a:p>
              <a:pPr algn="ctr"/>
              <a:r>
                <a:rPr lang="en-ZA" b="1" dirty="0">
                  <a:solidFill>
                    <a:srgbClr val="FFFFE7"/>
                  </a:solidFill>
                  <a:latin typeface="Arial" panose="020B0604020202020204" pitchFamily="34" charset="0"/>
                  <a:cs typeface="Arial" panose="020B0604020202020204" pitchFamily="34" charset="0"/>
                </a:rPr>
                <a:t>Footprint</a:t>
              </a:r>
            </a:p>
            <a:p>
              <a:pPr algn="ctr">
                <a:lnSpc>
                  <a:spcPct val="90000"/>
                </a:lnSpc>
              </a:pPr>
              <a:r>
                <a:rPr lang="en-ZA" dirty="0">
                  <a:latin typeface="Arial" panose="020B0604020202020204" pitchFamily="34" charset="0"/>
                  <a:cs typeface="Arial" panose="020B0604020202020204" pitchFamily="34" charset="0"/>
                </a:rPr>
                <a:t>1 National</a:t>
              </a:r>
            </a:p>
            <a:p>
              <a:pPr algn="ctr">
                <a:lnSpc>
                  <a:spcPct val="90000"/>
                </a:lnSpc>
              </a:pPr>
              <a:r>
                <a:rPr lang="en-ZA" dirty="0">
                  <a:latin typeface="Arial" panose="020B0604020202020204" pitchFamily="34" charset="0"/>
                  <a:cs typeface="Arial" panose="020B0604020202020204" pitchFamily="34" charset="0"/>
                </a:rPr>
                <a:t>9 Provincial Offices</a:t>
              </a:r>
            </a:p>
          </p:txBody>
        </p:sp>
        <p:sp>
          <p:nvSpPr>
            <p:cNvPr id="16" name="Oval 15"/>
            <p:cNvSpPr/>
            <p:nvPr/>
          </p:nvSpPr>
          <p:spPr>
            <a:xfrm>
              <a:off x="2872380" y="987252"/>
              <a:ext cx="1132692" cy="1073596"/>
            </a:xfrm>
            <a:prstGeom prst="ellipse">
              <a:avLst/>
            </a:prstGeom>
            <a:blipFill rotWithShape="0">
              <a:blip r:embed="rId4" cstate="print">
                <a:duotone>
                  <a:prstClr val="black"/>
                  <a:srgbClr val="387B84">
                    <a:tint val="45000"/>
                    <a:satMod val="400000"/>
                  </a:srgbClr>
                </a:duotone>
              </a:blip>
              <a:stretch>
                <a:fillRect/>
              </a:stretch>
            </a:blipFill>
            <a:ln>
              <a:noFill/>
            </a:ln>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17" name="Group 16"/>
          <p:cNvGrpSpPr/>
          <p:nvPr/>
        </p:nvGrpSpPr>
        <p:grpSpPr>
          <a:xfrm>
            <a:off x="4749688" y="995112"/>
            <a:ext cx="2087240" cy="2431426"/>
            <a:chOff x="4749688" y="995112"/>
            <a:chExt cx="2087240" cy="2431426"/>
          </a:xfrm>
        </p:grpSpPr>
        <p:sp>
          <p:nvSpPr>
            <p:cNvPr id="18" name="Rectangle 17"/>
            <p:cNvSpPr/>
            <p:nvPr/>
          </p:nvSpPr>
          <p:spPr>
            <a:xfrm>
              <a:off x="4749688" y="1033918"/>
              <a:ext cx="2087240" cy="239262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ZA" dirty="0">
                <a:latin typeface="Arial" panose="020B0604020202020204" pitchFamily="34" charset="0"/>
                <a:cs typeface="Arial" panose="020B0604020202020204" pitchFamily="34" charset="0"/>
              </a:endParaRPr>
            </a:p>
            <a:p>
              <a:pPr algn="ctr"/>
              <a:endParaRPr lang="en-ZA" dirty="0">
                <a:latin typeface="Arial" panose="020B0604020202020204" pitchFamily="34" charset="0"/>
                <a:cs typeface="Arial" panose="020B0604020202020204" pitchFamily="34" charset="0"/>
              </a:endParaRPr>
            </a:p>
            <a:p>
              <a:pPr algn="ctr"/>
              <a:r>
                <a:rPr lang="en-ZA" b="1" dirty="0">
                  <a:solidFill>
                    <a:srgbClr val="FFFFE7"/>
                  </a:solidFill>
                  <a:latin typeface="Arial" panose="020B0604020202020204" pitchFamily="34" charset="0"/>
                  <a:cs typeface="Arial" panose="020B0604020202020204" pitchFamily="34" charset="0"/>
                </a:rPr>
                <a:t>Establishment</a:t>
              </a:r>
            </a:p>
            <a:p>
              <a:pPr algn="ctr"/>
              <a:r>
                <a:rPr lang="en-ZA" dirty="0" smtClean="0">
                  <a:latin typeface="Arial" panose="020B0604020202020204" pitchFamily="34" charset="0"/>
                  <a:cs typeface="Arial" panose="020B0604020202020204" pitchFamily="34" charset="0"/>
                </a:rPr>
                <a:t>14 Commissioners</a:t>
              </a:r>
              <a:endParaRPr lang="en-ZA" dirty="0">
                <a:latin typeface="Arial" panose="020B0604020202020204" pitchFamily="34" charset="0"/>
                <a:cs typeface="Arial" panose="020B0604020202020204" pitchFamily="34" charset="0"/>
              </a:endParaRPr>
            </a:p>
            <a:p>
              <a:pPr algn="ctr"/>
              <a:r>
                <a:rPr lang="en-ZA" dirty="0" smtClean="0">
                  <a:latin typeface="Arial" panose="020B0604020202020204" pitchFamily="34" charset="0"/>
                  <a:cs typeface="Arial" panose="020B0604020202020204" pitchFamily="34" charset="0"/>
                </a:rPr>
                <a:t>279</a:t>
              </a:r>
              <a:endParaRPr lang="en-ZA" dirty="0">
                <a:latin typeface="Arial" panose="020B0604020202020204" pitchFamily="34" charset="0"/>
                <a:cs typeface="Arial" panose="020B0604020202020204" pitchFamily="34" charset="0"/>
              </a:endParaRPr>
            </a:p>
            <a:p>
              <a:pPr algn="ctr"/>
              <a:r>
                <a:rPr lang="en-ZA" dirty="0">
                  <a:latin typeface="Arial" panose="020B0604020202020204" pitchFamily="34" charset="0"/>
                  <a:cs typeface="Arial" panose="020B0604020202020204" pitchFamily="34" charset="0"/>
                </a:rPr>
                <a:t>employees</a:t>
              </a:r>
            </a:p>
          </p:txBody>
        </p:sp>
        <p:sp>
          <p:nvSpPr>
            <p:cNvPr id="19" name="Oval 18"/>
            <p:cNvSpPr/>
            <p:nvPr/>
          </p:nvSpPr>
          <p:spPr>
            <a:xfrm>
              <a:off x="4962772" y="995112"/>
              <a:ext cx="1132692" cy="1167424"/>
            </a:xfrm>
            <a:prstGeom prst="ellipse">
              <a:avLst/>
            </a:prstGeom>
            <a:blipFill rotWithShape="0">
              <a:blip r:embed="rId5" cstate="print">
                <a:duotone>
                  <a:prstClr val="black"/>
                  <a:srgbClr val="387B84">
                    <a:tint val="45000"/>
                    <a:satMod val="400000"/>
                  </a:srgbClr>
                </a:duotone>
              </a:blip>
              <a:stretch>
                <a:fillRect/>
              </a:stretch>
            </a:blipFill>
            <a:ln>
              <a:noFill/>
            </a:ln>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20" name="Group 19"/>
          <p:cNvGrpSpPr/>
          <p:nvPr/>
        </p:nvGrpSpPr>
        <p:grpSpPr>
          <a:xfrm>
            <a:off x="273064" y="3873194"/>
            <a:ext cx="2087240" cy="2392620"/>
            <a:chOff x="6777664" y="994052"/>
            <a:chExt cx="2087240" cy="2392620"/>
          </a:xfrm>
        </p:grpSpPr>
        <p:sp>
          <p:nvSpPr>
            <p:cNvPr id="21" name="Rectangle 20"/>
            <p:cNvSpPr/>
            <p:nvPr/>
          </p:nvSpPr>
          <p:spPr>
            <a:xfrm>
              <a:off x="6777664" y="994052"/>
              <a:ext cx="2087240" cy="239262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ZA" dirty="0">
                <a:latin typeface="Arial" panose="020B0604020202020204" pitchFamily="34" charset="0"/>
                <a:cs typeface="Arial" panose="020B0604020202020204" pitchFamily="34" charset="0"/>
              </a:endParaRPr>
            </a:p>
            <a:p>
              <a:pPr algn="ctr"/>
              <a:endParaRPr lang="en-ZA" dirty="0">
                <a:latin typeface="Arial" panose="020B0604020202020204" pitchFamily="34" charset="0"/>
                <a:cs typeface="Arial" panose="020B0604020202020204" pitchFamily="34" charset="0"/>
              </a:endParaRPr>
            </a:p>
            <a:p>
              <a:pPr algn="ctr"/>
              <a:r>
                <a:rPr lang="en-ZA" b="1" dirty="0">
                  <a:solidFill>
                    <a:srgbClr val="FFFFE7"/>
                  </a:solidFill>
                  <a:latin typeface="Arial" panose="020B0604020202020204" pitchFamily="34" charset="0"/>
                  <a:cs typeface="Arial" panose="020B0604020202020204" pitchFamily="34" charset="0"/>
                </a:rPr>
                <a:t>Audit Outcome</a:t>
              </a:r>
            </a:p>
            <a:p>
              <a:pPr algn="ctr"/>
              <a:r>
                <a:rPr lang="en-ZA" dirty="0">
                  <a:latin typeface="Arial" panose="020B0604020202020204" pitchFamily="34" charset="0"/>
                  <a:cs typeface="Arial" panose="020B0604020202020204" pitchFamily="34" charset="0"/>
                </a:rPr>
                <a:t>Clean Audit </a:t>
              </a:r>
              <a:r>
                <a:rPr lang="en-ZA" dirty="0" smtClean="0">
                  <a:latin typeface="Arial" panose="020B0604020202020204" pitchFamily="34" charset="0"/>
                  <a:cs typeface="Arial" panose="020B0604020202020204" pitchFamily="34" charset="0"/>
                </a:rPr>
                <a:t>Opinion: 3 Years in a row</a:t>
              </a:r>
              <a:endParaRPr lang="en-ZA" dirty="0">
                <a:latin typeface="Arial" panose="020B0604020202020204" pitchFamily="34" charset="0"/>
                <a:cs typeface="Arial" panose="020B0604020202020204" pitchFamily="34" charset="0"/>
              </a:endParaRPr>
            </a:p>
          </p:txBody>
        </p:sp>
        <p:sp>
          <p:nvSpPr>
            <p:cNvPr id="22" name="Oval 21"/>
            <p:cNvSpPr/>
            <p:nvPr/>
          </p:nvSpPr>
          <p:spPr>
            <a:xfrm>
              <a:off x="7168584" y="1036630"/>
              <a:ext cx="1132692" cy="1167424"/>
            </a:xfrm>
            <a:prstGeom prst="ellipse">
              <a:avLst/>
            </a:prstGeom>
            <a:blipFill rotWithShape="0">
              <a:blip r:embed="rId6" cstate="print">
                <a:duotone>
                  <a:prstClr val="black"/>
                  <a:srgbClr val="387B84">
                    <a:tint val="45000"/>
                    <a:satMod val="400000"/>
                  </a:srgbClr>
                </a:duotone>
              </a:blip>
              <a:stretch>
                <a:fillRect/>
              </a:stretch>
            </a:blipFill>
            <a:ln>
              <a:noFill/>
            </a:ln>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
        <p:nvSpPr>
          <p:cNvPr id="24" name="Rectangle 23"/>
          <p:cNvSpPr/>
          <p:nvPr/>
        </p:nvSpPr>
        <p:spPr>
          <a:xfrm>
            <a:off x="2546395" y="3923238"/>
            <a:ext cx="2087240" cy="239262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ZA" dirty="0">
              <a:latin typeface="Arial" panose="020B0604020202020204" pitchFamily="34" charset="0"/>
              <a:cs typeface="Arial" panose="020B0604020202020204" pitchFamily="34" charset="0"/>
            </a:endParaRPr>
          </a:p>
          <a:p>
            <a:pPr algn="ctr"/>
            <a:endParaRPr lang="en-ZA" dirty="0">
              <a:latin typeface="Arial" panose="020B0604020202020204" pitchFamily="34" charset="0"/>
              <a:cs typeface="Arial" panose="020B0604020202020204" pitchFamily="34" charset="0"/>
            </a:endParaRPr>
          </a:p>
          <a:p>
            <a:pPr algn="ctr"/>
            <a:r>
              <a:rPr lang="en-ZA" b="1" dirty="0" smtClean="0">
                <a:solidFill>
                  <a:srgbClr val="FFFFE7"/>
                </a:solidFill>
                <a:latin typeface="Arial" panose="020B0604020202020204" pitchFamily="34" charset="0"/>
                <a:cs typeface="Arial" panose="020B0604020202020204" pitchFamily="34" charset="0"/>
              </a:rPr>
              <a:t>FY2021/22</a:t>
            </a:r>
          </a:p>
          <a:p>
            <a:pPr algn="ctr"/>
            <a:r>
              <a:rPr lang="en-ZA" dirty="0" smtClean="0">
                <a:latin typeface="Arial" panose="020B0604020202020204" pitchFamily="34" charset="0"/>
                <a:cs typeface="Arial" panose="020B0604020202020204" pitchFamily="34" charset="0"/>
              </a:rPr>
              <a:t>Achieved 22 out of 23 targets (96%) (audited)</a:t>
            </a:r>
            <a:endParaRPr lang="en-ZA" dirty="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751224" y="4026075"/>
            <a:ext cx="1586717" cy="946818"/>
          </a:xfrm>
          <a:prstGeom prst="rect">
            <a:avLst/>
          </a:prstGeom>
        </p:spPr>
      </p:pic>
      <p:pic>
        <p:nvPicPr>
          <p:cNvPr id="27" name="Picture 26"/>
          <p:cNvPicPr>
            <a:picLocks noChangeAspect="1"/>
          </p:cNvPicPr>
          <p:nvPr/>
        </p:nvPicPr>
        <p:blipFill>
          <a:blip r:embed="rId8" r:link="rId9" cstate="print">
            <a:extLst>
              <a:ext uri="{28A0092B-C50C-407E-A947-70E740481C1C}">
                <a14:useLocalDpi xmlns:a14="http://schemas.microsoft.com/office/drawing/2010/main" xmlns="" val="0"/>
              </a:ext>
            </a:extLst>
          </a:blip>
          <a:stretch>
            <a:fillRect/>
          </a:stretch>
        </p:blipFill>
        <p:spPr>
          <a:xfrm>
            <a:off x="4731089" y="2536581"/>
            <a:ext cx="4132809" cy="3990975"/>
          </a:xfrm>
          <a:prstGeom prst="rect">
            <a:avLst/>
          </a:prstGeom>
        </p:spPr>
      </p:pic>
    </p:spTree>
    <p:extLst>
      <p:ext uri="{BB962C8B-B14F-4D97-AF65-F5344CB8AC3E}">
        <p14:creationId xmlns:p14="http://schemas.microsoft.com/office/powerpoint/2010/main" xmlns="" val="1665275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83432" y="166015"/>
            <a:ext cx="8004350" cy="400110"/>
          </a:xfrm>
          <a:prstGeom prst="rect">
            <a:avLst/>
          </a:prstGeom>
          <a:noFill/>
        </p:spPr>
        <p:txBody>
          <a:bodyPr wrap="square" rtlCol="0">
            <a:spAutoFit/>
          </a:bodyPr>
          <a:lstStyle/>
          <a:p>
            <a:pPr algn="ctr"/>
            <a:r>
              <a:rPr lang="en-US" sz="2000" b="1" dirty="0" smtClean="0">
                <a:solidFill>
                  <a:srgbClr val="006666"/>
                </a:solidFill>
                <a:latin typeface="Arial" panose="020B0604020202020204" pitchFamily="34" charset="0"/>
                <a:cs typeface="Arial" panose="020B0604020202020204" pitchFamily="34" charset="0"/>
              </a:rPr>
              <a:t>WAY FORWARD </a:t>
            </a:r>
            <a:endParaRPr lang="en-US" sz="20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539552" y="658458"/>
            <a:ext cx="8268174" cy="6001643"/>
          </a:xfrm>
          <a:prstGeom prst="rect">
            <a:avLst/>
          </a:prstGeom>
          <a:noFill/>
        </p:spPr>
        <p:txBody>
          <a:bodyPr wrap="square" rtlCol="0">
            <a:spAutoFit/>
          </a:bodyPr>
          <a:lstStyle/>
          <a:p>
            <a:r>
              <a:rPr lang="en-US" sz="1600" dirty="0">
                <a:solidFill>
                  <a:srgbClr val="000000"/>
                </a:solidFill>
                <a:latin typeface="Arial" panose="020B0604020202020204" pitchFamily="34" charset="0"/>
                <a:cs typeface="Arial" panose="020B0604020202020204" pitchFamily="34" charset="0"/>
              </a:rPr>
              <a:t>The PSC Bill is submitted to </a:t>
            </a:r>
            <a:r>
              <a:rPr lang="en-US" sz="1600" dirty="0" smtClean="0">
                <a:solidFill>
                  <a:srgbClr val="000000"/>
                </a:solidFill>
                <a:latin typeface="Arial" panose="020B0604020202020204" pitchFamily="34" charset="0"/>
                <a:cs typeface="Arial" panose="020B0604020202020204" pitchFamily="34" charset="0"/>
              </a:rPr>
              <a:t>the Portfolio Committee for support. </a:t>
            </a:r>
            <a:endParaRPr lang="en-US" sz="1600" dirty="0">
              <a:solidFill>
                <a:srgbClr val="000000"/>
              </a:solidFill>
              <a:latin typeface="Arial" panose="020B0604020202020204" pitchFamily="34" charset="0"/>
              <a:cs typeface="Arial" panose="020B0604020202020204" pitchFamily="34" charset="0"/>
            </a:endParaRPr>
          </a:p>
          <a:p>
            <a:endParaRPr lang="en-US" sz="1600"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a:solidFill>
                  <a:srgbClr val="000000"/>
                </a:solidFill>
                <a:latin typeface="Arial" panose="020B0604020202020204" pitchFamily="34" charset="0"/>
                <a:cs typeface="Arial" panose="020B0604020202020204" pitchFamily="34" charset="0"/>
              </a:rPr>
              <a:t> The PSC Bill 2022 </a:t>
            </a:r>
            <a:r>
              <a:rPr lang="en-US" sz="1600" dirty="0" smtClean="0">
                <a:solidFill>
                  <a:srgbClr val="000000"/>
                </a:solidFill>
                <a:latin typeface="Arial" panose="020B0604020202020204" pitchFamily="34" charset="0"/>
                <a:cs typeface="Arial" panose="020B0604020202020204" pitchFamily="34" charset="0"/>
              </a:rPr>
              <a:t> will be </a:t>
            </a:r>
            <a:r>
              <a:rPr lang="en-US" sz="1600" dirty="0">
                <a:solidFill>
                  <a:srgbClr val="000000"/>
                </a:solidFill>
                <a:latin typeface="Arial" panose="020B0604020202020204" pitchFamily="34" charset="0"/>
                <a:cs typeface="Arial" panose="020B0604020202020204" pitchFamily="34" charset="0"/>
              </a:rPr>
              <a:t>presented to FOSAD.</a:t>
            </a:r>
          </a:p>
          <a:p>
            <a:pPr marL="285750" indent="-285750">
              <a:buFont typeface="Wingdings" panose="05000000000000000000" pitchFamily="2" charset="2"/>
              <a:buChar char="q"/>
            </a:pPr>
            <a:endParaRPr lang="en-US" sz="1600"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a:solidFill>
                  <a:srgbClr val="000000"/>
                </a:solidFill>
                <a:latin typeface="Arial" panose="020B0604020202020204" pitchFamily="34" charset="0"/>
                <a:cs typeface="Arial" panose="020B0604020202020204" pitchFamily="34" charset="0"/>
              </a:rPr>
              <a:t>The PSC Bill </a:t>
            </a:r>
            <a:r>
              <a:rPr lang="en-US" sz="1600" dirty="0" smtClean="0">
                <a:solidFill>
                  <a:srgbClr val="000000"/>
                </a:solidFill>
                <a:latin typeface="Arial" panose="020B0604020202020204" pitchFamily="34" charset="0"/>
                <a:cs typeface="Arial" panose="020B0604020202020204" pitchFamily="34" charset="0"/>
              </a:rPr>
              <a:t>will be </a:t>
            </a:r>
            <a:r>
              <a:rPr lang="en-US" sz="1600" dirty="0">
                <a:solidFill>
                  <a:srgbClr val="000000"/>
                </a:solidFill>
                <a:latin typeface="Arial" panose="020B0604020202020204" pitchFamily="34" charset="0"/>
                <a:cs typeface="Arial" panose="020B0604020202020204" pitchFamily="34" charset="0"/>
              </a:rPr>
              <a:t>submitted to Cabinet for approval of the publication of the PSC Bill in the Government Gazette, for public consultation.</a:t>
            </a:r>
            <a:r>
              <a:rPr lang="en-US" sz="16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600" dirty="0" smtClean="0">
                <a:solidFill>
                  <a:srgbClr val="000000"/>
                </a:solidFill>
                <a:latin typeface="Arial" panose="020B0604020202020204" pitchFamily="34" charset="0"/>
                <a:cs typeface="Arial" panose="020B0604020202020204" pitchFamily="34" charset="0"/>
              </a:rPr>
              <a:t>In Parliament, the PSC Bill </a:t>
            </a:r>
            <a:r>
              <a:rPr lang="en-US" sz="1600" dirty="0">
                <a:solidFill>
                  <a:srgbClr val="000000"/>
                </a:solidFill>
                <a:latin typeface="Arial" panose="020B0604020202020204" pitchFamily="34" charset="0"/>
                <a:cs typeface="Arial" panose="020B0604020202020204" pitchFamily="34" charset="0"/>
              </a:rPr>
              <a:t>will be treated as a section 79 of the Constitution Bill, which means the Bill will have to be discussed at the National Assembly and the NCOP as it is a national legislation that affects the functions &amp; competencies of the provinces.  </a:t>
            </a:r>
          </a:p>
          <a:p>
            <a:pPr marL="285750" indent="-285750" algn="just">
              <a:buFont typeface="Wingdings" panose="05000000000000000000" pitchFamily="2" charset="2"/>
              <a:buChar char="q"/>
            </a:pPr>
            <a:endParaRPr lang="en-US" sz="16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600" dirty="0">
                <a:solidFill>
                  <a:srgbClr val="000000"/>
                </a:solidFill>
                <a:latin typeface="Arial" panose="020B0604020202020204" pitchFamily="34" charset="0"/>
                <a:cs typeface="Arial" panose="020B0604020202020204" pitchFamily="34" charset="0"/>
              </a:rPr>
              <a:t>The PSC Bill </a:t>
            </a:r>
            <a:r>
              <a:rPr lang="en-US" sz="1600" dirty="0" smtClean="0">
                <a:solidFill>
                  <a:srgbClr val="000000"/>
                </a:solidFill>
                <a:latin typeface="Arial" panose="020B0604020202020204" pitchFamily="34" charset="0"/>
                <a:cs typeface="Arial" panose="020B0604020202020204" pitchFamily="34" charset="0"/>
              </a:rPr>
              <a:t>will assist the PSC with the full implementation of its mandate and the establishment of the PSC Secretariat. </a:t>
            </a:r>
          </a:p>
          <a:p>
            <a:pPr marL="285750" indent="-285750" algn="just">
              <a:buFont typeface="Wingdings" panose="05000000000000000000" pitchFamily="2" charset="2"/>
              <a:buChar char="q"/>
            </a:pPr>
            <a:endParaRPr lang="en-US" sz="1600" dirty="0" smtClean="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600" dirty="0">
                <a:solidFill>
                  <a:srgbClr val="000000"/>
                </a:solidFill>
                <a:latin typeface="Arial" panose="020B0604020202020204" pitchFamily="34" charset="0"/>
                <a:cs typeface="Arial" panose="020B0604020202020204" pitchFamily="34" charset="0"/>
              </a:rPr>
              <a:t> </a:t>
            </a:r>
            <a:r>
              <a:rPr lang="en-US" sz="1600" dirty="0" smtClean="0">
                <a:solidFill>
                  <a:srgbClr val="000000"/>
                </a:solidFill>
                <a:latin typeface="Arial" panose="020B0604020202020204" pitchFamily="34" charset="0"/>
                <a:cs typeface="Arial" panose="020B0604020202020204" pitchFamily="34" charset="0"/>
              </a:rPr>
              <a:t>The </a:t>
            </a:r>
            <a:r>
              <a:rPr lang="en-US" sz="1600" dirty="0">
                <a:solidFill>
                  <a:srgbClr val="000000"/>
                </a:solidFill>
                <a:latin typeface="Arial" panose="020B0604020202020204" pitchFamily="34" charset="0"/>
                <a:cs typeface="Arial" panose="020B0604020202020204" pitchFamily="34" charset="0"/>
              </a:rPr>
              <a:t>PSC Bill also has to be referred to </a:t>
            </a:r>
            <a:r>
              <a:rPr lang="en-US" sz="1600" dirty="0" smtClean="0">
                <a:solidFill>
                  <a:srgbClr val="000000"/>
                </a:solidFill>
                <a:latin typeface="Arial" panose="020B0604020202020204" pitchFamily="34" charset="0"/>
                <a:cs typeface="Arial" panose="020B0604020202020204" pitchFamily="34" charset="0"/>
              </a:rPr>
              <a:t>the </a:t>
            </a:r>
            <a:r>
              <a:rPr lang="en-US" sz="1600" dirty="0">
                <a:solidFill>
                  <a:srgbClr val="000000"/>
                </a:solidFill>
                <a:latin typeface="Arial" panose="020B0604020202020204" pitchFamily="34" charset="0"/>
                <a:cs typeface="Arial" panose="020B0604020202020204" pitchFamily="34" charset="0"/>
              </a:rPr>
              <a:t>National House of Traditional  and Khoi-san Leaders</a:t>
            </a:r>
            <a:r>
              <a:rPr lang="en-US" sz="1600" dirty="0" smtClean="0">
                <a:solidFill>
                  <a:srgbClr val="00000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guidance and support of the Portfolio Committee in moving this Bill forward will be </a:t>
            </a:r>
            <a:r>
              <a:rPr lang="en-US" sz="1600" dirty="0" smtClean="0">
                <a:latin typeface="Arial" panose="020B0604020202020204" pitchFamily="34" charset="0"/>
                <a:cs typeface="Arial" panose="020B0604020202020204" pitchFamily="34" charset="0"/>
              </a:rPr>
              <a:t>appreciated.</a:t>
            </a: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US" sz="1600" dirty="0" smtClean="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US" sz="1600" dirty="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 </a:t>
            </a:r>
            <a:endParaRPr lang="en-US" sz="1600"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1600" dirty="0">
              <a:solidFill>
                <a:srgbClr val="000000"/>
              </a:solidFill>
              <a:latin typeface="Arial" panose="020B0604020202020204" pitchFamily="34" charset="0"/>
              <a:cs typeface="Arial" panose="020B0604020202020204" pitchFamily="34" charset="0"/>
            </a:endParaRPr>
          </a:p>
          <a:p>
            <a:endParaRPr lang="en-US" sz="1600" dirty="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30</a:t>
            </a:fld>
            <a:endParaRPr lang="en-US" sz="1000" b="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5445224"/>
            <a:ext cx="8891968" cy="1087118"/>
          </a:xfrm>
          <a:prstGeom prst="rect">
            <a:avLst/>
          </a:prstGeom>
        </p:spPr>
      </p:pic>
    </p:spTree>
    <p:extLst>
      <p:ext uri="{BB962C8B-B14F-4D97-AF65-F5344CB8AC3E}">
        <p14:creationId xmlns:p14="http://schemas.microsoft.com/office/powerpoint/2010/main" xmlns="" val="3956712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000" y="0"/>
            <a:ext cx="9180000" cy="6885000"/>
          </a:xfrm>
          <a:prstGeom prst="rect">
            <a:avLst/>
          </a:prstGeom>
        </p:spPr>
      </p:pic>
      <p:sp>
        <p:nvSpPr>
          <p:cNvPr id="6" name="TextBox 5"/>
          <p:cNvSpPr txBox="1"/>
          <p:nvPr/>
        </p:nvSpPr>
        <p:spPr>
          <a:xfrm>
            <a:off x="2195736" y="692696"/>
            <a:ext cx="6840760" cy="2031325"/>
          </a:xfrm>
          <a:prstGeom prst="rect">
            <a:avLst/>
          </a:prstGeom>
          <a:noFill/>
        </p:spPr>
        <p:txBody>
          <a:bodyPr wrap="square" rtlCol="0">
            <a:spAutoFit/>
          </a:bodyPr>
          <a:lstStyle/>
          <a:p>
            <a:pPr>
              <a:lnSpc>
                <a:spcPct val="110000"/>
              </a:lnSpc>
              <a:spcBef>
                <a:spcPct val="0"/>
              </a:spcBef>
              <a:defRPr/>
            </a:pPr>
            <a:endParaRPr lang="en-US" sz="2000" b="1" dirty="0" smtClean="0">
              <a:solidFill>
                <a:srgbClr val="C00000"/>
              </a:solidFill>
              <a:latin typeface="Arial" panose="020B0604020202020204" pitchFamily="34" charset="0"/>
              <a:cs typeface="Arial" panose="020B0604020202020204" pitchFamily="34" charset="0"/>
            </a:endParaRPr>
          </a:p>
          <a:p>
            <a:pPr>
              <a:lnSpc>
                <a:spcPct val="110000"/>
              </a:lnSpc>
              <a:spcBef>
                <a:spcPct val="0"/>
              </a:spcBef>
              <a:defRPr/>
            </a:pPr>
            <a:endParaRPr lang="en-US" sz="2000" b="1" dirty="0">
              <a:solidFill>
                <a:srgbClr val="C00000"/>
              </a:solidFill>
              <a:latin typeface="Arial" panose="020B0604020202020204" pitchFamily="34" charset="0"/>
              <a:cs typeface="Arial" panose="020B0604020202020204" pitchFamily="34" charset="0"/>
            </a:endParaRPr>
          </a:p>
          <a:p>
            <a:pPr>
              <a:lnSpc>
                <a:spcPct val="110000"/>
              </a:lnSpc>
              <a:spcBef>
                <a:spcPct val="0"/>
              </a:spcBef>
              <a:defRPr/>
            </a:pPr>
            <a:endParaRPr lang="en-US" sz="2000" b="1" dirty="0" smtClean="0">
              <a:solidFill>
                <a:srgbClr val="C00000"/>
              </a:solidFill>
              <a:latin typeface="Arial" panose="020B0604020202020204" pitchFamily="34" charset="0"/>
              <a:cs typeface="Arial" panose="020B0604020202020204" pitchFamily="34" charset="0"/>
            </a:endParaRPr>
          </a:p>
          <a:p>
            <a:pPr algn="ctr"/>
            <a:r>
              <a:rPr lang="en-US" altLang="en-US" sz="2000" b="1" dirty="0">
                <a:solidFill>
                  <a:srgbClr val="006666"/>
                </a:solidFill>
                <a:latin typeface="Arial" panose="020B0604020202020204" pitchFamily="34" charset="0"/>
                <a:cs typeface="Arial" panose="020B0604020202020204" pitchFamily="34" charset="0"/>
              </a:rPr>
              <a:t>INTERACTION WITH PROVINCIAL LEGISLATURES TO FAST TRACK APPOINTMENT OF PSC COMMISSIONERS</a:t>
            </a:r>
            <a:endParaRPr lang="en-US" altLang="en-US" sz="2800" b="1" dirty="0">
              <a:solidFill>
                <a:srgbClr val="00666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00" y="5112565"/>
            <a:ext cx="9148450" cy="1778394"/>
          </a:xfrm>
          <a:prstGeom prst="rect">
            <a:avLst/>
          </a:prstGeom>
        </p:spPr>
      </p:pic>
    </p:spTree>
    <p:extLst>
      <p:ext uri="{BB962C8B-B14F-4D97-AF65-F5344CB8AC3E}">
        <p14:creationId xmlns:p14="http://schemas.microsoft.com/office/powerpoint/2010/main" xmlns="" val="55805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179512" y="210126"/>
            <a:ext cx="8856984" cy="1000274"/>
          </a:xfrm>
          <a:prstGeom prst="rect">
            <a:avLst/>
          </a:prstGeom>
          <a:noFill/>
        </p:spPr>
        <p:txBody>
          <a:bodyPr wrap="square" rtlCol="0">
            <a:spAutoFit/>
          </a:bodyPr>
          <a:lstStyle/>
          <a:p>
            <a:pPr algn="ctr"/>
            <a:r>
              <a:rPr lang="en-US" altLang="en-US" b="1" dirty="0" smtClean="0">
                <a:solidFill>
                  <a:srgbClr val="006666"/>
                </a:solidFill>
                <a:latin typeface="Arial" panose="020B0604020202020204" pitchFamily="34" charset="0"/>
                <a:cs typeface="Arial" panose="020B0604020202020204" pitchFamily="34" charset="0"/>
              </a:rPr>
              <a:t>INTERACTION WITH PROVINCIAL LEGISLATURES TO FAST TRACK APPOINTMENT OF PSC COMMISSIONERS</a:t>
            </a:r>
            <a:endParaRPr lang="en-US" altLang="en-US" sz="2300" b="1" dirty="0">
              <a:solidFill>
                <a:srgbClr val="006666"/>
              </a:solidFill>
              <a:latin typeface="Arial" panose="020B0604020202020204" pitchFamily="34" charset="0"/>
              <a:cs typeface="Arial" panose="020B0604020202020204" pitchFamily="34" charset="0"/>
            </a:endParaRPr>
          </a:p>
          <a:p>
            <a:pPr algn="ctr"/>
            <a:endParaRPr lang="en-US" altLang="en-US" sz="23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32</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79512" y="764704"/>
            <a:ext cx="8784976" cy="3037755"/>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endParaRPr lang="en-ZA" sz="1700" dirty="0" smtClean="0">
              <a:latin typeface="Arial" panose="020B0604020202020204" pitchFamily="34" charset="0"/>
              <a:cs typeface="Arial" panose="020B0604020202020204" pitchFamily="34" charset="0"/>
            </a:endParaRPr>
          </a:p>
          <a:p>
            <a:pPr algn="just">
              <a:lnSpc>
                <a:spcPct val="110000"/>
              </a:lnSpc>
            </a:pPr>
            <a:r>
              <a:rPr lang="en-ZA" sz="1400" dirty="0" smtClean="0">
                <a:latin typeface="Arial" panose="020B0604020202020204" pitchFamily="34" charset="0"/>
                <a:cs typeface="Arial" panose="020B0604020202020204" pitchFamily="34" charset="0"/>
              </a:rPr>
              <a:t>The Public Service Commission, through the Chairperson, has engaged with the following legislatures regarding the appointment of Commissioners or the renewal of terms of Commissioners:</a:t>
            </a:r>
          </a:p>
          <a:p>
            <a:pPr marL="285750" indent="-285750" algn="just">
              <a:lnSpc>
                <a:spcPct val="110000"/>
              </a:lnSpc>
              <a:buFont typeface="Wingdings" panose="05000000000000000000" pitchFamily="2" charset="2"/>
              <a:buChar char="q"/>
            </a:pPr>
            <a:r>
              <a:rPr lang="en-ZA" sz="1400" dirty="0" smtClean="0">
                <a:latin typeface="Arial" panose="020B0604020202020204" pitchFamily="34" charset="0"/>
                <a:cs typeface="Arial" panose="020B0604020202020204" pitchFamily="34" charset="0"/>
              </a:rPr>
              <a:t>North-West Provincial Legislature (Renewal of term)</a:t>
            </a:r>
          </a:p>
          <a:p>
            <a:pPr marL="285750" indent="-285750" algn="just">
              <a:lnSpc>
                <a:spcPct val="110000"/>
              </a:lnSpc>
              <a:buFont typeface="Wingdings" panose="05000000000000000000" pitchFamily="2" charset="2"/>
              <a:buChar char="q"/>
            </a:pPr>
            <a:r>
              <a:rPr lang="en-ZA" sz="1400" dirty="0" smtClean="0">
                <a:latin typeface="Arial" panose="020B0604020202020204" pitchFamily="34" charset="0"/>
                <a:cs typeface="Arial" panose="020B0604020202020204" pitchFamily="34" charset="0"/>
              </a:rPr>
              <a:t>Western Cape Provincial Legislature (Renewal of term) </a:t>
            </a:r>
          </a:p>
          <a:p>
            <a:pPr marL="285750" indent="-285750" algn="just">
              <a:lnSpc>
                <a:spcPct val="110000"/>
              </a:lnSpc>
              <a:buFont typeface="Wingdings" panose="05000000000000000000" pitchFamily="2" charset="2"/>
              <a:buChar char="q"/>
            </a:pPr>
            <a:r>
              <a:rPr lang="en-ZA" sz="1400" dirty="0" smtClean="0">
                <a:latin typeface="Arial" panose="020B0604020202020204" pitchFamily="34" charset="0"/>
                <a:cs typeface="Arial" panose="020B0604020202020204" pitchFamily="34" charset="0"/>
              </a:rPr>
              <a:t>Mpumalanga Provincial Legislature (Advertising of post)</a:t>
            </a:r>
          </a:p>
          <a:p>
            <a:pPr algn="just">
              <a:lnSpc>
                <a:spcPct val="110000"/>
              </a:lnSpc>
            </a:pPr>
            <a:endParaRPr lang="en-ZA" sz="1400" dirty="0" smtClean="0">
              <a:latin typeface="Arial" panose="020B0604020202020204" pitchFamily="34" charset="0"/>
              <a:cs typeface="Arial" panose="020B0604020202020204" pitchFamily="34" charset="0"/>
            </a:endParaRPr>
          </a:p>
          <a:p>
            <a:pPr algn="just">
              <a:lnSpc>
                <a:spcPct val="110000"/>
              </a:lnSpc>
            </a:pPr>
            <a:r>
              <a:rPr lang="en-ZA" sz="1400" dirty="0" smtClean="0">
                <a:latin typeface="Arial" panose="020B0604020202020204" pitchFamily="34" charset="0"/>
                <a:cs typeface="Arial" panose="020B0604020202020204" pitchFamily="34" charset="0"/>
              </a:rPr>
              <a:t>There are currently three vacant posts for Commissioners: </a:t>
            </a:r>
          </a:p>
          <a:p>
            <a:pPr marL="285750" indent="-285750" algn="just">
              <a:lnSpc>
                <a:spcPct val="110000"/>
              </a:lnSpc>
              <a:buFont typeface="Wingdings" panose="05000000000000000000" pitchFamily="2" charset="2"/>
              <a:buChar char="q"/>
            </a:pPr>
            <a:r>
              <a:rPr lang="en-ZA" sz="1400" dirty="0" smtClean="0">
                <a:latin typeface="Arial" panose="020B0604020202020204" pitchFamily="34" charset="0"/>
                <a:cs typeface="Arial" panose="020B0604020202020204" pitchFamily="34" charset="0"/>
              </a:rPr>
              <a:t>Gauteng (Process has started and interviews have been conducted).  </a:t>
            </a:r>
          </a:p>
          <a:p>
            <a:pPr marL="285750" indent="-285750" algn="just">
              <a:lnSpc>
                <a:spcPct val="110000"/>
              </a:lnSpc>
              <a:buFont typeface="Wingdings" panose="05000000000000000000" pitchFamily="2" charset="2"/>
              <a:buChar char="q"/>
            </a:pPr>
            <a:r>
              <a:rPr lang="en-ZA" sz="1400" dirty="0" smtClean="0">
                <a:latin typeface="Arial" panose="020B0604020202020204" pitchFamily="34" charset="0"/>
                <a:cs typeface="Arial" panose="020B0604020202020204" pitchFamily="34" charset="0"/>
              </a:rPr>
              <a:t>Mpumalanga (Post has to be advertised)</a:t>
            </a:r>
          </a:p>
          <a:p>
            <a:pPr marL="285750" indent="-285750" algn="just">
              <a:lnSpc>
                <a:spcPct val="110000"/>
              </a:lnSpc>
              <a:buFont typeface="Wingdings" panose="05000000000000000000" pitchFamily="2" charset="2"/>
              <a:buChar char="q"/>
            </a:pPr>
            <a:r>
              <a:rPr lang="en-ZA" sz="1400" dirty="0" smtClean="0">
                <a:latin typeface="Arial" panose="020B0604020202020204" pitchFamily="34" charset="0"/>
                <a:cs typeface="Arial" panose="020B0604020202020204" pitchFamily="34" charset="0"/>
              </a:rPr>
              <a:t>National (Post has to be advertised).  </a:t>
            </a:r>
          </a:p>
          <a:p>
            <a:pPr algn="just">
              <a:lnSpc>
                <a:spcPct val="110000"/>
              </a:lnSpc>
            </a:pPr>
            <a:endParaRPr lang="en-ZA" sz="1400" dirty="0">
              <a:latin typeface="Arial" panose="020B0604020202020204" pitchFamily="34" charset="0"/>
              <a:cs typeface="Arial" panose="020B0604020202020204" pitchFamily="34" charset="0"/>
            </a:endParaRPr>
          </a:p>
        </p:txBody>
      </p:sp>
      <p:pic>
        <p:nvPicPr>
          <p:cNvPr id="3" name="Picture 2" descr="POLITICS AND GOVERNANCE: FUNCTIONS OF GOVERNMENT"/>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2160" y="2111949"/>
            <a:ext cx="2671192" cy="2026841"/>
          </a:xfrm>
          <a:prstGeom prst="rect">
            <a:avLst/>
          </a:prstGeom>
        </p:spPr>
      </p:pic>
    </p:spTree>
    <p:extLst>
      <p:ext uri="{BB962C8B-B14F-4D97-AF65-F5344CB8AC3E}">
        <p14:creationId xmlns:p14="http://schemas.microsoft.com/office/powerpoint/2010/main" xmlns="" val="626749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997" y="32732"/>
            <a:ext cx="9180000" cy="6885000"/>
          </a:xfrm>
          <a:prstGeom prst="rect">
            <a:avLst/>
          </a:prstGeom>
        </p:spPr>
      </p:pic>
      <p:sp>
        <p:nvSpPr>
          <p:cNvPr id="6" name="TextBox 5"/>
          <p:cNvSpPr txBox="1"/>
          <p:nvPr/>
        </p:nvSpPr>
        <p:spPr>
          <a:xfrm>
            <a:off x="179512" y="210126"/>
            <a:ext cx="8856984" cy="1000274"/>
          </a:xfrm>
          <a:prstGeom prst="rect">
            <a:avLst/>
          </a:prstGeom>
          <a:noFill/>
        </p:spPr>
        <p:txBody>
          <a:bodyPr wrap="square" rtlCol="0">
            <a:spAutoFit/>
          </a:bodyPr>
          <a:lstStyle/>
          <a:p>
            <a:pPr algn="ctr"/>
            <a:r>
              <a:rPr lang="en-US" altLang="en-US" b="1" dirty="0" smtClean="0">
                <a:solidFill>
                  <a:srgbClr val="006666"/>
                </a:solidFill>
                <a:latin typeface="Arial" panose="020B0604020202020204" pitchFamily="34" charset="0"/>
                <a:cs typeface="Arial" panose="020B0604020202020204" pitchFamily="34" charset="0"/>
              </a:rPr>
              <a:t>REVIEW OF THE PSC ORGANISATIONAL  STRUCTURE TO STRENGTHEN PROVINCIAL CAPACITY </a:t>
            </a:r>
          </a:p>
          <a:p>
            <a:pPr algn="ctr"/>
            <a:endParaRPr lang="en-US" altLang="en-US" sz="23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33</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79512" y="764704"/>
            <a:ext cx="8784976" cy="1215717"/>
          </a:xfrm>
          <a:prstGeom prst="rect">
            <a:avLst/>
          </a:prstGeom>
          <a:noFill/>
        </p:spPr>
        <p:txBody>
          <a:bodyPr wrap="square" rtlCol="0">
            <a:spAutoFit/>
          </a:bodyPr>
          <a:lstStyle/>
          <a:p>
            <a:pPr algn="just"/>
            <a:endParaRPr lang="en-US" sz="1400" dirty="0">
              <a:latin typeface="Arial" panose="020B0604020202020204" pitchFamily="34" charset="0"/>
              <a:cs typeface="Arial" panose="020B0604020202020204" pitchFamily="34" charset="0"/>
            </a:endParaRPr>
          </a:p>
          <a:p>
            <a:pPr algn="just"/>
            <a:endParaRPr lang="en-US" sz="1400" dirty="0" smtClean="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smtClean="0">
              <a:latin typeface="Arial" panose="020B0604020202020204" pitchFamily="34" charset="0"/>
              <a:cs typeface="Arial" panose="020B0604020202020204" pitchFamily="34" charset="0"/>
            </a:endParaRPr>
          </a:p>
          <a:p>
            <a:pPr algn="just"/>
            <a:endParaRPr lang="en-ZA" sz="1700" dirty="0">
              <a:latin typeface="Arial" panose="020B0604020202020204" pitchFamily="34" charset="0"/>
              <a:cs typeface="Arial" panose="020B0604020202020204" pitchFamily="34" charset="0"/>
            </a:endParaRPr>
          </a:p>
        </p:txBody>
      </p:sp>
      <p:sp>
        <p:nvSpPr>
          <p:cNvPr id="7" name="Rectangle 6"/>
          <p:cNvSpPr/>
          <p:nvPr/>
        </p:nvSpPr>
        <p:spPr>
          <a:xfrm>
            <a:off x="8892480" y="1417165"/>
            <a:ext cx="14401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Flowchart: Process 8"/>
          <p:cNvSpPr/>
          <p:nvPr/>
        </p:nvSpPr>
        <p:spPr>
          <a:xfrm>
            <a:off x="372774" y="908720"/>
            <a:ext cx="5135329" cy="3744416"/>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sz="1400" dirty="0">
                <a:solidFill>
                  <a:prstClr val="black"/>
                </a:solidFill>
                <a:latin typeface="Arial" panose="020B0604020202020204" pitchFamily="34" charset="0"/>
                <a:cs typeface="Arial" panose="020B0604020202020204" pitchFamily="34" charset="0"/>
              </a:rPr>
              <a:t>The process to review the PSC organisational structure</a:t>
            </a:r>
          </a:p>
          <a:p>
            <a:pPr lvl="0" algn="ctr"/>
            <a:r>
              <a:rPr lang="en-ZA" sz="1400" dirty="0">
                <a:solidFill>
                  <a:prstClr val="black"/>
                </a:solidFill>
                <a:latin typeface="Arial" panose="020B0604020202020204" pitchFamily="34" charset="0"/>
                <a:cs typeface="Arial" panose="020B0604020202020204" pitchFamily="34" charset="0"/>
              </a:rPr>
              <a:t> is in an advanced stage and the target date to present</a:t>
            </a:r>
          </a:p>
          <a:p>
            <a:pPr lvl="0" algn="ctr"/>
            <a:r>
              <a:rPr lang="en-ZA" sz="1400" dirty="0">
                <a:solidFill>
                  <a:prstClr val="black"/>
                </a:solidFill>
                <a:latin typeface="Arial" panose="020B0604020202020204" pitchFamily="34" charset="0"/>
                <a:cs typeface="Arial" panose="020B0604020202020204" pitchFamily="34" charset="0"/>
              </a:rPr>
              <a:t> a revised structure to the Executive Authority is 3</a:t>
            </a:r>
          </a:p>
          <a:p>
            <a:pPr lvl="0" algn="ctr"/>
            <a:r>
              <a:rPr lang="en-ZA" sz="1400" dirty="0">
                <a:solidFill>
                  <a:prstClr val="black"/>
                </a:solidFill>
                <a:latin typeface="Arial" panose="020B0604020202020204" pitchFamily="34" charset="0"/>
                <a:cs typeface="Arial" panose="020B0604020202020204" pitchFamily="34" charset="0"/>
              </a:rPr>
              <a:t>1 December 2022. </a:t>
            </a:r>
          </a:p>
          <a:p>
            <a:pPr lvl="0" algn="ctr"/>
            <a:r>
              <a:rPr lang="en-ZA" sz="1400" dirty="0">
                <a:solidFill>
                  <a:prstClr val="black"/>
                </a:solidFill>
                <a:latin typeface="Arial" panose="020B0604020202020204" pitchFamily="34" charset="0"/>
                <a:cs typeface="Arial" panose="020B0604020202020204" pitchFamily="34" charset="0"/>
              </a:rPr>
              <a:t> </a:t>
            </a:r>
          </a:p>
          <a:p>
            <a:pPr lvl="0" algn="ctr"/>
            <a:r>
              <a:rPr lang="en-ZA" sz="1400" dirty="0">
                <a:solidFill>
                  <a:prstClr val="black"/>
                </a:solidFill>
                <a:latin typeface="Arial" panose="020B0604020202020204" pitchFamily="34" charset="0"/>
                <a:cs typeface="Arial" panose="020B0604020202020204" pitchFamily="34" charset="0"/>
              </a:rPr>
              <a:t>In the meantime the capacity of the provincial offices</a:t>
            </a:r>
          </a:p>
          <a:p>
            <a:pPr lvl="0" algn="ctr"/>
            <a:r>
              <a:rPr lang="en-ZA" sz="1400" dirty="0">
                <a:solidFill>
                  <a:prstClr val="black"/>
                </a:solidFill>
                <a:latin typeface="Arial" panose="020B0604020202020204" pitchFamily="34" charset="0"/>
                <a:cs typeface="Arial" panose="020B0604020202020204" pitchFamily="34" charset="0"/>
              </a:rPr>
              <a:t> has been increased by means of the appointment</a:t>
            </a:r>
          </a:p>
          <a:p>
            <a:pPr lvl="0" algn="ctr"/>
            <a:r>
              <a:rPr lang="en-ZA" sz="1400" dirty="0">
                <a:solidFill>
                  <a:prstClr val="black"/>
                </a:solidFill>
                <a:latin typeface="Arial" panose="020B0604020202020204" pitchFamily="34" charset="0"/>
                <a:cs typeface="Arial" panose="020B0604020202020204" pitchFamily="34" charset="0"/>
              </a:rPr>
              <a:t> of two Interns per provincial office (Except Mpumalanga</a:t>
            </a:r>
          </a:p>
          <a:p>
            <a:pPr lvl="0" algn="ctr"/>
            <a:r>
              <a:rPr lang="en-ZA" sz="1400" dirty="0">
                <a:solidFill>
                  <a:prstClr val="black"/>
                </a:solidFill>
                <a:latin typeface="Arial" panose="020B0604020202020204" pitchFamily="34" charset="0"/>
                <a:cs typeface="Arial" panose="020B0604020202020204" pitchFamily="34" charset="0"/>
              </a:rPr>
              <a:t> where one Intern was appointed).  </a:t>
            </a:r>
          </a:p>
          <a:p>
            <a:pPr lvl="0" algn="ctr"/>
            <a:endParaRPr lang="en-ZA" sz="1400" dirty="0">
              <a:solidFill>
                <a:prstClr val="black"/>
              </a:solidFill>
              <a:latin typeface="Arial" panose="020B0604020202020204" pitchFamily="34" charset="0"/>
              <a:cs typeface="Arial" panose="020B0604020202020204" pitchFamily="34" charset="0"/>
            </a:endParaRPr>
          </a:p>
          <a:p>
            <a:pPr lvl="0" algn="ctr"/>
            <a:r>
              <a:rPr lang="en-ZA" sz="1400" dirty="0">
                <a:solidFill>
                  <a:prstClr val="black"/>
                </a:solidFill>
                <a:latin typeface="Arial" panose="020B0604020202020204" pitchFamily="34" charset="0"/>
                <a:cs typeface="Arial" panose="020B0604020202020204" pitchFamily="34" charset="0"/>
              </a:rPr>
              <a:t>Additional capacity will also be created by means of the creation of four Assistant Director posts per provincial office additional to the establishment to increase capacity as and interim measure</a:t>
            </a: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8102" y="764704"/>
            <a:ext cx="3384377" cy="3888432"/>
          </a:xfrm>
          <a:prstGeom prst="rect">
            <a:avLst/>
          </a:prstGeom>
        </p:spPr>
      </p:pic>
    </p:spTree>
    <p:extLst>
      <p:ext uri="{BB962C8B-B14F-4D97-AF65-F5344CB8AC3E}">
        <p14:creationId xmlns:p14="http://schemas.microsoft.com/office/powerpoint/2010/main" xmlns="" val="3609367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179512" y="210126"/>
            <a:ext cx="8856984" cy="369332"/>
          </a:xfrm>
          <a:prstGeom prst="rect">
            <a:avLst/>
          </a:prstGeom>
          <a:noFill/>
        </p:spPr>
        <p:txBody>
          <a:bodyPr wrap="square" rtlCol="0">
            <a:spAutoFit/>
          </a:bodyPr>
          <a:lstStyle/>
          <a:p>
            <a:pPr algn="ctr"/>
            <a:r>
              <a:rPr lang="en-US" altLang="en-US" b="1" dirty="0" smtClean="0">
                <a:solidFill>
                  <a:srgbClr val="006666"/>
                </a:solidFill>
                <a:latin typeface="Arial" panose="020B0604020202020204" pitchFamily="34" charset="0"/>
                <a:cs typeface="Arial" panose="020B0604020202020204" pitchFamily="34" charset="0"/>
              </a:rPr>
              <a:t>INCREASING PSC REACH THROUGH SERVICE DELIVERY INSPECTIONS</a:t>
            </a:r>
            <a:endParaRPr lang="en-US" altLang="en-US"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34</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6247" y="783930"/>
            <a:ext cx="8784976" cy="4064190"/>
          </a:xfrm>
          <a:prstGeom prst="rect">
            <a:avLst/>
          </a:prstGeom>
          <a:noFill/>
        </p:spPr>
        <p:txBody>
          <a:bodyPr wrap="square" rtlCol="0">
            <a:spAutoFit/>
          </a:bodyPr>
          <a:lstStyle/>
          <a:p>
            <a:pPr marL="285750" indent="-285750" algn="just">
              <a:buFont typeface="Arial" panose="020B0604020202020204" pitchFamily="34" charset="0"/>
              <a:buChar char="•"/>
            </a:pPr>
            <a:r>
              <a:rPr lang="en-ZA" sz="1400" dirty="0" smtClean="0">
                <a:latin typeface="Arial" panose="020B0604020202020204" pitchFamily="34" charset="0"/>
                <a:cs typeface="Arial" panose="020B0604020202020204" pitchFamily="34" charset="0"/>
              </a:rPr>
              <a:t>The </a:t>
            </a:r>
            <a:r>
              <a:rPr lang="en-ZA" sz="1400" dirty="0">
                <a:latin typeface="Arial" panose="020B0604020202020204" pitchFamily="34" charset="0"/>
                <a:cs typeface="Arial" panose="020B0604020202020204" pitchFamily="34" charset="0"/>
              </a:rPr>
              <a:t>PSC conducted unannounced inspections at facilities of the Department of Home Affairs (DHA) following numerous reports of long queues (2021/22). </a:t>
            </a:r>
            <a:endParaRPr lang="en-ZA" sz="1400" dirty="0" smtClean="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marL="3892550" indent="-3892550" algn="just">
              <a:buFont typeface="Arial" panose="020B0604020202020204" pitchFamily="34" charset="0"/>
              <a:buChar char="•"/>
            </a:pPr>
            <a:r>
              <a:rPr lang="en-ZA" sz="1400" dirty="0">
                <a:latin typeface="Arial" panose="020B0604020202020204" pitchFamily="34" charset="0"/>
                <a:cs typeface="Arial" panose="020B0604020202020204" pitchFamily="34" charset="0"/>
              </a:rPr>
              <a:t>The inspections were conducted at 57 DHA facilities across the nine provinces with specific attention focused on rural, semi-rural and urban as well as the prevalence of similar challenges. This approach was useful as it provided the most representative picture of the daily operations and practices at the service delivery site on that day. </a:t>
            </a:r>
            <a:endParaRPr lang="en-ZA" sz="1400" dirty="0" smtClean="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marL="3948113" indent="-3948113" algn="just">
              <a:buFont typeface="Arial" panose="020B0604020202020204" pitchFamily="34" charset="0"/>
              <a:buChar char="•"/>
            </a:pPr>
            <a:r>
              <a:rPr lang="en-ZA" sz="1400" dirty="0">
                <a:latin typeface="Arial" panose="020B0604020202020204" pitchFamily="34" charset="0"/>
                <a:cs typeface="Arial" panose="020B0604020202020204" pitchFamily="34" charset="0"/>
              </a:rPr>
              <a:t>The inspections entailed making observations of the operations and obtaining evidence on the extent to which services were accessible and modernised towards being responsive to the needs of the citizens. This method enabled the PSC to have a first-hand account of the nature of service delivery and customer experience at each site. </a:t>
            </a:r>
            <a:endParaRPr lang="en-ZA" sz="1400" dirty="0" smtClean="0">
              <a:latin typeface="Arial" panose="020B0604020202020204" pitchFamily="34" charset="0"/>
              <a:cs typeface="Arial" panose="020B0604020202020204" pitchFamily="34" charset="0"/>
            </a:endParaRPr>
          </a:p>
          <a:p>
            <a:pPr algn="just">
              <a:lnSpc>
                <a:spcPct val="110000"/>
              </a:lnSpc>
            </a:pPr>
            <a:endParaRPr lang="en-ZA" sz="1400" dirty="0" smtClean="0">
              <a:latin typeface="Arial" panose="020B0604020202020204" pitchFamily="34" charset="0"/>
              <a:cs typeface="Arial" panose="020B0604020202020204" pitchFamily="34" charset="0"/>
            </a:endParaRPr>
          </a:p>
          <a:p>
            <a:pPr marL="285750" indent="-285750" algn="just">
              <a:lnSpc>
                <a:spcPct val="110000"/>
              </a:lnSpc>
              <a:buFont typeface="Arial" panose="020B0604020202020204" pitchFamily="34" charset="0"/>
              <a:buChar char="•"/>
            </a:pPr>
            <a:endParaRPr lang="en-ZA" sz="17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3432" y="1556792"/>
            <a:ext cx="3468488" cy="3096344"/>
          </a:xfrm>
          <a:prstGeom prst="rect">
            <a:avLst/>
          </a:prstGeom>
        </p:spPr>
      </p:pic>
    </p:spTree>
    <p:extLst>
      <p:ext uri="{BB962C8B-B14F-4D97-AF65-F5344CB8AC3E}">
        <p14:creationId xmlns:p14="http://schemas.microsoft.com/office/powerpoint/2010/main" xmlns="" val="4248431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23392" y="210126"/>
            <a:ext cx="8941096" cy="738664"/>
          </a:xfrm>
          <a:prstGeom prst="rect">
            <a:avLst/>
          </a:prstGeom>
          <a:noFill/>
        </p:spPr>
        <p:txBody>
          <a:bodyPr wrap="square" rtlCol="0">
            <a:spAutoFit/>
          </a:bodyPr>
          <a:lstStyle/>
          <a:p>
            <a:pPr algn="ctr"/>
            <a:r>
              <a:rPr lang="en-US" altLang="en-US" b="1" dirty="0">
                <a:solidFill>
                  <a:srgbClr val="006666"/>
                </a:solidFill>
                <a:latin typeface="Arial" panose="020B0604020202020204" pitchFamily="34" charset="0"/>
                <a:cs typeface="Arial" panose="020B0604020202020204" pitchFamily="34" charset="0"/>
              </a:rPr>
              <a:t>INCREASING PSC REACH THROUGH SERVICE DELIVERY INSPECTIONS</a:t>
            </a:r>
          </a:p>
          <a:p>
            <a:pPr algn="ctr"/>
            <a:endParaRPr lang="en-US" altLang="en-US" sz="24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35</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79512" y="847260"/>
            <a:ext cx="8963976" cy="3259354"/>
          </a:xfrm>
          <a:prstGeom prst="rect">
            <a:avLst/>
          </a:prstGeom>
          <a:noFill/>
        </p:spPr>
        <p:txBody>
          <a:bodyPr wrap="square" rtlCol="0">
            <a:spAutoFit/>
          </a:bodyPr>
          <a:lstStyle/>
          <a:p>
            <a:pPr algn="just"/>
            <a:r>
              <a:rPr lang="en-ZA" altLang="en-US" sz="1400" dirty="0">
                <a:latin typeface="Arial" panose="020B0604020202020204" pitchFamily="34" charset="0"/>
                <a:cs typeface="Arial" panose="020B0604020202020204" pitchFamily="34" charset="0"/>
              </a:rPr>
              <a:t>The PSC recently completed inspections in the SAPS Forensic Science Laboratories (FSLs) focused on the effectiveness and efficiency of the FSLs in dealing with the backlogs to improve service delivery to the Criminal Justice System and the public</a:t>
            </a:r>
            <a:r>
              <a:rPr lang="en-ZA" altLang="en-US" sz="1400" dirty="0" smtClean="0">
                <a:latin typeface="Arial" panose="020B0604020202020204" pitchFamily="34" charset="0"/>
                <a:cs typeface="Arial" panose="020B0604020202020204" pitchFamily="34" charset="0"/>
              </a:rPr>
              <a:t>.</a:t>
            </a:r>
          </a:p>
          <a:p>
            <a:pPr marL="285750" indent="-285750" algn="just">
              <a:lnSpc>
                <a:spcPct val="130000"/>
              </a:lnSpc>
              <a:buFont typeface="Arial" panose="020B0604020202020204" pitchFamily="34" charset="0"/>
              <a:buChar char="•"/>
            </a:pPr>
            <a:endParaRPr lang="en-US" altLang="en-US" sz="1400" dirty="0">
              <a:latin typeface="Arial" panose="020B0604020202020204" pitchFamily="34" charset="0"/>
              <a:cs typeface="Arial" panose="020B0604020202020204" pitchFamily="34" charset="0"/>
            </a:endParaRPr>
          </a:p>
          <a:p>
            <a:pPr marL="285750" indent="-285750" algn="just">
              <a:lnSpc>
                <a:spcPct val="130000"/>
              </a:lnSpc>
              <a:buFont typeface="Arial" panose="020B0604020202020204" pitchFamily="34" charset="0"/>
              <a:buChar char="•"/>
            </a:pPr>
            <a:endParaRPr lang="en-US" altLang="en-US" sz="1400" dirty="0" smtClean="0">
              <a:latin typeface="Arial" panose="020B0604020202020204" pitchFamily="34" charset="0"/>
              <a:cs typeface="Arial" panose="020B0604020202020204" pitchFamily="34" charset="0"/>
            </a:endParaRPr>
          </a:p>
          <a:p>
            <a:pPr marL="285750" indent="-285750" algn="just">
              <a:lnSpc>
                <a:spcPct val="130000"/>
              </a:lnSpc>
              <a:buFont typeface="Arial" panose="020B0604020202020204" pitchFamily="34" charset="0"/>
              <a:buChar char="•"/>
            </a:pPr>
            <a:endParaRPr lang="en-US" altLang="en-US" sz="1400" dirty="0">
              <a:latin typeface="Arial" panose="020B0604020202020204" pitchFamily="34" charset="0"/>
              <a:cs typeface="Arial" panose="020B0604020202020204" pitchFamily="34" charset="0"/>
            </a:endParaRPr>
          </a:p>
          <a:p>
            <a:pPr marL="285750" indent="-285750" algn="just">
              <a:lnSpc>
                <a:spcPct val="130000"/>
              </a:lnSpc>
              <a:buFont typeface="Arial" panose="020B0604020202020204" pitchFamily="34" charset="0"/>
              <a:buChar char="•"/>
            </a:pPr>
            <a:endParaRPr lang="en-US" altLang="en-US" sz="1400" dirty="0" smtClean="0">
              <a:latin typeface="Arial" panose="020B0604020202020204" pitchFamily="34" charset="0"/>
              <a:cs typeface="Arial" panose="020B0604020202020204" pitchFamily="34" charset="0"/>
            </a:endParaRPr>
          </a:p>
          <a:p>
            <a:pPr marL="285750" indent="-285750" algn="just">
              <a:lnSpc>
                <a:spcPct val="130000"/>
              </a:lnSpc>
              <a:buFont typeface="Arial" panose="020B0604020202020204" pitchFamily="34" charset="0"/>
              <a:buChar char="•"/>
            </a:pPr>
            <a:endParaRPr lang="en-US" altLang="en-US" sz="1400" dirty="0">
              <a:latin typeface="Arial" panose="020B0604020202020204" pitchFamily="34" charset="0"/>
              <a:cs typeface="Arial" panose="020B0604020202020204" pitchFamily="34" charset="0"/>
            </a:endParaRPr>
          </a:p>
          <a:p>
            <a:pPr marL="285750" indent="-285750" algn="just">
              <a:lnSpc>
                <a:spcPct val="130000"/>
              </a:lnSpc>
              <a:buFont typeface="Arial" panose="020B0604020202020204" pitchFamily="34" charset="0"/>
              <a:buChar char="•"/>
            </a:pPr>
            <a:endParaRPr lang="en-US" altLang="en-US" sz="1400" dirty="0" smtClean="0">
              <a:latin typeface="Arial" panose="020B0604020202020204" pitchFamily="34" charset="0"/>
              <a:cs typeface="Arial" panose="020B0604020202020204" pitchFamily="34" charset="0"/>
            </a:endParaRPr>
          </a:p>
          <a:p>
            <a:pPr marL="285750" indent="-285750" algn="just">
              <a:lnSpc>
                <a:spcPct val="130000"/>
              </a:lnSpc>
              <a:buFont typeface="Arial" panose="020B0604020202020204" pitchFamily="34" charset="0"/>
              <a:buChar char="•"/>
            </a:pPr>
            <a:endParaRPr lang="en-US" altLang="en-US" sz="1400" dirty="0">
              <a:latin typeface="Arial" panose="020B0604020202020204" pitchFamily="34" charset="0"/>
              <a:cs typeface="Arial" panose="020B0604020202020204" pitchFamily="34" charset="0"/>
            </a:endParaRPr>
          </a:p>
          <a:p>
            <a:pPr marL="285750" indent="-285750" algn="just">
              <a:lnSpc>
                <a:spcPct val="130000"/>
              </a:lnSpc>
              <a:buFont typeface="Arial" panose="020B0604020202020204" pitchFamily="34" charset="0"/>
              <a:buChar char="•"/>
            </a:pPr>
            <a:endParaRPr lang="en-US" altLang="en-US" sz="1400" dirty="0" smtClean="0">
              <a:latin typeface="Arial" panose="020B0604020202020204" pitchFamily="34" charset="0"/>
              <a:cs typeface="Arial" panose="020B0604020202020204" pitchFamily="34" charset="0"/>
            </a:endParaRPr>
          </a:p>
          <a:p>
            <a:pPr marL="285750" indent="-285750" algn="just">
              <a:lnSpc>
                <a:spcPct val="130000"/>
              </a:lnSpc>
              <a:buFont typeface="Arial" panose="020B0604020202020204" pitchFamily="34" charset="0"/>
              <a:buChar char="•"/>
            </a:pPr>
            <a:endParaRPr lang="en-US" altLang="en-US" sz="1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48795" y="1796049"/>
            <a:ext cx="3630420" cy="264106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1055" y="1796048"/>
            <a:ext cx="4645536" cy="2641064"/>
          </a:xfrm>
          <a:prstGeom prst="rect">
            <a:avLst/>
          </a:prstGeom>
        </p:spPr>
      </p:pic>
    </p:spTree>
    <p:extLst>
      <p:ext uri="{BB962C8B-B14F-4D97-AF65-F5344CB8AC3E}">
        <p14:creationId xmlns:p14="http://schemas.microsoft.com/office/powerpoint/2010/main" xmlns="" val="929832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23392" y="210126"/>
            <a:ext cx="8941096" cy="738664"/>
          </a:xfrm>
          <a:prstGeom prst="rect">
            <a:avLst/>
          </a:prstGeom>
          <a:noFill/>
        </p:spPr>
        <p:txBody>
          <a:bodyPr wrap="square" rtlCol="0">
            <a:spAutoFit/>
          </a:bodyPr>
          <a:lstStyle/>
          <a:p>
            <a:pPr algn="ctr"/>
            <a:r>
              <a:rPr lang="en-US" altLang="en-US" b="1" dirty="0">
                <a:solidFill>
                  <a:srgbClr val="006666"/>
                </a:solidFill>
                <a:latin typeface="Arial" panose="020B0604020202020204" pitchFamily="34" charset="0"/>
                <a:cs typeface="Arial" panose="020B0604020202020204" pitchFamily="34" charset="0"/>
              </a:rPr>
              <a:t>INCREASING PSC REACH THROUGH SERVICE DELIVERY INSPECTIONS</a:t>
            </a:r>
          </a:p>
          <a:p>
            <a:pPr algn="ctr"/>
            <a:endParaRPr lang="en-US" altLang="en-US" sz="24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36</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79512" y="847260"/>
            <a:ext cx="8963976" cy="2677656"/>
          </a:xfrm>
          <a:prstGeom prst="rect">
            <a:avLst/>
          </a:prstGeom>
          <a:noFill/>
        </p:spPr>
        <p:txBody>
          <a:bodyPr wrap="square" rtlCol="0">
            <a:spAutoFit/>
          </a:bodyPr>
          <a:lstStyle/>
          <a:p>
            <a:pPr algn="just"/>
            <a:r>
              <a:rPr lang="en-ZA" sz="1400" dirty="0" smtClean="0">
                <a:latin typeface="Arial" panose="020B0604020202020204" pitchFamily="34" charset="0"/>
                <a:cs typeface="Arial" panose="020B0604020202020204" pitchFamily="34" charset="0"/>
              </a:rPr>
              <a:t>Citizens </a:t>
            </a:r>
            <a:r>
              <a:rPr lang="en-ZA" sz="1400" dirty="0">
                <a:latin typeface="Arial" panose="020B0604020202020204" pitchFamily="34" charset="0"/>
                <a:cs typeface="Arial" panose="020B0604020202020204" pitchFamily="34" charset="0"/>
              </a:rPr>
              <a:t>Forums </a:t>
            </a:r>
            <a:r>
              <a:rPr lang="en-ZA" sz="1400" dirty="0" smtClean="0">
                <a:latin typeface="Arial" panose="020B0604020202020204" pitchFamily="34" charset="0"/>
                <a:cs typeface="Arial" panose="020B0604020202020204" pitchFamily="34" charset="0"/>
              </a:rPr>
              <a:t>(CFs) is </a:t>
            </a:r>
            <a:r>
              <a:rPr lang="en-ZA" sz="1400" dirty="0">
                <a:latin typeface="Arial" panose="020B0604020202020204" pitchFamily="34" charset="0"/>
                <a:cs typeface="Arial" panose="020B0604020202020204" pitchFamily="34" charset="0"/>
              </a:rPr>
              <a:t>a process that involves government at </a:t>
            </a:r>
            <a:r>
              <a:rPr lang="en-ZA" sz="1400" dirty="0" smtClean="0">
                <a:latin typeface="Arial" panose="020B0604020202020204" pitchFamily="34" charset="0"/>
                <a:cs typeface="Arial" panose="020B0604020202020204" pitchFamily="34" charset="0"/>
              </a:rPr>
              <a:t>all levels </a:t>
            </a:r>
            <a:r>
              <a:rPr lang="en-ZA" sz="1400" dirty="0">
                <a:latin typeface="Arial" panose="020B0604020202020204" pitchFamily="34" charset="0"/>
                <a:cs typeface="Arial" panose="020B0604020202020204" pitchFamily="34" charset="0"/>
              </a:rPr>
              <a:t>working with citizens to identify service delivery challenges and propose practical measures to unlock blockages toward improved service </a:t>
            </a:r>
            <a:r>
              <a:rPr lang="en-ZA" sz="1400" dirty="0" smtClean="0">
                <a:latin typeface="Arial" panose="020B0604020202020204" pitchFamily="34" charset="0"/>
                <a:cs typeface="Arial" panose="020B0604020202020204" pitchFamily="34" charset="0"/>
              </a:rPr>
              <a:t>delivery. The PSC commenced with its community engagements in October 2021</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at the Link Location in </a:t>
            </a:r>
            <a:r>
              <a:rPr lang="en-US" sz="1400" dirty="0" smtClean="0">
                <a:latin typeface="Arial" panose="020B0604020202020204" pitchFamily="34" charset="0"/>
                <a:cs typeface="Arial" panose="020B0604020202020204" pitchFamily="34" charset="0"/>
              </a:rPr>
              <a:t>Mthatha. </a:t>
            </a:r>
            <a:endParaRPr lang="en-ZA" sz="1400" dirty="0">
              <a:latin typeface="Arial" panose="020B0604020202020204" pitchFamily="34" charset="0"/>
              <a:cs typeface="Arial" panose="020B0604020202020204" pitchFamily="34" charset="0"/>
            </a:endParaRPr>
          </a:p>
          <a:p>
            <a:pPr marL="55562" algn="just"/>
            <a:r>
              <a:rPr lang="en-ZA" sz="1400" dirty="0" smtClean="0">
                <a:latin typeface="Arial" panose="020B0604020202020204" pitchFamily="34" charset="0"/>
                <a:cs typeface="Arial" panose="020B0604020202020204" pitchFamily="34" charset="0"/>
              </a:rPr>
              <a:t>PSC is conducing Citizens </a:t>
            </a:r>
            <a:r>
              <a:rPr lang="en-ZA" sz="1400" dirty="0">
                <a:latin typeface="Arial" panose="020B0604020202020204" pitchFamily="34" charset="0"/>
                <a:cs typeface="Arial" panose="020B0604020202020204" pitchFamily="34" charset="0"/>
              </a:rPr>
              <a:t>Forums in all nine </a:t>
            </a:r>
            <a:r>
              <a:rPr lang="en-ZA" sz="1400" dirty="0" smtClean="0">
                <a:latin typeface="Arial" panose="020B0604020202020204" pitchFamily="34" charset="0"/>
                <a:cs typeface="Arial" panose="020B0604020202020204" pitchFamily="34" charset="0"/>
              </a:rPr>
              <a:t>provinces currently (2022/23).  During Q1&amp;Q2 Citizens </a:t>
            </a:r>
            <a:r>
              <a:rPr lang="en-ZA" sz="1400" dirty="0">
                <a:latin typeface="Arial" panose="020B0604020202020204" pitchFamily="34" charset="0"/>
                <a:cs typeface="Arial" panose="020B0604020202020204" pitchFamily="34" charset="0"/>
              </a:rPr>
              <a:t>Forums were conducted in </a:t>
            </a:r>
            <a:endParaRPr lang="en-ZA" sz="1400" dirty="0" smtClean="0">
              <a:latin typeface="Arial" panose="020B0604020202020204" pitchFamily="34" charset="0"/>
              <a:cs typeface="Arial" panose="020B0604020202020204" pitchFamily="34" charset="0"/>
            </a:endParaRPr>
          </a:p>
          <a:p>
            <a:pPr marL="285750" lvl="1" indent="-230188" algn="just">
              <a:buAutoNum type="alphaLcParenBoth"/>
            </a:pPr>
            <a:r>
              <a:rPr lang="en-ZA" sz="1400" dirty="0" err="1" smtClean="0">
                <a:latin typeface="Arial" panose="020B0604020202020204" pitchFamily="34" charset="0"/>
                <a:cs typeface="Arial" panose="020B0604020202020204" pitchFamily="34" charset="0"/>
              </a:rPr>
              <a:t>Setlagole</a:t>
            </a:r>
            <a:r>
              <a:rPr lang="en-ZA" sz="1400" dirty="0" smtClean="0">
                <a:latin typeface="Arial" panose="020B0604020202020204" pitchFamily="34" charset="0"/>
                <a:cs typeface="Arial" panose="020B0604020202020204" pitchFamily="34" charset="0"/>
              </a:rPr>
              <a:t> Village (North West) on 22 June, </a:t>
            </a:r>
          </a:p>
          <a:p>
            <a:pPr marL="285750" lvl="1" indent="-230188" algn="just">
              <a:buAutoNum type="alphaLcParenBoth"/>
            </a:pPr>
            <a:r>
              <a:rPr lang="en-ZA" sz="1400" dirty="0" smtClean="0">
                <a:latin typeface="Arial" panose="020B0604020202020204" pitchFamily="34" charset="0"/>
                <a:cs typeface="Arial" panose="020B0604020202020204" pitchFamily="34" charset="0"/>
              </a:rPr>
              <a:t>Pretoria </a:t>
            </a:r>
            <a:r>
              <a:rPr lang="en-ZA" sz="1400" dirty="0">
                <a:latin typeface="Arial" panose="020B0604020202020204" pitchFamily="34" charset="0"/>
                <a:cs typeface="Arial" panose="020B0604020202020204" pitchFamily="34" charset="0"/>
              </a:rPr>
              <a:t>(Gauteng) on 13 </a:t>
            </a:r>
            <a:r>
              <a:rPr lang="en-ZA" sz="1400" dirty="0" smtClean="0">
                <a:latin typeface="Arial" panose="020B0604020202020204" pitchFamily="34" charset="0"/>
                <a:cs typeface="Arial" panose="020B0604020202020204" pitchFamily="34" charset="0"/>
              </a:rPr>
              <a:t>Sept and </a:t>
            </a:r>
            <a:r>
              <a:rPr lang="en-ZA" sz="1400" dirty="0">
                <a:latin typeface="Arial" panose="020B0604020202020204" pitchFamily="34" charset="0"/>
                <a:cs typeface="Arial" panose="020B0604020202020204" pitchFamily="34" charset="0"/>
              </a:rPr>
              <a:t>at </a:t>
            </a:r>
            <a:endParaRPr lang="en-ZA" sz="1400" dirty="0" smtClean="0">
              <a:latin typeface="Arial" panose="020B0604020202020204" pitchFamily="34" charset="0"/>
              <a:cs typeface="Arial" panose="020B0604020202020204" pitchFamily="34" charset="0"/>
            </a:endParaRPr>
          </a:p>
          <a:p>
            <a:pPr marL="285750" lvl="1" indent="-230188" algn="just">
              <a:buAutoNum type="alphaLcParenBoth"/>
            </a:pPr>
            <a:r>
              <a:rPr lang="en-ZA" sz="1400" dirty="0" smtClean="0">
                <a:latin typeface="Arial" panose="020B0604020202020204" pitchFamily="34" charset="0"/>
                <a:cs typeface="Arial" panose="020B0604020202020204" pitchFamily="34" charset="0"/>
              </a:rPr>
              <a:t>Klein </a:t>
            </a:r>
            <a:r>
              <a:rPr lang="en-ZA" sz="1400" dirty="0">
                <a:latin typeface="Arial" panose="020B0604020202020204" pitchFamily="34" charset="0"/>
                <a:cs typeface="Arial" panose="020B0604020202020204" pitchFamily="34" charset="0"/>
              </a:rPr>
              <a:t>Mier in the </a:t>
            </a:r>
            <a:r>
              <a:rPr lang="en-ZA" sz="1400" dirty="0" err="1">
                <a:latin typeface="Arial" panose="020B0604020202020204" pitchFamily="34" charset="0"/>
                <a:cs typeface="Arial" panose="020B0604020202020204" pitchFamily="34" charset="0"/>
              </a:rPr>
              <a:t>Dawid</a:t>
            </a:r>
            <a:r>
              <a:rPr lang="en-ZA" sz="1400" dirty="0">
                <a:latin typeface="Arial" panose="020B0604020202020204" pitchFamily="34" charset="0"/>
                <a:cs typeface="Arial" panose="020B0604020202020204" pitchFamily="34" charset="0"/>
              </a:rPr>
              <a:t> </a:t>
            </a:r>
            <a:r>
              <a:rPr lang="en-ZA" sz="1400" dirty="0" err="1">
                <a:latin typeface="Arial" panose="020B0604020202020204" pitchFamily="34" charset="0"/>
                <a:cs typeface="Arial" panose="020B0604020202020204" pitchFamily="34" charset="0"/>
              </a:rPr>
              <a:t>Kruiper</a:t>
            </a:r>
            <a:r>
              <a:rPr lang="en-ZA" sz="1400" dirty="0">
                <a:latin typeface="Arial" panose="020B0604020202020204" pitchFamily="34" charset="0"/>
                <a:cs typeface="Arial" panose="020B0604020202020204" pitchFamily="34" charset="0"/>
              </a:rPr>
              <a:t> Municipality (Northern Cape) on 22 </a:t>
            </a:r>
            <a:r>
              <a:rPr lang="en-ZA" sz="1400" dirty="0" smtClean="0">
                <a:latin typeface="Arial" panose="020B0604020202020204" pitchFamily="34" charset="0"/>
                <a:cs typeface="Arial" panose="020B0604020202020204" pitchFamily="34" charset="0"/>
              </a:rPr>
              <a:t>Sept. </a:t>
            </a:r>
          </a:p>
          <a:p>
            <a:pPr marL="3713163" lvl="1"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3713163" lvl="1" algn="just"/>
            <a:endParaRPr lang="en-US" sz="1400" dirty="0" smtClean="0">
              <a:latin typeface="Arial" panose="020B0604020202020204" pitchFamily="34" charset="0"/>
              <a:cs typeface="Arial" panose="020B0604020202020204" pitchFamily="34" charset="0"/>
            </a:endParaRPr>
          </a:p>
          <a:p>
            <a:pPr marL="3713163" lvl="1" algn="just"/>
            <a:endParaRPr lang="en-ZA"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3412" y="2924944"/>
            <a:ext cx="4219560" cy="17868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88024" y="2924944"/>
            <a:ext cx="4040632" cy="1786880"/>
          </a:xfrm>
          <a:prstGeom prst="rect">
            <a:avLst/>
          </a:prstGeom>
        </p:spPr>
      </p:pic>
    </p:spTree>
    <p:extLst>
      <p:ext uri="{BB962C8B-B14F-4D97-AF65-F5344CB8AC3E}">
        <p14:creationId xmlns:p14="http://schemas.microsoft.com/office/powerpoint/2010/main" xmlns="" val="1038404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23392" y="210126"/>
            <a:ext cx="8941096" cy="738664"/>
          </a:xfrm>
          <a:prstGeom prst="rect">
            <a:avLst/>
          </a:prstGeom>
          <a:noFill/>
        </p:spPr>
        <p:txBody>
          <a:bodyPr wrap="square" rtlCol="0">
            <a:spAutoFit/>
          </a:bodyPr>
          <a:lstStyle/>
          <a:p>
            <a:pPr algn="ctr"/>
            <a:r>
              <a:rPr lang="en-US" altLang="en-US" b="1" dirty="0">
                <a:solidFill>
                  <a:srgbClr val="006666"/>
                </a:solidFill>
                <a:latin typeface="Arial" panose="020B0604020202020204" pitchFamily="34" charset="0"/>
                <a:cs typeface="Arial" panose="020B0604020202020204" pitchFamily="34" charset="0"/>
              </a:rPr>
              <a:t>INCREASING PSC REACH THROUGH SERVICE DELIVERY INSPECTIONS</a:t>
            </a:r>
          </a:p>
          <a:p>
            <a:pPr algn="ctr"/>
            <a:endParaRPr lang="en-US" altLang="en-US" sz="24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37</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79512" y="847260"/>
            <a:ext cx="8963976" cy="3539430"/>
          </a:xfrm>
          <a:prstGeom prst="rect">
            <a:avLst/>
          </a:prstGeom>
          <a:noFill/>
        </p:spPr>
        <p:txBody>
          <a:bodyPr wrap="square" rtlCol="0">
            <a:spAutoFit/>
          </a:bodyPr>
          <a:lstStyle/>
          <a:p>
            <a:pPr marL="3713163" lvl="1" algn="just"/>
            <a:endParaRPr lang="en-US" sz="1400" dirty="0">
              <a:latin typeface="Arial" panose="020B0604020202020204" pitchFamily="34" charset="0"/>
              <a:cs typeface="Arial" panose="020B0604020202020204" pitchFamily="34" charset="0"/>
            </a:endParaRPr>
          </a:p>
          <a:p>
            <a:pPr marL="3713163" lvl="1" algn="just"/>
            <a:endParaRPr lang="en-US" sz="1400" dirty="0" smtClean="0">
              <a:latin typeface="Arial" panose="020B0604020202020204" pitchFamily="34" charset="0"/>
              <a:cs typeface="Arial" panose="020B0604020202020204" pitchFamily="34" charset="0"/>
            </a:endParaRPr>
          </a:p>
          <a:p>
            <a:pPr marL="3713163" lvl="1" algn="just"/>
            <a:endParaRPr lang="en-US" sz="1400" dirty="0">
              <a:latin typeface="Arial" panose="020B0604020202020204" pitchFamily="34" charset="0"/>
              <a:cs typeface="Arial" panose="020B0604020202020204" pitchFamily="34" charset="0"/>
            </a:endParaRPr>
          </a:p>
          <a:p>
            <a:pPr marL="3713163" lvl="1" algn="just"/>
            <a:endParaRPr lang="en-US" sz="1400" dirty="0" smtClean="0">
              <a:latin typeface="Arial" panose="020B0604020202020204" pitchFamily="34" charset="0"/>
              <a:cs typeface="Arial" panose="020B0604020202020204" pitchFamily="34" charset="0"/>
            </a:endParaRPr>
          </a:p>
          <a:p>
            <a:pPr marL="3713163" lvl="1" algn="just"/>
            <a:endParaRPr lang="en-US" sz="1400" dirty="0">
              <a:latin typeface="Arial" panose="020B0604020202020204" pitchFamily="34" charset="0"/>
              <a:cs typeface="Arial" panose="020B0604020202020204" pitchFamily="34" charset="0"/>
            </a:endParaRPr>
          </a:p>
          <a:p>
            <a:pPr marL="3713163" lvl="1" algn="just"/>
            <a:endParaRPr lang="en-US" sz="1400" dirty="0" smtClean="0">
              <a:latin typeface="Arial" panose="020B0604020202020204" pitchFamily="34" charset="0"/>
              <a:cs typeface="Arial" panose="020B0604020202020204" pitchFamily="34" charset="0"/>
            </a:endParaRPr>
          </a:p>
          <a:p>
            <a:pPr marL="3713163" lvl="1" algn="just"/>
            <a:endParaRPr lang="en-US" sz="1400" dirty="0">
              <a:latin typeface="Arial" panose="020B0604020202020204" pitchFamily="34" charset="0"/>
              <a:cs typeface="Arial" panose="020B0604020202020204" pitchFamily="34" charset="0"/>
            </a:endParaRPr>
          </a:p>
          <a:p>
            <a:pPr marL="3713163" lvl="1" algn="just"/>
            <a:endParaRPr lang="en-US" sz="1400" dirty="0" smtClean="0">
              <a:latin typeface="Arial" panose="020B0604020202020204" pitchFamily="34" charset="0"/>
              <a:cs typeface="Arial" panose="020B0604020202020204" pitchFamily="34" charset="0"/>
            </a:endParaRPr>
          </a:p>
          <a:p>
            <a:pPr marL="3713163" lvl="1" algn="just"/>
            <a:endParaRPr lang="en-US" sz="1400" dirty="0" smtClean="0">
              <a:latin typeface="Arial" panose="020B0604020202020204" pitchFamily="34" charset="0"/>
              <a:cs typeface="Arial" panose="020B0604020202020204" pitchFamily="34" charset="0"/>
            </a:endParaRPr>
          </a:p>
          <a:p>
            <a:pPr marL="3713163" lvl="1" algn="just"/>
            <a:endParaRPr lang="en-US" sz="1400" dirty="0" smtClean="0">
              <a:latin typeface="Arial" panose="020B0604020202020204" pitchFamily="34" charset="0"/>
              <a:cs typeface="Arial" panose="020B0604020202020204" pitchFamily="34" charset="0"/>
            </a:endParaRPr>
          </a:p>
          <a:p>
            <a:pPr marL="3713163" lvl="1" algn="jus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3713163" lvl="1" algn="just"/>
            <a:endParaRPr lang="en-US" sz="1400" dirty="0" smtClean="0">
              <a:latin typeface="Arial" panose="020B0604020202020204" pitchFamily="34" charset="0"/>
              <a:cs typeface="Arial" panose="020B0604020202020204" pitchFamily="34" charset="0"/>
            </a:endParaRPr>
          </a:p>
          <a:p>
            <a:pPr marL="3713163" lvl="1" algn="just">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ZA" sz="1400" dirty="0" smtClean="0">
                <a:latin typeface="Arial" panose="020B0604020202020204" pitchFamily="34" charset="0"/>
                <a:cs typeface="Arial" panose="020B0604020202020204" pitchFamily="34" charset="0"/>
              </a:rPr>
              <a:t>PSC </a:t>
            </a:r>
            <a:r>
              <a:rPr lang="en-ZA" sz="1400" dirty="0">
                <a:latin typeface="Arial" panose="020B0604020202020204" pitchFamily="34" charset="0"/>
                <a:cs typeface="Arial" panose="020B0604020202020204" pitchFamily="34" charset="0"/>
              </a:rPr>
              <a:t>will be conducting </a:t>
            </a:r>
            <a:r>
              <a:rPr lang="en-ZA" sz="1400" dirty="0" smtClean="0">
                <a:latin typeface="Arial" panose="020B0604020202020204" pitchFamily="34" charset="0"/>
                <a:cs typeface="Arial" panose="020B0604020202020204" pitchFamily="34" charset="0"/>
              </a:rPr>
              <a:t>6 </a:t>
            </a:r>
            <a:r>
              <a:rPr lang="en-ZA" sz="1400" dirty="0">
                <a:latin typeface="Arial" panose="020B0604020202020204" pitchFamily="34" charset="0"/>
                <a:cs typeface="Arial" panose="020B0604020202020204" pitchFamily="34" charset="0"/>
              </a:rPr>
              <a:t>more </a:t>
            </a:r>
            <a:r>
              <a:rPr lang="en-ZA" sz="1400" dirty="0" smtClean="0">
                <a:latin typeface="Arial" panose="020B0604020202020204" pitchFamily="34" charset="0"/>
                <a:cs typeface="Arial" panose="020B0604020202020204" pitchFamily="34" charset="0"/>
              </a:rPr>
              <a:t>CFs </a:t>
            </a:r>
            <a:r>
              <a:rPr lang="en-ZA" sz="1400" dirty="0">
                <a:latin typeface="Arial" panose="020B0604020202020204" pitchFamily="34" charset="0"/>
                <a:cs typeface="Arial" panose="020B0604020202020204" pitchFamily="34" charset="0"/>
              </a:rPr>
              <a:t>during the last 2 </a:t>
            </a:r>
            <a:r>
              <a:rPr lang="en-ZA" sz="1400" dirty="0" smtClean="0">
                <a:latin typeface="Arial" panose="020B0604020202020204" pitchFamily="34" charset="0"/>
                <a:cs typeface="Arial" panose="020B0604020202020204" pitchFamily="34" charset="0"/>
              </a:rPr>
              <a:t>quarters, these will </a:t>
            </a:r>
            <a:r>
              <a:rPr lang="en-ZA" sz="1400" dirty="0">
                <a:latin typeface="Arial" panose="020B0604020202020204" pitchFamily="34" charset="0"/>
                <a:cs typeface="Arial" panose="020B0604020202020204" pitchFamily="34" charset="0"/>
              </a:rPr>
              <a:t>be held in </a:t>
            </a:r>
          </a:p>
          <a:p>
            <a:pPr marL="0" lvl="1" algn="just">
              <a:buFont typeface="Arial" panose="020B0604020202020204" pitchFamily="34" charset="0"/>
              <a:buChar char="•"/>
            </a:pPr>
            <a:r>
              <a:rPr lang="en-ZA" sz="1400" dirty="0" err="1" smtClean="0">
                <a:latin typeface="Arial" panose="020B0604020202020204" pitchFamily="34" charset="0"/>
                <a:cs typeface="Arial" panose="020B0604020202020204" pitchFamily="34" charset="0"/>
              </a:rPr>
              <a:t>Ilembe</a:t>
            </a:r>
            <a:r>
              <a:rPr lang="en-ZA" sz="1400" dirty="0" smtClean="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District Municipality in </a:t>
            </a:r>
            <a:r>
              <a:rPr lang="en-ZA" sz="1400" dirty="0" smtClean="0">
                <a:latin typeface="Arial" panose="020B0604020202020204" pitchFamily="34" charset="0"/>
                <a:cs typeface="Arial" panose="020B0604020202020204" pitchFamily="34" charset="0"/>
              </a:rPr>
              <a:t>KZN </a:t>
            </a:r>
            <a:r>
              <a:rPr lang="en-ZA" sz="1400" dirty="0">
                <a:latin typeface="Arial" panose="020B0604020202020204" pitchFamily="34" charset="0"/>
                <a:cs typeface="Arial" panose="020B0604020202020204" pitchFamily="34" charset="0"/>
              </a:rPr>
              <a:t>and Bloemfontein in the Free State, in </a:t>
            </a:r>
            <a:r>
              <a:rPr lang="en-ZA" sz="1400" dirty="0" smtClean="0">
                <a:latin typeface="Arial" panose="020B0604020202020204" pitchFamily="34" charset="0"/>
                <a:cs typeface="Arial" panose="020B0604020202020204" pitchFamily="34" charset="0"/>
              </a:rPr>
              <a:t>Nov (Q3)</a:t>
            </a:r>
          </a:p>
          <a:p>
            <a:pPr marL="0" lvl="1" algn="just">
              <a:buFont typeface="Arial" panose="020B0604020202020204" pitchFamily="34" charset="0"/>
              <a:buChar char="•"/>
            </a:pPr>
            <a:r>
              <a:rPr lang="en-ZA" sz="1400" dirty="0" smtClean="0">
                <a:latin typeface="Arial" panose="020B0604020202020204" pitchFamily="34" charset="0"/>
                <a:cs typeface="Arial" panose="020B0604020202020204" pitchFamily="34" charset="0"/>
              </a:rPr>
              <a:t>Eastern </a:t>
            </a:r>
            <a:r>
              <a:rPr lang="en-ZA" sz="1400" dirty="0">
                <a:latin typeface="Arial" panose="020B0604020202020204" pitchFamily="34" charset="0"/>
                <a:cs typeface="Arial" panose="020B0604020202020204" pitchFamily="34" charset="0"/>
              </a:rPr>
              <a:t>Cape, Limpopo, Mpumalanga and Western Cape. </a:t>
            </a:r>
            <a:endParaRPr lang="en-US" altLang="en-US" sz="1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9551" y="847260"/>
            <a:ext cx="3744417" cy="229370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16015" y="827182"/>
            <a:ext cx="3817409" cy="2313786"/>
          </a:xfrm>
          <a:prstGeom prst="rect">
            <a:avLst/>
          </a:prstGeom>
        </p:spPr>
      </p:pic>
    </p:spTree>
    <p:extLst>
      <p:ext uri="{BB962C8B-B14F-4D97-AF65-F5344CB8AC3E}">
        <p14:creationId xmlns:p14="http://schemas.microsoft.com/office/powerpoint/2010/main" xmlns="" val="304416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Tree>
    <p:extLst>
      <p:ext uri="{BB962C8B-B14F-4D97-AF65-F5344CB8AC3E}">
        <p14:creationId xmlns:p14="http://schemas.microsoft.com/office/powerpoint/2010/main" xmlns="" val="2303448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DAF3C70-3F06-4597-AE16-5F5EF8F327DE}" type="slidenum">
              <a:rPr lang="en-ZA">
                <a:solidFill>
                  <a:prstClr val="black">
                    <a:tint val="75000"/>
                  </a:prstClr>
                </a:solidFill>
              </a:rPr>
              <a:pPr>
                <a:defRPr/>
              </a:pPr>
              <a:t>4</a:t>
            </a:fld>
            <a:endParaRPr lang="en-ZA">
              <a:solidFill>
                <a:prstClr val="black">
                  <a:tint val="75000"/>
                </a:prstClr>
              </a:solidFill>
            </a:endParaRPr>
          </a:p>
        </p:txBody>
      </p:sp>
      <p:sp>
        <p:nvSpPr>
          <p:cNvPr id="7" name="Title 4"/>
          <p:cNvSpPr txBox="1">
            <a:spLocks noGrp="1"/>
          </p:cNvSpPr>
          <p:nvPr>
            <p:ph type="title"/>
          </p:nvPr>
        </p:nvSpPr>
        <p:spPr>
          <a:xfrm>
            <a:off x="1547664" y="289567"/>
            <a:ext cx="6172200" cy="400110"/>
          </a:xfrm>
          <a:prstGeom prst="rect">
            <a:avLst/>
          </a:prstGeom>
          <a:noFill/>
        </p:spPr>
        <p:txBody>
          <a:bodyPr wrap="square" rtlCol="0">
            <a:spAutoFit/>
          </a:bodyPr>
          <a:lstStyle/>
          <a:p>
            <a:r>
              <a:rPr lang="en-GB" sz="2000" spc="-25" dirty="0">
                <a:solidFill>
                  <a:srgbClr val="C00000"/>
                </a:solidFill>
                <a:latin typeface="Arial Black" panose="020B0A04020102020204" pitchFamily="34" charset="0"/>
              </a:rPr>
              <a:t>REFLECTIONS ON KEY ACHIEVEMENTS</a:t>
            </a:r>
            <a:endParaRPr lang="en-US" sz="2000" b="1" dirty="0">
              <a:solidFill>
                <a:srgbClr val="C00000"/>
              </a:solidFill>
              <a:latin typeface="Arial Black" panose="020B0A04020102020204" pitchFamily="34" charset="0"/>
              <a:cs typeface="Arial" panose="020B0604020202020204" pitchFamily="34" charset="0"/>
            </a:endParaRPr>
          </a:p>
        </p:txBody>
      </p:sp>
      <p:sp>
        <p:nvSpPr>
          <p:cNvPr id="2" name="Rectangle 1"/>
          <p:cNvSpPr/>
          <p:nvPr/>
        </p:nvSpPr>
        <p:spPr>
          <a:xfrm>
            <a:off x="323528" y="836712"/>
            <a:ext cx="8496944" cy="3046988"/>
          </a:xfrm>
          <a:prstGeom prst="rect">
            <a:avLst/>
          </a:prstGeom>
        </p:spPr>
        <p:txBody>
          <a:bodyPr wrap="square">
            <a:spAutoFit/>
          </a:bodyPr>
          <a:lstStyle/>
          <a:p>
            <a:pPr marL="342900" lvl="0" indent="-342900" algn="just">
              <a:lnSpc>
                <a:spcPct val="120000"/>
              </a:lnSpc>
              <a:buFont typeface="Wingdings" panose="05000000000000000000" pitchFamily="2" charset="2"/>
              <a:buChar char="q"/>
            </a:pPr>
            <a:r>
              <a:rPr lang="en-ZA" sz="2000" dirty="0" smtClean="0">
                <a:solidFill>
                  <a:prstClr val="black"/>
                </a:solidFill>
                <a:latin typeface="Arial" panose="020B0604020202020204" pitchFamily="34" charset="0"/>
                <a:cs typeface="Arial" panose="020B0604020202020204" pitchFamily="34" charset="0"/>
              </a:rPr>
              <a:t>The </a:t>
            </a:r>
            <a:r>
              <a:rPr lang="en-ZA" sz="2000" dirty="0">
                <a:solidFill>
                  <a:prstClr val="black"/>
                </a:solidFill>
                <a:latin typeface="Arial" panose="020B0604020202020204" pitchFamily="34" charset="0"/>
                <a:cs typeface="Arial" panose="020B0604020202020204" pitchFamily="34" charset="0"/>
              </a:rPr>
              <a:t>implementation of Priority </a:t>
            </a:r>
            <a:r>
              <a:rPr lang="en-ZA" sz="2000" dirty="0" smtClean="0">
                <a:solidFill>
                  <a:prstClr val="black"/>
                </a:solidFill>
                <a:latin typeface="Arial" panose="020B0604020202020204" pitchFamily="34" charset="0"/>
                <a:cs typeface="Arial" panose="020B0604020202020204" pitchFamily="34" charset="0"/>
              </a:rPr>
              <a:t>1 </a:t>
            </a:r>
            <a:r>
              <a:rPr lang="en-ZA" sz="2000" dirty="0">
                <a:solidFill>
                  <a:prstClr val="black"/>
                </a:solidFill>
                <a:latin typeface="Arial" panose="020B0604020202020204" pitchFamily="34" charset="0"/>
                <a:cs typeface="Arial" panose="020B0604020202020204" pitchFamily="34" charset="0"/>
              </a:rPr>
              <a:t>through the NDP 5-year Implementation Plan and the MTSF has enabled the PSC to identify </a:t>
            </a:r>
            <a:r>
              <a:rPr lang="en-ZA" sz="2000" b="1" dirty="0">
                <a:solidFill>
                  <a:srgbClr val="993300"/>
                </a:solidFill>
                <a:latin typeface="Arial" panose="020B0604020202020204" pitchFamily="34" charset="0"/>
                <a:cs typeface="Arial" panose="020B0604020202020204" pitchFamily="34" charset="0"/>
              </a:rPr>
              <a:t>4 Outcomes </a:t>
            </a:r>
            <a:r>
              <a:rPr lang="en-ZA" sz="2000" dirty="0">
                <a:solidFill>
                  <a:prstClr val="black"/>
                </a:solidFill>
                <a:latin typeface="Arial" panose="020B0604020202020204" pitchFamily="34" charset="0"/>
                <a:cs typeface="Arial" panose="020B0604020202020204" pitchFamily="34" charset="0"/>
              </a:rPr>
              <a:t>that would contribute towards building “</a:t>
            </a:r>
            <a:r>
              <a:rPr lang="en-ZA" sz="2000" i="1" dirty="0">
                <a:solidFill>
                  <a:prstClr val="black"/>
                </a:solidFill>
                <a:latin typeface="Arial" panose="020B0604020202020204" pitchFamily="34" charset="0"/>
                <a:cs typeface="Arial" panose="020B0604020202020204" pitchFamily="34" charset="0"/>
              </a:rPr>
              <a:t>A capable, ethical and development state</a:t>
            </a:r>
            <a:r>
              <a:rPr lang="en-ZA" sz="2000" dirty="0">
                <a:solidFill>
                  <a:prstClr val="black"/>
                </a:solidFill>
                <a:latin typeface="Arial" panose="020B0604020202020204" pitchFamily="34" charset="0"/>
                <a:cs typeface="Arial" panose="020B0604020202020204" pitchFamily="34" charset="0"/>
              </a:rPr>
              <a:t>”. </a:t>
            </a:r>
          </a:p>
          <a:p>
            <a:pPr lvl="0" algn="just">
              <a:lnSpc>
                <a:spcPct val="120000"/>
              </a:lnSpc>
            </a:pPr>
            <a:endParaRPr lang="en-ZA" sz="2000" dirty="0">
              <a:solidFill>
                <a:prstClr val="black"/>
              </a:solidFill>
              <a:latin typeface="Arial" panose="020B0604020202020204" pitchFamily="34" charset="0"/>
              <a:cs typeface="Arial" panose="020B0604020202020204" pitchFamily="34" charset="0"/>
            </a:endParaRPr>
          </a:p>
          <a:p>
            <a:pPr marL="342900" lvl="0" indent="-342900" algn="just">
              <a:lnSpc>
                <a:spcPct val="120000"/>
              </a:lnSpc>
              <a:buFont typeface="Wingdings" panose="05000000000000000000" pitchFamily="2" charset="2"/>
              <a:buChar char="q"/>
            </a:pPr>
            <a:r>
              <a:rPr lang="en-ZA" sz="2000" dirty="0">
                <a:solidFill>
                  <a:prstClr val="black"/>
                </a:solidFill>
                <a:latin typeface="Arial" panose="020B0604020202020204" pitchFamily="34" charset="0"/>
                <a:cs typeface="Arial" panose="020B0604020202020204" pitchFamily="34" charset="0"/>
              </a:rPr>
              <a:t>The expected results from these outcomes are behavioural change in the Public Service at </a:t>
            </a:r>
            <a:r>
              <a:rPr lang="en-ZA" sz="2000" dirty="0" smtClean="0">
                <a:solidFill>
                  <a:prstClr val="black"/>
                </a:solidFill>
                <a:latin typeface="Arial" panose="020B0604020202020204" pitchFamily="34" charset="0"/>
                <a:cs typeface="Arial" panose="020B0604020202020204" pitchFamily="34" charset="0"/>
              </a:rPr>
              <a:t>an institutional and </a:t>
            </a:r>
            <a:r>
              <a:rPr lang="en-ZA" sz="2000" dirty="0">
                <a:solidFill>
                  <a:prstClr val="black"/>
                </a:solidFill>
                <a:latin typeface="Arial" panose="020B0604020202020204" pitchFamily="34" charset="0"/>
                <a:cs typeface="Arial" panose="020B0604020202020204" pitchFamily="34" charset="0"/>
              </a:rPr>
              <a:t>individual </a:t>
            </a:r>
            <a:r>
              <a:rPr lang="en-ZA" sz="2000" dirty="0" smtClean="0">
                <a:solidFill>
                  <a:prstClr val="black"/>
                </a:solidFill>
                <a:latin typeface="Arial" panose="020B0604020202020204" pitchFamily="34" charset="0"/>
                <a:cs typeface="Arial" panose="020B0604020202020204" pitchFamily="34" charset="0"/>
              </a:rPr>
              <a:t>level that sets the foundation for a </a:t>
            </a:r>
            <a:r>
              <a:rPr lang="en-ZA" sz="2000" dirty="0">
                <a:solidFill>
                  <a:prstClr val="black"/>
                </a:solidFill>
                <a:latin typeface="Arial" panose="020B0604020202020204" pitchFamily="34" charset="0"/>
                <a:cs typeface="Arial" panose="020B0604020202020204" pitchFamily="34" charset="0"/>
              </a:rPr>
              <a:t>capable and ethical </a:t>
            </a:r>
            <a:r>
              <a:rPr lang="en-ZA" sz="2000" dirty="0" smtClean="0">
                <a:solidFill>
                  <a:prstClr val="black"/>
                </a:solidFill>
                <a:latin typeface="Arial" panose="020B0604020202020204" pitchFamily="34" charset="0"/>
                <a:cs typeface="Arial" panose="020B0604020202020204" pitchFamily="34" charset="0"/>
              </a:rPr>
              <a:t>state. </a:t>
            </a:r>
            <a:endParaRPr lang="en-ZA" sz="20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stretch>
            <a:fillRect/>
          </a:stretch>
        </p:blipFill>
        <p:spPr>
          <a:xfrm>
            <a:off x="480771" y="4149080"/>
            <a:ext cx="2133785" cy="2536156"/>
          </a:xfrm>
          <a:prstGeom prst="rect">
            <a:avLst/>
          </a:prstGeom>
          <a:solidFill>
            <a:srgbClr val="006666"/>
          </a:solidFill>
        </p:spPr>
      </p:pic>
      <p:pic>
        <p:nvPicPr>
          <p:cNvPr id="6" name="Picture 5"/>
          <p:cNvPicPr>
            <a:picLocks noChangeAspect="1"/>
          </p:cNvPicPr>
          <p:nvPr/>
        </p:nvPicPr>
        <p:blipFill>
          <a:blip r:embed="rId3" cstate="print"/>
          <a:stretch>
            <a:fillRect/>
          </a:stretch>
        </p:blipFill>
        <p:spPr>
          <a:xfrm>
            <a:off x="2639187" y="4167179"/>
            <a:ext cx="2133785" cy="2536156"/>
          </a:xfrm>
          <a:prstGeom prst="rect">
            <a:avLst/>
          </a:prstGeom>
          <a:solidFill>
            <a:srgbClr val="006666"/>
          </a:solidFill>
        </p:spPr>
      </p:pic>
      <p:pic>
        <p:nvPicPr>
          <p:cNvPr id="8" name="Picture 7"/>
          <p:cNvPicPr>
            <a:picLocks noChangeAspect="1"/>
          </p:cNvPicPr>
          <p:nvPr/>
        </p:nvPicPr>
        <p:blipFill>
          <a:blip r:embed="rId4" cstate="print"/>
          <a:stretch>
            <a:fillRect/>
          </a:stretch>
        </p:blipFill>
        <p:spPr>
          <a:xfrm>
            <a:off x="4762542" y="4169380"/>
            <a:ext cx="2133785" cy="2483046"/>
          </a:xfrm>
          <a:prstGeom prst="rect">
            <a:avLst/>
          </a:prstGeom>
          <a:solidFill>
            <a:srgbClr val="006666"/>
          </a:solidFill>
        </p:spPr>
      </p:pic>
      <p:pic>
        <p:nvPicPr>
          <p:cNvPr id="9" name="Picture 8"/>
          <p:cNvPicPr>
            <a:picLocks noChangeAspect="1"/>
          </p:cNvPicPr>
          <p:nvPr/>
        </p:nvPicPr>
        <p:blipFill>
          <a:blip r:embed="rId5" cstate="print"/>
          <a:stretch>
            <a:fillRect/>
          </a:stretch>
        </p:blipFill>
        <p:spPr>
          <a:xfrm>
            <a:off x="6872092" y="4167179"/>
            <a:ext cx="2139881" cy="2536156"/>
          </a:xfrm>
          <a:prstGeom prst="rect">
            <a:avLst/>
          </a:prstGeom>
          <a:solidFill>
            <a:srgbClr val="006666"/>
          </a:solidFill>
        </p:spPr>
      </p:pic>
      <p:sp>
        <p:nvSpPr>
          <p:cNvPr id="3" name="TextBox 2"/>
          <p:cNvSpPr txBox="1"/>
          <p:nvPr/>
        </p:nvSpPr>
        <p:spPr>
          <a:xfrm>
            <a:off x="977558" y="4509120"/>
            <a:ext cx="1290185" cy="1323439"/>
          </a:xfrm>
          <a:prstGeom prst="rect">
            <a:avLst/>
          </a:prstGeom>
          <a:solidFill>
            <a:srgbClr val="006666"/>
          </a:solidFill>
        </p:spPr>
        <p:txBody>
          <a:bodyPr wrap="square" rtlCol="0">
            <a:spAutoFit/>
          </a:bodyPr>
          <a:lstStyle/>
          <a:p>
            <a:r>
              <a:rPr lang="en-ZA" sz="1600" dirty="0" smtClean="0">
                <a:solidFill>
                  <a:schemeClr val="bg1"/>
                </a:solidFill>
                <a:latin typeface="Arial" panose="020B0604020202020204" pitchFamily="34" charset="0"/>
                <a:cs typeface="Arial" panose="020B0604020202020204" pitchFamily="34" charset="0"/>
              </a:rPr>
              <a:t>An </a:t>
            </a:r>
            <a:r>
              <a:rPr lang="en-ZA" sz="1600" dirty="0">
                <a:solidFill>
                  <a:schemeClr val="bg1"/>
                </a:solidFill>
                <a:latin typeface="Arial" panose="020B0604020202020204" pitchFamily="34" charset="0"/>
                <a:cs typeface="Arial" panose="020B0604020202020204" pitchFamily="34" charset="0"/>
              </a:rPr>
              <a:t>improved service delivery </a:t>
            </a:r>
            <a:r>
              <a:rPr lang="en-ZA" sz="1600" dirty="0" smtClean="0">
                <a:solidFill>
                  <a:schemeClr val="bg1"/>
                </a:solidFill>
                <a:latin typeface="Arial" panose="020B0604020202020204" pitchFamily="34" charset="0"/>
                <a:cs typeface="Arial" panose="020B0604020202020204" pitchFamily="34" charset="0"/>
              </a:rPr>
              <a:t>culture </a:t>
            </a:r>
            <a:endParaRPr lang="en-ZA" sz="16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3183969" y="4493558"/>
            <a:ext cx="1341696" cy="1323439"/>
          </a:xfrm>
          <a:prstGeom prst="rect">
            <a:avLst/>
          </a:prstGeom>
          <a:solidFill>
            <a:srgbClr val="006666"/>
          </a:solidFill>
        </p:spPr>
        <p:txBody>
          <a:bodyPr wrap="square" rtlCol="0">
            <a:spAutoFit/>
          </a:bodyPr>
          <a:lstStyle/>
          <a:p>
            <a:r>
              <a:rPr lang="en-ZA" sz="1600" dirty="0" smtClean="0">
                <a:solidFill>
                  <a:schemeClr val="bg1"/>
                </a:solidFill>
                <a:latin typeface="Arial" panose="020B0604020202020204" pitchFamily="34" charset="0"/>
                <a:cs typeface="Arial" panose="020B0604020202020204" pitchFamily="34" charset="0"/>
              </a:rPr>
              <a:t>Sound leadership practices in the Public Service</a:t>
            </a:r>
            <a:endParaRPr lang="en-ZA" sz="1600"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5310360" y="4397628"/>
            <a:ext cx="1287574" cy="1815882"/>
          </a:xfrm>
          <a:prstGeom prst="rect">
            <a:avLst/>
          </a:prstGeom>
          <a:solidFill>
            <a:srgbClr val="006666"/>
          </a:solidFill>
        </p:spPr>
        <p:txBody>
          <a:bodyPr wrap="square" rtlCol="0">
            <a:spAutoFit/>
          </a:bodyPr>
          <a:lstStyle/>
          <a:p>
            <a:r>
              <a:rPr lang="en-ZA" sz="1400" dirty="0" smtClean="0">
                <a:solidFill>
                  <a:schemeClr val="bg1"/>
                </a:solidFill>
                <a:latin typeface="Arial" panose="020B0604020202020204" pitchFamily="34" charset="0"/>
                <a:cs typeface="Arial" panose="020B0604020202020204" pitchFamily="34" charset="0"/>
              </a:rPr>
              <a:t>A well coordinated and functioning M&amp;E System (Data Warehouse for the PSC</a:t>
            </a:r>
            <a:endParaRPr lang="en-ZA" sz="1400"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7490276" y="4456796"/>
            <a:ext cx="1090464" cy="954107"/>
          </a:xfrm>
          <a:prstGeom prst="rect">
            <a:avLst/>
          </a:prstGeom>
          <a:solidFill>
            <a:srgbClr val="006666"/>
          </a:solidFill>
        </p:spPr>
        <p:txBody>
          <a:bodyPr wrap="square" rtlCol="0">
            <a:spAutoFit/>
          </a:bodyPr>
          <a:lstStyle/>
          <a:p>
            <a:r>
              <a:rPr lang="en-ZA" sz="1400" dirty="0" smtClean="0">
                <a:solidFill>
                  <a:schemeClr val="bg1"/>
                </a:solidFill>
                <a:latin typeface="Arial" panose="020B0604020202020204" pitchFamily="34" charset="0"/>
                <a:cs typeface="Arial" panose="020B0604020202020204" pitchFamily="34" charset="0"/>
              </a:rPr>
              <a:t>A strong &amp; well-functioning PSC</a:t>
            </a:r>
            <a:endParaRPr lang="en-Z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2747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prstClr val="white"/>
                </a:solidFill>
                <a:latin typeface="Arial" panose="020B0604020202020204" pitchFamily="34" charset="0"/>
                <a:cs typeface="Arial" panose="020B0604020202020204" pitchFamily="34" charset="0"/>
              </a:rPr>
              <a:pPr algn="r"/>
              <a:t>5</a:t>
            </a:fld>
            <a:endParaRPr lang="en-US" sz="1000" b="1" dirty="0" smtClean="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0752"/>
            <a:ext cx="9180000" cy="6885000"/>
          </a:xfrm>
          <a:prstGeom prst="rect">
            <a:avLst/>
          </a:prstGeom>
        </p:spPr>
      </p:pic>
      <p:sp>
        <p:nvSpPr>
          <p:cNvPr id="4" name="Rectangle 3"/>
          <p:cNvSpPr/>
          <p:nvPr/>
        </p:nvSpPr>
        <p:spPr>
          <a:xfrm>
            <a:off x="1979712" y="188640"/>
            <a:ext cx="5663923" cy="400110"/>
          </a:xfrm>
          <a:prstGeom prst="rect">
            <a:avLst/>
          </a:prstGeom>
        </p:spPr>
        <p:txBody>
          <a:bodyPr wrap="none">
            <a:spAutoFit/>
          </a:bodyPr>
          <a:lstStyle/>
          <a:p>
            <a:r>
              <a:rPr lang="en-GB" sz="2000" spc="-25" dirty="0">
                <a:solidFill>
                  <a:srgbClr val="C00000"/>
                </a:solidFill>
                <a:latin typeface="Arial Black" panose="020B0A04020102020204" pitchFamily="34" charset="0"/>
                <a:ea typeface="+mj-ea"/>
                <a:cs typeface="+mj-cs"/>
              </a:rPr>
              <a:t>REFLECTIONS ON KEY ACHIEVEMENTS</a:t>
            </a:r>
            <a:endParaRPr lang="en-ZA" sz="2000" dirty="0">
              <a:solidFill>
                <a:srgbClr val="C00000"/>
              </a:solidFill>
            </a:endParaRPr>
          </a:p>
        </p:txBody>
      </p:sp>
      <p:sp>
        <p:nvSpPr>
          <p:cNvPr id="6" name="Rectangle 5"/>
          <p:cNvSpPr/>
          <p:nvPr/>
        </p:nvSpPr>
        <p:spPr>
          <a:xfrm>
            <a:off x="179512" y="620688"/>
            <a:ext cx="8856984" cy="6370975"/>
          </a:xfrm>
          <a:prstGeom prst="rect">
            <a:avLst/>
          </a:prstGeom>
        </p:spPr>
        <p:txBody>
          <a:bodyPr wrap="square">
            <a:spAutoFit/>
          </a:bodyPr>
          <a:lstStyle/>
          <a:p>
            <a:pPr marL="342900" lvl="0" indent="-342900" algn="just">
              <a:lnSpc>
                <a:spcPct val="120000"/>
              </a:lnSpc>
              <a:buFont typeface="Arial" panose="020B0604020202020204" pitchFamily="34" charset="0"/>
              <a:buChar char="•"/>
            </a:pPr>
            <a:endParaRPr lang="en-GB" sz="1200" dirty="0" smtClean="0">
              <a:solidFill>
                <a:prstClr val="black"/>
              </a:solidFill>
              <a:latin typeface="Arial" panose="020B0604020202020204" pitchFamily="34" charset="0"/>
              <a:cs typeface="Arial" panose="020B0604020202020204" pitchFamily="34" charset="0"/>
            </a:endParaRPr>
          </a:p>
          <a:p>
            <a:pPr marL="342900" lvl="0" indent="-342900" algn="just">
              <a:lnSpc>
                <a:spcPct val="110000"/>
              </a:lnSpc>
              <a:buFont typeface="Wingdings" panose="05000000000000000000" pitchFamily="2" charset="2"/>
              <a:buChar char="q"/>
            </a:pPr>
            <a:r>
              <a:rPr lang="en-GB" dirty="0">
                <a:solidFill>
                  <a:prstClr val="black"/>
                </a:solidFill>
                <a:latin typeface="Arial" panose="020B0604020202020204" pitchFamily="34" charset="0"/>
                <a:cs typeface="Arial" panose="020B0604020202020204" pitchFamily="34" charset="0"/>
              </a:rPr>
              <a:t>I</a:t>
            </a:r>
            <a:r>
              <a:rPr lang="en-GB" dirty="0" smtClean="0">
                <a:solidFill>
                  <a:prstClr val="black"/>
                </a:solidFill>
                <a:latin typeface="Arial" panose="020B0604020202020204" pitchFamily="34" charset="0"/>
                <a:cs typeface="Arial" panose="020B0604020202020204" pitchFamily="34" charset="0"/>
              </a:rPr>
              <a:t>ssued </a:t>
            </a:r>
            <a:r>
              <a:rPr lang="en-GB" dirty="0">
                <a:solidFill>
                  <a:prstClr val="black"/>
                </a:solidFill>
                <a:latin typeface="Arial" panose="020B0604020202020204" pitchFamily="34" charset="0"/>
                <a:cs typeface="Arial" panose="020B0604020202020204" pitchFamily="34" charset="0"/>
              </a:rPr>
              <a:t>a circular on the implementation of unlawful instructions to Executive </a:t>
            </a:r>
            <a:r>
              <a:rPr lang="en-GB" dirty="0" smtClean="0">
                <a:solidFill>
                  <a:prstClr val="black"/>
                </a:solidFill>
                <a:latin typeface="Arial" panose="020B0604020202020204" pitchFamily="34" charset="0"/>
                <a:cs typeface="Arial" panose="020B0604020202020204" pitchFamily="34" charset="0"/>
              </a:rPr>
              <a:t>Authorities </a:t>
            </a:r>
            <a:r>
              <a:rPr lang="en-GB" dirty="0">
                <a:solidFill>
                  <a:prstClr val="black"/>
                </a:solidFill>
                <a:latin typeface="Arial" panose="020B0604020202020204" pitchFamily="34" charset="0"/>
                <a:cs typeface="Arial" panose="020B0604020202020204" pitchFamily="34" charset="0"/>
              </a:rPr>
              <a:t>and Heads of </a:t>
            </a:r>
            <a:r>
              <a:rPr lang="en-GB" dirty="0" smtClean="0">
                <a:solidFill>
                  <a:prstClr val="black"/>
                </a:solidFill>
                <a:latin typeface="Arial" panose="020B0604020202020204" pitchFamily="34" charset="0"/>
                <a:cs typeface="Arial" panose="020B0604020202020204" pitchFamily="34" charset="0"/>
              </a:rPr>
              <a:t>Departments as a reminder of their duty </a:t>
            </a:r>
            <a:r>
              <a:rPr lang="en-GB" dirty="0">
                <a:solidFill>
                  <a:prstClr val="black"/>
                </a:solidFill>
                <a:latin typeface="Arial" panose="020B0604020202020204" pitchFamily="34" charset="0"/>
                <a:cs typeface="Arial" panose="020B0604020202020204" pitchFamily="34" charset="0"/>
              </a:rPr>
              <a:t>to act within the confines of the law and to report </a:t>
            </a:r>
            <a:r>
              <a:rPr lang="en-GB" dirty="0" smtClean="0">
                <a:solidFill>
                  <a:prstClr val="black"/>
                </a:solidFill>
                <a:latin typeface="Arial" panose="020B0604020202020204" pitchFamily="34" charset="0"/>
                <a:cs typeface="Arial" panose="020B0604020202020204" pitchFamily="34" charset="0"/>
              </a:rPr>
              <a:t>any </a:t>
            </a:r>
            <a:r>
              <a:rPr lang="en-GB" dirty="0">
                <a:solidFill>
                  <a:prstClr val="black"/>
                </a:solidFill>
                <a:latin typeface="Arial" panose="020B0604020202020204" pitchFamily="34" charset="0"/>
                <a:cs typeface="Arial" panose="020B0604020202020204" pitchFamily="34" charset="0"/>
              </a:rPr>
              <a:t>unlawful </a:t>
            </a:r>
            <a:r>
              <a:rPr lang="en-GB" dirty="0" smtClean="0">
                <a:solidFill>
                  <a:prstClr val="black"/>
                </a:solidFill>
                <a:latin typeface="Arial" panose="020B0604020202020204" pitchFamily="34" charset="0"/>
                <a:cs typeface="Arial" panose="020B0604020202020204" pitchFamily="34" charset="0"/>
              </a:rPr>
              <a:t>instruction.</a:t>
            </a:r>
            <a:endParaRPr lang="en-GB" dirty="0">
              <a:solidFill>
                <a:prstClr val="black"/>
              </a:solidFill>
              <a:latin typeface="Arial" panose="020B0604020202020204" pitchFamily="34" charset="0"/>
              <a:cs typeface="Arial" panose="020B0604020202020204" pitchFamily="34" charset="0"/>
            </a:endParaRPr>
          </a:p>
          <a:p>
            <a:pPr lvl="0" algn="just"/>
            <a:endParaRPr lang="en-GB" dirty="0">
              <a:solidFill>
                <a:prstClr val="black"/>
              </a:solidFill>
              <a:latin typeface="Arial" panose="020B0604020202020204" pitchFamily="34" charset="0"/>
              <a:cs typeface="Arial" panose="020B0604020202020204" pitchFamily="34" charset="0"/>
            </a:endParaRPr>
          </a:p>
          <a:p>
            <a:pPr marL="342900" lvl="0" indent="-342900" algn="just">
              <a:lnSpc>
                <a:spcPct val="110000"/>
              </a:lnSpc>
              <a:buFont typeface="Wingdings" panose="05000000000000000000" pitchFamily="2" charset="2"/>
              <a:buChar char="q"/>
            </a:pPr>
            <a:r>
              <a:rPr lang="en-GB" dirty="0">
                <a:solidFill>
                  <a:prstClr val="black"/>
                </a:solidFill>
                <a:latin typeface="Arial" panose="020B0604020202020204" pitchFamily="34" charset="0"/>
                <a:cs typeface="Arial" panose="020B0604020202020204" pitchFamily="34" charset="0"/>
              </a:rPr>
              <a:t>P</a:t>
            </a:r>
            <a:r>
              <a:rPr lang="en-GB" dirty="0" smtClean="0">
                <a:solidFill>
                  <a:prstClr val="black"/>
                </a:solidFill>
                <a:latin typeface="Arial" panose="020B0604020202020204" pitchFamily="34" charset="0"/>
                <a:cs typeface="Arial" panose="020B0604020202020204" pitchFamily="34" charset="0"/>
              </a:rPr>
              <a:t>layed a substantive role towards </a:t>
            </a:r>
            <a:r>
              <a:rPr lang="en-GB" dirty="0">
                <a:solidFill>
                  <a:prstClr val="black"/>
                </a:solidFill>
                <a:latin typeface="Arial" panose="020B0604020202020204" pitchFamily="34" charset="0"/>
                <a:cs typeface="Arial" panose="020B0604020202020204" pitchFamily="34" charset="0"/>
              </a:rPr>
              <a:t>the development of the </a:t>
            </a:r>
            <a:r>
              <a:rPr lang="en-GB" dirty="0" smtClean="0">
                <a:solidFill>
                  <a:prstClr val="black"/>
                </a:solidFill>
                <a:latin typeface="Arial" panose="020B0604020202020204" pitchFamily="34" charset="0"/>
                <a:cs typeface="Arial" panose="020B0604020202020204" pitchFamily="34" charset="0"/>
              </a:rPr>
              <a:t>National Implementation </a:t>
            </a:r>
            <a:r>
              <a:rPr lang="en-GB" dirty="0">
                <a:solidFill>
                  <a:prstClr val="black"/>
                </a:solidFill>
                <a:latin typeface="Arial" panose="020B0604020202020204" pitchFamily="34" charset="0"/>
                <a:cs typeface="Arial" panose="020B0604020202020204" pitchFamily="34" charset="0"/>
              </a:rPr>
              <a:t>Framework on </a:t>
            </a:r>
            <a:r>
              <a:rPr lang="en-GB" dirty="0" smtClean="0">
                <a:solidFill>
                  <a:prstClr val="black"/>
                </a:solidFill>
                <a:latin typeface="Arial" panose="020B0604020202020204" pitchFamily="34" charset="0"/>
                <a:cs typeface="Arial" panose="020B0604020202020204" pitchFamily="34" charset="0"/>
              </a:rPr>
              <a:t>the </a:t>
            </a:r>
            <a:r>
              <a:rPr lang="en-GB" dirty="0" err="1" smtClean="0">
                <a:solidFill>
                  <a:prstClr val="black"/>
                </a:solidFill>
                <a:latin typeface="Arial" panose="020B0604020202020204" pitchFamily="34" charset="0"/>
                <a:cs typeface="Arial" panose="020B0604020202020204" pitchFamily="34" charset="0"/>
              </a:rPr>
              <a:t>Professionalisation</a:t>
            </a:r>
            <a:r>
              <a:rPr lang="en-GB" dirty="0" smtClean="0">
                <a:solidFill>
                  <a:prstClr val="black"/>
                </a:solidFill>
                <a:latin typeface="Arial" panose="020B0604020202020204" pitchFamily="34" charset="0"/>
                <a:cs typeface="Arial" panose="020B0604020202020204" pitchFamily="34" charset="0"/>
              </a:rPr>
              <a:t> </a:t>
            </a:r>
            <a:r>
              <a:rPr lang="en-GB" dirty="0">
                <a:solidFill>
                  <a:prstClr val="black"/>
                </a:solidFill>
                <a:latin typeface="Arial" panose="020B0604020202020204" pitchFamily="34" charset="0"/>
                <a:cs typeface="Arial" panose="020B0604020202020204" pitchFamily="34" charset="0"/>
              </a:rPr>
              <a:t>of the Public Service.</a:t>
            </a:r>
          </a:p>
          <a:p>
            <a:pPr lvl="0" algn="just"/>
            <a:endParaRPr lang="en-GB" dirty="0">
              <a:solidFill>
                <a:prstClr val="black"/>
              </a:solidFill>
              <a:latin typeface="Arial" panose="020B0604020202020204" pitchFamily="34" charset="0"/>
              <a:cs typeface="Arial" panose="020B0604020202020204" pitchFamily="34" charset="0"/>
            </a:endParaRPr>
          </a:p>
          <a:p>
            <a:pPr marL="342900" lvl="0" indent="-342900" algn="just">
              <a:lnSpc>
                <a:spcPct val="110000"/>
              </a:lnSpc>
              <a:buFont typeface="Wingdings" panose="05000000000000000000" pitchFamily="2" charset="2"/>
              <a:buChar char="q"/>
            </a:pPr>
            <a:r>
              <a:rPr lang="en-GB" dirty="0">
                <a:solidFill>
                  <a:prstClr val="black"/>
                </a:solidFill>
                <a:latin typeface="Arial" panose="020B0604020202020204" pitchFamily="34" charset="0"/>
                <a:cs typeface="Arial" panose="020B0604020202020204" pitchFamily="34" charset="0"/>
              </a:rPr>
              <a:t>F</a:t>
            </a:r>
            <a:r>
              <a:rPr lang="en-GB" dirty="0" smtClean="0">
                <a:solidFill>
                  <a:prstClr val="black"/>
                </a:solidFill>
                <a:latin typeface="Arial" panose="020B0604020202020204" pitchFamily="34" charset="0"/>
                <a:cs typeface="Arial" panose="020B0604020202020204" pitchFamily="34" charset="0"/>
              </a:rPr>
              <a:t>acilitated </a:t>
            </a:r>
            <a:r>
              <a:rPr lang="en-GB" dirty="0">
                <a:solidFill>
                  <a:prstClr val="black"/>
                </a:solidFill>
                <a:latin typeface="Arial" panose="020B0604020202020204" pitchFamily="34" charset="0"/>
                <a:cs typeface="Arial" panose="020B0604020202020204" pitchFamily="34" charset="0"/>
              </a:rPr>
              <a:t>selected Heads of Department (</a:t>
            </a:r>
            <a:r>
              <a:rPr lang="en-GB" dirty="0" err="1">
                <a:solidFill>
                  <a:prstClr val="black"/>
                </a:solidFill>
                <a:latin typeface="Arial" panose="020B0604020202020204" pitchFamily="34" charset="0"/>
                <a:cs typeface="Arial" panose="020B0604020202020204" pitchFamily="34" charset="0"/>
              </a:rPr>
              <a:t>HoDs</a:t>
            </a:r>
            <a:r>
              <a:rPr lang="en-GB" dirty="0">
                <a:solidFill>
                  <a:prstClr val="black"/>
                </a:solidFill>
                <a:latin typeface="Arial" panose="020B0604020202020204" pitchFamily="34" charset="0"/>
                <a:cs typeface="Arial" panose="020B0604020202020204" pitchFamily="34" charset="0"/>
              </a:rPr>
              <a:t>) Evaluations in line with the Performance Management and Development (PMDS) Framework for </a:t>
            </a:r>
            <a:r>
              <a:rPr lang="en-GB" dirty="0" err="1" smtClean="0">
                <a:solidFill>
                  <a:prstClr val="black"/>
                </a:solidFill>
                <a:latin typeface="Arial" panose="020B0604020202020204" pitchFamily="34" charset="0"/>
                <a:cs typeface="Arial" panose="020B0604020202020204" pitchFamily="34" charset="0"/>
              </a:rPr>
              <a:t>HoDs</a:t>
            </a:r>
            <a:r>
              <a:rPr lang="en-GB" dirty="0" smtClean="0">
                <a:solidFill>
                  <a:prstClr val="black"/>
                </a:solidFill>
                <a:latin typeface="Arial" panose="020B0604020202020204" pitchFamily="34" charset="0"/>
                <a:cs typeface="Arial" panose="020B0604020202020204" pitchFamily="34" charset="0"/>
              </a:rPr>
              <a:t>.</a:t>
            </a:r>
          </a:p>
          <a:p>
            <a:pPr lvl="0" algn="just"/>
            <a:endParaRPr lang="en-GB" dirty="0" smtClean="0">
              <a:solidFill>
                <a:prstClr val="black"/>
              </a:solidFill>
              <a:latin typeface="Arial" panose="020B0604020202020204" pitchFamily="34" charset="0"/>
              <a:cs typeface="Arial" panose="020B0604020202020204" pitchFamily="34" charset="0"/>
            </a:endParaRPr>
          </a:p>
          <a:p>
            <a:pPr marL="342900" lvl="0" indent="-342900" algn="just">
              <a:lnSpc>
                <a:spcPct val="110000"/>
              </a:lnSpc>
              <a:buFont typeface="Wingdings" panose="05000000000000000000" pitchFamily="2" charset="2"/>
              <a:buChar char="q"/>
            </a:pPr>
            <a:r>
              <a:rPr lang="en-GB" dirty="0" smtClean="0">
                <a:solidFill>
                  <a:prstClr val="black"/>
                </a:solidFill>
                <a:latin typeface="Arial" panose="020B0604020202020204" pitchFamily="34" charset="0"/>
                <a:cs typeface="Arial" panose="020B0604020202020204" pitchFamily="34" charset="0"/>
              </a:rPr>
              <a:t>Issued </a:t>
            </a:r>
            <a:r>
              <a:rPr lang="en-GB" dirty="0">
                <a:solidFill>
                  <a:prstClr val="black"/>
                </a:solidFill>
                <a:latin typeface="Arial" panose="020B0604020202020204" pitchFamily="34" charset="0"/>
                <a:cs typeface="Arial" panose="020B0604020202020204" pitchFamily="34" charset="0"/>
              </a:rPr>
              <a:t>articles on topical issues focusing on the impact of the COVID-19 in education, human resource management as well as Labour Relations prescripts and practices</a:t>
            </a:r>
            <a:r>
              <a:rPr lang="en-GB" dirty="0" smtClean="0">
                <a:solidFill>
                  <a:prstClr val="black"/>
                </a:solidFill>
                <a:latin typeface="Arial" panose="020B0604020202020204" pitchFamily="34" charset="0"/>
                <a:cs typeface="Arial" panose="020B0604020202020204" pitchFamily="34" charset="0"/>
              </a:rPr>
              <a:t>.</a:t>
            </a:r>
          </a:p>
          <a:p>
            <a:pPr lvl="0" algn="just"/>
            <a:endParaRPr lang="en-GB" dirty="0" smtClean="0">
              <a:solidFill>
                <a:prstClr val="black"/>
              </a:solidFill>
              <a:latin typeface="Arial" panose="020B0604020202020204" pitchFamily="34" charset="0"/>
              <a:cs typeface="Arial" panose="020B0604020202020204" pitchFamily="34" charset="0"/>
            </a:endParaRPr>
          </a:p>
          <a:p>
            <a:pPr marL="342900" lvl="0" indent="-342900" algn="just">
              <a:lnSpc>
                <a:spcPct val="110000"/>
              </a:lnSpc>
              <a:buFont typeface="Wingdings" panose="05000000000000000000" pitchFamily="2" charset="2"/>
              <a:buChar char="q"/>
            </a:pPr>
            <a:r>
              <a:rPr lang="en-GB" dirty="0" smtClean="0">
                <a:solidFill>
                  <a:prstClr val="black"/>
                </a:solidFill>
                <a:latin typeface="Arial" panose="020B0604020202020204" pitchFamily="34" charset="0"/>
                <a:cs typeface="Arial" panose="020B0604020202020204" pitchFamily="34" charset="0"/>
              </a:rPr>
              <a:t>Intervened </a:t>
            </a:r>
            <a:r>
              <a:rPr lang="en-GB" dirty="0">
                <a:solidFill>
                  <a:prstClr val="black"/>
                </a:solidFill>
                <a:latin typeface="Arial" panose="020B0604020202020204" pitchFamily="34" charset="0"/>
                <a:cs typeface="Arial" panose="020B0604020202020204" pitchFamily="34" charset="0"/>
              </a:rPr>
              <a:t>and engaged the suppliers and relevant institutions to </a:t>
            </a:r>
            <a:r>
              <a:rPr lang="en-GB" dirty="0" smtClean="0">
                <a:solidFill>
                  <a:prstClr val="black"/>
                </a:solidFill>
                <a:latin typeface="Arial" panose="020B0604020202020204" pitchFamily="34" charset="0"/>
                <a:cs typeface="Arial" panose="020B0604020202020204" pitchFamily="34" charset="0"/>
              </a:rPr>
              <a:t>unlock the payment </a:t>
            </a:r>
            <a:r>
              <a:rPr lang="en-GB" dirty="0">
                <a:solidFill>
                  <a:prstClr val="black"/>
                </a:solidFill>
                <a:latin typeface="Arial" panose="020B0604020202020204" pitchFamily="34" charset="0"/>
                <a:cs typeface="Arial" panose="020B0604020202020204" pitchFamily="34" charset="0"/>
              </a:rPr>
              <a:t>of suppliers within 30 </a:t>
            </a:r>
            <a:r>
              <a:rPr lang="en-GB" dirty="0" smtClean="0">
                <a:solidFill>
                  <a:prstClr val="black"/>
                </a:solidFill>
                <a:latin typeface="Arial" panose="020B0604020202020204" pitchFamily="34" charset="0"/>
                <a:cs typeface="Arial" panose="020B0604020202020204" pitchFamily="34" charset="0"/>
              </a:rPr>
              <a:t>days.</a:t>
            </a:r>
          </a:p>
          <a:p>
            <a:pPr lvl="0" algn="just"/>
            <a:endParaRPr lang="en-GB" dirty="0" smtClean="0">
              <a:solidFill>
                <a:prstClr val="black"/>
              </a:solidFill>
              <a:latin typeface="Arial" panose="020B0604020202020204" pitchFamily="34" charset="0"/>
              <a:cs typeface="Arial" panose="020B0604020202020204" pitchFamily="34" charset="0"/>
            </a:endParaRPr>
          </a:p>
          <a:p>
            <a:pPr marL="342900" lvl="0" indent="-342900" algn="just">
              <a:lnSpc>
                <a:spcPct val="110000"/>
              </a:lnSpc>
              <a:buFont typeface="Wingdings" panose="05000000000000000000" pitchFamily="2" charset="2"/>
              <a:buChar char="q"/>
            </a:pPr>
            <a:r>
              <a:rPr lang="en-GB" dirty="0" smtClean="0">
                <a:solidFill>
                  <a:prstClr val="black"/>
                </a:solidFill>
                <a:latin typeface="Arial" panose="020B0604020202020204" pitchFamily="34" charset="0"/>
                <a:cs typeface="Arial" panose="020B0604020202020204" pitchFamily="34" charset="0"/>
              </a:rPr>
              <a:t>Conducted </a:t>
            </a:r>
            <a:r>
              <a:rPr lang="en-GB" dirty="0">
                <a:solidFill>
                  <a:prstClr val="black"/>
                </a:solidFill>
                <a:latin typeface="Arial" panose="020B0604020202020204" pitchFamily="34" charset="0"/>
                <a:cs typeface="Arial" panose="020B0604020202020204" pitchFamily="34" charset="0"/>
              </a:rPr>
              <a:t>a Webinar on the effectiveness, efficiency and value for money of the procurement </a:t>
            </a:r>
            <a:r>
              <a:rPr lang="en-GB" dirty="0" smtClean="0">
                <a:solidFill>
                  <a:prstClr val="black"/>
                </a:solidFill>
                <a:latin typeface="Arial" panose="020B0604020202020204" pitchFamily="34" charset="0"/>
                <a:cs typeface="Arial" panose="020B0604020202020204" pitchFamily="34" charset="0"/>
              </a:rPr>
              <a:t>system.</a:t>
            </a:r>
            <a:endParaRPr lang="en-GB" dirty="0">
              <a:solidFill>
                <a:prstClr val="black"/>
              </a:solidFill>
              <a:latin typeface="Arial" panose="020B0604020202020204" pitchFamily="34" charset="0"/>
              <a:cs typeface="Arial" panose="020B0604020202020204" pitchFamily="34" charset="0"/>
            </a:endParaRPr>
          </a:p>
          <a:p>
            <a:pPr lvl="0" algn="just"/>
            <a:endParaRPr lang="en-GB" sz="1200" dirty="0">
              <a:solidFill>
                <a:prstClr val="black"/>
              </a:solidFill>
              <a:latin typeface="Arial" panose="020B0604020202020204" pitchFamily="34" charset="0"/>
              <a:cs typeface="Arial" panose="020B0604020202020204" pitchFamily="34" charset="0"/>
            </a:endParaRPr>
          </a:p>
          <a:p>
            <a:pPr lvl="0" algn="just">
              <a:lnSpc>
                <a:spcPct val="120000"/>
              </a:lnSpc>
            </a:pPr>
            <a:endParaRPr lang="en-GB"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48232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prstClr val="white"/>
                </a:solidFill>
                <a:latin typeface="Arial" panose="020B0604020202020204" pitchFamily="34" charset="0"/>
                <a:cs typeface="Arial" panose="020B0604020202020204" pitchFamily="34" charset="0"/>
              </a:rPr>
              <a:pPr algn="r"/>
              <a:t>6</a:t>
            </a:fld>
            <a:endParaRPr lang="en-US" sz="1000" b="1" dirty="0" smtClean="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642" y="44624"/>
            <a:ext cx="9180000" cy="6885000"/>
          </a:xfrm>
          <a:prstGeom prst="rect">
            <a:avLst/>
          </a:prstGeom>
        </p:spPr>
      </p:pic>
      <p:sp>
        <p:nvSpPr>
          <p:cNvPr id="4" name="Rectangle 3"/>
          <p:cNvSpPr/>
          <p:nvPr/>
        </p:nvSpPr>
        <p:spPr>
          <a:xfrm>
            <a:off x="611560" y="260648"/>
            <a:ext cx="8064896" cy="400110"/>
          </a:xfrm>
          <a:prstGeom prst="rect">
            <a:avLst/>
          </a:prstGeom>
        </p:spPr>
        <p:txBody>
          <a:bodyPr wrap="square">
            <a:spAutoFit/>
          </a:bodyPr>
          <a:lstStyle/>
          <a:p>
            <a:pPr algn="ctr"/>
            <a:r>
              <a:rPr lang="en-GB" sz="2000" spc="-25" dirty="0">
                <a:solidFill>
                  <a:srgbClr val="C00000"/>
                </a:solidFill>
                <a:latin typeface="Arial Black" panose="020B0A04020102020204" pitchFamily="34" charset="0"/>
                <a:cs typeface="Arial" panose="020B0604020202020204" pitchFamily="34" charset="0"/>
              </a:rPr>
              <a:t>REFLECTIONS ON KEY ACHIEVEMENTS</a:t>
            </a:r>
            <a:endParaRPr lang="en-ZA" sz="2000" dirty="0">
              <a:solidFill>
                <a:srgbClr val="C00000"/>
              </a:solidFill>
            </a:endParaRPr>
          </a:p>
        </p:txBody>
      </p:sp>
      <p:sp>
        <p:nvSpPr>
          <p:cNvPr id="5" name="Rectangle 4"/>
          <p:cNvSpPr/>
          <p:nvPr/>
        </p:nvSpPr>
        <p:spPr>
          <a:xfrm>
            <a:off x="383432" y="945243"/>
            <a:ext cx="8365032" cy="5576911"/>
          </a:xfrm>
          <a:prstGeom prst="rect">
            <a:avLst/>
          </a:prstGeom>
        </p:spPr>
        <p:txBody>
          <a:bodyPr wrap="square">
            <a:spAutoFit/>
          </a:bodyPr>
          <a:lstStyle/>
          <a:p>
            <a:pPr marL="360000" lvl="0" indent="-324000" algn="just">
              <a:lnSpc>
                <a:spcPct val="120000"/>
              </a:lnSpc>
              <a:buFont typeface="Wingdings" panose="05000000000000000000" pitchFamily="2" charset="2"/>
              <a:buChar char="q"/>
            </a:pPr>
            <a:r>
              <a:rPr lang="en-GB" sz="1600" dirty="0" smtClean="0">
                <a:solidFill>
                  <a:prstClr val="black"/>
                </a:solidFill>
                <a:latin typeface="Arial" panose="020B0604020202020204" pitchFamily="34" charset="0"/>
                <a:cs typeface="Arial" panose="020B0604020202020204" pitchFamily="34" charset="0"/>
              </a:rPr>
              <a:t>Intervened </a:t>
            </a:r>
            <a:r>
              <a:rPr lang="en-GB" sz="1600" dirty="0">
                <a:solidFill>
                  <a:prstClr val="black"/>
                </a:solidFill>
                <a:latin typeface="Arial" panose="020B0604020202020204" pitchFamily="34" charset="0"/>
                <a:cs typeface="Arial" panose="020B0604020202020204" pitchFamily="34" charset="0"/>
              </a:rPr>
              <a:t>on behalf of citizens to facilitate access to </a:t>
            </a:r>
            <a:r>
              <a:rPr lang="en-GB" sz="1600" dirty="0" smtClean="0">
                <a:solidFill>
                  <a:prstClr val="black"/>
                </a:solidFill>
                <a:latin typeface="Arial" panose="020B0604020202020204" pitchFamily="34" charset="0"/>
                <a:cs typeface="Arial" panose="020B0604020202020204" pitchFamily="34" charset="0"/>
              </a:rPr>
              <a:t>services  during the lockdown such as the fast-tracking of COVID-19 grants (R350), water </a:t>
            </a:r>
            <a:r>
              <a:rPr lang="en-GB" sz="1600" dirty="0">
                <a:solidFill>
                  <a:prstClr val="black"/>
                </a:solidFill>
                <a:latin typeface="Arial" panose="020B0604020202020204" pitchFamily="34" charset="0"/>
                <a:cs typeface="Arial" panose="020B0604020202020204" pitchFamily="34" charset="0"/>
              </a:rPr>
              <a:t>tanks being delivered in KwaZulu-Natal </a:t>
            </a:r>
            <a:r>
              <a:rPr lang="en-GB" sz="1600" dirty="0" smtClean="0">
                <a:solidFill>
                  <a:prstClr val="black"/>
                </a:solidFill>
                <a:latin typeface="Arial" panose="020B0604020202020204" pitchFamily="34" charset="0"/>
                <a:cs typeface="Arial" panose="020B0604020202020204" pitchFamily="34" charset="0"/>
              </a:rPr>
              <a:t>Province and the processing of travel documents by SAPS.</a:t>
            </a:r>
            <a:endParaRPr lang="en-GB" sz="1600" dirty="0">
              <a:solidFill>
                <a:prstClr val="black"/>
              </a:solidFill>
              <a:latin typeface="Arial" panose="020B0604020202020204" pitchFamily="34" charset="0"/>
              <a:cs typeface="Arial" panose="020B0604020202020204" pitchFamily="34" charset="0"/>
            </a:endParaRPr>
          </a:p>
          <a:p>
            <a:pPr lvl="0" algn="just"/>
            <a:endParaRPr lang="en-GB" sz="1200" dirty="0">
              <a:solidFill>
                <a:prstClr val="black"/>
              </a:solidFill>
              <a:latin typeface="Arial" panose="020B0604020202020204" pitchFamily="34" charset="0"/>
              <a:cs typeface="Arial" panose="020B0604020202020204" pitchFamily="34" charset="0"/>
            </a:endParaRPr>
          </a:p>
          <a:p>
            <a:pPr marL="360000" lvl="0" indent="-324000" algn="just">
              <a:lnSpc>
                <a:spcPct val="120000"/>
              </a:lnSpc>
              <a:buFont typeface="Wingdings" panose="05000000000000000000" pitchFamily="2" charset="2"/>
              <a:buChar char="q"/>
            </a:pPr>
            <a:r>
              <a:rPr lang="en-GB" sz="1600" dirty="0" smtClean="0">
                <a:solidFill>
                  <a:prstClr val="black"/>
                </a:solidFill>
                <a:latin typeface="Arial" panose="020B0604020202020204" pitchFamily="34" charset="0"/>
                <a:cs typeface="Arial" panose="020B0604020202020204" pitchFamily="34" charset="0"/>
              </a:rPr>
              <a:t>Participation at </a:t>
            </a:r>
            <a:r>
              <a:rPr lang="en-GB" sz="1600" dirty="0">
                <a:solidFill>
                  <a:prstClr val="black"/>
                </a:solidFill>
                <a:latin typeface="Arial" panose="020B0604020202020204" pitchFamily="34" charset="0"/>
                <a:cs typeface="Arial" panose="020B0604020202020204" pitchFamily="34" charset="0"/>
              </a:rPr>
              <a:t>various events with strategic partners, such as the South Africa - European Union Strategic Partnership Dialogue Facility, the University of South </a:t>
            </a:r>
            <a:r>
              <a:rPr lang="en-GB" sz="1600" dirty="0" smtClean="0">
                <a:solidFill>
                  <a:prstClr val="black"/>
                </a:solidFill>
                <a:latin typeface="Arial" panose="020B0604020202020204" pitchFamily="34" charset="0"/>
                <a:cs typeface="Arial" panose="020B0604020202020204" pitchFamily="34" charset="0"/>
              </a:rPr>
              <a:t>Africa, </a:t>
            </a:r>
            <a:r>
              <a:rPr lang="en-GB" sz="1600" dirty="0">
                <a:solidFill>
                  <a:prstClr val="black"/>
                </a:solidFill>
                <a:latin typeface="Arial" panose="020B0604020202020204" pitchFamily="34" charset="0"/>
                <a:cs typeface="Arial" panose="020B0604020202020204" pitchFamily="34" charset="0"/>
              </a:rPr>
              <a:t>the United Nations Office on Drugs and Crime and the </a:t>
            </a:r>
            <a:r>
              <a:rPr lang="en-GB" sz="1600" dirty="0" smtClean="0">
                <a:solidFill>
                  <a:prstClr val="black"/>
                </a:solidFill>
                <a:latin typeface="Arial" panose="020B0604020202020204" pitchFamily="34" charset="0"/>
                <a:cs typeface="Arial" panose="020B0604020202020204" pitchFamily="34" charset="0"/>
              </a:rPr>
              <a:t>NSG</a:t>
            </a:r>
            <a:r>
              <a:rPr lang="en-GB" sz="1600" dirty="0">
                <a:solidFill>
                  <a:prstClr val="black"/>
                </a:solidFill>
                <a:latin typeface="Arial" panose="020B0604020202020204" pitchFamily="34" charset="0"/>
                <a:cs typeface="Arial" panose="020B0604020202020204" pitchFamily="34" charset="0"/>
              </a:rPr>
              <a:t>.</a:t>
            </a:r>
          </a:p>
          <a:p>
            <a:pPr lvl="0" algn="just"/>
            <a:endParaRPr lang="en-GB" sz="1400" dirty="0">
              <a:solidFill>
                <a:prstClr val="black"/>
              </a:solidFill>
              <a:latin typeface="Arial" panose="020B0604020202020204" pitchFamily="34" charset="0"/>
              <a:cs typeface="Arial" panose="020B0604020202020204" pitchFamily="34" charset="0"/>
            </a:endParaRPr>
          </a:p>
          <a:p>
            <a:pPr marL="324000" lvl="0" indent="-324000" algn="just">
              <a:lnSpc>
                <a:spcPct val="120000"/>
              </a:lnSpc>
              <a:buFont typeface="Wingdings" panose="05000000000000000000" pitchFamily="2" charset="2"/>
              <a:buChar char="q"/>
            </a:pPr>
            <a:r>
              <a:rPr lang="en-GB" sz="1600" dirty="0">
                <a:solidFill>
                  <a:prstClr val="black"/>
                </a:solidFill>
                <a:latin typeface="Arial" panose="020B0604020202020204" pitchFamily="34" charset="0"/>
                <a:cs typeface="Arial" panose="020B0604020202020204" pitchFamily="34" charset="0"/>
              </a:rPr>
              <a:t>P</a:t>
            </a:r>
            <a:r>
              <a:rPr lang="en-GB" sz="1600" dirty="0" smtClean="0">
                <a:solidFill>
                  <a:prstClr val="black"/>
                </a:solidFill>
                <a:latin typeface="Arial" panose="020B0604020202020204" pitchFamily="34" charset="0"/>
                <a:cs typeface="Arial" panose="020B0604020202020204" pitchFamily="34" charset="0"/>
              </a:rPr>
              <a:t>ublished </a:t>
            </a:r>
            <a:r>
              <a:rPr lang="en-GB" sz="1600" dirty="0">
                <a:solidFill>
                  <a:prstClr val="black"/>
                </a:solidFill>
                <a:latin typeface="Arial" panose="020B0604020202020204" pitchFamily="34" charset="0"/>
                <a:cs typeface="Arial" panose="020B0604020202020204" pitchFamily="34" charset="0"/>
              </a:rPr>
              <a:t>its Quarterly Bulletin, the Pulse of the Public </a:t>
            </a:r>
            <a:r>
              <a:rPr lang="en-GB" sz="1600" dirty="0" smtClean="0">
                <a:solidFill>
                  <a:prstClr val="black"/>
                </a:solidFill>
                <a:latin typeface="Arial" panose="020B0604020202020204" pitchFamily="34" charset="0"/>
                <a:cs typeface="Arial" panose="020B0604020202020204" pitchFamily="34" charset="0"/>
              </a:rPr>
              <a:t>Service, </a:t>
            </a:r>
            <a:r>
              <a:rPr lang="en-GB" sz="1600" dirty="0">
                <a:solidFill>
                  <a:prstClr val="black"/>
                </a:solidFill>
                <a:latin typeface="Arial" panose="020B0604020202020204" pitchFamily="34" charset="0"/>
                <a:cs typeface="Arial" panose="020B0604020202020204" pitchFamily="34" charset="0"/>
              </a:rPr>
              <a:t>through virtual media </a:t>
            </a:r>
            <a:r>
              <a:rPr lang="en-GB" sz="1600" dirty="0" smtClean="0">
                <a:solidFill>
                  <a:prstClr val="black"/>
                </a:solidFill>
                <a:latin typeface="Arial" panose="020B0604020202020204" pitchFamily="34" charset="0"/>
                <a:cs typeface="Arial" panose="020B0604020202020204" pitchFamily="34" charset="0"/>
              </a:rPr>
              <a:t>briefings which covered </a:t>
            </a:r>
            <a:r>
              <a:rPr lang="en-GB" sz="1600" dirty="0">
                <a:solidFill>
                  <a:prstClr val="black"/>
                </a:solidFill>
                <a:latin typeface="Arial" panose="020B0604020202020204" pitchFamily="34" charset="0"/>
                <a:cs typeface="Arial" panose="020B0604020202020204" pitchFamily="34" charset="0"/>
              </a:rPr>
              <a:t>topics such as the non-payment of suppliers by </a:t>
            </a:r>
            <a:r>
              <a:rPr lang="en-GB" sz="1600" dirty="0" smtClean="0">
                <a:solidFill>
                  <a:prstClr val="black"/>
                </a:solidFill>
                <a:latin typeface="Arial" panose="020B0604020202020204" pitchFamily="34" charset="0"/>
                <a:cs typeface="Arial" panose="020B0604020202020204" pitchFamily="34" charset="0"/>
              </a:rPr>
              <a:t>departments </a:t>
            </a:r>
            <a:r>
              <a:rPr lang="en-GB" sz="1600" dirty="0">
                <a:solidFill>
                  <a:prstClr val="black"/>
                </a:solidFill>
                <a:latin typeface="Arial" panose="020B0604020202020204" pitchFamily="34" charset="0"/>
                <a:cs typeface="Arial" panose="020B0604020202020204" pitchFamily="34" charset="0"/>
              </a:rPr>
              <a:t>and the management of employee productivity and responsiveness to the </a:t>
            </a:r>
            <a:r>
              <a:rPr lang="en-GB" sz="1600" dirty="0" smtClean="0">
                <a:solidFill>
                  <a:prstClr val="black"/>
                </a:solidFill>
                <a:latin typeface="Arial" panose="020B0604020202020204" pitchFamily="34" charset="0"/>
                <a:cs typeface="Arial" panose="020B0604020202020204" pitchFamily="34" charset="0"/>
              </a:rPr>
              <a:t>public </a:t>
            </a:r>
            <a:r>
              <a:rPr lang="en-GB" sz="1600" dirty="0">
                <a:solidFill>
                  <a:prstClr val="black"/>
                </a:solidFill>
                <a:latin typeface="Arial" panose="020B0604020202020204" pitchFamily="34" charset="0"/>
                <a:cs typeface="Arial" panose="020B0604020202020204" pitchFamily="34" charset="0"/>
              </a:rPr>
              <a:t>in hybrid working </a:t>
            </a:r>
            <a:r>
              <a:rPr lang="en-GB" sz="1600" dirty="0" smtClean="0">
                <a:solidFill>
                  <a:prstClr val="black"/>
                </a:solidFill>
                <a:latin typeface="Arial" panose="020B0604020202020204" pitchFamily="34" charset="0"/>
                <a:cs typeface="Arial" panose="020B0604020202020204" pitchFamily="34" charset="0"/>
              </a:rPr>
              <a:t>arrangements.</a:t>
            </a:r>
          </a:p>
          <a:p>
            <a:pPr lvl="0" algn="just"/>
            <a:endParaRPr lang="en-GB" sz="1200" dirty="0">
              <a:solidFill>
                <a:prstClr val="black"/>
              </a:solidFill>
              <a:latin typeface="Arial" panose="020B0604020202020204" pitchFamily="34" charset="0"/>
              <a:cs typeface="Arial" panose="020B0604020202020204" pitchFamily="34" charset="0"/>
            </a:endParaRPr>
          </a:p>
          <a:p>
            <a:pPr marL="285750" lvl="0" indent="-285750" algn="just">
              <a:lnSpc>
                <a:spcPct val="120000"/>
              </a:lnSpc>
              <a:buFont typeface="Wingdings" panose="05000000000000000000" pitchFamily="2" charset="2"/>
              <a:buChar char="q"/>
            </a:pPr>
            <a:r>
              <a:rPr lang="en-GB" sz="1600" dirty="0" smtClean="0">
                <a:solidFill>
                  <a:prstClr val="black"/>
                </a:solidFill>
                <a:latin typeface="Arial" panose="020B0604020202020204" pitchFamily="34" charset="0"/>
                <a:cs typeface="Arial" panose="020B0604020202020204" pitchFamily="34" charset="0"/>
              </a:rPr>
              <a:t>Qualitative </a:t>
            </a:r>
            <a:r>
              <a:rPr lang="en-GB" sz="1600" dirty="0">
                <a:solidFill>
                  <a:prstClr val="black"/>
                </a:solidFill>
                <a:latin typeface="Arial" panose="020B0604020202020204" pitchFamily="34" charset="0"/>
                <a:cs typeface="Arial" panose="020B0604020202020204" pitchFamily="34" charset="0"/>
              </a:rPr>
              <a:t>evaluations of departmental compliance with the constitutional values and principles </a:t>
            </a:r>
            <a:r>
              <a:rPr lang="en-GB" sz="1600" dirty="0" smtClean="0">
                <a:solidFill>
                  <a:prstClr val="black"/>
                </a:solidFill>
                <a:latin typeface="Arial" panose="020B0604020202020204" pitchFamily="34" charset="0"/>
                <a:cs typeface="Arial" panose="020B0604020202020204" pitchFamily="34" charset="0"/>
              </a:rPr>
              <a:t>which culminated </a:t>
            </a:r>
            <a:r>
              <a:rPr lang="en-GB" sz="1600" dirty="0">
                <a:solidFill>
                  <a:prstClr val="black"/>
                </a:solidFill>
                <a:latin typeface="Arial" panose="020B0604020202020204" pitchFamily="34" charset="0"/>
                <a:cs typeface="Arial" panose="020B0604020202020204" pitchFamily="34" charset="0"/>
              </a:rPr>
              <a:t>in </a:t>
            </a:r>
            <a:r>
              <a:rPr lang="en-GB" sz="1600" dirty="0" smtClean="0">
                <a:solidFill>
                  <a:prstClr val="black"/>
                </a:solidFill>
                <a:latin typeface="Arial" panose="020B0604020202020204" pitchFamily="34" charset="0"/>
                <a:cs typeface="Arial" panose="020B0604020202020204" pitchFamily="34" charset="0"/>
              </a:rPr>
              <a:t>the </a:t>
            </a:r>
            <a:r>
              <a:rPr lang="en-GB" sz="1600" dirty="0">
                <a:solidFill>
                  <a:prstClr val="black"/>
                </a:solidFill>
                <a:latin typeface="Arial" panose="020B0604020202020204" pitchFamily="34" charset="0"/>
                <a:cs typeface="Arial" panose="020B0604020202020204" pitchFamily="34" charset="0"/>
              </a:rPr>
              <a:t>State of the Public Service Report (SOPS). </a:t>
            </a:r>
            <a:endParaRPr lang="en-GB" sz="1600" dirty="0" smtClean="0">
              <a:solidFill>
                <a:prstClr val="black"/>
              </a:solidFill>
              <a:latin typeface="Arial" panose="020B0604020202020204" pitchFamily="34" charset="0"/>
              <a:cs typeface="Arial" panose="020B0604020202020204" pitchFamily="34" charset="0"/>
            </a:endParaRPr>
          </a:p>
          <a:p>
            <a:pPr lvl="0" algn="just"/>
            <a:endParaRPr lang="en-GB" sz="1600" dirty="0" smtClean="0">
              <a:solidFill>
                <a:prstClr val="black"/>
              </a:solidFill>
              <a:latin typeface="Arial" panose="020B0604020202020204" pitchFamily="34" charset="0"/>
              <a:cs typeface="Arial" panose="020B0604020202020204" pitchFamily="34" charset="0"/>
            </a:endParaRPr>
          </a:p>
          <a:p>
            <a:pPr marL="342900" lvl="0" indent="-342900" algn="just">
              <a:lnSpc>
                <a:spcPct val="120000"/>
              </a:lnSpc>
              <a:buFont typeface="Wingdings" panose="05000000000000000000" pitchFamily="2" charset="2"/>
              <a:buChar char="q"/>
            </a:pPr>
            <a:r>
              <a:rPr lang="en-GB" sz="1600" dirty="0">
                <a:solidFill>
                  <a:prstClr val="black"/>
                </a:solidFill>
                <a:latin typeface="Arial" panose="020B0604020202020204" pitchFamily="34" charset="0"/>
                <a:cs typeface="Arial" panose="020B0604020202020204" pitchFamily="34" charset="0"/>
              </a:rPr>
              <a:t>C</a:t>
            </a:r>
            <a:r>
              <a:rPr lang="en-GB" sz="1600" dirty="0" smtClean="0">
                <a:solidFill>
                  <a:prstClr val="black"/>
                </a:solidFill>
                <a:latin typeface="Arial" panose="020B0604020202020204" pitchFamily="34" charset="0"/>
                <a:cs typeface="Arial" panose="020B0604020202020204" pitchFamily="34" charset="0"/>
              </a:rPr>
              <a:t>onducted </a:t>
            </a:r>
            <a:r>
              <a:rPr lang="en-GB" sz="1600" dirty="0">
                <a:solidFill>
                  <a:prstClr val="black"/>
                </a:solidFill>
                <a:latin typeface="Arial" panose="020B0604020202020204" pitchFamily="34" charset="0"/>
                <a:cs typeface="Arial" panose="020B0604020202020204" pitchFamily="34" charset="0"/>
              </a:rPr>
              <a:t>inspections at selected education facilities in 8 provinces to assess compliance with minimum health, safety and social distancing requirements to mitigate the risk of COVID-19 during the phased re-opening of schools for grade 7s and 12s.  </a:t>
            </a:r>
          </a:p>
          <a:p>
            <a:pPr marL="171450" lvl="0" indent="-171450" algn="just">
              <a:lnSpc>
                <a:spcPct val="120000"/>
              </a:lnSpc>
              <a:buFont typeface="Arial" panose="020B0604020202020204" pitchFamily="34" charset="0"/>
              <a:buChar char="•"/>
            </a:pPr>
            <a:endParaRPr lang="en-ZA"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22802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prstClr val="white"/>
                </a:solidFill>
                <a:latin typeface="Arial" panose="020B0604020202020204" pitchFamily="34" charset="0"/>
                <a:cs typeface="Arial" panose="020B0604020202020204" pitchFamily="34" charset="0"/>
              </a:rPr>
              <a:pPr algn="r"/>
              <a:t>7</a:t>
            </a:fld>
            <a:endParaRPr lang="en-US" sz="1000" b="1" dirty="0" smtClean="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395" y="0"/>
            <a:ext cx="9180000" cy="6885000"/>
          </a:xfrm>
          <a:prstGeom prst="rect">
            <a:avLst/>
          </a:prstGeom>
        </p:spPr>
      </p:pic>
      <p:sp>
        <p:nvSpPr>
          <p:cNvPr id="3" name="Rectangle 2"/>
          <p:cNvSpPr/>
          <p:nvPr/>
        </p:nvSpPr>
        <p:spPr>
          <a:xfrm>
            <a:off x="1062221" y="183378"/>
            <a:ext cx="6912768" cy="400110"/>
          </a:xfrm>
          <a:prstGeom prst="rect">
            <a:avLst/>
          </a:prstGeom>
        </p:spPr>
        <p:txBody>
          <a:bodyPr wrap="square">
            <a:spAutoFit/>
          </a:bodyPr>
          <a:lstStyle/>
          <a:p>
            <a:pPr algn="ctr"/>
            <a:r>
              <a:rPr lang="en-US" sz="2000" b="1" dirty="0">
                <a:solidFill>
                  <a:srgbClr val="C00000"/>
                </a:solidFill>
                <a:latin typeface="Arial Black" panose="020B0A04020102020204" pitchFamily="34" charset="0"/>
                <a:cs typeface="Arial" panose="020B0604020202020204" pitchFamily="34" charset="0"/>
              </a:rPr>
              <a:t>SUMMARY OF PERFORMANCE FOR 2021/22 </a:t>
            </a:r>
            <a:endParaRPr lang="en-ZA" sz="2000" dirty="0">
              <a:solidFill>
                <a:srgbClr val="C00000"/>
              </a:solidFill>
            </a:endParaRPr>
          </a:p>
        </p:txBody>
      </p:sp>
      <p:sp>
        <p:nvSpPr>
          <p:cNvPr id="6" name="Rectangle 5"/>
          <p:cNvSpPr/>
          <p:nvPr/>
        </p:nvSpPr>
        <p:spPr>
          <a:xfrm>
            <a:off x="383432" y="908720"/>
            <a:ext cx="8077000" cy="646331"/>
          </a:xfrm>
          <a:prstGeom prst="rect">
            <a:avLst/>
          </a:prstGeom>
        </p:spPr>
        <p:txBody>
          <a:bodyPr wrap="square">
            <a:spAutoFit/>
          </a:bodyPr>
          <a:lstStyle/>
          <a:p>
            <a:pPr lvl="0" algn="just"/>
            <a:r>
              <a:rPr lang="en-US" dirty="0">
                <a:solidFill>
                  <a:prstClr val="black"/>
                </a:solidFill>
                <a:latin typeface="Arial" panose="020B0604020202020204" pitchFamily="34" charset="0"/>
                <a:cs typeface="Arial" panose="020B0604020202020204" pitchFamily="34" charset="0"/>
              </a:rPr>
              <a:t>The PSC attained all its Annual Performance Plan (APP) targets in the 2021/22 financial year.</a:t>
            </a:r>
            <a:endParaRPr lang="en-ZA" dirty="0">
              <a:solidFill>
                <a:prstClr val="black"/>
              </a:solidFill>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2582949611"/>
              </p:ext>
            </p:extLst>
          </p:nvPr>
        </p:nvGraphicFramePr>
        <p:xfrm>
          <a:off x="639625" y="1678783"/>
          <a:ext cx="7848872" cy="3271880"/>
        </p:xfrm>
        <a:graphic>
          <a:graphicData uri="http://schemas.openxmlformats.org/drawingml/2006/table">
            <a:tbl>
              <a:tblPr firstRow="1" bandRow="1">
                <a:tableStyleId>{FABFCF23-3B69-468F-B69F-88F6DE6A72F2}</a:tableStyleId>
              </a:tblPr>
              <a:tblGrid>
                <a:gridCol w="3744416">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tblGrid>
              <a:tr h="792087">
                <a:tc>
                  <a:txBody>
                    <a:bodyPr/>
                    <a:lstStyle/>
                    <a:p>
                      <a:pPr algn="ctr"/>
                      <a:r>
                        <a:rPr lang="en-US" sz="1600" dirty="0" smtClean="0">
                          <a:solidFill>
                            <a:schemeClr val="bg1"/>
                          </a:solidFill>
                          <a:latin typeface="Arial" panose="020B0604020202020204" pitchFamily="34" charset="0"/>
                          <a:cs typeface="Arial" panose="020B0604020202020204" pitchFamily="34" charset="0"/>
                        </a:rPr>
                        <a:t>PROGRAMME</a:t>
                      </a:r>
                      <a:endParaRPr lang="en-US"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tc>
                  <a:txBody>
                    <a:bodyPr/>
                    <a:lstStyle/>
                    <a:p>
                      <a:pPr algn="ctr"/>
                      <a:r>
                        <a:rPr lang="en-US" sz="1600" dirty="0" smtClean="0">
                          <a:solidFill>
                            <a:schemeClr val="bg1"/>
                          </a:solidFill>
                          <a:latin typeface="Arial" panose="020B0604020202020204" pitchFamily="34" charset="0"/>
                          <a:cs typeface="Arial" panose="020B0604020202020204" pitchFamily="34" charset="0"/>
                        </a:rPr>
                        <a:t>TOTAL</a:t>
                      </a:r>
                      <a:r>
                        <a:rPr lang="en-US" sz="1600" baseline="0" dirty="0" smtClean="0">
                          <a:solidFill>
                            <a:schemeClr val="bg1"/>
                          </a:solidFill>
                          <a:latin typeface="Arial" panose="020B0604020202020204" pitchFamily="34" charset="0"/>
                          <a:cs typeface="Arial" panose="020B0604020202020204" pitchFamily="34" charset="0"/>
                        </a:rPr>
                        <a:t> NO OF APP TARGETS</a:t>
                      </a:r>
                      <a:endParaRPr lang="en-US"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tc>
                  <a:txBody>
                    <a:bodyPr/>
                    <a:lstStyle/>
                    <a:p>
                      <a:pPr algn="ctr"/>
                      <a:r>
                        <a:rPr lang="en-US" sz="1600" dirty="0" smtClean="0">
                          <a:solidFill>
                            <a:schemeClr val="bg1"/>
                          </a:solidFill>
                          <a:latin typeface="Arial" panose="020B0604020202020204" pitchFamily="34" charset="0"/>
                          <a:cs typeface="Arial" panose="020B0604020202020204" pitchFamily="34" charset="0"/>
                        </a:rPr>
                        <a:t>TOTAL</a:t>
                      </a:r>
                      <a:r>
                        <a:rPr lang="en-US" sz="1600" baseline="0" dirty="0" smtClean="0">
                          <a:solidFill>
                            <a:schemeClr val="bg1"/>
                          </a:solidFill>
                          <a:latin typeface="Arial" panose="020B0604020202020204" pitchFamily="34" charset="0"/>
                          <a:cs typeface="Arial" panose="020B0604020202020204" pitchFamily="34" charset="0"/>
                        </a:rPr>
                        <a:t> ACHIEVED </a:t>
                      </a:r>
                      <a:endParaRPr lang="en-US"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extLst>
                  <a:ext uri="{0D108BD9-81ED-4DB2-BD59-A6C34878D82A}">
                    <a16:rowId xmlns:a16="http://schemas.microsoft.com/office/drawing/2014/main" xmlns="" val="10000"/>
                  </a:ext>
                </a:extLst>
              </a:tr>
              <a:tr h="413084">
                <a:tc>
                  <a:txBody>
                    <a:bodyPr/>
                    <a:lstStyle/>
                    <a:p>
                      <a:pPr algn="l"/>
                      <a:r>
                        <a:rPr lang="en-US" sz="1600" dirty="0" smtClean="0">
                          <a:latin typeface="Arial" panose="020B0604020202020204" pitchFamily="34" charset="0"/>
                          <a:cs typeface="Arial" panose="020B0604020202020204" pitchFamily="34" charset="0"/>
                        </a:rPr>
                        <a:t>Administration</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rtl="0" fontAlgn="ctr"/>
                      <a:r>
                        <a:rPr lang="en-ZA" sz="1600" u="none" strike="noStrike" dirty="0" smtClean="0">
                          <a:effectLst/>
                          <a:latin typeface="Arial" panose="020B0604020202020204" pitchFamily="34" charset="0"/>
                          <a:cs typeface="Arial" panose="020B0604020202020204" pitchFamily="34" charset="0"/>
                        </a:rPr>
                        <a:t>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rtl="0" fontAlgn="ctr"/>
                      <a:r>
                        <a:rPr lang="en-ZA" sz="1600" b="0" i="0" u="none" strike="noStrike" dirty="0" smtClean="0">
                          <a:solidFill>
                            <a:schemeClr val="dk1"/>
                          </a:solidFill>
                          <a:effectLst/>
                          <a:latin typeface="Arial" panose="020B0604020202020204" pitchFamily="34" charset="0"/>
                          <a:cs typeface="Arial" panose="020B0604020202020204" pitchFamily="34" charset="0"/>
                        </a:rPr>
                        <a:t>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30840">
                <a:tc>
                  <a:txBody>
                    <a:bodyPr/>
                    <a:lstStyle/>
                    <a:p>
                      <a:pPr algn="l"/>
                      <a:r>
                        <a:rPr lang="en-US" sz="1600" dirty="0" smtClean="0">
                          <a:latin typeface="Arial" panose="020B0604020202020204" pitchFamily="34" charset="0"/>
                          <a:cs typeface="Arial" panose="020B0604020202020204" pitchFamily="34" charset="0"/>
                        </a:rPr>
                        <a:t>Leadership</a:t>
                      </a:r>
                      <a:r>
                        <a:rPr lang="en-US" sz="1600" baseline="0" dirty="0" smtClean="0">
                          <a:latin typeface="Arial" panose="020B0604020202020204" pitchFamily="34" charset="0"/>
                          <a:cs typeface="Arial" panose="020B0604020202020204" pitchFamily="34" charset="0"/>
                        </a:rPr>
                        <a:t> and Management Practices (LMP)</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rtl="0" fontAlgn="ctr"/>
                      <a:r>
                        <a:rPr lang="en-ZA" sz="1600" u="none" strike="noStrike" dirty="0">
                          <a:effectLst/>
                          <a:latin typeface="Arial" panose="020B0604020202020204" pitchFamily="34" charset="0"/>
                          <a:cs typeface="Arial" panose="020B0604020202020204" pitchFamily="34" charset="0"/>
                        </a:rPr>
                        <a:t>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rtl="0" fontAlgn="ctr"/>
                      <a:r>
                        <a:rPr lang="en-ZA" sz="1600" u="none" strike="noStrike" dirty="0">
                          <a:effectLst/>
                          <a:latin typeface="Arial" panose="020B0604020202020204" pitchFamily="34" charset="0"/>
                          <a:cs typeface="Arial" panose="020B0604020202020204" pitchFamily="34" charset="0"/>
                        </a:rPr>
                        <a:t>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487363">
                <a:tc>
                  <a:txBody>
                    <a:bodyPr/>
                    <a:lstStyle/>
                    <a:p>
                      <a:pPr algn="l"/>
                      <a:r>
                        <a:rPr lang="en-US" sz="1600" dirty="0" smtClean="0">
                          <a:latin typeface="Arial" panose="020B0604020202020204" pitchFamily="34" charset="0"/>
                          <a:cs typeface="Arial" panose="020B0604020202020204" pitchFamily="34" charset="0"/>
                        </a:rPr>
                        <a:t>Monitoring</a:t>
                      </a:r>
                      <a:r>
                        <a:rPr lang="en-US" sz="1600" baseline="0" dirty="0" smtClean="0">
                          <a:latin typeface="Arial" panose="020B0604020202020204" pitchFamily="34" charset="0"/>
                          <a:cs typeface="Arial" panose="020B0604020202020204" pitchFamily="34" charset="0"/>
                        </a:rPr>
                        <a:t> and Evaluation (M&amp;E)</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rtl="0" fontAlgn="ctr"/>
                      <a:r>
                        <a:rPr lang="en-ZA" sz="1600" u="none" strike="noStrike" dirty="0">
                          <a:effectLst/>
                          <a:latin typeface="Arial" panose="020B0604020202020204" pitchFamily="34" charset="0"/>
                          <a:cs typeface="Arial" panose="020B0604020202020204" pitchFamily="34" charset="0"/>
                        </a:rPr>
                        <a:t>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rtl="0" fontAlgn="ctr"/>
                      <a:r>
                        <a:rPr lang="en-ZA" sz="1600" u="none" strike="noStrike" dirty="0">
                          <a:effectLst/>
                          <a:latin typeface="Arial" panose="020B0604020202020204" pitchFamily="34" charset="0"/>
                          <a:cs typeface="Arial" panose="020B0604020202020204" pitchFamily="34" charset="0"/>
                        </a:rPr>
                        <a:t>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435422">
                <a:tc>
                  <a:txBody>
                    <a:bodyPr/>
                    <a:lstStyle/>
                    <a:p>
                      <a:pPr algn="l"/>
                      <a:r>
                        <a:rPr lang="en-US" sz="1600" dirty="0" smtClean="0">
                          <a:latin typeface="Arial" panose="020B0604020202020204" pitchFamily="34" charset="0"/>
                          <a:cs typeface="Arial" panose="020B0604020202020204" pitchFamily="34" charset="0"/>
                        </a:rPr>
                        <a:t>Integrity</a:t>
                      </a:r>
                      <a:r>
                        <a:rPr lang="en-US" sz="1600" baseline="0" dirty="0" smtClean="0">
                          <a:latin typeface="Arial" panose="020B0604020202020204" pitchFamily="34" charset="0"/>
                          <a:cs typeface="Arial" panose="020B0604020202020204" pitchFamily="34" charset="0"/>
                        </a:rPr>
                        <a:t> and Anti-Corruption (IAC)</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rtl="0" fontAlgn="ctr"/>
                      <a:r>
                        <a:rPr lang="en-ZA" sz="1600" u="none" strike="noStrike" dirty="0">
                          <a:effectLst/>
                          <a:latin typeface="Arial" panose="020B0604020202020204" pitchFamily="34" charset="0"/>
                          <a:cs typeface="Arial" panose="020B0604020202020204" pitchFamily="34" charset="0"/>
                        </a:rPr>
                        <a:t>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rtl="0" fontAlgn="ctr"/>
                      <a:r>
                        <a:rPr lang="en-ZA" sz="1600" u="none" strike="noStrike" dirty="0">
                          <a:effectLst/>
                          <a:latin typeface="Arial" panose="020B0604020202020204" pitchFamily="34" charset="0"/>
                          <a:cs typeface="Arial" panose="020B0604020202020204" pitchFamily="34" charset="0"/>
                        </a:rPr>
                        <a:t>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413084">
                <a:tc>
                  <a:txBody>
                    <a:bodyPr/>
                    <a:lstStyle/>
                    <a:p>
                      <a:pPr algn="l"/>
                      <a:r>
                        <a:rPr lang="en-US" sz="1600" b="1" dirty="0" smtClean="0">
                          <a:latin typeface="Arial" panose="020B0604020202020204" pitchFamily="34" charset="0"/>
                          <a:cs typeface="Arial" panose="020B0604020202020204" pitchFamily="34" charset="0"/>
                        </a:rPr>
                        <a:t>Total</a:t>
                      </a:r>
                      <a:endParaRPr lang="en-US" sz="1600" b="1" dirty="0">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n-ZA" sz="1600" u="none" strike="noStrike" dirty="0" smtClean="0">
                          <a:effectLst/>
                          <a:latin typeface="Arial" panose="020B0604020202020204" pitchFamily="34" charset="0"/>
                          <a:cs typeface="Arial" panose="020B0604020202020204" pitchFamily="34" charset="0"/>
                        </a:rPr>
                        <a:t>23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n-ZA" sz="1600" u="none" strike="noStrike" dirty="0" smtClean="0">
                          <a:effectLst/>
                          <a:latin typeface="Arial" panose="020B0604020202020204" pitchFamily="34" charset="0"/>
                          <a:cs typeface="Arial" panose="020B0604020202020204" pitchFamily="34" charset="0"/>
                        </a:rPr>
                        <a:t>22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7" name="Rectangle 6"/>
          <p:cNvSpPr/>
          <p:nvPr/>
        </p:nvSpPr>
        <p:spPr>
          <a:xfrm>
            <a:off x="432763" y="5157192"/>
            <a:ext cx="8171685" cy="634020"/>
          </a:xfrm>
          <a:prstGeom prst="rect">
            <a:avLst/>
          </a:prstGeom>
        </p:spPr>
        <p:txBody>
          <a:bodyPr wrap="square">
            <a:spAutoFit/>
          </a:bodyPr>
          <a:lstStyle/>
          <a:p>
            <a:pPr lvl="0" algn="just">
              <a:lnSpc>
                <a:spcPct val="110000"/>
              </a:lnSpc>
            </a:pPr>
            <a:r>
              <a:rPr lang="en-ZA" sz="1600" dirty="0">
                <a:solidFill>
                  <a:prstClr val="black"/>
                </a:solidFill>
                <a:latin typeface="Arial" panose="020B0604020202020204" pitchFamily="34" charset="0"/>
                <a:ea typeface="Times New Roman" panose="02020603050405020304" pitchFamily="18" charset="0"/>
                <a:cs typeface="Arial" panose="020B0604020202020204" pitchFamily="34" charset="0"/>
              </a:rPr>
              <a:t>One target in the APP was not met, namely the 100% payment of valid invoices paid within </a:t>
            </a:r>
            <a:r>
              <a:rPr lang="en-ZA" sz="16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7-14 days </a:t>
            </a:r>
            <a:r>
              <a:rPr lang="en-ZA"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of receipt. </a:t>
            </a:r>
            <a:endParaRPr lang="en-ZA" sz="16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1223301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5CAC16-47F2-4DEB-9AE7-75C2602EBE16}" type="slidenum">
              <a:rPr lang="en-US" smtClean="0">
                <a:solidFill>
                  <a:prstClr val="black">
                    <a:tint val="75000"/>
                  </a:prstClr>
                </a:solidFill>
              </a:rPr>
              <a:pPr/>
              <a:t>8</a:t>
            </a:fld>
            <a:endParaRPr lang="en-US" dirty="0">
              <a:solidFill>
                <a:prstClr val="black">
                  <a:tint val="75000"/>
                </a:prstClr>
              </a:solidFill>
            </a:endParaRPr>
          </a:p>
        </p:txBody>
      </p:sp>
      <p:sp>
        <p:nvSpPr>
          <p:cNvPr id="10" name="Subtitle 14"/>
          <p:cNvSpPr>
            <a:spLocks/>
          </p:cNvSpPr>
          <p:nvPr/>
        </p:nvSpPr>
        <p:spPr bwMode="auto">
          <a:xfrm>
            <a:off x="3202806" y="1959192"/>
            <a:ext cx="4735728" cy="2335427"/>
          </a:xfrm>
          <a:prstGeom prst="rect">
            <a:avLst/>
          </a:prstGeom>
          <a:noFill/>
          <a:ln w="9525">
            <a:noFill/>
            <a:miter lim="800000"/>
            <a:headEnd/>
            <a:tailEnd/>
          </a:ln>
        </p:spPr>
        <p:txBody>
          <a:bodyPr/>
          <a:lstStyle/>
          <a:p>
            <a:pPr algn="ctr"/>
            <a:endParaRPr lang="en-US" sz="600" b="1" dirty="0">
              <a:solidFill>
                <a:srgbClr val="006666"/>
              </a:solidFill>
              <a:latin typeface="Aharoni" panose="02010803020104030203" pitchFamily="2" charset="-79"/>
              <a:cs typeface="Aharoni" panose="02010803020104030203" pitchFamily="2" charset="-79"/>
            </a:endParaRPr>
          </a:p>
          <a:p>
            <a:pPr algn="ctr"/>
            <a:endParaRPr lang="en-US" sz="750" b="1" dirty="0">
              <a:solidFill>
                <a:srgbClr val="800000"/>
              </a:solidFill>
              <a:latin typeface="Aharoni" panose="02010803020104030203" pitchFamily="2" charset="-79"/>
              <a:cs typeface="Aharoni" panose="02010803020104030203" pitchFamily="2" charset="-79"/>
            </a:endParaRPr>
          </a:p>
        </p:txBody>
      </p:sp>
      <p:sp>
        <p:nvSpPr>
          <p:cNvPr id="2" name="Rectangle 1"/>
          <p:cNvSpPr/>
          <p:nvPr/>
        </p:nvSpPr>
        <p:spPr>
          <a:xfrm>
            <a:off x="2286000" y="2564904"/>
            <a:ext cx="6229350" cy="954107"/>
          </a:xfrm>
          <a:prstGeom prst="rect">
            <a:avLst/>
          </a:prstGeom>
        </p:spPr>
        <p:txBody>
          <a:bodyPr wrap="square">
            <a:spAutoFit/>
          </a:bodyPr>
          <a:lstStyle/>
          <a:p>
            <a:pPr lvl="0" algn="ctr"/>
            <a:r>
              <a:rPr lang="en-US" sz="2800" dirty="0">
                <a:solidFill>
                  <a:srgbClr val="006666"/>
                </a:solidFill>
                <a:latin typeface="Arial Black" panose="020B0A04020102020204" pitchFamily="34" charset="0"/>
              </a:rPr>
              <a:t>OVERVIEW OF </a:t>
            </a:r>
            <a:r>
              <a:rPr lang="en-US" sz="2800" dirty="0" smtClean="0">
                <a:solidFill>
                  <a:srgbClr val="006666"/>
                </a:solidFill>
                <a:latin typeface="Arial Black" panose="020B0A04020102020204" pitchFamily="34" charset="0"/>
              </a:rPr>
              <a:t> PERFORMANCE INFORMATION</a:t>
            </a:r>
            <a:endParaRPr lang="en-US" sz="2800" dirty="0">
              <a:solidFill>
                <a:srgbClr val="006666"/>
              </a:solidFill>
              <a:latin typeface="Arial Black" panose="020B0A04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50290" y="4426242"/>
            <a:ext cx="6840760" cy="2431758"/>
          </a:xfrm>
          <a:prstGeom prst="rect">
            <a:avLst/>
          </a:prstGeom>
        </p:spPr>
      </p:pic>
    </p:spTree>
    <p:extLst>
      <p:ext uri="{BB962C8B-B14F-4D97-AF65-F5344CB8AC3E}">
        <p14:creationId xmlns:p14="http://schemas.microsoft.com/office/powerpoint/2010/main" xmlns="" val="2544008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DAF3C70-3F06-4597-AE16-5F5EF8F327DE}" type="slidenum">
              <a:rPr lang="en-ZA">
                <a:solidFill>
                  <a:prstClr val="black">
                    <a:tint val="75000"/>
                  </a:prstClr>
                </a:solidFill>
              </a:rPr>
              <a:pPr>
                <a:defRPr/>
              </a:pPr>
              <a:t>9</a:t>
            </a:fld>
            <a:endParaRPr lang="en-ZA">
              <a:solidFill>
                <a:prstClr val="black">
                  <a:tint val="75000"/>
                </a:prstClr>
              </a:solidFill>
            </a:endParaRPr>
          </a:p>
        </p:txBody>
      </p:sp>
      <p:sp>
        <p:nvSpPr>
          <p:cNvPr id="7" name="Title 4"/>
          <p:cNvSpPr txBox="1">
            <a:spLocks noGrp="1"/>
          </p:cNvSpPr>
          <p:nvPr>
            <p:ph type="title"/>
          </p:nvPr>
        </p:nvSpPr>
        <p:spPr>
          <a:xfrm>
            <a:off x="1485899" y="188640"/>
            <a:ext cx="6172200" cy="369332"/>
          </a:xfrm>
          <a:prstGeom prst="rect">
            <a:avLst/>
          </a:prstGeom>
          <a:noFill/>
        </p:spPr>
        <p:txBody>
          <a:bodyPr wrap="square" rtlCol="0">
            <a:spAutoFit/>
          </a:bodyPr>
          <a:lstStyle/>
          <a:p>
            <a:pPr algn="ctr"/>
            <a:r>
              <a:rPr lang="en-US" sz="2000" b="1" dirty="0" smtClean="0">
                <a:solidFill>
                  <a:srgbClr val="C00000"/>
                </a:solidFill>
                <a:latin typeface="Arial Black" panose="020B0A04020102020204" pitchFamily="34" charset="0"/>
                <a:cs typeface="Arial" panose="020B0604020202020204" pitchFamily="34" charset="0"/>
              </a:rPr>
              <a:t>PROGRAMME 1: ADMINISTRATION </a:t>
            </a:r>
            <a:endParaRPr lang="en-US" sz="2000" b="1" dirty="0">
              <a:solidFill>
                <a:srgbClr val="C00000"/>
              </a:solidFill>
              <a:latin typeface="Arial Black" panose="020B0A040201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354069875"/>
              </p:ext>
            </p:extLst>
          </p:nvPr>
        </p:nvGraphicFramePr>
        <p:xfrm>
          <a:off x="107504" y="665846"/>
          <a:ext cx="9036496" cy="5675222"/>
        </p:xfrm>
        <a:graphic>
          <a:graphicData uri="http://schemas.openxmlformats.org/drawingml/2006/table">
            <a:tbl>
              <a:tblPr firstRow="1" bandRow="1">
                <a:tableStyleId>{5C22544A-7EE6-4342-B048-85BDC9FD1C3A}</a:tableStyleId>
              </a:tblPr>
              <a:tblGrid>
                <a:gridCol w="1642998">
                  <a:extLst>
                    <a:ext uri="{9D8B030D-6E8A-4147-A177-3AD203B41FA5}">
                      <a16:colId xmlns:a16="http://schemas.microsoft.com/office/drawing/2014/main" xmlns="" val="3453333280"/>
                    </a:ext>
                  </a:extLst>
                </a:gridCol>
                <a:gridCol w="2240453">
                  <a:extLst>
                    <a:ext uri="{9D8B030D-6E8A-4147-A177-3AD203B41FA5}">
                      <a16:colId xmlns:a16="http://schemas.microsoft.com/office/drawing/2014/main" xmlns="" val="2570514946"/>
                    </a:ext>
                  </a:extLst>
                </a:gridCol>
                <a:gridCol w="1946547">
                  <a:extLst>
                    <a:ext uri="{9D8B030D-6E8A-4147-A177-3AD203B41FA5}">
                      <a16:colId xmlns:a16="http://schemas.microsoft.com/office/drawing/2014/main" xmlns="" val="3281355307"/>
                    </a:ext>
                  </a:extLst>
                </a:gridCol>
                <a:gridCol w="3206498">
                  <a:extLst>
                    <a:ext uri="{9D8B030D-6E8A-4147-A177-3AD203B41FA5}">
                      <a16:colId xmlns:a16="http://schemas.microsoft.com/office/drawing/2014/main" xmlns="" val="3173995305"/>
                    </a:ext>
                  </a:extLst>
                </a:gridCol>
              </a:tblGrid>
              <a:tr h="226362">
                <a:tc>
                  <a:txBody>
                    <a:bodyPr/>
                    <a:lstStyle/>
                    <a:p>
                      <a:r>
                        <a:rPr lang="en-US" sz="1600" dirty="0" smtClean="0">
                          <a:latin typeface="Arial" panose="020B0604020202020204" pitchFamily="34" charset="0"/>
                          <a:cs typeface="Arial" panose="020B0604020202020204" pitchFamily="34" charset="0"/>
                        </a:rPr>
                        <a:t>Output</a:t>
                      </a:r>
                      <a:r>
                        <a:rPr lang="en-US" sz="1600" baseline="0" dirty="0" smtClean="0">
                          <a:latin typeface="Arial" panose="020B0604020202020204" pitchFamily="34" charset="0"/>
                          <a:cs typeface="Arial" panose="020B0604020202020204" pitchFamily="34" charset="0"/>
                        </a:rPr>
                        <a:t> indicator</a:t>
                      </a:r>
                      <a:endParaRPr lang="en-ZA" sz="16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r>
                        <a:rPr lang="en-US" sz="1600" dirty="0" smtClean="0">
                          <a:latin typeface="Arial" panose="020B0604020202020204" pitchFamily="34" charset="0"/>
                          <a:cs typeface="Arial" panose="020B0604020202020204" pitchFamily="34" charset="0"/>
                        </a:rPr>
                        <a:t>Actual</a:t>
                      </a:r>
                      <a:r>
                        <a:rPr lang="en-US" sz="1600" baseline="0" dirty="0" smtClean="0">
                          <a:latin typeface="Arial" panose="020B0604020202020204" pitchFamily="34" charset="0"/>
                          <a:cs typeface="Arial" panose="020B0604020202020204" pitchFamily="34" charset="0"/>
                        </a:rPr>
                        <a:t> achievement </a:t>
                      </a:r>
                      <a:endParaRPr lang="en-ZA" sz="16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r>
                        <a:rPr lang="en-US" sz="1600" dirty="0" smtClean="0">
                          <a:latin typeface="Arial" panose="020B0604020202020204" pitchFamily="34" charset="0"/>
                          <a:cs typeface="Arial" panose="020B0604020202020204" pitchFamily="34" charset="0"/>
                        </a:rPr>
                        <a:t>Deviation</a:t>
                      </a:r>
                      <a:r>
                        <a:rPr lang="en-US" sz="1600" baseline="0" dirty="0" smtClean="0">
                          <a:latin typeface="Arial" panose="020B0604020202020204" pitchFamily="34" charset="0"/>
                          <a:cs typeface="Arial" panose="020B0604020202020204" pitchFamily="34" charset="0"/>
                        </a:rPr>
                        <a:t> from the planned target</a:t>
                      </a:r>
                      <a:endParaRPr lang="en-ZA" sz="1600" dirty="0">
                        <a:latin typeface="Arial" panose="020B0604020202020204" pitchFamily="34" charset="0"/>
                        <a:cs typeface="Arial" panose="020B0604020202020204" pitchFamily="34" charset="0"/>
                      </a:endParaRPr>
                    </a:p>
                  </a:txBody>
                  <a:tcPr marL="68580" marR="68580" marT="34290" marB="34290">
                    <a:solidFill>
                      <a:srgbClr val="006666"/>
                    </a:solidFill>
                  </a:tcPr>
                </a:tc>
                <a:tc>
                  <a:txBody>
                    <a:bodyPr/>
                    <a:lstStyle/>
                    <a:p>
                      <a:r>
                        <a:rPr lang="en-US" sz="1600" dirty="0" smtClean="0">
                          <a:latin typeface="Arial" panose="020B0604020202020204" pitchFamily="34" charset="0"/>
                          <a:cs typeface="Arial" panose="020B0604020202020204" pitchFamily="34" charset="0"/>
                        </a:rPr>
                        <a:t>Reasons</a:t>
                      </a:r>
                      <a:r>
                        <a:rPr lang="en-US" sz="1600" baseline="0" dirty="0" smtClean="0">
                          <a:latin typeface="Arial" panose="020B0604020202020204" pitchFamily="34" charset="0"/>
                          <a:cs typeface="Arial" panose="020B0604020202020204" pitchFamily="34" charset="0"/>
                        </a:rPr>
                        <a:t> for deviation </a:t>
                      </a:r>
                      <a:endParaRPr lang="en-ZA" sz="1600" dirty="0">
                        <a:latin typeface="Arial" panose="020B0604020202020204" pitchFamily="34" charset="0"/>
                        <a:cs typeface="Arial" panose="020B0604020202020204" pitchFamily="34" charset="0"/>
                      </a:endParaRPr>
                    </a:p>
                  </a:txBody>
                  <a:tcPr marL="68580" marR="68580" marT="34290" marB="34290">
                    <a:solidFill>
                      <a:srgbClr val="006666"/>
                    </a:solidFill>
                  </a:tcPr>
                </a:tc>
                <a:extLst>
                  <a:ext uri="{0D108BD9-81ED-4DB2-BD59-A6C34878D82A}">
                    <a16:rowId xmlns:a16="http://schemas.microsoft.com/office/drawing/2014/main" xmlns="" val="3869669019"/>
                  </a:ext>
                </a:extLst>
              </a:tr>
              <a:tr h="694726">
                <a:tc>
                  <a:txBody>
                    <a:bodyPr/>
                    <a:lstStyle/>
                    <a:p>
                      <a:pPr algn="just">
                        <a:lnSpc>
                          <a:spcPct val="12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Unqualified audit outcome opinion obtained</a:t>
                      </a:r>
                    </a:p>
                  </a:txBody>
                  <a:tcPr marL="68580" marR="68580" marT="0" marB="0"/>
                </a:tc>
                <a:tc>
                  <a:txBody>
                    <a:bodyPr/>
                    <a:lstStyle/>
                    <a:p>
                      <a:pPr algn="just">
                        <a:lnSpc>
                          <a:spcPct val="130000"/>
                        </a:lnSpc>
                        <a:spcAft>
                          <a:spcPts val="0"/>
                        </a:spcAft>
                      </a:pPr>
                      <a:r>
                        <a:rPr lang="en-ZA" sz="1200" dirty="0">
                          <a:effectLst/>
                          <a:latin typeface="Arial" panose="020B0604020202020204" pitchFamily="34" charset="0"/>
                          <a:ea typeface="Times New Roman" panose="02020603050405020304" pitchFamily="18" charset="0"/>
                        </a:rPr>
                        <a:t>Unqualified audit outcome opinion</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20000"/>
                        </a:lnSpc>
                        <a:spcAft>
                          <a:spcPts val="0"/>
                        </a:spcAft>
                      </a:pPr>
                      <a:r>
                        <a:rPr lang="en-ZA" sz="1200" dirty="0">
                          <a:effectLst/>
                          <a:latin typeface="Arial" panose="020B0604020202020204" pitchFamily="34" charset="0"/>
                          <a:ea typeface="Times New Roman" panose="02020603050405020304" pitchFamily="18" charset="0"/>
                        </a:rPr>
                        <a:t>None</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lvl="0" indent="0">
                        <a:lnSpc>
                          <a:spcPct val="120000"/>
                        </a:lnSpc>
                        <a:buFont typeface="Symbol" panose="05050102010706020507" pitchFamily="18" charset="2"/>
                        <a:buNone/>
                      </a:pPr>
                      <a:r>
                        <a:rPr lang="en-US" sz="1200" dirty="0" smtClean="0">
                          <a:effectLst/>
                          <a:latin typeface="Arial" panose="020B0604020202020204" pitchFamily="34" charset="0"/>
                          <a:cs typeface="Arial" panose="020B0604020202020204" pitchFamily="34" charset="0"/>
                        </a:rPr>
                        <a:t>None</a:t>
                      </a:r>
                      <a:endParaRPr lang="en-ZA" sz="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1872208">
                <a:tc>
                  <a:txBody>
                    <a:bodyPr/>
                    <a:lstStyle/>
                    <a:p>
                      <a:pPr algn="just">
                        <a:lnSpc>
                          <a:spcPct val="120000"/>
                        </a:lnSpc>
                        <a:spcAft>
                          <a:spcPts val="0"/>
                        </a:spcAft>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valid invoices paid within 7-14 working days of receipt by March 2022</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20000"/>
                        </a:lnSpc>
                        <a:spcAft>
                          <a:spcPts val="0"/>
                        </a:spcAft>
                      </a:pPr>
                      <a:r>
                        <a:rPr lang="en-ZA" sz="1200" dirty="0">
                          <a:effectLst/>
                          <a:latin typeface="Arial" panose="020B0604020202020204" pitchFamily="34" charset="0"/>
                          <a:ea typeface="Times New Roman" panose="02020603050405020304" pitchFamily="18" charset="0"/>
                        </a:rPr>
                        <a:t>88%</a:t>
                      </a:r>
                      <a:endParaRPr lang="en-ZA" sz="1200" dirty="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ZA" sz="1200" dirty="0">
                          <a:effectLst/>
                          <a:latin typeface="Arial" panose="020B0604020202020204" pitchFamily="34" charset="0"/>
                          <a:ea typeface="Times New Roman" panose="02020603050405020304" pitchFamily="18" charset="0"/>
                        </a:rPr>
                        <a:t>A cumulative total of (4567 of 5192)</a:t>
                      </a:r>
                      <a:endParaRPr lang="en-ZA" sz="1200" dirty="0">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en-ZA" sz="1200" dirty="0">
                          <a:effectLst/>
                          <a:latin typeface="Arial" panose="020B0604020202020204" pitchFamily="34" charset="0"/>
                          <a:ea typeface="Times New Roman" panose="02020603050405020304" pitchFamily="18" charset="0"/>
                        </a:rPr>
                        <a:t>of valid invoices were paid within 14 days of receipt.</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20000"/>
                        </a:lnSpc>
                        <a:spcAft>
                          <a:spcPts val="0"/>
                        </a:spcAft>
                      </a:pPr>
                      <a:r>
                        <a:rPr lang="en-ZA" sz="1200" dirty="0">
                          <a:effectLst/>
                          <a:latin typeface="Arial" panose="020B0604020202020204" pitchFamily="34" charset="0"/>
                          <a:ea typeface="Times New Roman" panose="02020603050405020304" pitchFamily="18" charset="0"/>
                        </a:rPr>
                        <a:t>(12%)</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71450" lvl="0" indent="-171450" algn="just">
                        <a:lnSpc>
                          <a:spcPct val="120000"/>
                        </a:lnSpc>
                        <a:buFont typeface="Wingdings" panose="05000000000000000000" pitchFamily="2" charset="2"/>
                        <a:buChar char="§"/>
                      </a:pPr>
                      <a:r>
                        <a:rPr lang="en-ZA" sz="1200" dirty="0">
                          <a:effectLst/>
                          <a:latin typeface="Arial" panose="020B0604020202020204" pitchFamily="34" charset="0"/>
                        </a:rPr>
                        <a:t>The entire SCM Directorate was either infected or exposed to Covid-19. This necessitated office closure for about two weeks. Unfortunately, the payment process chain was impacted negatively.</a:t>
                      </a:r>
                      <a:endParaRPr lang="en-ZA" sz="1200" dirty="0">
                        <a:effectLst/>
                        <a:latin typeface="Times New Roman" panose="02020603050405020304" pitchFamily="18" charset="0"/>
                      </a:endParaRPr>
                    </a:p>
                    <a:p>
                      <a:pPr marL="171450" lvl="0" indent="-171450" algn="just">
                        <a:lnSpc>
                          <a:spcPct val="120000"/>
                        </a:lnSpc>
                        <a:buFont typeface="Wingdings" panose="05000000000000000000" pitchFamily="2" charset="2"/>
                        <a:buChar char="§"/>
                      </a:pPr>
                      <a:r>
                        <a:rPr lang="en-ZA" sz="1200" dirty="0">
                          <a:effectLst/>
                          <a:latin typeface="Arial" panose="020B0604020202020204" pitchFamily="34" charset="0"/>
                        </a:rPr>
                        <a:t>The OCFO had set a very high standard, a reduction of payment days from 30 to 14 days was a challenge to meet.</a:t>
                      </a:r>
                      <a:endParaRPr lang="en-ZA" sz="1200" dirty="0">
                        <a:effectLst/>
                        <a:latin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908322">
                <a:tc>
                  <a:txBody>
                    <a:bodyPr/>
                    <a:lstStyle/>
                    <a:p>
                      <a:r>
                        <a:rPr lang="en-GB" sz="1200" kern="1200" dirty="0" smtClean="0">
                          <a:solidFill>
                            <a:schemeClr val="dk1"/>
                          </a:solidFill>
                          <a:effectLst/>
                          <a:latin typeface="Arial" panose="020B0604020202020204" pitchFamily="34" charset="0"/>
                          <a:ea typeface="+mn-ea"/>
                          <a:cs typeface="Arial" panose="020B0604020202020204" pitchFamily="34" charset="0"/>
                        </a:rPr>
                        <a:t>Promotion of Access to Information Act, Section 15 Notice submitted to DoJCD by March 2022</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gn="just">
                        <a:lnSpc>
                          <a:spcPct val="12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Section 15 Notice of PAIA submitted to DoJCD in March 2022</a:t>
                      </a:r>
                    </a:p>
                  </a:txBody>
                  <a:tcPr marL="68580" marR="68580" marT="0" marB="0"/>
                </a:tc>
                <a:tc>
                  <a:txBody>
                    <a:bodyPr/>
                    <a:lstStyle/>
                    <a:p>
                      <a:pPr algn="just">
                        <a:lnSpc>
                          <a:spcPct val="120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l" defTabSz="685800" rtl="0" eaLnBrk="1" fontAlgn="t"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anose="020B0604020202020204" pitchFamily="34" charset="0"/>
                          <a:cs typeface="Arial" panose="020B0604020202020204" pitchFamily="34" charset="0"/>
                        </a:rPr>
                        <a:t>None</a:t>
                      </a: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3"/>
                  </a:ext>
                </a:extLst>
              </a:tr>
              <a:tr h="471768">
                <a:tc>
                  <a:txBody>
                    <a:bodyPr/>
                    <a:lstStyle/>
                    <a:p>
                      <a:pPr algn="just">
                        <a:lnSpc>
                          <a:spcPct val="120000"/>
                        </a:lnSpc>
                        <a:spcAft>
                          <a:spcPts val="0"/>
                        </a:spcAft>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quarterly bulletins produced</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20000"/>
                        </a:lnSpc>
                        <a:spcAft>
                          <a:spcPts val="0"/>
                        </a:spcAft>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2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8580" marR="68580" marT="0" marB="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None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4"/>
                  </a:ext>
                </a:extLst>
              </a:tr>
              <a:tr h="908322">
                <a:tc>
                  <a:txBody>
                    <a:bodyPr/>
                    <a:lstStyle/>
                    <a:p>
                      <a:pPr algn="just">
                        <a:lnSpc>
                          <a:spcPct val="120000"/>
                        </a:lnSpc>
                        <a:spcAft>
                          <a:spcPts val="0"/>
                        </a:spcAft>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B-B-BBEE suppliers appointed by March 2022</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20000"/>
                        </a:lnSpc>
                        <a:spcAft>
                          <a:spcPts val="0"/>
                        </a:spcAft>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 B-BBEE suppliers were appointed for the period under review</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20000"/>
                        </a:lnSpc>
                        <a:spcAft>
                          <a:spcPts val="0"/>
                        </a:spcAft>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 exceeded by 22%: due to the majority of service providers selected were 100% B-BBEE compliant</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l" defTabSz="685800" rtl="0" eaLnBrk="1" fontAlgn="t"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anose="020B0604020202020204" pitchFamily="34" charset="0"/>
                          <a:cs typeface="Arial" panose="020B0604020202020204" pitchFamily="34" charset="0"/>
                        </a:rPr>
                        <a:t>None</a:t>
                      </a: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58789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2715</TotalTime>
  <Words>3118</Words>
  <Application>Microsoft Office PowerPoint</Application>
  <PresentationFormat>On-screen Show (4:3)</PresentationFormat>
  <Paragraphs>536</Paragraphs>
  <Slides>38</Slides>
  <Notes>0</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2_Office Theme</vt:lpstr>
      <vt:lpstr>Slide 1</vt:lpstr>
      <vt:lpstr>Slide 2</vt:lpstr>
      <vt:lpstr>Slide 3</vt:lpstr>
      <vt:lpstr>REFLECTIONS ON KEY ACHIEVEMENTS</vt:lpstr>
      <vt:lpstr>Slide 5</vt:lpstr>
      <vt:lpstr>Slide 6</vt:lpstr>
      <vt:lpstr>Slide 7</vt:lpstr>
      <vt:lpstr>Slide 8</vt:lpstr>
      <vt:lpstr>PROGRAMME 1: ADMINISTRATION </vt:lpstr>
      <vt:lpstr>PROGRAMME 1: ADMINISTRATION </vt:lpstr>
      <vt:lpstr>PROGRAMME 2: LEADERSHIP AND MANAGEMENT PRACTICISES </vt:lpstr>
      <vt:lpstr>PROGRAMME 3: MONITORING &amp; EVALUATION </vt:lpstr>
      <vt:lpstr>PROGRAMME 3: MONITORING &amp; EVALUATOIN </vt:lpstr>
      <vt:lpstr>PROGRAMME 4: INTEGRITY AND ANTI-CORRUPTION  </vt:lpstr>
      <vt:lpstr>Slide 15</vt:lpstr>
      <vt:lpstr>Slide 16</vt:lpstr>
      <vt:lpstr>Slide 17</vt:lpstr>
      <vt:lpstr>Slide 18</vt:lpstr>
      <vt:lpstr>Slide 19</vt:lpstr>
      <vt:lpstr>Slide 20</vt:lpstr>
      <vt:lpstr>Slide 21</vt:lpstr>
      <vt:lpstr>Slide 22</vt:lpstr>
      <vt:lpstr>Slide 23</vt:lpstr>
      <vt:lpstr>PROGRAMME 4: INTEGRITY AND ANTI-CORRUPTION  </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Thabiso Masia</dc:creator>
  <cp:lastModifiedBy>USER</cp:lastModifiedBy>
  <cp:revision>118</cp:revision>
  <cp:lastPrinted>2022-10-11T06:42:20Z</cp:lastPrinted>
  <dcterms:created xsi:type="dcterms:W3CDTF">2018-10-23T09:11:45Z</dcterms:created>
  <dcterms:modified xsi:type="dcterms:W3CDTF">2022-10-13T07:46:44Z</dcterms:modified>
</cp:coreProperties>
</file>