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8"/>
  </p:notesMasterIdLst>
  <p:sldIdLst>
    <p:sldId id="256" r:id="rId2"/>
    <p:sldId id="260" r:id="rId3"/>
    <p:sldId id="267" r:id="rId4"/>
    <p:sldId id="268" r:id="rId5"/>
    <p:sldId id="276" r:id="rId6"/>
    <p:sldId id="269" r:id="rId7"/>
    <p:sldId id="270" r:id="rId8"/>
    <p:sldId id="271" r:id="rId9"/>
    <p:sldId id="272" r:id="rId10"/>
    <p:sldId id="273" r:id="rId11"/>
    <p:sldId id="274" r:id="rId12"/>
    <p:sldId id="275" r:id="rId13"/>
    <p:sldId id="277" r:id="rId14"/>
    <p:sldId id="278" r:id="rId15"/>
    <p:sldId id="279" r:id="rId16"/>
    <p:sldId id="280" r:id="rId17"/>
    <p:sldId id="282" r:id="rId18"/>
    <p:sldId id="283" r:id="rId19"/>
    <p:sldId id="284" r:id="rId20"/>
    <p:sldId id="285" r:id="rId21"/>
    <p:sldId id="286" r:id="rId22"/>
    <p:sldId id="281" r:id="rId23"/>
    <p:sldId id="287" r:id="rId24"/>
    <p:sldId id="288" r:id="rId25"/>
    <p:sldId id="289" r:id="rId26"/>
    <p:sldId id="263"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DF61"/>
    <a:srgbClr val="C4E8C7"/>
    <a:srgbClr val="009057"/>
    <a:srgbClr val="B3C9E8"/>
    <a:srgbClr val="DD3D2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97"/>
    <p:restoredTop sz="94622"/>
  </p:normalViewPr>
  <p:slideViewPr>
    <p:cSldViewPr snapToGrid="0" snapToObjects="1">
      <p:cViewPr varScale="1">
        <p:scale>
          <a:sx n="68" d="100"/>
          <a:sy n="68" d="100"/>
        </p:scale>
        <p:origin x="-1398" y="-96"/>
      </p:cViewPr>
      <p:guideLst>
        <p:guide orient="horz" pos="2160"/>
        <p:guide pos="2880"/>
      </p:guideLst>
    </p:cSldViewPr>
  </p:slideViewPr>
  <p:notesTextViewPr>
    <p:cViewPr>
      <p:scale>
        <a:sx n="1" d="1"/>
        <a:sy n="1" d="1"/>
      </p:scale>
      <p:origin x="0" y="0"/>
    </p:cViewPr>
  </p:notesTextViewPr>
  <p:notesViewPr>
    <p:cSldViewPr snapToGrid="0" snapToObjects="1">
      <p:cViewPr varScale="1">
        <p:scale>
          <a:sx n="81" d="100"/>
          <a:sy n="81" d="100"/>
        </p:scale>
        <p:origin x="2816" y="20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3FD0FD-6CC0-EB4A-98C8-D58B3E0829A6}" type="datetimeFigureOut">
              <a:rPr lang="en-US" smtClean="0"/>
              <a:pPr/>
              <a:t>10/13/2022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1BA81D-FCE7-674B-913D-48FF0CABD880}" type="slidenum">
              <a:rPr lang="en-US" smtClean="0"/>
              <a:pPr/>
              <a:t>‹#›</a:t>
            </a:fld>
            <a:endParaRPr lang="en-US"/>
          </a:p>
        </p:txBody>
      </p:sp>
    </p:spTree>
    <p:extLst>
      <p:ext uri="{BB962C8B-B14F-4D97-AF65-F5344CB8AC3E}">
        <p14:creationId xmlns:p14="http://schemas.microsoft.com/office/powerpoint/2010/main" xmlns="" val="663180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pPr/>
              <a:t>2</a:t>
            </a:fld>
            <a:endParaRPr lang="en-US"/>
          </a:p>
        </p:txBody>
      </p:sp>
    </p:spTree>
    <p:extLst>
      <p:ext uri="{BB962C8B-B14F-4D97-AF65-F5344CB8AC3E}">
        <p14:creationId xmlns:p14="http://schemas.microsoft.com/office/powerpoint/2010/main" xmlns="" val="3041191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pPr/>
              <a:t>11</a:t>
            </a:fld>
            <a:endParaRPr lang="en-US"/>
          </a:p>
        </p:txBody>
      </p:sp>
    </p:spTree>
    <p:extLst>
      <p:ext uri="{BB962C8B-B14F-4D97-AF65-F5344CB8AC3E}">
        <p14:creationId xmlns:p14="http://schemas.microsoft.com/office/powerpoint/2010/main" xmlns="" val="3041191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pPr/>
              <a:t>12</a:t>
            </a:fld>
            <a:endParaRPr lang="en-US"/>
          </a:p>
        </p:txBody>
      </p:sp>
    </p:spTree>
    <p:extLst>
      <p:ext uri="{BB962C8B-B14F-4D97-AF65-F5344CB8AC3E}">
        <p14:creationId xmlns:p14="http://schemas.microsoft.com/office/powerpoint/2010/main" xmlns="" val="3041191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pPr/>
              <a:t>13</a:t>
            </a:fld>
            <a:endParaRPr lang="en-US"/>
          </a:p>
        </p:txBody>
      </p:sp>
    </p:spTree>
    <p:extLst>
      <p:ext uri="{BB962C8B-B14F-4D97-AF65-F5344CB8AC3E}">
        <p14:creationId xmlns:p14="http://schemas.microsoft.com/office/powerpoint/2010/main" xmlns="" val="24554898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pPr/>
              <a:t>14</a:t>
            </a:fld>
            <a:endParaRPr lang="en-US"/>
          </a:p>
        </p:txBody>
      </p:sp>
    </p:spTree>
    <p:extLst>
      <p:ext uri="{BB962C8B-B14F-4D97-AF65-F5344CB8AC3E}">
        <p14:creationId xmlns:p14="http://schemas.microsoft.com/office/powerpoint/2010/main" xmlns="" val="25064035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pPr/>
              <a:t>15</a:t>
            </a:fld>
            <a:endParaRPr lang="en-US"/>
          </a:p>
        </p:txBody>
      </p:sp>
    </p:spTree>
    <p:extLst>
      <p:ext uri="{BB962C8B-B14F-4D97-AF65-F5344CB8AC3E}">
        <p14:creationId xmlns:p14="http://schemas.microsoft.com/office/powerpoint/2010/main" xmlns="" val="24911573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pPr/>
              <a:t>16</a:t>
            </a:fld>
            <a:endParaRPr lang="en-US"/>
          </a:p>
        </p:txBody>
      </p:sp>
    </p:spTree>
    <p:extLst>
      <p:ext uri="{BB962C8B-B14F-4D97-AF65-F5344CB8AC3E}">
        <p14:creationId xmlns:p14="http://schemas.microsoft.com/office/powerpoint/2010/main" xmlns="" val="41884288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pPr/>
              <a:t>17</a:t>
            </a:fld>
            <a:endParaRPr lang="en-US"/>
          </a:p>
        </p:txBody>
      </p:sp>
    </p:spTree>
    <p:extLst>
      <p:ext uri="{BB962C8B-B14F-4D97-AF65-F5344CB8AC3E}">
        <p14:creationId xmlns:p14="http://schemas.microsoft.com/office/powerpoint/2010/main" xmlns="" val="14630256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pPr/>
              <a:t>18</a:t>
            </a:fld>
            <a:endParaRPr lang="en-US"/>
          </a:p>
        </p:txBody>
      </p:sp>
    </p:spTree>
    <p:extLst>
      <p:ext uri="{BB962C8B-B14F-4D97-AF65-F5344CB8AC3E}">
        <p14:creationId xmlns:p14="http://schemas.microsoft.com/office/powerpoint/2010/main" xmlns="" val="40663331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pPr/>
              <a:t>19</a:t>
            </a:fld>
            <a:endParaRPr lang="en-US"/>
          </a:p>
        </p:txBody>
      </p:sp>
    </p:spTree>
    <p:extLst>
      <p:ext uri="{BB962C8B-B14F-4D97-AF65-F5344CB8AC3E}">
        <p14:creationId xmlns:p14="http://schemas.microsoft.com/office/powerpoint/2010/main" xmlns="" val="3415710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pPr/>
              <a:t>20</a:t>
            </a:fld>
            <a:endParaRPr lang="en-US"/>
          </a:p>
        </p:txBody>
      </p:sp>
    </p:spTree>
    <p:extLst>
      <p:ext uri="{BB962C8B-B14F-4D97-AF65-F5344CB8AC3E}">
        <p14:creationId xmlns:p14="http://schemas.microsoft.com/office/powerpoint/2010/main" xmlns="" val="3193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pPr/>
              <a:t>3</a:t>
            </a:fld>
            <a:endParaRPr lang="en-US"/>
          </a:p>
        </p:txBody>
      </p:sp>
    </p:spTree>
    <p:extLst>
      <p:ext uri="{BB962C8B-B14F-4D97-AF65-F5344CB8AC3E}">
        <p14:creationId xmlns:p14="http://schemas.microsoft.com/office/powerpoint/2010/main" xmlns="" val="30411918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pPr/>
              <a:t>21</a:t>
            </a:fld>
            <a:endParaRPr lang="en-US"/>
          </a:p>
        </p:txBody>
      </p:sp>
    </p:spTree>
    <p:extLst>
      <p:ext uri="{BB962C8B-B14F-4D97-AF65-F5344CB8AC3E}">
        <p14:creationId xmlns:p14="http://schemas.microsoft.com/office/powerpoint/2010/main" xmlns="" val="33541626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pPr/>
              <a:t>22</a:t>
            </a:fld>
            <a:endParaRPr lang="en-US"/>
          </a:p>
        </p:txBody>
      </p:sp>
    </p:spTree>
    <p:extLst>
      <p:ext uri="{BB962C8B-B14F-4D97-AF65-F5344CB8AC3E}">
        <p14:creationId xmlns:p14="http://schemas.microsoft.com/office/powerpoint/2010/main" xmlns="" val="18753094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pPr/>
              <a:t>23</a:t>
            </a:fld>
            <a:endParaRPr lang="en-US"/>
          </a:p>
        </p:txBody>
      </p:sp>
    </p:spTree>
    <p:extLst>
      <p:ext uri="{BB962C8B-B14F-4D97-AF65-F5344CB8AC3E}">
        <p14:creationId xmlns:p14="http://schemas.microsoft.com/office/powerpoint/2010/main" xmlns="" val="11527927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pPr/>
              <a:t>24</a:t>
            </a:fld>
            <a:endParaRPr lang="en-US"/>
          </a:p>
        </p:txBody>
      </p:sp>
    </p:spTree>
    <p:extLst>
      <p:ext uri="{BB962C8B-B14F-4D97-AF65-F5344CB8AC3E}">
        <p14:creationId xmlns:p14="http://schemas.microsoft.com/office/powerpoint/2010/main" xmlns="" val="29193950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pPr/>
              <a:t>25</a:t>
            </a:fld>
            <a:endParaRPr lang="en-US"/>
          </a:p>
        </p:txBody>
      </p:sp>
    </p:spTree>
    <p:extLst>
      <p:ext uri="{BB962C8B-B14F-4D97-AF65-F5344CB8AC3E}">
        <p14:creationId xmlns:p14="http://schemas.microsoft.com/office/powerpoint/2010/main" xmlns="" val="623975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pPr/>
              <a:t>4</a:t>
            </a:fld>
            <a:endParaRPr lang="en-US"/>
          </a:p>
        </p:txBody>
      </p:sp>
    </p:spTree>
    <p:extLst>
      <p:ext uri="{BB962C8B-B14F-4D97-AF65-F5344CB8AC3E}">
        <p14:creationId xmlns:p14="http://schemas.microsoft.com/office/powerpoint/2010/main" xmlns="" val="3041191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pPr/>
              <a:t>5</a:t>
            </a:fld>
            <a:endParaRPr lang="en-US"/>
          </a:p>
        </p:txBody>
      </p:sp>
    </p:spTree>
    <p:extLst>
      <p:ext uri="{BB962C8B-B14F-4D97-AF65-F5344CB8AC3E}">
        <p14:creationId xmlns:p14="http://schemas.microsoft.com/office/powerpoint/2010/main" xmlns="" val="462799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pPr/>
              <a:t>6</a:t>
            </a:fld>
            <a:endParaRPr lang="en-US"/>
          </a:p>
        </p:txBody>
      </p:sp>
    </p:spTree>
    <p:extLst>
      <p:ext uri="{BB962C8B-B14F-4D97-AF65-F5344CB8AC3E}">
        <p14:creationId xmlns:p14="http://schemas.microsoft.com/office/powerpoint/2010/main" xmlns="" val="3041191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pPr/>
              <a:t>7</a:t>
            </a:fld>
            <a:endParaRPr lang="en-US"/>
          </a:p>
        </p:txBody>
      </p:sp>
    </p:spTree>
    <p:extLst>
      <p:ext uri="{BB962C8B-B14F-4D97-AF65-F5344CB8AC3E}">
        <p14:creationId xmlns:p14="http://schemas.microsoft.com/office/powerpoint/2010/main" xmlns="" val="3041191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pPr/>
              <a:t>8</a:t>
            </a:fld>
            <a:endParaRPr lang="en-US"/>
          </a:p>
        </p:txBody>
      </p:sp>
    </p:spTree>
    <p:extLst>
      <p:ext uri="{BB962C8B-B14F-4D97-AF65-F5344CB8AC3E}">
        <p14:creationId xmlns:p14="http://schemas.microsoft.com/office/powerpoint/2010/main" xmlns="" val="3041191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pPr/>
              <a:t>9</a:t>
            </a:fld>
            <a:endParaRPr lang="en-US"/>
          </a:p>
        </p:txBody>
      </p:sp>
    </p:spTree>
    <p:extLst>
      <p:ext uri="{BB962C8B-B14F-4D97-AF65-F5344CB8AC3E}">
        <p14:creationId xmlns:p14="http://schemas.microsoft.com/office/powerpoint/2010/main" xmlns="" val="3041191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pPr/>
              <a:t>10</a:t>
            </a:fld>
            <a:endParaRPr lang="en-US"/>
          </a:p>
        </p:txBody>
      </p:sp>
    </p:spTree>
    <p:extLst>
      <p:ext uri="{BB962C8B-B14F-4D97-AF65-F5344CB8AC3E}">
        <p14:creationId xmlns:p14="http://schemas.microsoft.com/office/powerpoint/2010/main" xmlns="" val="30411918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pic>
        <p:nvPicPr>
          <p:cNvPr id="7" name="Picture 6" descr="Chart, sunburst chart&#10;&#10;Description automatically generated">
            <a:extLst>
              <a:ext uri="{FF2B5EF4-FFF2-40B4-BE49-F238E27FC236}">
                <a16:creationId xmlns:a16="http://schemas.microsoft.com/office/drawing/2014/main" xmlns="" id="{D3C591A4-D287-C243-AE3E-328F41BA3271}"/>
              </a:ext>
            </a:extLst>
          </p:cNvPr>
          <p:cNvPicPr>
            <a:picLocks noChangeAspect="1"/>
          </p:cNvPicPr>
          <p:nvPr userDrawn="1"/>
        </p:nvPicPr>
        <p:blipFill>
          <a:blip r:embed="rId2"/>
          <a:stretch>
            <a:fillRect/>
          </a:stretch>
        </p:blipFill>
        <p:spPr>
          <a:xfrm>
            <a:off x="0" y="1382"/>
            <a:ext cx="9144000" cy="6855236"/>
          </a:xfrm>
          <a:prstGeom prst="rect">
            <a:avLst/>
          </a:prstGeom>
        </p:spPr>
      </p:pic>
      <p:sp>
        <p:nvSpPr>
          <p:cNvPr id="6" name="Slide Number Placeholder 5">
            <a:extLst>
              <a:ext uri="{FF2B5EF4-FFF2-40B4-BE49-F238E27FC236}">
                <a16:creationId xmlns:a16="http://schemas.microsoft.com/office/drawing/2014/main" xmlns="" id="{BD09EA44-A795-DA49-BEF7-6D9D4D9283CD}"/>
              </a:ext>
            </a:extLst>
          </p:cNvPr>
          <p:cNvSpPr txBox="1">
            <a:spLocks/>
          </p:cNvSpPr>
          <p:nvPr userDrawn="1"/>
        </p:nvSpPr>
        <p:spPr>
          <a:xfrm>
            <a:off x="8356921" y="129156"/>
            <a:ext cx="78707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E34363-8C5D-9F4F-B52D-5FD886689947}" type="slidenum">
              <a:rPr lang="en-US" sz="1800" smtClean="0">
                <a:solidFill>
                  <a:schemeClr val="bg1"/>
                </a:solidFill>
              </a:rPr>
              <a:pPr algn="ctr"/>
              <a:t>‹#›</a:t>
            </a:fld>
            <a:r>
              <a:rPr lang="en-US" sz="1800" dirty="0">
                <a:solidFill>
                  <a:schemeClr val="bg1"/>
                </a:solidFill>
              </a:rPr>
              <a:t> </a:t>
            </a:r>
          </a:p>
        </p:txBody>
      </p:sp>
    </p:spTree>
    <p:extLst>
      <p:ext uri="{BB962C8B-B14F-4D97-AF65-F5344CB8AC3E}">
        <p14:creationId xmlns:p14="http://schemas.microsoft.com/office/powerpoint/2010/main" xmlns="" val="6752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E0CE02-BF85-9948-A2DE-D04BBBE2D8BB}" type="datetimeFigureOut">
              <a:rPr lang="en-US" smtClean="0"/>
              <a:pPr/>
              <a:t>10/13/2022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C21475-5BEA-064C-9422-4F0393A80284}" type="slidenum">
              <a:rPr lang="en-US" smtClean="0"/>
              <a:pPr/>
              <a:t>‹#›</a:t>
            </a:fld>
            <a:endParaRPr lang="en-US"/>
          </a:p>
        </p:txBody>
      </p:sp>
    </p:spTree>
    <p:extLst>
      <p:ext uri="{BB962C8B-B14F-4D97-AF65-F5344CB8AC3E}">
        <p14:creationId xmlns:p14="http://schemas.microsoft.com/office/powerpoint/2010/main" xmlns="" val="3948603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E0CE02-BF85-9948-A2DE-D04BBBE2D8BB}" type="datetimeFigureOut">
              <a:rPr lang="en-US" smtClean="0"/>
              <a:pPr/>
              <a:t>10/13/2022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C21475-5BEA-064C-9422-4F0393A80284}" type="slidenum">
              <a:rPr lang="en-US" smtClean="0"/>
              <a:pPr/>
              <a:t>‹#›</a:t>
            </a:fld>
            <a:endParaRPr lang="en-US"/>
          </a:p>
        </p:txBody>
      </p:sp>
    </p:spTree>
    <p:extLst>
      <p:ext uri="{BB962C8B-B14F-4D97-AF65-F5344CB8AC3E}">
        <p14:creationId xmlns:p14="http://schemas.microsoft.com/office/powerpoint/2010/main" xmlns="" val="1272805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878288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3E0CE02-BF85-9948-A2DE-D04BBBE2D8BB}" type="datetimeFigureOut">
              <a:rPr lang="en-US" smtClean="0"/>
              <a:pPr/>
              <a:t>10/13/2022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C21475-5BEA-064C-9422-4F0393A80284}" type="slidenum">
              <a:rPr lang="en-US" smtClean="0"/>
              <a:pPr/>
              <a:t>‹#›</a:t>
            </a:fld>
            <a:endParaRPr lang="en-US"/>
          </a:p>
        </p:txBody>
      </p:sp>
    </p:spTree>
    <p:extLst>
      <p:ext uri="{BB962C8B-B14F-4D97-AF65-F5344CB8AC3E}">
        <p14:creationId xmlns:p14="http://schemas.microsoft.com/office/powerpoint/2010/main" xmlns="" val="983971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3E0CE02-BF85-9948-A2DE-D04BBBE2D8BB}" type="datetimeFigureOut">
              <a:rPr lang="en-US" smtClean="0"/>
              <a:pPr/>
              <a:t>10/13/2022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C21475-5BEA-064C-9422-4F0393A80284}" type="slidenum">
              <a:rPr lang="en-US" smtClean="0"/>
              <a:pPr/>
              <a:t>‹#›</a:t>
            </a:fld>
            <a:endParaRPr lang="en-US"/>
          </a:p>
        </p:txBody>
      </p:sp>
    </p:spTree>
    <p:extLst>
      <p:ext uri="{BB962C8B-B14F-4D97-AF65-F5344CB8AC3E}">
        <p14:creationId xmlns:p14="http://schemas.microsoft.com/office/powerpoint/2010/main" xmlns="" val="3357832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E0CE02-BF85-9948-A2DE-D04BBBE2D8BB}" type="datetimeFigureOut">
              <a:rPr lang="en-US" smtClean="0"/>
              <a:pPr/>
              <a:t>10/13/2022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C21475-5BEA-064C-9422-4F0393A80284}" type="slidenum">
              <a:rPr lang="en-US" smtClean="0"/>
              <a:pPr/>
              <a:t>‹#›</a:t>
            </a:fld>
            <a:endParaRPr lang="en-US"/>
          </a:p>
        </p:txBody>
      </p:sp>
    </p:spTree>
    <p:extLst>
      <p:ext uri="{BB962C8B-B14F-4D97-AF65-F5344CB8AC3E}">
        <p14:creationId xmlns:p14="http://schemas.microsoft.com/office/powerpoint/2010/main" xmlns="" val="719555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3E0CE02-BF85-9948-A2DE-D04BBBE2D8BB}" type="datetimeFigureOut">
              <a:rPr lang="en-US" smtClean="0"/>
              <a:pPr/>
              <a:t>10/13/2022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C21475-5BEA-064C-9422-4F0393A80284}" type="slidenum">
              <a:rPr lang="en-US" smtClean="0"/>
              <a:pPr/>
              <a:t>‹#›</a:t>
            </a:fld>
            <a:endParaRPr lang="en-US"/>
          </a:p>
        </p:txBody>
      </p:sp>
    </p:spTree>
    <p:extLst>
      <p:ext uri="{BB962C8B-B14F-4D97-AF65-F5344CB8AC3E}">
        <p14:creationId xmlns:p14="http://schemas.microsoft.com/office/powerpoint/2010/main" xmlns="" val="670021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E0CE02-BF85-9948-A2DE-D04BBBE2D8BB}" type="datetimeFigureOut">
              <a:rPr lang="en-US" smtClean="0"/>
              <a:pPr/>
              <a:t>10/13/2022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C21475-5BEA-064C-9422-4F0393A80284}" type="slidenum">
              <a:rPr lang="en-US" smtClean="0"/>
              <a:pPr/>
              <a:t>‹#›</a:t>
            </a:fld>
            <a:endParaRPr lang="en-US"/>
          </a:p>
        </p:txBody>
      </p:sp>
    </p:spTree>
    <p:extLst>
      <p:ext uri="{BB962C8B-B14F-4D97-AF65-F5344CB8AC3E}">
        <p14:creationId xmlns:p14="http://schemas.microsoft.com/office/powerpoint/2010/main" xmlns="" val="2904761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3E0CE02-BF85-9948-A2DE-D04BBBE2D8BB}" type="datetimeFigureOut">
              <a:rPr lang="en-US" smtClean="0"/>
              <a:pPr/>
              <a:t>10/13/2022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C21475-5BEA-064C-9422-4F0393A80284}" type="slidenum">
              <a:rPr lang="en-US" smtClean="0"/>
              <a:pPr/>
              <a:t>‹#›</a:t>
            </a:fld>
            <a:endParaRPr lang="en-US"/>
          </a:p>
        </p:txBody>
      </p:sp>
    </p:spTree>
    <p:extLst>
      <p:ext uri="{BB962C8B-B14F-4D97-AF65-F5344CB8AC3E}">
        <p14:creationId xmlns:p14="http://schemas.microsoft.com/office/powerpoint/2010/main" xmlns="" val="1608985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3E0CE02-BF85-9948-A2DE-D04BBBE2D8BB}" type="datetimeFigureOut">
              <a:rPr lang="en-US" smtClean="0"/>
              <a:pPr/>
              <a:t>10/13/2022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C21475-5BEA-064C-9422-4F0393A80284}" type="slidenum">
              <a:rPr lang="en-US" smtClean="0"/>
              <a:pPr/>
              <a:t>‹#›</a:t>
            </a:fld>
            <a:endParaRPr lang="en-US"/>
          </a:p>
        </p:txBody>
      </p:sp>
    </p:spTree>
    <p:extLst>
      <p:ext uri="{BB962C8B-B14F-4D97-AF65-F5344CB8AC3E}">
        <p14:creationId xmlns:p14="http://schemas.microsoft.com/office/powerpoint/2010/main" xmlns="" val="1537825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E0CE02-BF85-9948-A2DE-D04BBBE2D8BB}" type="datetimeFigureOut">
              <a:rPr lang="en-US" smtClean="0"/>
              <a:pPr/>
              <a:t>10/13/2022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C21475-5BEA-064C-9422-4F0393A80284}" type="slidenum">
              <a:rPr lang="en-US" smtClean="0"/>
              <a:pPr/>
              <a:t>‹#›</a:t>
            </a:fld>
            <a:endParaRPr lang="en-US"/>
          </a:p>
        </p:txBody>
      </p:sp>
    </p:spTree>
    <p:extLst>
      <p:ext uri="{BB962C8B-B14F-4D97-AF65-F5344CB8AC3E}">
        <p14:creationId xmlns:p14="http://schemas.microsoft.com/office/powerpoint/2010/main" xmlns="" val="428387443"/>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Chart, sunburst chart&#10;&#10;Description automatically generated">
            <a:extLst>
              <a:ext uri="{FF2B5EF4-FFF2-40B4-BE49-F238E27FC236}">
                <a16:creationId xmlns:a16="http://schemas.microsoft.com/office/drawing/2014/main" xmlns="" id="{067D6229-F62B-A44B-BEB4-6EAA3D2CAD16}"/>
              </a:ext>
            </a:extLst>
          </p:cNvPr>
          <p:cNvPicPr>
            <a:picLocks noChangeAspect="1"/>
          </p:cNvPicPr>
          <p:nvPr/>
        </p:nvPicPr>
        <p:blipFill>
          <a:blip r:embed="rId2"/>
          <a:stretch>
            <a:fillRect/>
          </a:stretch>
        </p:blipFill>
        <p:spPr>
          <a:xfrm>
            <a:off x="0" y="375455"/>
            <a:ext cx="9144000" cy="6855236"/>
          </a:xfrm>
          <a:prstGeom prst="rect">
            <a:avLst/>
          </a:prstGeom>
        </p:spPr>
      </p:pic>
      <p:sp>
        <p:nvSpPr>
          <p:cNvPr id="2" name="Title 1">
            <a:extLst>
              <a:ext uri="{FF2B5EF4-FFF2-40B4-BE49-F238E27FC236}">
                <a16:creationId xmlns:a16="http://schemas.microsoft.com/office/drawing/2014/main" xmlns="" id="{1F994D50-045B-344D-B8CC-7AD51AA9A508}"/>
              </a:ext>
            </a:extLst>
          </p:cNvPr>
          <p:cNvSpPr>
            <a:spLocks noGrp="1"/>
          </p:cNvSpPr>
          <p:nvPr>
            <p:ph type="ctrTitle" idx="4294967295"/>
          </p:nvPr>
        </p:nvSpPr>
        <p:spPr>
          <a:xfrm>
            <a:off x="3750364" y="1513840"/>
            <a:ext cx="4707835" cy="1874885"/>
          </a:xfrm>
        </p:spPr>
        <p:txBody>
          <a:bodyPr>
            <a:noAutofit/>
          </a:bodyPr>
          <a:lstStyle/>
          <a:p>
            <a:pPr algn="ctr"/>
            <a:r>
              <a:rPr lang="en-US" sz="3200" b="1" dirty="0">
                <a:latin typeface="Times New Roman" panose="02020603050405020304" pitchFamily="18" charset="0"/>
                <a:cs typeface="Times New Roman" panose="02020603050405020304" pitchFamily="18" charset="0"/>
              </a:rPr>
              <a:t/>
            </a:r>
            <a:br>
              <a:rPr lang="en-US" sz="3200"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
            </a:r>
            <a:br>
              <a:rPr lang="en-US" sz="3200"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BRIEFING TO SELECT COMMITTEE ON SECURITY AND JUSTICE</a:t>
            </a:r>
            <a:br>
              <a:rPr lang="en-US" sz="3200"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 </a:t>
            </a:r>
            <a:br>
              <a:rPr lang="en-US" sz="3200"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LAND COURT BILL, 2021 (B11 of 2021)</a:t>
            </a:r>
          </a:p>
        </p:txBody>
      </p:sp>
      <p:sp>
        <p:nvSpPr>
          <p:cNvPr id="3" name="Subtitle 2">
            <a:extLst>
              <a:ext uri="{FF2B5EF4-FFF2-40B4-BE49-F238E27FC236}">
                <a16:creationId xmlns:a16="http://schemas.microsoft.com/office/drawing/2014/main" xmlns="" id="{85425991-37C3-3E44-ACC8-F39A69A3E4EB}"/>
              </a:ext>
            </a:extLst>
          </p:cNvPr>
          <p:cNvSpPr>
            <a:spLocks noGrp="1"/>
          </p:cNvSpPr>
          <p:nvPr>
            <p:ph type="subTitle" idx="4294967295"/>
          </p:nvPr>
        </p:nvSpPr>
        <p:spPr>
          <a:xfrm>
            <a:off x="3750364" y="4815840"/>
            <a:ext cx="4707835" cy="799768"/>
          </a:xfrm>
        </p:spPr>
        <p:txBody>
          <a:bodyPr>
            <a:normAutofit fontScale="92500" lnSpcReduction="10000"/>
          </a:bodyPr>
          <a:lstStyle/>
          <a:p>
            <a:pPr marL="0" indent="0" algn="ctr">
              <a:buNone/>
            </a:pPr>
            <a:endParaRPr lang="en-US" sz="2400" dirty="0">
              <a:latin typeface="Times New Roman" panose="02020603050405020304" pitchFamily="18" charset="0"/>
              <a:cs typeface="Times New Roman" panose="02020603050405020304" pitchFamily="18" charset="0"/>
            </a:endParaRPr>
          </a:p>
          <a:p>
            <a:pPr marL="0" indent="0" algn="ctr">
              <a:buNone/>
            </a:pPr>
            <a:r>
              <a:rPr lang="en-US" sz="2400" dirty="0">
                <a:latin typeface="Times New Roman" panose="02020603050405020304" pitchFamily="18" charset="0"/>
                <a:cs typeface="Times New Roman" panose="02020603050405020304" pitchFamily="18" charset="0"/>
              </a:rPr>
              <a:t>Date: 12 October 2022</a:t>
            </a:r>
          </a:p>
        </p:txBody>
      </p:sp>
      <p:pic>
        <p:nvPicPr>
          <p:cNvPr id="7" name="Picture 6">
            <a:extLst>
              <a:ext uri="{FF2B5EF4-FFF2-40B4-BE49-F238E27FC236}">
                <a16:creationId xmlns:a16="http://schemas.microsoft.com/office/drawing/2014/main" xmlns="" id="{AB7A39CD-E44B-DC44-AD78-7C5B6FBAC3B0}"/>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659296" y="535692"/>
            <a:ext cx="2811946" cy="5217133"/>
          </a:xfrm>
          <a:prstGeom prst="rect">
            <a:avLst/>
          </a:prstGeom>
        </p:spPr>
      </p:pic>
    </p:spTree>
    <p:extLst>
      <p:ext uri="{BB962C8B-B14F-4D97-AF65-F5344CB8AC3E}">
        <p14:creationId xmlns:p14="http://schemas.microsoft.com/office/powerpoint/2010/main" xmlns="" val="31165539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B82CC36-31B5-6845-B4BF-AC56D99B1E23}"/>
              </a:ext>
            </a:extLst>
          </p:cNvPr>
          <p:cNvSpPr txBox="1"/>
          <p:nvPr/>
        </p:nvSpPr>
        <p:spPr>
          <a:xfrm>
            <a:off x="729048" y="963827"/>
            <a:ext cx="7401698"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3. Appointment of judges</a:t>
            </a:r>
            <a:endParaRPr lang="en-US" sz="2400" dirty="0">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xmlns="" id="{F6313141-8041-5D46-B346-B9AFD27D30F9}"/>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4" name="Rectangle 3"/>
          <p:cNvSpPr/>
          <p:nvPr/>
        </p:nvSpPr>
        <p:spPr>
          <a:xfrm>
            <a:off x="729048" y="1859339"/>
            <a:ext cx="7751805" cy="5078313"/>
          </a:xfrm>
          <a:prstGeom prst="rect">
            <a:avLst/>
          </a:prstGeom>
        </p:spPr>
        <p:txBody>
          <a:bodyPr wrap="square">
            <a:spAutoFit/>
          </a:bodyPr>
          <a:lstStyle/>
          <a:p>
            <a:pPr algn="just">
              <a:lnSpc>
                <a:spcPct val="150000"/>
              </a:lnSpc>
            </a:pPr>
            <a:r>
              <a:rPr lang="en-US" dirty="0">
                <a:latin typeface="Arial" pitchFamily="34" charset="0"/>
                <a:ea typeface="Calibri"/>
                <a:cs typeface="Arial" pitchFamily="34" charset="0"/>
              </a:rPr>
              <a:t>3.1 </a:t>
            </a:r>
            <a:r>
              <a:rPr lang="en-US" altLang="en-US" dirty="0">
                <a:latin typeface="Arial" panose="020B0604020202020204" pitchFamily="34" charset="0"/>
                <a:cs typeface="Arial" panose="020B0604020202020204" pitchFamily="34" charset="0"/>
              </a:rPr>
              <a:t>The President, </a:t>
            </a:r>
            <a:r>
              <a:rPr lang="en-ZA" altLang="en-US" dirty="0">
                <a:latin typeface="Arial" panose="020B0604020202020204" pitchFamily="34" charset="0"/>
                <a:cs typeface="Arial" panose="020B0604020202020204" pitchFamily="34" charset="0"/>
              </a:rPr>
              <a:t>on the advice of the Judicial Service Commission, </a:t>
            </a:r>
            <a:r>
              <a:rPr lang="en-US" altLang="en-US" dirty="0">
                <a:latin typeface="Arial" panose="020B0604020202020204" pitchFamily="34" charset="0"/>
                <a:cs typeface="Arial" panose="020B0604020202020204" pitchFamily="34" charset="0"/>
              </a:rPr>
              <a:t>appoints the JP and Deputy JP of the Court</a:t>
            </a:r>
            <a:r>
              <a:rPr lang="en-ZA" altLang="en-US" dirty="0">
                <a:latin typeface="Arial" panose="020B0604020202020204" pitchFamily="34" charset="0"/>
                <a:cs typeface="Arial" panose="020B0604020202020204" pitchFamily="34" charset="0"/>
              </a:rPr>
              <a:t>. </a:t>
            </a:r>
          </a:p>
          <a:p>
            <a:pPr algn="just">
              <a:lnSpc>
                <a:spcPct val="150000"/>
              </a:lnSpc>
            </a:pPr>
            <a:endParaRPr lang="en-ZA" altLang="en-US" dirty="0">
              <a:latin typeface="Arial" panose="020B0604020202020204" pitchFamily="34" charset="0"/>
              <a:cs typeface="Arial" panose="020B0604020202020204" pitchFamily="34" charset="0"/>
            </a:endParaRPr>
          </a:p>
          <a:p>
            <a:pPr algn="just">
              <a:lnSpc>
                <a:spcPct val="150000"/>
              </a:lnSpc>
            </a:pPr>
            <a:r>
              <a:rPr lang="en-ZA" altLang="en-US" dirty="0">
                <a:latin typeface="Arial" panose="020B0604020202020204" pitchFamily="34" charset="0"/>
                <a:cs typeface="Arial" panose="020B0604020202020204" pitchFamily="34" charset="0"/>
              </a:rPr>
              <a:t>3.2 The President, acting on the advice of the JSC, and the Judge President of the Court may appoint as many judges as is necessary as judges of the Court, who may have been judges of the High Court on appointment to the Court. </a:t>
            </a:r>
          </a:p>
          <a:p>
            <a:pPr algn="just">
              <a:lnSpc>
                <a:spcPct val="150000"/>
              </a:lnSpc>
              <a:spcAft>
                <a:spcPts val="0"/>
              </a:spcAft>
            </a:pPr>
            <a:endParaRPr lang="en-US" dirty="0">
              <a:latin typeface="Arial" pitchFamily="34" charset="0"/>
              <a:ea typeface="Calibri"/>
              <a:cs typeface="Arial" pitchFamily="34" charset="0"/>
            </a:endParaRPr>
          </a:p>
          <a:p>
            <a:pPr algn="just">
              <a:lnSpc>
                <a:spcPct val="150000"/>
              </a:lnSpc>
              <a:spcAft>
                <a:spcPts val="0"/>
              </a:spcAft>
            </a:pPr>
            <a:r>
              <a:rPr lang="en-US" dirty="0">
                <a:latin typeface="Arial" pitchFamily="34" charset="0"/>
                <a:ea typeface="Calibri"/>
                <a:cs typeface="Arial" pitchFamily="34" charset="0"/>
              </a:rPr>
              <a:t>3.3 </a:t>
            </a:r>
            <a:r>
              <a:rPr lang="en-ZA" dirty="0">
                <a:latin typeface="Arial" panose="020B0604020202020204" pitchFamily="34" charset="0"/>
                <a:cs typeface="Arial" panose="020B0604020202020204" pitchFamily="34" charset="0"/>
              </a:rPr>
              <a:t>The JP, Deputy JP and judges of the Court</a:t>
            </a:r>
            <a:r>
              <a:rPr lang="en-GB" dirty="0">
                <a:latin typeface="Arial" panose="020B0604020202020204" pitchFamily="34" charset="0"/>
                <a:cs typeface="Arial" panose="020B0604020202020204" pitchFamily="34" charset="0"/>
              </a:rPr>
              <a:t> must </a:t>
            </a:r>
            <a:r>
              <a:rPr lang="en-ZA" dirty="0">
                <a:latin typeface="Arial" panose="020B0604020202020204" pitchFamily="34" charset="0"/>
                <a:cs typeface="Arial" panose="020B0604020202020204" pitchFamily="34" charset="0"/>
              </a:rPr>
              <a:t>have expertise in the field of land rights matters, be broadly representative in terms of race and gender and be fit and proper persons who are appropriately qualified.</a:t>
            </a:r>
            <a:endParaRPr lang="en-US" dirty="0">
              <a:latin typeface="Arial" pitchFamily="34" charset="0"/>
              <a:ea typeface="Calibri"/>
              <a:cs typeface="Arial" pitchFamily="34" charset="0"/>
            </a:endParaRPr>
          </a:p>
          <a:p>
            <a:pPr marL="398463" indent="-398463" algn="just">
              <a:lnSpc>
                <a:spcPct val="150000"/>
              </a:lnSpc>
              <a:spcAft>
                <a:spcPts val="0"/>
              </a:spcAft>
            </a:pPr>
            <a:r>
              <a:rPr lang="en-US" dirty="0">
                <a:latin typeface="Arial" pitchFamily="34" charset="0"/>
                <a:ea typeface="Calibri"/>
                <a:cs typeface="Arial" pitchFamily="34" charset="0"/>
              </a:rPr>
              <a:t> </a:t>
            </a:r>
          </a:p>
        </p:txBody>
      </p:sp>
      <p:sp>
        <p:nvSpPr>
          <p:cNvPr id="7" name="Rectangle 6"/>
          <p:cNvSpPr/>
          <p:nvPr/>
        </p:nvSpPr>
        <p:spPr>
          <a:xfrm>
            <a:off x="729048" y="1720840"/>
            <a:ext cx="7599406" cy="1338828"/>
          </a:xfrm>
          <a:prstGeom prst="rect">
            <a:avLst/>
          </a:prstGeom>
        </p:spPr>
        <p:txBody>
          <a:bodyPr wrap="square">
            <a:spAutoFit/>
          </a:bodyPr>
          <a:lstStyle/>
          <a:p>
            <a:pPr marL="58738" indent="-58738" algn="just">
              <a:lnSpc>
                <a:spcPct val="150000"/>
              </a:lnSpc>
            </a:pPr>
            <a:r>
              <a:rPr lang="en-US" dirty="0">
                <a:latin typeface="Arial" pitchFamily="34" charset="0"/>
                <a:cs typeface="Arial" pitchFamily="34" charset="0"/>
              </a:rPr>
              <a:t>  </a:t>
            </a:r>
          </a:p>
          <a:p>
            <a:pPr marL="398463" indent="-398463">
              <a:lnSpc>
                <a:spcPct val="150000"/>
              </a:lnSpc>
            </a:pPr>
            <a:r>
              <a:rPr lang="en-US" dirty="0">
                <a:latin typeface="Arial" pitchFamily="34" charset="0"/>
                <a:cs typeface="Arial" pitchFamily="34" charset="0"/>
              </a:rPr>
              <a:t> </a:t>
            </a:r>
          </a:p>
          <a:p>
            <a:pPr>
              <a:lnSpc>
                <a:spcPct val="150000"/>
              </a:lnSpc>
            </a:pPr>
            <a:endParaRPr lang="en-US" dirty="0">
              <a:latin typeface="Arial" pitchFamily="34" charset="0"/>
              <a:cs typeface="Arial" pitchFamily="34" charset="0"/>
            </a:endParaRPr>
          </a:p>
        </p:txBody>
      </p:sp>
      <p:sp>
        <p:nvSpPr>
          <p:cNvPr id="8" name="Rectangle 7"/>
          <p:cNvSpPr/>
          <p:nvPr/>
        </p:nvSpPr>
        <p:spPr>
          <a:xfrm>
            <a:off x="1096296" y="2011739"/>
            <a:ext cx="7384557" cy="456535"/>
          </a:xfrm>
          <a:prstGeom prst="rect">
            <a:avLst/>
          </a:prstGeom>
        </p:spPr>
        <p:txBody>
          <a:bodyPr wrap="square">
            <a:spAutoFit/>
          </a:bodyPr>
          <a:lstStyle/>
          <a:p>
            <a:pPr marL="398463" indent="-398463" algn="just">
              <a:lnSpc>
                <a:spcPct val="150000"/>
              </a:lnSpc>
              <a:spcAft>
                <a:spcPts val="0"/>
              </a:spcAft>
            </a:pPr>
            <a:r>
              <a:rPr lang="en-ZA" dirty="0">
                <a:latin typeface="Arial" pitchFamily="34" charset="0"/>
                <a:ea typeface="Calibri"/>
                <a:cs typeface="Arial" pitchFamily="34" charset="0"/>
              </a:rPr>
              <a:t>  </a:t>
            </a:r>
            <a:endParaRPr lang="en-US" dirty="0">
              <a:latin typeface="Arial" pitchFamily="34" charset="0"/>
              <a:cs typeface="Arial" pitchFamily="34" charset="0"/>
            </a:endParaRPr>
          </a:p>
        </p:txBody>
      </p:sp>
    </p:spTree>
    <p:extLst>
      <p:ext uri="{BB962C8B-B14F-4D97-AF65-F5344CB8AC3E}">
        <p14:creationId xmlns:p14="http://schemas.microsoft.com/office/powerpoint/2010/main" xmlns="" val="22600974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B82CC36-31B5-6845-B4BF-AC56D99B1E23}"/>
              </a:ext>
            </a:extLst>
          </p:cNvPr>
          <p:cNvSpPr txBox="1"/>
          <p:nvPr/>
        </p:nvSpPr>
        <p:spPr>
          <a:xfrm>
            <a:off x="729048" y="963827"/>
            <a:ext cx="7401698"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3. </a:t>
            </a:r>
            <a:r>
              <a:rPr lang="en-US" sz="2400" b="1" dirty="0">
                <a:latin typeface="Times New Roman" panose="02020603050405020304" pitchFamily="18" charset="0"/>
                <a:ea typeface="Yu Gothic UI Semibold" panose="020B0700000000000000" pitchFamily="34" charset="-128"/>
                <a:cs typeface="Times New Roman" panose="02020603050405020304" pitchFamily="18" charset="0"/>
              </a:rPr>
              <a:t>Tenure, remuneration and the terms and conditions</a:t>
            </a:r>
          </a:p>
        </p:txBody>
      </p:sp>
      <p:cxnSp>
        <p:nvCxnSpPr>
          <p:cNvPr id="5" name="Straight Connector 4">
            <a:extLst>
              <a:ext uri="{FF2B5EF4-FFF2-40B4-BE49-F238E27FC236}">
                <a16:creationId xmlns:a16="http://schemas.microsoft.com/office/drawing/2014/main" xmlns="" id="{F6313141-8041-5D46-B346-B9AFD27D30F9}"/>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4" name="Rectangle 3"/>
          <p:cNvSpPr/>
          <p:nvPr/>
        </p:nvSpPr>
        <p:spPr>
          <a:xfrm>
            <a:off x="729048" y="1859339"/>
            <a:ext cx="7751805" cy="5078313"/>
          </a:xfrm>
          <a:prstGeom prst="rect">
            <a:avLst/>
          </a:prstGeom>
        </p:spPr>
        <p:txBody>
          <a:bodyPr wrap="square">
            <a:spAutoFit/>
          </a:bodyPr>
          <a:lstStyle/>
          <a:p>
            <a:pPr algn="just">
              <a:lnSpc>
                <a:spcPct val="150000"/>
              </a:lnSpc>
            </a:pPr>
            <a:r>
              <a:rPr lang="en-US" dirty="0">
                <a:latin typeface="Arial" pitchFamily="34" charset="0"/>
                <a:ea typeface="Calibri"/>
                <a:cs typeface="Arial" pitchFamily="34" charset="0"/>
              </a:rPr>
              <a:t>3.4 </a:t>
            </a:r>
            <a:r>
              <a:rPr lang="en-ZA" altLang="en-US" dirty="0">
                <a:latin typeface="Arial" panose="020B0604020202020204" pitchFamily="34" charset="0"/>
                <a:cs typeface="Arial" panose="020B0604020202020204" pitchFamily="34" charset="0"/>
              </a:rPr>
              <a:t>The Minister makes acting appointments in the office of the Deputy Judge President or a judge. </a:t>
            </a:r>
            <a:r>
              <a:rPr lang="en-ZA" altLang="en-US" b="1" dirty="0">
                <a:latin typeface="Arial" panose="020B0604020202020204" pitchFamily="34" charset="0"/>
                <a:cs typeface="Arial" panose="020B0604020202020204" pitchFamily="34" charset="0"/>
              </a:rPr>
              <a:t>(Clause 8)</a:t>
            </a:r>
          </a:p>
          <a:p>
            <a:pPr algn="just">
              <a:lnSpc>
                <a:spcPct val="150000"/>
              </a:lnSpc>
            </a:pPr>
            <a:endParaRPr lang="en-ZA" altLang="en-US" dirty="0">
              <a:latin typeface="Arial" panose="020B0604020202020204" pitchFamily="34" charset="0"/>
              <a:cs typeface="Arial" panose="020B0604020202020204" pitchFamily="34" charset="0"/>
            </a:endParaRPr>
          </a:p>
          <a:p>
            <a:pPr algn="just">
              <a:lnSpc>
                <a:spcPct val="150000"/>
              </a:lnSpc>
              <a:defRPr/>
            </a:pPr>
            <a:r>
              <a:rPr lang="en-US" dirty="0">
                <a:latin typeface="Arial" panose="020B0604020202020204" pitchFamily="34" charset="0"/>
                <a:cs typeface="Arial" panose="020B0604020202020204" pitchFamily="34" charset="0"/>
              </a:rPr>
              <a:t>3.5 A judge holds office until discharged from active service, and may resign by written notice to the President. </a:t>
            </a:r>
          </a:p>
          <a:p>
            <a:pPr algn="just">
              <a:lnSpc>
                <a:spcPct val="150000"/>
              </a:lnSpc>
              <a:buFont typeface="Wingdings" panose="05000000000000000000" pitchFamily="2" charset="2"/>
              <a:buChar char="§"/>
              <a:defRPr/>
            </a:pPr>
            <a:endParaRPr lang="en-US" dirty="0">
              <a:latin typeface="Arial" panose="020B0604020202020204" pitchFamily="34" charset="0"/>
              <a:cs typeface="Arial" panose="020B0604020202020204" pitchFamily="34" charset="0"/>
            </a:endParaRPr>
          </a:p>
          <a:p>
            <a:pPr algn="just">
              <a:lnSpc>
                <a:spcPct val="150000"/>
              </a:lnSpc>
              <a:defRPr/>
            </a:pPr>
            <a:r>
              <a:rPr lang="en-US" dirty="0">
                <a:latin typeface="Arial" panose="020B0604020202020204" pitchFamily="34" charset="0"/>
                <a:cs typeface="Arial" panose="020B0604020202020204" pitchFamily="34" charset="0"/>
              </a:rPr>
              <a:t>3.6 The tenure of office, the remuneration and the terms and conditions of service applicable to a judge of the High Court are not affected by the appointment and concurrent tenure of office of that judge who is appointed as a judge of the Court. </a:t>
            </a:r>
            <a:r>
              <a:rPr lang="en-ZA" b="1" dirty="0">
                <a:latin typeface="Arial" panose="020B0604020202020204" pitchFamily="34" charset="0"/>
                <a:cs typeface="Arial" panose="020B0604020202020204" pitchFamily="34" charset="0"/>
              </a:rPr>
              <a:t>(Clause 9)</a:t>
            </a:r>
          </a:p>
          <a:p>
            <a:pPr algn="just">
              <a:lnSpc>
                <a:spcPct val="150000"/>
              </a:lnSpc>
              <a:buFont typeface="Wingdings" panose="05000000000000000000" pitchFamily="2" charset="2"/>
              <a:buChar char="§"/>
              <a:defRPr/>
            </a:pPr>
            <a:endParaRPr lang="en-ZA" dirty="0">
              <a:latin typeface="Arial" panose="020B0604020202020204" pitchFamily="34" charset="0"/>
              <a:cs typeface="Arial" panose="020B0604020202020204" pitchFamily="34" charset="0"/>
            </a:endParaRPr>
          </a:p>
          <a:p>
            <a:pPr algn="just">
              <a:lnSpc>
                <a:spcPct val="150000"/>
              </a:lnSpc>
            </a:pPr>
            <a:endParaRPr lang="en-US" altLang="en-US" b="1" dirty="0">
              <a:latin typeface="Arial" panose="020B0604020202020204" pitchFamily="34" charset="0"/>
              <a:cs typeface="Arial" panose="020B0604020202020204" pitchFamily="34" charset="0"/>
            </a:endParaRPr>
          </a:p>
        </p:txBody>
      </p:sp>
      <p:sp>
        <p:nvSpPr>
          <p:cNvPr id="7" name="Rectangle 6"/>
          <p:cNvSpPr/>
          <p:nvPr/>
        </p:nvSpPr>
        <p:spPr>
          <a:xfrm>
            <a:off x="729048" y="1720840"/>
            <a:ext cx="7599406" cy="1338828"/>
          </a:xfrm>
          <a:prstGeom prst="rect">
            <a:avLst/>
          </a:prstGeom>
        </p:spPr>
        <p:txBody>
          <a:bodyPr wrap="square">
            <a:spAutoFit/>
          </a:bodyPr>
          <a:lstStyle/>
          <a:p>
            <a:pPr marL="58738" indent="-58738" algn="just">
              <a:lnSpc>
                <a:spcPct val="150000"/>
              </a:lnSpc>
            </a:pPr>
            <a:r>
              <a:rPr lang="en-US" dirty="0">
                <a:latin typeface="Arial" pitchFamily="34" charset="0"/>
                <a:cs typeface="Arial" pitchFamily="34" charset="0"/>
              </a:rPr>
              <a:t>  </a:t>
            </a:r>
          </a:p>
          <a:p>
            <a:pPr marL="398463" indent="-398463">
              <a:lnSpc>
                <a:spcPct val="150000"/>
              </a:lnSpc>
            </a:pPr>
            <a:r>
              <a:rPr lang="en-US" dirty="0">
                <a:latin typeface="Arial" pitchFamily="34" charset="0"/>
                <a:cs typeface="Arial" pitchFamily="34" charset="0"/>
              </a:rPr>
              <a:t> </a:t>
            </a:r>
          </a:p>
          <a:p>
            <a:pPr>
              <a:lnSpc>
                <a:spcPct val="150000"/>
              </a:lnSpc>
            </a:pPr>
            <a:endParaRPr lang="en-US" dirty="0">
              <a:latin typeface="Arial" pitchFamily="34" charset="0"/>
              <a:cs typeface="Arial" pitchFamily="34" charset="0"/>
            </a:endParaRPr>
          </a:p>
        </p:txBody>
      </p:sp>
      <p:sp>
        <p:nvSpPr>
          <p:cNvPr id="8" name="Rectangle 7"/>
          <p:cNvSpPr/>
          <p:nvPr/>
        </p:nvSpPr>
        <p:spPr>
          <a:xfrm>
            <a:off x="1096296" y="2011739"/>
            <a:ext cx="7384557" cy="456535"/>
          </a:xfrm>
          <a:prstGeom prst="rect">
            <a:avLst/>
          </a:prstGeom>
        </p:spPr>
        <p:txBody>
          <a:bodyPr wrap="square">
            <a:spAutoFit/>
          </a:bodyPr>
          <a:lstStyle/>
          <a:p>
            <a:pPr marL="398463" indent="-398463" algn="just">
              <a:lnSpc>
                <a:spcPct val="150000"/>
              </a:lnSpc>
              <a:spcAft>
                <a:spcPts val="0"/>
              </a:spcAft>
            </a:pPr>
            <a:r>
              <a:rPr lang="en-ZA" dirty="0">
                <a:latin typeface="Arial" pitchFamily="34" charset="0"/>
                <a:ea typeface="Calibri"/>
                <a:cs typeface="Arial" pitchFamily="34" charset="0"/>
              </a:rPr>
              <a:t>  </a:t>
            </a:r>
            <a:endParaRPr lang="en-US" dirty="0">
              <a:latin typeface="Arial" pitchFamily="34" charset="0"/>
              <a:cs typeface="Arial" pitchFamily="34" charset="0"/>
            </a:endParaRPr>
          </a:p>
        </p:txBody>
      </p:sp>
    </p:spTree>
    <p:extLst>
      <p:ext uri="{BB962C8B-B14F-4D97-AF65-F5344CB8AC3E}">
        <p14:creationId xmlns:p14="http://schemas.microsoft.com/office/powerpoint/2010/main" xmlns="" val="41023970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B82CC36-31B5-6845-B4BF-AC56D99B1E23}"/>
              </a:ext>
            </a:extLst>
          </p:cNvPr>
          <p:cNvSpPr txBox="1"/>
          <p:nvPr/>
        </p:nvSpPr>
        <p:spPr>
          <a:xfrm>
            <a:off x="729047" y="963827"/>
            <a:ext cx="7751805"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3. Process against judge, other appointments &amp; assessors</a:t>
            </a:r>
            <a:endParaRPr lang="en-US" sz="2400" dirty="0">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xmlns="" id="{F6313141-8041-5D46-B346-B9AFD27D30F9}"/>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4" name="Rectangle 3"/>
          <p:cNvSpPr/>
          <p:nvPr/>
        </p:nvSpPr>
        <p:spPr>
          <a:xfrm>
            <a:off x="729048" y="1859339"/>
            <a:ext cx="7751805" cy="5909310"/>
          </a:xfrm>
          <a:prstGeom prst="rect">
            <a:avLst/>
          </a:prstGeom>
        </p:spPr>
        <p:txBody>
          <a:bodyPr wrap="square">
            <a:spAutoFit/>
          </a:bodyPr>
          <a:lstStyle/>
          <a:p>
            <a:pPr algn="just">
              <a:lnSpc>
                <a:spcPct val="150000"/>
              </a:lnSpc>
              <a:defRPr/>
            </a:pPr>
            <a:r>
              <a:rPr lang="en-US" dirty="0">
                <a:latin typeface="Arial" panose="020B0604020202020204" pitchFamily="34" charset="0"/>
                <a:cs typeface="Arial" panose="020B0604020202020204" pitchFamily="34" charset="0"/>
              </a:rPr>
              <a:t>3.7 No process to be issued against JP, Deputy JP or judge of a Court except with the consent of the Court. </a:t>
            </a:r>
            <a:r>
              <a:rPr lang="en-US" b="1" dirty="0">
                <a:latin typeface="Arial" panose="020B0604020202020204" pitchFamily="34" charset="0"/>
                <a:cs typeface="Arial" panose="020B0604020202020204" pitchFamily="34" charset="0"/>
              </a:rPr>
              <a:t>(Clause 10)</a:t>
            </a:r>
          </a:p>
          <a:p>
            <a:pPr algn="just">
              <a:lnSpc>
                <a:spcPct val="150000"/>
              </a:lnSpc>
              <a:defRPr/>
            </a:pPr>
            <a:endParaRPr lang="en-US" dirty="0">
              <a:latin typeface="Arial" panose="020B0604020202020204" pitchFamily="34" charset="0"/>
              <a:cs typeface="Arial" panose="020B0604020202020204" pitchFamily="34" charset="0"/>
            </a:endParaRPr>
          </a:p>
          <a:p>
            <a:pPr algn="just">
              <a:lnSpc>
                <a:spcPct val="150000"/>
              </a:lnSpc>
              <a:defRPr/>
            </a:pPr>
            <a:r>
              <a:rPr lang="en-US" dirty="0">
                <a:latin typeface="Arial" panose="020B0604020202020204" pitchFamily="34" charset="0"/>
                <a:cs typeface="Arial" panose="020B0604020202020204" pitchFamily="34" charset="0"/>
              </a:rPr>
              <a:t>3.8 The Minister must appoint a manager, assistant managers, a registrar, assistant registrars and other officials of the Court, who are appointed in terms of the law governing the public service. </a:t>
            </a:r>
            <a:r>
              <a:rPr lang="en-GB" dirty="0">
                <a:latin typeface="Arial" panose="020B0604020202020204" pitchFamily="34" charset="0"/>
                <a:cs typeface="Arial" panose="020B0604020202020204" pitchFamily="34" charset="0"/>
              </a:rPr>
              <a:t>These appointments are made in consultation with the JP of the Court and in accordance with the law governing the public service. </a:t>
            </a:r>
            <a:r>
              <a:rPr lang="en-ZA" b="1" dirty="0">
                <a:latin typeface="Arial" panose="020B0604020202020204" pitchFamily="34" charset="0"/>
                <a:cs typeface="Arial" panose="020B0604020202020204" pitchFamily="34" charset="0"/>
              </a:rPr>
              <a:t>(Clause 11)</a:t>
            </a:r>
          </a:p>
          <a:p>
            <a:pPr algn="just">
              <a:lnSpc>
                <a:spcPct val="150000"/>
              </a:lnSpc>
              <a:defRPr/>
            </a:pPr>
            <a:endParaRPr lang="en-US" dirty="0">
              <a:latin typeface="Arial" panose="020B0604020202020204" pitchFamily="34" charset="0"/>
              <a:cs typeface="Arial" panose="020B0604020202020204" pitchFamily="34" charset="0"/>
            </a:endParaRPr>
          </a:p>
          <a:p>
            <a:pPr algn="just">
              <a:lnSpc>
                <a:spcPct val="150000"/>
              </a:lnSpc>
              <a:defRPr/>
            </a:pPr>
            <a:r>
              <a:rPr lang="en-US" dirty="0">
                <a:latin typeface="Arial" panose="020B0604020202020204" pitchFamily="34" charset="0"/>
                <a:cs typeface="Arial" panose="020B0604020202020204" pitchFamily="34" charset="0"/>
              </a:rPr>
              <a:t>3.9 The Court may sit with or without assessors, to assist the Court in contested hearings. </a:t>
            </a:r>
            <a:r>
              <a:rPr lang="en-ZA" b="1" dirty="0">
                <a:latin typeface="Arial" panose="020B0604020202020204" pitchFamily="34" charset="0"/>
                <a:cs typeface="Arial" panose="020B0604020202020204" pitchFamily="34" charset="0"/>
              </a:rPr>
              <a:t>(Clause 12)</a:t>
            </a:r>
            <a:r>
              <a:rPr lang="en-US" b="1" dirty="0">
                <a:latin typeface="Arial" panose="020B0604020202020204" pitchFamily="34" charset="0"/>
                <a:cs typeface="Arial" panose="020B0604020202020204" pitchFamily="34" charset="0"/>
              </a:rPr>
              <a:t>  </a:t>
            </a:r>
          </a:p>
          <a:p>
            <a:pPr algn="just">
              <a:lnSpc>
                <a:spcPct val="150000"/>
              </a:lnSpc>
              <a:defRPr/>
            </a:pPr>
            <a:endParaRPr lang="en-US" b="1" dirty="0">
              <a:latin typeface="Arial" panose="020B0604020202020204" pitchFamily="34" charset="0"/>
              <a:cs typeface="Arial" panose="020B0604020202020204" pitchFamily="34" charset="0"/>
            </a:endParaRPr>
          </a:p>
          <a:p>
            <a:pPr marL="398463" indent="-398463" algn="just">
              <a:lnSpc>
                <a:spcPct val="150000"/>
              </a:lnSpc>
              <a:spcAft>
                <a:spcPts val="0"/>
              </a:spcAft>
              <a:buAutoNum type="alphaLcParenBoth" startAt="3"/>
            </a:pPr>
            <a:endParaRPr lang="en-US" dirty="0">
              <a:latin typeface="Arial" pitchFamily="34" charset="0"/>
              <a:ea typeface="Calibri"/>
              <a:cs typeface="Arial" pitchFamily="34" charset="0"/>
            </a:endParaRPr>
          </a:p>
          <a:p>
            <a:pPr marL="398463" indent="-398463" algn="just">
              <a:lnSpc>
                <a:spcPct val="150000"/>
              </a:lnSpc>
              <a:spcAft>
                <a:spcPts val="0"/>
              </a:spcAft>
            </a:pPr>
            <a:r>
              <a:rPr lang="en-US" dirty="0">
                <a:latin typeface="Arial" pitchFamily="34" charset="0"/>
                <a:ea typeface="Calibri"/>
                <a:cs typeface="Arial" pitchFamily="34" charset="0"/>
              </a:rPr>
              <a:t> </a:t>
            </a:r>
            <a:endParaRPr lang="en-US" sz="1600" b="1" dirty="0">
              <a:latin typeface="Arial" pitchFamily="34" charset="0"/>
              <a:ea typeface="Calibri"/>
              <a:cs typeface="Arial" pitchFamily="34" charset="0"/>
            </a:endParaRPr>
          </a:p>
        </p:txBody>
      </p:sp>
      <p:sp>
        <p:nvSpPr>
          <p:cNvPr id="7" name="Rectangle 6"/>
          <p:cNvSpPr/>
          <p:nvPr/>
        </p:nvSpPr>
        <p:spPr>
          <a:xfrm>
            <a:off x="729048" y="1720840"/>
            <a:ext cx="7599406" cy="1338828"/>
          </a:xfrm>
          <a:prstGeom prst="rect">
            <a:avLst/>
          </a:prstGeom>
        </p:spPr>
        <p:txBody>
          <a:bodyPr wrap="square">
            <a:spAutoFit/>
          </a:bodyPr>
          <a:lstStyle/>
          <a:p>
            <a:pPr marL="58738" indent="-58738" algn="just">
              <a:lnSpc>
                <a:spcPct val="150000"/>
              </a:lnSpc>
            </a:pPr>
            <a:r>
              <a:rPr lang="en-US" dirty="0">
                <a:latin typeface="Arial" pitchFamily="34" charset="0"/>
                <a:cs typeface="Arial" pitchFamily="34" charset="0"/>
              </a:rPr>
              <a:t>  </a:t>
            </a:r>
          </a:p>
          <a:p>
            <a:pPr marL="398463" indent="-398463">
              <a:lnSpc>
                <a:spcPct val="150000"/>
              </a:lnSpc>
            </a:pPr>
            <a:r>
              <a:rPr lang="en-US" dirty="0">
                <a:latin typeface="Arial" pitchFamily="34" charset="0"/>
                <a:cs typeface="Arial" pitchFamily="34" charset="0"/>
              </a:rPr>
              <a:t> </a:t>
            </a:r>
          </a:p>
          <a:p>
            <a:pPr>
              <a:lnSpc>
                <a:spcPct val="150000"/>
              </a:lnSpc>
            </a:pPr>
            <a:endParaRPr lang="en-US" dirty="0">
              <a:latin typeface="Arial" pitchFamily="34" charset="0"/>
              <a:cs typeface="Arial" pitchFamily="34" charset="0"/>
            </a:endParaRPr>
          </a:p>
        </p:txBody>
      </p:sp>
      <p:sp>
        <p:nvSpPr>
          <p:cNvPr id="8" name="Rectangle 7"/>
          <p:cNvSpPr/>
          <p:nvPr/>
        </p:nvSpPr>
        <p:spPr>
          <a:xfrm>
            <a:off x="1096296" y="2011739"/>
            <a:ext cx="7384557" cy="456535"/>
          </a:xfrm>
          <a:prstGeom prst="rect">
            <a:avLst/>
          </a:prstGeom>
        </p:spPr>
        <p:txBody>
          <a:bodyPr wrap="square">
            <a:spAutoFit/>
          </a:bodyPr>
          <a:lstStyle/>
          <a:p>
            <a:pPr marL="398463" indent="-398463" algn="just">
              <a:lnSpc>
                <a:spcPct val="150000"/>
              </a:lnSpc>
              <a:spcAft>
                <a:spcPts val="0"/>
              </a:spcAft>
            </a:pPr>
            <a:r>
              <a:rPr lang="en-ZA" dirty="0">
                <a:latin typeface="Arial" pitchFamily="34" charset="0"/>
                <a:ea typeface="Calibri"/>
                <a:cs typeface="Arial" pitchFamily="34" charset="0"/>
              </a:rPr>
              <a:t>  </a:t>
            </a:r>
            <a:endParaRPr lang="en-US" dirty="0">
              <a:latin typeface="Arial" pitchFamily="34" charset="0"/>
              <a:cs typeface="Arial" pitchFamily="34" charset="0"/>
            </a:endParaRPr>
          </a:p>
        </p:txBody>
      </p:sp>
    </p:spTree>
    <p:extLst>
      <p:ext uri="{BB962C8B-B14F-4D97-AF65-F5344CB8AC3E}">
        <p14:creationId xmlns:p14="http://schemas.microsoft.com/office/powerpoint/2010/main" xmlns="" val="449476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B82CC36-31B5-6845-B4BF-AC56D99B1E23}"/>
              </a:ext>
            </a:extLst>
          </p:cNvPr>
          <p:cNvSpPr txBox="1"/>
          <p:nvPr/>
        </p:nvSpPr>
        <p:spPr>
          <a:xfrm>
            <a:off x="729048" y="963827"/>
            <a:ext cx="7401698"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4. Court proceedings</a:t>
            </a:r>
            <a:endParaRPr lang="en-US" sz="2400" dirty="0">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xmlns="" id="{F6313141-8041-5D46-B346-B9AFD27D30F9}"/>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4" name="Rectangle 3"/>
          <p:cNvSpPr/>
          <p:nvPr/>
        </p:nvSpPr>
        <p:spPr>
          <a:xfrm>
            <a:off x="729048" y="1859339"/>
            <a:ext cx="7751805" cy="5493812"/>
          </a:xfrm>
          <a:prstGeom prst="rect">
            <a:avLst/>
          </a:prstGeom>
        </p:spPr>
        <p:txBody>
          <a:bodyPr wrap="square">
            <a:spAutoFit/>
          </a:bodyPr>
          <a:lstStyle/>
          <a:p>
            <a:pPr algn="just">
              <a:lnSpc>
                <a:spcPct val="150000"/>
              </a:lnSpc>
              <a:spcAft>
                <a:spcPts val="0"/>
              </a:spcAft>
            </a:pPr>
            <a:r>
              <a:rPr lang="en-US" dirty="0">
                <a:latin typeface="Arial" pitchFamily="34" charset="0"/>
                <a:ea typeface="Calibri"/>
                <a:cs typeface="Arial" pitchFamily="34" charset="0"/>
              </a:rPr>
              <a:t>4.1 </a:t>
            </a:r>
            <a:r>
              <a:rPr lang="en-GB" b="1" dirty="0">
                <a:latin typeface="Arial" panose="020B0604020202020204" pitchFamily="34" charset="0"/>
                <a:cs typeface="Arial" panose="020B0604020202020204" pitchFamily="34" charset="0"/>
              </a:rPr>
              <a:t>Clause 13 </a:t>
            </a:r>
            <a:r>
              <a:rPr lang="en-GB" dirty="0">
                <a:latin typeface="Arial" panose="020B0604020202020204" pitchFamily="34" charset="0"/>
                <a:cs typeface="Arial" panose="020B0604020202020204" pitchFamily="34" charset="0"/>
              </a:rPr>
              <a:t>provides as to who has </a:t>
            </a:r>
            <a:r>
              <a:rPr lang="en-GB" i="1" dirty="0">
                <a:latin typeface="Arial" panose="020B0604020202020204" pitchFamily="34" charset="0"/>
                <a:cs typeface="Arial" panose="020B0604020202020204" pitchFamily="34" charset="0"/>
              </a:rPr>
              <a:t>locus </a:t>
            </a:r>
            <a:r>
              <a:rPr lang="en-GB" i="1" dirty="0" err="1">
                <a:latin typeface="Arial" panose="020B0604020202020204" pitchFamily="34" charset="0"/>
                <a:cs typeface="Arial" panose="020B0604020202020204" pitchFamily="34" charset="0"/>
              </a:rPr>
              <a:t>standi</a:t>
            </a:r>
            <a:r>
              <a:rPr lang="en-GB" dirty="0">
                <a:latin typeface="Arial" panose="020B0604020202020204" pitchFamily="34" charset="0"/>
                <a:cs typeface="Arial" panose="020B0604020202020204" pitchFamily="34" charset="0"/>
              </a:rPr>
              <a:t> to institute Court proceedings. The registrar is required to refer the matter, in accordance with the rules, to the JP who must decide whether the matter is to be heard in Court or must be referred for mediation.</a:t>
            </a:r>
          </a:p>
          <a:p>
            <a:pPr algn="just">
              <a:lnSpc>
                <a:spcPct val="150000"/>
              </a:lnSpc>
              <a:spcAft>
                <a:spcPts val="0"/>
              </a:spcAft>
            </a:pPr>
            <a:endParaRPr lang="en-GB" dirty="0">
              <a:latin typeface="Arial" panose="020B0604020202020204" pitchFamily="34" charset="0"/>
              <a:ea typeface="Calibri"/>
              <a:cs typeface="Arial" panose="020B0604020202020204" pitchFamily="34" charset="0"/>
            </a:endParaRPr>
          </a:p>
          <a:p>
            <a:pPr algn="just">
              <a:lnSpc>
                <a:spcPct val="150000"/>
              </a:lnSpc>
              <a:spcAft>
                <a:spcPts val="0"/>
              </a:spcAft>
            </a:pPr>
            <a:r>
              <a:rPr lang="en-GB" dirty="0">
                <a:latin typeface="Arial" panose="020B0604020202020204" pitchFamily="34" charset="0"/>
                <a:ea typeface="Calibri"/>
                <a:cs typeface="Arial" panose="020B0604020202020204" pitchFamily="34" charset="0"/>
              </a:rPr>
              <a:t>4.2 </a:t>
            </a:r>
            <a:r>
              <a:rPr lang="en-GB" dirty="0">
                <a:latin typeface="Arial" panose="020B0604020202020204" pitchFamily="34" charset="0"/>
                <a:cs typeface="Arial" panose="020B0604020202020204" pitchFamily="34" charset="0"/>
              </a:rPr>
              <a:t>If the matter is to go for mediation, the JP must make an order directing the registrar to transfer the matter and within the period provided for in the rules, to the mediator. There are some relevant factors that the JP must consider before making a decision to refer the matter. These include whether mediation or arbitration in terms of any legislation took place before the Court was approached, and the outcomes thereof. </a:t>
            </a:r>
            <a:endParaRPr lang="en-US" dirty="0">
              <a:latin typeface="Arial" pitchFamily="34" charset="0"/>
              <a:ea typeface="Calibri"/>
              <a:cs typeface="Arial" pitchFamily="34" charset="0"/>
            </a:endParaRPr>
          </a:p>
          <a:p>
            <a:pPr marL="398463" indent="-398463" algn="just">
              <a:lnSpc>
                <a:spcPct val="150000"/>
              </a:lnSpc>
              <a:spcAft>
                <a:spcPts val="0"/>
              </a:spcAft>
              <a:buAutoNum type="alphaLcParenBoth" startAt="3"/>
            </a:pPr>
            <a:endParaRPr lang="en-US" dirty="0">
              <a:latin typeface="Arial" pitchFamily="34" charset="0"/>
              <a:ea typeface="Calibri"/>
              <a:cs typeface="Arial" pitchFamily="34" charset="0"/>
            </a:endParaRPr>
          </a:p>
          <a:p>
            <a:pPr marL="398463" indent="-398463" algn="just">
              <a:lnSpc>
                <a:spcPct val="150000"/>
              </a:lnSpc>
              <a:spcAft>
                <a:spcPts val="0"/>
              </a:spcAft>
            </a:pPr>
            <a:r>
              <a:rPr lang="en-US" dirty="0">
                <a:latin typeface="Arial" pitchFamily="34" charset="0"/>
                <a:ea typeface="Calibri"/>
                <a:cs typeface="Arial" pitchFamily="34" charset="0"/>
              </a:rPr>
              <a:t> </a:t>
            </a:r>
            <a:endParaRPr lang="en-US" sz="1600" b="1" dirty="0">
              <a:latin typeface="Arial" pitchFamily="34" charset="0"/>
              <a:ea typeface="Calibri"/>
              <a:cs typeface="Arial" pitchFamily="34" charset="0"/>
            </a:endParaRPr>
          </a:p>
        </p:txBody>
      </p:sp>
      <p:sp>
        <p:nvSpPr>
          <p:cNvPr id="7" name="Rectangle 6"/>
          <p:cNvSpPr/>
          <p:nvPr/>
        </p:nvSpPr>
        <p:spPr>
          <a:xfrm>
            <a:off x="729048" y="1720840"/>
            <a:ext cx="7599406" cy="1338828"/>
          </a:xfrm>
          <a:prstGeom prst="rect">
            <a:avLst/>
          </a:prstGeom>
        </p:spPr>
        <p:txBody>
          <a:bodyPr wrap="square">
            <a:spAutoFit/>
          </a:bodyPr>
          <a:lstStyle/>
          <a:p>
            <a:pPr marL="58738" indent="-58738" algn="just">
              <a:lnSpc>
                <a:spcPct val="150000"/>
              </a:lnSpc>
            </a:pPr>
            <a:r>
              <a:rPr lang="en-US" dirty="0">
                <a:latin typeface="Arial" pitchFamily="34" charset="0"/>
                <a:cs typeface="Arial" pitchFamily="34" charset="0"/>
              </a:rPr>
              <a:t>  </a:t>
            </a:r>
          </a:p>
          <a:p>
            <a:pPr marL="398463" indent="-398463">
              <a:lnSpc>
                <a:spcPct val="150000"/>
              </a:lnSpc>
            </a:pPr>
            <a:r>
              <a:rPr lang="en-US" dirty="0">
                <a:latin typeface="Arial" pitchFamily="34" charset="0"/>
                <a:cs typeface="Arial" pitchFamily="34" charset="0"/>
              </a:rPr>
              <a:t> </a:t>
            </a:r>
          </a:p>
          <a:p>
            <a:pPr>
              <a:lnSpc>
                <a:spcPct val="150000"/>
              </a:lnSpc>
            </a:pPr>
            <a:endParaRPr lang="en-US" dirty="0">
              <a:latin typeface="Arial" pitchFamily="34" charset="0"/>
              <a:cs typeface="Arial" pitchFamily="34" charset="0"/>
            </a:endParaRPr>
          </a:p>
        </p:txBody>
      </p:sp>
      <p:sp>
        <p:nvSpPr>
          <p:cNvPr id="8" name="Rectangle 7"/>
          <p:cNvSpPr/>
          <p:nvPr/>
        </p:nvSpPr>
        <p:spPr>
          <a:xfrm>
            <a:off x="1096296" y="2011739"/>
            <a:ext cx="7384557" cy="456535"/>
          </a:xfrm>
          <a:prstGeom prst="rect">
            <a:avLst/>
          </a:prstGeom>
        </p:spPr>
        <p:txBody>
          <a:bodyPr wrap="square">
            <a:spAutoFit/>
          </a:bodyPr>
          <a:lstStyle/>
          <a:p>
            <a:pPr marL="398463" indent="-398463" algn="just">
              <a:lnSpc>
                <a:spcPct val="150000"/>
              </a:lnSpc>
              <a:spcAft>
                <a:spcPts val="0"/>
              </a:spcAft>
            </a:pPr>
            <a:r>
              <a:rPr lang="en-ZA" dirty="0">
                <a:latin typeface="Arial" pitchFamily="34" charset="0"/>
                <a:ea typeface="Calibri"/>
                <a:cs typeface="Arial" pitchFamily="34" charset="0"/>
              </a:rPr>
              <a:t>  </a:t>
            </a:r>
            <a:endParaRPr lang="en-US" dirty="0">
              <a:latin typeface="Arial" pitchFamily="34" charset="0"/>
              <a:cs typeface="Arial" pitchFamily="34" charset="0"/>
            </a:endParaRPr>
          </a:p>
        </p:txBody>
      </p:sp>
    </p:spTree>
    <p:extLst>
      <p:ext uri="{BB962C8B-B14F-4D97-AF65-F5344CB8AC3E}">
        <p14:creationId xmlns:p14="http://schemas.microsoft.com/office/powerpoint/2010/main" xmlns="" val="28789433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B82CC36-31B5-6845-B4BF-AC56D99B1E23}"/>
              </a:ext>
            </a:extLst>
          </p:cNvPr>
          <p:cNvSpPr txBox="1"/>
          <p:nvPr/>
        </p:nvSpPr>
        <p:spPr>
          <a:xfrm>
            <a:off x="729048" y="697654"/>
            <a:ext cx="7401698"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4. Rules of Court</a:t>
            </a:r>
            <a:endParaRPr lang="en-US" sz="2400" dirty="0">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xmlns="" id="{F6313141-8041-5D46-B346-B9AFD27D30F9}"/>
              </a:ext>
            </a:extLst>
          </p:cNvPr>
          <p:cNvCxnSpPr/>
          <p:nvPr/>
        </p:nvCxnSpPr>
        <p:spPr>
          <a:xfrm>
            <a:off x="729048" y="1175520"/>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4" name="Rectangle 3"/>
          <p:cNvSpPr/>
          <p:nvPr/>
        </p:nvSpPr>
        <p:spPr>
          <a:xfrm>
            <a:off x="629920" y="1442720"/>
            <a:ext cx="7850933" cy="6324808"/>
          </a:xfrm>
          <a:prstGeom prst="rect">
            <a:avLst/>
          </a:prstGeom>
        </p:spPr>
        <p:txBody>
          <a:bodyPr wrap="square">
            <a:spAutoFit/>
          </a:bodyPr>
          <a:lstStyle/>
          <a:p>
            <a:pPr algn="just">
              <a:lnSpc>
                <a:spcPct val="150000"/>
              </a:lnSpc>
              <a:spcAft>
                <a:spcPts val="0"/>
              </a:spcAft>
            </a:pPr>
            <a:r>
              <a:rPr lang="en-US" dirty="0">
                <a:latin typeface="Arial" pitchFamily="34" charset="0"/>
                <a:ea typeface="Calibri"/>
                <a:cs typeface="Arial" pitchFamily="34" charset="0"/>
              </a:rPr>
              <a:t>4.3 </a:t>
            </a:r>
            <a:r>
              <a:rPr lang="en-GB" dirty="0">
                <a:latin typeface="Arial" panose="020B0604020202020204" pitchFamily="34" charset="0"/>
                <a:cs typeface="Arial" panose="020B0604020202020204" pitchFamily="34" charset="0"/>
              </a:rPr>
              <a:t>The Superior Courts Act and the Uniform Rules apply to the Court, </a:t>
            </a:r>
            <a:r>
              <a:rPr lang="en-ZA" dirty="0">
                <a:latin typeface="Arial" panose="020B0604020202020204" pitchFamily="34" charset="0"/>
                <a:cs typeface="Arial" panose="020B0604020202020204" pitchFamily="34" charset="0"/>
              </a:rPr>
              <a:t>in relation to the circumstances under which opinion and oral evidence may be submitted to the Court, the suspension or execution of judgments, orders or sentences of the Court pending applications, or petitions for leave to appeal and the prosecution of appeals, the manner and circumstances under which a judgment by default can be given, and generally, any matter which may be necessary or useful to be regulated for the proper despatch and conduct of the functions of the Court.</a:t>
            </a:r>
          </a:p>
          <a:p>
            <a:pPr algn="just">
              <a:lnSpc>
                <a:spcPct val="150000"/>
              </a:lnSpc>
              <a:spcAft>
                <a:spcPts val="0"/>
              </a:spcAft>
            </a:pPr>
            <a:endParaRPr lang="en-ZA" dirty="0">
              <a:latin typeface="Arial" panose="020B0604020202020204" pitchFamily="34" charset="0"/>
              <a:cs typeface="Arial" panose="020B0604020202020204" pitchFamily="34" charset="0"/>
            </a:endParaRPr>
          </a:p>
          <a:p>
            <a:pPr algn="just">
              <a:lnSpc>
                <a:spcPct val="150000"/>
              </a:lnSpc>
            </a:pPr>
            <a:r>
              <a:rPr lang="en-ZA" dirty="0">
                <a:latin typeface="Arial" panose="020B0604020202020204" pitchFamily="34" charset="0"/>
                <a:cs typeface="Arial" panose="020B0604020202020204" pitchFamily="34" charset="0"/>
              </a:rPr>
              <a:t>4.4 The Rules Board is obliged to make rules for a party to an arbitration to apply to Court to stop the arbitration and to proceed in Court, vary or set aside a settlement agreement or set aside an arbitration award. </a:t>
            </a:r>
            <a:r>
              <a:rPr lang="en-ZA" b="1" dirty="0">
                <a:latin typeface="Arial" panose="020B0604020202020204" pitchFamily="34" charset="0"/>
                <a:cs typeface="Arial" panose="020B0604020202020204" pitchFamily="34" charset="0"/>
              </a:rPr>
              <a:t>(Cl 14)</a:t>
            </a:r>
            <a:endParaRPr lang="en-ZA" dirty="0">
              <a:latin typeface="Arial" panose="020B0604020202020204" pitchFamily="34" charset="0"/>
              <a:cs typeface="Arial" panose="020B0604020202020204" pitchFamily="34" charset="0"/>
            </a:endParaRPr>
          </a:p>
          <a:p>
            <a:pPr algn="just">
              <a:lnSpc>
                <a:spcPct val="150000"/>
              </a:lnSpc>
              <a:spcAft>
                <a:spcPts val="0"/>
              </a:spcAft>
            </a:pPr>
            <a:endParaRPr lang="en-US" dirty="0">
              <a:latin typeface="Arial" pitchFamily="34" charset="0"/>
              <a:ea typeface="Calibri"/>
              <a:cs typeface="Arial" pitchFamily="34" charset="0"/>
            </a:endParaRPr>
          </a:p>
          <a:p>
            <a:pPr marL="398463" indent="-398463" algn="just">
              <a:lnSpc>
                <a:spcPct val="150000"/>
              </a:lnSpc>
              <a:spcAft>
                <a:spcPts val="0"/>
              </a:spcAft>
              <a:buAutoNum type="alphaLcParenBoth" startAt="3"/>
            </a:pPr>
            <a:endParaRPr lang="en-US" dirty="0">
              <a:latin typeface="Arial" pitchFamily="34" charset="0"/>
              <a:ea typeface="Calibri"/>
              <a:cs typeface="Arial" pitchFamily="34" charset="0"/>
            </a:endParaRPr>
          </a:p>
          <a:p>
            <a:pPr marL="398463" indent="-398463" algn="just">
              <a:lnSpc>
                <a:spcPct val="150000"/>
              </a:lnSpc>
              <a:spcAft>
                <a:spcPts val="0"/>
              </a:spcAft>
            </a:pPr>
            <a:r>
              <a:rPr lang="en-US" dirty="0">
                <a:latin typeface="Arial" pitchFamily="34" charset="0"/>
                <a:ea typeface="Calibri"/>
                <a:cs typeface="Arial" pitchFamily="34" charset="0"/>
              </a:rPr>
              <a:t> </a:t>
            </a:r>
            <a:endParaRPr lang="en-US" sz="1600" b="1" dirty="0">
              <a:latin typeface="Arial" pitchFamily="34" charset="0"/>
              <a:ea typeface="Calibri"/>
              <a:cs typeface="Arial" pitchFamily="34" charset="0"/>
            </a:endParaRPr>
          </a:p>
        </p:txBody>
      </p:sp>
      <p:sp>
        <p:nvSpPr>
          <p:cNvPr id="7" name="Rectangle 6"/>
          <p:cNvSpPr/>
          <p:nvPr/>
        </p:nvSpPr>
        <p:spPr>
          <a:xfrm>
            <a:off x="729048" y="1720840"/>
            <a:ext cx="7599406" cy="1338828"/>
          </a:xfrm>
          <a:prstGeom prst="rect">
            <a:avLst/>
          </a:prstGeom>
        </p:spPr>
        <p:txBody>
          <a:bodyPr wrap="square">
            <a:spAutoFit/>
          </a:bodyPr>
          <a:lstStyle/>
          <a:p>
            <a:pPr marL="58738" indent="-58738" algn="just">
              <a:lnSpc>
                <a:spcPct val="150000"/>
              </a:lnSpc>
            </a:pPr>
            <a:r>
              <a:rPr lang="en-US" dirty="0">
                <a:latin typeface="Arial" pitchFamily="34" charset="0"/>
                <a:cs typeface="Arial" pitchFamily="34" charset="0"/>
              </a:rPr>
              <a:t>  </a:t>
            </a:r>
          </a:p>
          <a:p>
            <a:pPr marL="398463" indent="-398463">
              <a:lnSpc>
                <a:spcPct val="150000"/>
              </a:lnSpc>
            </a:pPr>
            <a:r>
              <a:rPr lang="en-US" dirty="0">
                <a:latin typeface="Arial" pitchFamily="34" charset="0"/>
                <a:cs typeface="Arial" pitchFamily="34" charset="0"/>
              </a:rPr>
              <a:t> </a:t>
            </a:r>
          </a:p>
          <a:p>
            <a:pPr>
              <a:lnSpc>
                <a:spcPct val="150000"/>
              </a:lnSpc>
            </a:pPr>
            <a:endParaRPr lang="en-US" dirty="0">
              <a:latin typeface="Arial" pitchFamily="34" charset="0"/>
              <a:cs typeface="Arial" pitchFamily="34" charset="0"/>
            </a:endParaRPr>
          </a:p>
        </p:txBody>
      </p:sp>
      <p:sp>
        <p:nvSpPr>
          <p:cNvPr id="8" name="Rectangle 7"/>
          <p:cNvSpPr/>
          <p:nvPr/>
        </p:nvSpPr>
        <p:spPr>
          <a:xfrm>
            <a:off x="1096296" y="2011739"/>
            <a:ext cx="7384557" cy="456535"/>
          </a:xfrm>
          <a:prstGeom prst="rect">
            <a:avLst/>
          </a:prstGeom>
        </p:spPr>
        <p:txBody>
          <a:bodyPr wrap="square">
            <a:spAutoFit/>
          </a:bodyPr>
          <a:lstStyle/>
          <a:p>
            <a:pPr marL="398463" indent="-398463" algn="just">
              <a:lnSpc>
                <a:spcPct val="150000"/>
              </a:lnSpc>
              <a:spcAft>
                <a:spcPts val="0"/>
              </a:spcAft>
            </a:pPr>
            <a:r>
              <a:rPr lang="en-ZA" dirty="0">
                <a:latin typeface="Arial" pitchFamily="34" charset="0"/>
                <a:ea typeface="Calibri"/>
                <a:cs typeface="Arial" pitchFamily="34" charset="0"/>
              </a:rPr>
              <a:t>  </a:t>
            </a:r>
            <a:endParaRPr lang="en-US" dirty="0">
              <a:latin typeface="Arial" pitchFamily="34" charset="0"/>
              <a:cs typeface="Arial" pitchFamily="34" charset="0"/>
            </a:endParaRPr>
          </a:p>
        </p:txBody>
      </p:sp>
    </p:spTree>
    <p:extLst>
      <p:ext uri="{BB962C8B-B14F-4D97-AF65-F5344CB8AC3E}">
        <p14:creationId xmlns:p14="http://schemas.microsoft.com/office/powerpoint/2010/main" xmlns="" val="15507080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B82CC36-31B5-6845-B4BF-AC56D99B1E23}"/>
              </a:ext>
            </a:extLst>
          </p:cNvPr>
          <p:cNvSpPr txBox="1"/>
          <p:nvPr/>
        </p:nvSpPr>
        <p:spPr>
          <a:xfrm>
            <a:off x="729048" y="667781"/>
            <a:ext cx="7490392"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4. Intervention, right to appear and legal representation</a:t>
            </a:r>
            <a:endParaRPr lang="en-US" sz="2400" dirty="0">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xmlns="" id="{F6313141-8041-5D46-B346-B9AFD27D30F9}"/>
              </a:ext>
            </a:extLst>
          </p:cNvPr>
          <p:cNvCxnSpPr/>
          <p:nvPr/>
        </p:nvCxnSpPr>
        <p:spPr>
          <a:xfrm>
            <a:off x="729048" y="124556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4" name="Rectangle 3"/>
          <p:cNvSpPr/>
          <p:nvPr/>
        </p:nvSpPr>
        <p:spPr>
          <a:xfrm>
            <a:off x="729048" y="1361677"/>
            <a:ext cx="7751805" cy="5909310"/>
          </a:xfrm>
          <a:prstGeom prst="rect">
            <a:avLst/>
          </a:prstGeom>
        </p:spPr>
        <p:txBody>
          <a:bodyPr wrap="square">
            <a:spAutoFit/>
          </a:bodyPr>
          <a:lstStyle/>
          <a:p>
            <a:pPr algn="just">
              <a:lnSpc>
                <a:spcPct val="150000"/>
              </a:lnSpc>
              <a:spcAft>
                <a:spcPts val="0"/>
              </a:spcAft>
            </a:pPr>
            <a:r>
              <a:rPr lang="en-US" dirty="0">
                <a:latin typeface="Arial" pitchFamily="34" charset="0"/>
                <a:ea typeface="Calibri"/>
                <a:cs typeface="Arial" pitchFamily="34" charset="0"/>
              </a:rPr>
              <a:t>4.5 </a:t>
            </a:r>
            <a:r>
              <a:rPr lang="en-GB" b="1" dirty="0">
                <a:latin typeface="Arial" panose="020B0604020202020204" pitchFamily="34" charset="0"/>
                <a:cs typeface="Arial" panose="020B0604020202020204" pitchFamily="34" charset="0"/>
              </a:rPr>
              <a:t>Clause 16</a:t>
            </a:r>
            <a:r>
              <a:rPr lang="en-GB" dirty="0">
                <a:latin typeface="Arial" panose="020B0604020202020204" pitchFamily="34" charset="0"/>
                <a:cs typeface="Arial" panose="020B0604020202020204" pitchFamily="34" charset="0"/>
              </a:rPr>
              <a:t> empowers any person or body with legal standing to apply to the Court for leave to intervene in the proceedings before the Court. A party to the proceedings may self-represent or be represented in Court by their own legal practitioner at their own costs.</a:t>
            </a:r>
          </a:p>
          <a:p>
            <a:pPr algn="just">
              <a:lnSpc>
                <a:spcPct val="150000"/>
              </a:lnSpc>
              <a:spcAft>
                <a:spcPts val="0"/>
              </a:spcAft>
            </a:pPr>
            <a:endParaRPr lang="en-GB" dirty="0">
              <a:latin typeface="Arial" panose="020B0604020202020204" pitchFamily="34" charset="0"/>
              <a:cs typeface="Arial" panose="020B0604020202020204" pitchFamily="34" charset="0"/>
            </a:endParaRPr>
          </a:p>
          <a:p>
            <a:pPr algn="just">
              <a:lnSpc>
                <a:spcPct val="150000"/>
              </a:lnSpc>
              <a:spcAft>
                <a:spcPts val="0"/>
              </a:spcAft>
            </a:pPr>
            <a:r>
              <a:rPr lang="en-GB" dirty="0">
                <a:latin typeface="Arial" pitchFamily="34" charset="0"/>
                <a:ea typeface="Calibri"/>
                <a:cs typeface="Arial" pitchFamily="34" charset="0"/>
              </a:rPr>
              <a:t>4.6 A </a:t>
            </a:r>
            <a:r>
              <a:rPr lang="en-GB" dirty="0">
                <a:latin typeface="Arial" panose="020B0604020202020204" pitchFamily="34" charset="0"/>
                <a:cs typeface="Arial" panose="020B0604020202020204" pitchFamily="34" charset="0"/>
              </a:rPr>
              <a:t>party who cannot afford legal representation and if it is in the interest of that party to have legal representation, must be referred by the Court to Legal Aid South Africa to consider granting legal representation. </a:t>
            </a:r>
          </a:p>
          <a:p>
            <a:pPr algn="just">
              <a:lnSpc>
                <a:spcPct val="150000"/>
              </a:lnSpc>
              <a:spcAft>
                <a:spcPts val="0"/>
              </a:spcAft>
            </a:pPr>
            <a:endParaRPr lang="en-GB" dirty="0">
              <a:latin typeface="Arial" panose="020B0604020202020204" pitchFamily="34" charset="0"/>
              <a:cs typeface="Arial" panose="020B0604020202020204" pitchFamily="34" charset="0"/>
            </a:endParaRPr>
          </a:p>
          <a:p>
            <a:pPr algn="just">
              <a:lnSpc>
                <a:spcPct val="150000"/>
              </a:lnSpc>
              <a:spcAft>
                <a:spcPts val="0"/>
              </a:spcAft>
            </a:pPr>
            <a:r>
              <a:rPr lang="en-GB" dirty="0">
                <a:latin typeface="Arial" panose="020B0604020202020204" pitchFamily="34" charset="0"/>
                <a:cs typeface="Arial" panose="020B0604020202020204" pitchFamily="34" charset="0"/>
              </a:rPr>
              <a:t>4.7 There are funds currently managed by the Land Rights Management Facility, that are being transferred to Legal Aid South Africa and earmarked for the purposes of providing legal aid to the indigent on land disputes.</a:t>
            </a:r>
            <a:endParaRPr lang="en-US" dirty="0">
              <a:latin typeface="Arial" pitchFamily="34" charset="0"/>
              <a:ea typeface="Calibri"/>
              <a:cs typeface="Arial" pitchFamily="34" charset="0"/>
            </a:endParaRPr>
          </a:p>
          <a:p>
            <a:pPr marL="398463" indent="-398463" algn="just">
              <a:lnSpc>
                <a:spcPct val="150000"/>
              </a:lnSpc>
              <a:spcAft>
                <a:spcPts val="0"/>
              </a:spcAft>
              <a:buAutoNum type="alphaLcParenBoth" startAt="3"/>
            </a:pPr>
            <a:endParaRPr lang="en-US" dirty="0">
              <a:latin typeface="Arial" pitchFamily="34" charset="0"/>
              <a:ea typeface="Calibri"/>
              <a:cs typeface="Arial" pitchFamily="34" charset="0"/>
            </a:endParaRPr>
          </a:p>
          <a:p>
            <a:pPr marL="398463" indent="-398463" algn="just">
              <a:lnSpc>
                <a:spcPct val="150000"/>
              </a:lnSpc>
              <a:spcAft>
                <a:spcPts val="0"/>
              </a:spcAft>
            </a:pPr>
            <a:r>
              <a:rPr lang="en-US" dirty="0">
                <a:latin typeface="Arial" pitchFamily="34" charset="0"/>
                <a:ea typeface="Calibri"/>
                <a:cs typeface="Arial" pitchFamily="34" charset="0"/>
              </a:rPr>
              <a:t> </a:t>
            </a:r>
            <a:endParaRPr lang="en-US" sz="1600" b="1" dirty="0">
              <a:latin typeface="Arial" pitchFamily="34" charset="0"/>
              <a:ea typeface="Calibri"/>
              <a:cs typeface="Arial" pitchFamily="34" charset="0"/>
            </a:endParaRPr>
          </a:p>
        </p:txBody>
      </p:sp>
      <p:sp>
        <p:nvSpPr>
          <p:cNvPr id="7" name="Rectangle 6"/>
          <p:cNvSpPr/>
          <p:nvPr/>
        </p:nvSpPr>
        <p:spPr>
          <a:xfrm>
            <a:off x="729048" y="1720840"/>
            <a:ext cx="7599406" cy="1338828"/>
          </a:xfrm>
          <a:prstGeom prst="rect">
            <a:avLst/>
          </a:prstGeom>
        </p:spPr>
        <p:txBody>
          <a:bodyPr wrap="square">
            <a:spAutoFit/>
          </a:bodyPr>
          <a:lstStyle/>
          <a:p>
            <a:pPr marL="58738" indent="-58738" algn="just">
              <a:lnSpc>
                <a:spcPct val="150000"/>
              </a:lnSpc>
            </a:pPr>
            <a:r>
              <a:rPr lang="en-US" dirty="0">
                <a:latin typeface="Arial" pitchFamily="34" charset="0"/>
                <a:cs typeface="Arial" pitchFamily="34" charset="0"/>
              </a:rPr>
              <a:t>  </a:t>
            </a:r>
          </a:p>
          <a:p>
            <a:pPr marL="398463" indent="-398463">
              <a:lnSpc>
                <a:spcPct val="150000"/>
              </a:lnSpc>
            </a:pPr>
            <a:r>
              <a:rPr lang="en-US" dirty="0">
                <a:latin typeface="Arial" pitchFamily="34" charset="0"/>
                <a:cs typeface="Arial" pitchFamily="34" charset="0"/>
              </a:rPr>
              <a:t> </a:t>
            </a:r>
          </a:p>
          <a:p>
            <a:pPr>
              <a:lnSpc>
                <a:spcPct val="150000"/>
              </a:lnSpc>
            </a:pPr>
            <a:endParaRPr lang="en-US" dirty="0">
              <a:latin typeface="Arial" pitchFamily="34" charset="0"/>
              <a:cs typeface="Arial" pitchFamily="34" charset="0"/>
            </a:endParaRPr>
          </a:p>
        </p:txBody>
      </p:sp>
      <p:sp>
        <p:nvSpPr>
          <p:cNvPr id="8" name="Rectangle 7"/>
          <p:cNvSpPr/>
          <p:nvPr/>
        </p:nvSpPr>
        <p:spPr>
          <a:xfrm>
            <a:off x="1096296" y="2011739"/>
            <a:ext cx="7384557" cy="456535"/>
          </a:xfrm>
          <a:prstGeom prst="rect">
            <a:avLst/>
          </a:prstGeom>
        </p:spPr>
        <p:txBody>
          <a:bodyPr wrap="square">
            <a:spAutoFit/>
          </a:bodyPr>
          <a:lstStyle/>
          <a:p>
            <a:pPr marL="398463" indent="-398463" algn="just">
              <a:lnSpc>
                <a:spcPct val="150000"/>
              </a:lnSpc>
              <a:spcAft>
                <a:spcPts val="0"/>
              </a:spcAft>
            </a:pPr>
            <a:r>
              <a:rPr lang="en-ZA" dirty="0">
                <a:latin typeface="Arial" pitchFamily="34" charset="0"/>
                <a:ea typeface="Calibri"/>
                <a:cs typeface="Arial" pitchFamily="34" charset="0"/>
              </a:rPr>
              <a:t>  </a:t>
            </a:r>
            <a:endParaRPr lang="en-US" dirty="0">
              <a:latin typeface="Arial" pitchFamily="34" charset="0"/>
              <a:cs typeface="Arial" pitchFamily="34" charset="0"/>
            </a:endParaRPr>
          </a:p>
        </p:txBody>
      </p:sp>
    </p:spTree>
    <p:extLst>
      <p:ext uri="{BB962C8B-B14F-4D97-AF65-F5344CB8AC3E}">
        <p14:creationId xmlns:p14="http://schemas.microsoft.com/office/powerpoint/2010/main" xmlns="" val="19424848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B82CC36-31B5-6845-B4BF-AC56D99B1E23}"/>
              </a:ext>
            </a:extLst>
          </p:cNvPr>
          <p:cNvSpPr txBox="1"/>
          <p:nvPr/>
        </p:nvSpPr>
        <p:spPr>
          <a:xfrm>
            <a:off x="729048" y="758134"/>
            <a:ext cx="7401698"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4. Powers of Court on hearing appeals</a:t>
            </a:r>
            <a:endParaRPr lang="en-US" sz="2400" dirty="0">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xmlns="" id="{F6313141-8041-5D46-B346-B9AFD27D30F9}"/>
              </a:ext>
            </a:extLst>
          </p:cNvPr>
          <p:cNvCxnSpPr/>
          <p:nvPr/>
        </p:nvCxnSpPr>
        <p:spPr>
          <a:xfrm>
            <a:off x="729048" y="137764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4" name="Rectangle 3"/>
          <p:cNvSpPr/>
          <p:nvPr/>
        </p:nvSpPr>
        <p:spPr>
          <a:xfrm>
            <a:off x="729048" y="1535484"/>
            <a:ext cx="7751805" cy="5493812"/>
          </a:xfrm>
          <a:prstGeom prst="rect">
            <a:avLst/>
          </a:prstGeom>
        </p:spPr>
        <p:txBody>
          <a:bodyPr wrap="square">
            <a:spAutoFit/>
          </a:bodyPr>
          <a:lstStyle/>
          <a:p>
            <a:pPr algn="just">
              <a:lnSpc>
                <a:spcPct val="150000"/>
              </a:lnSpc>
              <a:spcAft>
                <a:spcPts val="0"/>
              </a:spcAft>
            </a:pPr>
            <a:r>
              <a:rPr lang="en-US" dirty="0">
                <a:latin typeface="Arial" pitchFamily="34" charset="0"/>
                <a:ea typeface="Calibri"/>
                <a:cs typeface="Arial" pitchFamily="34" charset="0"/>
              </a:rPr>
              <a:t>4.8 </a:t>
            </a:r>
            <a:r>
              <a:rPr lang="en-GB" b="1" dirty="0">
                <a:latin typeface="Arial" panose="020B0604020202020204" pitchFamily="34" charset="0"/>
                <a:cs typeface="Arial" panose="020B0604020202020204" pitchFamily="34" charset="0"/>
              </a:rPr>
              <a:t>Clause 17</a:t>
            </a:r>
            <a:r>
              <a:rPr lang="en-GB" dirty="0">
                <a:latin typeface="Arial" panose="020B0604020202020204" pitchFamily="34" charset="0"/>
                <a:cs typeface="Arial" panose="020B0604020202020204" pitchFamily="34" charset="0"/>
              </a:rPr>
              <a:t> sets out the powers of the Court on the hearing of appeals and grants the right to any person aggrieved by </a:t>
            </a:r>
            <a:r>
              <a:rPr lang="en-ZA" dirty="0">
                <a:latin typeface="Arial" panose="020B0604020202020204" pitchFamily="34" charset="0"/>
                <a:cs typeface="Arial" panose="020B0604020202020204" pitchFamily="34" charset="0"/>
              </a:rPr>
              <a:t>a judgment or order </a:t>
            </a:r>
            <a:r>
              <a:rPr lang="en-GB" dirty="0">
                <a:latin typeface="Arial" panose="020B0604020202020204" pitchFamily="34" charset="0"/>
                <a:cs typeface="Arial" panose="020B0604020202020204" pitchFamily="34" charset="0"/>
              </a:rPr>
              <a:t>of a Magistrate’s Court to appeal to the Court in accordance with any land related legislation conferring appellate jurisdiction on the Court, and in accordance with the rules of the Court. </a:t>
            </a:r>
          </a:p>
          <a:p>
            <a:pPr algn="just">
              <a:lnSpc>
                <a:spcPct val="150000"/>
              </a:lnSpc>
              <a:spcAft>
                <a:spcPts val="0"/>
              </a:spcAft>
            </a:pPr>
            <a:endParaRPr lang="en-GB" dirty="0">
              <a:latin typeface="Arial" panose="020B0604020202020204" pitchFamily="34" charset="0"/>
              <a:cs typeface="Arial" panose="020B0604020202020204" pitchFamily="34" charset="0"/>
            </a:endParaRPr>
          </a:p>
          <a:p>
            <a:pPr algn="just">
              <a:lnSpc>
                <a:spcPct val="150000"/>
              </a:lnSpc>
              <a:spcAft>
                <a:spcPts val="0"/>
              </a:spcAft>
            </a:pPr>
            <a:r>
              <a:rPr lang="en-GB" dirty="0">
                <a:latin typeface="Arial" panose="020B0604020202020204" pitchFamily="34" charset="0"/>
                <a:cs typeface="Arial" panose="020B0604020202020204" pitchFamily="34" charset="0"/>
              </a:rPr>
              <a:t>4.9 The Court can receive further evidence, remit the case to the court or tribunal of first instance for further hearing or to confirm, amend or set aside the judgment, order or decision which is the subject matter of the appeal and to give any judgment, order or decision which the circumstances may require.</a:t>
            </a:r>
            <a:endParaRPr lang="en-US" dirty="0">
              <a:latin typeface="Arial" pitchFamily="34" charset="0"/>
              <a:ea typeface="Calibri"/>
              <a:cs typeface="Arial" pitchFamily="34" charset="0"/>
            </a:endParaRPr>
          </a:p>
          <a:p>
            <a:pPr marL="398463" indent="-398463" algn="just">
              <a:lnSpc>
                <a:spcPct val="150000"/>
              </a:lnSpc>
              <a:spcAft>
                <a:spcPts val="0"/>
              </a:spcAft>
              <a:buAutoNum type="alphaLcParenBoth" startAt="3"/>
            </a:pPr>
            <a:endParaRPr lang="en-US" dirty="0">
              <a:latin typeface="Arial" pitchFamily="34" charset="0"/>
              <a:ea typeface="Calibri"/>
              <a:cs typeface="Arial" pitchFamily="34" charset="0"/>
            </a:endParaRPr>
          </a:p>
          <a:p>
            <a:pPr marL="398463" indent="-398463" algn="just">
              <a:lnSpc>
                <a:spcPct val="150000"/>
              </a:lnSpc>
              <a:spcAft>
                <a:spcPts val="0"/>
              </a:spcAft>
            </a:pPr>
            <a:r>
              <a:rPr lang="en-US" dirty="0">
                <a:latin typeface="Arial" pitchFamily="34" charset="0"/>
                <a:ea typeface="Calibri"/>
                <a:cs typeface="Arial" pitchFamily="34" charset="0"/>
              </a:rPr>
              <a:t> </a:t>
            </a:r>
            <a:endParaRPr lang="en-US" sz="1600" b="1" dirty="0">
              <a:latin typeface="Arial" pitchFamily="34" charset="0"/>
              <a:ea typeface="Calibri"/>
              <a:cs typeface="Arial" pitchFamily="34" charset="0"/>
            </a:endParaRPr>
          </a:p>
        </p:txBody>
      </p:sp>
      <p:sp>
        <p:nvSpPr>
          <p:cNvPr id="7" name="Rectangle 6"/>
          <p:cNvSpPr/>
          <p:nvPr/>
        </p:nvSpPr>
        <p:spPr>
          <a:xfrm>
            <a:off x="729048" y="1720840"/>
            <a:ext cx="7599406" cy="1338828"/>
          </a:xfrm>
          <a:prstGeom prst="rect">
            <a:avLst/>
          </a:prstGeom>
        </p:spPr>
        <p:txBody>
          <a:bodyPr wrap="square">
            <a:spAutoFit/>
          </a:bodyPr>
          <a:lstStyle/>
          <a:p>
            <a:pPr marL="58738" indent="-58738" algn="just">
              <a:lnSpc>
                <a:spcPct val="150000"/>
              </a:lnSpc>
            </a:pPr>
            <a:r>
              <a:rPr lang="en-US" dirty="0">
                <a:latin typeface="Arial" pitchFamily="34" charset="0"/>
                <a:cs typeface="Arial" pitchFamily="34" charset="0"/>
              </a:rPr>
              <a:t>  </a:t>
            </a:r>
          </a:p>
          <a:p>
            <a:pPr marL="398463" indent="-398463">
              <a:lnSpc>
                <a:spcPct val="150000"/>
              </a:lnSpc>
            </a:pPr>
            <a:r>
              <a:rPr lang="en-US" dirty="0">
                <a:latin typeface="Arial" pitchFamily="34" charset="0"/>
                <a:cs typeface="Arial" pitchFamily="34" charset="0"/>
              </a:rPr>
              <a:t> </a:t>
            </a:r>
          </a:p>
          <a:p>
            <a:pPr>
              <a:lnSpc>
                <a:spcPct val="150000"/>
              </a:lnSpc>
            </a:pPr>
            <a:endParaRPr lang="en-US" dirty="0">
              <a:latin typeface="Arial" pitchFamily="34" charset="0"/>
              <a:cs typeface="Arial" pitchFamily="34" charset="0"/>
            </a:endParaRPr>
          </a:p>
        </p:txBody>
      </p:sp>
      <p:sp>
        <p:nvSpPr>
          <p:cNvPr id="8" name="Rectangle 7"/>
          <p:cNvSpPr/>
          <p:nvPr/>
        </p:nvSpPr>
        <p:spPr>
          <a:xfrm>
            <a:off x="1096296" y="2011739"/>
            <a:ext cx="7384557" cy="456535"/>
          </a:xfrm>
          <a:prstGeom prst="rect">
            <a:avLst/>
          </a:prstGeom>
        </p:spPr>
        <p:txBody>
          <a:bodyPr wrap="square">
            <a:spAutoFit/>
          </a:bodyPr>
          <a:lstStyle/>
          <a:p>
            <a:pPr marL="398463" indent="-398463" algn="just">
              <a:lnSpc>
                <a:spcPct val="150000"/>
              </a:lnSpc>
              <a:spcAft>
                <a:spcPts val="0"/>
              </a:spcAft>
            </a:pPr>
            <a:r>
              <a:rPr lang="en-ZA" dirty="0">
                <a:latin typeface="Arial" pitchFamily="34" charset="0"/>
                <a:ea typeface="Calibri"/>
                <a:cs typeface="Arial" pitchFamily="34" charset="0"/>
              </a:rPr>
              <a:t>  </a:t>
            </a:r>
            <a:endParaRPr lang="en-US" dirty="0">
              <a:latin typeface="Arial" pitchFamily="34" charset="0"/>
              <a:cs typeface="Arial" pitchFamily="34" charset="0"/>
            </a:endParaRPr>
          </a:p>
        </p:txBody>
      </p:sp>
    </p:spTree>
    <p:extLst>
      <p:ext uri="{BB962C8B-B14F-4D97-AF65-F5344CB8AC3E}">
        <p14:creationId xmlns:p14="http://schemas.microsoft.com/office/powerpoint/2010/main" xmlns="" val="3982003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B82CC36-31B5-6845-B4BF-AC56D99B1E23}"/>
              </a:ext>
            </a:extLst>
          </p:cNvPr>
          <p:cNvSpPr txBox="1"/>
          <p:nvPr/>
        </p:nvSpPr>
        <p:spPr>
          <a:xfrm>
            <a:off x="729048" y="536644"/>
            <a:ext cx="7401698" cy="830997"/>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4. </a:t>
            </a:r>
            <a:r>
              <a:rPr lang="en-ZA" altLang="en-US" sz="2400" b="1" dirty="0">
                <a:latin typeface="Times New Roman" panose="02020603050405020304" pitchFamily="18" charset="0"/>
                <a:cs typeface="Times New Roman" panose="02020603050405020304" pitchFamily="18" charset="0"/>
              </a:rPr>
              <a:t>Witnesses, evidence and admissibility of evidence</a:t>
            </a:r>
          </a:p>
          <a:p>
            <a:endParaRPr lang="en-US" sz="2400" dirty="0">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xmlns="" id="{F6313141-8041-5D46-B346-B9AFD27D30F9}"/>
              </a:ext>
            </a:extLst>
          </p:cNvPr>
          <p:cNvCxnSpPr/>
          <p:nvPr/>
        </p:nvCxnSpPr>
        <p:spPr>
          <a:xfrm>
            <a:off x="729048" y="108300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4" name="Rectangle 3"/>
          <p:cNvSpPr/>
          <p:nvPr/>
        </p:nvSpPr>
        <p:spPr>
          <a:xfrm>
            <a:off x="729048" y="1083001"/>
            <a:ext cx="7751805" cy="7155805"/>
          </a:xfrm>
          <a:prstGeom prst="rect">
            <a:avLst/>
          </a:prstGeom>
        </p:spPr>
        <p:txBody>
          <a:bodyPr wrap="square">
            <a:spAutoFit/>
          </a:bodyPr>
          <a:lstStyle/>
          <a:p>
            <a:pPr algn="just">
              <a:lnSpc>
                <a:spcPct val="150000"/>
              </a:lnSpc>
            </a:pPr>
            <a:r>
              <a:rPr lang="en-US" dirty="0">
                <a:latin typeface="Arial" pitchFamily="34" charset="0"/>
                <a:ea typeface="Calibri"/>
                <a:cs typeface="Arial" pitchFamily="34" charset="0"/>
              </a:rPr>
              <a:t>4.10 </a:t>
            </a:r>
            <a:r>
              <a:rPr lang="en-US" dirty="0">
                <a:latin typeface="Arial" panose="020B0604020202020204" pitchFamily="34" charset="0"/>
                <a:cs typeface="Arial" panose="020B0604020202020204" pitchFamily="34" charset="0"/>
              </a:rPr>
              <a:t>Provisions for the manner of securing the attendance of witnesses, refusal to give evidence, witness fees, the taking of the evidence of a person who resides or is outside the area of jurisdiction of the Court are contained in </a:t>
            </a:r>
            <a:r>
              <a:rPr lang="en-ZA" b="1" dirty="0">
                <a:latin typeface="Arial" panose="020B0604020202020204" pitchFamily="34" charset="0"/>
                <a:cs typeface="Arial" panose="020B0604020202020204" pitchFamily="34" charset="0"/>
              </a:rPr>
              <a:t>clause 19</a:t>
            </a:r>
            <a:r>
              <a:rPr lang="en-ZA"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algn="just">
              <a:lnSpc>
                <a:spcPct val="150000"/>
              </a:lnSpc>
              <a:buFont typeface="Wingdings" panose="05000000000000000000" pitchFamily="2" charset="2"/>
              <a:buChar char="§"/>
              <a:defRPr/>
            </a:pPr>
            <a:endParaRPr lang="en-US" dirty="0">
              <a:latin typeface="Arial" panose="020B0604020202020204" pitchFamily="34" charset="0"/>
              <a:cs typeface="Arial" panose="020B0604020202020204" pitchFamily="34" charset="0"/>
            </a:endParaRPr>
          </a:p>
          <a:p>
            <a:pPr algn="just">
              <a:lnSpc>
                <a:spcPct val="150000"/>
              </a:lnSpc>
              <a:defRPr/>
            </a:pPr>
            <a:r>
              <a:rPr lang="en-US" dirty="0">
                <a:latin typeface="Arial" panose="020B0604020202020204" pitchFamily="34" charset="0"/>
                <a:cs typeface="Arial" panose="020B0604020202020204" pitchFamily="34" charset="0"/>
              </a:rPr>
              <a:t>4.11 In terms of </a:t>
            </a:r>
            <a:r>
              <a:rPr lang="en-US" b="1" dirty="0">
                <a:latin typeface="Arial" panose="020B0604020202020204" pitchFamily="34" charset="0"/>
                <a:cs typeface="Arial" panose="020B0604020202020204" pitchFamily="34" charset="0"/>
              </a:rPr>
              <a:t>clause 21</a:t>
            </a:r>
            <a:r>
              <a:rPr lang="en-US" dirty="0">
                <a:latin typeface="Arial" panose="020B0604020202020204" pitchFamily="34" charset="0"/>
                <a:cs typeface="Arial" panose="020B0604020202020204" pitchFamily="34" charset="0"/>
              </a:rPr>
              <a:t>, certain rules of evidence are relaxed, to empower the Court to admit evidence, in </a:t>
            </a:r>
            <a:r>
              <a:rPr lang="en-GB" dirty="0">
                <a:latin typeface="Arial" panose="020B0604020202020204" pitchFamily="34" charset="0"/>
                <a:cs typeface="Arial" panose="020B0604020202020204" pitchFamily="34" charset="0"/>
              </a:rPr>
              <a:t>claims under the Restitution Act, </a:t>
            </a:r>
            <a:r>
              <a:rPr lang="en-US" dirty="0">
                <a:latin typeface="Arial" panose="020B0604020202020204" pitchFamily="34" charset="0"/>
                <a:cs typeface="Arial" panose="020B0604020202020204" pitchFamily="34" charset="0"/>
              </a:rPr>
              <a:t>including oral evidence, which it considers relevant and cogent to the matter being heard by it, whether or not such evidence would be admissible in any other court of law. The Court can, for instance, admit </a:t>
            </a:r>
            <a:r>
              <a:rPr lang="en-GB" dirty="0">
                <a:latin typeface="Arial" panose="020B0604020202020204" pitchFamily="34" charset="0"/>
                <a:cs typeface="Arial" panose="020B0604020202020204" pitchFamily="34" charset="0"/>
              </a:rPr>
              <a:t>hearsay evidence on the circumstances surrounding the dispossession of a land right and the rules governing the allocation and occupation of land within a claimant community at the time of such dispossession.</a:t>
            </a:r>
            <a:endParaRPr lang="en-ZA" dirty="0">
              <a:latin typeface="Arial" panose="020B0604020202020204" pitchFamily="34" charset="0"/>
              <a:cs typeface="Arial" panose="020B0604020202020204" pitchFamily="34" charset="0"/>
            </a:endParaRPr>
          </a:p>
          <a:p>
            <a:pPr algn="just">
              <a:lnSpc>
                <a:spcPct val="150000"/>
              </a:lnSpc>
              <a:defRPr/>
            </a:pPr>
            <a:endParaRPr lang="en-US" dirty="0">
              <a:latin typeface="Arial" panose="020B0604020202020204" pitchFamily="34" charset="0"/>
              <a:cs typeface="Arial" panose="020B0604020202020204" pitchFamily="34" charset="0"/>
            </a:endParaRPr>
          </a:p>
          <a:p>
            <a:pPr marL="398463" indent="-398463" algn="just">
              <a:lnSpc>
                <a:spcPct val="150000"/>
              </a:lnSpc>
            </a:pPr>
            <a:endParaRPr lang="en-US" dirty="0">
              <a:latin typeface="Arial" pitchFamily="34" charset="0"/>
              <a:ea typeface="Calibri"/>
              <a:cs typeface="Arial" pitchFamily="34" charset="0"/>
            </a:endParaRPr>
          </a:p>
          <a:p>
            <a:pPr marL="398463" indent="-398463" algn="just">
              <a:lnSpc>
                <a:spcPct val="150000"/>
              </a:lnSpc>
              <a:spcAft>
                <a:spcPts val="0"/>
              </a:spcAft>
              <a:buAutoNum type="alphaLcParenBoth" startAt="3"/>
            </a:pPr>
            <a:endParaRPr lang="en-US" dirty="0">
              <a:latin typeface="Arial" pitchFamily="34" charset="0"/>
              <a:ea typeface="Calibri"/>
              <a:cs typeface="Arial" pitchFamily="34" charset="0"/>
            </a:endParaRPr>
          </a:p>
          <a:p>
            <a:pPr marL="398463" indent="-398463" algn="just">
              <a:lnSpc>
                <a:spcPct val="150000"/>
              </a:lnSpc>
              <a:spcAft>
                <a:spcPts val="0"/>
              </a:spcAft>
            </a:pPr>
            <a:r>
              <a:rPr lang="en-US" dirty="0">
                <a:latin typeface="Arial" pitchFamily="34" charset="0"/>
                <a:ea typeface="Calibri"/>
                <a:cs typeface="Arial" pitchFamily="34" charset="0"/>
              </a:rPr>
              <a:t> </a:t>
            </a:r>
            <a:endParaRPr lang="en-US" sz="1600" b="1" dirty="0">
              <a:latin typeface="Arial" pitchFamily="34" charset="0"/>
              <a:ea typeface="Calibri"/>
              <a:cs typeface="Arial" pitchFamily="34" charset="0"/>
            </a:endParaRPr>
          </a:p>
        </p:txBody>
      </p:sp>
      <p:sp>
        <p:nvSpPr>
          <p:cNvPr id="7" name="Rectangle 6"/>
          <p:cNvSpPr/>
          <p:nvPr/>
        </p:nvSpPr>
        <p:spPr>
          <a:xfrm>
            <a:off x="729048" y="1720840"/>
            <a:ext cx="7599406" cy="1338828"/>
          </a:xfrm>
          <a:prstGeom prst="rect">
            <a:avLst/>
          </a:prstGeom>
        </p:spPr>
        <p:txBody>
          <a:bodyPr wrap="square">
            <a:spAutoFit/>
          </a:bodyPr>
          <a:lstStyle/>
          <a:p>
            <a:pPr marL="58738" indent="-58738" algn="just">
              <a:lnSpc>
                <a:spcPct val="150000"/>
              </a:lnSpc>
            </a:pPr>
            <a:r>
              <a:rPr lang="en-US" dirty="0">
                <a:latin typeface="Arial" pitchFamily="34" charset="0"/>
                <a:cs typeface="Arial" pitchFamily="34" charset="0"/>
              </a:rPr>
              <a:t>  </a:t>
            </a:r>
          </a:p>
          <a:p>
            <a:pPr marL="398463" indent="-398463">
              <a:lnSpc>
                <a:spcPct val="150000"/>
              </a:lnSpc>
            </a:pPr>
            <a:r>
              <a:rPr lang="en-US" dirty="0">
                <a:latin typeface="Arial" pitchFamily="34" charset="0"/>
                <a:cs typeface="Arial" pitchFamily="34" charset="0"/>
              </a:rPr>
              <a:t> </a:t>
            </a:r>
          </a:p>
          <a:p>
            <a:pPr>
              <a:lnSpc>
                <a:spcPct val="150000"/>
              </a:lnSpc>
            </a:pPr>
            <a:endParaRPr lang="en-US" dirty="0">
              <a:latin typeface="Arial" pitchFamily="34" charset="0"/>
              <a:cs typeface="Arial" pitchFamily="34" charset="0"/>
            </a:endParaRPr>
          </a:p>
        </p:txBody>
      </p:sp>
      <p:sp>
        <p:nvSpPr>
          <p:cNvPr id="8" name="Rectangle 7"/>
          <p:cNvSpPr/>
          <p:nvPr/>
        </p:nvSpPr>
        <p:spPr>
          <a:xfrm>
            <a:off x="1096296" y="2011739"/>
            <a:ext cx="7384557" cy="456535"/>
          </a:xfrm>
          <a:prstGeom prst="rect">
            <a:avLst/>
          </a:prstGeom>
        </p:spPr>
        <p:txBody>
          <a:bodyPr wrap="square">
            <a:spAutoFit/>
          </a:bodyPr>
          <a:lstStyle/>
          <a:p>
            <a:pPr marL="398463" indent="-398463" algn="just">
              <a:lnSpc>
                <a:spcPct val="150000"/>
              </a:lnSpc>
              <a:spcAft>
                <a:spcPts val="0"/>
              </a:spcAft>
            </a:pPr>
            <a:r>
              <a:rPr lang="en-ZA" dirty="0">
                <a:latin typeface="Arial" pitchFamily="34" charset="0"/>
                <a:ea typeface="Calibri"/>
                <a:cs typeface="Arial" pitchFamily="34" charset="0"/>
              </a:rPr>
              <a:t>  </a:t>
            </a:r>
            <a:endParaRPr lang="en-US" dirty="0">
              <a:latin typeface="Arial" pitchFamily="34" charset="0"/>
              <a:cs typeface="Arial" pitchFamily="34" charset="0"/>
            </a:endParaRPr>
          </a:p>
        </p:txBody>
      </p:sp>
    </p:spTree>
    <p:extLst>
      <p:ext uri="{BB962C8B-B14F-4D97-AF65-F5344CB8AC3E}">
        <p14:creationId xmlns:p14="http://schemas.microsoft.com/office/powerpoint/2010/main" xmlns="" val="7636116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B82CC36-31B5-6845-B4BF-AC56D99B1E23}"/>
              </a:ext>
            </a:extLst>
          </p:cNvPr>
          <p:cNvSpPr txBox="1"/>
          <p:nvPr/>
        </p:nvSpPr>
        <p:spPr>
          <a:xfrm>
            <a:off x="675776" y="657655"/>
            <a:ext cx="7401698"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4. Process of Court and offences</a:t>
            </a:r>
            <a:endParaRPr lang="en-US" sz="2400" dirty="0">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xmlns="" id="{F6313141-8041-5D46-B346-B9AFD27D30F9}"/>
              </a:ext>
            </a:extLst>
          </p:cNvPr>
          <p:cNvCxnSpPr/>
          <p:nvPr/>
        </p:nvCxnSpPr>
        <p:spPr>
          <a:xfrm>
            <a:off x="729048" y="122524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4" name="Rectangle 3"/>
          <p:cNvSpPr/>
          <p:nvPr/>
        </p:nvSpPr>
        <p:spPr>
          <a:xfrm>
            <a:off x="729048" y="1225241"/>
            <a:ext cx="7751805" cy="5909310"/>
          </a:xfrm>
          <a:prstGeom prst="rect">
            <a:avLst/>
          </a:prstGeom>
        </p:spPr>
        <p:txBody>
          <a:bodyPr wrap="square">
            <a:spAutoFit/>
          </a:bodyPr>
          <a:lstStyle/>
          <a:p>
            <a:pPr algn="just">
              <a:lnSpc>
                <a:spcPct val="150000"/>
              </a:lnSpc>
              <a:spcAft>
                <a:spcPts val="0"/>
              </a:spcAft>
            </a:pPr>
            <a:r>
              <a:rPr lang="en-US" dirty="0">
                <a:latin typeface="Arial" pitchFamily="34" charset="0"/>
                <a:ea typeface="Calibri"/>
                <a:cs typeface="Arial" pitchFamily="34" charset="0"/>
              </a:rPr>
              <a:t>4.12 </a:t>
            </a:r>
            <a:r>
              <a:rPr lang="en-GB" dirty="0">
                <a:latin typeface="Arial" panose="020B0604020202020204" pitchFamily="34" charset="0"/>
                <a:cs typeface="Arial" panose="020B0604020202020204" pitchFamily="34" charset="0"/>
              </a:rPr>
              <a:t>In terms of </a:t>
            </a:r>
            <a:r>
              <a:rPr lang="en-GB" b="1" dirty="0">
                <a:latin typeface="Arial" panose="020B0604020202020204" pitchFamily="34" charset="0"/>
                <a:cs typeface="Arial" panose="020B0604020202020204" pitchFamily="34" charset="0"/>
              </a:rPr>
              <a:t>clause 22</a:t>
            </a:r>
            <a:r>
              <a:rPr lang="en-GB" dirty="0">
                <a:latin typeface="Arial" panose="020B0604020202020204" pitchFamily="34" charset="0"/>
                <a:cs typeface="Arial" panose="020B0604020202020204" pitchFamily="34" charset="0"/>
              </a:rPr>
              <a:t>, the process of Court runs throughout the Republic and its sentences, rulings, judgments, writs, summonses, orders, warrants, commands and other processes must be executed by the sheriff or deputy sheriff in any area in the same manner as if they were processes of a Division of the High Court having jurisdiction in such area. </a:t>
            </a:r>
          </a:p>
          <a:p>
            <a:pPr algn="just">
              <a:lnSpc>
                <a:spcPct val="150000"/>
              </a:lnSpc>
              <a:spcAft>
                <a:spcPts val="0"/>
              </a:spcAft>
            </a:pPr>
            <a:endParaRPr lang="en-GB" b="1" dirty="0">
              <a:latin typeface="Arial" panose="020B0604020202020204" pitchFamily="34" charset="0"/>
              <a:cs typeface="Arial" panose="020B0604020202020204" pitchFamily="34" charset="0"/>
            </a:endParaRPr>
          </a:p>
          <a:p>
            <a:pPr algn="just">
              <a:lnSpc>
                <a:spcPct val="150000"/>
              </a:lnSpc>
              <a:spcAft>
                <a:spcPts val="0"/>
              </a:spcAft>
            </a:pPr>
            <a:r>
              <a:rPr lang="en-GB" dirty="0">
                <a:latin typeface="Arial" panose="020B0604020202020204" pitchFamily="34" charset="0"/>
                <a:cs typeface="Arial" panose="020B0604020202020204" pitchFamily="34" charset="0"/>
              </a:rPr>
              <a:t>4.13 </a:t>
            </a:r>
            <a:r>
              <a:rPr lang="en-GB" b="1" dirty="0">
                <a:latin typeface="Arial" panose="020B0604020202020204" pitchFamily="34" charset="0"/>
                <a:cs typeface="Arial" panose="020B0604020202020204" pitchFamily="34" charset="0"/>
              </a:rPr>
              <a:t>Clause 23 </a:t>
            </a:r>
            <a:r>
              <a:rPr lang="en-GB" dirty="0">
                <a:latin typeface="Arial" panose="020B0604020202020204" pitchFamily="34" charset="0"/>
                <a:cs typeface="Arial" panose="020B0604020202020204" pitchFamily="34" charset="0"/>
              </a:rPr>
              <a:t>creates offences punishable by a fine or imprisonment of up to one year for a person who commits a conduct referred to in section 46 of the Superior Courts Act, relating to the execution by a sheriff or deputy sheriff of their duties in terms of the Bill.  Section 46 makes it an offence to obstruct the sheriff in executing their duties or destroying or disposing of goods under attachment or interdict by the Court </a:t>
            </a:r>
            <a:r>
              <a:rPr lang="en-GB" i="1" dirty="0">
                <a:latin typeface="Arial" panose="020B0604020202020204" pitchFamily="34" charset="0"/>
                <a:cs typeface="Arial" panose="020B0604020202020204" pitchFamily="34" charset="0"/>
              </a:rPr>
              <a:t>etc</a:t>
            </a:r>
            <a:r>
              <a:rPr lang="en-GB" dirty="0">
                <a:latin typeface="Arial" panose="020B0604020202020204" pitchFamily="34" charset="0"/>
                <a:cs typeface="Arial" panose="020B0604020202020204" pitchFamily="34" charset="0"/>
              </a:rPr>
              <a:t>. </a:t>
            </a:r>
            <a:endParaRPr lang="en-US" dirty="0">
              <a:latin typeface="Arial" pitchFamily="34" charset="0"/>
              <a:ea typeface="Calibri"/>
              <a:cs typeface="Arial" pitchFamily="34" charset="0"/>
            </a:endParaRPr>
          </a:p>
          <a:p>
            <a:pPr marL="398463" indent="-398463" algn="just">
              <a:lnSpc>
                <a:spcPct val="150000"/>
              </a:lnSpc>
              <a:spcAft>
                <a:spcPts val="0"/>
              </a:spcAft>
              <a:buAutoNum type="alphaLcParenBoth" startAt="3"/>
            </a:pPr>
            <a:endParaRPr lang="en-US" dirty="0">
              <a:latin typeface="Arial" pitchFamily="34" charset="0"/>
              <a:ea typeface="Calibri"/>
              <a:cs typeface="Arial" pitchFamily="34" charset="0"/>
            </a:endParaRPr>
          </a:p>
          <a:p>
            <a:pPr marL="398463" indent="-398463" algn="just">
              <a:lnSpc>
                <a:spcPct val="150000"/>
              </a:lnSpc>
              <a:spcAft>
                <a:spcPts val="0"/>
              </a:spcAft>
            </a:pPr>
            <a:r>
              <a:rPr lang="en-US" dirty="0">
                <a:latin typeface="Arial" pitchFamily="34" charset="0"/>
                <a:ea typeface="Calibri"/>
                <a:cs typeface="Arial" pitchFamily="34" charset="0"/>
              </a:rPr>
              <a:t> </a:t>
            </a:r>
            <a:endParaRPr lang="en-US" sz="1600" b="1" dirty="0">
              <a:latin typeface="Arial" pitchFamily="34" charset="0"/>
              <a:ea typeface="Calibri"/>
              <a:cs typeface="Arial" pitchFamily="34" charset="0"/>
            </a:endParaRPr>
          </a:p>
        </p:txBody>
      </p:sp>
      <p:sp>
        <p:nvSpPr>
          <p:cNvPr id="7" name="Rectangle 6"/>
          <p:cNvSpPr/>
          <p:nvPr/>
        </p:nvSpPr>
        <p:spPr>
          <a:xfrm>
            <a:off x="729048" y="1720840"/>
            <a:ext cx="7599406" cy="1338828"/>
          </a:xfrm>
          <a:prstGeom prst="rect">
            <a:avLst/>
          </a:prstGeom>
        </p:spPr>
        <p:txBody>
          <a:bodyPr wrap="square">
            <a:spAutoFit/>
          </a:bodyPr>
          <a:lstStyle/>
          <a:p>
            <a:pPr marL="58738" indent="-58738" algn="just">
              <a:lnSpc>
                <a:spcPct val="150000"/>
              </a:lnSpc>
            </a:pPr>
            <a:r>
              <a:rPr lang="en-US" dirty="0">
                <a:latin typeface="Arial" pitchFamily="34" charset="0"/>
                <a:cs typeface="Arial" pitchFamily="34" charset="0"/>
              </a:rPr>
              <a:t>  </a:t>
            </a:r>
          </a:p>
          <a:p>
            <a:pPr marL="398463" indent="-398463">
              <a:lnSpc>
                <a:spcPct val="150000"/>
              </a:lnSpc>
            </a:pPr>
            <a:r>
              <a:rPr lang="en-US" dirty="0">
                <a:latin typeface="Arial" pitchFamily="34" charset="0"/>
                <a:cs typeface="Arial" pitchFamily="34" charset="0"/>
              </a:rPr>
              <a:t> </a:t>
            </a:r>
          </a:p>
          <a:p>
            <a:pPr>
              <a:lnSpc>
                <a:spcPct val="150000"/>
              </a:lnSpc>
            </a:pPr>
            <a:endParaRPr lang="en-US" dirty="0">
              <a:latin typeface="Arial" pitchFamily="34" charset="0"/>
              <a:cs typeface="Arial" pitchFamily="34" charset="0"/>
            </a:endParaRPr>
          </a:p>
        </p:txBody>
      </p:sp>
      <p:sp>
        <p:nvSpPr>
          <p:cNvPr id="8" name="Rectangle 7"/>
          <p:cNvSpPr/>
          <p:nvPr/>
        </p:nvSpPr>
        <p:spPr>
          <a:xfrm>
            <a:off x="1096296" y="2011739"/>
            <a:ext cx="7384557" cy="456535"/>
          </a:xfrm>
          <a:prstGeom prst="rect">
            <a:avLst/>
          </a:prstGeom>
        </p:spPr>
        <p:txBody>
          <a:bodyPr wrap="square">
            <a:spAutoFit/>
          </a:bodyPr>
          <a:lstStyle/>
          <a:p>
            <a:pPr marL="398463" indent="-398463" algn="just">
              <a:lnSpc>
                <a:spcPct val="150000"/>
              </a:lnSpc>
              <a:spcAft>
                <a:spcPts val="0"/>
              </a:spcAft>
            </a:pPr>
            <a:r>
              <a:rPr lang="en-ZA" dirty="0">
                <a:latin typeface="Arial" pitchFamily="34" charset="0"/>
                <a:ea typeface="Calibri"/>
                <a:cs typeface="Arial" pitchFamily="34" charset="0"/>
              </a:rPr>
              <a:t>  </a:t>
            </a:r>
            <a:endParaRPr lang="en-US" dirty="0">
              <a:latin typeface="Arial" pitchFamily="34" charset="0"/>
              <a:cs typeface="Arial" pitchFamily="34" charset="0"/>
            </a:endParaRPr>
          </a:p>
        </p:txBody>
      </p:sp>
    </p:spTree>
    <p:extLst>
      <p:ext uri="{BB962C8B-B14F-4D97-AF65-F5344CB8AC3E}">
        <p14:creationId xmlns:p14="http://schemas.microsoft.com/office/powerpoint/2010/main" xmlns="" val="425848939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B82CC36-31B5-6845-B4BF-AC56D99B1E23}"/>
              </a:ext>
            </a:extLst>
          </p:cNvPr>
          <p:cNvSpPr txBox="1"/>
          <p:nvPr/>
        </p:nvSpPr>
        <p:spPr>
          <a:xfrm>
            <a:off x="729048" y="667781"/>
            <a:ext cx="7401698"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4. Powers of Court</a:t>
            </a:r>
            <a:endParaRPr lang="en-US" sz="2400" dirty="0">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xmlns="" id="{F6313141-8041-5D46-B346-B9AFD27D30F9}"/>
              </a:ext>
            </a:extLst>
          </p:cNvPr>
          <p:cNvCxnSpPr/>
          <p:nvPr/>
        </p:nvCxnSpPr>
        <p:spPr>
          <a:xfrm>
            <a:off x="729048" y="125572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4" name="Rectangle 3"/>
          <p:cNvSpPr/>
          <p:nvPr/>
        </p:nvSpPr>
        <p:spPr>
          <a:xfrm>
            <a:off x="652848" y="1381997"/>
            <a:ext cx="7751805" cy="5909310"/>
          </a:xfrm>
          <a:prstGeom prst="rect">
            <a:avLst/>
          </a:prstGeom>
        </p:spPr>
        <p:txBody>
          <a:bodyPr wrap="square">
            <a:spAutoFit/>
          </a:bodyPr>
          <a:lstStyle/>
          <a:p>
            <a:pPr algn="just">
              <a:lnSpc>
                <a:spcPct val="150000"/>
              </a:lnSpc>
            </a:pPr>
            <a:r>
              <a:rPr lang="en-US" dirty="0">
                <a:latin typeface="Arial" pitchFamily="34" charset="0"/>
                <a:ea typeface="Calibri"/>
                <a:cs typeface="Arial" pitchFamily="34" charset="0"/>
              </a:rPr>
              <a:t>4.14 </a:t>
            </a:r>
            <a:r>
              <a:rPr lang="en-US" dirty="0">
                <a:latin typeface="Arial" panose="020B0604020202020204" pitchFamily="34" charset="0"/>
                <a:cs typeface="Arial" panose="020B0604020202020204" pitchFamily="34" charset="0"/>
              </a:rPr>
              <a:t>The Court has all such powers that a Division of the High Court has in civil proceedings. If the Court considers it to be in the interests of justice, it </a:t>
            </a:r>
            <a:r>
              <a:rPr lang="en-GB" dirty="0">
                <a:latin typeface="Arial" panose="020B0604020202020204" pitchFamily="34" charset="0"/>
                <a:cs typeface="Arial" panose="020B0604020202020204" pitchFamily="34" charset="0"/>
              </a:rPr>
              <a:t>may</a:t>
            </a:r>
            <a:r>
              <a:rPr lang="en-ZA" dirty="0">
                <a:latin typeface="Arial" panose="020B0604020202020204" pitchFamily="34" charset="0"/>
                <a:cs typeface="Arial" panose="020B0604020202020204" pitchFamily="34" charset="0"/>
              </a:rPr>
              <a:t> decide any issue in terms of any other law, which is not ordinarily within its jurisdiction but is incidental to an issue within its jurisdiction. </a:t>
            </a:r>
            <a:r>
              <a:rPr lang="en-ZA" b="1" dirty="0">
                <a:latin typeface="Arial" panose="020B0604020202020204" pitchFamily="34" charset="0"/>
                <a:cs typeface="Arial" panose="020B0604020202020204" pitchFamily="34" charset="0"/>
              </a:rPr>
              <a:t>(Clause 24)</a:t>
            </a:r>
          </a:p>
          <a:p>
            <a:pPr algn="just">
              <a:lnSpc>
                <a:spcPct val="150000"/>
              </a:lnSpc>
              <a:spcAft>
                <a:spcPts val="0"/>
              </a:spcAft>
            </a:pPr>
            <a:endParaRPr lang="en-ZA" dirty="0">
              <a:latin typeface="Arial" panose="020B0604020202020204" pitchFamily="34" charset="0"/>
              <a:cs typeface="Arial" panose="020B0604020202020204" pitchFamily="34" charset="0"/>
            </a:endParaRPr>
          </a:p>
          <a:p>
            <a:pPr algn="just">
              <a:lnSpc>
                <a:spcPct val="150000"/>
              </a:lnSpc>
              <a:spcAft>
                <a:spcPts val="0"/>
              </a:spcAft>
            </a:pPr>
            <a:r>
              <a:rPr lang="en-ZA" dirty="0">
                <a:latin typeface="Arial" panose="020B0604020202020204" pitchFamily="34" charset="0"/>
                <a:cs typeface="Arial" panose="020B0604020202020204" pitchFamily="34" charset="0"/>
              </a:rPr>
              <a:t>4.15 The Court also has the power to reserve any question of law that arises in the proceedings for the decision of the Supreme Court of Appeal, and pending that decision the Court may make an interim order. </a:t>
            </a:r>
          </a:p>
          <a:p>
            <a:pPr algn="just">
              <a:lnSpc>
                <a:spcPct val="150000"/>
              </a:lnSpc>
              <a:spcAft>
                <a:spcPts val="0"/>
              </a:spcAft>
            </a:pPr>
            <a:endParaRPr lang="en-ZA" dirty="0">
              <a:latin typeface="Arial" panose="020B0604020202020204" pitchFamily="34" charset="0"/>
              <a:cs typeface="Arial" panose="020B0604020202020204" pitchFamily="34" charset="0"/>
            </a:endParaRPr>
          </a:p>
          <a:p>
            <a:pPr algn="just">
              <a:lnSpc>
                <a:spcPct val="150000"/>
              </a:lnSpc>
              <a:spcAft>
                <a:spcPts val="0"/>
              </a:spcAft>
            </a:pPr>
            <a:r>
              <a:rPr lang="en-ZA" dirty="0">
                <a:latin typeface="Arial" panose="020B0604020202020204" pitchFamily="34" charset="0"/>
                <a:cs typeface="Arial" panose="020B0604020202020204" pitchFamily="34" charset="0"/>
              </a:rPr>
              <a:t>4.16 </a:t>
            </a:r>
            <a:r>
              <a:rPr lang="en-GB" dirty="0">
                <a:latin typeface="Arial" panose="020B0604020202020204" pitchFamily="34" charset="0"/>
                <a:cs typeface="Arial" panose="020B0604020202020204" pitchFamily="34" charset="0"/>
              </a:rPr>
              <a:t>Any suspicion or allegation of corruption during the Court proceedings may be referred to the relevant authority for investigation.</a:t>
            </a:r>
            <a:endParaRPr lang="en-US" dirty="0">
              <a:latin typeface="Arial" pitchFamily="34" charset="0"/>
              <a:ea typeface="Calibri"/>
              <a:cs typeface="Arial" pitchFamily="34" charset="0"/>
            </a:endParaRPr>
          </a:p>
          <a:p>
            <a:pPr marL="398463" indent="-398463" algn="just">
              <a:lnSpc>
                <a:spcPct val="150000"/>
              </a:lnSpc>
              <a:spcAft>
                <a:spcPts val="0"/>
              </a:spcAft>
              <a:buAutoNum type="alphaLcParenBoth" startAt="3"/>
            </a:pPr>
            <a:endParaRPr lang="en-US" dirty="0">
              <a:latin typeface="Arial" pitchFamily="34" charset="0"/>
              <a:ea typeface="Calibri"/>
              <a:cs typeface="Arial" pitchFamily="34" charset="0"/>
            </a:endParaRPr>
          </a:p>
          <a:p>
            <a:pPr marL="398463" indent="-398463" algn="just">
              <a:lnSpc>
                <a:spcPct val="150000"/>
              </a:lnSpc>
              <a:spcAft>
                <a:spcPts val="0"/>
              </a:spcAft>
            </a:pPr>
            <a:r>
              <a:rPr lang="en-US" dirty="0">
                <a:latin typeface="Arial" pitchFamily="34" charset="0"/>
                <a:ea typeface="Calibri"/>
                <a:cs typeface="Arial" pitchFamily="34" charset="0"/>
              </a:rPr>
              <a:t> </a:t>
            </a:r>
            <a:endParaRPr lang="en-US" sz="1600" b="1" dirty="0">
              <a:latin typeface="Arial" pitchFamily="34" charset="0"/>
              <a:ea typeface="Calibri"/>
              <a:cs typeface="Arial" pitchFamily="34" charset="0"/>
            </a:endParaRPr>
          </a:p>
        </p:txBody>
      </p:sp>
      <p:sp>
        <p:nvSpPr>
          <p:cNvPr id="7" name="Rectangle 6"/>
          <p:cNvSpPr/>
          <p:nvPr/>
        </p:nvSpPr>
        <p:spPr>
          <a:xfrm>
            <a:off x="729048" y="1720840"/>
            <a:ext cx="7599406" cy="1338828"/>
          </a:xfrm>
          <a:prstGeom prst="rect">
            <a:avLst/>
          </a:prstGeom>
        </p:spPr>
        <p:txBody>
          <a:bodyPr wrap="square">
            <a:spAutoFit/>
          </a:bodyPr>
          <a:lstStyle/>
          <a:p>
            <a:pPr marL="58738" indent="-58738" algn="just">
              <a:lnSpc>
                <a:spcPct val="150000"/>
              </a:lnSpc>
            </a:pPr>
            <a:r>
              <a:rPr lang="en-US" dirty="0">
                <a:latin typeface="Arial" pitchFamily="34" charset="0"/>
                <a:cs typeface="Arial" pitchFamily="34" charset="0"/>
              </a:rPr>
              <a:t>  </a:t>
            </a:r>
          </a:p>
          <a:p>
            <a:pPr marL="398463" indent="-398463">
              <a:lnSpc>
                <a:spcPct val="150000"/>
              </a:lnSpc>
            </a:pPr>
            <a:r>
              <a:rPr lang="en-US" dirty="0">
                <a:latin typeface="Arial" pitchFamily="34" charset="0"/>
                <a:cs typeface="Arial" pitchFamily="34" charset="0"/>
              </a:rPr>
              <a:t> </a:t>
            </a:r>
          </a:p>
          <a:p>
            <a:pPr>
              <a:lnSpc>
                <a:spcPct val="150000"/>
              </a:lnSpc>
            </a:pPr>
            <a:endParaRPr lang="en-US" dirty="0">
              <a:latin typeface="Arial" pitchFamily="34" charset="0"/>
              <a:cs typeface="Arial" pitchFamily="34" charset="0"/>
            </a:endParaRPr>
          </a:p>
        </p:txBody>
      </p:sp>
      <p:sp>
        <p:nvSpPr>
          <p:cNvPr id="8" name="Rectangle 7"/>
          <p:cNvSpPr/>
          <p:nvPr/>
        </p:nvSpPr>
        <p:spPr>
          <a:xfrm>
            <a:off x="1096296" y="2011739"/>
            <a:ext cx="7384557" cy="456535"/>
          </a:xfrm>
          <a:prstGeom prst="rect">
            <a:avLst/>
          </a:prstGeom>
        </p:spPr>
        <p:txBody>
          <a:bodyPr wrap="square">
            <a:spAutoFit/>
          </a:bodyPr>
          <a:lstStyle/>
          <a:p>
            <a:pPr marL="398463" indent="-398463" algn="just">
              <a:lnSpc>
                <a:spcPct val="150000"/>
              </a:lnSpc>
              <a:spcAft>
                <a:spcPts val="0"/>
              </a:spcAft>
            </a:pPr>
            <a:r>
              <a:rPr lang="en-ZA" dirty="0">
                <a:latin typeface="Arial" pitchFamily="34" charset="0"/>
                <a:ea typeface="Calibri"/>
                <a:cs typeface="Arial" pitchFamily="34" charset="0"/>
              </a:rPr>
              <a:t>  </a:t>
            </a:r>
            <a:endParaRPr lang="en-US" dirty="0">
              <a:latin typeface="Arial" pitchFamily="34" charset="0"/>
              <a:cs typeface="Arial" pitchFamily="34" charset="0"/>
            </a:endParaRPr>
          </a:p>
        </p:txBody>
      </p:sp>
    </p:spTree>
    <p:extLst>
      <p:ext uri="{BB962C8B-B14F-4D97-AF65-F5344CB8AC3E}">
        <p14:creationId xmlns:p14="http://schemas.microsoft.com/office/powerpoint/2010/main" xmlns="" val="42488692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B82CC36-31B5-6845-B4BF-AC56D99B1E23}"/>
              </a:ext>
            </a:extLst>
          </p:cNvPr>
          <p:cNvSpPr txBox="1"/>
          <p:nvPr/>
        </p:nvSpPr>
        <p:spPr>
          <a:xfrm>
            <a:off x="729048" y="963827"/>
            <a:ext cx="7401698"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1. Background</a:t>
            </a:r>
            <a:endParaRPr lang="en-US" sz="2400" dirty="0">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xmlns="" id="{F6313141-8041-5D46-B346-B9AFD27D30F9}"/>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4" name="Rectangle 3"/>
          <p:cNvSpPr/>
          <p:nvPr/>
        </p:nvSpPr>
        <p:spPr>
          <a:xfrm>
            <a:off x="487680" y="1767841"/>
            <a:ext cx="8036560" cy="5723810"/>
          </a:xfrm>
          <a:prstGeom prst="rect">
            <a:avLst/>
          </a:prstGeom>
        </p:spPr>
        <p:txBody>
          <a:bodyPr wrap="square">
            <a:spAutoFit/>
          </a:bodyPr>
          <a:lstStyle/>
          <a:p>
            <a:pPr algn="just">
              <a:lnSpc>
                <a:spcPct val="150000"/>
              </a:lnSpc>
            </a:pPr>
            <a:r>
              <a:rPr lang="en-US" dirty="0">
                <a:latin typeface="Arial" pitchFamily="34" charset="0"/>
                <a:cs typeface="Arial" pitchFamily="34" charset="0"/>
              </a:rPr>
              <a:t>1.1 </a:t>
            </a:r>
            <a:r>
              <a:rPr lang="en-US" altLang="en-US">
                <a:latin typeface="Arial" panose="020B0604020202020204" pitchFamily="34" charset="0"/>
                <a:cs typeface="Arial" panose="020B0604020202020204" pitchFamily="34" charset="0"/>
              </a:rPr>
              <a:t>The current </a:t>
            </a:r>
            <a:r>
              <a:rPr lang="en-US" altLang="en-US" dirty="0">
                <a:latin typeface="Arial" panose="020B0604020202020204" pitchFamily="34" charset="0"/>
                <a:cs typeface="Arial" panose="020B0604020202020204" pitchFamily="34" charset="0"/>
              </a:rPr>
              <a:t>Land Claims Court (“the LCC”) established under section 22(1) of the Restitution of Land Rights Act, 1994 (Act No. 22 of 1994) (“Restitution Act”), has exclusive jurisdiction and power in respect of matters relating to land, more specifically on restitution claims arising from the Restitution Act</a:t>
            </a:r>
            <a:r>
              <a:rPr lang="en-ZA" altLang="en-US" dirty="0">
                <a:latin typeface="Arial" panose="020B0604020202020204" pitchFamily="34" charset="0"/>
                <a:cs typeface="Arial" panose="020B0604020202020204" pitchFamily="34" charset="0"/>
              </a:rPr>
              <a:t>. </a:t>
            </a:r>
          </a:p>
          <a:p>
            <a:pPr algn="just">
              <a:lnSpc>
                <a:spcPct val="150000"/>
              </a:lnSpc>
            </a:pPr>
            <a:endParaRPr lang="en-ZA" altLang="en-US" dirty="0">
              <a:latin typeface="Arial" panose="020B0604020202020204" pitchFamily="34" charset="0"/>
              <a:cs typeface="Arial" panose="020B0604020202020204" pitchFamily="34" charset="0"/>
            </a:endParaRPr>
          </a:p>
          <a:p>
            <a:pPr algn="just">
              <a:lnSpc>
                <a:spcPct val="150000"/>
              </a:lnSpc>
            </a:pPr>
            <a:r>
              <a:rPr lang="en-ZA" altLang="en-US" dirty="0">
                <a:latin typeface="Arial" panose="020B0604020202020204" pitchFamily="34" charset="0"/>
                <a:cs typeface="Arial" panose="020B0604020202020204" pitchFamily="34" charset="0"/>
              </a:rPr>
              <a:t>1.2 </a:t>
            </a:r>
            <a:r>
              <a:rPr lang="en-GB" dirty="0">
                <a:latin typeface="Arial" panose="020B0604020202020204" pitchFamily="34" charset="0"/>
                <a:cs typeface="Arial" panose="020B0604020202020204" pitchFamily="34" charset="0"/>
              </a:rPr>
              <a:t>It also currently has exclusive jurisdiction to deal with matters arising from the application of the Land Reform (Labour Tenants) Act, 1996 (Act No. 3 of 1996), and it shares jurisdiction with the magistrates’ courts in respect of matters arising from the application of the Extension of Security of Tenure Act, 1997 (Act No. 62 of 1997).</a:t>
            </a:r>
            <a:endParaRPr lang="en-ZA" altLang="en-US" dirty="0">
              <a:latin typeface="Arial" panose="020B0604020202020204" pitchFamily="34" charset="0"/>
              <a:cs typeface="Arial" panose="020B0604020202020204" pitchFamily="34" charset="0"/>
            </a:endParaRPr>
          </a:p>
          <a:p>
            <a:pPr algn="just"/>
            <a:endParaRPr lang="en-ZA" altLang="en-US" dirty="0">
              <a:latin typeface="Arial" panose="020B0604020202020204" pitchFamily="34" charset="0"/>
              <a:cs typeface="Arial" panose="020B0604020202020204" pitchFamily="34" charset="0"/>
            </a:endParaRPr>
          </a:p>
          <a:p>
            <a:pPr algn="just">
              <a:lnSpc>
                <a:spcPct val="150000"/>
              </a:lnSpc>
            </a:pPr>
            <a:endParaRPr lang="en-US" dirty="0">
              <a:latin typeface="Arial" pitchFamily="34" charset="0"/>
              <a:cs typeface="Arial" pitchFamily="34" charset="0"/>
            </a:endParaRPr>
          </a:p>
          <a:p>
            <a:r>
              <a:rPr lang="en-US" dirty="0">
                <a:latin typeface="Arial" pitchFamily="34" charset="0"/>
                <a:cs typeface="Arial" pitchFamily="34" charset="0"/>
              </a:rPr>
              <a:t> </a:t>
            </a:r>
          </a:p>
        </p:txBody>
      </p:sp>
    </p:spTree>
    <p:extLst>
      <p:ext uri="{BB962C8B-B14F-4D97-AF65-F5344CB8AC3E}">
        <p14:creationId xmlns:p14="http://schemas.microsoft.com/office/powerpoint/2010/main" xmlns="" val="274477608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B82CC36-31B5-6845-B4BF-AC56D99B1E23}"/>
              </a:ext>
            </a:extLst>
          </p:cNvPr>
          <p:cNvSpPr txBox="1"/>
          <p:nvPr/>
        </p:nvSpPr>
        <p:spPr>
          <a:xfrm>
            <a:off x="729048" y="806280"/>
            <a:ext cx="7401698"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4. Conferences</a:t>
            </a:r>
            <a:endParaRPr lang="en-US" sz="2400" dirty="0">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xmlns="" id="{F6313141-8041-5D46-B346-B9AFD27D30F9}"/>
              </a:ext>
            </a:extLst>
          </p:cNvPr>
          <p:cNvCxnSpPr/>
          <p:nvPr/>
        </p:nvCxnSpPr>
        <p:spPr>
          <a:xfrm>
            <a:off x="729048" y="139796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4" name="Rectangle 3"/>
          <p:cNvSpPr/>
          <p:nvPr/>
        </p:nvSpPr>
        <p:spPr>
          <a:xfrm>
            <a:off x="729048" y="1527978"/>
            <a:ext cx="7751805" cy="5909310"/>
          </a:xfrm>
          <a:prstGeom prst="rect">
            <a:avLst/>
          </a:prstGeom>
        </p:spPr>
        <p:txBody>
          <a:bodyPr wrap="square">
            <a:spAutoFit/>
          </a:bodyPr>
          <a:lstStyle/>
          <a:p>
            <a:pPr algn="just">
              <a:lnSpc>
                <a:spcPct val="150000"/>
              </a:lnSpc>
            </a:pPr>
            <a:r>
              <a:rPr lang="en-US" dirty="0">
                <a:latin typeface="Arial" pitchFamily="34" charset="0"/>
                <a:ea typeface="Calibri"/>
                <a:cs typeface="Arial" pitchFamily="34" charset="0"/>
              </a:rPr>
              <a:t>4.17 </a:t>
            </a:r>
            <a:r>
              <a:rPr lang="en-GB" b="1" dirty="0">
                <a:latin typeface="Arial" panose="020B0604020202020204" pitchFamily="34" charset="0"/>
                <a:cs typeface="Arial" panose="020B0604020202020204" pitchFamily="34" charset="0"/>
              </a:rPr>
              <a:t>Clause 25</a:t>
            </a:r>
            <a:r>
              <a:rPr lang="en-GB" dirty="0">
                <a:latin typeface="Arial" panose="020B0604020202020204" pitchFamily="34" charset="0"/>
                <a:cs typeface="Arial" panose="020B0604020202020204" pitchFamily="34" charset="0"/>
              </a:rPr>
              <a:t> entitles the Court to, on its own or at the request of any party and at any stage of the proceedings, convene a conference for the purpose of, </a:t>
            </a:r>
            <a:r>
              <a:rPr lang="en-GB" i="1" dirty="0">
                <a:latin typeface="Arial" panose="020B0604020202020204" pitchFamily="34" charset="0"/>
                <a:cs typeface="Arial" panose="020B0604020202020204" pitchFamily="34" charset="0"/>
              </a:rPr>
              <a:t>inter alia</a:t>
            </a:r>
            <a:r>
              <a:rPr lang="en-GB" dirty="0">
                <a:latin typeface="Arial" panose="020B0604020202020204" pitchFamily="34" charset="0"/>
                <a:cs typeface="Arial" panose="020B0604020202020204" pitchFamily="34" charset="0"/>
              </a:rPr>
              <a:t>, the simplification of the issues in dispute, the limitation of the number of expert witnesses to be called at Court or such other matters as may aid in the disposal of the action in the most expeditious and least costly manner. </a:t>
            </a:r>
          </a:p>
          <a:p>
            <a:pPr algn="just">
              <a:lnSpc>
                <a:spcPct val="150000"/>
              </a:lnSpc>
            </a:pPr>
            <a:endParaRPr lang="en-GB" dirty="0">
              <a:latin typeface="Arial" panose="020B0604020202020204" pitchFamily="34" charset="0"/>
              <a:cs typeface="Arial" panose="020B0604020202020204" pitchFamily="34" charset="0"/>
            </a:endParaRPr>
          </a:p>
          <a:p>
            <a:pPr algn="just">
              <a:lnSpc>
                <a:spcPct val="150000"/>
              </a:lnSpc>
            </a:pPr>
            <a:r>
              <a:rPr lang="en-GB" dirty="0">
                <a:latin typeface="Arial" panose="020B0604020202020204" pitchFamily="34" charset="0"/>
                <a:cs typeface="Arial" panose="020B0604020202020204" pitchFamily="34" charset="0"/>
              </a:rPr>
              <a:t>4.18 A party who refuses or neglects to attend the conference may be penalised as may be equitable in the circumstances, including a penalty to pay such costs as in the opinion of the Court were incurred as a result of that absence.</a:t>
            </a:r>
            <a:endParaRPr lang="en-ZA" dirty="0">
              <a:latin typeface="Arial" panose="020B0604020202020204" pitchFamily="34" charset="0"/>
              <a:cs typeface="Arial" panose="020B0604020202020204" pitchFamily="34" charset="0"/>
            </a:endParaRPr>
          </a:p>
          <a:p>
            <a:pPr marL="398463" indent="-398463" algn="just">
              <a:lnSpc>
                <a:spcPct val="150000"/>
              </a:lnSpc>
              <a:spcAft>
                <a:spcPts val="0"/>
              </a:spcAft>
            </a:pPr>
            <a:endParaRPr lang="en-US" dirty="0">
              <a:latin typeface="Arial" pitchFamily="34" charset="0"/>
              <a:ea typeface="Calibri"/>
              <a:cs typeface="Arial" pitchFamily="34" charset="0"/>
            </a:endParaRPr>
          </a:p>
          <a:p>
            <a:pPr marL="398463" indent="-398463" algn="just">
              <a:lnSpc>
                <a:spcPct val="150000"/>
              </a:lnSpc>
              <a:spcAft>
                <a:spcPts val="0"/>
              </a:spcAft>
              <a:buAutoNum type="alphaLcParenBoth" startAt="3"/>
            </a:pPr>
            <a:endParaRPr lang="en-US" dirty="0">
              <a:latin typeface="Arial" pitchFamily="34" charset="0"/>
              <a:ea typeface="Calibri"/>
              <a:cs typeface="Arial" pitchFamily="34" charset="0"/>
            </a:endParaRPr>
          </a:p>
          <a:p>
            <a:pPr marL="398463" indent="-398463" algn="just">
              <a:lnSpc>
                <a:spcPct val="150000"/>
              </a:lnSpc>
              <a:spcAft>
                <a:spcPts val="0"/>
              </a:spcAft>
            </a:pPr>
            <a:r>
              <a:rPr lang="en-US" dirty="0">
                <a:latin typeface="Arial" pitchFamily="34" charset="0"/>
                <a:ea typeface="Calibri"/>
                <a:cs typeface="Arial" pitchFamily="34" charset="0"/>
              </a:rPr>
              <a:t> </a:t>
            </a:r>
            <a:endParaRPr lang="en-US" sz="1600" b="1" dirty="0">
              <a:latin typeface="Arial" pitchFamily="34" charset="0"/>
              <a:ea typeface="Calibri"/>
              <a:cs typeface="Arial" pitchFamily="34" charset="0"/>
            </a:endParaRPr>
          </a:p>
        </p:txBody>
      </p:sp>
      <p:sp>
        <p:nvSpPr>
          <p:cNvPr id="7" name="Rectangle 6"/>
          <p:cNvSpPr/>
          <p:nvPr/>
        </p:nvSpPr>
        <p:spPr>
          <a:xfrm>
            <a:off x="729048" y="1720840"/>
            <a:ext cx="7599406" cy="1338828"/>
          </a:xfrm>
          <a:prstGeom prst="rect">
            <a:avLst/>
          </a:prstGeom>
        </p:spPr>
        <p:txBody>
          <a:bodyPr wrap="square">
            <a:spAutoFit/>
          </a:bodyPr>
          <a:lstStyle/>
          <a:p>
            <a:pPr marL="58738" indent="-58738" algn="just">
              <a:lnSpc>
                <a:spcPct val="150000"/>
              </a:lnSpc>
            </a:pPr>
            <a:r>
              <a:rPr lang="en-US" dirty="0">
                <a:latin typeface="Arial" pitchFamily="34" charset="0"/>
                <a:cs typeface="Arial" pitchFamily="34" charset="0"/>
              </a:rPr>
              <a:t>  </a:t>
            </a:r>
          </a:p>
          <a:p>
            <a:pPr marL="398463" indent="-398463">
              <a:lnSpc>
                <a:spcPct val="150000"/>
              </a:lnSpc>
            </a:pPr>
            <a:r>
              <a:rPr lang="en-US" dirty="0">
                <a:latin typeface="Arial" pitchFamily="34" charset="0"/>
                <a:cs typeface="Arial" pitchFamily="34" charset="0"/>
              </a:rPr>
              <a:t> </a:t>
            </a:r>
          </a:p>
          <a:p>
            <a:pPr>
              <a:lnSpc>
                <a:spcPct val="150000"/>
              </a:lnSpc>
            </a:pPr>
            <a:endParaRPr lang="en-US" dirty="0">
              <a:latin typeface="Arial" pitchFamily="34" charset="0"/>
              <a:cs typeface="Arial" pitchFamily="34" charset="0"/>
            </a:endParaRPr>
          </a:p>
        </p:txBody>
      </p:sp>
      <p:sp>
        <p:nvSpPr>
          <p:cNvPr id="8" name="Rectangle 7"/>
          <p:cNvSpPr/>
          <p:nvPr/>
        </p:nvSpPr>
        <p:spPr>
          <a:xfrm>
            <a:off x="1096296" y="2011739"/>
            <a:ext cx="7384557" cy="456535"/>
          </a:xfrm>
          <a:prstGeom prst="rect">
            <a:avLst/>
          </a:prstGeom>
        </p:spPr>
        <p:txBody>
          <a:bodyPr wrap="square">
            <a:spAutoFit/>
          </a:bodyPr>
          <a:lstStyle/>
          <a:p>
            <a:pPr marL="398463" indent="-398463" algn="just">
              <a:lnSpc>
                <a:spcPct val="150000"/>
              </a:lnSpc>
              <a:spcAft>
                <a:spcPts val="0"/>
              </a:spcAft>
            </a:pPr>
            <a:r>
              <a:rPr lang="en-ZA" dirty="0">
                <a:latin typeface="Arial" pitchFamily="34" charset="0"/>
                <a:ea typeface="Calibri"/>
                <a:cs typeface="Arial" pitchFamily="34" charset="0"/>
              </a:rPr>
              <a:t>  </a:t>
            </a:r>
            <a:endParaRPr lang="en-US" dirty="0">
              <a:latin typeface="Arial" pitchFamily="34" charset="0"/>
              <a:cs typeface="Arial" pitchFamily="34" charset="0"/>
            </a:endParaRPr>
          </a:p>
        </p:txBody>
      </p:sp>
    </p:spTree>
    <p:extLst>
      <p:ext uri="{BB962C8B-B14F-4D97-AF65-F5344CB8AC3E}">
        <p14:creationId xmlns:p14="http://schemas.microsoft.com/office/powerpoint/2010/main" xmlns="" val="18425723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B82CC36-31B5-6845-B4BF-AC56D99B1E23}"/>
              </a:ext>
            </a:extLst>
          </p:cNvPr>
          <p:cNvSpPr txBox="1"/>
          <p:nvPr/>
        </p:nvSpPr>
        <p:spPr>
          <a:xfrm>
            <a:off x="729048" y="554783"/>
            <a:ext cx="7401698"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4. </a:t>
            </a:r>
            <a:r>
              <a:rPr lang="en-US" altLang="en-US" sz="2400" b="1" dirty="0">
                <a:latin typeface="Times New Roman" panose="02020603050405020304" pitchFamily="18" charset="0"/>
                <a:cs typeface="Times New Roman" panose="02020603050405020304" pitchFamily="18" charset="0"/>
              </a:rPr>
              <a:t>Court orders, variation, rescission and costs</a:t>
            </a:r>
          </a:p>
        </p:txBody>
      </p:sp>
      <p:cxnSp>
        <p:nvCxnSpPr>
          <p:cNvPr id="5" name="Straight Connector 4">
            <a:extLst>
              <a:ext uri="{FF2B5EF4-FFF2-40B4-BE49-F238E27FC236}">
                <a16:creationId xmlns:a16="http://schemas.microsoft.com/office/drawing/2014/main" xmlns="" id="{F6313141-8041-5D46-B346-B9AFD27D30F9}"/>
              </a:ext>
            </a:extLst>
          </p:cNvPr>
          <p:cNvCxnSpPr/>
          <p:nvPr/>
        </p:nvCxnSpPr>
        <p:spPr>
          <a:xfrm>
            <a:off x="729048" y="11642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4" name="Rectangle 3"/>
          <p:cNvSpPr/>
          <p:nvPr/>
        </p:nvSpPr>
        <p:spPr>
          <a:xfrm>
            <a:off x="325121" y="1164281"/>
            <a:ext cx="8229600" cy="7155805"/>
          </a:xfrm>
          <a:prstGeom prst="rect">
            <a:avLst/>
          </a:prstGeom>
        </p:spPr>
        <p:txBody>
          <a:bodyPr wrap="square">
            <a:spAutoFit/>
          </a:bodyPr>
          <a:lstStyle/>
          <a:p>
            <a:pPr algn="just">
              <a:lnSpc>
                <a:spcPct val="150000"/>
              </a:lnSpc>
            </a:pPr>
            <a:r>
              <a:rPr lang="en-US" dirty="0">
                <a:latin typeface="Arial" pitchFamily="34" charset="0"/>
                <a:ea typeface="Calibri"/>
                <a:cs typeface="Arial" pitchFamily="34" charset="0"/>
              </a:rPr>
              <a:t>4.19 </a:t>
            </a:r>
            <a:r>
              <a:rPr lang="en-GB" b="1" dirty="0">
                <a:latin typeface="Arial" panose="020B0604020202020204" pitchFamily="34" charset="0"/>
                <a:cs typeface="Arial" panose="020B0604020202020204" pitchFamily="34" charset="0"/>
              </a:rPr>
              <a:t>Clause 26</a:t>
            </a:r>
            <a:r>
              <a:rPr lang="en-GB" dirty="0">
                <a:latin typeface="Arial" panose="020B0604020202020204" pitchFamily="34" charset="0"/>
                <a:cs typeface="Arial" panose="020B0604020202020204" pitchFamily="34" charset="0"/>
              </a:rPr>
              <a:t> sets out the various orders that the Court can make, and may at any stage after a dispute has been referred to it, if it becomes apparent that it would advance the finalisation of the case if some or all of the disputes between the parties are referred to mediation, stay the proceedings and refer the dispute to mediation.</a:t>
            </a:r>
          </a:p>
          <a:p>
            <a:pPr algn="just">
              <a:lnSpc>
                <a:spcPct val="150000"/>
              </a:lnSpc>
              <a:defRPr/>
            </a:pPr>
            <a:endParaRPr lang="en-ZA" dirty="0">
              <a:latin typeface="Arial" panose="020B0604020202020204" pitchFamily="34" charset="0"/>
              <a:cs typeface="Arial" panose="020B0604020202020204" pitchFamily="34" charset="0"/>
            </a:endParaRPr>
          </a:p>
          <a:p>
            <a:pPr algn="just">
              <a:lnSpc>
                <a:spcPct val="150000"/>
              </a:lnSpc>
              <a:defRPr/>
            </a:pPr>
            <a:r>
              <a:rPr lang="en-ZA" dirty="0">
                <a:latin typeface="Arial" panose="020B0604020202020204" pitchFamily="34" charset="0"/>
                <a:cs typeface="Arial" panose="020B0604020202020204" pitchFamily="34" charset="0"/>
              </a:rPr>
              <a:t>4.20 The Court, may of its own accord or on the application of any affected party vary or rescind its decision, judgment or order. The types of judgments that may be rescinded are set out in the clause. </a:t>
            </a:r>
            <a:r>
              <a:rPr lang="en-ZA" b="1" dirty="0">
                <a:latin typeface="Arial" panose="020B0604020202020204" pitchFamily="34" charset="0"/>
                <a:cs typeface="Arial" panose="020B0604020202020204" pitchFamily="34" charset="0"/>
              </a:rPr>
              <a:t>(Clause 27)</a:t>
            </a:r>
            <a:endParaRPr lang="en-US" b="1" strike="sngStrike" dirty="0">
              <a:latin typeface="Arial" panose="020B0604020202020204" pitchFamily="34" charset="0"/>
              <a:cs typeface="Arial" panose="020B0604020202020204" pitchFamily="34" charset="0"/>
            </a:endParaRPr>
          </a:p>
          <a:p>
            <a:pPr algn="just">
              <a:lnSpc>
                <a:spcPct val="150000"/>
              </a:lnSpc>
              <a:defRPr/>
            </a:pPr>
            <a:endParaRPr lang="en-US" strike="sngStrike" dirty="0">
              <a:latin typeface="Arial" panose="020B0604020202020204" pitchFamily="34" charset="0"/>
              <a:cs typeface="Arial" panose="020B0604020202020204" pitchFamily="34" charset="0"/>
            </a:endParaRPr>
          </a:p>
          <a:p>
            <a:pPr algn="just">
              <a:lnSpc>
                <a:spcPct val="150000"/>
              </a:lnSpc>
              <a:defRPr/>
            </a:pPr>
            <a:r>
              <a:rPr lang="en-US" dirty="0">
                <a:latin typeface="Arial" panose="020B0604020202020204" pitchFamily="34" charset="0"/>
                <a:cs typeface="Arial" panose="020B0604020202020204" pitchFamily="34" charset="0"/>
              </a:rPr>
              <a:t>4.21 When granting costs the Court may consider whether the matter ought to have been referred to mediation or arbitration, and the conduct of the parties during the proceedings. </a:t>
            </a:r>
            <a:r>
              <a:rPr lang="en-ZA" b="1" dirty="0">
                <a:latin typeface="Arial" panose="020B0604020202020204" pitchFamily="34" charset="0"/>
                <a:cs typeface="Arial" panose="020B0604020202020204" pitchFamily="34" charset="0"/>
              </a:rPr>
              <a:t>(Clause 28)</a:t>
            </a:r>
            <a:endParaRPr lang="en-US" b="1" strike="sngStrike" dirty="0">
              <a:latin typeface="Arial" panose="020B0604020202020204" pitchFamily="34" charset="0"/>
              <a:cs typeface="Arial" panose="020B0604020202020204" pitchFamily="34" charset="0"/>
            </a:endParaRPr>
          </a:p>
          <a:p>
            <a:pPr algn="just">
              <a:lnSpc>
                <a:spcPct val="150000"/>
              </a:lnSpc>
              <a:defRPr/>
            </a:pPr>
            <a:endParaRPr lang="en-US" dirty="0">
              <a:latin typeface="Arial" panose="020B0604020202020204" pitchFamily="34" charset="0"/>
              <a:cs typeface="Arial" panose="020B0604020202020204" pitchFamily="34" charset="0"/>
            </a:endParaRPr>
          </a:p>
          <a:p>
            <a:pPr algn="just">
              <a:lnSpc>
                <a:spcPct val="150000"/>
              </a:lnSpc>
              <a:spcAft>
                <a:spcPts val="0"/>
              </a:spcAft>
            </a:pPr>
            <a:endParaRPr lang="en-US" dirty="0">
              <a:latin typeface="Arial" pitchFamily="34" charset="0"/>
              <a:ea typeface="Calibri"/>
              <a:cs typeface="Arial" pitchFamily="34" charset="0"/>
            </a:endParaRPr>
          </a:p>
          <a:p>
            <a:pPr marL="398463" indent="-398463" algn="just">
              <a:lnSpc>
                <a:spcPct val="150000"/>
              </a:lnSpc>
              <a:spcAft>
                <a:spcPts val="0"/>
              </a:spcAft>
              <a:buAutoNum type="alphaLcParenBoth" startAt="3"/>
            </a:pPr>
            <a:endParaRPr lang="en-US" dirty="0">
              <a:latin typeface="Arial" pitchFamily="34" charset="0"/>
              <a:ea typeface="Calibri"/>
              <a:cs typeface="Arial" pitchFamily="34" charset="0"/>
            </a:endParaRPr>
          </a:p>
          <a:p>
            <a:pPr marL="398463" indent="-398463" algn="just">
              <a:lnSpc>
                <a:spcPct val="150000"/>
              </a:lnSpc>
              <a:spcAft>
                <a:spcPts val="0"/>
              </a:spcAft>
            </a:pPr>
            <a:r>
              <a:rPr lang="en-US" dirty="0">
                <a:latin typeface="Arial" pitchFamily="34" charset="0"/>
                <a:ea typeface="Calibri"/>
                <a:cs typeface="Arial" pitchFamily="34" charset="0"/>
              </a:rPr>
              <a:t> </a:t>
            </a:r>
            <a:endParaRPr lang="en-US" sz="1600" b="1" dirty="0">
              <a:latin typeface="Arial" pitchFamily="34" charset="0"/>
              <a:ea typeface="Calibri"/>
              <a:cs typeface="Arial" pitchFamily="34" charset="0"/>
            </a:endParaRPr>
          </a:p>
        </p:txBody>
      </p:sp>
      <p:sp>
        <p:nvSpPr>
          <p:cNvPr id="7" name="Rectangle 6"/>
          <p:cNvSpPr/>
          <p:nvPr/>
        </p:nvSpPr>
        <p:spPr>
          <a:xfrm>
            <a:off x="729048" y="1720840"/>
            <a:ext cx="7599406" cy="1338828"/>
          </a:xfrm>
          <a:prstGeom prst="rect">
            <a:avLst/>
          </a:prstGeom>
        </p:spPr>
        <p:txBody>
          <a:bodyPr wrap="square">
            <a:spAutoFit/>
          </a:bodyPr>
          <a:lstStyle/>
          <a:p>
            <a:pPr marL="58738" indent="-58738" algn="just">
              <a:lnSpc>
                <a:spcPct val="150000"/>
              </a:lnSpc>
            </a:pPr>
            <a:r>
              <a:rPr lang="en-US" dirty="0">
                <a:latin typeface="Arial" pitchFamily="34" charset="0"/>
                <a:cs typeface="Arial" pitchFamily="34" charset="0"/>
              </a:rPr>
              <a:t>  </a:t>
            </a:r>
          </a:p>
          <a:p>
            <a:pPr marL="398463" indent="-398463">
              <a:lnSpc>
                <a:spcPct val="150000"/>
              </a:lnSpc>
            </a:pPr>
            <a:r>
              <a:rPr lang="en-US" dirty="0">
                <a:latin typeface="Arial" pitchFamily="34" charset="0"/>
                <a:cs typeface="Arial" pitchFamily="34" charset="0"/>
              </a:rPr>
              <a:t> </a:t>
            </a:r>
          </a:p>
          <a:p>
            <a:pPr>
              <a:lnSpc>
                <a:spcPct val="150000"/>
              </a:lnSpc>
            </a:pPr>
            <a:endParaRPr lang="en-US" dirty="0">
              <a:latin typeface="Arial" pitchFamily="34" charset="0"/>
              <a:cs typeface="Arial" pitchFamily="34" charset="0"/>
            </a:endParaRPr>
          </a:p>
        </p:txBody>
      </p:sp>
      <p:sp>
        <p:nvSpPr>
          <p:cNvPr id="8" name="Rectangle 7"/>
          <p:cNvSpPr/>
          <p:nvPr/>
        </p:nvSpPr>
        <p:spPr>
          <a:xfrm>
            <a:off x="1096296" y="2011739"/>
            <a:ext cx="7384557" cy="456535"/>
          </a:xfrm>
          <a:prstGeom prst="rect">
            <a:avLst/>
          </a:prstGeom>
        </p:spPr>
        <p:txBody>
          <a:bodyPr wrap="square">
            <a:spAutoFit/>
          </a:bodyPr>
          <a:lstStyle/>
          <a:p>
            <a:pPr marL="398463" indent="-398463" algn="just">
              <a:lnSpc>
                <a:spcPct val="150000"/>
              </a:lnSpc>
              <a:spcAft>
                <a:spcPts val="0"/>
              </a:spcAft>
            </a:pPr>
            <a:r>
              <a:rPr lang="en-ZA" dirty="0">
                <a:latin typeface="Arial" pitchFamily="34" charset="0"/>
                <a:ea typeface="Calibri"/>
                <a:cs typeface="Arial" pitchFamily="34" charset="0"/>
              </a:rPr>
              <a:t>  </a:t>
            </a:r>
            <a:endParaRPr lang="en-US" dirty="0">
              <a:latin typeface="Arial" pitchFamily="34" charset="0"/>
              <a:cs typeface="Arial" pitchFamily="34" charset="0"/>
            </a:endParaRPr>
          </a:p>
        </p:txBody>
      </p:sp>
    </p:spTree>
    <p:extLst>
      <p:ext uri="{BB962C8B-B14F-4D97-AF65-F5344CB8AC3E}">
        <p14:creationId xmlns:p14="http://schemas.microsoft.com/office/powerpoint/2010/main" xmlns="" val="18063555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B82CC36-31B5-6845-B4BF-AC56D99B1E23}"/>
              </a:ext>
            </a:extLst>
          </p:cNvPr>
          <p:cNvSpPr txBox="1"/>
          <p:nvPr/>
        </p:nvSpPr>
        <p:spPr>
          <a:xfrm>
            <a:off x="729048" y="502162"/>
            <a:ext cx="7401698"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4. Mediation</a:t>
            </a:r>
            <a:endParaRPr lang="en-US" sz="2400" dirty="0">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xmlns="" id="{F6313141-8041-5D46-B346-B9AFD27D30F9}"/>
              </a:ext>
            </a:extLst>
          </p:cNvPr>
          <p:cNvCxnSpPr/>
          <p:nvPr/>
        </p:nvCxnSpPr>
        <p:spPr>
          <a:xfrm>
            <a:off x="729048" y="110332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4" name="Rectangle 3"/>
          <p:cNvSpPr/>
          <p:nvPr/>
        </p:nvSpPr>
        <p:spPr>
          <a:xfrm>
            <a:off x="652848" y="1242816"/>
            <a:ext cx="7751805" cy="5909310"/>
          </a:xfrm>
          <a:prstGeom prst="rect">
            <a:avLst/>
          </a:prstGeom>
        </p:spPr>
        <p:txBody>
          <a:bodyPr wrap="square">
            <a:spAutoFit/>
          </a:bodyPr>
          <a:lstStyle/>
          <a:p>
            <a:pPr algn="just">
              <a:lnSpc>
                <a:spcPct val="150000"/>
              </a:lnSpc>
              <a:spcAft>
                <a:spcPts val="0"/>
              </a:spcAft>
            </a:pPr>
            <a:r>
              <a:rPr lang="en-US" dirty="0">
                <a:latin typeface="Arial" pitchFamily="34" charset="0"/>
                <a:ea typeface="Calibri"/>
                <a:cs typeface="Arial" pitchFamily="34" charset="0"/>
              </a:rPr>
              <a:t>4.22 I</a:t>
            </a:r>
            <a:r>
              <a:rPr lang="en-GB" dirty="0">
                <a:latin typeface="Arial" panose="020B0604020202020204" pitchFamily="34" charset="0"/>
                <a:cs typeface="Arial" panose="020B0604020202020204" pitchFamily="34" charset="0"/>
              </a:rPr>
              <a:t>f it becomes evident to the presiding judge, during proceedings, but prior to judgment, that there is any issue which might be resolved through mediation, that judge may direct the parties to attempt to settle the issue through mediation, and stay the proceedings pending such process. </a:t>
            </a:r>
            <a:r>
              <a:rPr lang="en-GB" b="1" dirty="0">
                <a:latin typeface="Arial" panose="020B0604020202020204" pitchFamily="34" charset="0"/>
                <a:cs typeface="Arial" panose="020B0604020202020204" pitchFamily="34" charset="0"/>
              </a:rPr>
              <a:t>(Clause 29</a:t>
            </a:r>
            <a:r>
              <a:rPr lang="en-GB" dirty="0">
                <a:latin typeface="Arial" panose="020B0604020202020204" pitchFamily="34" charset="0"/>
                <a:cs typeface="Arial" panose="020B0604020202020204" pitchFamily="34" charset="0"/>
              </a:rPr>
              <a:t>)</a:t>
            </a:r>
          </a:p>
          <a:p>
            <a:pPr algn="just">
              <a:lnSpc>
                <a:spcPct val="150000"/>
              </a:lnSpc>
              <a:spcAft>
                <a:spcPts val="0"/>
              </a:spcAft>
            </a:pPr>
            <a:r>
              <a:rPr lang="en-GB" dirty="0">
                <a:latin typeface="Arial" panose="020B0604020202020204" pitchFamily="34" charset="0"/>
                <a:cs typeface="Arial" panose="020B0604020202020204" pitchFamily="34" charset="0"/>
              </a:rPr>
              <a:t>4.23 The Rules Board must make rules various aspects relating to mediation.</a:t>
            </a:r>
          </a:p>
          <a:p>
            <a:pPr algn="just">
              <a:lnSpc>
                <a:spcPct val="150000"/>
              </a:lnSpc>
              <a:spcAft>
                <a:spcPts val="0"/>
              </a:spcAft>
            </a:pPr>
            <a:r>
              <a:rPr lang="en-GB" dirty="0">
                <a:latin typeface="Arial" panose="020B0604020202020204" pitchFamily="34" charset="0"/>
                <a:ea typeface="Calibri"/>
                <a:cs typeface="Arial" panose="020B0604020202020204" pitchFamily="34" charset="0"/>
              </a:rPr>
              <a:t>4.24 </a:t>
            </a:r>
            <a:r>
              <a:rPr lang="en-GB" dirty="0">
                <a:latin typeface="Arial" panose="020B0604020202020204" pitchFamily="34" charset="0"/>
                <a:cs typeface="Arial" panose="020B0604020202020204" pitchFamily="34" charset="0"/>
              </a:rPr>
              <a:t>If the parties are not able to resolve the dispute, or one or more of the parties to mediation so request, the mediator must refer the matter to the Court for adjudication, by following the processes determined in the rules.</a:t>
            </a:r>
            <a:endParaRPr lang="en-US" dirty="0">
              <a:latin typeface="Arial" pitchFamily="34" charset="0"/>
              <a:ea typeface="Calibri"/>
              <a:cs typeface="Arial" pitchFamily="34" charset="0"/>
            </a:endParaRPr>
          </a:p>
          <a:p>
            <a:pPr algn="just">
              <a:lnSpc>
                <a:spcPct val="150000"/>
              </a:lnSpc>
            </a:pPr>
            <a:r>
              <a:rPr lang="en-ZA" dirty="0">
                <a:latin typeface="Arial" panose="020B0604020202020204" pitchFamily="34" charset="0"/>
                <a:cs typeface="Arial" panose="020B0604020202020204" pitchFamily="34" charset="0"/>
              </a:rPr>
              <a:t>4.25 If </a:t>
            </a:r>
            <a:r>
              <a:rPr lang="en-GB" dirty="0">
                <a:latin typeface="Arial" panose="020B0604020202020204" pitchFamily="34" charset="0"/>
                <a:cs typeface="Arial" panose="020B0604020202020204" pitchFamily="34" charset="0"/>
              </a:rPr>
              <a:t>a matter is settled out of Court, the Court may confirm the settlement agreement and make it an order of Court. </a:t>
            </a:r>
            <a:r>
              <a:rPr lang="en-GB" b="1" dirty="0">
                <a:latin typeface="Arial" panose="020B0604020202020204" pitchFamily="34" charset="0"/>
                <a:cs typeface="Arial" panose="020B0604020202020204" pitchFamily="34" charset="0"/>
              </a:rPr>
              <a:t>(Clause 29</a:t>
            </a:r>
            <a:r>
              <a:rPr lang="en-GB" dirty="0">
                <a:latin typeface="Arial" panose="020B0604020202020204" pitchFamily="34" charset="0"/>
                <a:cs typeface="Arial" panose="020B0604020202020204" pitchFamily="34" charset="0"/>
              </a:rPr>
              <a:t>)</a:t>
            </a:r>
          </a:p>
          <a:p>
            <a:pPr algn="just">
              <a:lnSpc>
                <a:spcPct val="150000"/>
              </a:lnSpc>
              <a:spcAft>
                <a:spcPts val="0"/>
              </a:spcAft>
            </a:pPr>
            <a:endParaRPr lang="en-US" dirty="0">
              <a:latin typeface="Arial" pitchFamily="34" charset="0"/>
              <a:ea typeface="Calibri"/>
              <a:cs typeface="Arial" pitchFamily="34" charset="0"/>
            </a:endParaRPr>
          </a:p>
          <a:p>
            <a:pPr marL="398463" indent="-398463" algn="just">
              <a:lnSpc>
                <a:spcPct val="150000"/>
              </a:lnSpc>
              <a:spcAft>
                <a:spcPts val="0"/>
              </a:spcAft>
            </a:pPr>
            <a:r>
              <a:rPr lang="en-US" dirty="0">
                <a:latin typeface="Arial" pitchFamily="34" charset="0"/>
                <a:ea typeface="Calibri"/>
                <a:cs typeface="Arial" pitchFamily="34" charset="0"/>
              </a:rPr>
              <a:t> </a:t>
            </a:r>
            <a:endParaRPr lang="en-US" sz="1600" b="1" dirty="0">
              <a:latin typeface="Arial" pitchFamily="34" charset="0"/>
              <a:ea typeface="Calibri"/>
              <a:cs typeface="Arial" pitchFamily="34" charset="0"/>
            </a:endParaRPr>
          </a:p>
        </p:txBody>
      </p:sp>
      <p:sp>
        <p:nvSpPr>
          <p:cNvPr id="7" name="Rectangle 6"/>
          <p:cNvSpPr/>
          <p:nvPr/>
        </p:nvSpPr>
        <p:spPr>
          <a:xfrm>
            <a:off x="729048" y="1720840"/>
            <a:ext cx="7599406" cy="1338828"/>
          </a:xfrm>
          <a:prstGeom prst="rect">
            <a:avLst/>
          </a:prstGeom>
        </p:spPr>
        <p:txBody>
          <a:bodyPr wrap="square">
            <a:spAutoFit/>
          </a:bodyPr>
          <a:lstStyle/>
          <a:p>
            <a:pPr marL="58738" indent="-58738" algn="just">
              <a:lnSpc>
                <a:spcPct val="150000"/>
              </a:lnSpc>
            </a:pPr>
            <a:r>
              <a:rPr lang="en-US" dirty="0">
                <a:latin typeface="Arial" pitchFamily="34" charset="0"/>
                <a:cs typeface="Arial" pitchFamily="34" charset="0"/>
              </a:rPr>
              <a:t>  </a:t>
            </a:r>
          </a:p>
          <a:p>
            <a:pPr marL="398463" indent="-398463">
              <a:lnSpc>
                <a:spcPct val="150000"/>
              </a:lnSpc>
            </a:pPr>
            <a:r>
              <a:rPr lang="en-US" dirty="0">
                <a:latin typeface="Arial" pitchFamily="34" charset="0"/>
                <a:cs typeface="Arial" pitchFamily="34" charset="0"/>
              </a:rPr>
              <a:t> </a:t>
            </a:r>
          </a:p>
          <a:p>
            <a:pPr>
              <a:lnSpc>
                <a:spcPct val="150000"/>
              </a:lnSpc>
            </a:pPr>
            <a:endParaRPr lang="en-US" dirty="0">
              <a:latin typeface="Arial" pitchFamily="34" charset="0"/>
              <a:cs typeface="Arial" pitchFamily="34" charset="0"/>
            </a:endParaRPr>
          </a:p>
        </p:txBody>
      </p:sp>
      <p:sp>
        <p:nvSpPr>
          <p:cNvPr id="8" name="Rectangle 7"/>
          <p:cNvSpPr/>
          <p:nvPr/>
        </p:nvSpPr>
        <p:spPr>
          <a:xfrm>
            <a:off x="1096296" y="2011739"/>
            <a:ext cx="7384557" cy="456535"/>
          </a:xfrm>
          <a:prstGeom prst="rect">
            <a:avLst/>
          </a:prstGeom>
        </p:spPr>
        <p:txBody>
          <a:bodyPr wrap="square">
            <a:spAutoFit/>
          </a:bodyPr>
          <a:lstStyle/>
          <a:p>
            <a:pPr marL="398463" indent="-398463" algn="just">
              <a:lnSpc>
                <a:spcPct val="150000"/>
              </a:lnSpc>
              <a:spcAft>
                <a:spcPts val="0"/>
              </a:spcAft>
            </a:pPr>
            <a:r>
              <a:rPr lang="en-ZA" dirty="0">
                <a:latin typeface="Arial" pitchFamily="34" charset="0"/>
                <a:ea typeface="Calibri"/>
                <a:cs typeface="Arial" pitchFamily="34" charset="0"/>
              </a:rPr>
              <a:t>  </a:t>
            </a:r>
            <a:endParaRPr lang="en-US" dirty="0">
              <a:latin typeface="Arial" pitchFamily="34" charset="0"/>
              <a:cs typeface="Arial" pitchFamily="34" charset="0"/>
            </a:endParaRPr>
          </a:p>
        </p:txBody>
      </p:sp>
    </p:spTree>
    <p:extLst>
      <p:ext uri="{BB962C8B-B14F-4D97-AF65-F5344CB8AC3E}">
        <p14:creationId xmlns:p14="http://schemas.microsoft.com/office/powerpoint/2010/main" xmlns="" val="42488430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B82CC36-31B5-6845-B4BF-AC56D99B1E23}"/>
              </a:ext>
            </a:extLst>
          </p:cNvPr>
          <p:cNvSpPr txBox="1"/>
          <p:nvPr/>
        </p:nvSpPr>
        <p:spPr>
          <a:xfrm>
            <a:off x="683464" y="527301"/>
            <a:ext cx="7401698"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5. Appeals against judgments or orders of Court </a:t>
            </a:r>
            <a:endParaRPr lang="en-US" sz="2400" dirty="0">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xmlns="" id="{F6313141-8041-5D46-B346-B9AFD27D30F9}"/>
              </a:ext>
            </a:extLst>
          </p:cNvPr>
          <p:cNvCxnSpPr/>
          <p:nvPr/>
        </p:nvCxnSpPr>
        <p:spPr>
          <a:xfrm>
            <a:off x="729047" y="1015327"/>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4" name="Rectangle 3"/>
          <p:cNvSpPr/>
          <p:nvPr/>
        </p:nvSpPr>
        <p:spPr>
          <a:xfrm>
            <a:off x="508410" y="988966"/>
            <a:ext cx="7751805" cy="6740307"/>
          </a:xfrm>
          <a:prstGeom prst="rect">
            <a:avLst/>
          </a:prstGeom>
        </p:spPr>
        <p:txBody>
          <a:bodyPr wrap="square">
            <a:spAutoFit/>
          </a:bodyPr>
          <a:lstStyle/>
          <a:p>
            <a:pPr algn="just">
              <a:lnSpc>
                <a:spcPct val="150000"/>
              </a:lnSpc>
            </a:pPr>
            <a:r>
              <a:rPr lang="en-US" dirty="0">
                <a:latin typeface="Arial" pitchFamily="34" charset="0"/>
                <a:ea typeface="Calibri"/>
                <a:cs typeface="Arial" pitchFamily="34" charset="0"/>
              </a:rPr>
              <a:t>5.1 </a:t>
            </a:r>
            <a:r>
              <a:rPr lang="en-ZA" b="1" dirty="0">
                <a:latin typeface="Arial" panose="020B0604020202020204" pitchFamily="34" charset="0"/>
                <a:cs typeface="Arial" panose="020B0604020202020204" pitchFamily="34" charset="0"/>
              </a:rPr>
              <a:t>Clause 31 </a:t>
            </a:r>
            <a:r>
              <a:rPr lang="en-ZA" dirty="0">
                <a:latin typeface="Arial" panose="020B0604020202020204" pitchFamily="34" charset="0"/>
                <a:cs typeface="Arial" panose="020B0604020202020204" pitchFamily="34" charset="0"/>
              </a:rPr>
              <a:t>provides that an appeal against a decision of the Court sitting as a court of first instance lies, upon leave having been granted—</a:t>
            </a:r>
          </a:p>
          <a:p>
            <a:pPr algn="just">
              <a:lnSpc>
                <a:spcPct val="150000"/>
              </a:lnSpc>
            </a:pPr>
            <a:r>
              <a:rPr lang="en-ZA" dirty="0">
                <a:latin typeface="Arial" panose="020B0604020202020204" pitchFamily="34" charset="0"/>
                <a:cs typeface="Arial" panose="020B0604020202020204" pitchFamily="34" charset="0"/>
              </a:rPr>
              <a:t>(a)	if the Court consisted of a single judge, either to the Supreme Court of Appeal or to a full court; or</a:t>
            </a:r>
          </a:p>
          <a:p>
            <a:pPr algn="just">
              <a:lnSpc>
                <a:spcPct val="150000"/>
              </a:lnSpc>
            </a:pPr>
            <a:r>
              <a:rPr lang="en-ZA" dirty="0">
                <a:latin typeface="Arial" panose="020B0604020202020204" pitchFamily="34" charset="0"/>
                <a:cs typeface="Arial" panose="020B0604020202020204" pitchFamily="34" charset="0"/>
              </a:rPr>
              <a:t>(b)	if the Court consisted of more than one judge, to the Supreme Court of Appeal.</a:t>
            </a:r>
          </a:p>
          <a:p>
            <a:pPr algn="just">
              <a:lnSpc>
                <a:spcPct val="150000"/>
              </a:lnSpc>
            </a:pPr>
            <a:r>
              <a:rPr lang="en-ZA" dirty="0">
                <a:latin typeface="Arial" panose="020B0604020202020204" pitchFamily="34" charset="0"/>
                <a:cs typeface="Arial" panose="020B0604020202020204" pitchFamily="34" charset="0"/>
              </a:rPr>
              <a:t>5.2 An appeal against any decision of a full court on appeal to it, lies to the Supreme Court of Appeal upon special leave having been granted by the Supreme Court of Appeal. </a:t>
            </a:r>
          </a:p>
          <a:p>
            <a:pPr algn="just">
              <a:lnSpc>
                <a:spcPct val="150000"/>
              </a:lnSpc>
            </a:pPr>
            <a:r>
              <a:rPr lang="en-ZA" dirty="0">
                <a:latin typeface="Arial" panose="020B0604020202020204" pitchFamily="34" charset="0"/>
                <a:cs typeface="Arial" panose="020B0604020202020204" pitchFamily="34" charset="0"/>
              </a:rPr>
              <a:t>5.3 A judge is prohibited from sitting at the hearing of an appeal against a judgment or an order given in a case that was heard before that judge.</a:t>
            </a:r>
          </a:p>
          <a:p>
            <a:pPr algn="just">
              <a:lnSpc>
                <a:spcPct val="150000"/>
              </a:lnSpc>
            </a:pPr>
            <a:r>
              <a:rPr lang="en-US" dirty="0">
                <a:latin typeface="Arial" pitchFamily="34" charset="0"/>
                <a:ea typeface="Calibri"/>
                <a:cs typeface="Arial" pitchFamily="34" charset="0"/>
              </a:rPr>
              <a:t>5.4 </a:t>
            </a:r>
            <a:r>
              <a:rPr lang="en-ZA" dirty="0">
                <a:latin typeface="Arial" panose="020B0604020202020204" pitchFamily="34" charset="0"/>
                <a:cs typeface="Arial" panose="020B0604020202020204" pitchFamily="34" charset="0"/>
              </a:rPr>
              <a:t>The rules must provide for the process that the Court must follow in hearing appeals against judgments and orders of other courts. </a:t>
            </a:r>
            <a:r>
              <a:rPr lang="en-ZA" b="1" dirty="0">
                <a:latin typeface="Arial" panose="020B0604020202020204" pitchFamily="34" charset="0"/>
                <a:cs typeface="Arial" panose="020B0604020202020204" pitchFamily="34" charset="0"/>
              </a:rPr>
              <a:t>Clause 31</a:t>
            </a:r>
            <a:endParaRPr lang="en-ZA" dirty="0">
              <a:latin typeface="Arial" panose="020B0604020202020204" pitchFamily="34" charset="0"/>
              <a:cs typeface="Arial" panose="020B0604020202020204" pitchFamily="34" charset="0"/>
            </a:endParaRPr>
          </a:p>
          <a:p>
            <a:pPr marL="398463" indent="-398463" algn="just">
              <a:lnSpc>
                <a:spcPct val="150000"/>
              </a:lnSpc>
              <a:spcAft>
                <a:spcPts val="0"/>
              </a:spcAft>
            </a:pPr>
            <a:endParaRPr lang="en-US" dirty="0">
              <a:latin typeface="Arial" pitchFamily="34" charset="0"/>
              <a:ea typeface="Calibri"/>
              <a:cs typeface="Arial" pitchFamily="34" charset="0"/>
            </a:endParaRPr>
          </a:p>
          <a:p>
            <a:pPr marL="398463" indent="-398463" algn="just">
              <a:lnSpc>
                <a:spcPct val="150000"/>
              </a:lnSpc>
              <a:spcAft>
                <a:spcPts val="0"/>
              </a:spcAft>
              <a:buAutoNum type="alphaLcParenBoth" startAt="3"/>
            </a:pPr>
            <a:endParaRPr lang="en-US" dirty="0">
              <a:latin typeface="Arial" pitchFamily="34" charset="0"/>
              <a:ea typeface="Calibri"/>
              <a:cs typeface="Arial" pitchFamily="34" charset="0"/>
            </a:endParaRPr>
          </a:p>
          <a:p>
            <a:pPr marL="398463" indent="-398463" algn="just">
              <a:lnSpc>
                <a:spcPct val="150000"/>
              </a:lnSpc>
              <a:spcAft>
                <a:spcPts val="0"/>
              </a:spcAft>
            </a:pPr>
            <a:r>
              <a:rPr lang="en-US" dirty="0">
                <a:latin typeface="Arial" pitchFamily="34" charset="0"/>
                <a:ea typeface="Calibri"/>
                <a:cs typeface="Arial" pitchFamily="34" charset="0"/>
              </a:rPr>
              <a:t> </a:t>
            </a:r>
            <a:endParaRPr lang="en-US" sz="1600" b="1" dirty="0">
              <a:latin typeface="Arial" pitchFamily="34" charset="0"/>
              <a:ea typeface="Calibri"/>
              <a:cs typeface="Arial" pitchFamily="34" charset="0"/>
            </a:endParaRPr>
          </a:p>
        </p:txBody>
      </p:sp>
      <p:sp>
        <p:nvSpPr>
          <p:cNvPr id="7" name="Rectangle 6"/>
          <p:cNvSpPr/>
          <p:nvPr/>
        </p:nvSpPr>
        <p:spPr>
          <a:xfrm>
            <a:off x="729048" y="1720840"/>
            <a:ext cx="7599406" cy="1338828"/>
          </a:xfrm>
          <a:prstGeom prst="rect">
            <a:avLst/>
          </a:prstGeom>
        </p:spPr>
        <p:txBody>
          <a:bodyPr wrap="square">
            <a:spAutoFit/>
          </a:bodyPr>
          <a:lstStyle/>
          <a:p>
            <a:pPr marL="58738" indent="-58738" algn="just">
              <a:lnSpc>
                <a:spcPct val="150000"/>
              </a:lnSpc>
            </a:pPr>
            <a:r>
              <a:rPr lang="en-US" dirty="0">
                <a:latin typeface="Arial" pitchFamily="34" charset="0"/>
                <a:cs typeface="Arial" pitchFamily="34" charset="0"/>
              </a:rPr>
              <a:t>  </a:t>
            </a:r>
          </a:p>
          <a:p>
            <a:pPr marL="398463" indent="-398463">
              <a:lnSpc>
                <a:spcPct val="150000"/>
              </a:lnSpc>
            </a:pPr>
            <a:r>
              <a:rPr lang="en-US" dirty="0">
                <a:latin typeface="Arial" pitchFamily="34" charset="0"/>
                <a:cs typeface="Arial" pitchFamily="34" charset="0"/>
              </a:rPr>
              <a:t> </a:t>
            </a:r>
          </a:p>
          <a:p>
            <a:pPr>
              <a:lnSpc>
                <a:spcPct val="150000"/>
              </a:lnSpc>
            </a:pPr>
            <a:endParaRPr lang="en-US" dirty="0">
              <a:latin typeface="Arial" pitchFamily="34" charset="0"/>
              <a:cs typeface="Arial" pitchFamily="34" charset="0"/>
            </a:endParaRPr>
          </a:p>
        </p:txBody>
      </p:sp>
      <p:sp>
        <p:nvSpPr>
          <p:cNvPr id="8" name="Rectangle 7"/>
          <p:cNvSpPr/>
          <p:nvPr/>
        </p:nvSpPr>
        <p:spPr>
          <a:xfrm>
            <a:off x="1096296" y="2011739"/>
            <a:ext cx="7384557" cy="456535"/>
          </a:xfrm>
          <a:prstGeom prst="rect">
            <a:avLst/>
          </a:prstGeom>
        </p:spPr>
        <p:txBody>
          <a:bodyPr wrap="square">
            <a:spAutoFit/>
          </a:bodyPr>
          <a:lstStyle/>
          <a:p>
            <a:pPr marL="398463" indent="-398463" algn="just">
              <a:lnSpc>
                <a:spcPct val="150000"/>
              </a:lnSpc>
              <a:spcAft>
                <a:spcPts val="0"/>
              </a:spcAft>
            </a:pPr>
            <a:r>
              <a:rPr lang="en-ZA" dirty="0">
                <a:latin typeface="Arial" pitchFamily="34" charset="0"/>
                <a:ea typeface="Calibri"/>
                <a:cs typeface="Arial" pitchFamily="34" charset="0"/>
              </a:rPr>
              <a:t>  </a:t>
            </a:r>
            <a:endParaRPr lang="en-US" dirty="0">
              <a:latin typeface="Arial" pitchFamily="34" charset="0"/>
              <a:cs typeface="Arial" pitchFamily="34" charset="0"/>
            </a:endParaRPr>
          </a:p>
        </p:txBody>
      </p:sp>
    </p:spTree>
    <p:extLst>
      <p:ext uri="{BB962C8B-B14F-4D97-AF65-F5344CB8AC3E}">
        <p14:creationId xmlns:p14="http://schemas.microsoft.com/office/powerpoint/2010/main" xmlns="" val="39056305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B82CC36-31B5-6845-B4BF-AC56D99B1E23}"/>
              </a:ext>
            </a:extLst>
          </p:cNvPr>
          <p:cNvSpPr txBox="1"/>
          <p:nvPr/>
        </p:nvSpPr>
        <p:spPr>
          <a:xfrm>
            <a:off x="696096" y="657655"/>
            <a:ext cx="7401698"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6. General provisions</a:t>
            </a:r>
            <a:endParaRPr lang="en-US" sz="2400" dirty="0">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xmlns="" id="{F6313141-8041-5D46-B346-B9AFD27D30F9}"/>
              </a:ext>
            </a:extLst>
          </p:cNvPr>
          <p:cNvCxnSpPr/>
          <p:nvPr/>
        </p:nvCxnSpPr>
        <p:spPr>
          <a:xfrm>
            <a:off x="729048" y="122524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4" name="Rectangle 3"/>
          <p:cNvSpPr/>
          <p:nvPr/>
        </p:nvSpPr>
        <p:spPr>
          <a:xfrm>
            <a:off x="642824" y="1331222"/>
            <a:ext cx="7751805" cy="5493812"/>
          </a:xfrm>
          <a:prstGeom prst="rect">
            <a:avLst/>
          </a:prstGeom>
        </p:spPr>
        <p:txBody>
          <a:bodyPr wrap="square">
            <a:spAutoFit/>
          </a:bodyPr>
          <a:lstStyle/>
          <a:p>
            <a:pPr algn="just">
              <a:lnSpc>
                <a:spcPct val="150000"/>
              </a:lnSpc>
              <a:spcAft>
                <a:spcPts val="0"/>
              </a:spcAft>
            </a:pPr>
            <a:r>
              <a:rPr lang="en-ZA" dirty="0">
                <a:latin typeface="Arial" pitchFamily="34" charset="0"/>
                <a:ea typeface="Calibri"/>
                <a:cs typeface="Arial" pitchFamily="34" charset="0"/>
              </a:rPr>
              <a:t>6.1 </a:t>
            </a:r>
            <a:r>
              <a:rPr lang="en-ZA" dirty="0">
                <a:latin typeface="Arial" panose="020B0604020202020204" pitchFamily="34" charset="0"/>
                <a:cs typeface="Arial" panose="020B0604020202020204" pitchFamily="34" charset="0"/>
              </a:rPr>
              <a:t>Chapter 6 </a:t>
            </a:r>
            <a:r>
              <a:rPr lang="en-GB" dirty="0">
                <a:latin typeface="Arial" panose="020B0604020202020204" pitchFamily="34" charset="0"/>
                <a:cs typeface="Arial" panose="020B0604020202020204" pitchFamily="34" charset="0"/>
              </a:rPr>
              <a:t>deals with the </a:t>
            </a:r>
            <a:r>
              <a:rPr lang="en-ZA" dirty="0">
                <a:latin typeface="Arial" panose="020B0604020202020204" pitchFamily="34" charset="0"/>
                <a:cs typeface="Arial" panose="020B0604020202020204" pitchFamily="34" charset="0"/>
              </a:rPr>
              <a:t>general provisions applicable to Court </a:t>
            </a:r>
            <a:r>
              <a:rPr lang="en-ZA" b="1" dirty="0">
                <a:latin typeface="Arial" panose="020B0604020202020204" pitchFamily="34" charset="0"/>
                <a:cs typeface="Arial" panose="020B0604020202020204" pitchFamily="34" charset="0"/>
              </a:rPr>
              <a:t>(clause 33)</a:t>
            </a:r>
            <a:r>
              <a:rPr lang="en-GB" dirty="0">
                <a:latin typeface="Arial" panose="020B0604020202020204" pitchFamily="34" charset="0"/>
                <a:cs typeface="Arial" panose="020B0604020202020204" pitchFamily="34" charset="0"/>
              </a:rPr>
              <a:t>; transitional arrangements </a:t>
            </a:r>
            <a:r>
              <a:rPr lang="en-ZA" b="1" dirty="0">
                <a:latin typeface="Arial" panose="020B0604020202020204" pitchFamily="34" charset="0"/>
                <a:cs typeface="Arial" panose="020B0604020202020204" pitchFamily="34" charset="0"/>
              </a:rPr>
              <a:t>(clause 34)</a:t>
            </a:r>
            <a:r>
              <a:rPr lang="en-GB" dirty="0">
                <a:latin typeface="Arial" panose="020B0604020202020204" pitchFamily="34" charset="0"/>
                <a:cs typeface="Arial" panose="020B0604020202020204" pitchFamily="34" charset="0"/>
              </a:rPr>
              <a:t>; amendment of laws </a:t>
            </a:r>
            <a:r>
              <a:rPr lang="en-ZA" b="1" dirty="0">
                <a:latin typeface="Arial" panose="020B0604020202020204" pitchFamily="34" charset="0"/>
                <a:cs typeface="Arial" panose="020B0604020202020204" pitchFamily="34" charset="0"/>
              </a:rPr>
              <a:t>(clause 35)</a:t>
            </a:r>
            <a:r>
              <a:rPr lang="en-GB" dirty="0">
                <a:latin typeface="Arial" panose="020B0604020202020204" pitchFamily="34" charset="0"/>
                <a:cs typeface="Arial" panose="020B0604020202020204" pitchFamily="34" charset="0"/>
              </a:rPr>
              <a:t>; regulations </a:t>
            </a:r>
            <a:r>
              <a:rPr lang="en-ZA" b="1" dirty="0">
                <a:latin typeface="Arial" panose="020B0604020202020204" pitchFamily="34" charset="0"/>
                <a:cs typeface="Arial" panose="020B0604020202020204" pitchFamily="34" charset="0"/>
              </a:rPr>
              <a:t>(clause 36) </a:t>
            </a:r>
            <a:r>
              <a:rPr lang="en-GB" dirty="0">
                <a:latin typeface="Arial" panose="020B0604020202020204" pitchFamily="34" charset="0"/>
                <a:cs typeface="Arial" panose="020B0604020202020204" pitchFamily="34" charset="0"/>
              </a:rPr>
              <a:t>and the short title of the Bill </a:t>
            </a:r>
            <a:r>
              <a:rPr lang="en-ZA" b="1" dirty="0">
                <a:latin typeface="Arial" panose="020B0604020202020204" pitchFamily="34" charset="0"/>
                <a:cs typeface="Arial" panose="020B0604020202020204" pitchFamily="34" charset="0"/>
              </a:rPr>
              <a:t>(clause 37)</a:t>
            </a:r>
            <a:r>
              <a:rPr lang="en-GB" dirty="0">
                <a:latin typeface="Arial" panose="020B0604020202020204" pitchFamily="34" charset="0"/>
                <a:cs typeface="Arial" panose="020B0604020202020204" pitchFamily="34" charset="0"/>
              </a:rPr>
              <a:t>, which provisions are standard.  </a:t>
            </a:r>
          </a:p>
          <a:p>
            <a:pPr algn="just">
              <a:lnSpc>
                <a:spcPct val="150000"/>
              </a:lnSpc>
              <a:spcAft>
                <a:spcPts val="0"/>
              </a:spcAft>
            </a:pPr>
            <a:endParaRPr lang="en-GB" dirty="0">
              <a:latin typeface="Arial" panose="020B0604020202020204" pitchFamily="34" charset="0"/>
              <a:cs typeface="Arial" panose="020B0604020202020204" pitchFamily="34" charset="0"/>
            </a:endParaRPr>
          </a:p>
          <a:p>
            <a:pPr algn="just">
              <a:lnSpc>
                <a:spcPct val="150000"/>
              </a:lnSpc>
              <a:spcAft>
                <a:spcPts val="0"/>
              </a:spcAft>
            </a:pPr>
            <a:r>
              <a:rPr lang="en-GB" dirty="0">
                <a:latin typeface="Arial" panose="020B0604020202020204" pitchFamily="34" charset="0"/>
                <a:cs typeface="Arial" panose="020B0604020202020204" pitchFamily="34" charset="0"/>
              </a:rPr>
              <a:t>6.2 One significant transitional measure is that a </a:t>
            </a:r>
            <a:r>
              <a:rPr lang="en-ZA" dirty="0">
                <a:latin typeface="Arial" panose="020B0604020202020204" pitchFamily="34" charset="0"/>
                <a:cs typeface="Arial" panose="020B0604020202020204" pitchFamily="34" charset="0"/>
              </a:rPr>
              <a:t>judge of the High Court who, on the date of commencement of the Act, was seconded or appointed as a judge of the Land Claims Court becomes a judge of the Court, unless if such judge indicates in writing to the Secretary of the Judicial Service Commission, that such judge does not wish to hold a concurrent appointment as a judge of the Court. </a:t>
            </a:r>
            <a:r>
              <a:rPr lang="en-ZA" b="1" dirty="0">
                <a:latin typeface="Arial" panose="020B0604020202020204" pitchFamily="34" charset="0"/>
                <a:cs typeface="Arial" panose="020B0604020202020204" pitchFamily="34" charset="0"/>
              </a:rPr>
              <a:t>(Clause 34)</a:t>
            </a:r>
            <a:endParaRPr lang="en-US" dirty="0">
              <a:latin typeface="Arial" pitchFamily="34" charset="0"/>
              <a:ea typeface="Calibri"/>
              <a:cs typeface="Arial" pitchFamily="34" charset="0"/>
            </a:endParaRPr>
          </a:p>
          <a:p>
            <a:pPr marL="398463" indent="-398463" algn="just">
              <a:lnSpc>
                <a:spcPct val="150000"/>
              </a:lnSpc>
              <a:spcAft>
                <a:spcPts val="0"/>
              </a:spcAft>
              <a:buAutoNum type="alphaLcParenBoth" startAt="3"/>
            </a:pPr>
            <a:endParaRPr lang="en-US" dirty="0">
              <a:latin typeface="Arial" pitchFamily="34" charset="0"/>
              <a:ea typeface="Calibri"/>
              <a:cs typeface="Arial" pitchFamily="34" charset="0"/>
            </a:endParaRPr>
          </a:p>
          <a:p>
            <a:pPr marL="398463" indent="-398463" algn="just">
              <a:lnSpc>
                <a:spcPct val="150000"/>
              </a:lnSpc>
              <a:spcAft>
                <a:spcPts val="0"/>
              </a:spcAft>
            </a:pPr>
            <a:r>
              <a:rPr lang="en-US" dirty="0">
                <a:latin typeface="Arial" pitchFamily="34" charset="0"/>
                <a:ea typeface="Calibri"/>
                <a:cs typeface="Arial" pitchFamily="34" charset="0"/>
              </a:rPr>
              <a:t> </a:t>
            </a:r>
            <a:endParaRPr lang="en-US" sz="1600" b="1" dirty="0">
              <a:latin typeface="Arial" pitchFamily="34" charset="0"/>
              <a:ea typeface="Calibri"/>
              <a:cs typeface="Arial" pitchFamily="34" charset="0"/>
            </a:endParaRPr>
          </a:p>
        </p:txBody>
      </p:sp>
      <p:sp>
        <p:nvSpPr>
          <p:cNvPr id="7" name="Rectangle 6"/>
          <p:cNvSpPr/>
          <p:nvPr/>
        </p:nvSpPr>
        <p:spPr>
          <a:xfrm>
            <a:off x="729048" y="1720840"/>
            <a:ext cx="7599406" cy="1338828"/>
          </a:xfrm>
          <a:prstGeom prst="rect">
            <a:avLst/>
          </a:prstGeom>
        </p:spPr>
        <p:txBody>
          <a:bodyPr wrap="square">
            <a:spAutoFit/>
          </a:bodyPr>
          <a:lstStyle/>
          <a:p>
            <a:pPr marL="58738" indent="-58738" algn="just">
              <a:lnSpc>
                <a:spcPct val="150000"/>
              </a:lnSpc>
            </a:pPr>
            <a:r>
              <a:rPr lang="en-US" dirty="0">
                <a:latin typeface="Arial" pitchFamily="34" charset="0"/>
                <a:cs typeface="Arial" pitchFamily="34" charset="0"/>
              </a:rPr>
              <a:t>  </a:t>
            </a:r>
          </a:p>
          <a:p>
            <a:pPr marL="398463" indent="-398463">
              <a:lnSpc>
                <a:spcPct val="150000"/>
              </a:lnSpc>
            </a:pPr>
            <a:r>
              <a:rPr lang="en-US" dirty="0">
                <a:latin typeface="Arial" pitchFamily="34" charset="0"/>
                <a:cs typeface="Arial" pitchFamily="34" charset="0"/>
              </a:rPr>
              <a:t> </a:t>
            </a:r>
          </a:p>
          <a:p>
            <a:pPr>
              <a:lnSpc>
                <a:spcPct val="150000"/>
              </a:lnSpc>
            </a:pPr>
            <a:endParaRPr lang="en-US" dirty="0">
              <a:latin typeface="Arial" pitchFamily="34" charset="0"/>
              <a:cs typeface="Arial" pitchFamily="34" charset="0"/>
            </a:endParaRPr>
          </a:p>
        </p:txBody>
      </p:sp>
      <p:sp>
        <p:nvSpPr>
          <p:cNvPr id="8" name="Rectangle 7"/>
          <p:cNvSpPr/>
          <p:nvPr/>
        </p:nvSpPr>
        <p:spPr>
          <a:xfrm>
            <a:off x="1096296" y="2011739"/>
            <a:ext cx="7384557" cy="456535"/>
          </a:xfrm>
          <a:prstGeom prst="rect">
            <a:avLst/>
          </a:prstGeom>
        </p:spPr>
        <p:txBody>
          <a:bodyPr wrap="square">
            <a:spAutoFit/>
          </a:bodyPr>
          <a:lstStyle/>
          <a:p>
            <a:pPr marL="398463" indent="-398463" algn="just">
              <a:lnSpc>
                <a:spcPct val="150000"/>
              </a:lnSpc>
              <a:spcAft>
                <a:spcPts val="0"/>
              </a:spcAft>
            </a:pPr>
            <a:r>
              <a:rPr lang="en-ZA" dirty="0">
                <a:latin typeface="Arial" pitchFamily="34" charset="0"/>
                <a:ea typeface="Calibri"/>
                <a:cs typeface="Arial" pitchFamily="34" charset="0"/>
              </a:rPr>
              <a:t>  </a:t>
            </a:r>
            <a:endParaRPr lang="en-US" dirty="0">
              <a:latin typeface="Arial" pitchFamily="34" charset="0"/>
              <a:cs typeface="Arial" pitchFamily="34" charset="0"/>
            </a:endParaRPr>
          </a:p>
        </p:txBody>
      </p:sp>
    </p:spTree>
    <p:extLst>
      <p:ext uri="{BB962C8B-B14F-4D97-AF65-F5344CB8AC3E}">
        <p14:creationId xmlns:p14="http://schemas.microsoft.com/office/powerpoint/2010/main" xmlns="" val="28745088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B82CC36-31B5-6845-B4BF-AC56D99B1E23}"/>
              </a:ext>
            </a:extLst>
          </p:cNvPr>
          <p:cNvSpPr txBox="1"/>
          <p:nvPr/>
        </p:nvSpPr>
        <p:spPr>
          <a:xfrm>
            <a:off x="696096" y="529298"/>
            <a:ext cx="7401698"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6. General provisions (Contd.)</a:t>
            </a:r>
            <a:endParaRPr lang="en-US" sz="2400" dirty="0">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xmlns="" id="{F6313141-8041-5D46-B346-B9AFD27D30F9}"/>
              </a:ext>
            </a:extLst>
          </p:cNvPr>
          <p:cNvCxnSpPr/>
          <p:nvPr/>
        </p:nvCxnSpPr>
        <p:spPr>
          <a:xfrm>
            <a:off x="719023" y="1068124"/>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4" name="Rectangle 3"/>
          <p:cNvSpPr/>
          <p:nvPr/>
        </p:nvSpPr>
        <p:spPr>
          <a:xfrm>
            <a:off x="637880" y="990963"/>
            <a:ext cx="7751805" cy="5909310"/>
          </a:xfrm>
          <a:prstGeom prst="rect">
            <a:avLst/>
          </a:prstGeom>
        </p:spPr>
        <p:txBody>
          <a:bodyPr wrap="square">
            <a:spAutoFit/>
          </a:bodyPr>
          <a:lstStyle/>
          <a:p>
            <a:pPr algn="just">
              <a:lnSpc>
                <a:spcPct val="150000"/>
              </a:lnSpc>
            </a:pPr>
            <a:r>
              <a:rPr lang="en-ZA" dirty="0">
                <a:latin typeface="Arial" pitchFamily="34" charset="0"/>
                <a:ea typeface="Calibri"/>
                <a:cs typeface="Arial" pitchFamily="34" charset="0"/>
              </a:rPr>
              <a:t>6.3 </a:t>
            </a:r>
            <a:r>
              <a:rPr lang="en-GB" dirty="0">
                <a:latin typeface="Arial" panose="020B0604020202020204" pitchFamily="34" charset="0"/>
                <a:cs typeface="Arial" panose="020B0604020202020204" pitchFamily="34" charset="0"/>
              </a:rPr>
              <a:t>The laws referred to in </a:t>
            </a:r>
            <a:r>
              <a:rPr lang="en-GB" b="1" dirty="0">
                <a:latin typeface="Arial" panose="020B0604020202020204" pitchFamily="34" charset="0"/>
                <a:cs typeface="Arial" panose="020B0604020202020204" pitchFamily="34" charset="0"/>
              </a:rPr>
              <a:t>clause 35</a:t>
            </a:r>
            <a:r>
              <a:rPr lang="en-GB" dirty="0">
                <a:latin typeface="Arial" panose="020B0604020202020204" pitchFamily="34" charset="0"/>
                <a:cs typeface="Arial" panose="020B0604020202020204" pitchFamily="34" charset="0"/>
              </a:rPr>
              <a:t> are sought to be amended by means of the Schedule to the Bill to give the Court exclusive jurisdiction, or in some instances the Court and Magistrate’s Courts concurrent jurisdiction to adjudicate the disputes emanating from the application of those laws.  </a:t>
            </a:r>
          </a:p>
          <a:p>
            <a:pPr algn="just">
              <a:lnSpc>
                <a:spcPct val="150000"/>
              </a:lnSpc>
            </a:pPr>
            <a:endParaRPr lang="en-GB" dirty="0">
              <a:latin typeface="Arial" panose="020B0604020202020204" pitchFamily="34" charset="0"/>
              <a:cs typeface="Arial" panose="020B0604020202020204" pitchFamily="34" charset="0"/>
            </a:endParaRPr>
          </a:p>
          <a:p>
            <a:pPr algn="just">
              <a:lnSpc>
                <a:spcPct val="150000"/>
              </a:lnSpc>
            </a:pPr>
            <a:r>
              <a:rPr lang="en-GB" dirty="0">
                <a:latin typeface="Arial" panose="020B0604020202020204" pitchFamily="34" charset="0"/>
                <a:cs typeface="Arial" panose="020B0604020202020204" pitchFamily="34" charset="0"/>
              </a:rPr>
              <a:t>6.4 The Schedule lists only nine Acts for now, so as not to inundate the Court with many pieces of legislation all at once, especially when it is established for the first time.  However, further Acts may be amended in due course to confer either exclusive jurisdiction to the Court, or concurrent jurisdiction to the Court and Magistrate’s Court. </a:t>
            </a:r>
            <a:r>
              <a:rPr lang="en-GB" b="1" dirty="0">
                <a:latin typeface="Arial" panose="020B0604020202020204" pitchFamily="34" charset="0"/>
                <a:cs typeface="Arial" panose="020B0604020202020204" pitchFamily="34" charset="0"/>
              </a:rPr>
              <a:t>(Clause 35</a:t>
            </a:r>
            <a:r>
              <a:rPr lang="en-GB" dirty="0">
                <a:latin typeface="Arial" panose="020B0604020202020204" pitchFamily="34" charset="0"/>
                <a:cs typeface="Arial" panose="020B0604020202020204" pitchFamily="34" charset="0"/>
              </a:rPr>
              <a:t>)</a:t>
            </a:r>
            <a:endParaRPr lang="en-ZA" dirty="0">
              <a:latin typeface="Arial" panose="020B0604020202020204" pitchFamily="34" charset="0"/>
              <a:cs typeface="Arial" panose="020B0604020202020204" pitchFamily="34" charset="0"/>
            </a:endParaRPr>
          </a:p>
          <a:p>
            <a:pPr algn="just">
              <a:lnSpc>
                <a:spcPct val="150000"/>
              </a:lnSpc>
              <a:spcAft>
                <a:spcPts val="0"/>
              </a:spcAft>
            </a:pPr>
            <a:endParaRPr lang="en-US" dirty="0">
              <a:latin typeface="Arial" pitchFamily="34" charset="0"/>
              <a:ea typeface="Calibri"/>
              <a:cs typeface="Arial" pitchFamily="34" charset="0"/>
            </a:endParaRPr>
          </a:p>
          <a:p>
            <a:pPr algn="just">
              <a:lnSpc>
                <a:spcPct val="150000"/>
              </a:lnSpc>
              <a:spcAft>
                <a:spcPts val="0"/>
              </a:spcAft>
            </a:pPr>
            <a:r>
              <a:rPr lang="en-US" dirty="0">
                <a:latin typeface="Arial" pitchFamily="34" charset="0"/>
                <a:ea typeface="Calibri"/>
                <a:cs typeface="Arial" pitchFamily="34" charset="0"/>
              </a:rPr>
              <a:t>6.5 </a:t>
            </a:r>
            <a:r>
              <a:rPr lang="en-US" b="1" dirty="0">
                <a:latin typeface="Arial" pitchFamily="34" charset="0"/>
                <a:ea typeface="Calibri"/>
                <a:cs typeface="Arial" pitchFamily="34" charset="0"/>
              </a:rPr>
              <a:t>Clause 36</a:t>
            </a:r>
            <a:r>
              <a:rPr lang="en-US" dirty="0">
                <a:latin typeface="Arial" pitchFamily="34" charset="0"/>
                <a:ea typeface="Calibri"/>
                <a:cs typeface="Arial" pitchFamily="34" charset="0"/>
              </a:rPr>
              <a:t> provides for regulations that the Minister may make, and </a:t>
            </a:r>
            <a:r>
              <a:rPr lang="en-US" b="1" dirty="0">
                <a:latin typeface="Arial" pitchFamily="34" charset="0"/>
                <a:ea typeface="Calibri"/>
                <a:cs typeface="Arial" pitchFamily="34" charset="0"/>
              </a:rPr>
              <a:t>clause 37</a:t>
            </a:r>
            <a:r>
              <a:rPr lang="en-US" dirty="0">
                <a:latin typeface="Arial" pitchFamily="34" charset="0"/>
                <a:ea typeface="Calibri"/>
                <a:cs typeface="Arial" pitchFamily="34" charset="0"/>
              </a:rPr>
              <a:t> provides for short title and commencement of the Bill.</a:t>
            </a:r>
          </a:p>
          <a:p>
            <a:pPr marL="398463" indent="-398463" algn="just">
              <a:lnSpc>
                <a:spcPct val="150000"/>
              </a:lnSpc>
              <a:spcAft>
                <a:spcPts val="0"/>
              </a:spcAft>
            </a:pPr>
            <a:r>
              <a:rPr lang="en-US" dirty="0">
                <a:latin typeface="Arial" pitchFamily="34" charset="0"/>
                <a:ea typeface="Calibri"/>
                <a:cs typeface="Arial" pitchFamily="34" charset="0"/>
              </a:rPr>
              <a:t> </a:t>
            </a:r>
            <a:endParaRPr lang="en-US" sz="1600" b="1" dirty="0">
              <a:latin typeface="Arial" pitchFamily="34" charset="0"/>
              <a:ea typeface="Calibri"/>
              <a:cs typeface="Arial" pitchFamily="34" charset="0"/>
            </a:endParaRPr>
          </a:p>
        </p:txBody>
      </p:sp>
      <p:sp>
        <p:nvSpPr>
          <p:cNvPr id="7" name="Rectangle 6"/>
          <p:cNvSpPr/>
          <p:nvPr/>
        </p:nvSpPr>
        <p:spPr>
          <a:xfrm>
            <a:off x="729048" y="1720840"/>
            <a:ext cx="7599406" cy="1338828"/>
          </a:xfrm>
          <a:prstGeom prst="rect">
            <a:avLst/>
          </a:prstGeom>
        </p:spPr>
        <p:txBody>
          <a:bodyPr wrap="square">
            <a:spAutoFit/>
          </a:bodyPr>
          <a:lstStyle/>
          <a:p>
            <a:pPr marL="58738" indent="-58738" algn="just">
              <a:lnSpc>
                <a:spcPct val="150000"/>
              </a:lnSpc>
            </a:pPr>
            <a:r>
              <a:rPr lang="en-US" dirty="0">
                <a:latin typeface="Arial" pitchFamily="34" charset="0"/>
                <a:cs typeface="Arial" pitchFamily="34" charset="0"/>
              </a:rPr>
              <a:t>  </a:t>
            </a:r>
          </a:p>
          <a:p>
            <a:pPr marL="398463" indent="-398463">
              <a:lnSpc>
                <a:spcPct val="150000"/>
              </a:lnSpc>
            </a:pPr>
            <a:r>
              <a:rPr lang="en-US" dirty="0">
                <a:latin typeface="Arial" pitchFamily="34" charset="0"/>
                <a:cs typeface="Arial" pitchFamily="34" charset="0"/>
              </a:rPr>
              <a:t> </a:t>
            </a:r>
          </a:p>
          <a:p>
            <a:pPr>
              <a:lnSpc>
                <a:spcPct val="150000"/>
              </a:lnSpc>
            </a:pPr>
            <a:endParaRPr lang="en-US" dirty="0">
              <a:latin typeface="Arial" pitchFamily="34" charset="0"/>
              <a:cs typeface="Arial" pitchFamily="34" charset="0"/>
            </a:endParaRPr>
          </a:p>
        </p:txBody>
      </p:sp>
      <p:sp>
        <p:nvSpPr>
          <p:cNvPr id="8" name="Rectangle 7"/>
          <p:cNvSpPr/>
          <p:nvPr/>
        </p:nvSpPr>
        <p:spPr>
          <a:xfrm>
            <a:off x="1096296" y="2011739"/>
            <a:ext cx="7384557" cy="456535"/>
          </a:xfrm>
          <a:prstGeom prst="rect">
            <a:avLst/>
          </a:prstGeom>
        </p:spPr>
        <p:txBody>
          <a:bodyPr wrap="square">
            <a:spAutoFit/>
          </a:bodyPr>
          <a:lstStyle/>
          <a:p>
            <a:pPr marL="398463" indent="-398463" algn="just">
              <a:lnSpc>
                <a:spcPct val="150000"/>
              </a:lnSpc>
              <a:spcAft>
                <a:spcPts val="0"/>
              </a:spcAft>
            </a:pPr>
            <a:r>
              <a:rPr lang="en-ZA" dirty="0">
                <a:latin typeface="Arial" pitchFamily="34" charset="0"/>
                <a:ea typeface="Calibri"/>
                <a:cs typeface="Arial" pitchFamily="34" charset="0"/>
              </a:rPr>
              <a:t>  </a:t>
            </a:r>
            <a:endParaRPr lang="en-US" dirty="0">
              <a:latin typeface="Arial" pitchFamily="34" charset="0"/>
              <a:cs typeface="Arial" pitchFamily="34" charset="0"/>
            </a:endParaRPr>
          </a:p>
        </p:txBody>
      </p:sp>
    </p:spTree>
    <p:extLst>
      <p:ext uri="{BB962C8B-B14F-4D97-AF65-F5344CB8AC3E}">
        <p14:creationId xmlns:p14="http://schemas.microsoft.com/office/powerpoint/2010/main" xmlns="" val="27392417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A5C47A1F-A662-D347-B721-5A0E5ECD0618}"/>
              </a:ext>
            </a:extLst>
          </p:cNvPr>
          <p:cNvSpPr txBox="1"/>
          <p:nvPr/>
        </p:nvSpPr>
        <p:spPr>
          <a:xfrm>
            <a:off x="0" y="4233608"/>
            <a:ext cx="9144000" cy="646331"/>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The Department of Justice and Constitutional Development</a:t>
            </a:r>
          </a:p>
          <a:p>
            <a:pPr algn="ctr"/>
            <a:r>
              <a:rPr lang="en-US" dirty="0">
                <a:latin typeface="Times New Roman" panose="02020603050405020304" pitchFamily="18" charset="0"/>
                <a:cs typeface="Times New Roman" panose="02020603050405020304" pitchFamily="18" charset="0"/>
              </a:rPr>
              <a:t>www.justice.gov.za  Follow us on</a:t>
            </a:r>
          </a:p>
        </p:txBody>
      </p:sp>
      <p:pic>
        <p:nvPicPr>
          <p:cNvPr id="8" name="Picture 7">
            <a:extLst>
              <a:ext uri="{FF2B5EF4-FFF2-40B4-BE49-F238E27FC236}">
                <a16:creationId xmlns:a16="http://schemas.microsoft.com/office/drawing/2014/main" xmlns="" id="{5FA147A0-16D8-B347-A8D4-1BA4A0F20D19}"/>
              </a:ext>
            </a:extLst>
          </p:cNvPr>
          <p:cNvPicPr>
            <a:picLocks noChangeAspect="1"/>
          </p:cNvPicPr>
          <p:nvPr/>
        </p:nvPicPr>
        <p:blipFill>
          <a:blip r:embed="rId2"/>
          <a:stretch>
            <a:fillRect/>
          </a:stretch>
        </p:blipFill>
        <p:spPr>
          <a:xfrm>
            <a:off x="6315362" y="4688450"/>
            <a:ext cx="295938" cy="191489"/>
          </a:xfrm>
          <a:prstGeom prst="rect">
            <a:avLst/>
          </a:prstGeom>
        </p:spPr>
      </p:pic>
      <p:pic>
        <p:nvPicPr>
          <p:cNvPr id="10" name="Picture 9">
            <a:extLst>
              <a:ext uri="{FF2B5EF4-FFF2-40B4-BE49-F238E27FC236}">
                <a16:creationId xmlns:a16="http://schemas.microsoft.com/office/drawing/2014/main" xmlns="" id="{3500042D-3EED-9B48-AB16-9BA4E4BC0862}"/>
              </a:ext>
            </a:extLst>
          </p:cNvPr>
          <p:cNvPicPr>
            <a:picLocks noChangeAspect="1"/>
          </p:cNvPicPr>
          <p:nvPr/>
        </p:nvPicPr>
        <p:blipFill>
          <a:blip r:embed="rId3"/>
          <a:stretch>
            <a:fillRect/>
          </a:stretch>
        </p:blipFill>
        <p:spPr>
          <a:xfrm>
            <a:off x="6749593" y="4645063"/>
            <a:ext cx="201826" cy="238521"/>
          </a:xfrm>
          <a:prstGeom prst="rect">
            <a:avLst/>
          </a:prstGeom>
        </p:spPr>
      </p:pic>
      <p:sp>
        <p:nvSpPr>
          <p:cNvPr id="2" name="Rectangle 1"/>
          <p:cNvSpPr/>
          <p:nvPr/>
        </p:nvSpPr>
        <p:spPr>
          <a:xfrm>
            <a:off x="2245360" y="1981201"/>
            <a:ext cx="4070002" cy="1015663"/>
          </a:xfrm>
          <a:prstGeom prst="rect">
            <a:avLst/>
          </a:prstGeom>
        </p:spPr>
        <p:txBody>
          <a:bodyPr wrap="square">
            <a:spAutoFit/>
          </a:bodyPr>
          <a:lstStyle/>
          <a:p>
            <a:pPr marL="398463" algn="ctr">
              <a:lnSpc>
                <a:spcPct val="150000"/>
              </a:lnSpc>
              <a:spcAft>
                <a:spcPts val="0"/>
              </a:spcAft>
            </a:pPr>
            <a:r>
              <a:rPr lang="en-US" sz="4000" b="1" dirty="0">
                <a:effectLst>
                  <a:outerShdw blurRad="38100" dist="38100" dir="2700000" algn="tl">
                    <a:srgbClr val="000000">
                      <a:alpha val="43137"/>
                    </a:srgbClr>
                  </a:outerShdw>
                </a:effectLst>
                <a:latin typeface="Arial" pitchFamily="34" charset="0"/>
                <a:ea typeface="Calibri"/>
                <a:cs typeface="Arial" pitchFamily="34" charset="0"/>
              </a:rPr>
              <a:t>THANK YOU</a:t>
            </a:r>
          </a:p>
        </p:txBody>
      </p:sp>
    </p:spTree>
    <p:extLst>
      <p:ext uri="{BB962C8B-B14F-4D97-AF65-F5344CB8AC3E}">
        <p14:creationId xmlns:p14="http://schemas.microsoft.com/office/powerpoint/2010/main" xmlns="" val="16492653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B82CC36-31B5-6845-B4BF-AC56D99B1E23}"/>
              </a:ext>
            </a:extLst>
          </p:cNvPr>
          <p:cNvSpPr txBox="1"/>
          <p:nvPr/>
        </p:nvSpPr>
        <p:spPr>
          <a:xfrm>
            <a:off x="729048" y="963827"/>
            <a:ext cx="7401698"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1. Background (Contd.)</a:t>
            </a:r>
            <a:endParaRPr lang="en-US" sz="2400" dirty="0">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xmlns="" id="{F6313141-8041-5D46-B346-B9AFD27D30F9}"/>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4" name="Rectangle 3"/>
          <p:cNvSpPr/>
          <p:nvPr/>
        </p:nvSpPr>
        <p:spPr>
          <a:xfrm>
            <a:off x="729048" y="1859339"/>
            <a:ext cx="7751275" cy="5027017"/>
          </a:xfrm>
          <a:prstGeom prst="rect">
            <a:avLst/>
          </a:prstGeom>
        </p:spPr>
        <p:txBody>
          <a:bodyPr wrap="square">
            <a:spAutoFit/>
          </a:bodyPr>
          <a:lstStyle/>
          <a:p>
            <a:pPr algn="just">
              <a:lnSpc>
                <a:spcPct val="150000"/>
              </a:lnSpc>
            </a:pPr>
            <a:r>
              <a:rPr lang="en-ZA" dirty="0">
                <a:latin typeface="Arial" pitchFamily="34" charset="0"/>
                <a:cs typeface="Arial" pitchFamily="34" charset="0"/>
              </a:rPr>
              <a:t>1.3 </a:t>
            </a:r>
            <a:r>
              <a:rPr lang="en-ZA" altLang="en-US" dirty="0">
                <a:latin typeface="Arial" panose="020B0604020202020204" pitchFamily="34" charset="0"/>
                <a:cs typeface="Arial" panose="020B0604020202020204" pitchFamily="34" charset="0"/>
              </a:rPr>
              <a:t>Challenges such as the </a:t>
            </a:r>
            <a:r>
              <a:rPr lang="en-US" altLang="en-US" dirty="0">
                <a:latin typeface="Arial" panose="020B0604020202020204" pitchFamily="34" charset="0"/>
                <a:cs typeface="Arial" panose="020B0604020202020204" pitchFamily="34" charset="0"/>
              </a:rPr>
              <a:t>lack of permanency of judges in the LCC and the absence of permanent seat of the LCC contributed to the slow processing of and backlogs in land restitution claims, resulting in the dissatisfaction of land claimants.</a:t>
            </a:r>
          </a:p>
          <a:p>
            <a:pPr algn="just">
              <a:lnSpc>
                <a:spcPct val="150000"/>
              </a:lnSpc>
            </a:pPr>
            <a:endParaRPr lang="en-US" dirty="0">
              <a:latin typeface="Arial" pitchFamily="34" charset="0"/>
              <a:cs typeface="Arial" pitchFamily="34" charset="0"/>
            </a:endParaRPr>
          </a:p>
          <a:p>
            <a:pPr algn="just">
              <a:lnSpc>
                <a:spcPct val="150000"/>
              </a:lnSpc>
            </a:pPr>
            <a:r>
              <a:rPr lang="en-US" dirty="0">
                <a:latin typeface="Arial" pitchFamily="34" charset="0"/>
                <a:cs typeface="Arial" pitchFamily="34" charset="0"/>
              </a:rPr>
              <a:t>1.4 </a:t>
            </a:r>
            <a:r>
              <a:rPr lang="en-GB" dirty="0">
                <a:latin typeface="Arial" panose="020B0604020202020204" pitchFamily="34" charset="0"/>
                <a:cs typeface="Arial" panose="020B0604020202020204" pitchFamily="34" charset="0"/>
              </a:rPr>
              <a:t>The current legislative framework under the Restitution Act exists due to the initial point of departure that a dedicated court be established with a limited lifespan to deal with claims for restitution of land. </a:t>
            </a:r>
          </a:p>
          <a:p>
            <a:pPr algn="just">
              <a:lnSpc>
                <a:spcPct val="150000"/>
              </a:lnSpc>
            </a:pPr>
            <a:endParaRPr lang="en-GB" dirty="0">
              <a:latin typeface="Arial" panose="020B0604020202020204" pitchFamily="34" charset="0"/>
              <a:cs typeface="Arial" panose="020B0604020202020204" pitchFamily="34" charset="0"/>
            </a:endParaRPr>
          </a:p>
          <a:p>
            <a:pPr algn="just">
              <a:lnSpc>
                <a:spcPct val="150000"/>
              </a:lnSpc>
            </a:pPr>
            <a:r>
              <a:rPr lang="en-GB" dirty="0">
                <a:latin typeface="Arial" panose="020B0604020202020204" pitchFamily="34" charset="0"/>
                <a:cs typeface="Arial" panose="020B0604020202020204" pitchFamily="34" charset="0"/>
              </a:rPr>
              <a:t>1.5 At that time there was no need to establish a permanent court and permanent judges for the LCC. </a:t>
            </a:r>
          </a:p>
          <a:p>
            <a:pPr algn="just">
              <a:lnSpc>
                <a:spcPct val="150000"/>
              </a:lnSpc>
            </a:pP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6715060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B82CC36-31B5-6845-B4BF-AC56D99B1E23}"/>
              </a:ext>
            </a:extLst>
          </p:cNvPr>
          <p:cNvSpPr txBox="1"/>
          <p:nvPr/>
        </p:nvSpPr>
        <p:spPr>
          <a:xfrm>
            <a:off x="729048" y="963827"/>
            <a:ext cx="7401698"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1. Background (Contd.)</a:t>
            </a:r>
            <a:endParaRPr lang="en-US" sz="2400" dirty="0">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xmlns="" id="{F6313141-8041-5D46-B346-B9AFD27D30F9}"/>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4" name="Rectangle 3"/>
          <p:cNvSpPr/>
          <p:nvPr/>
        </p:nvSpPr>
        <p:spPr>
          <a:xfrm>
            <a:off x="729047" y="1859339"/>
            <a:ext cx="7766023" cy="4662815"/>
          </a:xfrm>
          <a:prstGeom prst="rect">
            <a:avLst/>
          </a:prstGeom>
        </p:spPr>
        <p:txBody>
          <a:bodyPr wrap="square">
            <a:spAutoFit/>
          </a:bodyPr>
          <a:lstStyle/>
          <a:p>
            <a:pPr algn="just">
              <a:lnSpc>
                <a:spcPct val="150000"/>
              </a:lnSpc>
            </a:pPr>
            <a:r>
              <a:rPr lang="en-GB" dirty="0">
                <a:latin typeface="Arial" panose="020B0604020202020204" pitchFamily="34" charset="0"/>
                <a:cs typeface="Arial" panose="020B0604020202020204" pitchFamily="34" charset="0"/>
              </a:rPr>
              <a:t>1.6 It turned out that the restitution process became protracted and is still not completed.  </a:t>
            </a:r>
          </a:p>
          <a:p>
            <a:pPr algn="just">
              <a:lnSpc>
                <a:spcPct val="150000"/>
              </a:lnSpc>
            </a:pPr>
            <a:endParaRPr lang="en-US" dirty="0">
              <a:latin typeface="Arial" pitchFamily="34" charset="0"/>
              <a:cs typeface="Arial" pitchFamily="34" charset="0"/>
            </a:endParaRPr>
          </a:p>
          <a:p>
            <a:pPr algn="just">
              <a:lnSpc>
                <a:spcPct val="150000"/>
              </a:lnSpc>
            </a:pPr>
            <a:r>
              <a:rPr lang="en-GB" dirty="0">
                <a:latin typeface="Arial" panose="020B0604020202020204" pitchFamily="34" charset="0"/>
                <a:cs typeface="Arial" panose="020B0604020202020204" pitchFamily="34" charset="0"/>
              </a:rPr>
              <a:t>1.7 A lack of permanency of judges presiding over matters before the LCC and the absence of permanent seat of the LCC resulted in slow processing of and backlogs in land restitution claims to the dissatisfaction of land claimants.</a:t>
            </a:r>
          </a:p>
          <a:p>
            <a:pPr algn="just">
              <a:lnSpc>
                <a:spcPct val="150000"/>
              </a:lnSpc>
            </a:pPr>
            <a:endParaRPr lang="en-US" dirty="0">
              <a:latin typeface="Arial" pitchFamily="34" charset="0"/>
              <a:cs typeface="Arial" pitchFamily="34" charset="0"/>
            </a:endParaRPr>
          </a:p>
          <a:p>
            <a:pPr algn="just">
              <a:lnSpc>
                <a:spcPct val="150000"/>
              </a:lnSpc>
              <a:spcAft>
                <a:spcPts val="0"/>
              </a:spcAft>
            </a:pPr>
            <a:r>
              <a:rPr lang="en-GB" dirty="0">
                <a:latin typeface="Arial" panose="020B0604020202020204" pitchFamily="34" charset="0"/>
                <a:cs typeface="Arial" panose="020B0604020202020204" pitchFamily="34" charset="0"/>
              </a:rPr>
              <a:t>1.8 To improve the current legislative framework and address its weaknesses comprehensively and holistically, the Bill seeks to establish a specialist Land Court, with its judgments appealable to its full bench.</a:t>
            </a:r>
            <a:endParaRPr lang="en-US" dirty="0">
              <a:latin typeface="Arial" pitchFamily="34" charset="0"/>
              <a:cs typeface="Arial" pitchFamily="34" charset="0"/>
            </a:endParaRPr>
          </a:p>
        </p:txBody>
      </p:sp>
    </p:spTree>
    <p:extLst>
      <p:ext uri="{BB962C8B-B14F-4D97-AF65-F5344CB8AC3E}">
        <p14:creationId xmlns:p14="http://schemas.microsoft.com/office/powerpoint/2010/main" xmlns="" val="34323722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B82CC36-31B5-6845-B4BF-AC56D99B1E23}"/>
              </a:ext>
            </a:extLst>
          </p:cNvPr>
          <p:cNvSpPr txBox="1"/>
          <p:nvPr/>
        </p:nvSpPr>
        <p:spPr>
          <a:xfrm>
            <a:off x="729048" y="963827"/>
            <a:ext cx="7401698"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1. Background (Contd.)</a:t>
            </a:r>
            <a:endParaRPr lang="en-US" sz="2400" dirty="0">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xmlns="" id="{F6313141-8041-5D46-B346-B9AFD27D30F9}"/>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4" name="Rectangle 3"/>
          <p:cNvSpPr/>
          <p:nvPr/>
        </p:nvSpPr>
        <p:spPr>
          <a:xfrm>
            <a:off x="729047" y="1859339"/>
            <a:ext cx="7766023" cy="5493812"/>
          </a:xfrm>
          <a:prstGeom prst="rect">
            <a:avLst/>
          </a:prstGeom>
        </p:spPr>
        <p:txBody>
          <a:bodyPr wrap="square">
            <a:spAutoFit/>
          </a:bodyPr>
          <a:lstStyle/>
          <a:p>
            <a:pPr algn="just">
              <a:lnSpc>
                <a:spcPct val="150000"/>
              </a:lnSpc>
            </a:pPr>
            <a:r>
              <a:rPr lang="en-GB" dirty="0">
                <a:latin typeface="Arial" panose="020B0604020202020204" pitchFamily="34" charset="0"/>
                <a:cs typeface="Arial" panose="020B0604020202020204" pitchFamily="34" charset="0"/>
              </a:rPr>
              <a:t>1.9 It seems appropriate that a properly constituted and capacitated “Land Court”, and not a “Land Claims Court” under the Restitution Act, should be the forum to deal with all land related matters as regulated by various Acts of Parliament. This will also facilitate the expeditious disposal of cases and contribute towards the development of appropriate jurisprudence in relation to land matters.  </a:t>
            </a:r>
          </a:p>
          <a:p>
            <a:pPr algn="just">
              <a:lnSpc>
                <a:spcPct val="150000"/>
              </a:lnSpc>
            </a:pPr>
            <a:endParaRPr lang="en-GB" dirty="0">
              <a:latin typeface="Arial" panose="020B0604020202020204" pitchFamily="34" charset="0"/>
              <a:cs typeface="Arial" panose="020B0604020202020204" pitchFamily="34" charset="0"/>
            </a:endParaRPr>
          </a:p>
          <a:p>
            <a:pPr algn="just">
              <a:lnSpc>
                <a:spcPct val="150000"/>
              </a:lnSpc>
            </a:pPr>
            <a:r>
              <a:rPr lang="en-GB" dirty="0">
                <a:latin typeface="Arial" panose="020B0604020202020204" pitchFamily="34" charset="0"/>
                <a:cs typeface="Arial" panose="020B0604020202020204" pitchFamily="34" charset="0"/>
              </a:rPr>
              <a:t>1.10 This is coupled with the cheaper and speedier alternative dispute resolution mechanism in the form of mediation. The Bill, however, makes provision for future legislation (new or amending legislation) to confer jurisdiction on the Land Court as and when the need arises.</a:t>
            </a:r>
            <a:endParaRPr lang="en-ZA" dirty="0">
              <a:latin typeface="Arial" panose="020B0604020202020204" pitchFamily="34" charset="0"/>
              <a:cs typeface="Arial" panose="020B0604020202020204" pitchFamily="34" charset="0"/>
            </a:endParaRPr>
          </a:p>
          <a:p>
            <a:pPr algn="just">
              <a:lnSpc>
                <a:spcPct val="150000"/>
              </a:lnSpc>
            </a:pPr>
            <a:endParaRPr lang="en-GB" dirty="0">
              <a:latin typeface="Arial" panose="020B0604020202020204" pitchFamily="34" charset="0"/>
              <a:cs typeface="Arial" panose="020B0604020202020204" pitchFamily="34" charset="0"/>
            </a:endParaRPr>
          </a:p>
          <a:p>
            <a:pPr algn="just">
              <a:lnSpc>
                <a:spcPct val="150000"/>
              </a:lnSpc>
            </a:pPr>
            <a:endParaRPr lang="en-US" dirty="0">
              <a:latin typeface="Arial" pitchFamily="34" charset="0"/>
              <a:cs typeface="Arial" pitchFamily="34" charset="0"/>
            </a:endParaRPr>
          </a:p>
        </p:txBody>
      </p:sp>
    </p:spTree>
    <p:extLst>
      <p:ext uri="{BB962C8B-B14F-4D97-AF65-F5344CB8AC3E}">
        <p14:creationId xmlns:p14="http://schemas.microsoft.com/office/powerpoint/2010/main" xmlns="" val="22222296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B82CC36-31B5-6845-B4BF-AC56D99B1E23}"/>
              </a:ext>
            </a:extLst>
          </p:cNvPr>
          <p:cNvSpPr txBox="1"/>
          <p:nvPr/>
        </p:nvSpPr>
        <p:spPr>
          <a:xfrm>
            <a:off x="729048" y="963827"/>
            <a:ext cx="7401698"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2. Provisions of Bill</a:t>
            </a:r>
            <a:endParaRPr lang="en-US" sz="2400" dirty="0">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xmlns="" id="{F6313141-8041-5D46-B346-B9AFD27D30F9}"/>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4" name="Rectangle 3"/>
          <p:cNvSpPr/>
          <p:nvPr/>
        </p:nvSpPr>
        <p:spPr>
          <a:xfrm>
            <a:off x="729048" y="1859339"/>
            <a:ext cx="7736526" cy="5078313"/>
          </a:xfrm>
          <a:prstGeom prst="rect">
            <a:avLst/>
          </a:prstGeom>
        </p:spPr>
        <p:txBody>
          <a:bodyPr wrap="square">
            <a:spAutoFit/>
          </a:bodyPr>
          <a:lstStyle/>
          <a:p>
            <a:pPr algn="just">
              <a:lnSpc>
                <a:spcPct val="150000"/>
              </a:lnSpc>
              <a:defRPr/>
            </a:pPr>
            <a:r>
              <a:rPr lang="en-ZA" dirty="0">
                <a:latin typeface="Arial" pitchFamily="34" charset="0"/>
                <a:ea typeface="Calibri"/>
                <a:cs typeface="Arial" pitchFamily="34" charset="0"/>
              </a:rPr>
              <a:t>2.1 </a:t>
            </a:r>
            <a:r>
              <a:rPr lang="en-US" dirty="0">
                <a:latin typeface="Arial" panose="020B0604020202020204" pitchFamily="34" charset="0"/>
                <a:cs typeface="Arial" panose="020B0604020202020204" pitchFamily="34" charset="0"/>
              </a:rPr>
              <a:t>The Bill aims to -</a:t>
            </a:r>
          </a:p>
          <a:p>
            <a:pPr algn="just">
              <a:lnSpc>
                <a:spcPct val="150000"/>
              </a:lnSpc>
              <a:defRPr/>
            </a:pPr>
            <a:r>
              <a:rPr lang="en-US" dirty="0">
                <a:latin typeface="Arial" panose="020B0604020202020204" pitchFamily="34" charset="0"/>
                <a:cs typeface="Arial" panose="020B0604020202020204" pitchFamily="34" charset="0"/>
              </a:rPr>
              <a:t>(a) establish a Land Court (the “Court”) with jurisdiction to grant any order, appropriate relief or impose any sanction </a:t>
            </a:r>
            <a:r>
              <a:rPr lang="en-ZA" dirty="0">
                <a:latin typeface="Arial" panose="020B0604020202020204" pitchFamily="34" charset="0"/>
                <a:cs typeface="Arial" panose="020B0604020202020204" pitchFamily="34" charset="0"/>
              </a:rPr>
              <a:t>as provided for in the Bill or any other law that confers jurisdiction on the Court</a:t>
            </a:r>
            <a:r>
              <a:rPr lang="en-US" dirty="0">
                <a:latin typeface="Arial" panose="020B0604020202020204" pitchFamily="34" charset="0"/>
                <a:cs typeface="Arial" panose="020B0604020202020204" pitchFamily="34" charset="0"/>
              </a:rPr>
              <a:t>;</a:t>
            </a:r>
          </a:p>
          <a:p>
            <a:pPr algn="just">
              <a:lnSpc>
                <a:spcPct val="150000"/>
              </a:lnSpc>
              <a:defRPr/>
            </a:pPr>
            <a:r>
              <a:rPr lang="en-ZA" dirty="0">
                <a:latin typeface="Arial" panose="020B0604020202020204" pitchFamily="34" charset="0"/>
                <a:cs typeface="Arial" panose="020B0604020202020204" pitchFamily="34" charset="0"/>
              </a:rPr>
              <a:t>(b) establish an appeal process to hear and determine appeals emanating from the judgments and orders of the Court; and</a:t>
            </a:r>
          </a:p>
          <a:p>
            <a:pPr indent="-263525" algn="just">
              <a:lnSpc>
                <a:spcPct val="150000"/>
              </a:lnSpc>
              <a:defRPr/>
            </a:pPr>
            <a:r>
              <a:rPr lang="en-ZA" dirty="0">
                <a:latin typeface="Arial" panose="020B0604020202020204" pitchFamily="34" charset="0"/>
                <a:cs typeface="Arial" panose="020B0604020202020204" pitchFamily="34" charset="0"/>
              </a:rPr>
              <a:t>(c) provide for mediation</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(Clause 2)   </a:t>
            </a:r>
            <a:endParaRPr lang="en-US" dirty="0">
              <a:latin typeface="Arial" panose="020B0604020202020204" pitchFamily="34" charset="0"/>
              <a:cs typeface="Arial" panose="020B0604020202020204" pitchFamily="34" charset="0"/>
            </a:endParaRPr>
          </a:p>
          <a:p>
            <a:pPr indent="-263525" algn="just">
              <a:lnSpc>
                <a:spcPct val="150000"/>
              </a:lnSpc>
              <a:defRPr/>
            </a:pPr>
            <a:endParaRPr lang="en-US" b="1" dirty="0">
              <a:latin typeface="Arial" panose="020B0604020202020204" pitchFamily="34" charset="0"/>
              <a:cs typeface="Arial" panose="020B0604020202020204" pitchFamily="34" charset="0"/>
            </a:endParaRPr>
          </a:p>
          <a:p>
            <a:pPr algn="just">
              <a:lnSpc>
                <a:spcPct val="150000"/>
              </a:lnSpc>
            </a:pPr>
            <a:r>
              <a:rPr lang="en-ZA" dirty="0">
                <a:latin typeface="Arial" pitchFamily="34" charset="0"/>
                <a:ea typeface="Calibri"/>
                <a:cs typeface="Arial" pitchFamily="34" charset="0"/>
              </a:rPr>
              <a:t> 2.2 </a:t>
            </a:r>
            <a:r>
              <a:rPr lang="en-US" dirty="0">
                <a:latin typeface="Arial" panose="020B0604020202020204" pitchFamily="34" charset="0"/>
                <a:cs typeface="Arial" panose="020B0604020202020204" pitchFamily="34" charset="0"/>
              </a:rPr>
              <a:t>The Court is established as a court of law and, in matters under the Restitution Act or any Act expressly providing for, is a court of law and equity. </a:t>
            </a:r>
            <a:r>
              <a:rPr lang="en-US" b="1" dirty="0">
                <a:latin typeface="Arial" panose="020B0604020202020204" pitchFamily="34" charset="0"/>
                <a:cs typeface="Arial" panose="020B0604020202020204" pitchFamily="34" charset="0"/>
              </a:rPr>
              <a:t>(Clause 3)</a:t>
            </a:r>
          </a:p>
          <a:p>
            <a:pPr algn="just">
              <a:lnSpc>
                <a:spcPct val="150000"/>
              </a:lnSpc>
            </a:pPr>
            <a:r>
              <a:rPr lang="en-GB" dirty="0">
                <a:latin typeface="Arial" pitchFamily="34" charset="0"/>
                <a:ea typeface="Batang"/>
                <a:cs typeface="Arial" pitchFamily="34" charset="0"/>
              </a:rPr>
              <a:t>	</a:t>
            </a:r>
            <a:endParaRPr lang="en-US" dirty="0">
              <a:latin typeface="Arial" pitchFamily="34" charset="0"/>
              <a:cs typeface="Arial" pitchFamily="34" charset="0"/>
            </a:endParaRPr>
          </a:p>
        </p:txBody>
      </p:sp>
    </p:spTree>
    <p:extLst>
      <p:ext uri="{BB962C8B-B14F-4D97-AF65-F5344CB8AC3E}">
        <p14:creationId xmlns:p14="http://schemas.microsoft.com/office/powerpoint/2010/main" xmlns="" val="15048875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B82CC36-31B5-6845-B4BF-AC56D99B1E23}"/>
              </a:ext>
            </a:extLst>
          </p:cNvPr>
          <p:cNvSpPr txBox="1"/>
          <p:nvPr/>
        </p:nvSpPr>
        <p:spPr>
          <a:xfrm>
            <a:off x="729048" y="963827"/>
            <a:ext cx="7401698"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2. Composition of Court</a:t>
            </a:r>
            <a:endParaRPr lang="en-US" sz="2400" dirty="0">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xmlns="" id="{F6313141-8041-5D46-B346-B9AFD27D30F9}"/>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4" name="Rectangle 3"/>
          <p:cNvSpPr/>
          <p:nvPr/>
        </p:nvSpPr>
        <p:spPr>
          <a:xfrm>
            <a:off x="729048" y="1859339"/>
            <a:ext cx="7721778" cy="5078313"/>
          </a:xfrm>
          <a:prstGeom prst="rect">
            <a:avLst/>
          </a:prstGeom>
        </p:spPr>
        <p:txBody>
          <a:bodyPr wrap="square">
            <a:spAutoFit/>
          </a:bodyPr>
          <a:lstStyle/>
          <a:p>
            <a:pPr algn="just">
              <a:lnSpc>
                <a:spcPct val="150000"/>
              </a:lnSpc>
            </a:pPr>
            <a:r>
              <a:rPr lang="en-ZA" dirty="0">
                <a:latin typeface="Arial" pitchFamily="34" charset="0"/>
                <a:ea typeface="Calibri"/>
                <a:cs typeface="Arial" pitchFamily="34" charset="0"/>
              </a:rPr>
              <a:t>2.3</a:t>
            </a:r>
            <a:r>
              <a:rPr lang="en-GB" dirty="0"/>
              <a:t> </a:t>
            </a:r>
            <a:r>
              <a:rPr lang="en-GB" dirty="0">
                <a:latin typeface="Arial" panose="020B0604020202020204" pitchFamily="34" charset="0"/>
                <a:cs typeface="Arial" panose="020B0604020202020204" pitchFamily="34" charset="0"/>
              </a:rPr>
              <a:t>The Court is a </a:t>
            </a:r>
            <a:r>
              <a:rPr lang="en-ZA" b="1" dirty="0">
                <a:latin typeface="Arial" panose="020B0604020202020204" pitchFamily="34" charset="0"/>
                <a:cs typeface="Arial" panose="020B0604020202020204" pitchFamily="34" charset="0"/>
              </a:rPr>
              <a:t>Superior Court </a:t>
            </a:r>
            <a:r>
              <a:rPr lang="en-ZA" dirty="0">
                <a:latin typeface="Arial" panose="020B0604020202020204" pitchFamily="34" charset="0"/>
                <a:cs typeface="Arial" panose="020B0604020202020204" pitchFamily="34" charset="0"/>
              </a:rPr>
              <a:t>having the authority, inherent powers and standing, in relation to matters under its jurisdiction, equal to that of a Division of the High Court of South Africa</a:t>
            </a:r>
            <a:r>
              <a:rPr lang="en-GB" dirty="0">
                <a:latin typeface="Arial" panose="020B0604020202020204" pitchFamily="34" charset="0"/>
                <a:cs typeface="Arial" panose="020B0604020202020204" pitchFamily="34" charset="0"/>
              </a:rPr>
              <a:t>. </a:t>
            </a:r>
          </a:p>
          <a:p>
            <a:pPr algn="just">
              <a:lnSpc>
                <a:spcPct val="150000"/>
              </a:lnSpc>
            </a:pPr>
            <a:endParaRPr lang="en-GB" dirty="0">
              <a:latin typeface="Arial" panose="020B0604020202020204" pitchFamily="34" charset="0"/>
              <a:cs typeface="Arial" panose="020B0604020202020204" pitchFamily="34" charset="0"/>
            </a:endParaRPr>
          </a:p>
          <a:p>
            <a:pPr algn="just">
              <a:lnSpc>
                <a:spcPct val="150000"/>
              </a:lnSpc>
            </a:pPr>
            <a:r>
              <a:rPr lang="en-GB" dirty="0">
                <a:latin typeface="Arial" panose="020B0604020202020204" pitchFamily="34" charset="0"/>
                <a:cs typeface="Arial" panose="020B0604020202020204" pitchFamily="34" charset="0"/>
              </a:rPr>
              <a:t>2.4 It is a </a:t>
            </a:r>
            <a:r>
              <a:rPr lang="en-GB" b="1" dirty="0">
                <a:latin typeface="Arial" panose="020B0604020202020204" pitchFamily="34" charset="0"/>
                <a:cs typeface="Arial" panose="020B0604020202020204" pitchFamily="34" charset="0"/>
              </a:rPr>
              <a:t>court of record</a:t>
            </a:r>
            <a:r>
              <a:rPr lang="en-GB" dirty="0">
                <a:latin typeface="Arial" panose="020B0604020202020204" pitchFamily="34" charset="0"/>
                <a:cs typeface="Arial" panose="020B0604020202020204" pitchFamily="34" charset="0"/>
              </a:rPr>
              <a:t>, and therefore all its hearings must be conducted in an open court, unless the Court directs otherwise in special cases.</a:t>
            </a:r>
          </a:p>
          <a:p>
            <a:pPr algn="just">
              <a:lnSpc>
                <a:spcPct val="150000"/>
              </a:lnSpc>
            </a:pPr>
            <a:endParaRPr lang="en-GB" dirty="0">
              <a:latin typeface="Arial" panose="020B0604020202020204" pitchFamily="34" charset="0"/>
              <a:cs typeface="Arial" panose="020B0604020202020204" pitchFamily="34" charset="0"/>
            </a:endParaRPr>
          </a:p>
          <a:p>
            <a:pPr algn="just">
              <a:lnSpc>
                <a:spcPct val="150000"/>
              </a:lnSpc>
            </a:pPr>
            <a:r>
              <a:rPr lang="en-GB" dirty="0">
                <a:latin typeface="Arial" panose="020B0604020202020204" pitchFamily="34" charset="0"/>
                <a:cs typeface="Arial" panose="020B0604020202020204" pitchFamily="34" charset="0"/>
              </a:rPr>
              <a:t>2.5 </a:t>
            </a:r>
            <a:r>
              <a:rPr lang="en-US" dirty="0">
                <a:latin typeface="Arial" panose="020B0604020202020204" pitchFamily="34" charset="0"/>
                <a:cs typeface="Arial" panose="020B0604020202020204" pitchFamily="34" charset="0"/>
              </a:rPr>
              <a:t>The Court consists of a Judge President (JP), a Deputy Judge President (Deputy JP) and so many other judges as may be determined by the President of the Republic</a:t>
            </a:r>
            <a:r>
              <a:rPr lang="en-ZA" dirty="0">
                <a:latin typeface="Arial" panose="020B0604020202020204" pitchFamily="34" charset="0"/>
                <a:cs typeface="Arial" panose="020B0604020202020204" pitchFamily="34" charset="0"/>
              </a:rPr>
              <a:t>. </a:t>
            </a:r>
            <a:r>
              <a:rPr lang="en-ZA" b="1" dirty="0">
                <a:latin typeface="Arial" panose="020B0604020202020204" pitchFamily="34" charset="0"/>
                <a:cs typeface="Arial" panose="020B0604020202020204" pitchFamily="34" charset="0"/>
              </a:rPr>
              <a:t>(Clause 4)</a:t>
            </a:r>
          </a:p>
          <a:p>
            <a:pPr algn="just">
              <a:lnSpc>
                <a:spcPct val="150000"/>
              </a:lnSpc>
              <a:spcAft>
                <a:spcPts val="0"/>
              </a:spcAft>
            </a:pPr>
            <a:endParaRPr lang="en-US" dirty="0">
              <a:latin typeface="Arial" pitchFamily="34" charset="0"/>
              <a:cs typeface="Arial" pitchFamily="34" charset="0"/>
            </a:endParaRPr>
          </a:p>
        </p:txBody>
      </p:sp>
    </p:spTree>
    <p:extLst>
      <p:ext uri="{BB962C8B-B14F-4D97-AF65-F5344CB8AC3E}">
        <p14:creationId xmlns:p14="http://schemas.microsoft.com/office/powerpoint/2010/main" xmlns="" val="34272717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B82CC36-31B5-6845-B4BF-AC56D99B1E23}"/>
              </a:ext>
            </a:extLst>
          </p:cNvPr>
          <p:cNvSpPr txBox="1"/>
          <p:nvPr/>
        </p:nvSpPr>
        <p:spPr>
          <a:xfrm>
            <a:off x="729048" y="963827"/>
            <a:ext cx="7401698"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2. Seal, seat and jurisdiction of Court</a:t>
            </a:r>
            <a:endParaRPr lang="en-US" sz="2400" dirty="0">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xmlns="" id="{F6313141-8041-5D46-B346-B9AFD27D30F9}"/>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4" name="Rectangle 3"/>
          <p:cNvSpPr/>
          <p:nvPr/>
        </p:nvSpPr>
        <p:spPr>
          <a:xfrm>
            <a:off x="943896" y="1859339"/>
            <a:ext cx="7384557" cy="456535"/>
          </a:xfrm>
          <a:prstGeom prst="rect">
            <a:avLst/>
          </a:prstGeom>
        </p:spPr>
        <p:txBody>
          <a:bodyPr wrap="square">
            <a:spAutoFit/>
          </a:bodyPr>
          <a:lstStyle/>
          <a:p>
            <a:pPr marL="398463" indent="-398463" algn="just">
              <a:lnSpc>
                <a:spcPct val="150000"/>
              </a:lnSpc>
              <a:spcAft>
                <a:spcPts val="0"/>
              </a:spcAft>
            </a:pPr>
            <a:r>
              <a:rPr lang="en-ZA" dirty="0">
                <a:latin typeface="Arial" pitchFamily="34" charset="0"/>
                <a:ea typeface="Calibri"/>
                <a:cs typeface="Arial" pitchFamily="34" charset="0"/>
              </a:rPr>
              <a:t>  </a:t>
            </a:r>
            <a:endParaRPr lang="en-US" dirty="0">
              <a:latin typeface="Arial" pitchFamily="34" charset="0"/>
              <a:cs typeface="Arial" pitchFamily="34" charset="0"/>
            </a:endParaRPr>
          </a:p>
        </p:txBody>
      </p:sp>
      <p:sp>
        <p:nvSpPr>
          <p:cNvPr id="7" name="Rectangle 6"/>
          <p:cNvSpPr/>
          <p:nvPr/>
        </p:nvSpPr>
        <p:spPr>
          <a:xfrm>
            <a:off x="729048" y="1720840"/>
            <a:ext cx="7721778" cy="5078313"/>
          </a:xfrm>
          <a:prstGeom prst="rect">
            <a:avLst/>
          </a:prstGeom>
        </p:spPr>
        <p:txBody>
          <a:bodyPr wrap="square">
            <a:spAutoFit/>
          </a:bodyPr>
          <a:lstStyle/>
          <a:p>
            <a:pPr algn="just">
              <a:lnSpc>
                <a:spcPct val="150000"/>
              </a:lnSpc>
            </a:pPr>
            <a:r>
              <a:rPr lang="en-US" dirty="0">
                <a:latin typeface="Arial" pitchFamily="34" charset="0"/>
                <a:cs typeface="Arial" pitchFamily="34" charset="0"/>
              </a:rPr>
              <a:t>2.6 The </a:t>
            </a:r>
            <a:r>
              <a:rPr lang="en-ZA" dirty="0">
                <a:latin typeface="Arial" panose="020B0604020202020204" pitchFamily="34" charset="0"/>
                <a:cs typeface="Arial" panose="020B0604020202020204" pitchFamily="34" charset="0"/>
              </a:rPr>
              <a:t>Court has a </a:t>
            </a:r>
            <a:r>
              <a:rPr lang="en-ZA" b="1" dirty="0">
                <a:latin typeface="Arial" panose="020B0604020202020204" pitchFamily="34" charset="0"/>
                <a:cs typeface="Arial" panose="020B0604020202020204" pitchFamily="34" charset="0"/>
              </a:rPr>
              <a:t>seal</a:t>
            </a:r>
            <a:r>
              <a:rPr lang="en-ZA" dirty="0">
                <a:latin typeface="Arial" panose="020B0604020202020204" pitchFamily="34" charset="0"/>
                <a:cs typeface="Arial" panose="020B0604020202020204" pitchFamily="34" charset="0"/>
              </a:rPr>
              <a:t> of a design determined by the President by Proclamation in the </a:t>
            </a:r>
            <a:r>
              <a:rPr lang="en-ZA" i="1" dirty="0">
                <a:latin typeface="Arial" panose="020B0604020202020204" pitchFamily="34" charset="0"/>
                <a:cs typeface="Arial" panose="020B0604020202020204" pitchFamily="34" charset="0"/>
              </a:rPr>
              <a:t>Gazette</a:t>
            </a:r>
            <a:r>
              <a:rPr lang="en-ZA" dirty="0">
                <a:latin typeface="Arial" panose="020B0604020202020204" pitchFamily="34" charset="0"/>
                <a:cs typeface="Arial" panose="020B0604020202020204" pitchFamily="34" charset="0"/>
              </a:rPr>
              <a:t>, and the custody thereof is kept by the registrar. </a:t>
            </a:r>
            <a:r>
              <a:rPr lang="en-US" dirty="0">
                <a:latin typeface="Arial" panose="020B0604020202020204" pitchFamily="34" charset="0"/>
                <a:cs typeface="Arial" panose="020B0604020202020204" pitchFamily="34" charset="0"/>
              </a:rPr>
              <a:t>The </a:t>
            </a:r>
            <a:r>
              <a:rPr lang="en-US" b="1" dirty="0">
                <a:latin typeface="Arial" panose="020B0604020202020204" pitchFamily="34" charset="0"/>
                <a:cs typeface="Arial" panose="020B0604020202020204" pitchFamily="34" charset="0"/>
              </a:rPr>
              <a:t>seat</a:t>
            </a:r>
            <a:r>
              <a:rPr lang="en-US" dirty="0">
                <a:latin typeface="Arial" panose="020B0604020202020204" pitchFamily="34" charset="0"/>
                <a:cs typeface="Arial" panose="020B0604020202020204" pitchFamily="34" charset="0"/>
              </a:rPr>
              <a:t> of the Court is in Johannesburg, but the JP can determine that the sitting of the Court be held elsewhere if expedient or in the interests of justice. </a:t>
            </a:r>
            <a:r>
              <a:rPr lang="en-GB" dirty="0">
                <a:latin typeface="Arial" panose="020B0604020202020204" pitchFamily="34" charset="0"/>
                <a:cs typeface="Arial" panose="020B0604020202020204" pitchFamily="34" charset="0"/>
              </a:rPr>
              <a:t>The Court can sit </a:t>
            </a:r>
            <a:r>
              <a:rPr lang="en-ZA" dirty="0">
                <a:latin typeface="Arial" panose="020B0604020202020204" pitchFamily="34" charset="0"/>
                <a:cs typeface="Arial" panose="020B0604020202020204" pitchFamily="34" charset="0"/>
              </a:rPr>
              <a:t>in as many separate courts as the available judges may allow. </a:t>
            </a:r>
            <a:r>
              <a:rPr lang="en-US" b="1" dirty="0">
                <a:latin typeface="Arial" panose="020B0604020202020204" pitchFamily="34" charset="0"/>
                <a:cs typeface="Arial" panose="020B0604020202020204" pitchFamily="34" charset="0"/>
              </a:rPr>
              <a:t>(Clause 5 - 6)</a:t>
            </a:r>
          </a:p>
          <a:p>
            <a:pPr algn="just">
              <a:lnSpc>
                <a:spcPct val="150000"/>
              </a:lnSpc>
            </a:pPr>
            <a:endParaRPr lang="en-US" dirty="0">
              <a:latin typeface="Arial" pitchFamily="34" charset="0"/>
              <a:cs typeface="Arial" pitchFamily="34" charset="0"/>
            </a:endParaRPr>
          </a:p>
          <a:p>
            <a:pPr algn="just">
              <a:lnSpc>
                <a:spcPct val="150000"/>
              </a:lnSpc>
            </a:pPr>
            <a:r>
              <a:rPr lang="en-US" dirty="0">
                <a:latin typeface="Arial" pitchFamily="34" charset="0"/>
                <a:cs typeface="Arial" pitchFamily="34" charset="0"/>
              </a:rPr>
              <a:t>2.7 T</a:t>
            </a:r>
            <a:r>
              <a:rPr lang="en-ZA" dirty="0">
                <a:latin typeface="Arial" panose="020B0604020202020204" pitchFamily="34" charset="0"/>
                <a:cs typeface="Arial" panose="020B0604020202020204" pitchFamily="34" charset="0"/>
              </a:rPr>
              <a:t>he Court and the Magistrate’s Court have </a:t>
            </a:r>
            <a:r>
              <a:rPr lang="en-ZA" b="1" dirty="0">
                <a:latin typeface="Arial" panose="020B0604020202020204" pitchFamily="34" charset="0"/>
                <a:cs typeface="Arial" panose="020B0604020202020204" pitchFamily="34" charset="0"/>
              </a:rPr>
              <a:t>concurrent jurisdiction</a:t>
            </a:r>
            <a:r>
              <a:rPr lang="en-ZA" dirty="0">
                <a:latin typeface="Arial" panose="020B0604020202020204" pitchFamily="34" charset="0"/>
                <a:cs typeface="Arial" panose="020B0604020202020204" pitchFamily="34" charset="0"/>
              </a:rPr>
              <a:t> in respect of all matters that in terms of the Bill or in terms of any other law are to be determined by the Court. The Court has jurisdiction in the area of jurisdiction of each Division of the High Court. </a:t>
            </a:r>
            <a:r>
              <a:rPr lang="en-US" b="1" dirty="0">
                <a:latin typeface="Arial" panose="020B0604020202020204" pitchFamily="34" charset="0"/>
                <a:cs typeface="Arial" panose="020B0604020202020204" pitchFamily="34" charset="0"/>
              </a:rPr>
              <a:t>(Clause 7)</a:t>
            </a:r>
          </a:p>
          <a:p>
            <a:pPr algn="just">
              <a:lnSpc>
                <a:spcPct val="150000"/>
              </a:lnSpc>
            </a:pPr>
            <a:endParaRPr lang="en-US" dirty="0">
              <a:latin typeface="Arial" pitchFamily="34" charset="0"/>
              <a:cs typeface="Arial" pitchFamily="34" charset="0"/>
            </a:endParaRPr>
          </a:p>
        </p:txBody>
      </p:sp>
    </p:spTree>
    <p:extLst>
      <p:ext uri="{BB962C8B-B14F-4D97-AF65-F5344CB8AC3E}">
        <p14:creationId xmlns:p14="http://schemas.microsoft.com/office/powerpoint/2010/main" xmlns="" val="33792804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B82CC36-31B5-6845-B4BF-AC56D99B1E23}"/>
              </a:ext>
            </a:extLst>
          </p:cNvPr>
          <p:cNvSpPr txBox="1"/>
          <p:nvPr/>
        </p:nvSpPr>
        <p:spPr>
          <a:xfrm>
            <a:off x="729048" y="963827"/>
            <a:ext cx="7401698"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2. Jurisdiction of Court (Contd.)</a:t>
            </a:r>
            <a:endParaRPr lang="en-US" sz="2400" dirty="0">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xmlns="" id="{F6313141-8041-5D46-B346-B9AFD27D30F9}"/>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4" name="Rectangle 3"/>
          <p:cNvSpPr/>
          <p:nvPr/>
        </p:nvSpPr>
        <p:spPr>
          <a:xfrm>
            <a:off x="943896" y="1859339"/>
            <a:ext cx="7384557" cy="456535"/>
          </a:xfrm>
          <a:prstGeom prst="rect">
            <a:avLst/>
          </a:prstGeom>
        </p:spPr>
        <p:txBody>
          <a:bodyPr wrap="square">
            <a:spAutoFit/>
          </a:bodyPr>
          <a:lstStyle/>
          <a:p>
            <a:pPr marL="398463" indent="-398463" algn="just">
              <a:lnSpc>
                <a:spcPct val="150000"/>
              </a:lnSpc>
              <a:spcAft>
                <a:spcPts val="0"/>
              </a:spcAft>
            </a:pPr>
            <a:r>
              <a:rPr lang="en-ZA" dirty="0">
                <a:latin typeface="Arial" pitchFamily="34" charset="0"/>
                <a:ea typeface="Calibri"/>
                <a:cs typeface="Arial" pitchFamily="34" charset="0"/>
              </a:rPr>
              <a:t>  </a:t>
            </a:r>
            <a:endParaRPr lang="en-US" dirty="0">
              <a:latin typeface="Arial" pitchFamily="34" charset="0"/>
              <a:cs typeface="Arial" pitchFamily="34" charset="0"/>
            </a:endParaRPr>
          </a:p>
        </p:txBody>
      </p:sp>
      <p:sp>
        <p:nvSpPr>
          <p:cNvPr id="7" name="Rectangle 6"/>
          <p:cNvSpPr/>
          <p:nvPr/>
        </p:nvSpPr>
        <p:spPr>
          <a:xfrm>
            <a:off x="729048" y="1720840"/>
            <a:ext cx="7599406" cy="5078313"/>
          </a:xfrm>
          <a:prstGeom prst="rect">
            <a:avLst/>
          </a:prstGeom>
        </p:spPr>
        <p:txBody>
          <a:bodyPr wrap="square">
            <a:spAutoFit/>
          </a:bodyPr>
          <a:lstStyle/>
          <a:p>
            <a:pPr algn="just">
              <a:lnSpc>
                <a:spcPct val="150000"/>
              </a:lnSpc>
            </a:pPr>
            <a:r>
              <a:rPr lang="en-US" dirty="0">
                <a:latin typeface="Arial" pitchFamily="34" charset="0"/>
                <a:cs typeface="Arial" pitchFamily="34" charset="0"/>
              </a:rPr>
              <a:t>2.8 </a:t>
            </a:r>
            <a:r>
              <a:rPr lang="en-ZA" dirty="0">
                <a:latin typeface="Arial" panose="020B0604020202020204" pitchFamily="34" charset="0"/>
                <a:cs typeface="Arial" panose="020B0604020202020204" pitchFamily="34" charset="0"/>
              </a:rPr>
              <a:t>T</a:t>
            </a:r>
            <a:r>
              <a:rPr lang="en-GB" dirty="0">
                <a:latin typeface="Arial" panose="020B0604020202020204" pitchFamily="34" charset="0"/>
                <a:cs typeface="Arial" panose="020B0604020202020204" pitchFamily="34" charset="0"/>
              </a:rPr>
              <a:t>he Minister is empowered, for the purposes of adjudicating land disputes and by notice in the </a:t>
            </a:r>
            <a:r>
              <a:rPr lang="en-GB" i="1" dirty="0">
                <a:latin typeface="Arial" panose="020B0604020202020204" pitchFamily="34" charset="0"/>
                <a:cs typeface="Arial" panose="020B0604020202020204" pitchFamily="34" charset="0"/>
              </a:rPr>
              <a:t>Gazette</a:t>
            </a:r>
            <a:r>
              <a:rPr lang="en-GB" dirty="0">
                <a:latin typeface="Arial" panose="020B0604020202020204" pitchFamily="34" charset="0"/>
                <a:cs typeface="Arial" panose="020B0604020202020204" pitchFamily="34" charset="0"/>
              </a:rPr>
              <a:t>, to define a specific area of </a:t>
            </a:r>
            <a:r>
              <a:rPr lang="en-GB" b="1" dirty="0">
                <a:latin typeface="Arial" panose="020B0604020202020204" pitchFamily="34" charset="0"/>
                <a:cs typeface="Arial" panose="020B0604020202020204" pitchFamily="34" charset="0"/>
              </a:rPr>
              <a:t>jurisdiction of each Court</a:t>
            </a:r>
            <a:r>
              <a:rPr lang="en-GB" dirty="0">
                <a:latin typeface="Arial" panose="020B0604020202020204" pitchFamily="34" charset="0"/>
                <a:cs typeface="Arial" panose="020B0604020202020204" pitchFamily="34" charset="0"/>
              </a:rPr>
              <a:t>, if the need arises.</a:t>
            </a:r>
          </a:p>
          <a:p>
            <a:pPr algn="just">
              <a:lnSpc>
                <a:spcPct val="150000"/>
              </a:lnSpc>
            </a:pPr>
            <a:endParaRPr lang="en-GB" dirty="0">
              <a:latin typeface="Arial" panose="020B0604020202020204" pitchFamily="34" charset="0"/>
              <a:cs typeface="Arial" panose="020B0604020202020204" pitchFamily="34" charset="0"/>
            </a:endParaRPr>
          </a:p>
          <a:p>
            <a:pPr algn="just">
              <a:lnSpc>
                <a:spcPct val="150000"/>
              </a:lnSpc>
            </a:pPr>
            <a:r>
              <a:rPr lang="en-GB" dirty="0">
                <a:latin typeface="Arial" panose="020B0604020202020204" pitchFamily="34" charset="0"/>
                <a:cs typeface="Arial" panose="020B0604020202020204" pitchFamily="34" charset="0"/>
              </a:rPr>
              <a:t>2.9 May also increase or reduce the area of jurisdiction of each Court, when necessary, and must appoint one or more places within the area of jurisdiction of the Court for the holding of sittings of the Court, other than the seat of each Division of the High Court, and may withdraw or vary any notice so made.</a:t>
            </a:r>
            <a:r>
              <a:rPr lang="en-US" dirty="0">
                <a:latin typeface="Arial" pitchFamily="34" charset="0"/>
                <a:cs typeface="Arial" pitchFamily="34" charset="0"/>
              </a:rPr>
              <a:t> </a:t>
            </a:r>
            <a:r>
              <a:rPr lang="en-GB" dirty="0">
                <a:latin typeface="Arial" panose="020B0604020202020204" pitchFamily="34" charset="0"/>
                <a:cs typeface="Arial" panose="020B0604020202020204" pitchFamily="34" charset="0"/>
              </a:rPr>
              <a:t>Therefore, the Minister can determine a school, town hall or any other public place which can be equipped with necessary facilities for the hearing of matters especially in rural areas.</a:t>
            </a:r>
            <a:endParaRPr lang="en-US" dirty="0">
              <a:latin typeface="Arial" pitchFamily="34" charset="0"/>
              <a:cs typeface="Arial" pitchFamily="34" charset="0"/>
            </a:endParaRPr>
          </a:p>
          <a:p>
            <a:pPr>
              <a:lnSpc>
                <a:spcPct val="150000"/>
              </a:lnSpc>
            </a:pPr>
            <a:endParaRPr lang="en-US" dirty="0">
              <a:latin typeface="Arial" pitchFamily="34" charset="0"/>
              <a:cs typeface="Arial" pitchFamily="34" charset="0"/>
            </a:endParaRPr>
          </a:p>
        </p:txBody>
      </p:sp>
    </p:spTree>
    <p:extLst>
      <p:ext uri="{BB962C8B-B14F-4D97-AF65-F5344CB8AC3E}">
        <p14:creationId xmlns:p14="http://schemas.microsoft.com/office/powerpoint/2010/main" xmlns="" val="357987383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1468</TotalTime>
  <Words>3201</Words>
  <Application>Microsoft Office PowerPoint</Application>
  <PresentationFormat>On-screen Show (4:3)</PresentationFormat>
  <Paragraphs>243</Paragraphs>
  <Slides>26</Slides>
  <Notes>24</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  BRIEFING TO SELECT COMMITTEE ON SECURITY AND JUSTICE   LAND COURT BILL, 2021 (B11 of 2021)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lynne.hambury@gmail.com</dc:creator>
  <cp:lastModifiedBy>USER</cp:lastModifiedBy>
  <cp:revision>89</cp:revision>
  <dcterms:created xsi:type="dcterms:W3CDTF">2021-06-03T14:19:43Z</dcterms:created>
  <dcterms:modified xsi:type="dcterms:W3CDTF">2022-10-13T12:36:50Z</dcterms:modified>
</cp:coreProperties>
</file>