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68" r:id="rId2"/>
    <p:sldId id="256" r:id="rId3"/>
    <p:sldId id="258" r:id="rId4"/>
    <p:sldId id="358" r:id="rId5"/>
    <p:sldId id="345" r:id="rId6"/>
    <p:sldId id="346" r:id="rId7"/>
    <p:sldId id="347" r:id="rId8"/>
    <p:sldId id="355" r:id="rId9"/>
    <p:sldId id="312" r:id="rId10"/>
    <p:sldId id="313" r:id="rId11"/>
    <p:sldId id="332" r:id="rId12"/>
    <p:sldId id="331" r:id="rId13"/>
    <p:sldId id="317" r:id="rId14"/>
    <p:sldId id="274" r:id="rId15"/>
    <p:sldId id="348" r:id="rId16"/>
    <p:sldId id="322" r:id="rId17"/>
    <p:sldId id="319" r:id="rId18"/>
    <p:sldId id="323" r:id="rId19"/>
    <p:sldId id="273" r:id="rId20"/>
    <p:sldId id="276" r:id="rId21"/>
    <p:sldId id="359" r:id="rId22"/>
    <p:sldId id="360" r:id="rId23"/>
    <p:sldId id="361" r:id="rId24"/>
    <p:sldId id="324" r:id="rId25"/>
    <p:sldId id="325" r:id="rId26"/>
    <p:sldId id="336" r:id="rId27"/>
    <p:sldId id="326" r:id="rId28"/>
    <p:sldId id="327" r:id="rId29"/>
    <p:sldId id="337" r:id="rId30"/>
    <p:sldId id="321" r:id="rId31"/>
    <p:sldId id="362" r:id="rId32"/>
    <p:sldId id="338" r:id="rId33"/>
    <p:sldId id="350" r:id="rId34"/>
    <p:sldId id="351" r:id="rId35"/>
    <p:sldId id="352" r:id="rId36"/>
    <p:sldId id="2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37854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216659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xmlns="" val="1935583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1874739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140459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3586967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1351757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240565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400739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118460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3007268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115998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307305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281382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260839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CB78961-0060-4F74-98C7-C5A9ED356044}"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149418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B78961-0060-4F74-98C7-C5A9ED356044}" type="datetimeFigureOut">
              <a:rPr lang="en-US" smtClean="0"/>
              <a:pPr/>
              <a:t>10/19/2022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ADA3DD-1D6B-48A7-8E50-FB6F505AA6C4}" type="slidenum">
              <a:rPr lang="en-US" smtClean="0"/>
              <a:pPr/>
              <a:t>‹#›</a:t>
            </a:fld>
            <a:endParaRPr lang="en-US"/>
          </a:p>
        </p:txBody>
      </p:sp>
    </p:spTree>
    <p:extLst>
      <p:ext uri="{BB962C8B-B14F-4D97-AF65-F5344CB8AC3E}">
        <p14:creationId xmlns:p14="http://schemas.microsoft.com/office/powerpoint/2010/main" xmlns="" val="18292721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jpe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3.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6.jpe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1.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6.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1.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6.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1.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6.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1.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6.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1.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28.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image" Target="../media/image6.jpeg"/><Relationship Id="rId2" Type="http://schemas.openxmlformats.org/officeDocument/2006/relationships/image" Target="../media/image29.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1.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9.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0.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stretch>
            <a:fillRect/>
          </a:stretch>
        </p:blipFill>
        <p:spPr>
          <a:xfrm>
            <a:off x="0" y="43545"/>
            <a:ext cx="12192000" cy="6993925"/>
          </a:xfrm>
          <a:prstGeom prst="rect">
            <a:avLst/>
          </a:prstGeom>
        </p:spPr>
      </p:pic>
      <p:pic>
        <p:nvPicPr>
          <p:cNvPr id="4" name="Picture 4" descr="Road Highway Guard rail, road, angle, highway png | PNGEg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10865" y="539015"/>
            <a:ext cx="2877953" cy="77964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0857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79984" y="43509"/>
            <a:ext cx="7672538" cy="1305870"/>
          </a:xfrm>
          <a:prstGeom prst="rect">
            <a:avLst/>
          </a:prstGeom>
          <a:noFill/>
          <a:ln>
            <a:noFill/>
          </a:ln>
          <a:effectLst>
            <a:outerShdw blurRad="107950" dist="12700" dir="5400000" algn="ctr">
              <a:srgbClr val="000000"/>
            </a:outerShdw>
          </a:effectLst>
        </p:spPr>
        <p:txBody>
          <a:bodyPr wrap="square" rtlCol="0">
            <a:spAutoFit/>
          </a:bodyPr>
          <a:lstStyle/>
          <a:p>
            <a:pPr algn="ctr">
              <a:lnSpc>
                <a:spcPct val="150000"/>
              </a:lnSpc>
            </a:pPr>
            <a:r>
              <a:rPr lang="en-US" sz="28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TOWNSHIP ESTABLISHMENT AND </a:t>
            </a:r>
            <a:r>
              <a:rPr lang="en-US" sz="2800" b="1"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LAND </a:t>
            </a:r>
            <a:r>
              <a:rPr lang="en-US" sz="28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PREPARATION </a:t>
            </a:r>
          </a:p>
        </p:txBody>
      </p:sp>
      <p:sp>
        <p:nvSpPr>
          <p:cNvPr id="20" name="Minus 19"/>
          <p:cNvSpPr/>
          <p:nvPr/>
        </p:nvSpPr>
        <p:spPr>
          <a:xfrm>
            <a:off x="2004114" y="1195108"/>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596767" y="1753649"/>
            <a:ext cx="9111354" cy="4216539"/>
          </a:xfrm>
          <a:prstGeom prst="rect">
            <a:avLst/>
          </a:prstGeom>
          <a:noFill/>
          <a:ln w="3175">
            <a:solidFill>
              <a:srgbClr val="FFFF00"/>
            </a:solidFill>
          </a:ln>
        </p:spPr>
        <p:txBody>
          <a:bodyPr wrap="square" rtlCol="0">
            <a:spAutoFit/>
          </a:bodyPr>
          <a:lstStyle/>
          <a:p>
            <a:pPr marL="342900" indent="-342900">
              <a:buFont typeface="Wingdings" panose="05000000000000000000" pitchFamily="2" charset="2"/>
              <a:buChar char="v"/>
            </a:pPr>
            <a:endParaRPr lang="en-ZA" sz="800" dirty="0">
              <a:latin typeface="Tw Cen MT" panose="020B0602020104020603" pitchFamily="34" charset="0"/>
            </a:endParaRPr>
          </a:p>
          <a:p>
            <a:pPr marL="342900" indent="-342900">
              <a:buFont typeface="Wingdings" panose="05000000000000000000" pitchFamily="2" charset="2"/>
              <a:buChar char="v"/>
            </a:pPr>
            <a:r>
              <a:rPr lang="en-ZA" sz="2000" dirty="0">
                <a:latin typeface="Tw Cen MT" panose="020B0602020104020603" pitchFamily="34" charset="0"/>
              </a:rPr>
              <a:t>A fifty-year (50)</a:t>
            </a:r>
            <a:r>
              <a:rPr lang="en-ZA" sz="2000" dirty="0">
                <a:solidFill>
                  <a:srgbClr val="0070C0"/>
                </a:solidFill>
                <a:latin typeface="Tw Cen MT" panose="020B0602020104020603" pitchFamily="34" charset="0"/>
              </a:rPr>
              <a:t> </a:t>
            </a:r>
            <a:r>
              <a:rPr lang="en-ZA" sz="2000" b="1" dirty="0">
                <a:solidFill>
                  <a:srgbClr val="0070C0"/>
                </a:solidFill>
                <a:latin typeface="Tw Cen MT" panose="020B0602020104020603" pitchFamily="34" charset="0"/>
              </a:rPr>
              <a:t>Land Lease Agreement </a:t>
            </a:r>
            <a:r>
              <a:rPr lang="en-ZA" sz="2000" dirty="0">
                <a:latin typeface="Tw Cen MT" panose="020B0602020104020603" pitchFamily="34" charset="0"/>
              </a:rPr>
              <a:t>between SEZ Entity &amp; Nkomazi municipality already in place</a:t>
            </a:r>
            <a:r>
              <a:rPr lang="en-ZA" sz="2000" dirty="0" smtClean="0">
                <a:latin typeface="Tw Cen MT" panose="020B0602020104020603" pitchFamily="34" charset="0"/>
              </a:rPr>
              <a:t>;</a:t>
            </a:r>
          </a:p>
          <a:p>
            <a:pPr marL="342900" indent="-342900">
              <a:buFont typeface="Wingdings" panose="05000000000000000000" pitchFamily="2" charset="2"/>
              <a:buChar char="v"/>
            </a:pPr>
            <a:endParaRPr lang="en-ZA" sz="800" dirty="0" smtClean="0">
              <a:latin typeface="Tw Cen MT" panose="020B0602020104020603" pitchFamily="34" charset="0"/>
            </a:endParaRPr>
          </a:p>
          <a:p>
            <a:pPr marL="342900" indent="-342900">
              <a:buFont typeface="Wingdings" panose="05000000000000000000" pitchFamily="2" charset="2"/>
              <a:buChar char="v"/>
            </a:pPr>
            <a:r>
              <a:rPr lang="en-ZA" sz="2000" b="1" dirty="0">
                <a:solidFill>
                  <a:srgbClr val="0070C0"/>
                </a:solidFill>
                <a:latin typeface="Tw Cen MT" panose="020B0602020104020603" pitchFamily="34" charset="0"/>
              </a:rPr>
              <a:t>Change of Land Use </a:t>
            </a:r>
            <a:r>
              <a:rPr lang="en-ZA" sz="2000" dirty="0">
                <a:latin typeface="Tw Cen MT" panose="020B0602020104020603" pitchFamily="34" charset="0"/>
              </a:rPr>
              <a:t>in support of the SEZ approved by DAFF;</a:t>
            </a:r>
          </a:p>
          <a:p>
            <a:pPr marL="171450" indent="-171450">
              <a:buFont typeface="Wingdings" panose="05000000000000000000" pitchFamily="2" charset="2"/>
              <a:buChar char="v"/>
            </a:pPr>
            <a:endParaRPr lang="en-ZA" sz="800" dirty="0">
              <a:latin typeface="Tw Cen MT" panose="020B0602020104020603" pitchFamily="34" charset="0"/>
            </a:endParaRPr>
          </a:p>
          <a:p>
            <a:pPr marL="342900" lvl="0" indent="-342900">
              <a:buFont typeface="Wingdings" panose="05000000000000000000" pitchFamily="2" charset="2"/>
              <a:buChar char="v"/>
            </a:pPr>
            <a:r>
              <a:rPr lang="en-US" sz="2000" b="1" dirty="0">
                <a:solidFill>
                  <a:srgbClr val="0070C0"/>
                </a:solidFill>
                <a:latin typeface="Tw Cen MT" panose="020B0602020104020603" pitchFamily="34" charset="0"/>
              </a:rPr>
              <a:t>Environmental Authorisation </a:t>
            </a:r>
            <a:r>
              <a:rPr lang="en-US" sz="2000" dirty="0">
                <a:latin typeface="Tw Cen MT" panose="020B0602020104020603" pitchFamily="34" charset="0"/>
              </a:rPr>
              <a:t>for the identified </a:t>
            </a:r>
            <a:r>
              <a:rPr lang="en-ZA" sz="2000" dirty="0">
                <a:latin typeface="Tw Cen MT" panose="020B0602020104020603" pitchFamily="34" charset="0"/>
              </a:rPr>
              <a:t>site already </a:t>
            </a:r>
            <a:r>
              <a:rPr lang="en-US" sz="2000" dirty="0">
                <a:latin typeface="Tw Cen MT" panose="020B0602020104020603" pitchFamily="34" charset="0"/>
              </a:rPr>
              <a:t>in place</a:t>
            </a:r>
            <a:r>
              <a:rPr lang="en-ZA" sz="1600" i="1" dirty="0" smtClean="0">
                <a:latin typeface="Times New Roman" panose="02020603050405020304" pitchFamily="18" charset="0"/>
                <a:cs typeface="Times New Roman" panose="02020603050405020304" pitchFamily="18" charset="0"/>
              </a:rPr>
              <a:t>(i.e</a:t>
            </a:r>
            <a:r>
              <a:rPr lang="en-ZA" sz="1600" i="1" dirty="0">
                <a:latin typeface="Times New Roman" panose="02020603050405020304" pitchFamily="18" charset="0"/>
                <a:cs typeface="Times New Roman" panose="02020603050405020304" pitchFamily="18" charset="0"/>
              </a:rPr>
              <a:t>. 673 ha, Portion 58, Komatipoort Townlands 182 JU</a:t>
            </a:r>
            <a:r>
              <a:rPr lang="en-ZA" sz="1600" i="1" dirty="0" smtClean="0">
                <a:latin typeface="Times New Roman" panose="02020603050405020304" pitchFamily="18" charset="0"/>
                <a:cs typeface="Times New Roman" panose="02020603050405020304" pitchFamily="18" charset="0"/>
              </a:rPr>
              <a:t>)</a:t>
            </a:r>
            <a:r>
              <a:rPr lang="en-US" sz="2000" dirty="0" smtClean="0">
                <a:latin typeface="Tw Cen MT" panose="020B0602020104020603" pitchFamily="34" charset="0"/>
              </a:rPr>
              <a:t>, however</a:t>
            </a:r>
            <a:r>
              <a:rPr lang="en-ZA" sz="2000" dirty="0" smtClean="0">
                <a:latin typeface="Tw Cen MT" panose="020B0602020104020603" pitchFamily="34" charset="0"/>
              </a:rPr>
              <a:t> </a:t>
            </a:r>
            <a:r>
              <a:rPr lang="en-ZA" sz="2000" dirty="0">
                <a:latin typeface="Tw Cen MT" panose="020B0602020104020603" pitchFamily="34" charset="0"/>
              </a:rPr>
              <a:t>with</a:t>
            </a:r>
            <a:r>
              <a:rPr lang="en-ZA" sz="2000" b="1" dirty="0">
                <a:solidFill>
                  <a:schemeClr val="accent5">
                    <a:lumMod val="75000"/>
                  </a:schemeClr>
                </a:solidFill>
                <a:latin typeface="Tw Cen MT" panose="020B0602020104020603" pitchFamily="34" charset="0"/>
              </a:rPr>
              <a:t> </a:t>
            </a:r>
            <a:r>
              <a:rPr lang="en-ZA" sz="2000" b="1" dirty="0">
                <a:solidFill>
                  <a:srgbClr val="0070C0"/>
                </a:solidFill>
                <a:latin typeface="Tw Cen MT" panose="020B0602020104020603" pitchFamily="34" charset="0"/>
              </a:rPr>
              <a:t>Conditions of </a:t>
            </a:r>
            <a:r>
              <a:rPr lang="en-ZA" sz="2000" b="1" dirty="0" smtClean="0">
                <a:solidFill>
                  <a:srgbClr val="0070C0"/>
                </a:solidFill>
                <a:latin typeface="Tw Cen MT" panose="020B0602020104020603" pitchFamily="34" charset="0"/>
              </a:rPr>
              <a:t>Establishment;</a:t>
            </a:r>
            <a:endParaRPr lang="en-US" sz="1400" i="1" dirty="0">
              <a:latin typeface="Tw Cen MT" panose="020B0602020104020603" pitchFamily="34" charset="0"/>
            </a:endParaRPr>
          </a:p>
          <a:p>
            <a:pPr marL="342900" lvl="0" indent="-342900">
              <a:buFont typeface="Wingdings" panose="05000000000000000000" pitchFamily="2" charset="2"/>
              <a:buChar char="v"/>
            </a:pPr>
            <a:endParaRPr lang="en-US" sz="800" dirty="0">
              <a:latin typeface="Tw Cen MT" panose="020B0602020104020603" pitchFamily="34" charset="0"/>
            </a:endParaRPr>
          </a:p>
          <a:p>
            <a:pPr marL="342900" lvl="0" indent="-342900">
              <a:buFont typeface="Wingdings" panose="05000000000000000000" pitchFamily="2" charset="2"/>
              <a:buChar char="v"/>
            </a:pPr>
            <a:r>
              <a:rPr lang="en-US" sz="2000" b="1" dirty="0">
                <a:solidFill>
                  <a:srgbClr val="0070C0"/>
                </a:solidFill>
                <a:latin typeface="Tw Cen MT" panose="020B0602020104020603" pitchFamily="34" charset="0"/>
              </a:rPr>
              <a:t>Site Layout Plan for Township </a:t>
            </a:r>
            <a:r>
              <a:rPr lang="en-US" sz="2000" b="1" dirty="0" smtClean="0">
                <a:solidFill>
                  <a:srgbClr val="0070C0"/>
                </a:solidFill>
                <a:latin typeface="Tw Cen MT" panose="020B0602020104020603" pitchFamily="34" charset="0"/>
              </a:rPr>
              <a:t>Establishment </a:t>
            </a:r>
            <a:r>
              <a:rPr lang="en-US" sz="2000" dirty="0" smtClean="0">
                <a:latin typeface="Tw Cen MT" panose="020B0602020104020603" pitchFamily="34" charset="0"/>
              </a:rPr>
              <a:t>approved </a:t>
            </a:r>
            <a:r>
              <a:rPr lang="en-US" sz="2000" dirty="0">
                <a:latin typeface="Tw Cen MT" panose="020B0602020104020603" pitchFamily="34" charset="0"/>
              </a:rPr>
              <a:t>by municipality and </a:t>
            </a:r>
            <a:r>
              <a:rPr lang="en-US" sz="2000" dirty="0" smtClean="0">
                <a:latin typeface="Tw Cen MT" panose="020B0602020104020603" pitchFamily="34" charset="0"/>
              </a:rPr>
              <a:t>at </a:t>
            </a:r>
            <a:r>
              <a:rPr lang="en-US" sz="2000" dirty="0">
                <a:latin typeface="Tw Cen MT" panose="020B0602020104020603" pitchFamily="34" charset="0"/>
              </a:rPr>
              <a:t>final stage of </a:t>
            </a:r>
            <a:r>
              <a:rPr lang="en-US" sz="2000" dirty="0" smtClean="0">
                <a:latin typeface="Tw Cen MT" panose="020B0602020104020603" pitchFamily="34" charset="0"/>
              </a:rPr>
              <a:t>registration with the office of the Surveyor General;</a:t>
            </a:r>
            <a:endParaRPr lang="en-US" sz="2000" dirty="0">
              <a:latin typeface="Tw Cen MT" panose="020B0602020104020603" pitchFamily="34" charset="0"/>
            </a:endParaRPr>
          </a:p>
          <a:p>
            <a:pPr marL="342900" lvl="0" indent="-342900">
              <a:buFont typeface="Wingdings" panose="05000000000000000000" pitchFamily="2" charset="2"/>
              <a:buChar char="v"/>
            </a:pPr>
            <a:endParaRPr lang="en-US" sz="800" dirty="0">
              <a:latin typeface="Tw Cen MT" panose="020B0602020104020603" pitchFamily="34" charset="0"/>
            </a:endParaRPr>
          </a:p>
          <a:p>
            <a:pPr marL="342900" indent="-342900">
              <a:buFont typeface="Wingdings" panose="05000000000000000000" pitchFamily="2" charset="2"/>
              <a:buChar char="v"/>
            </a:pPr>
            <a:r>
              <a:rPr lang="en-US" sz="2000" b="1" dirty="0">
                <a:solidFill>
                  <a:srgbClr val="0070C0"/>
                </a:solidFill>
                <a:latin typeface="Tw Cen MT" panose="020B0602020104020603" pitchFamily="34" charset="0"/>
              </a:rPr>
              <a:t>Preliminary designs of internal infrastructure </a:t>
            </a:r>
            <a:r>
              <a:rPr lang="en-US" sz="2000" dirty="0">
                <a:latin typeface="Tw Cen MT" panose="020B0602020104020603" pitchFamily="34" charset="0"/>
              </a:rPr>
              <a:t>already done and commencement of detailed designs underway;</a:t>
            </a:r>
          </a:p>
          <a:p>
            <a:pPr marL="342900" indent="-342900">
              <a:buFont typeface="Wingdings" panose="05000000000000000000" pitchFamily="2" charset="2"/>
              <a:buChar char="v"/>
            </a:pPr>
            <a:endParaRPr lang="en-ZA" sz="800" dirty="0">
              <a:latin typeface="Tw Cen MT" panose="020B0602020104020603" pitchFamily="34" charset="0"/>
            </a:endParaRPr>
          </a:p>
          <a:p>
            <a:pPr marL="342900" indent="-342900">
              <a:buFont typeface="Wingdings" panose="05000000000000000000" pitchFamily="2" charset="2"/>
              <a:buChar char="v"/>
            </a:pPr>
            <a:r>
              <a:rPr lang="en-US" sz="2000" dirty="0">
                <a:latin typeface="Tw Cen MT" panose="020B0602020104020603" pitchFamily="34" charset="0"/>
              </a:rPr>
              <a:t>Nkomazi SEZ part of municipal </a:t>
            </a:r>
            <a:r>
              <a:rPr lang="en-US" sz="2000" b="1" dirty="0">
                <a:solidFill>
                  <a:srgbClr val="0070C0"/>
                </a:solidFill>
                <a:latin typeface="Tw Cen MT" panose="020B0602020104020603" pitchFamily="34" charset="0"/>
              </a:rPr>
              <a:t>Spatial Development Framework </a:t>
            </a:r>
            <a:r>
              <a:rPr lang="en-US" sz="2000" dirty="0">
                <a:latin typeface="Tw Cen MT" panose="020B0602020104020603" pitchFamily="34" charset="0"/>
              </a:rPr>
              <a:t>and </a:t>
            </a:r>
            <a:r>
              <a:rPr lang="en-US" sz="2000" b="1" dirty="0">
                <a:solidFill>
                  <a:srgbClr val="0070C0"/>
                </a:solidFill>
                <a:latin typeface="Tw Cen MT" panose="020B0602020104020603" pitchFamily="34" charset="0"/>
              </a:rPr>
              <a:t>Komatipoort Precinct Plan.</a:t>
            </a:r>
          </a:p>
        </p:txBody>
      </p:sp>
      <p:sp>
        <p:nvSpPr>
          <p:cNvPr id="16" name="10-Point Star 15"/>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8</a:t>
            </a:r>
            <a:endParaRPr lang="en-US" sz="3200" b="1" dirty="0"/>
          </a:p>
        </p:txBody>
      </p:sp>
      <p:pic>
        <p:nvPicPr>
          <p:cNvPr id="12" name="Picture 11"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 descr="http://www.mega.gov.za/wp-content/uploads/2015/10/mpumalanga_log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527883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6318924" y="49883"/>
            <a:ext cx="1583418" cy="1008375"/>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7776670" y="63950"/>
            <a:ext cx="1444332" cy="994307"/>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5101391" y="45094"/>
            <a:ext cx="1356620" cy="1013164"/>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3738592" y="13286"/>
            <a:ext cx="1362798" cy="105695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2263747" y="-76738"/>
            <a:ext cx="1809479" cy="1325582"/>
          </a:xfrm>
          <a:prstGeom prst="rect">
            <a:avLst/>
          </a:prstGeom>
          <a:ln>
            <a:noFill/>
          </a:ln>
          <a:effectLst>
            <a:softEdge rad="112500"/>
          </a:effectLst>
        </p:spPr>
      </p:pic>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1241659" y="2904669"/>
            <a:ext cx="817507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C42F1A"/>
                  </a:outerShdw>
                </a:effectLst>
                <a:uLnTx/>
                <a:uFillTx/>
                <a:latin typeface="Trebuchet MS" panose="020B0603020202020204"/>
                <a:ea typeface="+mn-ea"/>
                <a:cs typeface="+mn-cs"/>
              </a:rPr>
              <a:t> </a:t>
            </a:r>
            <a:r>
              <a:rPr lang="en-US" sz="6000" b="1" dirty="0">
                <a:ln w="13462">
                  <a:solidFill>
                    <a:prstClr val="white"/>
                  </a:solidFill>
                  <a:prstDash val="solid"/>
                </a:ln>
                <a:solidFill>
                  <a:schemeClr val="accent2">
                    <a:lumMod val="50000"/>
                  </a:schemeClr>
                </a:solidFill>
                <a:effectLst>
                  <a:outerShdw dist="38100" dir="2700000" algn="bl" rotWithShape="0">
                    <a:srgbClr val="C42F1A"/>
                  </a:outerShdw>
                </a:effectLst>
              </a:rPr>
              <a:t>SEZ INTERIM PHASE: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smtClean="0">
                <a:ln w="0"/>
                <a:solidFill>
                  <a:prstClr val="black"/>
                </a:solidFill>
                <a:effectLst>
                  <a:outerShdw blurRad="38100" dist="19050" dir="2700000" algn="tl" rotWithShape="0">
                    <a:prstClr val="black">
                      <a:alpha val="40000"/>
                    </a:prstClr>
                  </a:outerShdw>
                </a:effectLst>
                <a:latin typeface="Trebuchet MS" panose="020B0603020202020204"/>
              </a:rPr>
              <a:t> </a:t>
            </a:r>
            <a:r>
              <a:rPr lang="en-US" sz="3600" i="1" dirty="0" smtClean="0">
                <a:ln w="0"/>
                <a:solidFill>
                  <a:schemeClr val="accent4">
                    <a:lumMod val="50000"/>
                  </a:schemeClr>
                </a:solidFill>
                <a:effectLst>
                  <a:outerShdw blurRad="38100" dist="19050" dir="2700000" algn="tl" rotWithShape="0">
                    <a:prstClr val="black">
                      <a:alpha val="40000"/>
                    </a:prstClr>
                  </a:outerShdw>
                </a:effectLst>
                <a:latin typeface="Trebuchet MS" panose="020B0603020202020204"/>
              </a:rPr>
              <a:t>Key </a:t>
            </a:r>
            <a:r>
              <a:rPr lang="en-US" sz="3600" i="1" dirty="0">
                <a:ln w="0"/>
                <a:solidFill>
                  <a:schemeClr val="accent4">
                    <a:lumMod val="50000"/>
                  </a:schemeClr>
                </a:solidFill>
                <a:effectLst>
                  <a:outerShdw blurRad="38100" dist="19050" dir="2700000" algn="tl" rotWithShape="0">
                    <a:prstClr val="black">
                      <a:alpha val="40000"/>
                    </a:prstClr>
                  </a:outerShdw>
                </a:effectLst>
                <a:latin typeface="Trebuchet MS" panose="020B0603020202020204"/>
              </a:rPr>
              <a:t>A</a:t>
            </a:r>
            <a:r>
              <a:rPr lang="en-US" sz="3600" i="1" dirty="0" smtClean="0">
                <a:ln w="0"/>
                <a:solidFill>
                  <a:schemeClr val="accent4">
                    <a:lumMod val="50000"/>
                  </a:schemeClr>
                </a:solidFill>
                <a:effectLst>
                  <a:outerShdw blurRad="38100" dist="19050" dir="2700000" algn="tl" rotWithShape="0">
                    <a:prstClr val="black">
                      <a:alpha val="40000"/>
                    </a:prstClr>
                  </a:outerShdw>
                </a:effectLst>
                <a:latin typeface="Trebuchet MS" panose="020B0603020202020204"/>
              </a:rPr>
              <a:t>ctivities on Critical </a:t>
            </a:r>
            <a:r>
              <a:rPr lang="en-US" sz="3600" i="1" dirty="0">
                <a:ln w="0"/>
                <a:solidFill>
                  <a:schemeClr val="accent4">
                    <a:lumMod val="50000"/>
                  </a:schemeClr>
                </a:solidFill>
                <a:effectLst>
                  <a:outerShdw blurRad="38100" dist="19050" dir="2700000" algn="tl" rotWithShape="0">
                    <a:prstClr val="black">
                      <a:alpha val="40000"/>
                    </a:prstClr>
                  </a:outerShdw>
                </a:effectLst>
                <a:latin typeface="Trebuchet MS" panose="020B0603020202020204"/>
              </a:rPr>
              <a:t>P</a:t>
            </a:r>
            <a:r>
              <a:rPr lang="en-US" sz="3600" i="1" dirty="0" smtClean="0">
                <a:ln w="0"/>
                <a:solidFill>
                  <a:schemeClr val="accent4">
                    <a:lumMod val="50000"/>
                  </a:schemeClr>
                </a:solidFill>
                <a:effectLst>
                  <a:outerShdw blurRad="38100" dist="19050" dir="2700000" algn="tl" rotWithShape="0">
                    <a:prstClr val="black">
                      <a:alpha val="40000"/>
                    </a:prstClr>
                  </a:outerShdw>
                </a:effectLst>
                <a:latin typeface="Trebuchet MS" panose="020B0603020202020204"/>
              </a:rPr>
              <a:t>ath</a:t>
            </a:r>
            <a:endParaRPr kumimoji="0" lang="en-US" sz="3600" b="0" i="1" u="none" strike="noStrike" kern="1200" cap="none" spc="0" normalizeH="0" baseline="0" noProof="0" dirty="0">
              <a:ln w="0"/>
              <a:solidFill>
                <a:schemeClr val="accent4">
                  <a:lumMod val="50000"/>
                </a:schemeClr>
              </a:solidFill>
              <a:effectLst>
                <a:outerShdw blurRad="38100" dist="19050" dir="2700000" algn="tl" rotWithShape="0">
                  <a:prstClr val="black">
                    <a:alpha val="40000"/>
                  </a:prstClr>
                </a:outerShdw>
              </a:effectLst>
              <a:uLnTx/>
              <a:uFillTx/>
              <a:latin typeface="Trebuchet MS" panose="020B0603020202020204"/>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C42F1A"/>
                </a:outerShdw>
              </a:effectLst>
              <a:uLnTx/>
              <a:uFillTx/>
              <a:latin typeface="Trebuchet MS" panose="020B0603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2666813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219888" y="-57825"/>
            <a:ext cx="7295820" cy="144655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Corporate</a:t>
            </a:r>
            <a:r>
              <a:rPr kumimoji="0" lang="en-US" sz="4400" b="1" i="0" u="none" strike="noStrike" kern="1200" cap="none" spc="0" normalizeH="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rPr>
              <a:t> Governance issues</a:t>
            </a:r>
            <a:endParaRPr kumimoji="0" lang="en-US" sz="4400" b="1" i="0" u="none" strike="noStrike" kern="1200" cap="none" spc="0" normalizeH="0" noProof="0" dirty="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ndParaRPr>
          </a:p>
        </p:txBody>
      </p:sp>
      <p:sp>
        <p:nvSpPr>
          <p:cNvPr id="20" name="Minus 19"/>
          <p:cNvSpPr/>
          <p:nvPr/>
        </p:nvSpPr>
        <p:spPr>
          <a:xfrm>
            <a:off x="1917952" y="108643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3" name="10-Point Star 12"/>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10</a:t>
            </a:r>
            <a:endParaRPr lang="en-US" sz="3200" b="1" dirty="0"/>
          </a:p>
        </p:txBody>
      </p:sp>
      <p:pic>
        <p:nvPicPr>
          <p:cNvPr id="14" name="Picture 13"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3" descr="http://www.mega.gov.za/wp-content/uploads/2015/10/mpumalanga_log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Table 4"/>
          <p:cNvGraphicFramePr>
            <a:graphicFrameLocks noGrp="1"/>
          </p:cNvGraphicFramePr>
          <p:nvPr>
            <p:extLst>
              <p:ext uri="{D42A27DB-BD31-4B8C-83A1-F6EECF244321}">
                <p14:modId xmlns:p14="http://schemas.microsoft.com/office/powerpoint/2010/main" xmlns="" val="2125015355"/>
              </p:ext>
            </p:extLst>
          </p:nvPr>
        </p:nvGraphicFramePr>
        <p:xfrm>
          <a:off x="420624" y="1510501"/>
          <a:ext cx="9575348" cy="5186680"/>
        </p:xfrm>
        <a:graphic>
          <a:graphicData uri="http://schemas.openxmlformats.org/drawingml/2006/table">
            <a:tbl>
              <a:tblPr firstRow="1" bandRow="1">
                <a:tableStyleId>{5C22544A-7EE6-4342-B048-85BDC9FD1C3A}</a:tableStyleId>
              </a:tblPr>
              <a:tblGrid>
                <a:gridCol w="2038948">
                  <a:extLst>
                    <a:ext uri="{9D8B030D-6E8A-4147-A177-3AD203B41FA5}">
                      <a16:colId xmlns:a16="http://schemas.microsoft.com/office/drawing/2014/main" xmlns="" val="2445355555"/>
                    </a:ext>
                  </a:extLst>
                </a:gridCol>
                <a:gridCol w="3507015">
                  <a:extLst>
                    <a:ext uri="{9D8B030D-6E8A-4147-A177-3AD203B41FA5}">
                      <a16:colId xmlns:a16="http://schemas.microsoft.com/office/drawing/2014/main" xmlns="" val="3500282395"/>
                    </a:ext>
                  </a:extLst>
                </a:gridCol>
                <a:gridCol w="4029385">
                  <a:extLst>
                    <a:ext uri="{9D8B030D-6E8A-4147-A177-3AD203B41FA5}">
                      <a16:colId xmlns:a16="http://schemas.microsoft.com/office/drawing/2014/main" xmlns="" val="484895447"/>
                    </a:ext>
                  </a:extLst>
                </a:gridCol>
              </a:tblGrid>
              <a:tr h="370840">
                <a:tc>
                  <a:txBody>
                    <a:bodyPr/>
                    <a:lstStyle/>
                    <a:p>
                      <a:r>
                        <a:rPr lang="en-US" dirty="0" smtClean="0"/>
                        <a:t>Key Focus Area</a:t>
                      </a:r>
                      <a:endParaRPr lang="en-US" dirty="0"/>
                    </a:p>
                  </a:txBody>
                  <a:tcPr/>
                </a:tc>
                <a:tc>
                  <a:txBody>
                    <a:bodyPr/>
                    <a:lstStyle/>
                    <a:p>
                      <a:r>
                        <a:rPr lang="en-US" dirty="0" smtClean="0"/>
                        <a:t>Current Status</a:t>
                      </a:r>
                      <a:endParaRPr lang="en-US" dirty="0"/>
                    </a:p>
                  </a:txBody>
                  <a:tcPr/>
                </a:tc>
                <a:tc>
                  <a:txBody>
                    <a:bodyPr/>
                    <a:lstStyle/>
                    <a:p>
                      <a:r>
                        <a:rPr lang="en-US" dirty="0" smtClean="0"/>
                        <a:t>Recommendation </a:t>
                      </a:r>
                      <a:endParaRPr lang="en-US" dirty="0"/>
                    </a:p>
                  </a:txBody>
                  <a:tcPr/>
                </a:tc>
                <a:extLst>
                  <a:ext uri="{0D108BD9-81ED-4DB2-BD59-A6C34878D82A}">
                    <a16:rowId xmlns:a16="http://schemas.microsoft.com/office/drawing/2014/main" xmlns="" val="339753272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i="1" dirty="0" smtClean="0">
                          <a:solidFill>
                            <a:schemeClr val="accent4">
                              <a:lumMod val="50000"/>
                            </a:schemeClr>
                          </a:solidFill>
                          <a:latin typeface="Tw Cen MT" panose="020B0602020104020603" pitchFamily="34" charset="0"/>
                        </a:rPr>
                        <a:t>SEZ Entity registration</a:t>
                      </a:r>
                      <a:endParaRPr lang="en-US" sz="2000" b="1" i="1" dirty="0">
                        <a:solidFill>
                          <a:schemeClr val="accent4">
                            <a:lumMod val="50000"/>
                          </a:schemeClr>
                        </a:solidFill>
                        <a:latin typeface="Tw Cen MT" panose="020B0602020104020603"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w Cen MT" panose="020B0602020104020603" pitchFamily="34" charset="0"/>
                        </a:rPr>
                        <a:t>SEZ Entity registered with CIPC as</a:t>
                      </a:r>
                      <a:r>
                        <a:rPr lang="en-US" sz="1400" baseline="0" dirty="0" smtClean="0">
                          <a:latin typeface="Tw Cen MT" panose="020B0602020104020603" pitchFamily="34" charset="0"/>
                        </a:rPr>
                        <a:t> </a:t>
                      </a:r>
                      <a:r>
                        <a:rPr lang="en-US" sz="1400" dirty="0" smtClean="0">
                          <a:latin typeface="Tw Cen MT" panose="020B0602020104020603" pitchFamily="34" charset="0"/>
                        </a:rPr>
                        <a:t>SOC </a:t>
                      </a:r>
                      <a:r>
                        <a:rPr lang="en-US" sz="1200" dirty="0" smtClean="0">
                          <a:latin typeface="Times New Roman" panose="02020603050405020304" pitchFamily="18" charset="0"/>
                          <a:cs typeface="Times New Roman" panose="02020603050405020304" pitchFamily="18" charset="0"/>
                        </a:rPr>
                        <a:t>(</a:t>
                      </a:r>
                      <a:r>
                        <a:rPr kumimoji="0" lang="en-US" sz="12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as</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1200" i="1" dirty="0" smtClean="0">
                          <a:solidFill>
                            <a:prstClr val="black"/>
                          </a:solidFill>
                          <a:latin typeface="Times New Roman" panose="02020603050405020304" pitchFamily="18" charset="0"/>
                          <a:cs typeface="Times New Roman" panose="02020603050405020304" pitchFamily="18" charset="0"/>
                        </a:rPr>
                        <a:t>contemplated in section 1of the PFMA) </a:t>
                      </a:r>
                      <a:r>
                        <a:rPr lang="en-US" sz="1400" dirty="0" smtClean="0">
                          <a:latin typeface="Tw Cen MT" panose="020B0602020104020603" pitchFamily="34" charset="0"/>
                        </a:rPr>
                        <a:t>and</a:t>
                      </a:r>
                      <a:r>
                        <a:rPr lang="en-US" sz="1400" baseline="0" dirty="0" smtClean="0">
                          <a:latin typeface="Tw Cen MT" panose="020B0602020104020603" pitchFamily="34" charset="0"/>
                        </a:rPr>
                        <a:t> a</a:t>
                      </a:r>
                      <a:r>
                        <a:rPr lang="en-US" sz="1400" dirty="0" smtClean="0">
                          <a:latin typeface="Tw Cen MT" panose="020B0602020104020603" pitchFamily="34" charset="0"/>
                        </a:rPr>
                        <a:t> stand-alone Entity in Jan 2021</a:t>
                      </a:r>
                      <a:endParaRPr lang="en-US" sz="1400" dirty="0">
                        <a:latin typeface="Tw Cen MT" panose="020B0602020104020603" pitchFamily="34" charset="0"/>
                      </a:endParaRPr>
                    </a:p>
                  </a:txBody>
                  <a:tcPr/>
                </a:tc>
                <a:tc>
                  <a:txBody>
                    <a:bodyPr/>
                    <a:lstStyle/>
                    <a:p>
                      <a:r>
                        <a:rPr lang="en-US" sz="1400" dirty="0" smtClean="0">
                          <a:latin typeface="Tw Cen MT" panose="020B0602020104020603" pitchFamily="34" charset="0"/>
                        </a:rPr>
                        <a:t>SEZ Entity to be registered with CIPC as</a:t>
                      </a:r>
                      <a:r>
                        <a:rPr lang="en-US" sz="1400" baseline="0" dirty="0" smtClean="0">
                          <a:latin typeface="Tw Cen MT" panose="020B0602020104020603" pitchFamily="34" charset="0"/>
                        </a:rPr>
                        <a:t> </a:t>
                      </a:r>
                      <a:r>
                        <a:rPr lang="en-US" sz="1200" dirty="0" smtClean="0">
                          <a:latin typeface="Tw Cen MT" panose="020B0602020104020603" pitchFamily="34" charset="0"/>
                        </a:rPr>
                        <a:t>SOC </a:t>
                      </a:r>
                      <a:r>
                        <a:rPr lang="en-US" sz="1200" dirty="0" smtClean="0">
                          <a:latin typeface="Times New Roman" panose="02020603050405020304" pitchFamily="18" charset="0"/>
                          <a:cs typeface="Times New Roman" panose="02020603050405020304" pitchFamily="18" charset="0"/>
                        </a:rPr>
                        <a:t>(</a:t>
                      </a:r>
                      <a:r>
                        <a:rPr kumimoji="0" lang="en-US" sz="12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as</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1200" i="1" dirty="0" smtClean="0">
                          <a:solidFill>
                            <a:prstClr val="black"/>
                          </a:solidFill>
                          <a:latin typeface="Times New Roman" panose="02020603050405020304" pitchFamily="18" charset="0"/>
                          <a:cs typeface="Times New Roman" panose="02020603050405020304" pitchFamily="18" charset="0"/>
                        </a:rPr>
                        <a:t>contemplated in section 1of the PFMA)</a:t>
                      </a:r>
                      <a:r>
                        <a:rPr lang="en-US" sz="1800" i="1" baseline="0" dirty="0" smtClean="0">
                          <a:solidFill>
                            <a:prstClr val="black"/>
                          </a:solidFill>
                          <a:latin typeface="Times New Roman" panose="02020603050405020304" pitchFamily="18" charset="0"/>
                          <a:cs typeface="Times New Roman" panose="02020603050405020304" pitchFamily="18" charset="0"/>
                        </a:rPr>
                        <a:t> </a:t>
                      </a:r>
                      <a:r>
                        <a:rPr lang="en-US" sz="1400" i="0" kern="1200" baseline="0" dirty="0" smtClean="0">
                          <a:solidFill>
                            <a:schemeClr val="dk1"/>
                          </a:solidFill>
                          <a:latin typeface="Tw Cen MT" panose="020B0602020104020603" pitchFamily="34" charset="0"/>
                          <a:ea typeface="+mn-ea"/>
                          <a:cs typeface="+mn-cs"/>
                        </a:rPr>
                        <a:t>and</a:t>
                      </a:r>
                      <a:r>
                        <a:rPr lang="en-US" sz="1400" kern="1200" dirty="0" smtClean="0">
                          <a:solidFill>
                            <a:schemeClr val="dk1"/>
                          </a:solidFill>
                          <a:latin typeface="Tw Cen MT" panose="020B0602020104020603" pitchFamily="34" charset="0"/>
                          <a:ea typeface="+mn-ea"/>
                          <a:cs typeface="+mn-cs"/>
                        </a:rPr>
                        <a:t> subsidiary of MEGA</a:t>
                      </a:r>
                      <a:endParaRPr lang="en-US" sz="1400" kern="1200" dirty="0">
                        <a:solidFill>
                          <a:schemeClr val="dk1"/>
                        </a:solidFill>
                        <a:latin typeface="Tw Cen MT" panose="020B0602020104020603" pitchFamily="34" charset="0"/>
                        <a:ea typeface="+mn-ea"/>
                        <a:cs typeface="+mn-cs"/>
                      </a:endParaRPr>
                    </a:p>
                  </a:txBody>
                  <a:tcPr/>
                </a:tc>
                <a:extLst>
                  <a:ext uri="{0D108BD9-81ED-4DB2-BD59-A6C34878D82A}">
                    <a16:rowId xmlns:a16="http://schemas.microsoft.com/office/drawing/2014/main" xmlns="" val="30923735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i="1" kern="1200" dirty="0" smtClean="0">
                          <a:solidFill>
                            <a:schemeClr val="accent4">
                              <a:lumMod val="50000"/>
                            </a:schemeClr>
                          </a:solidFill>
                          <a:latin typeface="Tw Cen MT" panose="020B0602020104020603" pitchFamily="34" charset="0"/>
                          <a:ea typeface="+mn-ea"/>
                          <a:cs typeface="+mn-cs"/>
                        </a:rPr>
                        <a:t>SEZ Entity ownership</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Tw Cen MT" panose="020B0602020104020603" pitchFamily="34" charset="0"/>
                        </a:rPr>
                        <a:t>DEDT MEC is the </a:t>
                      </a:r>
                      <a:r>
                        <a:rPr lang="en-US" sz="1400" i="0" baseline="0" dirty="0" smtClean="0">
                          <a:latin typeface="Tw Cen MT" panose="020B0602020104020603" pitchFamily="34" charset="0"/>
                        </a:rPr>
                        <a:t>licensee/shareholder </a:t>
                      </a:r>
                      <a:r>
                        <a:rPr lang="en-US" sz="1200" i="1" baseline="0" dirty="0" smtClean="0">
                          <a:latin typeface="Times New Roman" panose="02020603050405020304" pitchFamily="18" charset="0"/>
                          <a:cs typeface="Times New Roman" panose="02020603050405020304" pitchFamily="18" charset="0"/>
                        </a:rPr>
                        <a:t>(as per the SEZ Act)</a:t>
                      </a:r>
                      <a:endParaRPr lang="en-US" sz="1200" i="1" dirty="0" smtClean="0">
                        <a:latin typeface="Times New Roman" panose="02020603050405020304" pitchFamily="18" charset="0"/>
                        <a:cs typeface="Times New Roman" panose="02020603050405020304" pitchFamily="18" charset="0"/>
                      </a:endParaRPr>
                    </a:p>
                  </a:txBody>
                  <a:tcPr/>
                </a:tc>
                <a:tc>
                  <a:txBody>
                    <a:bodyPr/>
                    <a:lstStyle/>
                    <a:p>
                      <a:r>
                        <a:rPr lang="en-US" sz="1400" kern="1200" dirty="0" smtClean="0">
                          <a:solidFill>
                            <a:schemeClr val="dk1"/>
                          </a:solidFill>
                          <a:latin typeface="Tw Cen MT" panose="020B0602020104020603" pitchFamily="34" charset="0"/>
                          <a:ea typeface="+mn-ea"/>
                          <a:cs typeface="+mn-cs"/>
                        </a:rPr>
                        <a:t>DEDT MEC remains the licensee/shareholder of the SEZ</a:t>
                      </a:r>
                      <a:r>
                        <a:rPr lang="en-US" sz="1400" kern="1200" baseline="0" dirty="0" smtClean="0">
                          <a:solidFill>
                            <a:schemeClr val="dk1"/>
                          </a:solidFill>
                          <a:latin typeface="Tw Cen MT" panose="020B0602020104020603" pitchFamily="34" charset="0"/>
                          <a:ea typeface="+mn-ea"/>
                          <a:cs typeface="+mn-cs"/>
                        </a:rPr>
                        <a:t> Entity</a:t>
                      </a:r>
                      <a:endParaRPr lang="en-US" sz="1400" kern="1200" dirty="0">
                        <a:solidFill>
                          <a:schemeClr val="dk1"/>
                        </a:solidFill>
                        <a:latin typeface="Tw Cen MT" panose="020B0602020104020603" pitchFamily="34" charset="0"/>
                        <a:ea typeface="+mn-ea"/>
                        <a:cs typeface="+mn-cs"/>
                      </a:endParaRPr>
                    </a:p>
                  </a:txBody>
                  <a:tcPr/>
                </a:tc>
                <a:extLst>
                  <a:ext uri="{0D108BD9-81ED-4DB2-BD59-A6C34878D82A}">
                    <a16:rowId xmlns:a16="http://schemas.microsoft.com/office/drawing/2014/main" xmlns="" val="1779208639"/>
                  </a:ext>
                </a:extLst>
              </a:tr>
              <a:tr h="370840">
                <a:tc>
                  <a:txBody>
                    <a:bodyPr/>
                    <a:lstStyle/>
                    <a:p>
                      <a:r>
                        <a:rPr lang="en-US" sz="2000" b="1" i="1" kern="1200" dirty="0" smtClean="0">
                          <a:solidFill>
                            <a:schemeClr val="accent4">
                              <a:lumMod val="50000"/>
                            </a:schemeClr>
                          </a:solidFill>
                          <a:latin typeface="Tw Cen MT" panose="020B0602020104020603" pitchFamily="34" charset="0"/>
                          <a:ea typeface="+mn-ea"/>
                          <a:cs typeface="+mn-cs"/>
                        </a:rPr>
                        <a:t>Appointment of Board members</a:t>
                      </a:r>
                      <a:endParaRPr lang="en-US" sz="2000" b="1" i="1" kern="1200" dirty="0">
                        <a:solidFill>
                          <a:schemeClr val="accent4">
                            <a:lumMod val="50000"/>
                          </a:schemeClr>
                        </a:solidFill>
                        <a:latin typeface="Tw Cen MT" panose="020B0602020104020603" pitchFamily="34" charset="0"/>
                        <a:ea typeface="+mn-ea"/>
                        <a:cs typeface="+mn-cs"/>
                      </a:endParaRPr>
                    </a:p>
                  </a:txBody>
                  <a:tcPr/>
                </a:tc>
                <a:tc>
                  <a:txBody>
                    <a:bodyPr/>
                    <a:lstStyle/>
                    <a:p>
                      <a:r>
                        <a:rPr lang="en-US" sz="1400" kern="1200" baseline="0" dirty="0" smtClean="0">
                          <a:solidFill>
                            <a:schemeClr val="dk1"/>
                          </a:solidFill>
                          <a:latin typeface="Tw Cen MT" panose="020B0602020104020603" pitchFamily="34" charset="0"/>
                          <a:ea typeface="+mn-ea"/>
                          <a:cs typeface="+mn-cs"/>
                        </a:rPr>
                        <a:t>DEDT MEC appoints the SEZ Board </a:t>
                      </a:r>
                      <a:r>
                        <a:rPr lang="en-US" sz="1400" i="1" baseline="0" dirty="0" smtClean="0">
                          <a:latin typeface="Times New Roman" panose="02020603050405020304" pitchFamily="18" charset="0"/>
                          <a:cs typeface="Times New Roman" panose="02020603050405020304" pitchFamily="18" charset="0"/>
                        </a:rPr>
                        <a:t>(as per the SEZ Act)</a:t>
                      </a:r>
                      <a:endParaRPr lang="en-US" sz="1400" kern="1200" baseline="0" dirty="0">
                        <a:solidFill>
                          <a:schemeClr val="dk1"/>
                        </a:solidFill>
                        <a:latin typeface="Tw Cen MT" panose="020B0602020104020603" pitchFamily="34" charset="0"/>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Tw Cen MT" panose="020B0602020104020603" pitchFamily="34" charset="0"/>
                          <a:ea typeface="+mn-ea"/>
                          <a:cs typeface="+mn-cs"/>
                        </a:rPr>
                        <a:t>DEDT MEC, </a:t>
                      </a:r>
                      <a:r>
                        <a:rPr lang="en-US" sz="1400" i="1" kern="1200" dirty="0" smtClean="0">
                          <a:solidFill>
                            <a:schemeClr val="dk1"/>
                          </a:solidFill>
                          <a:latin typeface="Times New Roman" panose="02020603050405020304" pitchFamily="18" charset="0"/>
                          <a:ea typeface="+mn-ea"/>
                          <a:cs typeface="Times New Roman" panose="02020603050405020304" pitchFamily="18" charset="0"/>
                        </a:rPr>
                        <a:t>as the licensee</a:t>
                      </a:r>
                      <a:r>
                        <a:rPr lang="en-US" sz="1400" kern="1200" dirty="0" smtClean="0">
                          <a:solidFill>
                            <a:schemeClr val="dk1"/>
                          </a:solidFill>
                          <a:latin typeface="Tw Cen MT" panose="020B0602020104020603" pitchFamily="34" charset="0"/>
                          <a:ea typeface="+mn-ea"/>
                          <a:cs typeface="+mn-cs"/>
                        </a:rPr>
                        <a:t>, to proceed to appoint the SEZ Board as per SEZ</a:t>
                      </a:r>
                      <a:r>
                        <a:rPr lang="en-US" sz="1400" kern="1200" baseline="0" dirty="0" smtClean="0">
                          <a:solidFill>
                            <a:schemeClr val="dk1"/>
                          </a:solidFill>
                          <a:latin typeface="Tw Cen MT" panose="020B0602020104020603" pitchFamily="34" charset="0"/>
                          <a:ea typeface="+mn-ea"/>
                          <a:cs typeface="+mn-cs"/>
                        </a:rPr>
                        <a:t> Act, however, ensures all Parties are represented in the Board</a:t>
                      </a:r>
                      <a:endParaRPr lang="en-US" sz="1400" kern="1200" dirty="0" smtClean="0">
                        <a:solidFill>
                          <a:schemeClr val="dk1"/>
                        </a:solidFill>
                        <a:latin typeface="Tw Cen MT" panose="020B0602020104020603" pitchFamily="34" charset="0"/>
                        <a:ea typeface="+mn-ea"/>
                        <a:cs typeface="+mn-cs"/>
                      </a:endParaRPr>
                    </a:p>
                  </a:txBody>
                  <a:tcPr/>
                </a:tc>
                <a:extLst>
                  <a:ext uri="{0D108BD9-81ED-4DB2-BD59-A6C34878D82A}">
                    <a16:rowId xmlns:a16="http://schemas.microsoft.com/office/drawing/2014/main" xmlns="" val="263717283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i="1" kern="1200" dirty="0" smtClean="0">
                          <a:solidFill>
                            <a:schemeClr val="accent4">
                              <a:lumMod val="50000"/>
                            </a:schemeClr>
                          </a:solidFill>
                          <a:latin typeface="Tw Cen MT" panose="020B0602020104020603" pitchFamily="34" charset="0"/>
                          <a:ea typeface="+mn-ea"/>
                          <a:cs typeface="+mn-cs"/>
                        </a:rPr>
                        <a:t>SEZ Corporate Governance Model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w Cen MT" panose="020B0602020104020603" pitchFamily="34" charset="0"/>
                        </a:rPr>
                        <a:t>SEZ Interim Board in place. Acting CEO</a:t>
                      </a:r>
                      <a:r>
                        <a:rPr lang="en-US" sz="1400" baseline="0" dirty="0" smtClean="0">
                          <a:latin typeface="Tw Cen MT" panose="020B0602020104020603" pitchFamily="34" charset="0"/>
                        </a:rPr>
                        <a:t> and Acting CFO seconded to SEZ to strengthen the existing </a:t>
                      </a:r>
                      <a:r>
                        <a:rPr lang="en-US" sz="1400" dirty="0" smtClean="0">
                          <a:latin typeface="Tw Cen MT" panose="020B0602020104020603" pitchFamily="34" charset="0"/>
                        </a:rPr>
                        <a:t>PMU</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Tw Cen MT" panose="020B0602020104020603" pitchFamily="34" charset="0"/>
                          <a:ea typeface="+mn-ea"/>
                          <a:cs typeface="+mn-cs"/>
                        </a:rPr>
                        <a:t>Quadripartite Governance Model to be pursued</a:t>
                      </a:r>
                      <a:r>
                        <a:rPr lang="en-US" sz="1400" kern="1200" baseline="0" dirty="0" smtClean="0">
                          <a:solidFill>
                            <a:schemeClr val="dk1"/>
                          </a:solidFill>
                          <a:latin typeface="Tw Cen MT" panose="020B0602020104020603" pitchFamily="34" charset="0"/>
                          <a:ea typeface="+mn-ea"/>
                          <a:cs typeface="+mn-cs"/>
                        </a:rPr>
                        <a:t> – </a:t>
                      </a:r>
                      <a:r>
                        <a:rPr lang="en-US" sz="1400" kern="1200" dirty="0" smtClean="0">
                          <a:solidFill>
                            <a:schemeClr val="dk1"/>
                          </a:solidFill>
                          <a:latin typeface="Tw Cen MT" panose="020B0602020104020603" pitchFamily="34" charset="0"/>
                          <a:ea typeface="+mn-ea"/>
                          <a:cs typeface="+mn-cs"/>
                        </a:rPr>
                        <a:t> new approach to drive</a:t>
                      </a:r>
                      <a:r>
                        <a:rPr lang="en-US" sz="1400" kern="1200" baseline="0" dirty="0" smtClean="0">
                          <a:solidFill>
                            <a:schemeClr val="dk1"/>
                          </a:solidFill>
                          <a:latin typeface="Tw Cen MT" panose="020B0602020104020603" pitchFamily="34" charset="0"/>
                          <a:ea typeface="+mn-ea"/>
                          <a:cs typeface="+mn-cs"/>
                        </a:rPr>
                        <a:t> the implementation of the</a:t>
                      </a:r>
                      <a:r>
                        <a:rPr lang="en-US" sz="1400" kern="1200" dirty="0" smtClean="0">
                          <a:solidFill>
                            <a:schemeClr val="dk1"/>
                          </a:solidFill>
                          <a:latin typeface="Tw Cen MT" panose="020B0602020104020603" pitchFamily="34" charset="0"/>
                          <a:ea typeface="+mn-ea"/>
                          <a:cs typeface="+mn-cs"/>
                        </a:rPr>
                        <a:t> national SEZ Strategic Framework</a:t>
                      </a:r>
                    </a:p>
                  </a:txBody>
                  <a:tcPr/>
                </a:tc>
                <a:extLst>
                  <a:ext uri="{0D108BD9-81ED-4DB2-BD59-A6C34878D82A}">
                    <a16:rowId xmlns:a16="http://schemas.microsoft.com/office/drawing/2014/main" xmlns="" val="225503515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i="1" kern="1200" dirty="0" smtClean="0">
                          <a:solidFill>
                            <a:schemeClr val="accent4">
                              <a:lumMod val="50000"/>
                            </a:schemeClr>
                          </a:solidFill>
                          <a:latin typeface="Tw Cen MT" panose="020B0602020104020603" pitchFamily="34" charset="0"/>
                          <a:ea typeface="+mn-ea"/>
                          <a:cs typeface="+mn-cs"/>
                        </a:rPr>
                        <a:t>SEZ Entity listing with national Treasury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w Cen MT" panose="020B0602020104020603" pitchFamily="34" charset="0"/>
                        </a:rPr>
                        <a:t>Not listed</a:t>
                      </a:r>
                      <a:r>
                        <a:rPr lang="en-US" sz="1400" baseline="0" dirty="0" smtClean="0">
                          <a:latin typeface="Tw Cen MT" panose="020B0602020104020603" pitchFamily="34" charset="0"/>
                        </a:rPr>
                        <a:t> as schedule 3-D company with National Treasury as yet due to National Treasury not supporting addition of more new schedule 3-D SEZs</a:t>
                      </a:r>
                      <a:endParaRPr lang="en-US" sz="1400" i="1" dirty="0" smtClean="0">
                        <a:latin typeface="Times New Roman" panose="02020603050405020304" pitchFamily="18" charset="0"/>
                        <a:cs typeface="Times New Roman" panose="02020603050405020304" pitchFamily="18" charset="0"/>
                      </a:endParaRPr>
                    </a:p>
                  </a:txBody>
                  <a:tcPr/>
                </a:tc>
                <a:tc>
                  <a:txBody>
                    <a:bodyPr/>
                    <a:lstStyle/>
                    <a:p>
                      <a:r>
                        <a:rPr lang="en-US" sz="1400" kern="1200" dirty="0" smtClean="0">
                          <a:solidFill>
                            <a:schemeClr val="dk1"/>
                          </a:solidFill>
                          <a:latin typeface="Tw Cen MT" panose="020B0602020104020603" pitchFamily="34" charset="0"/>
                          <a:ea typeface="+mn-ea"/>
                          <a:cs typeface="+mn-cs"/>
                        </a:rPr>
                        <a:t>Nkomazi SEZ to be registered as a subsidiary of MEGA since MEGA is already a schedule 3-D Entity. This will shorten</a:t>
                      </a:r>
                      <a:r>
                        <a:rPr lang="en-US" sz="1400" kern="1200" baseline="0" dirty="0" smtClean="0">
                          <a:solidFill>
                            <a:schemeClr val="dk1"/>
                          </a:solidFill>
                          <a:latin typeface="Tw Cen MT" panose="020B0602020104020603" pitchFamily="34" charset="0"/>
                          <a:ea typeface="+mn-ea"/>
                          <a:cs typeface="+mn-cs"/>
                        </a:rPr>
                        <a:t> the listing process with National Treasury</a:t>
                      </a:r>
                      <a:endParaRPr lang="en-US" sz="1400" kern="1200" dirty="0">
                        <a:solidFill>
                          <a:schemeClr val="dk1"/>
                        </a:solidFill>
                        <a:latin typeface="Tw Cen MT" panose="020B0602020104020603" pitchFamily="34" charset="0"/>
                        <a:ea typeface="+mn-ea"/>
                        <a:cs typeface="+mn-cs"/>
                      </a:endParaRPr>
                    </a:p>
                  </a:txBody>
                  <a:tcPr/>
                </a:tc>
                <a:extLst>
                  <a:ext uri="{0D108BD9-81ED-4DB2-BD59-A6C34878D82A}">
                    <a16:rowId xmlns:a16="http://schemas.microsoft.com/office/drawing/2014/main" xmlns="" val="2989910462"/>
                  </a:ext>
                </a:extLst>
              </a:tr>
            </a:tbl>
          </a:graphicData>
        </a:graphic>
      </p:graphicFrame>
    </p:spTree>
    <p:extLst>
      <p:ext uri="{BB962C8B-B14F-4D97-AF65-F5344CB8AC3E}">
        <p14:creationId xmlns:p14="http://schemas.microsoft.com/office/powerpoint/2010/main" xmlns="" val="722497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162825" y="386719"/>
            <a:ext cx="7524753" cy="1200329"/>
          </a:xfrm>
          <a:prstGeom prst="rect">
            <a:avLst/>
          </a:prstGeom>
          <a:noFill/>
          <a:ln>
            <a:noFill/>
          </a:ln>
          <a:effectLst>
            <a:outerShdw blurRad="107950" dist="12700" dir="5400000" algn="ctr">
              <a:srgbClr val="000000"/>
            </a:outerShdw>
          </a:effectLst>
        </p:spPr>
        <p:txBody>
          <a:bodyPr wrap="square" rtlCol="0">
            <a:spAutoFit/>
          </a:bodyPr>
          <a:lstStyle/>
          <a:p>
            <a:pPr lvl="0" algn="ctr">
              <a:defRPr/>
            </a:pP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The </a:t>
            </a:r>
            <a:r>
              <a:rPr lang="en-US" sz="3600" b="1"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approved </a:t>
            </a:r>
            <a:r>
              <a:rPr lang="en-US" sz="3600" b="1" dirty="0" err="1"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Organisational</a:t>
            </a:r>
            <a:r>
              <a:rPr lang="en-US" sz="3600" b="1"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 Structure</a:t>
            </a:r>
            <a:endPar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endParaRPr>
          </a:p>
        </p:txBody>
      </p:sp>
      <p:sp>
        <p:nvSpPr>
          <p:cNvPr id="20" name="Minus 19"/>
          <p:cNvSpPr/>
          <p:nvPr/>
        </p:nvSpPr>
        <p:spPr>
          <a:xfrm>
            <a:off x="1971278" y="1235539"/>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3" name="10-Point Star 12"/>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11</a:t>
            </a:r>
            <a:endParaRPr lang="en-US" sz="3200" b="1" dirty="0"/>
          </a:p>
        </p:txBody>
      </p:sp>
      <p:pic>
        <p:nvPicPr>
          <p:cNvPr id="14" name="Picture 13"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3" descr="http://www.mega.gov.za/wp-content/uploads/2015/10/mpumalanga_log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Pentagon 1"/>
          <p:cNvSpPr/>
          <p:nvPr/>
        </p:nvSpPr>
        <p:spPr>
          <a:xfrm>
            <a:off x="519765" y="1741048"/>
            <a:ext cx="3028108" cy="4342119"/>
          </a:xfrm>
          <a:prstGeom prst="homePlat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1600" b="1" dirty="0">
                <a:solidFill>
                  <a:schemeClr val="tx1"/>
                </a:solidFill>
                <a:latin typeface="Tw Cen MT" panose="020B0602020104020603" pitchFamily="34" charset="0"/>
              </a:rPr>
              <a:t>Organisational Structure  </a:t>
            </a:r>
            <a:r>
              <a:rPr lang="en-US" sz="1600" dirty="0">
                <a:solidFill>
                  <a:schemeClr val="tx1"/>
                </a:solidFill>
                <a:latin typeface="Tw Cen MT" panose="020B0602020104020603" pitchFamily="34" charset="0"/>
              </a:rPr>
              <a:t>for the SEZ Entity completed and ready for implementation;</a:t>
            </a:r>
          </a:p>
          <a:p>
            <a:pPr marL="285750" indent="-285750">
              <a:buFont typeface="Wingdings" panose="05000000000000000000" pitchFamily="2" charset="2"/>
              <a:buChar char="v"/>
            </a:pPr>
            <a:endParaRPr lang="en-US" sz="1600" dirty="0">
              <a:solidFill>
                <a:schemeClr val="tx1"/>
              </a:solidFill>
              <a:latin typeface="Tw Cen MT" panose="020B0602020104020603" pitchFamily="34" charset="0"/>
            </a:endParaRPr>
          </a:p>
          <a:p>
            <a:pPr marL="285750" indent="-285750">
              <a:buFont typeface="Wingdings" panose="05000000000000000000" pitchFamily="2" charset="2"/>
              <a:buChar char="v"/>
            </a:pPr>
            <a:r>
              <a:rPr lang="en-US" sz="1600" b="1" dirty="0">
                <a:solidFill>
                  <a:schemeClr val="tx1"/>
                </a:solidFill>
                <a:latin typeface="Tw Cen MT" panose="020B0602020104020603" pitchFamily="34" charset="0"/>
              </a:rPr>
              <a:t>Job profiles </a:t>
            </a:r>
            <a:r>
              <a:rPr lang="en-US" sz="1600" dirty="0">
                <a:solidFill>
                  <a:schemeClr val="tx1"/>
                </a:solidFill>
                <a:latin typeface="Tw Cen MT" panose="020B0602020104020603" pitchFamily="34" charset="0"/>
              </a:rPr>
              <a:t>and </a:t>
            </a:r>
            <a:r>
              <a:rPr lang="en-US" sz="1600" b="1" dirty="0">
                <a:solidFill>
                  <a:schemeClr val="tx1"/>
                </a:solidFill>
                <a:latin typeface="Tw Cen MT" panose="020B0602020104020603" pitchFamily="34" charset="0"/>
              </a:rPr>
              <a:t>Job grading</a:t>
            </a:r>
            <a:r>
              <a:rPr lang="en-US" sz="1600" dirty="0">
                <a:solidFill>
                  <a:schemeClr val="tx1"/>
                </a:solidFill>
                <a:latin typeface="Tw Cen MT" panose="020B0602020104020603" pitchFamily="34" charset="0"/>
              </a:rPr>
              <a:t> for </a:t>
            </a:r>
            <a:r>
              <a:rPr lang="en-US" sz="1600" dirty="0" smtClean="0">
                <a:solidFill>
                  <a:schemeClr val="tx1"/>
                </a:solidFill>
                <a:latin typeface="Tw Cen MT" panose="020B0602020104020603" pitchFamily="34" charset="0"/>
              </a:rPr>
              <a:t>20 </a:t>
            </a:r>
            <a:r>
              <a:rPr lang="en-US" sz="1600" dirty="0">
                <a:solidFill>
                  <a:schemeClr val="tx1"/>
                </a:solidFill>
                <a:latin typeface="Tw Cen MT" panose="020B0602020104020603" pitchFamily="34" charset="0"/>
              </a:rPr>
              <a:t>posts completed</a:t>
            </a:r>
            <a:r>
              <a:rPr lang="en-US" sz="1600" dirty="0" smtClean="0">
                <a:solidFill>
                  <a:schemeClr val="tx1"/>
                </a:solidFill>
                <a:latin typeface="Tw Cen MT" panose="020B0602020104020603" pitchFamily="34" charset="0"/>
              </a:rPr>
              <a:t>;</a:t>
            </a:r>
          </a:p>
          <a:p>
            <a:pPr marL="285750" indent="-285750">
              <a:buFont typeface="Wingdings" panose="05000000000000000000" pitchFamily="2" charset="2"/>
              <a:buChar char="v"/>
            </a:pPr>
            <a:endParaRPr lang="en-US" sz="1600" dirty="0">
              <a:solidFill>
                <a:schemeClr val="tx1"/>
              </a:solidFill>
              <a:latin typeface="Tw Cen MT" panose="020B0602020104020603" pitchFamily="34" charset="0"/>
            </a:endParaRPr>
          </a:p>
          <a:p>
            <a:pPr marL="285750" indent="-285750">
              <a:buFont typeface="Wingdings" panose="05000000000000000000" pitchFamily="2" charset="2"/>
              <a:buChar char="v"/>
            </a:pPr>
            <a:r>
              <a:rPr lang="en-US" sz="1600" dirty="0" smtClean="0">
                <a:solidFill>
                  <a:schemeClr val="tx1"/>
                </a:solidFill>
                <a:latin typeface="Tw Cen MT" panose="020B0602020104020603" pitchFamily="34" charset="0"/>
              </a:rPr>
              <a:t>Recruitment Plan activated</a:t>
            </a:r>
            <a:endParaRPr lang="en-US" sz="1600" dirty="0">
              <a:solidFill>
                <a:schemeClr val="tx1"/>
              </a:solidFill>
              <a:latin typeface="Tw Cen MT" panose="020B0602020104020603" pitchFamily="34" charset="0"/>
            </a:endParaRPr>
          </a:p>
        </p:txBody>
      </p:sp>
      <p:pic>
        <p:nvPicPr>
          <p:cNvPr id="21"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595106" y="1597320"/>
            <a:ext cx="6507575" cy="5260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8378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079057" y="427837"/>
            <a:ext cx="7178628" cy="769441"/>
          </a:xfrm>
          <a:prstGeom prst="rect">
            <a:avLst/>
          </a:prstGeom>
          <a:noFill/>
          <a:ln>
            <a:noFill/>
          </a:ln>
          <a:effectLst>
            <a:outerShdw blurRad="107950" dist="12700" dir="5400000" algn="ctr">
              <a:srgbClr val="000000"/>
            </a:outerShdw>
          </a:effectLst>
        </p:spPr>
        <p:txBody>
          <a:bodyPr wrap="square" rtlCol="0">
            <a:spAutoFit/>
          </a:bodyPr>
          <a:lstStyle/>
          <a:p>
            <a:pPr lvl="0" algn="ctr">
              <a:defRPr/>
            </a:pPr>
            <a:r>
              <a:rPr lang="en-US" sz="44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Township Establishment</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3" name="10-Point Star 12"/>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Trebuchet MS" panose="020B0603020202020204"/>
              </a:rPr>
              <a:t>12</a:t>
            </a:r>
            <a:endParaRPr kumimoji="0" lang="en-US" sz="3200" b="1" i="0" u="none" strike="noStrike" kern="1200" cap="none" spc="0" normalizeH="0" baseline="0" noProof="0" dirty="0">
              <a:ln>
                <a:noFill/>
              </a:ln>
              <a:solidFill>
                <a:prstClr val="white"/>
              </a:solidFill>
              <a:effectLst/>
              <a:uLnTx/>
              <a:uFillTx/>
              <a:latin typeface="Trebuchet MS" panose="020B0603020202020204"/>
            </a:endParaRPr>
          </a:p>
        </p:txBody>
      </p:sp>
      <p:graphicFrame>
        <p:nvGraphicFramePr>
          <p:cNvPr id="4" name="Table 3"/>
          <p:cNvGraphicFramePr>
            <a:graphicFrameLocks noGrp="1"/>
          </p:cNvGraphicFramePr>
          <p:nvPr>
            <p:extLst>
              <p:ext uri="{D42A27DB-BD31-4B8C-83A1-F6EECF244321}">
                <p14:modId xmlns:p14="http://schemas.microsoft.com/office/powerpoint/2010/main" xmlns="" val="2002297927"/>
              </p:ext>
            </p:extLst>
          </p:nvPr>
        </p:nvGraphicFramePr>
        <p:xfrm>
          <a:off x="541409" y="2617701"/>
          <a:ext cx="9287310" cy="2621280"/>
        </p:xfrm>
        <a:graphic>
          <a:graphicData uri="http://schemas.openxmlformats.org/drawingml/2006/table">
            <a:tbl>
              <a:tblPr firstRow="1" bandRow="1">
                <a:tableStyleId>{5DA37D80-6434-44D0-A028-1B22A696006F}</a:tableStyleId>
              </a:tblPr>
              <a:tblGrid>
                <a:gridCol w="3095770">
                  <a:extLst>
                    <a:ext uri="{9D8B030D-6E8A-4147-A177-3AD203B41FA5}">
                      <a16:colId xmlns:a16="http://schemas.microsoft.com/office/drawing/2014/main" xmlns="" val="3014728298"/>
                    </a:ext>
                  </a:extLst>
                </a:gridCol>
                <a:gridCol w="6191540">
                  <a:extLst>
                    <a:ext uri="{9D8B030D-6E8A-4147-A177-3AD203B41FA5}">
                      <a16:colId xmlns:a16="http://schemas.microsoft.com/office/drawing/2014/main" xmlns="" val="2661596886"/>
                    </a:ext>
                  </a:extLst>
                </a:gridCol>
              </a:tblGrid>
              <a:tr h="370840">
                <a:tc>
                  <a:txBody>
                    <a:bodyPr/>
                    <a:lstStyle/>
                    <a:p>
                      <a:pPr algn="ctr"/>
                      <a:r>
                        <a:rPr lang="en-US" sz="2000" dirty="0">
                          <a:solidFill>
                            <a:schemeClr val="bg1"/>
                          </a:solidFill>
                        </a:rPr>
                        <a:t>CONDITION</a:t>
                      </a:r>
                    </a:p>
                  </a:txBody>
                  <a:tcPr/>
                </a:tc>
                <a:tc>
                  <a:txBody>
                    <a:bodyPr/>
                    <a:lstStyle/>
                    <a:p>
                      <a:pPr algn="ctr"/>
                      <a:r>
                        <a:rPr lang="en-US" sz="2000" dirty="0">
                          <a:solidFill>
                            <a:schemeClr val="bg1"/>
                          </a:solidFill>
                        </a:rPr>
                        <a:t>PROGRESS TO DATE</a:t>
                      </a:r>
                    </a:p>
                  </a:txBody>
                  <a:tcPr/>
                </a:tc>
                <a:extLst>
                  <a:ext uri="{0D108BD9-81ED-4DB2-BD59-A6C34878D82A}">
                    <a16:rowId xmlns:a16="http://schemas.microsoft.com/office/drawing/2014/main" xmlns="" val="3919697227"/>
                  </a:ext>
                </a:extLst>
              </a:tr>
              <a:tr h="1112520">
                <a:tc>
                  <a:txBody>
                    <a:bodyPr/>
                    <a:lstStyle/>
                    <a:p>
                      <a:endParaRPr lang="en-US" b="1" dirty="0" smtClean="0"/>
                    </a:p>
                    <a:p>
                      <a:r>
                        <a:rPr lang="en-US" b="1" dirty="0" smtClean="0"/>
                        <a:t>To have Township</a:t>
                      </a:r>
                      <a:r>
                        <a:rPr lang="en-US" b="1" baseline="0" dirty="0" smtClean="0"/>
                        <a:t> establishment registered prior commencement of development</a:t>
                      </a:r>
                      <a:endParaRPr lang="en-US" b="1" dirty="0"/>
                    </a:p>
                  </a:txBody>
                  <a:tcPr/>
                </a:tc>
                <a:tc>
                  <a:txBody>
                    <a:bodyPr/>
                    <a:lstStyle/>
                    <a:p>
                      <a:pPr marL="0" indent="0">
                        <a:buFont typeface="Wingdings" panose="05000000000000000000" pitchFamily="2" charset="2"/>
                        <a:buNone/>
                        <a:defRPr/>
                      </a:pPr>
                      <a:endParaRPr lang="en-US" sz="1800" dirty="0" smtClean="0">
                        <a:latin typeface="Tw Cen MT" panose="020B0602020104020603" pitchFamily="34" charset="0"/>
                      </a:endParaRPr>
                    </a:p>
                    <a:p>
                      <a:pPr marL="0" indent="0">
                        <a:buFont typeface="Wingdings" panose="05000000000000000000" pitchFamily="2" charset="2"/>
                        <a:buNone/>
                        <a:defRPr/>
                      </a:pPr>
                      <a:r>
                        <a:rPr lang="en-US" sz="1800" dirty="0" smtClean="0">
                          <a:latin typeface="Tw Cen MT" panose="020B0602020104020603" pitchFamily="34" charset="0"/>
                        </a:rPr>
                        <a:t>Township </a:t>
                      </a:r>
                      <a:r>
                        <a:rPr lang="en-US" sz="1800" dirty="0">
                          <a:latin typeface="Tw Cen MT" panose="020B0602020104020603" pitchFamily="34" charset="0"/>
                        </a:rPr>
                        <a:t>Establishment at final stage of approval, however, opening of Township Register and proclaiming Nkomazi Township could only happen once the Right of Way Servitude has been obtained from the new private </a:t>
                      </a:r>
                      <a:r>
                        <a:rPr lang="en-US" sz="1800" dirty="0" smtClean="0">
                          <a:latin typeface="Tw Cen MT" panose="020B0602020104020603" pitchFamily="34" charset="0"/>
                        </a:rPr>
                        <a:t>owner</a:t>
                      </a:r>
                      <a:r>
                        <a:rPr lang="en-US" sz="1600" dirty="0" smtClean="0">
                          <a:solidFill>
                            <a:schemeClr val="accent5">
                              <a:lumMod val="50000"/>
                            </a:schemeClr>
                          </a:solidFill>
                          <a:latin typeface="Tw Cen MT" panose="020B0602020104020603" pitchFamily="34" charset="0"/>
                        </a:rPr>
                        <a:t> </a:t>
                      </a:r>
                    </a:p>
                    <a:p>
                      <a:pPr marL="0" indent="0">
                        <a:buFont typeface="Wingdings" panose="05000000000000000000" pitchFamily="2" charset="2"/>
                        <a:buNone/>
                        <a:defRPr/>
                      </a:pPr>
                      <a:endParaRPr lang="en-US" sz="1600" dirty="0" smtClean="0">
                        <a:solidFill>
                          <a:schemeClr val="accent5">
                            <a:lumMod val="50000"/>
                          </a:schemeClr>
                        </a:solidFill>
                        <a:latin typeface="Tw Cen MT" panose="020B0602020104020603" pitchFamily="34" charset="0"/>
                      </a:endParaRPr>
                    </a:p>
                    <a:p>
                      <a:pPr marL="0" indent="0">
                        <a:buFont typeface="Wingdings" panose="05000000000000000000" pitchFamily="2" charset="2"/>
                        <a:buNone/>
                        <a:defRPr/>
                      </a:pPr>
                      <a:endParaRPr lang="en-US" sz="1600" dirty="0">
                        <a:solidFill>
                          <a:schemeClr val="accent5">
                            <a:lumMod val="50000"/>
                          </a:schemeClr>
                        </a:solidFill>
                        <a:latin typeface="Tw Cen MT" panose="020B0602020104020603" pitchFamily="34" charset="0"/>
                      </a:endParaRPr>
                    </a:p>
                  </a:txBody>
                  <a:tcPr/>
                </a:tc>
                <a:extLst>
                  <a:ext uri="{0D108BD9-81ED-4DB2-BD59-A6C34878D82A}">
                    <a16:rowId xmlns:a16="http://schemas.microsoft.com/office/drawing/2014/main" xmlns="" val="590769075"/>
                  </a:ext>
                </a:extLst>
              </a:tr>
            </a:tbl>
          </a:graphicData>
        </a:graphic>
      </p:graphicFrame>
      <p:pic>
        <p:nvPicPr>
          <p:cNvPr id="14" name="Picture 13"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3" descr="http://www.mega.gov.za/wp-content/uploads/2015/10/mpumalanga_log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003486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687135" y="421380"/>
            <a:ext cx="7524753" cy="769441"/>
          </a:xfrm>
          <a:prstGeom prst="rect">
            <a:avLst/>
          </a:prstGeom>
          <a:noFill/>
          <a:ln>
            <a:noFill/>
          </a:ln>
          <a:effectLst>
            <a:outerShdw blurRad="107950" dist="12700" dir="5400000" algn="ctr">
              <a:srgbClr val="000000"/>
            </a:outerShdw>
          </a:effectLst>
        </p:spPr>
        <p:txBody>
          <a:bodyPr wrap="square" rtlCol="0">
            <a:spAutoFit/>
          </a:bodyPr>
          <a:lstStyle/>
          <a:p>
            <a:pPr marR="0" indent="0" algn="ctr" fontAlgn="auto">
              <a:lnSpc>
                <a:spcPct val="100000"/>
              </a:lnSpc>
              <a:spcBef>
                <a:spcPts val="0"/>
              </a:spcBef>
              <a:spcAft>
                <a:spcPts val="0"/>
              </a:spcAft>
              <a:buClrTx/>
              <a:buSzTx/>
              <a:buFontTx/>
              <a:buNone/>
              <a:tabLst/>
              <a:defRPr/>
            </a:pPr>
            <a:r>
              <a:rPr lang="en-US" sz="44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Nkomazi SEZ site</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24" name="10-Point Star 23"/>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13</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5" cstate="print"/>
          <a:stretch>
            <a:fillRect/>
          </a:stretch>
        </p:blipFill>
        <p:spPr>
          <a:xfrm>
            <a:off x="1482291" y="1919572"/>
            <a:ext cx="7934443" cy="4221347"/>
          </a:xfrm>
          <a:prstGeom prst="rect">
            <a:avLst/>
          </a:prstGeom>
          <a:ln w="3175">
            <a:solidFill>
              <a:srgbClr val="FFFF00"/>
            </a:solidFill>
          </a:ln>
          <a:effectLst>
            <a:softEdge rad="112500"/>
          </a:effectLst>
        </p:spPr>
      </p:pic>
      <p:sp>
        <p:nvSpPr>
          <p:cNvPr id="7" name="Oval Callout 6"/>
          <p:cNvSpPr/>
          <p:nvPr/>
        </p:nvSpPr>
        <p:spPr>
          <a:xfrm rot="19488336">
            <a:off x="2490790" y="2623043"/>
            <a:ext cx="595282" cy="623183"/>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a:ea typeface="+mn-ea"/>
                <a:cs typeface="+mn-cs"/>
              </a:rPr>
              <a:t>3</a:t>
            </a:r>
            <a:r>
              <a:rPr kumimoji="0" lang="en-US" sz="1000" b="0" i="0" u="none" strike="noStrike" kern="1200" cap="none" spc="0" normalizeH="0" baseline="0" noProof="0" dirty="0" smtClean="0">
                <a:ln>
                  <a:noFill/>
                </a:ln>
                <a:solidFill>
                  <a:prstClr val="white"/>
                </a:solidFill>
                <a:effectLst/>
                <a:uLnTx/>
                <a:uFillTx/>
                <a:latin typeface="Trebuchet MS" panose="020B0603020202020204"/>
                <a:ea typeface="+mn-ea"/>
                <a:cs typeface="+mn-cs"/>
              </a:rPr>
              <a:t>00 ha</a:t>
            </a:r>
            <a:endParaRPr kumimoji="0" lang="en-US"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Oval Callout 20"/>
          <p:cNvSpPr/>
          <p:nvPr/>
        </p:nvSpPr>
        <p:spPr>
          <a:xfrm rot="18692418">
            <a:off x="1807924" y="3509910"/>
            <a:ext cx="715824" cy="676781"/>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rebuchet MS" panose="020B0603020202020204"/>
                <a:ea typeface="+mn-ea"/>
                <a:cs typeface="+mn-cs"/>
              </a:rPr>
              <a:t>373 ha</a:t>
            </a:r>
            <a:endParaRPr kumimoji="0" lang="en-US"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TextBox 7"/>
          <p:cNvSpPr txBox="1"/>
          <p:nvPr/>
        </p:nvSpPr>
        <p:spPr>
          <a:xfrm>
            <a:off x="2907769" y="3287855"/>
            <a:ext cx="860578" cy="246221"/>
          </a:xfrm>
          <a:prstGeom prst="rect">
            <a:avLst/>
          </a:prstGeom>
          <a:solidFill>
            <a:schemeClr val="accent3">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SEZ Phase 1 </a:t>
            </a:r>
            <a:endPar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2" name="TextBox 21"/>
          <p:cNvSpPr txBox="1"/>
          <p:nvPr/>
        </p:nvSpPr>
        <p:spPr>
          <a:xfrm>
            <a:off x="2391539" y="4222138"/>
            <a:ext cx="860578" cy="246221"/>
          </a:xfrm>
          <a:prstGeom prst="rect">
            <a:avLst/>
          </a:prstGeom>
          <a:solidFill>
            <a:schemeClr val="accent3">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SEZ Phase 2 </a:t>
            </a:r>
            <a:endPar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6"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xmlns="" id="{4581549F-6575-4A43-884C-FD1E274AF836}"/>
              </a:ext>
            </a:extLst>
          </p:cNvPr>
          <p:cNvPicPr>
            <a:picLocks noChangeAspect="1"/>
          </p:cNvPicPr>
          <p:nvPr/>
        </p:nvPicPr>
        <p:blipFill>
          <a:blip r:embed="rId7"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160390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128953" y="570082"/>
            <a:ext cx="7524753" cy="76944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Right of Way Servitude</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extBox 2"/>
          <p:cNvSpPr txBox="1"/>
          <p:nvPr/>
        </p:nvSpPr>
        <p:spPr>
          <a:xfrm>
            <a:off x="4408370" y="2356539"/>
            <a:ext cx="5227691" cy="1292662"/>
          </a:xfrm>
          <a:prstGeom prst="rect">
            <a:avLst/>
          </a:prstGeom>
          <a:noFill/>
          <a:ln w="31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C42F1A">
                    <a:lumMod val="50000"/>
                  </a:srgbClr>
                </a:solidFill>
                <a:effectLst/>
                <a:uLnTx/>
                <a:uFillTx/>
                <a:latin typeface="Trebuchet MS" panose="020B0603020202020204"/>
                <a:ea typeface="+mn-ea"/>
                <a:cs typeface="Arial" panose="020B0604020202020204" pitchFamily="34" charset="0"/>
              </a:rPr>
              <a:t>CONDITION:</a:t>
            </a:r>
          </a:p>
          <a:p>
            <a:pPr marL="115888" marR="0" lvl="0" indent="0" algn="l" defTabSz="914400" rtl="0" eaLnBrk="1" fontAlgn="auto" latinLnBrk="0" hangingPunct="1">
              <a:lnSpc>
                <a:spcPct val="100000"/>
              </a:lnSpc>
              <a:spcBef>
                <a:spcPts val="0"/>
              </a:spcBef>
              <a:spcAft>
                <a:spcPts val="0"/>
              </a:spcAft>
              <a:buClrTx/>
              <a:buSzTx/>
              <a:buFontTx/>
              <a:buNone/>
              <a:tabLst/>
              <a:defRPr/>
            </a:pPr>
            <a:endParaRPr kumimoji="0" lang="en-ZA" sz="10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Arial" panose="020B0604020202020204" pitchFamily="34" charset="0"/>
              </a:rPr>
              <a:t>Secure Right of Way Servitude from SASOL to access the SEZ site</a:t>
            </a:r>
            <a:endParaRPr kumimoji="0" lang="en-US"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prstClr val="white"/>
                </a:solidFill>
                <a:latin typeface="Trebuchet MS" panose="020B0603020202020204"/>
              </a:rPr>
              <a:t>14</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 name="TextBox 14"/>
          <p:cNvSpPr txBox="1"/>
          <p:nvPr/>
        </p:nvSpPr>
        <p:spPr>
          <a:xfrm>
            <a:off x="4408370" y="3736186"/>
            <a:ext cx="5245336" cy="1600438"/>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070C0"/>
                </a:solidFill>
                <a:effectLst/>
                <a:uLnTx/>
                <a:uFillTx/>
                <a:latin typeface="Trebuchet MS" panose="020B0603020202020204"/>
                <a:ea typeface="+mn-ea"/>
                <a:cs typeface="Arial" panose="020B0604020202020204" pitchFamily="34" charset="0"/>
              </a:rPr>
              <a:t>PROGRESS TO DATE</a:t>
            </a:r>
          </a:p>
          <a:p>
            <a:pPr marL="115888" marR="0" lvl="0" indent="0" algn="l" defTabSz="914400" rtl="0" eaLnBrk="1" fontAlgn="auto" latinLnBrk="0" hangingPunct="1">
              <a:lnSpc>
                <a:spcPct val="100000"/>
              </a:lnSpc>
              <a:spcBef>
                <a:spcPts val="0"/>
              </a:spcBef>
              <a:spcAft>
                <a:spcPts val="0"/>
              </a:spcAft>
              <a:buClrTx/>
              <a:buSzTx/>
              <a:buFontTx/>
              <a:buNone/>
              <a:tabLst/>
              <a:defRPr/>
            </a:pPr>
            <a:endParaRPr kumimoji="0" lang="en-ZA" sz="10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458788" lvl="1" indent="-342900">
              <a:buFont typeface="Wingdings" panose="05000000000000000000" pitchFamily="2" charset="2"/>
              <a:buChar char="§"/>
              <a:defRPr/>
            </a:pPr>
            <a:r>
              <a:rPr lang="en-US" sz="2000" b="1" dirty="0">
                <a:solidFill>
                  <a:srgbClr val="0070C0"/>
                </a:solidFill>
                <a:latin typeface="Arial Narrow" panose="020B0606020202030204" pitchFamily="34" charset="0"/>
                <a:ea typeface="Calibri" panose="020F0502020204030204" pitchFamily="34" charset="0"/>
                <a:cs typeface="Arial" panose="020B0604020202020204" pitchFamily="34" charset="0"/>
              </a:rPr>
              <a:t>SASOL has </a:t>
            </a:r>
            <a:r>
              <a:rPr lang="en-US" sz="2000" b="1" dirty="0" smtClean="0">
                <a:solidFill>
                  <a:srgbClr val="0070C0"/>
                </a:solidFill>
                <a:latin typeface="Arial Narrow" panose="020B0606020202030204" pitchFamily="34" charset="0"/>
                <a:ea typeface="Calibri" panose="020F0502020204030204" pitchFamily="34" charset="0"/>
                <a:cs typeface="Arial" panose="020B0604020202020204" pitchFamily="34" charset="0"/>
              </a:rPr>
              <a:t>alienated </a:t>
            </a:r>
            <a:r>
              <a:rPr lang="en-US" sz="2000" b="1" dirty="0">
                <a:solidFill>
                  <a:srgbClr val="0070C0"/>
                </a:solidFill>
                <a:latin typeface="Arial Narrow" panose="020B0606020202030204" pitchFamily="34" charset="0"/>
                <a:ea typeface="Calibri" panose="020F0502020204030204" pitchFamily="34" charset="0"/>
                <a:cs typeface="Arial" panose="020B0604020202020204" pitchFamily="34" charset="0"/>
              </a:rPr>
              <a:t>the land to private owner. </a:t>
            </a:r>
            <a:r>
              <a:rPr lang="en-US" sz="2000" b="1" dirty="0" smtClean="0">
                <a:solidFill>
                  <a:srgbClr val="0070C0"/>
                </a:solidFill>
                <a:latin typeface="Arial Narrow" panose="020B0606020202030204" pitchFamily="34" charset="0"/>
                <a:ea typeface="Calibri" panose="020F0502020204030204" pitchFamily="34" charset="0"/>
                <a:cs typeface="Arial" panose="020B0604020202020204" pitchFamily="34" charset="0"/>
              </a:rPr>
              <a:t>Engagement with </a:t>
            </a:r>
            <a:r>
              <a:rPr lang="en-US" sz="2000" b="1" dirty="0">
                <a:solidFill>
                  <a:srgbClr val="0070C0"/>
                </a:solidFill>
                <a:latin typeface="Arial Narrow" panose="020B0606020202030204" pitchFamily="34" charset="0"/>
                <a:ea typeface="Calibri" panose="020F0502020204030204" pitchFamily="34" charset="0"/>
                <a:cs typeface="Arial" panose="020B0604020202020204" pitchFamily="34" charset="0"/>
              </a:rPr>
              <a:t>the new </a:t>
            </a:r>
            <a:r>
              <a:rPr lang="en-US" sz="2000" b="1" dirty="0" smtClean="0">
                <a:solidFill>
                  <a:srgbClr val="0070C0"/>
                </a:solidFill>
                <a:latin typeface="Arial Narrow" panose="020B0606020202030204" pitchFamily="34" charset="0"/>
                <a:ea typeface="Calibri" panose="020F0502020204030204" pitchFamily="34" charset="0"/>
                <a:cs typeface="Arial" panose="020B0604020202020204" pitchFamily="34" charset="0"/>
              </a:rPr>
              <a:t>owner and Sasol on </a:t>
            </a:r>
            <a:r>
              <a:rPr lang="en-US" sz="2000" b="1" dirty="0">
                <a:solidFill>
                  <a:srgbClr val="0070C0"/>
                </a:solidFill>
                <a:latin typeface="Arial Narrow" panose="020B0606020202030204" pitchFamily="34" charset="0"/>
                <a:ea typeface="Calibri" panose="020F0502020204030204" pitchFamily="34" charset="0"/>
                <a:cs typeface="Arial" panose="020B0604020202020204" pitchFamily="34" charset="0"/>
              </a:rPr>
              <a:t>the Servitude </a:t>
            </a:r>
            <a:r>
              <a:rPr lang="en-US" sz="2000" b="1" dirty="0" smtClean="0">
                <a:solidFill>
                  <a:srgbClr val="0070C0"/>
                </a:solidFill>
                <a:latin typeface="Arial Narrow" panose="020B0606020202030204" pitchFamily="34" charset="0"/>
                <a:ea typeface="Calibri" panose="020F0502020204030204" pitchFamily="34" charset="0"/>
                <a:cs typeface="Arial" panose="020B0604020202020204" pitchFamily="34" charset="0"/>
              </a:rPr>
              <a:t>matter underway.</a:t>
            </a:r>
            <a:endParaRPr lang="en-ZA" sz="2000" b="1" dirty="0">
              <a:solidFill>
                <a:srgbClr val="0070C0"/>
              </a:solidFill>
              <a:latin typeface="Arial Narrow" panose="020B060602020203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2" cstate="print"/>
          <a:stretch>
            <a:fillRect/>
          </a:stretch>
        </p:blipFill>
        <p:spPr>
          <a:xfrm>
            <a:off x="41515" y="1642709"/>
            <a:ext cx="4260978" cy="52152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Oval 1"/>
          <p:cNvSpPr/>
          <p:nvPr/>
        </p:nvSpPr>
        <p:spPr>
          <a:xfrm>
            <a:off x="1278125" y="4398745"/>
            <a:ext cx="760396" cy="481515"/>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 name="Straight Arrow Connector 6"/>
          <p:cNvCxnSpPr/>
          <p:nvPr/>
        </p:nvCxnSpPr>
        <p:spPr>
          <a:xfrm>
            <a:off x="967531" y="4194091"/>
            <a:ext cx="346509" cy="308008"/>
          </a:xfrm>
          <a:prstGeom prst="straightConnector1">
            <a:avLst/>
          </a:prstGeom>
          <a:ln w="57150">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85011" y="3888606"/>
            <a:ext cx="11165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rebuchet MS" panose="020B0603020202020204"/>
                <a:ea typeface="+mn-ea"/>
                <a:cs typeface="+mn-cs"/>
              </a:rPr>
              <a:t>Servitude</a:t>
            </a:r>
          </a:p>
        </p:txBody>
      </p:sp>
      <p:pic>
        <p:nvPicPr>
          <p:cNvPr id="16" name="Picture 15" descr="C:\Users\Administrator\Desktop\May 2020\Graphic2.JPG"/>
          <p:cNvPicPr/>
          <p:nvPr/>
        </p:nvPicPr>
        <p:blipFill>
          <a:blip r:embed="rId3"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xmlns="" id="{4581549F-6575-4A43-884C-FD1E274AF836}"/>
              </a:ext>
            </a:extLst>
          </p:cNvPr>
          <p:cNvPicPr>
            <a:picLocks noChangeAspect="1"/>
          </p:cNvPicPr>
          <p:nvPr/>
        </p:nvPicPr>
        <p:blipFill>
          <a:blip r:embed="rId4"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3" descr="http://www.mega.gov.za/wp-content/uploads/2015/10/mpumalanga_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24020" y="6294669"/>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10" descr="Move over, Durban: there's a quicker way to get containers to Jobur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3" name="Picture 22"/>
          <p:cNvPicPr/>
          <p:nvPr/>
        </p:nvPicPr>
        <p:blipFill>
          <a:blip r:embed="rId7"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6" descr="Agro Processing High Resolution Stock Photography and Images - Alamy"/>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0893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147803" y="572406"/>
            <a:ext cx="7301489" cy="64633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Water Use Licence Application</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extBox 2"/>
          <p:cNvSpPr txBox="1"/>
          <p:nvPr/>
        </p:nvSpPr>
        <p:spPr>
          <a:xfrm>
            <a:off x="3189347" y="1814566"/>
            <a:ext cx="6446494" cy="1292662"/>
          </a:xfrm>
          <a:prstGeom prst="rect">
            <a:avLst/>
          </a:prstGeom>
          <a:noFill/>
          <a:ln w="31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C42F1A">
                    <a:lumMod val="50000"/>
                  </a:srgbClr>
                </a:solidFill>
                <a:effectLst/>
                <a:uLnTx/>
                <a:uFillTx/>
                <a:latin typeface="Trebuchet MS" panose="020B0603020202020204"/>
                <a:ea typeface="+mn-ea"/>
                <a:cs typeface="Arial" panose="020B0604020202020204" pitchFamily="34" charset="0"/>
              </a:rPr>
              <a:t>CONDITION:</a:t>
            </a:r>
          </a:p>
          <a:p>
            <a:pPr marL="115888" marR="0" lvl="0" indent="0" algn="l" defTabSz="914400" rtl="0" eaLnBrk="1" fontAlgn="auto" latinLnBrk="0" hangingPunct="1">
              <a:lnSpc>
                <a:spcPct val="100000"/>
              </a:lnSpc>
              <a:spcBef>
                <a:spcPts val="0"/>
              </a:spcBef>
              <a:spcAft>
                <a:spcPts val="0"/>
              </a:spcAft>
              <a:buClrTx/>
              <a:buSzTx/>
              <a:buFontTx/>
              <a:buNone/>
              <a:tabLst/>
              <a:defRPr/>
            </a:pPr>
            <a:endParaRPr kumimoji="0" lang="en-ZA" sz="10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42F1A">
                    <a:lumMod val="50000"/>
                  </a:srgbClr>
                </a:solidFill>
                <a:effectLst/>
                <a:uLnTx/>
                <a:uFillTx/>
                <a:latin typeface="Tw Cen MT" panose="020B0602020104020603" pitchFamily="34" charset="0"/>
                <a:ea typeface="+mn-ea"/>
                <a:cs typeface="Arial" panose="020B0604020202020204" pitchFamily="34" charset="0"/>
              </a:rPr>
              <a:t>A Water Use License must be obtained prior to any development taking place</a:t>
            </a:r>
            <a:r>
              <a:rPr kumimoji="0" lang="en-US"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Arial" panose="020B0604020202020204" pitchFamily="34" charset="0"/>
              </a:rPr>
              <a:t>. (WULA Application)</a:t>
            </a:r>
            <a:endParaRPr kumimoji="0" lang="en-ZA"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Arial" panose="020B0604020202020204" pitchFamily="34" charset="0"/>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15</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 name="TextBox 14"/>
          <p:cNvSpPr txBox="1"/>
          <p:nvPr/>
        </p:nvSpPr>
        <p:spPr>
          <a:xfrm>
            <a:off x="3269578" y="3304087"/>
            <a:ext cx="6284865" cy="3157788"/>
          </a:xfrm>
          <a:prstGeom prst="rect">
            <a:avLst/>
          </a:prstGeom>
          <a:noFill/>
          <a:ln w="3175">
            <a:noFill/>
          </a:ln>
        </p:spPr>
        <p:txBody>
          <a:bodyPr wrap="square" rtlCol="0">
            <a:spAutoFit/>
          </a:body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070C0"/>
                </a:solidFill>
                <a:effectLst/>
                <a:uLnTx/>
                <a:uFillTx/>
                <a:latin typeface="Trebuchet MS" panose="020B0603020202020204"/>
                <a:ea typeface="+mn-ea"/>
                <a:cs typeface="Arial" panose="020B0604020202020204" pitchFamily="34" charset="0"/>
              </a:rPr>
              <a:t>PROGRESS TO DATE</a:t>
            </a:r>
          </a:p>
          <a:p>
            <a:pPr marL="115888" marR="0" lvl="0" indent="0" algn="l" defTabSz="914400" rtl="0" eaLnBrk="1" fontAlgn="auto" latinLnBrk="0" hangingPunct="1">
              <a:lnSpc>
                <a:spcPct val="100000"/>
              </a:lnSpc>
              <a:spcBef>
                <a:spcPts val="0"/>
              </a:spcBef>
              <a:spcAft>
                <a:spcPts val="0"/>
              </a:spcAft>
              <a:buClrTx/>
              <a:buSzTx/>
              <a:buFontTx/>
              <a:buNone/>
              <a:tabLst/>
              <a:defRPr/>
            </a:pPr>
            <a:endParaRPr kumimoji="0" lang="en-ZA" sz="10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Service Provider already appointed to conduct detailed engineering designs - a requirement for the application of the Water Use Licence. </a:t>
            </a:r>
            <a:r>
              <a:rPr kumimoji="0" lang="en-US" sz="2000" b="0" i="0" u="none" strike="noStrike" kern="1200" cap="none" spc="0" normalizeH="0" baseline="0" noProof="0" dirty="0">
                <a:ln>
                  <a:noFill/>
                </a:ln>
                <a:solidFill>
                  <a:srgbClr val="0070C0"/>
                </a:solidFill>
                <a:effectLst/>
                <a:uLnTx/>
                <a:uFillTx/>
                <a:latin typeface="Tw Cen MT" panose="020B0602020104020603" pitchFamily="34" charset="0"/>
                <a:ea typeface="+mn-ea"/>
                <a:cs typeface="+mn-cs"/>
              </a:rPr>
              <a:t>Work expected to be completed within </a:t>
            </a:r>
            <a:r>
              <a:rPr lang="en-US" sz="2000" dirty="0" smtClean="0">
                <a:solidFill>
                  <a:srgbClr val="0070C0"/>
                </a:solidFill>
                <a:latin typeface="Tw Cen MT" panose="020B0602020104020603" pitchFamily="34" charset="0"/>
              </a:rPr>
              <a:t>3</a:t>
            </a:r>
            <a:r>
              <a:rPr kumimoji="0" lang="en-US" sz="2000" b="0" i="0" u="none" strike="noStrike" kern="1200" cap="none" spc="0" normalizeH="0" baseline="0" noProof="0" dirty="0" smtClean="0">
                <a:ln>
                  <a:noFill/>
                </a:ln>
                <a:solidFill>
                  <a:srgbClr val="0070C0"/>
                </a:solidFill>
                <a:effectLst/>
                <a:uLnTx/>
                <a:uFillTx/>
                <a:latin typeface="Tw Cen MT" panose="020B0602020104020603" pitchFamily="34" charset="0"/>
                <a:ea typeface="+mn-ea"/>
                <a:cs typeface="+mn-cs"/>
              </a:rPr>
              <a:t> </a:t>
            </a:r>
            <a:r>
              <a:rPr kumimoji="0" lang="en-US" sz="2000" b="0" i="0" u="none" strike="noStrike" kern="1200" cap="none" spc="0" normalizeH="0" baseline="0" noProof="0" dirty="0">
                <a:ln>
                  <a:noFill/>
                </a:ln>
                <a:solidFill>
                  <a:srgbClr val="0070C0"/>
                </a:solidFill>
                <a:effectLst/>
                <a:uLnTx/>
                <a:uFillTx/>
                <a:latin typeface="Tw Cen MT" panose="020B0602020104020603" pitchFamily="34" charset="0"/>
                <a:ea typeface="+mn-ea"/>
                <a:cs typeface="+mn-cs"/>
              </a:rPr>
              <a:t>months </a:t>
            </a:r>
            <a:r>
              <a:rPr kumimoji="0" lang="en-US" sz="2000" b="0" i="0" u="none" strike="noStrike" kern="1200" cap="none" spc="0" normalizeH="0" baseline="0" noProof="0" dirty="0" smtClean="0">
                <a:ln>
                  <a:noFill/>
                </a:ln>
                <a:solidFill>
                  <a:srgbClr val="0070C0"/>
                </a:solidFill>
                <a:effectLst/>
                <a:uLnTx/>
                <a:uFillTx/>
                <a:latin typeface="Tw Cen MT" panose="020B0602020104020603" pitchFamily="34" charset="0"/>
                <a:ea typeface="+mn-ea"/>
                <a:cs typeface="+mn-cs"/>
              </a:rPr>
              <a:t>(December </a:t>
            </a:r>
            <a:r>
              <a:rPr kumimoji="0" lang="en-US" sz="2000" b="0" i="0" u="none" strike="noStrike" kern="1200" cap="none" spc="0" normalizeH="0" baseline="0" noProof="0" dirty="0">
                <a:ln>
                  <a:noFill/>
                </a:ln>
                <a:solidFill>
                  <a:srgbClr val="0070C0"/>
                </a:solidFill>
                <a:effectLst/>
                <a:uLnTx/>
                <a:uFillTx/>
                <a:latin typeface="Tw Cen MT" panose="020B0602020104020603" pitchFamily="34" charset="0"/>
                <a:ea typeface="+mn-ea"/>
                <a:cs typeface="+mn-cs"/>
              </a:rPr>
              <a:t>2022) </a:t>
            </a:r>
            <a:r>
              <a:rPr kumimoji="0" lang="en-US"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and thereafter the application will be lodged with the Department of Water and </a:t>
            </a:r>
            <a:r>
              <a:rPr kumimoji="0" lang="en-US" sz="2000" b="0" i="0" u="none" strike="noStrike" kern="1200" cap="none" spc="0" normalizeH="0" baseline="0" noProof="0" dirty="0" smtClean="0">
                <a:ln>
                  <a:noFill/>
                </a:ln>
                <a:solidFill>
                  <a:prstClr val="black"/>
                </a:solidFill>
                <a:effectLst/>
                <a:uLnTx/>
                <a:uFillTx/>
                <a:latin typeface="Tw Cen MT" panose="020B0602020104020603" pitchFamily="34" charset="0"/>
                <a:ea typeface="+mn-ea"/>
                <a:cs typeface="+mn-cs"/>
              </a:rPr>
              <a:t>Sanitation for approval.  The Komati Water Basin Authority is also participating in this</a:t>
            </a:r>
            <a:r>
              <a:rPr kumimoji="0" lang="en-US" sz="2000" b="0" i="0" u="none" strike="noStrike" kern="1200" cap="none" spc="0" normalizeH="0" noProof="0" dirty="0" smtClean="0">
                <a:ln>
                  <a:noFill/>
                </a:ln>
                <a:solidFill>
                  <a:prstClr val="black"/>
                </a:solidFill>
                <a:effectLst/>
                <a:uLnTx/>
                <a:uFillTx/>
                <a:latin typeface="Tw Cen MT" panose="020B0602020104020603" pitchFamily="34" charset="0"/>
                <a:ea typeface="+mn-ea"/>
                <a:cs typeface="+mn-cs"/>
              </a:rPr>
              <a:t> to ensure compliance with requirements</a:t>
            </a:r>
            <a:endParaRPr kumimoji="0" lang="en-US"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70C0"/>
              </a:solidFill>
              <a:effectLst/>
              <a:uLnTx/>
              <a:uFillTx/>
              <a:latin typeface="Tw Cen MT" panose="020B0602020104020603" pitchFamily="34" charset="0"/>
              <a:ea typeface="+mn-ea"/>
              <a:cs typeface="+mn-cs"/>
            </a:endParaRPr>
          </a:p>
        </p:txBody>
      </p:sp>
      <p:pic>
        <p:nvPicPr>
          <p:cNvPr id="7" name="Picture 6"/>
          <p:cNvPicPr>
            <a:picLocks noChangeAspect="1"/>
          </p:cNvPicPr>
          <p:nvPr/>
        </p:nvPicPr>
        <p:blipFill>
          <a:blip r:embed="rId2" cstate="print"/>
          <a:stretch>
            <a:fillRect/>
          </a:stretch>
        </p:blipFill>
        <p:spPr>
          <a:xfrm>
            <a:off x="0" y="2367575"/>
            <a:ext cx="3094579" cy="3541429"/>
          </a:xfrm>
          <a:prstGeom prst="ellipse">
            <a:avLst/>
          </a:prstGeom>
          <a:ln>
            <a:noFill/>
          </a:ln>
          <a:effectLst>
            <a:softEdge rad="112500"/>
          </a:effectLst>
        </p:spPr>
      </p:pic>
      <p:pic>
        <p:nvPicPr>
          <p:cNvPr id="11" name="Picture 10" descr="C:\Users\Administrator\Desktop\May 2020\Graphic2.JPG"/>
          <p:cNvPicPr/>
          <p:nvPr/>
        </p:nvPicPr>
        <p:blipFill>
          <a:blip r:embed="rId3"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4"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 descr="http://www.mega.gov.za/wp-content/uploads/2015/10/mpumalanga_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0" descr="Move over, Durban: there's a quicker way to get containers to Jobur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8" name="Picture 17"/>
          <p:cNvPicPr/>
          <p:nvPr/>
        </p:nvPicPr>
        <p:blipFill>
          <a:blip r:embed="rId7"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6" descr="Agro Processing High Resolution Stock Photography and Images - Alamy"/>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9996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030273" y="494092"/>
            <a:ext cx="7524753" cy="646331"/>
          </a:xfrm>
          <a:prstGeom prst="rect">
            <a:avLst/>
          </a:prstGeom>
          <a:noFill/>
          <a:ln>
            <a:noFill/>
          </a:ln>
          <a:effectLst>
            <a:outerShdw blurRad="107950" dist="12700" dir="5400000" algn="ctr">
              <a:srgbClr val="000000"/>
            </a:outerShdw>
          </a:effectLst>
        </p:spPr>
        <p:txBody>
          <a:bodyPr wrap="square" rtlCol="0">
            <a:spAutoFit/>
          </a:bodyPr>
          <a:lstStyle/>
          <a:p>
            <a:pPr algn="ctr">
              <a:defRPr/>
            </a:pP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Detailed Engineering Designs</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extBox 2"/>
          <p:cNvSpPr txBox="1"/>
          <p:nvPr/>
        </p:nvSpPr>
        <p:spPr>
          <a:xfrm>
            <a:off x="3189347" y="1814566"/>
            <a:ext cx="6446494" cy="1600438"/>
          </a:xfrm>
          <a:prstGeom prst="rect">
            <a:avLst/>
          </a:prstGeom>
          <a:noFill/>
          <a:ln w="31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C42F1A">
                    <a:lumMod val="50000"/>
                  </a:srgbClr>
                </a:solidFill>
                <a:effectLst/>
                <a:uLnTx/>
                <a:uFillTx/>
                <a:latin typeface="Trebuchet MS" panose="020B0603020202020204"/>
                <a:ea typeface="+mn-ea"/>
                <a:cs typeface="Arial" panose="020B0604020202020204" pitchFamily="34" charset="0"/>
              </a:rPr>
              <a:t>CONDITION:</a:t>
            </a:r>
          </a:p>
          <a:p>
            <a:pPr marL="115888" marR="0" lvl="0" indent="0" algn="l" defTabSz="914400" rtl="0" eaLnBrk="1" fontAlgn="auto" latinLnBrk="0" hangingPunct="1">
              <a:lnSpc>
                <a:spcPct val="100000"/>
              </a:lnSpc>
              <a:spcBef>
                <a:spcPts val="0"/>
              </a:spcBef>
              <a:spcAft>
                <a:spcPts val="0"/>
              </a:spcAft>
              <a:buClrTx/>
              <a:buSzTx/>
              <a:buFontTx/>
              <a:buNone/>
              <a:tabLst/>
              <a:defRPr/>
            </a:pPr>
            <a:endParaRPr kumimoji="0" lang="en-ZA" sz="10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42F1A">
                    <a:lumMod val="50000"/>
                  </a:srgbClr>
                </a:solidFill>
                <a:effectLst/>
                <a:uLnTx/>
                <a:uFillTx/>
                <a:latin typeface="Tw Cen MT" panose="020B0602020104020603" pitchFamily="34" charset="0"/>
                <a:ea typeface="+mn-ea"/>
                <a:cs typeface="Arial" panose="020B0604020202020204" pitchFamily="34" charset="0"/>
              </a:rPr>
              <a:t>The township owner shall, at its costs and to the satisfaction of the Municipality, design, provide and construct all engineering services</a:t>
            </a:r>
            <a:r>
              <a:rPr kumimoji="0" lang="en-US"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Arial" panose="020B0604020202020204" pitchFamily="34" charset="0"/>
              </a:rPr>
              <a:t>.</a:t>
            </a:r>
            <a:endParaRPr kumimoji="0" lang="en-ZA"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Arial" panose="020B0604020202020204" pitchFamily="34" charset="0"/>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16</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 name="TextBox 14"/>
          <p:cNvSpPr txBox="1"/>
          <p:nvPr/>
        </p:nvSpPr>
        <p:spPr>
          <a:xfrm>
            <a:off x="3270161" y="3819370"/>
            <a:ext cx="6284865" cy="2462213"/>
          </a:xfrm>
          <a:prstGeom prst="rect">
            <a:avLst/>
          </a:prstGeom>
          <a:noFill/>
          <a:ln w="3175">
            <a:noFill/>
          </a:ln>
        </p:spPr>
        <p:txBody>
          <a:bodyPr wrap="square" rtlCol="0">
            <a:spAutoFit/>
          </a:body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070C0"/>
                </a:solidFill>
                <a:effectLst/>
                <a:uLnTx/>
                <a:uFillTx/>
                <a:latin typeface="Trebuchet MS" panose="020B0603020202020204"/>
                <a:ea typeface="+mn-ea"/>
                <a:cs typeface="Arial" panose="020B0604020202020204" pitchFamily="34" charset="0"/>
              </a:rPr>
              <a:t>PROGRESS TO DATE</a:t>
            </a:r>
          </a:p>
          <a:p>
            <a:pPr marL="115888" marR="0" lvl="0" indent="0" algn="l" defTabSz="914400" rtl="0" eaLnBrk="1" fontAlgn="auto" latinLnBrk="0" hangingPunct="1">
              <a:lnSpc>
                <a:spcPct val="100000"/>
              </a:lnSpc>
              <a:spcBef>
                <a:spcPts val="0"/>
              </a:spcBef>
              <a:spcAft>
                <a:spcPts val="0"/>
              </a:spcAft>
              <a:buClrTx/>
              <a:buSzTx/>
              <a:buFontTx/>
              <a:buNone/>
              <a:tabLst/>
              <a:defRPr/>
            </a:pPr>
            <a:endParaRPr kumimoji="0" lang="en-ZA" sz="10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70C0"/>
                </a:solidFill>
                <a:effectLst/>
                <a:uLnTx/>
                <a:uFillTx/>
                <a:latin typeface="Tw Cen MT" panose="020B0602020104020603" pitchFamily="34" charset="0"/>
                <a:ea typeface="+mn-ea"/>
                <a:cs typeface="Arial" panose="020B0604020202020204" pitchFamily="34" charset="0"/>
              </a:rPr>
              <a:t>Preliminary designs of internal infrastructure done and </a:t>
            </a:r>
            <a:r>
              <a:rPr kumimoji="0" lang="en-US" sz="2000" b="0" i="0" u="none" strike="noStrike" kern="1200" cap="none" spc="0" normalizeH="0" baseline="0" noProof="0" dirty="0" smtClean="0">
                <a:ln>
                  <a:noFill/>
                </a:ln>
                <a:solidFill>
                  <a:srgbClr val="0070C0"/>
                </a:solidFill>
                <a:effectLst/>
                <a:uLnTx/>
                <a:uFillTx/>
                <a:latin typeface="Tw Cen MT" panose="020B0602020104020603" pitchFamily="34" charset="0"/>
                <a:ea typeface="+mn-ea"/>
                <a:cs typeface="Arial" panose="020B0604020202020204" pitchFamily="34" charset="0"/>
              </a:rPr>
              <a:t>procurement of professionals</a:t>
            </a:r>
            <a:r>
              <a:rPr lang="en-US" sz="2000" dirty="0" smtClean="0">
                <a:solidFill>
                  <a:srgbClr val="0070C0"/>
                </a:solidFill>
                <a:latin typeface="Tw Cen MT" panose="020B0602020104020603" pitchFamily="34" charset="0"/>
                <a:cs typeface="Arial" panose="020B0604020202020204" pitchFamily="34" charset="0"/>
              </a:rPr>
              <a:t> to</a:t>
            </a:r>
            <a:r>
              <a:rPr kumimoji="0" lang="en-US" sz="2000" b="0" i="0" u="none" strike="noStrike" kern="1200" cap="none" spc="0" normalizeH="0" baseline="0" noProof="0" dirty="0" smtClean="0">
                <a:ln>
                  <a:noFill/>
                </a:ln>
                <a:solidFill>
                  <a:srgbClr val="0070C0"/>
                </a:solidFill>
                <a:effectLst/>
                <a:uLnTx/>
                <a:uFillTx/>
                <a:latin typeface="Tw Cen MT" panose="020B0602020104020603" pitchFamily="34" charset="0"/>
                <a:ea typeface="+mn-ea"/>
                <a:cs typeface="Arial" panose="020B0604020202020204" pitchFamily="34" charset="0"/>
              </a:rPr>
              <a:t> conduct detailed civil engineering </a:t>
            </a:r>
            <a:r>
              <a:rPr kumimoji="0" lang="en-US" sz="2000" b="0" i="0" u="none" strike="noStrike" kern="1200" cap="none" spc="0" normalizeH="0" baseline="0" noProof="0" dirty="0">
                <a:ln>
                  <a:noFill/>
                </a:ln>
                <a:solidFill>
                  <a:srgbClr val="0070C0"/>
                </a:solidFill>
                <a:effectLst/>
                <a:uLnTx/>
                <a:uFillTx/>
                <a:latin typeface="Tw Cen MT" panose="020B0602020104020603" pitchFamily="34" charset="0"/>
                <a:ea typeface="+mn-ea"/>
                <a:cs typeface="Arial" panose="020B0604020202020204" pitchFamily="34" charset="0"/>
              </a:rPr>
              <a:t>designs </a:t>
            </a:r>
            <a:r>
              <a:rPr kumimoji="0" lang="en-US" sz="2000" b="0" i="0" u="none" strike="noStrike" kern="1200" cap="none" spc="0" normalizeH="0" baseline="0" noProof="0" dirty="0" smtClean="0">
                <a:ln>
                  <a:noFill/>
                </a:ln>
                <a:solidFill>
                  <a:srgbClr val="0070C0"/>
                </a:solidFill>
                <a:effectLst/>
                <a:uLnTx/>
                <a:uFillTx/>
                <a:latin typeface="Tw Cen MT" panose="020B0602020104020603" pitchFamily="34" charset="0"/>
                <a:ea typeface="+mn-ea"/>
                <a:cs typeface="Arial" panose="020B0604020202020204" pitchFamily="34" charset="0"/>
              </a:rPr>
              <a:t>already </a:t>
            </a:r>
            <a:r>
              <a:rPr kumimoji="0" lang="en-US" sz="2000" b="0" i="0" u="none" strike="noStrike" kern="1200" cap="none" spc="0" normalizeH="0" baseline="0" noProof="0" dirty="0">
                <a:ln>
                  <a:noFill/>
                </a:ln>
                <a:solidFill>
                  <a:srgbClr val="0070C0"/>
                </a:solidFill>
                <a:effectLst/>
                <a:uLnTx/>
                <a:uFillTx/>
                <a:latin typeface="Tw Cen MT" panose="020B0602020104020603" pitchFamily="34" charset="0"/>
                <a:ea typeface="+mn-ea"/>
                <a:cs typeface="Arial" panose="020B0604020202020204" pitchFamily="34" charset="0"/>
              </a:rPr>
              <a:t>underway </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t>
            </a:r>
            <a:r>
              <a:rPr kumimoji="0" lang="en-US" sz="2000" b="0" i="1"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i.e. </a:t>
            </a:r>
            <a:r>
              <a:rPr kumimoji="0" lang="en-US"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detailed designs of water</a:t>
            </a:r>
            <a:r>
              <a:rPr kumimoji="0" lang="en-US" sz="1800" b="0" i="1" u="none" strike="noStrike" kern="1200" cap="none" spc="0" normalizeH="0" baseline="0" noProof="0" dirty="0" smtClean="0">
                <a:ln>
                  <a:noFill/>
                </a:ln>
                <a:solidFill>
                  <a:prstClr val="black"/>
                </a:solidFill>
                <a:effectLst/>
                <a:uLnTx/>
                <a:uFillTx/>
                <a:latin typeface="Tw Cen MT" panose="020B0602020104020603"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infrastructure; storm water drainage; sewer infrastructure; sewer treatment facility and access roads to the site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cstate="print"/>
          <a:stretch>
            <a:fillRect/>
          </a:stretch>
        </p:blipFill>
        <p:spPr>
          <a:xfrm>
            <a:off x="0" y="2367575"/>
            <a:ext cx="3094579" cy="3541429"/>
          </a:xfrm>
          <a:prstGeom prst="ellipse">
            <a:avLst/>
          </a:prstGeom>
          <a:ln>
            <a:noFill/>
          </a:ln>
          <a:effectLst>
            <a:softEdge rad="112500"/>
          </a:effectLst>
        </p:spPr>
      </p:pic>
      <p:pic>
        <p:nvPicPr>
          <p:cNvPr id="11" name="Picture 10" descr="C:\Users\Administrator\Desktop\May 2020\Graphic2.JPG"/>
          <p:cNvPicPr/>
          <p:nvPr/>
        </p:nvPicPr>
        <p:blipFill>
          <a:blip r:embed="rId3"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4"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 descr="http://www.mega.gov.za/wp-content/uploads/2015/10/mpumalanga_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0" descr="Move over, Durban: there's a quicker way to get containers to Jobur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8" name="Picture 17"/>
          <p:cNvPicPr/>
          <p:nvPr/>
        </p:nvPicPr>
        <p:blipFill>
          <a:blip r:embed="rId7"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6" descr="Agro Processing High Resolution Stock Photography and Images - Alamy"/>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57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134109" y="580690"/>
            <a:ext cx="7524753" cy="64633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Physical Barrier fence/wall</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extBox 2"/>
          <p:cNvSpPr txBox="1"/>
          <p:nvPr/>
        </p:nvSpPr>
        <p:spPr>
          <a:xfrm>
            <a:off x="3189347" y="1814566"/>
            <a:ext cx="6446494" cy="1292662"/>
          </a:xfrm>
          <a:prstGeom prst="rect">
            <a:avLst/>
          </a:prstGeom>
          <a:noFill/>
          <a:ln w="3175">
            <a:solidFill>
              <a:srgbClr val="FFFF00"/>
            </a:solidFill>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a:r>
              <a:rPr lang="en-ZA" sz="2000" b="1" dirty="0">
                <a:solidFill>
                  <a:schemeClr val="accent5">
                    <a:lumMod val="50000"/>
                  </a:schemeClr>
                </a:solidFill>
                <a:cs typeface="Arial" panose="020B0604020202020204" pitchFamily="34" charset="0"/>
              </a:rPr>
              <a:t>CONDITION:</a:t>
            </a:r>
          </a:p>
          <a:p>
            <a:pPr marL="115888"/>
            <a:endParaRPr lang="en-ZA" sz="1000" dirty="0">
              <a:latin typeface="Tw Cen MT" panose="020B0602020104020603" pitchFamily="34" charset="0"/>
              <a:cs typeface="Arial" panose="020B0604020202020204" pitchFamily="34" charset="0"/>
            </a:endParaRPr>
          </a:p>
          <a:p>
            <a:pPr marL="115888"/>
            <a:r>
              <a:rPr lang="en-ZA" sz="2000" dirty="0">
                <a:solidFill>
                  <a:schemeClr val="accent5">
                    <a:lumMod val="50000"/>
                  </a:schemeClr>
                </a:solidFill>
                <a:latin typeface="Tw Cen MT" panose="020B0602020104020603" pitchFamily="34" charset="0"/>
                <a:cs typeface="Arial" panose="020B0604020202020204" pitchFamily="34" charset="0"/>
              </a:rPr>
              <a:t>Physical barrier made out of  CLEARVU fence or similar must be erected to the satisfaction of SANRAL and TRAC</a:t>
            </a:r>
            <a:endParaRPr lang="en-US" sz="2000" dirty="0">
              <a:solidFill>
                <a:prstClr val="black"/>
              </a:solidFill>
              <a:latin typeface="Tw Cen MT" panose="020B0602020104020603" pitchFamily="34" charset="0"/>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prstClr val="white"/>
                </a:solidFill>
                <a:latin typeface="Trebuchet MS" panose="020B0603020202020204"/>
              </a:rPr>
              <a:t>17</a:t>
            </a:r>
            <a:endParaRPr kumimoji="0" lang="en-US" sz="3200" b="1" i="0" u="none" strike="noStrike" kern="1200" cap="none" spc="0" normalizeH="0" baseline="0" noProof="0" dirty="0">
              <a:ln>
                <a:noFill/>
              </a:ln>
              <a:solidFill>
                <a:prstClr val="white"/>
              </a:solidFill>
              <a:effectLst/>
              <a:uLnTx/>
              <a:uFillTx/>
              <a:latin typeface="Trebuchet MS" panose="020B0603020202020204"/>
            </a:endParaRPr>
          </a:p>
        </p:txBody>
      </p:sp>
      <p:sp>
        <p:nvSpPr>
          <p:cNvPr id="15" name="TextBox 14"/>
          <p:cNvSpPr txBox="1"/>
          <p:nvPr/>
        </p:nvSpPr>
        <p:spPr>
          <a:xfrm>
            <a:off x="3226674" y="3260893"/>
            <a:ext cx="6284865" cy="2062103"/>
          </a:xfrm>
          <a:prstGeom prst="rect">
            <a:avLst/>
          </a:prstGeom>
          <a:noFill/>
          <a:ln w="3175">
            <a:noFill/>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a:r>
              <a:rPr lang="en-ZA" sz="2000" b="1" dirty="0">
                <a:solidFill>
                  <a:srgbClr val="0070C0"/>
                </a:solidFill>
                <a:cs typeface="Arial" panose="020B0604020202020204" pitchFamily="34" charset="0"/>
              </a:rPr>
              <a:t>PROGRESS TO DATE:</a:t>
            </a:r>
          </a:p>
          <a:p>
            <a:pPr marL="401638" indent="-285750">
              <a:buFont typeface="Wingdings" panose="05000000000000000000" pitchFamily="2" charset="2"/>
              <a:buChar char="§"/>
            </a:pPr>
            <a:r>
              <a:rPr lang="en-US" sz="2000" dirty="0" smtClean="0">
                <a:solidFill>
                  <a:srgbClr val="0070C0"/>
                </a:solidFill>
                <a:latin typeface="Tw Cen MT" panose="020B0602020104020603" pitchFamily="34" charset="0"/>
              </a:rPr>
              <a:t>The </a:t>
            </a:r>
            <a:r>
              <a:rPr lang="en-US" sz="2000" dirty="0">
                <a:solidFill>
                  <a:srgbClr val="0070C0"/>
                </a:solidFill>
                <a:latin typeface="Tw Cen MT" panose="020B0602020104020603" pitchFamily="34" charset="0"/>
              </a:rPr>
              <a:t>National PMU assisted to rework the required </a:t>
            </a:r>
            <a:r>
              <a:rPr lang="en-US" sz="2000" dirty="0" smtClean="0">
                <a:solidFill>
                  <a:srgbClr val="0070C0"/>
                </a:solidFill>
                <a:latin typeface="Tw Cen MT" panose="020B0602020104020603" pitchFamily="34" charset="0"/>
              </a:rPr>
              <a:t>Specifications and </a:t>
            </a:r>
            <a:r>
              <a:rPr lang="en-ZA" sz="2000" dirty="0" smtClean="0">
                <a:solidFill>
                  <a:srgbClr val="0070C0"/>
                </a:solidFill>
                <a:latin typeface="Tw Cen MT" panose="020B0602020104020603" pitchFamily="34" charset="0"/>
                <a:cs typeface="Arial" panose="020B0604020202020204" pitchFamily="34" charset="0"/>
              </a:rPr>
              <a:t>procurement </a:t>
            </a:r>
            <a:r>
              <a:rPr lang="en-ZA" sz="2000" dirty="0">
                <a:solidFill>
                  <a:srgbClr val="0070C0"/>
                </a:solidFill>
                <a:latin typeface="Tw Cen MT" panose="020B0602020104020603" pitchFamily="34" charset="0"/>
                <a:cs typeface="Arial" panose="020B0604020202020204" pitchFamily="34" charset="0"/>
              </a:rPr>
              <a:t>process of a service provider already </a:t>
            </a:r>
            <a:r>
              <a:rPr lang="en-ZA" sz="2000" dirty="0" smtClean="0">
                <a:solidFill>
                  <a:srgbClr val="0070C0"/>
                </a:solidFill>
                <a:latin typeface="Tw Cen MT" panose="020B0602020104020603" pitchFamily="34" charset="0"/>
                <a:cs typeface="Arial" panose="020B0604020202020204" pitchFamily="34" charset="0"/>
              </a:rPr>
              <a:t>underway (Currently at Evaluation Stage of Bid) </a:t>
            </a:r>
            <a:r>
              <a:rPr lang="en-ZA" sz="2000" dirty="0">
                <a:solidFill>
                  <a:srgbClr val="0070C0"/>
                </a:solidFill>
                <a:latin typeface="Tw Cen MT" panose="020B0602020104020603" pitchFamily="34" charset="0"/>
                <a:cs typeface="Arial" panose="020B0604020202020204" pitchFamily="34" charset="0"/>
              </a:rPr>
              <a:t>and erection of fence to commence in Q3 of the current financial year</a:t>
            </a:r>
          </a:p>
        </p:txBody>
      </p:sp>
      <p:pic>
        <p:nvPicPr>
          <p:cNvPr id="1030" name="Picture 6" descr="Wholesale Fence Panel, 100 Sets, Galvanized and Power Coated with Square Post 3 M 3D for Security Barrier H 2.4 M*W Curved Wire Mes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763" y="1632622"/>
            <a:ext cx="2783654" cy="510364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C:\Users\Administrator\Desktop\May 2020\Graphic2.JPG"/>
          <p:cNvPicPr/>
          <p:nvPr/>
        </p:nvPicPr>
        <p:blipFill>
          <a:blip r:embed="rId3"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4"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 descr="http://www.mega.gov.za/wp-content/uploads/2015/10/mpumalanga_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0" descr="Move over, Durban: there's a quicker way to get containers to Jobur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8" name="Picture 17"/>
          <p:cNvPicPr/>
          <p:nvPr/>
        </p:nvPicPr>
        <p:blipFill>
          <a:blip r:embed="rId7"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6" descr="Agro Processing High Resolution Stock Photography and Images - Alamy"/>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1805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23443" y="187015"/>
            <a:ext cx="7193291" cy="1323439"/>
          </a:xfrm>
          <a:prstGeom prst="rect">
            <a:avLst/>
          </a:prstGeom>
          <a:noFill/>
          <a:ln>
            <a:noFill/>
          </a:ln>
          <a:effectLst>
            <a:outerShdw blurRad="107950" dist="12700" dir="5400000" algn="ctr">
              <a:srgbClr val="000000"/>
            </a:outerShdw>
          </a:effectLst>
        </p:spPr>
        <p:txBody>
          <a:bodyPr wrap="square" rtlCol="0">
            <a:spAutoFit/>
          </a:bodyPr>
          <a:lstStyle/>
          <a:p>
            <a:pPr algn="ctr"/>
            <a:r>
              <a:rPr lang="en-US" sz="4000" b="1" dirty="0">
                <a:ln w="13462">
                  <a:solidFill>
                    <a:schemeClr val="bg1"/>
                  </a:solidFill>
                  <a:prstDash val="solid"/>
                </a:ln>
                <a:solidFill>
                  <a:srgbClr val="FFC000"/>
                </a:solidFill>
                <a:effectLst>
                  <a:outerShdw dist="38100" dir="2700000" algn="bl" rotWithShape="0">
                    <a:schemeClr val="accent5"/>
                  </a:outerShdw>
                </a:effectLst>
                <a:latin typeface="+mj-lt"/>
                <a:ea typeface="+mj-ea"/>
                <a:cs typeface="+mj-cs"/>
              </a:rPr>
              <a:t>NKOMAZI SPECIAL ECONOMIC ZONE</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2" y="1968524"/>
            <a:ext cx="1828797" cy="1050844"/>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3" y="3041311"/>
            <a:ext cx="1765736" cy="1279178"/>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31532" y="4342432"/>
            <a:ext cx="1797267" cy="1209778"/>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42149" y="5549692"/>
            <a:ext cx="1786650" cy="124514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1613187" y="5549693"/>
            <a:ext cx="1900575" cy="1325582"/>
          </a:xfrm>
          <a:prstGeom prst="rect">
            <a:avLst/>
          </a:prstGeom>
          <a:ln>
            <a:noFill/>
          </a:ln>
          <a:effectLst>
            <a:softEdge rad="112500"/>
          </a:effectLst>
        </p:spPr>
      </p:pic>
      <p:sp>
        <p:nvSpPr>
          <p:cNvPr id="36" name="TextBox 35"/>
          <p:cNvSpPr txBox="1"/>
          <p:nvPr/>
        </p:nvSpPr>
        <p:spPr>
          <a:xfrm>
            <a:off x="2223443" y="2347635"/>
            <a:ext cx="7236373" cy="1754326"/>
          </a:xfrm>
          <a:prstGeom prst="rect">
            <a:avLst/>
          </a:prstGeom>
          <a:noFill/>
        </p:spPr>
        <p:txBody>
          <a:bodyPr wrap="square" rtlCol="0">
            <a:spAutoFit/>
          </a:bodyPr>
          <a:lstStyle/>
          <a:p>
            <a:pPr algn="ct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a typeface="+mj-ea"/>
                <a:cs typeface="+mj-cs"/>
              </a:rPr>
              <a:t> </a:t>
            </a:r>
            <a:r>
              <a:rPr lang="en-US" sz="4000" dirty="0">
                <a:ln w="0"/>
                <a:effectLst>
                  <a:outerShdw blurRad="38100" dist="19050" dir="2700000" algn="tl" rotWithShape="0">
                    <a:schemeClr val="dk1">
                      <a:alpha val="40000"/>
                    </a:schemeClr>
                  </a:outerShdw>
                </a:effectLst>
                <a:latin typeface="+mj-lt"/>
                <a:ea typeface="+mj-ea"/>
                <a:cs typeface="+mj-cs"/>
              </a:rPr>
              <a:t>PROGRESS </a:t>
            </a:r>
            <a:r>
              <a:rPr lang="en-US" sz="4000" dirty="0" smtClean="0">
                <a:ln w="0"/>
                <a:effectLst>
                  <a:outerShdw blurRad="38100" dist="19050" dir="2700000" algn="tl" rotWithShape="0">
                    <a:schemeClr val="dk1">
                      <a:alpha val="40000"/>
                    </a:schemeClr>
                  </a:outerShdw>
                </a:effectLst>
                <a:latin typeface="+mj-lt"/>
                <a:ea typeface="+mj-ea"/>
                <a:cs typeface="+mj-cs"/>
              </a:rPr>
              <a:t>REPORT </a:t>
            </a:r>
            <a:endParaRPr lang="en-US" sz="4000" dirty="0">
              <a:ln w="0"/>
              <a:effectLst>
                <a:outerShdw blurRad="38100" dist="19050" dir="2700000" algn="tl" rotWithShape="0">
                  <a:schemeClr val="dk1">
                    <a:alpha val="40000"/>
                  </a:schemeClr>
                </a:outerShdw>
              </a:effectLst>
              <a:latin typeface="+mj-lt"/>
              <a:ea typeface="+mj-ea"/>
              <a:cs typeface="+mj-cs"/>
            </a:endParaRPr>
          </a:p>
          <a:p>
            <a:pPr algn="r"/>
            <a:endPar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a typeface="+mj-ea"/>
              <a:cs typeface="+mj-cs"/>
            </a:endParaRPr>
          </a:p>
          <a:p>
            <a:pPr algn="r"/>
            <a:r>
              <a:rPr lang="en-US" sz="2400" b="1" dirty="0" smtClean="0">
                <a:ln w="0"/>
                <a:solidFill>
                  <a:srgbClr val="C00000"/>
                </a:solidFill>
                <a:effectLst>
                  <a:outerShdw blurRad="38100" dist="19050" dir="2700000" algn="tl" rotWithShape="0">
                    <a:schemeClr val="dk1">
                      <a:alpha val="40000"/>
                    </a:schemeClr>
                  </a:outerShdw>
                </a:effectLst>
                <a:latin typeface="+mj-lt"/>
                <a:ea typeface="+mj-ea"/>
                <a:cs typeface="+mj-cs"/>
              </a:rPr>
              <a:t>10 October 2022</a:t>
            </a:r>
            <a:endParaRPr lang="en-US" sz="2400" b="1" dirty="0">
              <a:ln w="0"/>
              <a:solidFill>
                <a:srgbClr val="C00000"/>
              </a:solidFill>
              <a:effectLst>
                <a:outerShdw blurRad="38100" dist="19050" dir="2700000" algn="tl" rotWithShape="0">
                  <a:schemeClr val="dk1">
                    <a:alpha val="40000"/>
                  </a:schemeClr>
                </a:outerShdw>
              </a:effectLst>
              <a:latin typeface="+mj-lt"/>
              <a:ea typeface="+mj-ea"/>
              <a:cs typeface="+mj-cs"/>
            </a:endParaRPr>
          </a:p>
        </p:txBody>
      </p:sp>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98624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147803" y="395576"/>
            <a:ext cx="7301489" cy="76944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 </a:t>
            </a: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Upgrading N4 Interchange</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extBox 2"/>
          <p:cNvSpPr txBox="1"/>
          <p:nvPr/>
        </p:nvSpPr>
        <p:spPr>
          <a:xfrm>
            <a:off x="3676851" y="1814566"/>
            <a:ext cx="5958990" cy="1600438"/>
          </a:xfrm>
          <a:prstGeom prst="rect">
            <a:avLst/>
          </a:prstGeom>
          <a:noFill/>
          <a:ln w="3175">
            <a:solidFill>
              <a:srgbClr val="FFFF00"/>
            </a:solidFill>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a:r>
              <a:rPr lang="en-ZA" sz="2000" b="1" dirty="0">
                <a:solidFill>
                  <a:schemeClr val="accent5">
                    <a:lumMod val="50000"/>
                  </a:schemeClr>
                </a:solidFill>
                <a:cs typeface="Arial" panose="020B0604020202020204" pitchFamily="34" charset="0"/>
              </a:rPr>
              <a:t>CONDITION:</a:t>
            </a:r>
          </a:p>
          <a:p>
            <a:pPr marL="115888"/>
            <a:endParaRPr lang="en-ZA" sz="1000" dirty="0">
              <a:cs typeface="Arial" panose="020B0604020202020204" pitchFamily="34" charset="0"/>
            </a:endParaRPr>
          </a:p>
          <a:p>
            <a:pPr marL="115888"/>
            <a:r>
              <a:rPr lang="en-ZA" sz="2000" dirty="0">
                <a:solidFill>
                  <a:schemeClr val="accent5">
                    <a:lumMod val="50000"/>
                  </a:schemeClr>
                </a:solidFill>
                <a:latin typeface="Tw Cen MT" panose="020B0602020104020603" pitchFamily="34" charset="0"/>
                <a:cs typeface="Arial" panose="020B0604020202020204" pitchFamily="34" charset="0"/>
              </a:rPr>
              <a:t>Any access regarding the ingress and egress to the proposed township is only permitted from  the link of the upgraded N4 interchange</a:t>
            </a:r>
            <a:endParaRPr lang="en-US" sz="2000" dirty="0">
              <a:solidFill>
                <a:schemeClr val="accent5">
                  <a:lumMod val="50000"/>
                </a:schemeClr>
              </a:solidFill>
              <a:latin typeface="Tw Cen MT" panose="020B0602020104020603" pitchFamily="34" charset="0"/>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prstClr val="white"/>
                </a:solidFill>
                <a:latin typeface="Trebuchet MS" panose="020B0603020202020204"/>
              </a:rPr>
              <a:t>18</a:t>
            </a:r>
            <a:endParaRPr kumimoji="0" lang="en-US" sz="3200" b="1" i="0" u="none" strike="noStrike" kern="1200" cap="none" spc="0" normalizeH="0" baseline="0" noProof="0" dirty="0">
              <a:ln>
                <a:noFill/>
              </a:ln>
              <a:solidFill>
                <a:prstClr val="white"/>
              </a:solidFill>
              <a:effectLst/>
              <a:uLnTx/>
              <a:uFillTx/>
              <a:latin typeface="Trebuchet MS" panose="020B0603020202020204"/>
            </a:endParaRPr>
          </a:p>
        </p:txBody>
      </p:sp>
      <p:sp>
        <p:nvSpPr>
          <p:cNvPr id="15" name="TextBox 14"/>
          <p:cNvSpPr txBox="1"/>
          <p:nvPr/>
        </p:nvSpPr>
        <p:spPr>
          <a:xfrm>
            <a:off x="3568435" y="3513507"/>
            <a:ext cx="6441839" cy="2339102"/>
          </a:xfrm>
          <a:prstGeom prst="rect">
            <a:avLst/>
          </a:prstGeom>
          <a:noFill/>
          <a:ln w="3175">
            <a:noFill/>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115888"/>
            <a:r>
              <a:rPr lang="en-ZA" sz="2000" b="1" dirty="0">
                <a:solidFill>
                  <a:srgbClr val="0070C0"/>
                </a:solidFill>
                <a:cs typeface="Arial" panose="020B0604020202020204" pitchFamily="34" charset="0"/>
              </a:rPr>
              <a:t>PROGRESS TO DATE</a:t>
            </a:r>
          </a:p>
          <a:p>
            <a:pPr marL="115888"/>
            <a:endParaRPr lang="en-US" sz="1000" b="1" dirty="0">
              <a:solidFill>
                <a:prstClr val="black"/>
              </a:solidFill>
              <a:latin typeface="Tw Cen MT" panose="020B0602020104020603" pitchFamily="34" charset="0"/>
            </a:endParaRPr>
          </a:p>
          <a:p>
            <a:pPr marL="401638" indent="-285750" algn="just">
              <a:buFont typeface="Wingdings" panose="05000000000000000000" pitchFamily="2" charset="2"/>
              <a:buChar char="§"/>
            </a:pPr>
            <a:r>
              <a:rPr lang="en-US" dirty="0" smtClean="0">
                <a:solidFill>
                  <a:srgbClr val="0070C0"/>
                </a:solidFill>
                <a:latin typeface="Tw Cen MT" panose="020B0602020104020603" pitchFamily="34" charset="0"/>
                <a:cs typeface="Arial" panose="020B0604020202020204" pitchFamily="34" charset="0"/>
              </a:rPr>
              <a:t>An additional Detailed </a:t>
            </a:r>
            <a:r>
              <a:rPr lang="en-US" dirty="0">
                <a:solidFill>
                  <a:srgbClr val="0070C0"/>
                </a:solidFill>
                <a:latin typeface="Tw Cen MT" panose="020B0602020104020603" pitchFamily="34" charset="0"/>
                <a:cs typeface="Arial" panose="020B0604020202020204" pitchFamily="34" charset="0"/>
              </a:rPr>
              <a:t>Traffic Impact study has </a:t>
            </a:r>
            <a:r>
              <a:rPr lang="en-US" dirty="0" smtClean="0">
                <a:solidFill>
                  <a:srgbClr val="0070C0"/>
                </a:solidFill>
                <a:latin typeface="Tw Cen MT" panose="020B0602020104020603" pitchFamily="34" charset="0"/>
                <a:cs typeface="Arial" panose="020B0604020202020204" pitchFamily="34" charset="0"/>
              </a:rPr>
              <a:t>already been </a:t>
            </a:r>
            <a:r>
              <a:rPr lang="en-US" dirty="0">
                <a:solidFill>
                  <a:srgbClr val="0070C0"/>
                </a:solidFill>
                <a:latin typeface="Tw Cen MT" panose="020B0602020104020603" pitchFamily="34" charset="0"/>
                <a:cs typeface="Arial" panose="020B0604020202020204" pitchFamily="34" charset="0"/>
              </a:rPr>
              <a:t>completed and;</a:t>
            </a:r>
            <a:endParaRPr lang="en-ZA" dirty="0">
              <a:solidFill>
                <a:srgbClr val="0070C0"/>
              </a:solidFill>
              <a:latin typeface="Tw Cen MT" panose="020B0602020104020603" pitchFamily="34" charset="0"/>
              <a:cs typeface="Arial" panose="020B0604020202020204" pitchFamily="34" charset="0"/>
            </a:endParaRPr>
          </a:p>
          <a:p>
            <a:pPr marL="401638" indent="-285750" algn="just">
              <a:buFont typeface="Wingdings" panose="05000000000000000000" pitchFamily="2" charset="2"/>
              <a:buChar char="§"/>
            </a:pPr>
            <a:r>
              <a:rPr lang="en-ZA" dirty="0">
                <a:solidFill>
                  <a:srgbClr val="0070C0"/>
                </a:solidFill>
                <a:latin typeface="Tw Cen MT" panose="020B0602020104020603" pitchFamily="34" charset="0"/>
                <a:cs typeface="Arial" panose="020B0604020202020204" pitchFamily="34" charset="0"/>
              </a:rPr>
              <a:t>The report of the study will be used to engage SANRAL and TRAC, requesting both parties to grant permission to the SEZ Entity to access its site and proceed with site establishment activities.</a:t>
            </a:r>
          </a:p>
        </p:txBody>
      </p:sp>
      <p:pic>
        <p:nvPicPr>
          <p:cNvPr id="14" name="Picture 13"/>
          <p:cNvPicPr>
            <a:picLocks noChangeAspect="1"/>
          </p:cNvPicPr>
          <p:nvPr/>
        </p:nvPicPr>
        <p:blipFill>
          <a:blip r:embed="rId2" cstate="print"/>
          <a:stretch>
            <a:fillRect/>
          </a:stretch>
        </p:blipFill>
        <p:spPr>
          <a:xfrm>
            <a:off x="28917" y="1668106"/>
            <a:ext cx="4302888" cy="3221528"/>
          </a:xfrm>
          <a:prstGeom prst="rect">
            <a:avLst/>
          </a:prstGeom>
          <a:ln>
            <a:noFill/>
          </a:ln>
          <a:effectLst>
            <a:softEdge rad="112500"/>
          </a:effectLst>
          <a:scene3d>
            <a:camera prst="perspectiveHeroicExtremeRightFacing"/>
            <a:lightRig rig="threePt" dir="t"/>
          </a:scene3d>
        </p:spPr>
      </p:pic>
      <p:pic>
        <p:nvPicPr>
          <p:cNvPr id="11" name="Picture 10" descr="C:\Users\Administrator\Desktop\May 2020\Graphic2.JPG"/>
          <p:cNvPicPr/>
          <p:nvPr/>
        </p:nvPicPr>
        <p:blipFill>
          <a:blip r:embed="rId3"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4"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3" descr="http://www.mega.gov.za/wp-content/uploads/2015/10/mpumalanga_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0" descr="Move over, Durban: there's a quicker way to get containers to Jobur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1" name="Picture 20"/>
          <p:cNvPicPr/>
          <p:nvPr/>
        </p:nvPicPr>
        <p:blipFill>
          <a:blip r:embed="rId7"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6" descr="Agro Processing High Resolution Stock Photography and Images - Alamy"/>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8098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030308" y="63951"/>
            <a:ext cx="7524753" cy="92333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Action Plan </a:t>
            </a:r>
          </a:p>
        </p:txBody>
      </p:sp>
      <p:sp>
        <p:nvSpPr>
          <p:cNvPr id="20" name="Minus 19"/>
          <p:cNvSpPr/>
          <p:nvPr/>
        </p:nvSpPr>
        <p:spPr>
          <a:xfrm>
            <a:off x="2168635" y="89811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Trebuchet MS" panose="020B0603020202020204"/>
              </a:rPr>
              <a:t>19</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xmlns="" id="{4581549F-6575-4A43-884C-FD1E274AF836}"/>
              </a:ext>
            </a:extLst>
          </p:cNvPr>
          <p:cNvPicPr>
            <a:picLocks noChangeAspect="1"/>
          </p:cNvPicPr>
          <p:nvPr/>
        </p:nvPicPr>
        <p:blipFill>
          <a:blip r:embed="rId3"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Table 1"/>
          <p:cNvGraphicFramePr>
            <a:graphicFrameLocks noGrp="1"/>
          </p:cNvGraphicFramePr>
          <p:nvPr>
            <p:extLst>
              <p:ext uri="{D42A27DB-BD31-4B8C-83A1-F6EECF244321}">
                <p14:modId xmlns:p14="http://schemas.microsoft.com/office/powerpoint/2010/main" xmlns="" val="2329850672"/>
              </p:ext>
            </p:extLst>
          </p:nvPr>
        </p:nvGraphicFramePr>
        <p:xfrm>
          <a:off x="182878" y="1140803"/>
          <a:ext cx="9813091" cy="5181769"/>
        </p:xfrm>
        <a:graphic>
          <a:graphicData uri="http://schemas.openxmlformats.org/drawingml/2006/table">
            <a:tbl>
              <a:tblPr firstRow="1" firstCol="1" bandRow="1"/>
              <a:tblGrid>
                <a:gridCol w="474180">
                  <a:extLst>
                    <a:ext uri="{9D8B030D-6E8A-4147-A177-3AD203B41FA5}">
                      <a16:colId xmlns:a16="http://schemas.microsoft.com/office/drawing/2014/main" xmlns="" val="439604560"/>
                    </a:ext>
                  </a:extLst>
                </a:gridCol>
                <a:gridCol w="2726154">
                  <a:extLst>
                    <a:ext uri="{9D8B030D-6E8A-4147-A177-3AD203B41FA5}">
                      <a16:colId xmlns:a16="http://schemas.microsoft.com/office/drawing/2014/main" xmlns="" val="4036916532"/>
                    </a:ext>
                  </a:extLst>
                </a:gridCol>
                <a:gridCol w="431761">
                  <a:extLst>
                    <a:ext uri="{9D8B030D-6E8A-4147-A177-3AD203B41FA5}">
                      <a16:colId xmlns:a16="http://schemas.microsoft.com/office/drawing/2014/main" xmlns="" val="2371890583"/>
                    </a:ext>
                  </a:extLst>
                </a:gridCol>
                <a:gridCol w="431761">
                  <a:extLst>
                    <a:ext uri="{9D8B030D-6E8A-4147-A177-3AD203B41FA5}">
                      <a16:colId xmlns:a16="http://schemas.microsoft.com/office/drawing/2014/main" xmlns="" val="2934439909"/>
                    </a:ext>
                  </a:extLst>
                </a:gridCol>
                <a:gridCol w="431761">
                  <a:extLst>
                    <a:ext uri="{9D8B030D-6E8A-4147-A177-3AD203B41FA5}">
                      <a16:colId xmlns:a16="http://schemas.microsoft.com/office/drawing/2014/main" xmlns="" val="4198176754"/>
                    </a:ext>
                  </a:extLst>
                </a:gridCol>
                <a:gridCol w="463575">
                  <a:extLst>
                    <a:ext uri="{9D8B030D-6E8A-4147-A177-3AD203B41FA5}">
                      <a16:colId xmlns:a16="http://schemas.microsoft.com/office/drawing/2014/main" xmlns="" val="2764242168"/>
                    </a:ext>
                  </a:extLst>
                </a:gridCol>
                <a:gridCol w="431761">
                  <a:extLst>
                    <a:ext uri="{9D8B030D-6E8A-4147-A177-3AD203B41FA5}">
                      <a16:colId xmlns:a16="http://schemas.microsoft.com/office/drawing/2014/main" xmlns="" val="2828616340"/>
                    </a:ext>
                  </a:extLst>
                </a:gridCol>
                <a:gridCol w="472665">
                  <a:extLst>
                    <a:ext uri="{9D8B030D-6E8A-4147-A177-3AD203B41FA5}">
                      <a16:colId xmlns:a16="http://schemas.microsoft.com/office/drawing/2014/main" xmlns="" val="725789573"/>
                    </a:ext>
                  </a:extLst>
                </a:gridCol>
                <a:gridCol w="431761">
                  <a:extLst>
                    <a:ext uri="{9D8B030D-6E8A-4147-A177-3AD203B41FA5}">
                      <a16:colId xmlns:a16="http://schemas.microsoft.com/office/drawing/2014/main" xmlns="" val="3347509786"/>
                    </a:ext>
                  </a:extLst>
                </a:gridCol>
                <a:gridCol w="455999">
                  <a:extLst>
                    <a:ext uri="{9D8B030D-6E8A-4147-A177-3AD203B41FA5}">
                      <a16:colId xmlns:a16="http://schemas.microsoft.com/office/drawing/2014/main" xmlns="" val="2102712011"/>
                    </a:ext>
                  </a:extLst>
                </a:gridCol>
                <a:gridCol w="477208">
                  <a:extLst>
                    <a:ext uri="{9D8B030D-6E8A-4147-A177-3AD203B41FA5}">
                      <a16:colId xmlns:a16="http://schemas.microsoft.com/office/drawing/2014/main" xmlns="" val="2337446620"/>
                    </a:ext>
                  </a:extLst>
                </a:gridCol>
                <a:gridCol w="2584505">
                  <a:extLst>
                    <a:ext uri="{9D8B030D-6E8A-4147-A177-3AD203B41FA5}">
                      <a16:colId xmlns:a16="http://schemas.microsoft.com/office/drawing/2014/main" xmlns="" val="1262860104"/>
                    </a:ext>
                  </a:extLst>
                </a:gridCol>
              </a:tblGrid>
              <a:tr h="219902">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Arial" panose="020B0604020202020204" pitchFamily="34" charset="0"/>
                        </a:rPr>
                        <a:t>No.</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Arial" panose="020B0604020202020204" pitchFamily="34" charset="0"/>
                        </a:rPr>
                        <a:t>Delivery milestones</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Arial" panose="020B0604020202020204" pitchFamily="34" charset="0"/>
                        </a:rPr>
                        <a:t>Jul </a:t>
                      </a:r>
                      <a:r>
                        <a:rPr lang="en-US" sz="1100" dirty="0">
                          <a:effectLst/>
                          <a:latin typeface="Arial Narrow" panose="020B0606020202030204" pitchFamily="34" charset="0"/>
                          <a:ea typeface="Calibri" panose="020F0502020204030204" pitchFamily="34" charset="0"/>
                          <a:cs typeface="Arial" panose="020B0604020202020204" pitchFamily="34" charset="0"/>
                        </a:rPr>
                        <a:t>2022</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Aug </a:t>
                      </a:r>
                      <a:r>
                        <a:rPr lang="en-US" sz="1100">
                          <a:effectLst/>
                          <a:latin typeface="Arial Narrow" panose="020B0606020202030204" pitchFamily="34" charset="0"/>
                          <a:ea typeface="Calibri" panose="020F0502020204030204" pitchFamily="34" charset="0"/>
                          <a:cs typeface="Arial" panose="020B0604020202020204" pitchFamily="34" charset="0"/>
                        </a:rPr>
                        <a:t>2022</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Sept </a:t>
                      </a:r>
                      <a:r>
                        <a:rPr lang="en-US" sz="1100">
                          <a:effectLst/>
                          <a:latin typeface="Arial Narrow" panose="020B0606020202030204" pitchFamily="34" charset="0"/>
                          <a:ea typeface="Calibri" panose="020F0502020204030204" pitchFamily="34" charset="0"/>
                          <a:cs typeface="Arial" panose="020B0604020202020204" pitchFamily="34" charset="0"/>
                        </a:rPr>
                        <a:t>2022</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Oct </a:t>
                      </a:r>
                      <a:r>
                        <a:rPr lang="en-US" sz="1100">
                          <a:effectLst/>
                          <a:latin typeface="Arial Narrow" panose="020B0606020202030204" pitchFamily="34" charset="0"/>
                          <a:ea typeface="Calibri" panose="020F0502020204030204" pitchFamily="34" charset="0"/>
                          <a:cs typeface="Arial" panose="020B0604020202020204" pitchFamily="34" charset="0"/>
                        </a:rPr>
                        <a:t>2022</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Nov </a:t>
                      </a:r>
                      <a:r>
                        <a:rPr lang="en-US" sz="1100">
                          <a:effectLst/>
                          <a:latin typeface="Arial Narrow" panose="020B0606020202030204" pitchFamily="34" charset="0"/>
                          <a:ea typeface="Calibri" panose="020F0502020204030204" pitchFamily="34" charset="0"/>
                          <a:cs typeface="Arial" panose="020B0604020202020204" pitchFamily="34" charset="0"/>
                        </a:rPr>
                        <a:t>2022</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Dec </a:t>
                      </a:r>
                      <a:r>
                        <a:rPr lang="en-US" sz="1100">
                          <a:effectLst/>
                          <a:latin typeface="Arial Narrow" panose="020B0606020202030204" pitchFamily="34" charset="0"/>
                          <a:ea typeface="Calibri" panose="020F0502020204030204" pitchFamily="34" charset="0"/>
                          <a:cs typeface="Arial" panose="020B0604020202020204" pitchFamily="34" charset="0"/>
                        </a:rPr>
                        <a:t>2022</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Jan </a:t>
                      </a:r>
                      <a:r>
                        <a:rPr lang="en-US" sz="1100">
                          <a:effectLst/>
                          <a:latin typeface="Arial Narrow" panose="020B0606020202030204" pitchFamily="34" charset="0"/>
                          <a:ea typeface="Calibri" panose="020F0502020204030204" pitchFamily="34" charset="0"/>
                          <a:cs typeface="Arial" panose="020B0604020202020204" pitchFamily="34" charset="0"/>
                        </a:rPr>
                        <a:t>202</a:t>
                      </a:r>
                      <a:r>
                        <a:rPr lang="en-US" sz="1100" b="1">
                          <a:effectLst/>
                          <a:latin typeface="Arial Narrow" panose="020B0606020202030204" pitchFamily="34" charset="0"/>
                          <a:ea typeface="Calibri" panose="020F0502020204030204" pitchFamily="34" charset="0"/>
                          <a:cs typeface="Arial" panose="020B0604020202020204" pitchFamily="34" charset="0"/>
                        </a:rPr>
                        <a:t>3</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Feb </a:t>
                      </a:r>
                      <a:r>
                        <a:rPr lang="en-US" sz="1100">
                          <a:effectLst/>
                          <a:latin typeface="Arial Narrow" panose="020B0606020202030204" pitchFamily="34" charset="0"/>
                          <a:ea typeface="Calibri" panose="020F0502020204030204" pitchFamily="34" charset="0"/>
                          <a:cs typeface="Arial" panose="020B0604020202020204" pitchFamily="34" charset="0"/>
                        </a:rPr>
                        <a:t>2023</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Mar </a:t>
                      </a:r>
                      <a:r>
                        <a:rPr lang="en-US" sz="1100">
                          <a:effectLst/>
                          <a:latin typeface="Arial Narrow" panose="020B0606020202030204" pitchFamily="34" charset="0"/>
                          <a:ea typeface="Calibri" panose="020F0502020204030204" pitchFamily="34" charset="0"/>
                          <a:cs typeface="Arial" panose="020B0604020202020204" pitchFamily="34" charset="0"/>
                        </a:rPr>
                        <a:t>2023</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algn="ct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Progress to date</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xmlns="" val="1731574153"/>
                  </a:ext>
                </a:extLst>
              </a:tr>
              <a:tr h="219902">
                <a:tc>
                  <a:txBody>
                    <a:bodyPr/>
                    <a:lstStyle/>
                    <a:p>
                      <a:pPr>
                        <a:lnSpc>
                          <a:spcPct val="107000"/>
                        </a:lnSpc>
                        <a:spcAft>
                          <a:spcPts val="0"/>
                        </a:spcAft>
                      </a:pPr>
                      <a:r>
                        <a:rPr lang="en-US" sz="1100" b="1">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b="1" dirty="0" smtClean="0">
                          <a:solidFill>
                            <a:srgbClr val="833C0B"/>
                          </a:solidFill>
                          <a:effectLst/>
                          <a:latin typeface="Arial Narrow" panose="020B0606020202030204" pitchFamily="34" charset="0"/>
                          <a:ea typeface="Calibri" panose="020F0502020204030204" pitchFamily="34" charset="0"/>
                          <a:cs typeface="Arial" panose="020B0604020202020204" pitchFamily="34" charset="0"/>
                        </a:rPr>
                        <a:t>Corporate Governance</a:t>
                      </a:r>
                      <a:endParaRPr lang="en-ZA" sz="14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592360963"/>
                  </a:ext>
                </a:extLst>
              </a:tr>
              <a:tr h="540910">
                <a:tc>
                  <a:txBody>
                    <a:bodyPr/>
                    <a:lstStyle/>
                    <a:p>
                      <a:pPr marL="342900" lvl="0" indent="-342900">
                        <a:lnSpc>
                          <a:spcPct val="107000"/>
                        </a:lnSpc>
                        <a:spcAft>
                          <a:spcPts val="0"/>
                        </a:spcAft>
                        <a:buFont typeface="+mj-lt"/>
                        <a:buAutoNum type="arabicPeriod"/>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Approval of Nkomazi SEZ as subsidiary of MEGA </a:t>
                      </a:r>
                      <a:r>
                        <a:rPr lang="en-US" sz="1100" i="1" dirty="0">
                          <a:effectLst/>
                          <a:latin typeface="Arial Narrow" panose="020B0606020202030204" pitchFamily="34" charset="0"/>
                          <a:ea typeface="Calibri" panose="020F0502020204030204" pitchFamily="34" charset="0"/>
                          <a:cs typeface="Arial" panose="020B0604020202020204" pitchFamily="34" charset="0"/>
                        </a:rPr>
                        <a:t>(MEC, EXCO, MEGA and SEZ Board)</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endParaRPr lang="en-US" sz="1100" kern="1200" dirty="0">
                        <a:solidFill>
                          <a:srgbClr val="FFFF00"/>
                        </a:solidFill>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n-US" sz="1100" dirty="0">
                          <a:solidFill>
                            <a:srgbClr val="FFFF00"/>
                          </a:solidFill>
                          <a:effectLst/>
                          <a:latin typeface="Arial Narrow" panose="020B0606020202030204" pitchFamily="34" charset="0"/>
                          <a:ea typeface="Calibri" panose="020F0502020204030204" pitchFamily="34" charset="0"/>
                          <a:cs typeface="Arial" panose="020B0604020202020204" pitchFamily="34" charset="0"/>
                        </a:rPr>
                        <a:t> </a:t>
                      </a:r>
                      <a:endParaRPr lang="en-ZA" sz="1100" dirty="0">
                        <a:solidFill>
                          <a:srgbClr val="FFFF00"/>
                        </a:solidFill>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err="1" smtClean="0">
                          <a:solidFill>
                            <a:schemeClr val="tx1"/>
                          </a:solidFill>
                          <a:effectLst/>
                          <a:latin typeface="Arial Narrow" panose="020B0606020202030204" pitchFamily="34" charset="0"/>
                          <a:ea typeface="Calibri" panose="020F0502020204030204" pitchFamily="34" charset="0"/>
                          <a:cs typeface="Arial" panose="020B0604020202020204" pitchFamily="34" charset="0"/>
                        </a:rPr>
                        <a:t>Honourable</a:t>
                      </a:r>
                      <a:r>
                        <a:rPr lang="en-US" sz="1100" b="1" dirty="0" smtClean="0">
                          <a:solidFill>
                            <a:schemeClr val="tx1"/>
                          </a:solidFill>
                          <a:effectLst/>
                          <a:latin typeface="Arial Narrow" panose="020B0606020202030204" pitchFamily="34" charset="0"/>
                          <a:ea typeface="Calibri" panose="020F0502020204030204" pitchFamily="34" charset="0"/>
                          <a:cs typeface="Arial" panose="020B0604020202020204" pitchFamily="34" charset="0"/>
                        </a:rPr>
                        <a:t> MEC approved amendment,</a:t>
                      </a:r>
                      <a:r>
                        <a:rPr lang="en-US" sz="1100" b="1" baseline="0" dirty="0" smtClean="0">
                          <a:solidFill>
                            <a:schemeClr val="tx1"/>
                          </a:solidFill>
                          <a:effectLst/>
                          <a:latin typeface="Arial Narrow" panose="020B0606020202030204" pitchFamily="34" charset="0"/>
                          <a:ea typeface="Calibri" panose="020F0502020204030204" pitchFamily="34" charset="0"/>
                          <a:cs typeface="Arial" panose="020B0604020202020204" pitchFamily="34" charset="0"/>
                        </a:rPr>
                        <a:t> however discussions to be finalized on with </a:t>
                      </a:r>
                      <a:r>
                        <a:rPr lang="en-US" sz="1100" b="1" baseline="0" dirty="0" err="1" smtClean="0">
                          <a:solidFill>
                            <a:schemeClr val="tx1"/>
                          </a:solidFill>
                          <a:effectLst/>
                          <a:latin typeface="Arial Narrow" panose="020B0606020202030204" pitchFamily="34" charset="0"/>
                          <a:ea typeface="Calibri" panose="020F0502020204030204" pitchFamily="34" charset="0"/>
                          <a:cs typeface="Arial" panose="020B0604020202020204" pitchFamily="34" charset="0"/>
                        </a:rPr>
                        <a:t>Dtic</a:t>
                      </a:r>
                      <a:r>
                        <a:rPr lang="en-US" sz="1100" b="1" baseline="0" dirty="0" smtClean="0">
                          <a:solidFill>
                            <a:schemeClr val="tx1"/>
                          </a:solidFill>
                          <a:effectLst/>
                          <a:latin typeface="Arial Narrow" panose="020B0606020202030204" pitchFamily="34" charset="0"/>
                          <a:ea typeface="Calibri" panose="020F0502020204030204" pitchFamily="34" charset="0"/>
                          <a:cs typeface="Arial" panose="020B0604020202020204" pitchFamily="34" charset="0"/>
                        </a:rPr>
                        <a:t> on specific roles of the shareholder, MEGA and SEZ Entity</a:t>
                      </a:r>
                      <a:endParaRPr lang="en-ZA" sz="1100" b="1"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5631438"/>
                  </a:ext>
                </a:extLst>
              </a:tr>
              <a:tr h="357534">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2. 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Registration of Nkomazi SEZ with CIPC </a:t>
                      </a:r>
                      <a:r>
                        <a:rPr lang="en-US" sz="1100" dirty="0" smtClean="0">
                          <a:effectLst/>
                          <a:latin typeface="Arial Narrow" panose="020B0606020202030204" pitchFamily="34" charset="0"/>
                          <a:ea typeface="Calibri" panose="020F0502020204030204" pitchFamily="34" charset="0"/>
                          <a:cs typeface="Arial" panose="020B0604020202020204" pitchFamily="34" charset="0"/>
                        </a:rPr>
                        <a:t>as subsidiary of MEGA</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1475545"/>
                  </a:ext>
                </a:extLst>
              </a:tr>
              <a:tr h="357534">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3. 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Listing of SEZ Entity with National Treasury </a:t>
                      </a:r>
                      <a:r>
                        <a:rPr lang="en-US" sz="1100" i="1">
                          <a:effectLst/>
                          <a:latin typeface="Arial Narrow" panose="020B0606020202030204" pitchFamily="34" charset="0"/>
                          <a:ea typeface="Calibri" panose="020F0502020204030204" pitchFamily="34" charset="0"/>
                          <a:cs typeface="Arial" panose="020B0604020202020204" pitchFamily="34" charset="0"/>
                        </a:rPr>
                        <a:t>(as schedule 3D company)</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7347322"/>
                  </a:ext>
                </a:extLst>
              </a:tr>
              <a:tr h="357534">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4. 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Appointment of SEZ Board in terms of the SEZ Act </a:t>
                      </a:r>
                      <a:r>
                        <a:rPr lang="en-US" sz="1100" i="1">
                          <a:effectLst/>
                          <a:latin typeface="Arial Narrow" panose="020B0606020202030204" pitchFamily="34" charset="0"/>
                          <a:ea typeface="Calibri" panose="020F0502020204030204" pitchFamily="34" charset="0"/>
                          <a:cs typeface="Arial" panose="020B0604020202020204" pitchFamily="34" charset="0"/>
                        </a:rPr>
                        <a:t>(from advertisement to appointment)</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79237752"/>
                  </a:ext>
                </a:extLst>
              </a:tr>
              <a:tr h="303004">
                <a:tc>
                  <a:txBody>
                    <a:bodyPr/>
                    <a:lstStyle/>
                    <a:p>
                      <a:pPr marL="228600">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b="1" dirty="0">
                          <a:solidFill>
                            <a:srgbClr val="833C0B"/>
                          </a:solidFill>
                          <a:effectLst/>
                          <a:latin typeface="Arial Narrow" panose="020B0606020202030204" pitchFamily="34" charset="0"/>
                          <a:ea typeface="Calibri" panose="020F0502020204030204" pitchFamily="34" charset="0"/>
                          <a:cs typeface="Arial" panose="020B0604020202020204" pitchFamily="34" charset="0"/>
                        </a:rPr>
                        <a:t>Township Establishment</a:t>
                      </a:r>
                      <a:endParaRPr lang="en-ZA" sz="14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68068835"/>
                  </a:ext>
                </a:extLst>
              </a:tr>
              <a:tr h="502085">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5. 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Right of Way Servitude on SASOL land resolved</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Arial" panose="020B0604020202020204" pitchFamily="34" charset="0"/>
                        </a:rPr>
                        <a:t>SASOL has already alienated the land to </a:t>
                      </a:r>
                      <a:r>
                        <a:rPr lang="en-US" sz="1100" b="1" dirty="0" smtClean="0">
                          <a:effectLst/>
                          <a:latin typeface="Arial Narrow" panose="020B0606020202030204" pitchFamily="34" charset="0"/>
                          <a:ea typeface="Calibri" panose="020F0502020204030204" pitchFamily="34" charset="0"/>
                          <a:cs typeface="Arial" panose="020B0604020202020204" pitchFamily="34" charset="0"/>
                        </a:rPr>
                        <a:t>a private owner and engagement have already commenced</a:t>
                      </a:r>
                      <a:r>
                        <a:rPr lang="en-US" sz="1100" b="1" baseline="0" dirty="0" smtClean="0">
                          <a:effectLst/>
                          <a:latin typeface="Arial Narrow" panose="020B0606020202030204" pitchFamily="34" charset="0"/>
                          <a:ea typeface="Calibri" panose="020F0502020204030204" pitchFamily="34" charset="0"/>
                          <a:cs typeface="Arial" panose="020B0604020202020204" pitchFamily="34" charset="0"/>
                        </a:rPr>
                        <a:t> with the new owner.</a:t>
                      </a:r>
                      <a:endParaRPr lang="en-ZA" sz="1100" b="1"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4764718"/>
                  </a:ext>
                </a:extLst>
              </a:tr>
              <a:tr h="357534">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6. 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Opening of Township Register and proclaiming Nkomazi SEZ as Township</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4266203"/>
                  </a:ext>
                </a:extLst>
              </a:tr>
              <a:tr h="266768">
                <a:tc>
                  <a:txBody>
                    <a:bodyPr/>
                    <a:lstStyle/>
                    <a:p>
                      <a:pPr marL="228600">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b="1" dirty="0">
                          <a:solidFill>
                            <a:srgbClr val="833C0B"/>
                          </a:solidFill>
                          <a:effectLst/>
                          <a:latin typeface="Arial Narrow" panose="020B0606020202030204" pitchFamily="34" charset="0"/>
                          <a:ea typeface="Calibri" panose="020F0502020204030204" pitchFamily="34" charset="0"/>
                          <a:cs typeface="Arial" panose="020B0604020202020204" pitchFamily="34" charset="0"/>
                        </a:rPr>
                        <a:t>Water Use </a:t>
                      </a:r>
                      <a:r>
                        <a:rPr lang="en-US" sz="1400" b="1" dirty="0" err="1">
                          <a:solidFill>
                            <a:srgbClr val="833C0B"/>
                          </a:solidFill>
                          <a:effectLst/>
                          <a:latin typeface="Arial Narrow" panose="020B0606020202030204" pitchFamily="34" charset="0"/>
                          <a:ea typeface="Calibri" panose="020F0502020204030204" pitchFamily="34" charset="0"/>
                          <a:cs typeface="Arial" panose="020B0604020202020204" pitchFamily="34" charset="0"/>
                        </a:rPr>
                        <a:t>Licence</a:t>
                      </a:r>
                      <a:r>
                        <a:rPr lang="en-US" sz="1400" b="1" dirty="0">
                          <a:solidFill>
                            <a:srgbClr val="833C0B"/>
                          </a:solidFill>
                          <a:effectLst/>
                          <a:latin typeface="Arial Narrow" panose="020B0606020202030204" pitchFamily="34" charset="0"/>
                          <a:ea typeface="Calibri" panose="020F0502020204030204" pitchFamily="34" charset="0"/>
                          <a:cs typeface="Arial" panose="020B0604020202020204" pitchFamily="34" charset="0"/>
                        </a:rPr>
                        <a:t> Application</a:t>
                      </a:r>
                      <a:endParaRPr lang="en-ZA" sz="14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22417"/>
                  </a:ext>
                </a:extLst>
              </a:tr>
              <a:tr h="403909">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7. 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Appointment of Service Provider for detailed engineering designs of Water Use infrastructure</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b="1" dirty="0" smtClean="0">
                          <a:effectLst/>
                          <a:latin typeface="Arial Narrow" panose="020B0606020202030204" pitchFamily="34" charset="0"/>
                          <a:ea typeface="Calibri" panose="020F0502020204030204" pitchFamily="34" charset="0"/>
                          <a:cs typeface="Arial" panose="020B0604020202020204" pitchFamily="34" charset="0"/>
                        </a:rPr>
                        <a:t>ECA Consulting</a:t>
                      </a:r>
                      <a:r>
                        <a:rPr lang="en-ZA" sz="1100" b="1" baseline="0" dirty="0" smtClean="0">
                          <a:effectLst/>
                          <a:latin typeface="Arial Narrow" panose="020B0606020202030204" pitchFamily="34" charset="0"/>
                          <a:ea typeface="Calibri" panose="020F0502020204030204" pitchFamily="34" charset="0"/>
                          <a:cs typeface="Arial" panose="020B0604020202020204" pitchFamily="34" charset="0"/>
                        </a:rPr>
                        <a:t> appointed and work has commenced.</a:t>
                      </a:r>
                      <a:endParaRPr lang="en-ZA" sz="1100" b="1"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91595708"/>
                  </a:ext>
                </a:extLst>
              </a:tr>
              <a:tr h="357534">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8. 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Conduct detailed engineering designs on water and Water Treatment Plant</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8498313"/>
                  </a:ext>
                </a:extLst>
              </a:tr>
              <a:tr h="724285">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Arial" panose="020B0604020202020204" pitchFamily="34" charset="0"/>
                        </a:rPr>
                        <a:t>9. 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Lodging of Water Use Licence Application with the Department of Water Affairs and the processing thereof </a:t>
                      </a:r>
                      <a:r>
                        <a:rPr lang="en-US" sz="1100" i="1">
                          <a:effectLst/>
                          <a:latin typeface="Arial Narrow" panose="020B0606020202030204" pitchFamily="34" charset="0"/>
                          <a:ea typeface="Calibri" panose="020F0502020204030204" pitchFamily="34" charset="0"/>
                          <a:cs typeface="Arial" panose="020B0604020202020204" pitchFamily="34" charset="0"/>
                        </a:rPr>
                        <a:t>(i.e. processing and issuing of the Water Use Licence)</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Arial" panose="020B0604020202020204" pitchFamily="34" charset="0"/>
                        </a:rPr>
                        <a:t> </a:t>
                      </a:r>
                      <a:endParaRPr lang="en-ZA" sz="110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Arial" panose="020B0604020202020204" pitchFamily="34" charset="0"/>
                        </a:rPr>
                        <a:t> </a:t>
                      </a:r>
                      <a:endParaRPr lang="en-ZA" sz="1100" dirty="0">
                        <a:effectLst/>
                        <a:latin typeface="Arial Narrow" panose="020B0606020202030204" pitchFamily="34" charset="0"/>
                        <a:ea typeface="Calibri" panose="020F0502020204030204" pitchFamily="34" charset="0"/>
                        <a:cs typeface="Arial" panose="020B0604020202020204" pitchFamily="34" charset="0"/>
                      </a:endParaRPr>
                    </a:p>
                  </a:txBody>
                  <a:tcPr marL="54234" marR="54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53656783"/>
                  </a:ext>
                </a:extLst>
              </a:tr>
            </a:tbl>
          </a:graphicData>
        </a:graphic>
      </p:graphicFrame>
      <p:pic>
        <p:nvPicPr>
          <p:cNvPr id="9"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0" name="Picture 9"/>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424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030308" y="140610"/>
            <a:ext cx="7524753" cy="92333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Action Plan</a:t>
            </a:r>
            <a:r>
              <a:rPr kumimoji="0" lang="en-US" sz="4400" b="1" i="0" u="none" strike="noStrike" kern="1200" cap="none" spc="0" normalizeH="0" baseline="0" noProof="0" dirty="0">
                <a:ln w="13462">
                  <a:solidFill>
                    <a:prstClr val="white"/>
                  </a:solidFill>
                  <a:prstDash val="solid"/>
                </a:ln>
                <a:solidFill>
                  <a:srgbClr val="E76618">
                    <a:lumMod val="50000"/>
                  </a:srgbClr>
                </a:solidFill>
                <a:effectLst>
                  <a:outerShdw dist="38100" dir="2700000" algn="bl" rotWithShape="0">
                    <a:srgbClr val="C42F1A"/>
                  </a:outerShdw>
                </a:effectLst>
                <a:uLnTx/>
                <a:uFillTx/>
                <a:latin typeface="Trebuchet MS" panose="020B0603020202020204"/>
                <a:ea typeface="+mn-ea"/>
                <a:cs typeface="+mn-cs"/>
              </a:rPr>
              <a:t> </a:t>
            </a:r>
          </a:p>
        </p:txBody>
      </p:sp>
      <p:sp>
        <p:nvSpPr>
          <p:cNvPr id="20" name="Minus 19"/>
          <p:cNvSpPr/>
          <p:nvPr/>
        </p:nvSpPr>
        <p:spPr>
          <a:xfrm>
            <a:off x="2168635" y="89811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20</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xmlns="" id="{4581549F-6575-4A43-884C-FD1E274AF836}"/>
              </a:ext>
            </a:extLst>
          </p:cNvPr>
          <p:cNvPicPr>
            <a:picLocks noChangeAspect="1"/>
          </p:cNvPicPr>
          <p:nvPr/>
        </p:nvPicPr>
        <p:blipFill>
          <a:blip r:embed="rId3"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Table 1"/>
          <p:cNvGraphicFramePr>
            <a:graphicFrameLocks noGrp="1"/>
          </p:cNvGraphicFramePr>
          <p:nvPr>
            <p:extLst>
              <p:ext uri="{D42A27DB-BD31-4B8C-83A1-F6EECF244321}">
                <p14:modId xmlns:p14="http://schemas.microsoft.com/office/powerpoint/2010/main" xmlns="" val="2716201"/>
              </p:ext>
            </p:extLst>
          </p:nvPr>
        </p:nvGraphicFramePr>
        <p:xfrm>
          <a:off x="201169" y="1403623"/>
          <a:ext cx="9695350" cy="5194557"/>
        </p:xfrm>
        <a:graphic>
          <a:graphicData uri="http://schemas.openxmlformats.org/drawingml/2006/table">
            <a:tbl>
              <a:tblPr firstRow="1" firstCol="1" bandRow="1"/>
              <a:tblGrid>
                <a:gridCol w="468490">
                  <a:extLst>
                    <a:ext uri="{9D8B030D-6E8A-4147-A177-3AD203B41FA5}">
                      <a16:colId xmlns:a16="http://schemas.microsoft.com/office/drawing/2014/main" xmlns="" val="1728122936"/>
                    </a:ext>
                  </a:extLst>
                </a:gridCol>
                <a:gridCol w="2693443">
                  <a:extLst>
                    <a:ext uri="{9D8B030D-6E8A-4147-A177-3AD203B41FA5}">
                      <a16:colId xmlns:a16="http://schemas.microsoft.com/office/drawing/2014/main" xmlns="" val="3414256315"/>
                    </a:ext>
                  </a:extLst>
                </a:gridCol>
                <a:gridCol w="426581">
                  <a:extLst>
                    <a:ext uri="{9D8B030D-6E8A-4147-A177-3AD203B41FA5}">
                      <a16:colId xmlns:a16="http://schemas.microsoft.com/office/drawing/2014/main" xmlns="" val="733493299"/>
                    </a:ext>
                  </a:extLst>
                </a:gridCol>
                <a:gridCol w="426581">
                  <a:extLst>
                    <a:ext uri="{9D8B030D-6E8A-4147-A177-3AD203B41FA5}">
                      <a16:colId xmlns:a16="http://schemas.microsoft.com/office/drawing/2014/main" xmlns="" val="1361139885"/>
                    </a:ext>
                  </a:extLst>
                </a:gridCol>
                <a:gridCol w="426581">
                  <a:extLst>
                    <a:ext uri="{9D8B030D-6E8A-4147-A177-3AD203B41FA5}">
                      <a16:colId xmlns:a16="http://schemas.microsoft.com/office/drawing/2014/main" xmlns="" val="46730888"/>
                    </a:ext>
                  </a:extLst>
                </a:gridCol>
                <a:gridCol w="458013">
                  <a:extLst>
                    <a:ext uri="{9D8B030D-6E8A-4147-A177-3AD203B41FA5}">
                      <a16:colId xmlns:a16="http://schemas.microsoft.com/office/drawing/2014/main" xmlns="" val="1424834838"/>
                    </a:ext>
                  </a:extLst>
                </a:gridCol>
                <a:gridCol w="426581">
                  <a:extLst>
                    <a:ext uri="{9D8B030D-6E8A-4147-A177-3AD203B41FA5}">
                      <a16:colId xmlns:a16="http://schemas.microsoft.com/office/drawing/2014/main" xmlns="" val="2301216364"/>
                    </a:ext>
                  </a:extLst>
                </a:gridCol>
                <a:gridCol w="466994">
                  <a:extLst>
                    <a:ext uri="{9D8B030D-6E8A-4147-A177-3AD203B41FA5}">
                      <a16:colId xmlns:a16="http://schemas.microsoft.com/office/drawing/2014/main" xmlns="" val="2244692835"/>
                    </a:ext>
                  </a:extLst>
                </a:gridCol>
                <a:gridCol w="426581">
                  <a:extLst>
                    <a:ext uri="{9D8B030D-6E8A-4147-A177-3AD203B41FA5}">
                      <a16:colId xmlns:a16="http://schemas.microsoft.com/office/drawing/2014/main" xmlns="" val="2991459392"/>
                    </a:ext>
                  </a:extLst>
                </a:gridCol>
                <a:gridCol w="450527">
                  <a:extLst>
                    <a:ext uri="{9D8B030D-6E8A-4147-A177-3AD203B41FA5}">
                      <a16:colId xmlns:a16="http://schemas.microsoft.com/office/drawing/2014/main" xmlns="" val="3096133896"/>
                    </a:ext>
                  </a:extLst>
                </a:gridCol>
                <a:gridCol w="471484">
                  <a:extLst>
                    <a:ext uri="{9D8B030D-6E8A-4147-A177-3AD203B41FA5}">
                      <a16:colId xmlns:a16="http://schemas.microsoft.com/office/drawing/2014/main" xmlns="" val="243740351"/>
                    </a:ext>
                  </a:extLst>
                </a:gridCol>
                <a:gridCol w="2553494">
                  <a:extLst>
                    <a:ext uri="{9D8B030D-6E8A-4147-A177-3AD203B41FA5}">
                      <a16:colId xmlns:a16="http://schemas.microsoft.com/office/drawing/2014/main" xmlns="" val="3664992424"/>
                    </a:ext>
                  </a:extLst>
                </a:gridCol>
              </a:tblGrid>
              <a:tr h="226619">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Jul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2022</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Aug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2022</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Sept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2022</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Oct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2022</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Nov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2022</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Dec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2022</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Jan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a:t>
                      </a: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3</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Feb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2023</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Mar </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2023</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Progress to date</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xmlns="" val="3287597034"/>
                  </a:ext>
                </a:extLst>
              </a:tr>
              <a:tr h="292825">
                <a:tc>
                  <a:txBody>
                    <a:bodyPr/>
                    <a:lstStyle/>
                    <a:p>
                      <a:pPr marL="228600">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b="1" dirty="0">
                          <a:solidFill>
                            <a:srgbClr val="833C0B"/>
                          </a:solidFill>
                          <a:effectLst/>
                          <a:latin typeface="Arial Narrow" panose="020B0606020202030204" pitchFamily="34" charset="0"/>
                          <a:ea typeface="Calibri" panose="020F0502020204030204" pitchFamily="34" charset="0"/>
                          <a:cs typeface="Times New Roman" panose="02020603050405020304" pitchFamily="18" charset="0"/>
                        </a:rPr>
                        <a:t>Barrier Fence/wall</a:t>
                      </a:r>
                      <a:endParaRPr lang="en-ZA"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1287285"/>
                  </a:ext>
                </a:extLst>
              </a:tr>
              <a:tr h="283329">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10. 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Appointment of Service Provider for the construction of the barrier fence</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100" b="1" dirty="0" smtClean="0">
                          <a:effectLst/>
                          <a:latin typeface="Arial Narrow" panose="020B0606020202030204" pitchFamily="34" charset="0"/>
                          <a:ea typeface="Calibri" panose="020F0502020204030204" pitchFamily="34" charset="0"/>
                          <a:cs typeface="Times New Roman" panose="02020603050405020304" pitchFamily="18" charset="0"/>
                        </a:rPr>
                        <a:t>Procurement process on course and</a:t>
                      </a:r>
                      <a:r>
                        <a:rPr lang="en-US" sz="1100" b="1" baseline="0" dirty="0" smtClean="0">
                          <a:effectLst/>
                          <a:latin typeface="Arial Narrow" panose="020B0606020202030204" pitchFamily="34" charset="0"/>
                          <a:ea typeface="Calibri" panose="020F0502020204030204" pitchFamily="34" charset="0"/>
                          <a:cs typeface="Times New Roman" panose="02020603050405020304" pitchFamily="18" charset="0"/>
                        </a:rPr>
                        <a:t> appointment will be effected by October 2022</a:t>
                      </a:r>
                      <a:endParaRPr lang="en-ZA" sz="11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03387648"/>
                  </a:ext>
                </a:extLst>
              </a:tr>
              <a:tr h="301787">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11. 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Construction of the barrier fence</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2023806"/>
                  </a:ext>
                </a:extLst>
              </a:tr>
              <a:tr h="396639">
                <a:tc>
                  <a:txBody>
                    <a:bodyPr/>
                    <a:lstStyle/>
                    <a:p>
                      <a:pPr marL="228600">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b="1" dirty="0">
                          <a:solidFill>
                            <a:srgbClr val="833C0B"/>
                          </a:solidFill>
                          <a:effectLst/>
                          <a:latin typeface="Arial Narrow" panose="020B0606020202030204" pitchFamily="34" charset="0"/>
                          <a:ea typeface="Calibri" panose="020F0502020204030204" pitchFamily="34" charset="0"/>
                          <a:cs typeface="Times New Roman" panose="02020603050405020304" pitchFamily="18" charset="0"/>
                        </a:rPr>
                        <a:t>Land Preparation for development</a:t>
                      </a:r>
                      <a:endParaRPr lang="en-ZA"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75069399"/>
                  </a:ext>
                </a:extLst>
              </a:tr>
              <a:tr h="566659">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12. 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Transfer Land Lease Agreement between MEGA and Nkomazi Municipality to Nkomazi SEZ Entity as per clause 27 (1) of the Agreement</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100" b="1" dirty="0" smtClean="0">
                          <a:effectLst/>
                          <a:latin typeface="Arial Narrow" panose="020B0606020202030204" pitchFamily="34" charset="0"/>
                          <a:ea typeface="Calibri" panose="020F0502020204030204" pitchFamily="34" charset="0"/>
                          <a:cs typeface="Times New Roman" panose="02020603050405020304" pitchFamily="18" charset="0"/>
                        </a:rPr>
                        <a:t>Required transfer documentation already submitted for approval by MEGA Board.</a:t>
                      </a:r>
                      <a:endParaRPr lang="en-ZA" sz="11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63656437"/>
                  </a:ext>
                </a:extLst>
              </a:tr>
              <a:tr h="651613">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13. 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Appointment of Service Provider for detailed engineering designs of internal infrastructure services </a:t>
                      </a:r>
                      <a:r>
                        <a:rPr lang="en-US" sz="1100" i="1">
                          <a:effectLst/>
                          <a:latin typeface="Arial Narrow" panose="020B0606020202030204" pitchFamily="34" charset="0"/>
                          <a:ea typeface="Calibri" panose="020F0502020204030204" pitchFamily="34" charset="0"/>
                          <a:cs typeface="Times New Roman" panose="02020603050405020304" pitchFamily="18" charset="0"/>
                        </a:rPr>
                        <a:t>(water, storm water drainage; sewer; sewer treatment facility and access roads to the site)</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100" b="1" dirty="0" smtClean="0">
                          <a:effectLst/>
                          <a:latin typeface="Arial Narrow" panose="020B0606020202030204" pitchFamily="34" charset="0"/>
                          <a:ea typeface="Calibri" panose="020F0502020204030204" pitchFamily="34" charset="0"/>
                          <a:cs typeface="Times New Roman" panose="02020603050405020304" pitchFamily="18" charset="0"/>
                        </a:rPr>
                        <a:t>Agreement</a:t>
                      </a:r>
                      <a:r>
                        <a:rPr lang="en-US" sz="1100" b="1" baseline="0" dirty="0" smtClean="0">
                          <a:effectLst/>
                          <a:latin typeface="Arial Narrow" panose="020B0606020202030204" pitchFamily="34" charset="0"/>
                          <a:ea typeface="Calibri" panose="020F0502020204030204" pitchFamily="34" charset="0"/>
                          <a:cs typeface="Times New Roman" panose="02020603050405020304" pitchFamily="18" charset="0"/>
                        </a:rPr>
                        <a:t> reached with DBSA to utilize their Panel for implementation of contract.  Required documentation being exchanged for effecting appointment by October 2022</a:t>
                      </a:r>
                      <a:endParaRPr lang="en-ZA" sz="11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31039601"/>
                  </a:ext>
                </a:extLst>
              </a:tr>
              <a:tr h="283329">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14. 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Conduct detailed engineering designs on internal infrastructure services</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06485977"/>
                  </a:ext>
                </a:extLst>
              </a:tr>
              <a:tr h="198320">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b="1" dirty="0">
                          <a:solidFill>
                            <a:srgbClr val="833C0B"/>
                          </a:solidFill>
                          <a:effectLst/>
                          <a:latin typeface="Arial Narrow" panose="020B0606020202030204" pitchFamily="34" charset="0"/>
                          <a:ea typeface="Calibri" panose="020F0502020204030204" pitchFamily="34" charset="0"/>
                          <a:cs typeface="Times New Roman" panose="02020603050405020304" pitchFamily="18" charset="0"/>
                        </a:rPr>
                        <a:t>Access road to SEZ site</a:t>
                      </a:r>
                      <a:endParaRPr lang="en-ZA"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66526405"/>
                  </a:ext>
                </a:extLst>
              </a:tr>
              <a:tr h="283329">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15. 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Conduct additional Traffic Impact Assessment study</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Additional Traffic Impact Assessment study </a:t>
                      </a:r>
                      <a:r>
                        <a:rPr lang="en-US" sz="1100" b="1" dirty="0" smtClean="0">
                          <a:effectLst/>
                          <a:latin typeface="Arial Narrow" panose="020B0606020202030204" pitchFamily="34" charset="0"/>
                          <a:ea typeface="Calibri" panose="020F0502020204030204" pitchFamily="34" charset="0"/>
                          <a:cs typeface="Times New Roman" panose="02020603050405020304" pitchFamily="18" charset="0"/>
                        </a:rPr>
                        <a:t>has been completed</a:t>
                      </a:r>
                      <a:endParaRPr lang="en-ZA" sz="11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8341945"/>
                  </a:ext>
                </a:extLst>
              </a:tr>
              <a:tr h="382462">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16. 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Engaging SANRAL and TRAC on permission to access the SEZ site in the short-term to medium term</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100" b="1" dirty="0" smtClean="0">
                          <a:effectLst/>
                          <a:latin typeface="Arial Narrow" panose="020B0606020202030204" pitchFamily="34" charset="0"/>
                          <a:ea typeface="Calibri" panose="020F0502020204030204" pitchFamily="34" charset="0"/>
                          <a:cs typeface="Times New Roman" panose="02020603050405020304" pitchFamily="18" charset="0"/>
                        </a:rPr>
                        <a:t>Negotiations</a:t>
                      </a:r>
                      <a:r>
                        <a:rPr lang="en-US" sz="1100" b="1" baseline="0" dirty="0" smtClean="0">
                          <a:effectLst/>
                          <a:latin typeface="Arial Narrow" panose="020B0606020202030204" pitchFamily="34" charset="0"/>
                          <a:ea typeface="Calibri" panose="020F0502020204030204" pitchFamily="34" charset="0"/>
                          <a:cs typeface="Times New Roman" panose="02020603050405020304" pitchFamily="18" charset="0"/>
                        </a:rPr>
                        <a:t> with SANRAL has already commenced to allow site establishment.</a:t>
                      </a:r>
                      <a:endParaRPr lang="en-ZA" sz="11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6340238"/>
                  </a:ext>
                </a:extLst>
              </a:tr>
              <a:tr h="254974">
                <a:tc>
                  <a:txBody>
                    <a:bodyPr/>
                    <a:lstStyle/>
                    <a:p>
                      <a:pPr marL="0" lvl="0" indent="0">
                        <a:lnSpc>
                          <a:spcPct val="107000"/>
                        </a:lnSpc>
                        <a:spcAft>
                          <a:spcPts val="0"/>
                        </a:spcAft>
                        <a:buFont typeface="+mj-lt"/>
                        <a:buNone/>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17. 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Development of a programme for the construction of the N4 interchange road</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n-ZA"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579" marR="59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3311990"/>
                  </a:ext>
                </a:extLst>
              </a:tr>
            </a:tbl>
          </a:graphicData>
        </a:graphic>
      </p:graphicFrame>
      <p:pic>
        <p:nvPicPr>
          <p:cNvPr id="9"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0" name="Picture 9"/>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2529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6318924" y="49883"/>
            <a:ext cx="1583418" cy="1008375"/>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7776670" y="63950"/>
            <a:ext cx="1444332" cy="994307"/>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5101391" y="45094"/>
            <a:ext cx="1356620" cy="1013164"/>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3738592" y="13286"/>
            <a:ext cx="1362798" cy="105695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2263747" y="-76738"/>
            <a:ext cx="1809479" cy="1325582"/>
          </a:xfrm>
          <a:prstGeom prst="rect">
            <a:avLst/>
          </a:prstGeom>
          <a:ln>
            <a:noFill/>
          </a:ln>
          <a:effectLst>
            <a:softEdge rad="112500"/>
          </a:effectLst>
        </p:spPr>
      </p:pic>
      <p:sp>
        <p:nvSpPr>
          <p:cNvPr id="36" name="TextBox 35"/>
          <p:cNvSpPr txBox="1"/>
          <p:nvPr/>
        </p:nvSpPr>
        <p:spPr>
          <a:xfrm>
            <a:off x="505558" y="2347635"/>
            <a:ext cx="8911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C42F1A"/>
                  </a:outerShdw>
                </a:effectLst>
                <a:uLnTx/>
                <a:uFillTx/>
                <a:latin typeface="Trebuchet MS" panose="020B0603020202020204"/>
                <a:ea typeface="+mn-ea"/>
                <a:cs typeface="+mn-cs"/>
              </a:rPr>
              <a:t> </a:t>
            </a:r>
            <a:r>
              <a:rPr kumimoji="0" lang="en-US" sz="6600" b="1" i="0" u="none" strike="noStrike" kern="1200" cap="none" spc="0" normalizeH="0" baseline="0" noProof="0" dirty="0" smtClean="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rPr>
              <a:t>Investment Pipeline</a:t>
            </a:r>
            <a:endParaRPr kumimoji="0" lang="en-US" sz="6600" b="1" i="0" u="none" strike="noStrike" kern="1200" cap="none" spc="0" normalizeH="0" baseline="0" noProof="0" dirty="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802526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784765" y="80250"/>
            <a:ext cx="7524753" cy="132343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 </a:t>
            </a: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Investment </a:t>
            </a:r>
            <a:r>
              <a:rPr lang="en-US" sz="3600" b="1"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Pipeline: Eight </a:t>
            </a: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(8) stages</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Trebuchet MS" panose="020B0603020202020204"/>
              </a:rPr>
              <a:t>22</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Can 7"/>
          <p:cNvSpPr/>
          <p:nvPr/>
        </p:nvSpPr>
        <p:spPr>
          <a:xfrm>
            <a:off x="1300656" y="5123609"/>
            <a:ext cx="1198179"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Trebuchet MS" panose="020B0603020202020204"/>
                <a:ea typeface="+mn-ea"/>
                <a:cs typeface="+mn-cs"/>
              </a:rPr>
              <a:t>Referral or approached investor</a:t>
            </a:r>
            <a:endParaRPr kumimoji="0" lang="en-US" sz="11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Decagon 8"/>
          <p:cNvSpPr/>
          <p:nvPr/>
        </p:nvSpPr>
        <p:spPr>
          <a:xfrm>
            <a:off x="1763109" y="4871361"/>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1</a:t>
            </a:r>
          </a:p>
        </p:txBody>
      </p:sp>
      <p:sp>
        <p:nvSpPr>
          <p:cNvPr id="10" name="Can 9"/>
          <p:cNvSpPr/>
          <p:nvPr/>
        </p:nvSpPr>
        <p:spPr>
          <a:xfrm>
            <a:off x="2498834" y="4871361"/>
            <a:ext cx="1066800"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Trebuchet MS" panose="020B0603020202020204"/>
                <a:ea typeface="+mn-ea"/>
                <a:cs typeface="+mn-cs"/>
              </a:rPr>
              <a:t>Initiation Meeting</a:t>
            </a:r>
          </a:p>
        </p:txBody>
      </p:sp>
      <p:sp>
        <p:nvSpPr>
          <p:cNvPr id="11" name="Decagon 10"/>
          <p:cNvSpPr/>
          <p:nvPr/>
        </p:nvSpPr>
        <p:spPr>
          <a:xfrm>
            <a:off x="2677509" y="4619113"/>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2</a:t>
            </a:r>
          </a:p>
        </p:txBody>
      </p:sp>
      <p:sp>
        <p:nvSpPr>
          <p:cNvPr id="13" name="Can 12"/>
          <p:cNvSpPr/>
          <p:nvPr/>
        </p:nvSpPr>
        <p:spPr>
          <a:xfrm>
            <a:off x="3565634" y="4540285"/>
            <a:ext cx="1066798"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Trebuchet MS" panose="020B0603020202020204"/>
                <a:ea typeface="+mn-ea"/>
                <a:cs typeface="+mn-cs"/>
              </a:rPr>
              <a:t>Investor Pre-Screening</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Trebuchet MS" panose="020B0603020202020204"/>
                <a:ea typeface="+mn-ea"/>
                <a:cs typeface="+mn-cs"/>
              </a:rPr>
              <a:t>Meeting</a:t>
            </a:r>
          </a:p>
        </p:txBody>
      </p:sp>
      <p:sp>
        <p:nvSpPr>
          <p:cNvPr id="14" name="Decagon 13"/>
          <p:cNvSpPr/>
          <p:nvPr/>
        </p:nvSpPr>
        <p:spPr>
          <a:xfrm>
            <a:off x="3744309" y="4288037"/>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3</a:t>
            </a:r>
          </a:p>
        </p:txBody>
      </p:sp>
      <p:sp>
        <p:nvSpPr>
          <p:cNvPr id="15" name="Can 14"/>
          <p:cNvSpPr/>
          <p:nvPr/>
        </p:nvSpPr>
        <p:spPr>
          <a:xfrm>
            <a:off x="4632432" y="4182933"/>
            <a:ext cx="1066800"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Trebuchet MS" panose="020B0603020202020204"/>
                <a:ea typeface="+mn-ea"/>
                <a:cs typeface="+mn-cs"/>
              </a:rPr>
              <a:t>Multi -Stakeholder Evaluation</a:t>
            </a:r>
          </a:p>
        </p:txBody>
      </p:sp>
      <p:sp>
        <p:nvSpPr>
          <p:cNvPr id="16" name="Decagon 15"/>
          <p:cNvSpPr/>
          <p:nvPr/>
        </p:nvSpPr>
        <p:spPr>
          <a:xfrm>
            <a:off x="4811108" y="3930685"/>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4</a:t>
            </a:r>
          </a:p>
        </p:txBody>
      </p:sp>
      <p:sp>
        <p:nvSpPr>
          <p:cNvPr id="18" name="Can 17"/>
          <p:cNvSpPr/>
          <p:nvPr/>
        </p:nvSpPr>
        <p:spPr>
          <a:xfrm>
            <a:off x="5683466" y="3804561"/>
            <a:ext cx="1082564"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Trebuchet MS" panose="020B0603020202020204"/>
                <a:ea typeface="+mn-ea"/>
                <a:cs typeface="+mn-cs"/>
              </a:rPr>
              <a:t>SEZ Legal unit due diligence</a:t>
            </a:r>
          </a:p>
        </p:txBody>
      </p:sp>
      <p:sp>
        <p:nvSpPr>
          <p:cNvPr id="21" name="Decagon 20"/>
          <p:cNvSpPr/>
          <p:nvPr/>
        </p:nvSpPr>
        <p:spPr>
          <a:xfrm>
            <a:off x="5862141" y="3552313"/>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5</a:t>
            </a:r>
          </a:p>
        </p:txBody>
      </p:sp>
      <p:sp>
        <p:nvSpPr>
          <p:cNvPr id="22" name="Can 21"/>
          <p:cNvSpPr/>
          <p:nvPr/>
        </p:nvSpPr>
        <p:spPr>
          <a:xfrm>
            <a:off x="6766031" y="3447209"/>
            <a:ext cx="1093075"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1" i="0" u="none" strike="noStrike" kern="1200" cap="none" spc="0" normalizeH="0" baseline="0" noProof="0" dirty="0">
                <a:ln>
                  <a:noFill/>
                </a:ln>
                <a:solidFill>
                  <a:prstClr val="black"/>
                </a:solidFill>
                <a:effectLst/>
                <a:uLnTx/>
                <a:uFillTx/>
                <a:latin typeface="Trebuchet MS" panose="020B0603020202020204"/>
                <a:ea typeface="+mn-ea"/>
                <a:cs typeface="+mn-cs"/>
              </a:rPr>
              <a:t>SEZ EXCO</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1" i="0" u="none" strike="noStrike" kern="1200" cap="none" spc="0" normalizeH="0" baseline="0" noProof="0" dirty="0">
                <a:ln>
                  <a:noFill/>
                </a:ln>
                <a:solidFill>
                  <a:prstClr val="black"/>
                </a:solidFill>
                <a:effectLst/>
                <a:uLnTx/>
                <a:uFillTx/>
                <a:latin typeface="Trebuchet MS" panose="020B0603020202020204"/>
                <a:ea typeface="+mn-ea"/>
                <a:cs typeface="+mn-cs"/>
              </a:rPr>
              <a:t>Recommendation</a:t>
            </a:r>
          </a:p>
        </p:txBody>
      </p:sp>
      <p:sp>
        <p:nvSpPr>
          <p:cNvPr id="23" name="Decagon 22"/>
          <p:cNvSpPr/>
          <p:nvPr/>
        </p:nvSpPr>
        <p:spPr>
          <a:xfrm>
            <a:off x="7123380" y="3194961"/>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6</a:t>
            </a:r>
          </a:p>
        </p:txBody>
      </p:sp>
      <p:sp>
        <p:nvSpPr>
          <p:cNvPr id="24" name="Can 23"/>
          <p:cNvSpPr/>
          <p:nvPr/>
        </p:nvSpPr>
        <p:spPr>
          <a:xfrm>
            <a:off x="7880125" y="3002136"/>
            <a:ext cx="1135117"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000" b="1" i="0" u="none" strike="noStrike" kern="1200" cap="none" spc="0" normalizeH="0" baseline="0" noProof="0" dirty="0">
                <a:ln>
                  <a:noFill/>
                </a:ln>
                <a:solidFill>
                  <a:prstClr val="black"/>
                </a:solidFill>
                <a:effectLst/>
                <a:uLnTx/>
                <a:uFillTx/>
                <a:latin typeface="Trebuchet MS" panose="020B0603020202020204"/>
                <a:ea typeface="+mn-ea"/>
                <a:cs typeface="+mn-cs"/>
              </a:rPr>
              <a:t>SEZ Board </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1" i="0" u="none" strike="noStrike" kern="1200" cap="none" spc="0" normalizeH="0" baseline="0" noProof="0" dirty="0">
                <a:ln>
                  <a:noFill/>
                </a:ln>
                <a:solidFill>
                  <a:prstClr val="black"/>
                </a:solidFill>
                <a:effectLst/>
                <a:uLnTx/>
                <a:uFillTx/>
                <a:latin typeface="Trebuchet MS" panose="020B0603020202020204"/>
                <a:ea typeface="+mn-ea"/>
                <a:cs typeface="+mn-cs"/>
              </a:rPr>
              <a:t> Approval / Rejection</a:t>
            </a:r>
          </a:p>
        </p:txBody>
      </p:sp>
      <p:sp>
        <p:nvSpPr>
          <p:cNvPr id="25" name="Decagon 24"/>
          <p:cNvSpPr/>
          <p:nvPr/>
        </p:nvSpPr>
        <p:spPr>
          <a:xfrm>
            <a:off x="8279516" y="2749888"/>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7</a:t>
            </a:r>
          </a:p>
        </p:txBody>
      </p:sp>
      <p:sp>
        <p:nvSpPr>
          <p:cNvPr id="26" name="Can 25"/>
          <p:cNvSpPr/>
          <p:nvPr/>
        </p:nvSpPr>
        <p:spPr>
          <a:xfrm>
            <a:off x="9036261" y="2700827"/>
            <a:ext cx="1156137" cy="966952"/>
          </a:xfrm>
          <a:prstGeom prst="can">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Trebuchet MS" panose="020B0603020202020204"/>
                <a:ea typeface="+mn-ea"/>
                <a:cs typeface="+mn-cs"/>
              </a:rPr>
              <a:t>Appeal /Investment Facilitation &amp; Aftercare</a:t>
            </a:r>
          </a:p>
        </p:txBody>
      </p:sp>
      <p:sp>
        <p:nvSpPr>
          <p:cNvPr id="27" name="Decagon 26"/>
          <p:cNvSpPr/>
          <p:nvPr/>
        </p:nvSpPr>
        <p:spPr>
          <a:xfrm>
            <a:off x="9309518" y="2448579"/>
            <a:ext cx="399394" cy="252248"/>
          </a:xfrm>
          <a:prstGeom prst="dec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8</a:t>
            </a:r>
          </a:p>
        </p:txBody>
      </p:sp>
      <p:sp>
        <p:nvSpPr>
          <p:cNvPr id="28" name="TextBox 27"/>
          <p:cNvSpPr txBox="1"/>
          <p:nvPr/>
        </p:nvSpPr>
        <p:spPr>
          <a:xfrm>
            <a:off x="732642" y="1891691"/>
            <a:ext cx="2448910" cy="1169551"/>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No. of investors to date: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A9C41">
                    <a:lumMod val="50000"/>
                  </a:srgbClr>
                </a:solidFill>
                <a:effectLst/>
                <a:uLnTx/>
                <a:uFillTx/>
                <a:latin typeface="Tw Cen MT" panose="020B0602020104020603" pitchFamily="34" charset="0"/>
                <a:ea typeface="+mn-ea"/>
                <a:cs typeface="+mn-cs"/>
              </a:rPr>
              <a:t>12 x Investors attracted in areas of Energy, Logistics, Agro-Processing sectors </a:t>
            </a:r>
          </a:p>
        </p:txBody>
      </p:sp>
      <p:sp>
        <p:nvSpPr>
          <p:cNvPr id="29" name="Cube 28"/>
          <p:cNvSpPr/>
          <p:nvPr/>
        </p:nvSpPr>
        <p:spPr>
          <a:xfrm>
            <a:off x="3654694" y="5759485"/>
            <a:ext cx="1403131" cy="891772"/>
          </a:xfrm>
          <a:prstGeom prst="cube">
            <a:avLst/>
          </a:prstGeom>
          <a:solidFill>
            <a:schemeClr val="accent6">
              <a:lumMod val="20000"/>
              <a:lumOff val="80000"/>
            </a:schemeClr>
          </a:solidFill>
          <a:effectLst>
            <a:glow rad="228600">
              <a:schemeClr val="accent3">
                <a:satMod val="175000"/>
                <a:alpha val="40000"/>
              </a:schemeClr>
            </a:glow>
          </a:effectLst>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ZA"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AgriMarine Industries</a:t>
            </a:r>
          </a:p>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ZA"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Feggy Essential Oils</a:t>
            </a:r>
          </a:p>
        </p:txBody>
      </p:sp>
      <p:sp>
        <p:nvSpPr>
          <p:cNvPr id="30" name="Cube 29"/>
          <p:cNvSpPr/>
          <p:nvPr/>
        </p:nvSpPr>
        <p:spPr>
          <a:xfrm>
            <a:off x="4649766" y="5383408"/>
            <a:ext cx="1592319" cy="909809"/>
          </a:xfrm>
          <a:prstGeom prst="cube">
            <a:avLst/>
          </a:prstGeom>
          <a:solidFill>
            <a:schemeClr val="accent6">
              <a:lumMod val="20000"/>
              <a:lumOff val="80000"/>
            </a:schemeClr>
          </a:solidFill>
          <a:effectLst>
            <a:glow rad="228600">
              <a:schemeClr val="accent3">
                <a:satMod val="175000"/>
                <a:alpha val="40000"/>
              </a:schemeClr>
            </a:glow>
          </a:effectLst>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err="1">
                <a:ln>
                  <a:noFill/>
                </a:ln>
                <a:solidFill>
                  <a:prstClr val="black"/>
                </a:solidFill>
                <a:effectLst/>
                <a:uLnTx/>
                <a:uFillTx/>
                <a:latin typeface="Calibri"/>
                <a:ea typeface="+mn-ea"/>
                <a:cs typeface="+mn-cs"/>
              </a:rPr>
              <a:t>Agrowex</a:t>
            </a:r>
            <a:r>
              <a:rPr kumimoji="0" lang="en-US" sz="900" b="0" i="0" u="none" strike="noStrike" kern="1200" cap="none" spc="0" normalizeH="0" baseline="0" noProof="0" dirty="0">
                <a:ln>
                  <a:noFill/>
                </a:ln>
                <a:solidFill>
                  <a:prstClr val="black"/>
                </a:solidFill>
                <a:effectLst/>
                <a:uLnTx/>
                <a:uFillTx/>
                <a:latin typeface="Calibri"/>
                <a:ea typeface="+mn-ea"/>
                <a:cs typeface="+mn-cs"/>
              </a:rPr>
              <a:t> Industries</a:t>
            </a:r>
          </a:p>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Nkomazi Energy</a:t>
            </a:r>
          </a:p>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err="1">
                <a:ln>
                  <a:noFill/>
                </a:ln>
                <a:solidFill>
                  <a:prstClr val="black"/>
                </a:solidFill>
                <a:effectLst/>
                <a:uLnTx/>
                <a:uFillTx/>
                <a:latin typeface="Calibri"/>
                <a:ea typeface="+mn-ea"/>
                <a:cs typeface="+mn-cs"/>
              </a:rPr>
              <a:t>Sangari</a:t>
            </a:r>
            <a:r>
              <a:rPr kumimoji="0" lang="en-US" sz="900" b="0" i="0" u="none" strike="noStrike" kern="1200" cap="none" spc="0" normalizeH="0" baseline="0" noProof="0" dirty="0">
                <a:ln>
                  <a:noFill/>
                </a:ln>
                <a:solidFill>
                  <a:prstClr val="black"/>
                </a:solidFill>
                <a:effectLst/>
                <a:uLnTx/>
                <a:uFillTx/>
                <a:latin typeface="Calibri"/>
                <a:ea typeface="+mn-ea"/>
                <a:cs typeface="+mn-cs"/>
              </a:rPr>
              <a:t> South Africa</a:t>
            </a:r>
          </a:p>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African Eden Projects</a:t>
            </a:r>
          </a:p>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err="1">
                <a:ln>
                  <a:noFill/>
                </a:ln>
                <a:solidFill>
                  <a:prstClr val="black"/>
                </a:solidFill>
                <a:effectLst/>
                <a:uLnTx/>
                <a:uFillTx/>
                <a:latin typeface="Calibri"/>
                <a:ea typeface="+mn-ea"/>
                <a:cs typeface="+mn-cs"/>
              </a:rPr>
              <a:t>Sanaha</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Cube 30"/>
          <p:cNvSpPr/>
          <p:nvPr/>
        </p:nvSpPr>
        <p:spPr>
          <a:xfrm>
            <a:off x="5678494" y="4877573"/>
            <a:ext cx="1626695" cy="940676"/>
          </a:xfrm>
          <a:prstGeom prst="cube">
            <a:avLst/>
          </a:prstGeom>
          <a:solidFill>
            <a:schemeClr val="accent6">
              <a:lumMod val="20000"/>
              <a:lumOff val="80000"/>
            </a:schemeClr>
          </a:solidFill>
          <a:effectLst>
            <a:glow rad="228600">
              <a:schemeClr val="accent3">
                <a:satMod val="175000"/>
                <a:alpha val="40000"/>
              </a:schemeClr>
            </a:glow>
          </a:effectLst>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ZA"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Biodegradable Sa</a:t>
            </a:r>
          </a:p>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ZA"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Kase Group</a:t>
            </a:r>
          </a:p>
          <a:p>
            <a:pPr marL="115888" marR="0" lvl="0" indent="-11588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ZA" sz="9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InovaSure</a:t>
            </a:r>
            <a:endParaRPr kumimoji="0" lang="en-ZA"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2" name="Cube 31"/>
          <p:cNvSpPr/>
          <p:nvPr/>
        </p:nvSpPr>
        <p:spPr>
          <a:xfrm>
            <a:off x="8899020" y="3798226"/>
            <a:ext cx="1666747" cy="891772"/>
          </a:xfrm>
          <a:prstGeom prst="cube">
            <a:avLst/>
          </a:prstGeom>
          <a:solidFill>
            <a:schemeClr val="accent6">
              <a:lumMod val="20000"/>
              <a:lumOff val="80000"/>
            </a:schemeClr>
          </a:solidFill>
          <a:effectLst>
            <a:glow rad="228600">
              <a:schemeClr val="accent3">
                <a:satMod val="175000"/>
                <a:alpha val="40000"/>
              </a:schemeClr>
            </a:glow>
          </a:effectLst>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DP World</a:t>
            </a:r>
          </a:p>
        </p:txBody>
      </p:sp>
      <p:sp>
        <p:nvSpPr>
          <p:cNvPr id="33" name="10-Point Star 32"/>
          <p:cNvSpPr/>
          <p:nvPr/>
        </p:nvSpPr>
        <p:spPr>
          <a:xfrm>
            <a:off x="4186303" y="5692125"/>
            <a:ext cx="212832" cy="2522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2</a:t>
            </a:r>
          </a:p>
        </p:txBody>
      </p:sp>
      <p:sp>
        <p:nvSpPr>
          <p:cNvPr id="34" name="10-Point Star 33"/>
          <p:cNvSpPr/>
          <p:nvPr/>
        </p:nvSpPr>
        <p:spPr>
          <a:xfrm>
            <a:off x="5200625" y="5301212"/>
            <a:ext cx="212832" cy="234519"/>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5</a:t>
            </a:r>
          </a:p>
        </p:txBody>
      </p:sp>
      <p:sp>
        <p:nvSpPr>
          <p:cNvPr id="35" name="10-Point Star 34"/>
          <p:cNvSpPr/>
          <p:nvPr/>
        </p:nvSpPr>
        <p:spPr>
          <a:xfrm>
            <a:off x="6242948" y="4875288"/>
            <a:ext cx="287608" cy="248321"/>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rebuchet MS" panose="020B0603020202020204"/>
                <a:ea typeface="+mn-ea"/>
                <a:cs typeface="+mn-cs"/>
              </a:rPr>
              <a:t>3</a:t>
            </a: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6" name="10-Point Star 35"/>
          <p:cNvSpPr/>
          <p:nvPr/>
        </p:nvSpPr>
        <p:spPr>
          <a:xfrm>
            <a:off x="9491767" y="3647301"/>
            <a:ext cx="288589" cy="202224"/>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1</a:t>
            </a:r>
          </a:p>
        </p:txBody>
      </p:sp>
      <p:pic>
        <p:nvPicPr>
          <p:cNvPr id="37" name="Picture 36" descr="C:\Users\Administrator\Desktop\May 2020\Graphic2.JPG"/>
          <p:cNvPicPr/>
          <p:nvPr/>
        </p:nvPicPr>
        <p:blipFill>
          <a:blip r:embed="rId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xmlns="" id="{4581549F-6575-4A43-884C-FD1E274AF836}"/>
              </a:ext>
            </a:extLst>
          </p:cNvPr>
          <p:cNvPicPr>
            <a:picLocks noChangeAspect="1"/>
          </p:cNvPicPr>
          <p:nvPr/>
        </p:nvPicPr>
        <p:blipFill>
          <a:blip r:embed="rId3"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 descr="http://www.mega.gov.za/wp-content/uploads/2015/10/mpumalanga_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66030" y="6166291"/>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Cube 39"/>
          <p:cNvSpPr/>
          <p:nvPr/>
        </p:nvSpPr>
        <p:spPr>
          <a:xfrm>
            <a:off x="6954111" y="4540285"/>
            <a:ext cx="1523404" cy="852819"/>
          </a:xfrm>
          <a:prstGeom prst="cube">
            <a:avLst/>
          </a:prstGeom>
          <a:solidFill>
            <a:schemeClr val="accent6">
              <a:lumMod val="20000"/>
              <a:lumOff val="80000"/>
            </a:schemeClr>
          </a:solidFill>
          <a:effectLst>
            <a:glow rad="228600">
              <a:schemeClr val="accent3">
                <a:satMod val="175000"/>
                <a:alpha val="40000"/>
              </a:schemeClr>
            </a:glow>
          </a:effectLst>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smtClean="0">
                <a:solidFill>
                  <a:prstClr val="black"/>
                </a:solidFill>
                <a:latin typeface="Calibri" panose="020F0502020204030204" pitchFamily="34" charset="0"/>
              </a:rPr>
              <a:t>Vutomi</a:t>
            </a:r>
            <a:r>
              <a:rPr lang="en-US" sz="1600" dirty="0" smtClean="0">
                <a:solidFill>
                  <a:prstClr val="black"/>
                </a:solidFill>
                <a:latin typeface="Calibri" panose="020F0502020204030204" pitchFamily="34" charset="0"/>
              </a:rPr>
              <a:t> Energy</a:t>
            </a:r>
            <a:endPar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1" name="10-Point Star 40"/>
          <p:cNvSpPr/>
          <p:nvPr/>
        </p:nvSpPr>
        <p:spPr>
          <a:xfrm>
            <a:off x="7438723" y="4464185"/>
            <a:ext cx="288589" cy="202224"/>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1</a:t>
            </a:r>
          </a:p>
        </p:txBody>
      </p:sp>
      <p:pic>
        <p:nvPicPr>
          <p:cNvPr id="42" name="Picture 10" descr="Move over, Durban: there's a quicker way to get containers to Jobur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43" name="Picture 42"/>
          <p:cNvPicPr/>
          <p:nvPr/>
        </p:nvPicPr>
        <p:blipFill>
          <a:blip r:embed="rId6"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6" descr="Agro Processing High Resolution Stock Photography and Images - Alamy"/>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6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ppt_x"/>
                                          </p:val>
                                        </p:tav>
                                        <p:tav tm="100000">
                                          <p:val>
                                            <p:strVal val="#ppt_x"/>
                                          </p:val>
                                        </p:tav>
                                      </p:tavLst>
                                    </p:anim>
                                    <p:anim calcmode="lin" valueType="num">
                                      <p:cBhvr additive="base">
                                        <p:cTn id="94" dur="500" fill="hold"/>
                                        <p:tgtEl>
                                          <p:spTgt spid="3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fill="hold"/>
                                        <p:tgtEl>
                                          <p:spTgt spid="35"/>
                                        </p:tgtEl>
                                        <p:attrNameLst>
                                          <p:attrName>ppt_x</p:attrName>
                                        </p:attrNameLst>
                                      </p:cBhvr>
                                      <p:tavLst>
                                        <p:tav tm="0">
                                          <p:val>
                                            <p:strVal val="#ppt_x"/>
                                          </p:val>
                                        </p:tav>
                                        <p:tav tm="100000">
                                          <p:val>
                                            <p:strVal val="#ppt_x"/>
                                          </p:val>
                                        </p:tav>
                                      </p:tavLst>
                                    </p:anim>
                                    <p:anim calcmode="lin" valueType="num">
                                      <p:cBhvr additive="base">
                                        <p:cTn id="114" dur="500" fill="hold"/>
                                        <p:tgtEl>
                                          <p:spTgt spid="3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2"/>
                                        </p:tgtEl>
                                        <p:attrNameLst>
                                          <p:attrName>style.visibility</p:attrName>
                                        </p:attrNameLst>
                                      </p:cBhvr>
                                      <p:to>
                                        <p:strVal val="visible"/>
                                      </p:to>
                                    </p:set>
                                    <p:anim calcmode="lin" valueType="num">
                                      <p:cBhvr additive="base">
                                        <p:cTn id="127" dur="500" fill="hold"/>
                                        <p:tgtEl>
                                          <p:spTgt spid="32"/>
                                        </p:tgtEl>
                                        <p:attrNameLst>
                                          <p:attrName>ppt_x</p:attrName>
                                        </p:attrNameLst>
                                      </p:cBhvr>
                                      <p:tavLst>
                                        <p:tav tm="0">
                                          <p:val>
                                            <p:strVal val="#ppt_x"/>
                                          </p:val>
                                        </p:tav>
                                        <p:tav tm="100000">
                                          <p:val>
                                            <p:strVal val="#ppt_x"/>
                                          </p:val>
                                        </p:tav>
                                      </p:tavLst>
                                    </p:anim>
                                    <p:anim calcmode="lin" valueType="num">
                                      <p:cBhvr additive="base">
                                        <p:cTn id="128" dur="500" fill="hold"/>
                                        <p:tgtEl>
                                          <p:spTgt spid="3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1"/>
                                        </p:tgtEl>
                                        <p:attrNameLst>
                                          <p:attrName>style.visibility</p:attrName>
                                        </p:attrNameLst>
                                      </p:cBhvr>
                                      <p:to>
                                        <p:strVal val="visible"/>
                                      </p:to>
                                    </p:set>
                                    <p:anim calcmode="lin" valueType="num">
                                      <p:cBhvr additive="base">
                                        <p:cTn id="137" dur="500" fill="hold"/>
                                        <p:tgtEl>
                                          <p:spTgt spid="41"/>
                                        </p:tgtEl>
                                        <p:attrNameLst>
                                          <p:attrName>ppt_x</p:attrName>
                                        </p:attrNameLst>
                                      </p:cBhvr>
                                      <p:tavLst>
                                        <p:tav tm="0">
                                          <p:val>
                                            <p:strVal val="#ppt_x"/>
                                          </p:val>
                                        </p:tav>
                                        <p:tav tm="100000">
                                          <p:val>
                                            <p:strVal val="#ppt_x"/>
                                          </p:val>
                                        </p:tav>
                                      </p:tavLst>
                                    </p:anim>
                                    <p:anim calcmode="lin" valueType="num">
                                      <p:cBhvr additive="base">
                                        <p:cTn id="1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6" grpId="0" animBg="1"/>
      <p:bldP spid="18"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891981" y="587010"/>
            <a:ext cx="7524753" cy="64633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List of Potential Investors</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Trebuchet MS" panose="020B0603020202020204"/>
              </a:rPr>
              <a:t>23</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xmlns="" val="448542703"/>
              </p:ext>
            </p:extLst>
          </p:nvPr>
        </p:nvGraphicFramePr>
        <p:xfrm>
          <a:off x="356480" y="1926420"/>
          <a:ext cx="9444445" cy="4382567"/>
        </p:xfrm>
        <a:graphic>
          <a:graphicData uri="http://schemas.openxmlformats.org/drawingml/2006/table">
            <a:tbl>
              <a:tblPr firstRow="1" bandRow="1"/>
              <a:tblGrid>
                <a:gridCol w="366979">
                  <a:extLst>
                    <a:ext uri="{9D8B030D-6E8A-4147-A177-3AD203B41FA5}">
                      <a16:colId xmlns:a16="http://schemas.microsoft.com/office/drawing/2014/main" xmlns="" val="20000"/>
                    </a:ext>
                  </a:extLst>
                </a:gridCol>
                <a:gridCol w="2010117">
                  <a:extLst>
                    <a:ext uri="{9D8B030D-6E8A-4147-A177-3AD203B41FA5}">
                      <a16:colId xmlns:a16="http://schemas.microsoft.com/office/drawing/2014/main" xmlns="" val="20001"/>
                    </a:ext>
                  </a:extLst>
                </a:gridCol>
                <a:gridCol w="1836795">
                  <a:extLst>
                    <a:ext uri="{9D8B030D-6E8A-4147-A177-3AD203B41FA5}">
                      <a16:colId xmlns:a16="http://schemas.microsoft.com/office/drawing/2014/main" xmlns="" val="20002"/>
                    </a:ext>
                  </a:extLst>
                </a:gridCol>
                <a:gridCol w="2023406">
                  <a:extLst>
                    <a:ext uri="{9D8B030D-6E8A-4147-A177-3AD203B41FA5}">
                      <a16:colId xmlns:a16="http://schemas.microsoft.com/office/drawing/2014/main" xmlns="" val="20003"/>
                    </a:ext>
                  </a:extLst>
                </a:gridCol>
                <a:gridCol w="1591946">
                  <a:extLst>
                    <a:ext uri="{9D8B030D-6E8A-4147-A177-3AD203B41FA5}">
                      <a16:colId xmlns:a16="http://schemas.microsoft.com/office/drawing/2014/main" xmlns="" val="20004"/>
                    </a:ext>
                  </a:extLst>
                </a:gridCol>
                <a:gridCol w="1615202">
                  <a:extLst>
                    <a:ext uri="{9D8B030D-6E8A-4147-A177-3AD203B41FA5}">
                      <a16:colId xmlns:a16="http://schemas.microsoft.com/office/drawing/2014/main" xmlns="" val="20005"/>
                    </a:ext>
                  </a:extLst>
                </a:gridCol>
              </a:tblGrid>
              <a:tr h="581997">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ctr">
                        <a:lnSpc>
                          <a:spcPct val="115000"/>
                        </a:lnSpc>
                        <a:spcAft>
                          <a:spcPts val="0"/>
                        </a:spcAft>
                      </a:pPr>
                      <a:r>
                        <a:rPr lang="en-US" sz="1600" dirty="0">
                          <a:solidFill>
                            <a:schemeClr val="bg1"/>
                          </a:solidFill>
                          <a:effectLst/>
                          <a:latin typeface="Tw Cen MT" panose="020B0602020104020603" pitchFamily="34" charset="0"/>
                        </a:rPr>
                        <a:t>No:</a:t>
                      </a:r>
                      <a:endParaRPr lang="en-ZA" sz="1600" dirty="0">
                        <a:solidFill>
                          <a:schemeClr val="bg1"/>
                        </a:solidFill>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7D535"/>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l">
                        <a:lnSpc>
                          <a:spcPct val="115000"/>
                        </a:lnSpc>
                        <a:spcAft>
                          <a:spcPts val="0"/>
                        </a:spcAft>
                      </a:pPr>
                      <a:r>
                        <a:rPr lang="en-US" sz="1600" dirty="0">
                          <a:solidFill>
                            <a:schemeClr val="bg1"/>
                          </a:solidFill>
                          <a:effectLst/>
                          <a:latin typeface="Tw Cen MT" panose="020B0602020104020603" pitchFamily="34" charset="0"/>
                        </a:rPr>
                        <a:t>Investor</a:t>
                      </a:r>
                      <a:endParaRPr lang="en-ZA" sz="1600" dirty="0">
                        <a:solidFill>
                          <a:schemeClr val="bg1"/>
                        </a:solidFill>
                        <a:effectLst/>
                        <a:latin typeface="Tw Cen MT" panose="020B0602020104020603" pitchFamily="34" charset="0"/>
                        <a:ea typeface="Calibri"/>
                        <a:cs typeface="Times New Roman"/>
                      </a:endParaRPr>
                    </a:p>
                  </a:txBody>
                  <a:tcPr marL="29651" marR="29651" marT="14825" marB="1482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7D535"/>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l">
                        <a:lnSpc>
                          <a:spcPct val="115000"/>
                        </a:lnSpc>
                        <a:spcAft>
                          <a:spcPts val="0"/>
                        </a:spcAft>
                      </a:pPr>
                      <a:r>
                        <a:rPr lang="en-ZA" sz="1600" dirty="0">
                          <a:solidFill>
                            <a:schemeClr val="bg1"/>
                          </a:solidFill>
                          <a:effectLst/>
                          <a:latin typeface="Tw Cen MT" panose="020B0602020104020603" pitchFamily="34" charset="0"/>
                          <a:ea typeface="Calibri"/>
                          <a:cs typeface="Times New Roman"/>
                        </a:rPr>
                        <a:t>Area of Investment</a:t>
                      </a:r>
                    </a:p>
                  </a:txBody>
                  <a:tcPr marL="29651" marR="29651" marT="14825" marB="1482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7D535"/>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l">
                        <a:lnSpc>
                          <a:spcPct val="115000"/>
                        </a:lnSpc>
                        <a:spcAft>
                          <a:spcPts val="0"/>
                        </a:spcAft>
                      </a:pPr>
                      <a:r>
                        <a:rPr lang="en-US" sz="1600" dirty="0">
                          <a:solidFill>
                            <a:schemeClr val="bg1"/>
                          </a:solidFill>
                          <a:effectLst/>
                          <a:latin typeface="Tw Cen MT" panose="020B0602020104020603" pitchFamily="34" charset="0"/>
                        </a:rPr>
                        <a:t>Est. Value of Investment (R)</a:t>
                      </a:r>
                      <a:endParaRPr lang="en-ZA" sz="1600" dirty="0">
                        <a:solidFill>
                          <a:schemeClr val="bg1"/>
                        </a:solidFill>
                        <a:effectLst/>
                        <a:latin typeface="Tw Cen MT" panose="020B0602020104020603" pitchFamily="34" charset="0"/>
                        <a:ea typeface="Calibri"/>
                        <a:cs typeface="Times New Roman"/>
                      </a:endParaRPr>
                    </a:p>
                  </a:txBody>
                  <a:tcPr marL="29651" marR="29651" marT="14825" marB="1482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7D535"/>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l">
                        <a:lnSpc>
                          <a:spcPct val="115000"/>
                        </a:lnSpc>
                        <a:spcAft>
                          <a:spcPts val="0"/>
                        </a:spcAft>
                      </a:pPr>
                      <a:r>
                        <a:rPr lang="en-ZA" sz="1600" dirty="0">
                          <a:solidFill>
                            <a:schemeClr val="bg1"/>
                          </a:solidFill>
                          <a:effectLst/>
                          <a:latin typeface="Tw Cen MT" panose="020B0602020104020603" pitchFamily="34" charset="0"/>
                        </a:rPr>
                        <a:t>Estimated No. of Jobs</a:t>
                      </a:r>
                      <a:endParaRPr lang="en-ZA" sz="1600" dirty="0">
                        <a:solidFill>
                          <a:schemeClr val="bg1"/>
                        </a:solidFill>
                        <a:effectLst/>
                        <a:latin typeface="Tw Cen MT" panose="020B0602020104020603" pitchFamily="34" charset="0"/>
                        <a:ea typeface="Calibri"/>
                        <a:cs typeface="Times New Roman"/>
                      </a:endParaRPr>
                    </a:p>
                  </a:txBody>
                  <a:tcPr marL="29651" marR="29651" marT="14825" marB="1482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7D535"/>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l">
                        <a:lnSpc>
                          <a:spcPct val="115000"/>
                        </a:lnSpc>
                        <a:spcAft>
                          <a:spcPts val="0"/>
                        </a:spcAft>
                      </a:pPr>
                      <a:r>
                        <a:rPr lang="en-ZA" sz="1600" dirty="0">
                          <a:solidFill>
                            <a:schemeClr val="bg1"/>
                          </a:solidFill>
                          <a:effectLst/>
                          <a:latin typeface="Tw Cen MT" panose="020B0602020104020603" pitchFamily="34" charset="0"/>
                          <a:ea typeface="+mn-ea"/>
                          <a:cs typeface="+mn-cs"/>
                        </a:rPr>
                        <a:t>Stages</a:t>
                      </a:r>
                      <a:endParaRPr lang="en-ZA" sz="1600" dirty="0">
                        <a:solidFill>
                          <a:schemeClr val="bg1"/>
                        </a:solidFill>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7D535"/>
                    </a:solidFill>
                  </a:tcPr>
                </a:tc>
                <a:extLst>
                  <a:ext uri="{0D108BD9-81ED-4DB2-BD59-A6C34878D82A}">
                    <a16:rowId xmlns:a16="http://schemas.microsoft.com/office/drawing/2014/main" xmlns="" val="10000"/>
                  </a:ext>
                </a:extLst>
              </a:tr>
              <a:tr h="291984">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1</a:t>
                      </a:r>
                      <a:endParaRPr lang="en-ZA" sz="1600" dirty="0">
                        <a:effectLst/>
                        <a:latin typeface="Arial Narrow" panose="020B0606020202030204"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just">
                        <a:lnSpc>
                          <a:spcPct val="115000"/>
                        </a:lnSpc>
                        <a:spcAft>
                          <a:spcPts val="0"/>
                        </a:spcAft>
                      </a:pPr>
                      <a:r>
                        <a:rPr lang="en-ZA" sz="1600" dirty="0">
                          <a:effectLst/>
                          <a:latin typeface="Tw Cen MT" panose="020B0602020104020603" pitchFamily="34" charset="0"/>
                        </a:rPr>
                        <a:t>DP World </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Logistics</a:t>
                      </a:r>
                    </a:p>
                  </a:txBody>
                  <a:tcPr marL="18850" marR="18850" marT="3177"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R363 m </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1000</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dirty="0">
                          <a:effectLst/>
                          <a:latin typeface="Tw Cen MT" panose="020B0602020104020603" pitchFamily="34" charset="0"/>
                        </a:rPr>
                        <a:t>stage 7</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extLst>
                  <a:ext uri="{0D108BD9-81ED-4DB2-BD59-A6C34878D82A}">
                    <a16:rowId xmlns:a16="http://schemas.microsoft.com/office/drawing/2014/main" xmlns="" val="10001"/>
                  </a:ext>
                </a:extLst>
              </a:tr>
              <a:tr h="291984">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2</a:t>
                      </a:r>
                      <a:endParaRPr lang="en-ZA" sz="1600" dirty="0">
                        <a:effectLst/>
                        <a:latin typeface="Arial Narrow" panose="020B0606020202030204"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just">
                        <a:lnSpc>
                          <a:spcPct val="115000"/>
                        </a:lnSpc>
                        <a:spcAft>
                          <a:spcPts val="0"/>
                        </a:spcAft>
                      </a:pPr>
                      <a:r>
                        <a:rPr lang="en-ZA" sz="1600" dirty="0">
                          <a:effectLst/>
                          <a:latin typeface="Tw Cen MT" panose="020B0602020104020603" pitchFamily="34" charset="0"/>
                        </a:rPr>
                        <a:t>Biodegradable SA </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Agro-processing</a:t>
                      </a: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R650 m</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10 000</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dirty="0">
                          <a:effectLst/>
                          <a:latin typeface="Tw Cen MT" panose="020B0602020104020603" pitchFamily="34" charset="0"/>
                        </a:rPr>
                        <a:t>stage 5</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extLst>
                  <a:ext uri="{0D108BD9-81ED-4DB2-BD59-A6C34878D82A}">
                    <a16:rowId xmlns:a16="http://schemas.microsoft.com/office/drawing/2014/main" xmlns="" val="10002"/>
                  </a:ext>
                </a:extLst>
              </a:tr>
              <a:tr h="291984">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3</a:t>
                      </a:r>
                      <a:endParaRPr lang="en-ZA" sz="1600" dirty="0">
                        <a:effectLst/>
                        <a:latin typeface="Arial Narrow" panose="020B0606020202030204"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just">
                        <a:lnSpc>
                          <a:spcPct val="115000"/>
                        </a:lnSpc>
                        <a:spcAft>
                          <a:spcPts val="0"/>
                        </a:spcAft>
                      </a:pPr>
                      <a:r>
                        <a:rPr lang="en-ZA" sz="1600" dirty="0">
                          <a:effectLst/>
                          <a:latin typeface="Tw Cen MT" panose="020B0602020104020603" pitchFamily="34" charset="0"/>
                        </a:rPr>
                        <a:t>Kase Group </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Agro-processing</a:t>
                      </a: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R130 m</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60</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dirty="0">
                          <a:effectLst/>
                          <a:latin typeface="Tw Cen MT" panose="020B0602020104020603" pitchFamily="34" charset="0"/>
                        </a:rPr>
                        <a:t>stage 5</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extLst>
                  <a:ext uri="{0D108BD9-81ED-4DB2-BD59-A6C34878D82A}">
                    <a16:rowId xmlns:a16="http://schemas.microsoft.com/office/drawing/2014/main" xmlns="" val="10003"/>
                  </a:ext>
                </a:extLst>
              </a:tr>
              <a:tr h="291984">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4</a:t>
                      </a:r>
                      <a:endParaRPr lang="en-ZA" sz="1600" dirty="0">
                        <a:effectLst/>
                        <a:latin typeface="Arial Narrow" panose="020B0606020202030204"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just">
                        <a:lnSpc>
                          <a:spcPct val="115000"/>
                        </a:lnSpc>
                        <a:spcAft>
                          <a:spcPts val="0"/>
                        </a:spcAft>
                      </a:pPr>
                      <a:r>
                        <a:rPr lang="en-ZA" sz="1600" dirty="0">
                          <a:effectLst/>
                          <a:latin typeface="Tw Cen MT" panose="020B0602020104020603" pitchFamily="34" charset="0"/>
                        </a:rPr>
                        <a:t>Vutomi Energy</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Green Energy</a:t>
                      </a: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R8 b</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500</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dirty="0">
                          <a:effectLst/>
                          <a:latin typeface="Tw Cen MT" panose="020B0602020104020603" pitchFamily="34" charset="0"/>
                        </a:rPr>
                        <a:t>stage </a:t>
                      </a:r>
                      <a:r>
                        <a:rPr lang="en-US" sz="1600" dirty="0" smtClean="0">
                          <a:effectLst/>
                          <a:latin typeface="Tw Cen MT" panose="020B0602020104020603" pitchFamily="34" charset="0"/>
                        </a:rPr>
                        <a:t>6</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extLst>
                  <a:ext uri="{0D108BD9-81ED-4DB2-BD59-A6C34878D82A}">
                    <a16:rowId xmlns:a16="http://schemas.microsoft.com/office/drawing/2014/main" xmlns="" val="10004"/>
                  </a:ext>
                </a:extLst>
              </a:tr>
              <a:tr h="291984">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5</a:t>
                      </a:r>
                      <a:endParaRPr lang="en-ZA" sz="1600" dirty="0">
                        <a:effectLst/>
                        <a:latin typeface="Arial Narrow" panose="020B0606020202030204"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nSpc>
                          <a:spcPct val="115000"/>
                        </a:lnSpc>
                        <a:spcAft>
                          <a:spcPts val="0"/>
                        </a:spcAft>
                      </a:pPr>
                      <a:r>
                        <a:rPr lang="en-ZA" sz="1600" kern="1200" dirty="0">
                          <a:effectLst/>
                          <a:latin typeface="Tw Cen MT" panose="020B0602020104020603" pitchFamily="34" charset="0"/>
                        </a:rPr>
                        <a:t>InovaSure</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Green Energy</a:t>
                      </a: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R29 b</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5000</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kern="1200" dirty="0">
                          <a:effectLst/>
                          <a:latin typeface="Tw Cen MT" panose="020B0602020104020603" pitchFamily="34" charset="0"/>
                        </a:rPr>
                        <a:t>stage 5</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extLst>
                  <a:ext uri="{0D108BD9-81ED-4DB2-BD59-A6C34878D82A}">
                    <a16:rowId xmlns:a16="http://schemas.microsoft.com/office/drawing/2014/main" xmlns="" val="10005"/>
                  </a:ext>
                </a:extLst>
              </a:tr>
              <a:tr h="291984">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6</a:t>
                      </a:r>
                      <a:endParaRPr lang="en-ZA" sz="1600" dirty="0">
                        <a:effectLst/>
                        <a:latin typeface="Arial Narrow" panose="020B0606020202030204"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just">
                        <a:lnSpc>
                          <a:spcPct val="115000"/>
                        </a:lnSpc>
                        <a:spcAft>
                          <a:spcPts val="0"/>
                        </a:spcAft>
                      </a:pPr>
                      <a:r>
                        <a:rPr lang="en-ZA" sz="1600" dirty="0">
                          <a:effectLst/>
                          <a:latin typeface="Tw Cen MT" panose="020B0602020104020603" pitchFamily="34" charset="0"/>
                        </a:rPr>
                        <a:t>Agrowex Industries </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Agro-processing</a:t>
                      </a: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R100 m</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180</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dirty="0">
                          <a:effectLst/>
                          <a:latin typeface="Tw Cen MT" panose="020B0602020104020603" pitchFamily="34" charset="0"/>
                        </a:rPr>
                        <a:t>stage 4</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extLst>
                  <a:ext uri="{0D108BD9-81ED-4DB2-BD59-A6C34878D82A}">
                    <a16:rowId xmlns:a16="http://schemas.microsoft.com/office/drawing/2014/main" xmlns="" val="10006"/>
                  </a:ext>
                </a:extLst>
              </a:tr>
              <a:tr h="291984">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7</a:t>
                      </a:r>
                      <a:endParaRPr lang="en-ZA" sz="1600" dirty="0">
                        <a:effectLst/>
                        <a:latin typeface="Arial Narrow" panose="020B0606020202030204"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just">
                        <a:lnSpc>
                          <a:spcPct val="115000"/>
                        </a:lnSpc>
                        <a:spcAft>
                          <a:spcPts val="0"/>
                        </a:spcAft>
                      </a:pPr>
                      <a:r>
                        <a:rPr lang="en-ZA" sz="1600" dirty="0">
                          <a:effectLst/>
                          <a:latin typeface="Tw Cen MT" panose="020B0602020104020603" pitchFamily="34" charset="0"/>
                        </a:rPr>
                        <a:t>Nkomazi Energy</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Green Energy</a:t>
                      </a: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R220 m </a:t>
                      </a:r>
                      <a:endParaRPr lang="en-ZA" sz="1600" dirty="0">
                        <a:effectLst/>
                        <a:latin typeface="Tw Cen MT" panose="020B0602020104020603" pitchFamily="34" charset="0"/>
                        <a:ea typeface="Calibri"/>
                        <a:cs typeface="Times New Roman"/>
                      </a:endParaRPr>
                    </a:p>
                  </a:txBody>
                  <a:tcPr marL="18850" marR="18850"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rPr>
                        <a:t>50</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dirty="0">
                          <a:effectLst/>
                          <a:latin typeface="Tw Cen MT" panose="020B0602020104020603" pitchFamily="34" charset="0"/>
                        </a:rPr>
                        <a:t>stage 4</a:t>
                      </a:r>
                      <a:endParaRPr lang="en-ZA" sz="1600" dirty="0">
                        <a:effectLst/>
                        <a:latin typeface="Tw Cen MT" panose="020B0602020104020603" pitchFamily="34" charset="0"/>
                        <a:ea typeface="Calibri"/>
                        <a:cs typeface="Times New Roman"/>
                      </a:endParaRPr>
                    </a:p>
                  </a:txBody>
                  <a:tcPr marL="3177" marR="3177" marT="3177"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extLst>
                  <a:ext uri="{0D108BD9-81ED-4DB2-BD59-A6C34878D82A}">
                    <a16:rowId xmlns:a16="http://schemas.microsoft.com/office/drawing/2014/main" xmlns="" val="10007"/>
                  </a:ext>
                </a:extLst>
              </a:tr>
              <a:tr h="291330">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Arial Narrow" panose="020B0606020202030204" pitchFamily="34" charset="0"/>
                        </a:rPr>
                        <a:t>8</a:t>
                      </a:r>
                      <a:endParaRPr lang="en-ZA" sz="1600" dirty="0">
                        <a:effectLst/>
                        <a:latin typeface="Arial Narrow" panose="020B0606020202030204"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nSpc>
                          <a:spcPct val="115000"/>
                        </a:lnSpc>
                        <a:spcAft>
                          <a:spcPts val="0"/>
                        </a:spcAft>
                      </a:pPr>
                      <a:r>
                        <a:rPr lang="en-ZA" sz="1600" kern="1200" dirty="0">
                          <a:effectLst/>
                          <a:latin typeface="Tw Cen MT" panose="020B0602020104020603" pitchFamily="34" charset="0"/>
                        </a:rPr>
                        <a:t>Sangari South Africa </a:t>
                      </a:r>
                      <a:endParaRPr lang="en-ZA" sz="1600" dirty="0">
                        <a:effectLst/>
                        <a:latin typeface="Tw Cen MT" panose="020B0602020104020603" pitchFamily="34" charset="0"/>
                        <a:ea typeface="Calibri"/>
                        <a:cs typeface="Times New Roman"/>
                      </a:endParaRPr>
                    </a:p>
                  </a:txBody>
                  <a:tcPr marL="14825" marR="14825"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Green Energy</a:t>
                      </a:r>
                    </a:p>
                  </a:txBody>
                  <a:tcPr marL="14825" marR="14825"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R280 m</a:t>
                      </a:r>
                      <a:endParaRPr lang="en-ZA" sz="1600" dirty="0">
                        <a:effectLst/>
                        <a:latin typeface="Tw Cen MT" panose="020B0602020104020603" pitchFamily="34" charset="0"/>
                        <a:ea typeface="Calibri"/>
                        <a:cs typeface="Times New Roman"/>
                      </a:endParaRPr>
                    </a:p>
                  </a:txBody>
                  <a:tcPr marL="14825" marR="14825"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 600</a:t>
                      </a:r>
                      <a:endParaRPr lang="en-ZA" sz="1600"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kern="1200" dirty="0">
                          <a:effectLst/>
                          <a:latin typeface="Tw Cen MT" panose="020B0602020104020603" pitchFamily="34" charset="0"/>
                        </a:rPr>
                        <a:t>stage 4</a:t>
                      </a:r>
                      <a:endParaRPr lang="en-ZA" sz="1600"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extLst>
                  <a:ext uri="{0D108BD9-81ED-4DB2-BD59-A6C34878D82A}">
                    <a16:rowId xmlns:a16="http://schemas.microsoft.com/office/drawing/2014/main" xmlns="" val="10008"/>
                  </a:ext>
                </a:extLst>
              </a:tr>
              <a:tr h="291330">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a:effectLst/>
                          <a:latin typeface="Arial Narrow" panose="020B0606020202030204" pitchFamily="34" charset="0"/>
                        </a:rPr>
                        <a:t>9</a:t>
                      </a:r>
                      <a:endParaRPr lang="en-ZA" sz="1600">
                        <a:effectLst/>
                        <a:latin typeface="Arial Narrow" panose="020B0606020202030204"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nSpc>
                          <a:spcPct val="115000"/>
                        </a:lnSpc>
                        <a:spcAft>
                          <a:spcPts val="0"/>
                        </a:spcAft>
                      </a:pPr>
                      <a:r>
                        <a:rPr lang="en-ZA" sz="1600" kern="1200" dirty="0">
                          <a:effectLst/>
                          <a:latin typeface="Tw Cen MT" panose="020B0602020104020603" pitchFamily="34" charset="0"/>
                        </a:rPr>
                        <a:t>African Eden Projects</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Agro-processing</a:t>
                      </a: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R1 b</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15 000</a:t>
                      </a:r>
                      <a:endParaRPr lang="en-ZA" sz="1600" dirty="0">
                        <a:effectLst/>
                        <a:latin typeface="Tw Cen MT" panose="020B0602020104020603" pitchFamily="34" charset="0"/>
                        <a:ea typeface="Calibri"/>
                        <a:cs typeface="Times New Roman"/>
                      </a:endParaRPr>
                    </a:p>
                  </a:txBody>
                  <a:tcPr marL="2330" marR="2330" marT="233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kern="1200" dirty="0">
                          <a:effectLst/>
                          <a:latin typeface="Tw Cen MT" panose="020B0602020104020603" pitchFamily="34" charset="0"/>
                        </a:rPr>
                        <a:t>stage 4</a:t>
                      </a:r>
                      <a:endParaRPr lang="en-ZA" sz="1600"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extLst>
                  <a:ext uri="{0D108BD9-81ED-4DB2-BD59-A6C34878D82A}">
                    <a16:rowId xmlns:a16="http://schemas.microsoft.com/office/drawing/2014/main" xmlns="" val="10009"/>
                  </a:ext>
                </a:extLst>
              </a:tr>
              <a:tr h="291330">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a:effectLst/>
                          <a:latin typeface="Arial Narrow" panose="020B0606020202030204" pitchFamily="34" charset="0"/>
                        </a:rPr>
                        <a:t>10</a:t>
                      </a:r>
                      <a:endParaRPr lang="en-ZA" sz="1600">
                        <a:effectLst/>
                        <a:latin typeface="Arial Narrow" panose="020B0606020202030204"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nSpc>
                          <a:spcPct val="115000"/>
                        </a:lnSpc>
                        <a:spcAft>
                          <a:spcPts val="0"/>
                        </a:spcAft>
                      </a:pPr>
                      <a:r>
                        <a:rPr lang="en-ZA" sz="1600" kern="1200" dirty="0">
                          <a:effectLst/>
                          <a:latin typeface="Tw Cen MT" panose="020B0602020104020603" pitchFamily="34" charset="0"/>
                        </a:rPr>
                        <a:t>Sanaha </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Agro-processing</a:t>
                      </a: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R8 b</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10 000</a:t>
                      </a:r>
                      <a:endParaRPr lang="en-ZA" sz="1600" dirty="0">
                        <a:effectLst/>
                        <a:latin typeface="Tw Cen MT" panose="020B0602020104020603" pitchFamily="34" charset="0"/>
                        <a:ea typeface="Calibri"/>
                        <a:cs typeface="Times New Roman"/>
                      </a:endParaRPr>
                    </a:p>
                  </a:txBody>
                  <a:tcPr marL="2330" marR="2330" marT="233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kern="1200" dirty="0">
                          <a:effectLst/>
                          <a:latin typeface="Tw Cen MT" panose="020B0602020104020603" pitchFamily="34" charset="0"/>
                        </a:rPr>
                        <a:t>stage 4</a:t>
                      </a:r>
                      <a:endParaRPr lang="en-ZA" sz="1600"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extLst>
                  <a:ext uri="{0D108BD9-81ED-4DB2-BD59-A6C34878D82A}">
                    <a16:rowId xmlns:a16="http://schemas.microsoft.com/office/drawing/2014/main" xmlns="" val="10010"/>
                  </a:ext>
                </a:extLst>
              </a:tr>
              <a:tr h="291330">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a:effectLst/>
                          <a:latin typeface="Arial Narrow" panose="020B0606020202030204" pitchFamily="34" charset="0"/>
                        </a:rPr>
                        <a:t>11</a:t>
                      </a:r>
                      <a:endParaRPr lang="en-ZA" sz="1600">
                        <a:effectLst/>
                        <a:latin typeface="Arial Narrow" panose="020B0606020202030204"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nSpc>
                          <a:spcPct val="115000"/>
                        </a:lnSpc>
                        <a:spcAft>
                          <a:spcPts val="0"/>
                        </a:spcAft>
                      </a:pPr>
                      <a:r>
                        <a:rPr lang="en-ZA" sz="1600" kern="1200" dirty="0">
                          <a:effectLst/>
                          <a:latin typeface="Tw Cen MT" panose="020B0602020104020603" pitchFamily="34" charset="0"/>
                        </a:rPr>
                        <a:t>AgriMarine Industries </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Agro-processing</a:t>
                      </a: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R250 m </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1500</a:t>
                      </a:r>
                      <a:endParaRPr lang="en-ZA" sz="1600" dirty="0">
                        <a:effectLst/>
                        <a:latin typeface="Tw Cen MT" panose="020B0602020104020603" pitchFamily="34" charset="0"/>
                        <a:ea typeface="Calibri"/>
                        <a:cs typeface="Times New Roman"/>
                      </a:endParaRPr>
                    </a:p>
                  </a:txBody>
                  <a:tcPr marL="2330" marR="2330" marT="233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kern="1200" dirty="0">
                          <a:effectLst/>
                          <a:latin typeface="Tw Cen MT" panose="020B0602020104020603" pitchFamily="34" charset="0"/>
                        </a:rPr>
                        <a:t>stage 3</a:t>
                      </a:r>
                      <a:endParaRPr lang="en-ZA" sz="1600"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extLst>
                  <a:ext uri="{0D108BD9-81ED-4DB2-BD59-A6C34878D82A}">
                    <a16:rowId xmlns:a16="http://schemas.microsoft.com/office/drawing/2014/main" xmlns="" val="10011"/>
                  </a:ext>
                </a:extLst>
              </a:tr>
              <a:tr h="291330">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a:effectLst/>
                          <a:latin typeface="Arial Narrow" panose="020B0606020202030204" pitchFamily="34" charset="0"/>
                        </a:rPr>
                        <a:t>12</a:t>
                      </a:r>
                      <a:endParaRPr lang="en-ZA" sz="1600">
                        <a:effectLst/>
                        <a:latin typeface="Arial Narrow" panose="020B0606020202030204"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nSpc>
                          <a:spcPct val="115000"/>
                        </a:lnSpc>
                        <a:spcAft>
                          <a:spcPts val="0"/>
                        </a:spcAft>
                      </a:pPr>
                      <a:r>
                        <a:rPr lang="en-ZA" sz="1600" kern="1200" dirty="0">
                          <a:effectLst/>
                          <a:latin typeface="Tw Cen MT" panose="020B0602020104020603" pitchFamily="34" charset="0"/>
                        </a:rPr>
                        <a:t>Feggy Essential Oils </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dirty="0">
                          <a:effectLst/>
                          <a:latin typeface="Tw Cen MT" panose="020B0602020104020603" pitchFamily="34" charset="0"/>
                          <a:ea typeface="Calibri"/>
                          <a:cs typeface="Times New Roman"/>
                        </a:rPr>
                        <a:t>Agro-processing</a:t>
                      </a: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R100 m</a:t>
                      </a:r>
                      <a:endParaRPr lang="en-ZA" sz="1600" dirty="0">
                        <a:effectLst/>
                        <a:latin typeface="Tw Cen MT" panose="020B0602020104020603" pitchFamily="34" charset="0"/>
                        <a:ea typeface="Calibri"/>
                        <a:cs typeface="Times New Roman"/>
                      </a:endParaRPr>
                    </a:p>
                  </a:txBody>
                  <a:tcPr marL="12072" marR="12072" marT="2118"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kern="1200" dirty="0">
                          <a:effectLst/>
                          <a:latin typeface="Tw Cen MT" panose="020B0602020104020603" pitchFamily="34" charset="0"/>
                        </a:rPr>
                        <a:t>120</a:t>
                      </a:r>
                      <a:endParaRPr lang="en-ZA" sz="1600" dirty="0">
                        <a:effectLst/>
                        <a:latin typeface="Tw Cen MT" panose="020B0602020104020603" pitchFamily="34" charset="0"/>
                        <a:ea typeface="Calibri"/>
                        <a:cs typeface="Times New Roman"/>
                      </a:endParaRPr>
                    </a:p>
                  </a:txBody>
                  <a:tcPr marL="2330" marR="2330" marT="233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US" sz="1600" kern="1200" dirty="0">
                          <a:effectLst/>
                          <a:latin typeface="Tw Cen MT" panose="020B0602020104020603" pitchFamily="34" charset="0"/>
                        </a:rPr>
                        <a:t>stage 3</a:t>
                      </a:r>
                      <a:endParaRPr lang="en-ZA" sz="1600"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20000"/>
                      </a:srgbClr>
                    </a:solidFill>
                  </a:tcPr>
                </a:tc>
                <a:extLst>
                  <a:ext uri="{0D108BD9-81ED-4DB2-BD59-A6C34878D82A}">
                    <a16:rowId xmlns:a16="http://schemas.microsoft.com/office/drawing/2014/main" xmlns="" val="10012"/>
                  </a:ext>
                </a:extLst>
              </a:tr>
              <a:tr h="291547">
                <a:tc gridSpan="2">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b="1" kern="1200" dirty="0">
                          <a:effectLst/>
                          <a:latin typeface="Tw Cen MT" panose="020B0602020104020603" pitchFamily="34" charset="0"/>
                        </a:rPr>
                        <a:t> TOTAL  </a:t>
                      </a:r>
                      <a:endParaRPr lang="en-ZA" sz="1600" b="1"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hMerge="1">
                  <a:txBody>
                    <a:bodyPr/>
                    <a:lstStyle/>
                    <a:p>
                      <a:endParaRPr lang="en-ZA"/>
                    </a:p>
                  </a:txBody>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endParaRPr lang="en-ZA" sz="1600" b="1" dirty="0">
                        <a:effectLst/>
                        <a:latin typeface="Tw Cen MT" panose="020B0602020104020603" pitchFamily="34" charset="0"/>
                        <a:ea typeface="Calibri"/>
                        <a:cs typeface="Times New Roman"/>
                      </a:endParaRPr>
                    </a:p>
                  </a:txBody>
                  <a:tcPr marL="15461" marR="15461" marT="2753"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ctr">
                        <a:lnSpc>
                          <a:spcPct val="115000"/>
                        </a:lnSpc>
                        <a:spcAft>
                          <a:spcPts val="0"/>
                        </a:spcAft>
                      </a:pPr>
                      <a:r>
                        <a:rPr lang="en-ZA" sz="1600" b="1" kern="1200" dirty="0">
                          <a:effectLst/>
                          <a:latin typeface="Tw Cen MT" panose="020B0602020104020603" pitchFamily="34" charset="0"/>
                        </a:rPr>
                        <a:t>R 48, 533 b</a:t>
                      </a:r>
                      <a:endParaRPr lang="en-ZA" sz="1600" b="1" dirty="0">
                        <a:effectLst/>
                        <a:latin typeface="Tw Cen MT" panose="020B0602020104020603" pitchFamily="34" charset="0"/>
                        <a:ea typeface="Calibri"/>
                        <a:cs typeface="Times New Roman"/>
                      </a:endParaRPr>
                    </a:p>
                  </a:txBody>
                  <a:tcPr marL="15461" marR="15461" marT="2753"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r">
                        <a:lnSpc>
                          <a:spcPct val="115000"/>
                        </a:lnSpc>
                        <a:spcAft>
                          <a:spcPts val="0"/>
                        </a:spcAft>
                      </a:pPr>
                      <a:r>
                        <a:rPr lang="en-ZA" sz="1600" b="1" kern="1200" dirty="0">
                          <a:effectLst/>
                          <a:latin typeface="Tw Cen MT" panose="020B0602020104020603" pitchFamily="34" charset="0"/>
                        </a:rPr>
                        <a:t>43 410</a:t>
                      </a:r>
                      <a:endParaRPr lang="en-ZA" sz="1600" b="1" dirty="0">
                        <a:effectLst/>
                        <a:latin typeface="Tw Cen MT" panose="020B0602020104020603" pitchFamily="34" charset="0"/>
                        <a:ea typeface="Calibri"/>
                        <a:cs typeface="Times New Roman"/>
                      </a:endParaRPr>
                    </a:p>
                  </a:txBody>
                  <a:tcPr marL="2965" marR="2965" marT="296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algn="r">
                        <a:lnSpc>
                          <a:spcPct val="115000"/>
                        </a:lnSpc>
                        <a:spcAft>
                          <a:spcPts val="0"/>
                        </a:spcAft>
                      </a:pPr>
                      <a:r>
                        <a:rPr lang="en-ZA" sz="1600" kern="1200" dirty="0">
                          <a:effectLst/>
                          <a:latin typeface="Tw Cen MT" panose="020B0602020104020603" pitchFamily="34" charset="0"/>
                        </a:rPr>
                        <a:t> </a:t>
                      </a:r>
                      <a:endParaRPr lang="en-ZA" sz="1600" dirty="0">
                        <a:effectLst/>
                        <a:latin typeface="Tw Cen MT" panose="020B0602020104020603" pitchFamily="34" charset="0"/>
                        <a:ea typeface="Calibri"/>
                        <a:cs typeface="Times New Roman"/>
                      </a:endParaRPr>
                    </a:p>
                  </a:txBody>
                  <a:tcPr marL="2542" marR="2542" marT="2542"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D535">
                        <a:tint val="40000"/>
                      </a:srgbClr>
                    </a:solidFill>
                  </a:tcPr>
                </a:tc>
                <a:extLst>
                  <a:ext uri="{0D108BD9-81ED-4DB2-BD59-A6C34878D82A}">
                    <a16:rowId xmlns:a16="http://schemas.microsoft.com/office/drawing/2014/main" xmlns="" val="10013"/>
                  </a:ext>
                </a:extLst>
              </a:tr>
            </a:tbl>
          </a:graphicData>
        </a:graphic>
      </p:graphicFrame>
      <p:pic>
        <p:nvPicPr>
          <p:cNvPr id="9" name="Picture 8" descr="C:\Users\Administrator\Desktop\May 2020\Graphic2.JPG"/>
          <p:cNvPicPr/>
          <p:nvPr/>
        </p:nvPicPr>
        <p:blipFill>
          <a:blip r:embed="rId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xmlns="" id="{4581549F-6575-4A43-884C-FD1E274AF836}"/>
              </a:ext>
            </a:extLst>
          </p:cNvPr>
          <p:cNvPicPr>
            <a:picLocks noChangeAspect="1"/>
          </p:cNvPicPr>
          <p:nvPr/>
        </p:nvPicPr>
        <p:blipFill>
          <a:blip r:embed="rId3"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 descr="http://www.mega.gov.za/wp-content/uploads/2015/10/mpumalanga_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8184" y="6235856"/>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0" descr="Move over, Durban: there's a quicker way to get containers to Jobur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5" name="Picture 14"/>
          <p:cNvPicPr/>
          <p:nvPr/>
        </p:nvPicPr>
        <p:blipFill>
          <a:blip r:embed="rId6"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6" descr="Agro Processing High Resolution Stock Photography and Images - Alamy"/>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4714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6318924" y="49883"/>
            <a:ext cx="1583418" cy="1008375"/>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7776670" y="63950"/>
            <a:ext cx="1444332" cy="994307"/>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5101391" y="45094"/>
            <a:ext cx="1356620" cy="1013164"/>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3738592" y="13286"/>
            <a:ext cx="1362798" cy="105695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2263747" y="-76738"/>
            <a:ext cx="1809479" cy="1325582"/>
          </a:xfrm>
          <a:prstGeom prst="rect">
            <a:avLst/>
          </a:prstGeom>
          <a:ln>
            <a:noFill/>
          </a:ln>
          <a:effectLst>
            <a:softEdge rad="112500"/>
          </a:effectLst>
        </p:spPr>
      </p:pic>
      <p:sp>
        <p:nvSpPr>
          <p:cNvPr id="36" name="TextBox 35"/>
          <p:cNvSpPr txBox="1"/>
          <p:nvPr/>
        </p:nvSpPr>
        <p:spPr>
          <a:xfrm>
            <a:off x="498339" y="2378296"/>
            <a:ext cx="9615638" cy="1938992"/>
          </a:xfrm>
          <a:prstGeom prst="rect">
            <a:avLst/>
          </a:prstGeom>
          <a:noFill/>
        </p:spPr>
        <p:txBody>
          <a:bodyPr wrap="square" rtlCol="0">
            <a:spAutoFit/>
          </a:bodyPr>
          <a:lstStyle/>
          <a:p>
            <a:pPr lvl="1" algn="ctr"/>
            <a:r>
              <a:rPr lang="en-US" sz="6000" b="1" dirty="0" smtClean="0">
                <a:ln w="13462">
                  <a:solidFill>
                    <a:prstClr val="white"/>
                  </a:solidFill>
                  <a:prstDash val="solid"/>
                </a:ln>
                <a:solidFill>
                  <a:srgbClr val="54A021">
                    <a:lumMod val="50000"/>
                  </a:srgbClr>
                </a:solidFill>
                <a:effectLst>
                  <a:outerShdw dist="38100" dir="2700000" algn="bl" rotWithShape="0">
                    <a:srgbClr val="C42F1A"/>
                  </a:outerShdw>
                </a:effectLst>
              </a:rPr>
              <a:t>Projects approved by </a:t>
            </a:r>
            <a:r>
              <a:rPr kumimoji="0" lang="en-US" sz="6000" b="1" i="0" u="none" strike="noStrike" kern="1200" cap="none" spc="0" normalizeH="0" noProof="0" dirty="0" smtClean="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rPr>
              <a:t>SEZ Board</a:t>
            </a:r>
            <a:endParaRPr kumimoji="0" lang="en-US" sz="6000" b="1" i="0" u="none" strike="noStrike" kern="1200" cap="none" spc="0" normalizeH="0" baseline="0" noProof="0" dirty="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35667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036171" y="603939"/>
            <a:ext cx="7524753" cy="76944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3462">
                  <a:solidFill>
                    <a:prstClr val="white"/>
                  </a:solidFill>
                  <a:prstDash val="solid"/>
                </a:ln>
                <a:solidFill>
                  <a:srgbClr val="E76618">
                    <a:lumMod val="50000"/>
                  </a:srgbClr>
                </a:solidFill>
                <a:effectLst>
                  <a:outerShdw dist="38100" dir="2700000" algn="bl" rotWithShape="0">
                    <a:srgbClr val="C42F1A"/>
                  </a:outerShdw>
                </a:effectLst>
                <a:uLnTx/>
                <a:uFillTx/>
                <a:latin typeface="Trebuchet MS" panose="020B0603020202020204"/>
                <a:ea typeface="+mn-ea"/>
                <a:cs typeface="+mn-cs"/>
              </a:rPr>
              <a:t>DP World Dry Port Project</a:t>
            </a:r>
            <a:endParaRPr kumimoji="0" lang="en-US" sz="4400" b="1" i="0" u="none" strike="noStrike" kern="1200" cap="none" spc="0" normalizeH="0" baseline="0" noProof="0" dirty="0">
              <a:ln w="13462">
                <a:solidFill>
                  <a:prstClr val="white"/>
                </a:solidFill>
                <a:prstDash val="solid"/>
              </a:ln>
              <a:solidFill>
                <a:srgbClr val="E76618">
                  <a:lumMod val="50000"/>
                </a:srgbClr>
              </a:solidFill>
              <a:effectLst>
                <a:outerShdw dist="38100" dir="2700000" algn="bl" rotWithShape="0">
                  <a:srgbClr val="C42F1A"/>
                </a:outerShdw>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Trebuchet MS" panose="020B0603020202020204"/>
              </a:rPr>
              <a:t>25</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xmlns="" val="2691796573"/>
              </p:ext>
            </p:extLst>
          </p:nvPr>
        </p:nvGraphicFramePr>
        <p:xfrm>
          <a:off x="478014" y="1825794"/>
          <a:ext cx="9369804" cy="4744605"/>
        </p:xfrm>
        <a:graphic>
          <a:graphicData uri="http://schemas.openxmlformats.org/drawingml/2006/table">
            <a:tbl>
              <a:tblPr firstRow="1" firstCol="1" bandRow="1"/>
              <a:tblGrid>
                <a:gridCol w="3502731">
                  <a:extLst>
                    <a:ext uri="{9D8B030D-6E8A-4147-A177-3AD203B41FA5}">
                      <a16:colId xmlns:a16="http://schemas.microsoft.com/office/drawing/2014/main" xmlns="" val="20002"/>
                    </a:ext>
                  </a:extLst>
                </a:gridCol>
                <a:gridCol w="5867073">
                  <a:extLst>
                    <a:ext uri="{9D8B030D-6E8A-4147-A177-3AD203B41FA5}">
                      <a16:colId xmlns:a16="http://schemas.microsoft.com/office/drawing/2014/main" xmlns="" val="20003"/>
                    </a:ext>
                  </a:extLst>
                </a:gridCol>
              </a:tblGrid>
              <a:tr h="32110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gn="ctr" defTabSz="457200" rtl="0" eaLnBrk="1" latinLnBrk="0" hangingPunct="1">
                        <a:lnSpc>
                          <a:spcPct val="115000"/>
                        </a:lnSpc>
                        <a:spcBef>
                          <a:spcPts val="0"/>
                        </a:spcBef>
                        <a:spcAft>
                          <a:spcPts val="0"/>
                        </a:spcAft>
                      </a:pPr>
                      <a:r>
                        <a:rPr lang="en-ZA" sz="1800" b="1" kern="1200" dirty="0">
                          <a:solidFill>
                            <a:schemeClr val="lt1"/>
                          </a:solidFill>
                          <a:effectLst/>
                          <a:latin typeface="Tw Cen MT" panose="020B0602020104020603" pitchFamily="34" charset="0"/>
                          <a:ea typeface="+mn-ea"/>
                          <a:cs typeface="Arial" panose="020B0604020202020204" pitchFamily="34" charset="0"/>
                        </a:rPr>
                        <a:t> SUPPORT REQUIRED</a:t>
                      </a:r>
                      <a:endParaRPr lang="en-US" sz="1800" b="1" kern="1200" dirty="0">
                        <a:solidFill>
                          <a:schemeClr val="lt1"/>
                        </a:solidFill>
                        <a:effectLst/>
                        <a:latin typeface="Tw Cen MT" panose="020B0602020104020603" pitchFamily="34" charset="0"/>
                        <a:ea typeface="+mn-ea"/>
                        <a:cs typeface="Arial" panose="020B0604020202020204" pitchFamily="34" charset="0"/>
                      </a:endParaRPr>
                    </a:p>
                  </a:txBody>
                  <a:tcPr marL="64636" marR="6463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75000"/>
                      </a:srgb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gn="ctr" defTabSz="457200" rtl="0" eaLnBrk="1" latinLnBrk="0" hangingPunct="1">
                        <a:lnSpc>
                          <a:spcPct val="115000"/>
                        </a:lnSpc>
                        <a:spcBef>
                          <a:spcPts val="0"/>
                        </a:spcBef>
                        <a:spcAft>
                          <a:spcPts val="0"/>
                        </a:spcAft>
                      </a:pPr>
                      <a:r>
                        <a:rPr lang="en-US" sz="1800" b="1" kern="1200" dirty="0">
                          <a:solidFill>
                            <a:schemeClr val="lt1"/>
                          </a:solidFill>
                          <a:effectLst/>
                          <a:latin typeface="Tw Cen MT" panose="020B0602020104020603" pitchFamily="34" charset="0"/>
                          <a:ea typeface="+mn-ea"/>
                          <a:cs typeface="Arial" panose="020B0604020202020204" pitchFamily="34" charset="0"/>
                        </a:rPr>
                        <a:t>PROGRESS TO DATE</a:t>
                      </a:r>
                    </a:p>
                  </a:txBody>
                  <a:tcPr marL="64636" marR="6463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xmlns="" val="10000"/>
                  </a:ext>
                </a:extLst>
              </a:tr>
              <a:tr h="4423496">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indent="0">
                        <a:buFont typeface="Wingdings" panose="05000000000000000000" pitchFamily="2" charset="2"/>
                        <a:buNone/>
                      </a:pPr>
                      <a:r>
                        <a:rPr lang="en-US" sz="1800" b="1" i="1" u="none" strike="noStrike" kern="1200" baseline="0" dirty="0" smtClean="0">
                          <a:solidFill>
                            <a:schemeClr val="accent5">
                              <a:lumMod val="50000"/>
                            </a:schemeClr>
                          </a:solidFill>
                          <a:latin typeface="Tw Cen MT" panose="020B0602020104020603" pitchFamily="34" charset="0"/>
                          <a:ea typeface="+mn-ea"/>
                          <a:cs typeface="+mn-cs"/>
                        </a:rPr>
                        <a:t>Objective: </a:t>
                      </a:r>
                    </a:p>
                    <a:p>
                      <a:pPr marL="0" indent="0">
                        <a:buFont typeface="Wingdings" panose="05000000000000000000" pitchFamily="2" charset="2"/>
                        <a:buNone/>
                      </a:pPr>
                      <a:r>
                        <a:rPr lang="en-US" sz="1400" b="0" i="1" u="none" strike="noStrike" kern="1200" baseline="0" dirty="0" smtClean="0">
                          <a:solidFill>
                            <a:schemeClr val="accent5">
                              <a:lumMod val="50000"/>
                            </a:schemeClr>
                          </a:solidFill>
                          <a:latin typeface="Tw Cen MT" panose="020B0602020104020603" pitchFamily="34" charset="0"/>
                          <a:ea typeface="+mn-ea"/>
                          <a:cs typeface="+mn-cs"/>
                        </a:rPr>
                        <a:t>Establishment of inland port to handle cargo containers and bulk materials transport through transshipment of road cargo to rail (intermodal logistical Hub to handle export and import of commodities from Komatipoort to Maputo Harbour): </a:t>
                      </a:r>
                    </a:p>
                    <a:p>
                      <a:pPr marL="0" indent="0">
                        <a:buFont typeface="Wingdings" panose="05000000000000000000" pitchFamily="2" charset="2"/>
                        <a:buNone/>
                      </a:pPr>
                      <a:endParaRPr lang="en-US" sz="800" b="0" i="1" u="none" strike="noStrike" kern="1200" baseline="0" dirty="0" smtClean="0">
                        <a:solidFill>
                          <a:schemeClr val="tx1"/>
                        </a:solidFill>
                        <a:latin typeface="Tw Cen MT" panose="020B0602020104020603" pitchFamily="34" charset="0"/>
                        <a:ea typeface="+mn-ea"/>
                        <a:cs typeface="+mn-cs"/>
                      </a:endParaRPr>
                    </a:p>
                    <a:p>
                      <a:pPr marL="0" indent="0" algn="l" defTabSz="457200" rtl="0" eaLnBrk="1" latinLnBrk="0" hangingPunct="1">
                        <a:buFont typeface="Wingdings" panose="05000000000000000000" pitchFamily="2" charset="2"/>
                        <a:buNone/>
                      </a:pPr>
                      <a:r>
                        <a:rPr lang="en-US" sz="1800" b="1" i="0" u="none" strike="noStrike" kern="1200" baseline="0" dirty="0" smtClean="0">
                          <a:solidFill>
                            <a:schemeClr val="accent5">
                              <a:lumMod val="50000"/>
                            </a:schemeClr>
                          </a:solidFill>
                          <a:latin typeface="Tw Cen MT" panose="020B0602020104020603" pitchFamily="34" charset="0"/>
                          <a:ea typeface="+mn-ea"/>
                          <a:cs typeface="+mn-cs"/>
                        </a:rPr>
                        <a:t>Required assistance:</a:t>
                      </a:r>
                    </a:p>
                    <a:p>
                      <a:pPr marL="285750" indent="-285750">
                        <a:buFont typeface="Wingdings" panose="05000000000000000000" pitchFamily="2" charset="2"/>
                        <a:buChar char="§"/>
                      </a:pPr>
                      <a:r>
                        <a:rPr lang="en-US" sz="1600" b="0" i="0" u="none" strike="noStrike" kern="1200" baseline="0" dirty="0" smtClean="0">
                          <a:solidFill>
                            <a:schemeClr val="tx1"/>
                          </a:solidFill>
                          <a:latin typeface="Tw Cen MT" panose="020B0602020104020603" pitchFamily="34" charset="0"/>
                          <a:ea typeface="+mn-ea"/>
                          <a:cs typeface="+mn-cs"/>
                        </a:rPr>
                        <a:t>Facilitation of Land Availability Agreement between DP World and Nkomazi SEZ Entity;</a:t>
                      </a:r>
                    </a:p>
                    <a:p>
                      <a:pPr marL="285750" indent="-285750">
                        <a:buFont typeface="Wingdings" panose="05000000000000000000" pitchFamily="2" charset="2"/>
                        <a:buChar char="§"/>
                      </a:pPr>
                      <a:r>
                        <a:rPr lang="en-US" sz="1600" b="0" i="0" u="none" strike="noStrike" kern="1200" baseline="0" dirty="0" smtClean="0">
                          <a:solidFill>
                            <a:schemeClr val="tx1"/>
                          </a:solidFill>
                          <a:latin typeface="Tw Cen MT" panose="020B0602020104020603" pitchFamily="34" charset="0"/>
                          <a:ea typeface="+mn-ea"/>
                          <a:cs typeface="+mn-cs"/>
                        </a:rPr>
                        <a:t>Rezoning of selected site for the project;</a:t>
                      </a:r>
                    </a:p>
                    <a:p>
                      <a:pPr marL="285750" indent="-285750">
                        <a:buFont typeface="Wingdings" panose="05000000000000000000" pitchFamily="2" charset="2"/>
                        <a:buChar char="§"/>
                      </a:pPr>
                      <a:r>
                        <a:rPr lang="en-US" sz="1600" b="0" i="0" u="none" strike="noStrike" kern="1200" baseline="0" dirty="0" smtClean="0">
                          <a:solidFill>
                            <a:schemeClr val="tx1"/>
                          </a:solidFill>
                          <a:latin typeface="Tw Cen MT" panose="020B0602020104020603" pitchFamily="34" charset="0"/>
                          <a:ea typeface="+mn-ea"/>
                          <a:cs typeface="+mn-cs"/>
                        </a:rPr>
                        <a:t>Obtaining of Environmental Authorisation;</a:t>
                      </a:r>
                    </a:p>
                    <a:p>
                      <a:pPr marL="285750" indent="-285750">
                        <a:buFont typeface="Wingdings" panose="05000000000000000000" pitchFamily="2" charset="2"/>
                        <a:buChar char="§"/>
                      </a:pPr>
                      <a:r>
                        <a:rPr lang="en-US" sz="1600" b="0" i="0" u="none" strike="noStrike" kern="1200" baseline="0" dirty="0" smtClean="0">
                          <a:solidFill>
                            <a:schemeClr val="tx1"/>
                          </a:solidFill>
                          <a:latin typeface="Tw Cen MT" panose="020B0602020104020603" pitchFamily="34" charset="0"/>
                          <a:ea typeface="+mn-ea"/>
                          <a:cs typeface="+mn-cs"/>
                        </a:rPr>
                        <a:t>Facilitation of negotiation between DP World and Transnet regarding the construction of the Rail Siding</a:t>
                      </a:r>
                      <a:endParaRPr lang="en-US" sz="1600" b="0" i="0" u="none" strike="noStrike" kern="1200" baseline="0" dirty="0">
                        <a:solidFill>
                          <a:schemeClr val="tx1"/>
                        </a:solidFill>
                        <a:latin typeface="Tw Cen MT" panose="020B0602020104020603" pitchFamily="34" charset="0"/>
                        <a:ea typeface="+mn-ea"/>
                        <a:cs typeface="+mn-cs"/>
                      </a:endParaRPr>
                    </a:p>
                  </a:txBody>
                  <a:tcPr marL="64636" marR="6463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marR="0" lvl="0" indent="-285750" algn="just" defTabSz="457200" rtl="0" eaLnBrk="1" latinLnBrk="0" hangingPunct="1">
                        <a:lnSpc>
                          <a:spcPct val="115000"/>
                        </a:lnSpc>
                        <a:spcBef>
                          <a:spcPts val="0"/>
                        </a:spcBef>
                        <a:spcAft>
                          <a:spcPts val="0"/>
                        </a:spcAft>
                        <a:buFont typeface="Wingdings" panose="05000000000000000000" pitchFamily="2" charset="2"/>
                        <a:buChar char="§"/>
                      </a:pPr>
                      <a:endParaRPr lang="en-US" sz="1800" b="0" i="0" u="none" strike="noStrike" kern="1200" baseline="0" dirty="0" smtClean="0">
                        <a:solidFill>
                          <a:schemeClr val="tx1"/>
                        </a:solidFill>
                        <a:latin typeface="Tw Cen MT" panose="020B0602020104020603" pitchFamily="34" charset="0"/>
                        <a:ea typeface="+mn-ea"/>
                        <a:cs typeface="+mn-cs"/>
                      </a:endParaRPr>
                    </a:p>
                    <a:p>
                      <a:pPr marL="285750" marR="0" lvl="0" indent="-285750" algn="just" defTabSz="457200" rtl="0" eaLnBrk="1" latinLnBrk="0" hangingPunct="1">
                        <a:lnSpc>
                          <a:spcPct val="115000"/>
                        </a:lnSpc>
                        <a:spcBef>
                          <a:spcPts val="0"/>
                        </a:spcBef>
                        <a:spcAft>
                          <a:spcPts val="0"/>
                        </a:spcAft>
                        <a:buFont typeface="Wingdings" panose="05000000000000000000" pitchFamily="2" charset="2"/>
                        <a:buChar char="§"/>
                      </a:pPr>
                      <a:r>
                        <a:rPr lang="en-US" sz="1800" b="0" i="0" u="none" strike="noStrike" kern="1200" baseline="0" dirty="0" smtClean="0">
                          <a:solidFill>
                            <a:schemeClr val="tx1"/>
                          </a:solidFill>
                          <a:latin typeface="Tw Cen MT" panose="020B0602020104020603" pitchFamily="34" charset="0"/>
                          <a:ea typeface="+mn-ea"/>
                          <a:cs typeface="+mn-cs"/>
                        </a:rPr>
                        <a:t>Land </a:t>
                      </a:r>
                      <a:r>
                        <a:rPr lang="en-US" sz="1800" b="0" i="0" u="none" strike="noStrike" kern="1200" baseline="0" dirty="0">
                          <a:solidFill>
                            <a:schemeClr val="tx1"/>
                          </a:solidFill>
                          <a:latin typeface="Tw Cen MT" panose="020B0602020104020603" pitchFamily="34" charset="0"/>
                          <a:ea typeface="+mn-ea"/>
                          <a:cs typeface="+mn-cs"/>
                        </a:rPr>
                        <a:t>Availability Agreement being </a:t>
                      </a:r>
                      <a:r>
                        <a:rPr lang="en-ZA" sz="1800" b="0" i="0" u="none" strike="noStrike" kern="1200" baseline="0" noProof="0" dirty="0">
                          <a:solidFill>
                            <a:schemeClr val="tx1"/>
                          </a:solidFill>
                          <a:latin typeface="Tw Cen MT" panose="020B0602020104020603" pitchFamily="34" charset="0"/>
                          <a:ea typeface="+mn-ea"/>
                          <a:cs typeface="+mn-cs"/>
                        </a:rPr>
                        <a:t>finalised</a:t>
                      </a:r>
                      <a:r>
                        <a:rPr lang="en-US" sz="1800" b="0" i="0" u="none" strike="noStrike" kern="1200" baseline="0" dirty="0">
                          <a:solidFill>
                            <a:schemeClr val="tx1"/>
                          </a:solidFill>
                          <a:latin typeface="Tw Cen MT" panose="020B0602020104020603" pitchFamily="34" charset="0"/>
                          <a:ea typeface="+mn-ea"/>
                          <a:cs typeface="+mn-cs"/>
                        </a:rPr>
                        <a:t> with the assistance of the National </a:t>
                      </a:r>
                      <a:r>
                        <a:rPr lang="en-US" sz="1800" b="0" i="0" u="none" strike="noStrike" kern="1200" baseline="0" dirty="0" smtClean="0">
                          <a:solidFill>
                            <a:schemeClr val="tx1"/>
                          </a:solidFill>
                          <a:latin typeface="Tw Cen MT" panose="020B0602020104020603" pitchFamily="34" charset="0"/>
                          <a:ea typeface="+mn-ea"/>
                          <a:cs typeface="+mn-cs"/>
                        </a:rPr>
                        <a:t>PMU;</a:t>
                      </a:r>
                      <a:endParaRPr lang="en-US" sz="1800" b="0" i="0" u="none" strike="noStrike" kern="1200" baseline="0" dirty="0">
                        <a:solidFill>
                          <a:schemeClr val="tx1"/>
                        </a:solidFill>
                        <a:latin typeface="Tw Cen MT" panose="020B0602020104020603" pitchFamily="34" charset="0"/>
                        <a:ea typeface="+mn-ea"/>
                        <a:cs typeface="+mn-cs"/>
                      </a:endParaRPr>
                    </a:p>
                    <a:p>
                      <a:pPr marL="0" marR="0" lvl="0" indent="0" algn="just" defTabSz="457200" rtl="0" eaLnBrk="1" latinLnBrk="0" hangingPunct="1">
                        <a:lnSpc>
                          <a:spcPct val="115000"/>
                        </a:lnSpc>
                        <a:spcBef>
                          <a:spcPts val="0"/>
                        </a:spcBef>
                        <a:spcAft>
                          <a:spcPts val="0"/>
                        </a:spcAft>
                        <a:buFont typeface="Wingdings" panose="05000000000000000000" pitchFamily="2" charset="2"/>
                        <a:buNone/>
                      </a:pPr>
                      <a:endParaRPr lang="en-US" sz="1000" b="0" i="0" u="none" strike="noStrike" kern="1200" baseline="0" dirty="0">
                        <a:solidFill>
                          <a:schemeClr val="tx1"/>
                        </a:solidFill>
                        <a:latin typeface="Tw Cen MT" panose="020B0602020104020603" pitchFamily="34" charset="0"/>
                        <a:ea typeface="+mn-ea"/>
                        <a:cs typeface="+mn-cs"/>
                      </a:endParaRPr>
                    </a:p>
                    <a:p>
                      <a:pPr marL="285750" marR="0" lvl="0" indent="-285750" algn="just" defTabSz="457200" rtl="0" eaLnBrk="1" latinLnBrk="0" hangingPunct="1">
                        <a:lnSpc>
                          <a:spcPct val="115000"/>
                        </a:lnSpc>
                        <a:spcBef>
                          <a:spcPts val="0"/>
                        </a:spcBef>
                        <a:spcAft>
                          <a:spcPts val="0"/>
                        </a:spcAft>
                        <a:buFont typeface="Wingdings" panose="05000000000000000000" pitchFamily="2" charset="2"/>
                        <a:buChar char="§"/>
                      </a:pPr>
                      <a:r>
                        <a:rPr lang="en-US" sz="1800" b="0" i="0" u="none" strike="noStrike" kern="1200" baseline="0" dirty="0">
                          <a:solidFill>
                            <a:schemeClr val="tx1"/>
                          </a:solidFill>
                          <a:latin typeface="Tw Cen MT" panose="020B0602020104020603" pitchFamily="34" charset="0"/>
                          <a:ea typeface="+mn-ea"/>
                          <a:cs typeface="+mn-cs"/>
                        </a:rPr>
                        <a:t>Required Environmental Authorization processes </a:t>
                      </a:r>
                      <a:r>
                        <a:rPr lang="en-US" sz="1800" b="0" i="0" u="none" strike="noStrike" kern="1200" baseline="0" dirty="0" smtClean="0">
                          <a:solidFill>
                            <a:schemeClr val="tx1"/>
                          </a:solidFill>
                          <a:latin typeface="Tw Cen MT" panose="020B0602020104020603" pitchFamily="34" charset="0"/>
                          <a:ea typeface="+mn-ea"/>
                          <a:cs typeface="+mn-cs"/>
                        </a:rPr>
                        <a:t>already commenced</a:t>
                      </a:r>
                      <a:endParaRPr lang="en-US" sz="1800" b="0" i="0" u="none" strike="noStrike" kern="1200" baseline="0" dirty="0">
                        <a:solidFill>
                          <a:schemeClr val="tx1"/>
                        </a:solidFill>
                        <a:latin typeface="Tw Cen MT" panose="020B0602020104020603" pitchFamily="34" charset="0"/>
                        <a:ea typeface="+mn-ea"/>
                        <a:cs typeface="+mn-cs"/>
                      </a:endParaRPr>
                    </a:p>
                    <a:p>
                      <a:pPr marL="0" marR="0" lvl="0" indent="0" algn="just" defTabSz="457200" rtl="0" eaLnBrk="1" latinLnBrk="0" hangingPunct="1">
                        <a:lnSpc>
                          <a:spcPct val="115000"/>
                        </a:lnSpc>
                        <a:spcBef>
                          <a:spcPts val="0"/>
                        </a:spcBef>
                        <a:spcAft>
                          <a:spcPts val="0"/>
                        </a:spcAft>
                        <a:buFont typeface="Wingdings" panose="05000000000000000000" pitchFamily="2" charset="2"/>
                        <a:buNone/>
                      </a:pPr>
                      <a:endParaRPr lang="en-US" sz="1000" b="0" i="0" u="none" strike="noStrike" kern="1200" baseline="0" dirty="0">
                        <a:solidFill>
                          <a:schemeClr val="tx1"/>
                        </a:solidFill>
                        <a:latin typeface="Tw Cen MT" panose="020B0602020104020603" pitchFamily="34" charset="0"/>
                        <a:ea typeface="+mn-ea"/>
                        <a:cs typeface="+mn-cs"/>
                      </a:endParaRPr>
                    </a:p>
                    <a:p>
                      <a:pPr marL="285750" marR="0" lvl="0" indent="-285750" algn="just" defTabSz="457200" rtl="0" eaLnBrk="1" latinLnBrk="0" hangingPunct="1">
                        <a:lnSpc>
                          <a:spcPct val="115000"/>
                        </a:lnSpc>
                        <a:spcBef>
                          <a:spcPts val="0"/>
                        </a:spcBef>
                        <a:spcAft>
                          <a:spcPts val="0"/>
                        </a:spcAft>
                        <a:buFont typeface="Wingdings" panose="05000000000000000000" pitchFamily="2" charset="2"/>
                        <a:buChar char="§"/>
                      </a:pPr>
                      <a:r>
                        <a:rPr lang="en-US" sz="1800" b="0" i="0" u="none" strike="noStrike" kern="1200" baseline="0" dirty="0" smtClean="0">
                          <a:solidFill>
                            <a:schemeClr val="tx1"/>
                          </a:solidFill>
                          <a:latin typeface="Tw Cen MT" panose="020B0602020104020603" pitchFamily="34" charset="0"/>
                          <a:ea typeface="+mn-ea"/>
                          <a:cs typeface="+mn-cs"/>
                        </a:rPr>
                        <a:t>Procurement process of Town </a:t>
                      </a:r>
                      <a:r>
                        <a:rPr lang="en-US" sz="1800" b="0" i="0" u="none" strike="noStrike" kern="1200" baseline="0" dirty="0">
                          <a:solidFill>
                            <a:schemeClr val="tx1"/>
                          </a:solidFill>
                          <a:latin typeface="Tw Cen MT" panose="020B0602020104020603" pitchFamily="34" charset="0"/>
                          <a:ea typeface="+mn-ea"/>
                          <a:cs typeface="+mn-cs"/>
                        </a:rPr>
                        <a:t>Planner </a:t>
                      </a:r>
                      <a:r>
                        <a:rPr lang="en-US" sz="1800" b="0" i="0" u="none" strike="noStrike" kern="1200" baseline="0" dirty="0" smtClean="0">
                          <a:solidFill>
                            <a:schemeClr val="tx1"/>
                          </a:solidFill>
                          <a:latin typeface="Tw Cen MT" panose="020B0602020104020603" pitchFamily="34" charset="0"/>
                          <a:ea typeface="+mn-ea"/>
                          <a:cs typeface="+mn-cs"/>
                        </a:rPr>
                        <a:t>completed. Work to commence in October 2022</a:t>
                      </a:r>
                      <a:endParaRPr lang="en-US" sz="1800" b="0" i="0" u="none" strike="noStrike" kern="1200" baseline="0" dirty="0">
                        <a:solidFill>
                          <a:schemeClr val="tx1"/>
                        </a:solidFill>
                        <a:latin typeface="Tw Cen MT" panose="020B0602020104020603" pitchFamily="34" charset="0"/>
                        <a:ea typeface="+mn-ea"/>
                        <a:cs typeface="+mn-cs"/>
                      </a:endParaRPr>
                    </a:p>
                    <a:p>
                      <a:pPr marL="285750" marR="0" lvl="0" indent="-285750" algn="just" defTabSz="457200" rtl="0" eaLnBrk="1" latinLnBrk="0" hangingPunct="1">
                        <a:lnSpc>
                          <a:spcPct val="115000"/>
                        </a:lnSpc>
                        <a:spcBef>
                          <a:spcPts val="0"/>
                        </a:spcBef>
                        <a:spcAft>
                          <a:spcPts val="0"/>
                        </a:spcAft>
                        <a:buFont typeface="Wingdings" panose="05000000000000000000" pitchFamily="2" charset="2"/>
                        <a:buChar char="§"/>
                      </a:pPr>
                      <a:endParaRPr lang="en-US" sz="1000" b="0" i="0" u="none" strike="noStrike" kern="1200" baseline="0" dirty="0">
                        <a:solidFill>
                          <a:schemeClr val="tx1"/>
                        </a:solidFill>
                        <a:latin typeface="Tw Cen MT" panose="020B0602020104020603" pitchFamily="34" charset="0"/>
                        <a:ea typeface="+mn-ea"/>
                        <a:cs typeface="+mn-cs"/>
                      </a:endParaRPr>
                    </a:p>
                    <a:p>
                      <a:pPr marL="285750" marR="0" lvl="0" indent="-285750" algn="just" defTabSz="457200" rtl="0" eaLnBrk="1" latinLnBrk="0" hangingPunct="1">
                        <a:lnSpc>
                          <a:spcPct val="115000"/>
                        </a:lnSpc>
                        <a:spcBef>
                          <a:spcPts val="0"/>
                        </a:spcBef>
                        <a:spcAft>
                          <a:spcPts val="0"/>
                        </a:spcAft>
                        <a:buFont typeface="Wingdings" panose="05000000000000000000" pitchFamily="2" charset="2"/>
                        <a:buChar char="§"/>
                      </a:pPr>
                      <a:r>
                        <a:rPr lang="en-US" sz="1800" b="0" i="0" u="none" strike="noStrike" kern="1200" baseline="0" dirty="0" smtClean="0">
                          <a:solidFill>
                            <a:schemeClr val="tx1"/>
                          </a:solidFill>
                          <a:latin typeface="Tw Cen MT" panose="020B0602020104020603" pitchFamily="34" charset="0"/>
                          <a:ea typeface="+mn-ea"/>
                          <a:cs typeface="+mn-cs"/>
                        </a:rPr>
                        <a:t>Negotiations between Transnet and DP World about the proposed rail siding already facilitated by national PMU</a:t>
                      </a:r>
                      <a:endParaRPr lang="en-US" sz="1800" b="0" i="0" u="none" strike="noStrike" kern="1200" baseline="0" dirty="0">
                        <a:solidFill>
                          <a:schemeClr val="tx1"/>
                        </a:solidFill>
                        <a:latin typeface="Tw Cen MT" panose="020B0602020104020603" pitchFamily="34" charset="0"/>
                        <a:ea typeface="+mn-ea"/>
                        <a:cs typeface="+mn-cs"/>
                      </a:endParaRPr>
                    </a:p>
                  </a:txBody>
                  <a:tcPr marL="64636" marR="6463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bl>
          </a:graphicData>
        </a:graphic>
      </p:graphicFrame>
      <p:pic>
        <p:nvPicPr>
          <p:cNvPr id="10" name="Picture 9" descr="C:\Users\Administrator\Desktop\May 2020\Graphic2.JPG"/>
          <p:cNvPicPr/>
          <p:nvPr/>
        </p:nvPicPr>
        <p:blipFill>
          <a:blip r:embed="rId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4581549F-6575-4A43-884C-FD1E274AF836}"/>
              </a:ext>
            </a:extLst>
          </p:cNvPr>
          <p:cNvPicPr>
            <a:picLocks noChangeAspect="1"/>
          </p:cNvPicPr>
          <p:nvPr/>
        </p:nvPicPr>
        <p:blipFill>
          <a:blip r:embed="rId3"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4" name="Picture 13"/>
          <p:cNvPicPr/>
          <p:nvPr/>
        </p:nvPicPr>
        <p:blipFill>
          <a:blip r:embed="rId5" cstate="print">
            <a:extLst>
              <a:ext uri="{28A0092B-C50C-407E-A947-70E740481C1C}">
                <a14:useLocalDpi xmlns:a14="http://schemas.microsoft.com/office/drawing/2010/main" xmlns="" val="0"/>
              </a:ext>
            </a:extLst>
          </a:blip>
          <a:stretch>
            <a:fillRect/>
          </a:stretch>
        </p:blipFill>
        <p:spPr>
          <a:xfrm>
            <a:off x="10347158" y="1349379"/>
            <a:ext cx="153804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26189" y="4145694"/>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8389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289785" y="665450"/>
            <a:ext cx="8170031" cy="769441"/>
          </a:xfrm>
          <a:prstGeom prst="rect">
            <a:avLst/>
          </a:prstGeom>
          <a:noFill/>
          <a:ln>
            <a:noFill/>
          </a:ln>
          <a:effectLst>
            <a:outerShdw blurRad="107950" dist="12700" dir="5400000" algn="ctr">
              <a:srgbClr val="000000"/>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 </a:t>
            </a:r>
            <a:r>
              <a:rPr lang="en-US" sz="3200" b="1" noProof="0" dirty="0" smtClean="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rPr>
              <a:t>Project Layout Plan: </a:t>
            </a:r>
            <a:r>
              <a:rPr lang="en-US" sz="3200" b="1" i="1" noProof="0" dirty="0" smtClean="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rPr>
              <a:t>P</a:t>
            </a:r>
            <a:r>
              <a:rPr lang="en-US" sz="3200" b="1" i="1" dirty="0" err="1" smtClean="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rPr>
              <a:t>hase</a:t>
            </a:r>
            <a:r>
              <a:rPr lang="en-US" sz="3200" b="1" i="1" dirty="0" smtClean="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rPr>
              <a:t> 1 Operations</a:t>
            </a:r>
            <a:endParaRPr lang="en-US" sz="3200" b="1" i="1" dirty="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Trebuchet MS" panose="020B0603020202020204"/>
              </a:rPr>
              <a:t>26</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9" name="Picture 8"/>
          <p:cNvPicPr>
            <a:picLocks noChangeAspect="1"/>
          </p:cNvPicPr>
          <p:nvPr/>
        </p:nvPicPr>
        <p:blipFill>
          <a:blip r:embed="rId2" cstate="print"/>
          <a:stretch>
            <a:fillRect/>
          </a:stretch>
        </p:blipFill>
        <p:spPr>
          <a:xfrm>
            <a:off x="818410" y="1853515"/>
            <a:ext cx="8281292" cy="4744604"/>
          </a:xfrm>
          <a:prstGeom prst="rect">
            <a:avLst/>
          </a:prstGeom>
        </p:spPr>
      </p:pic>
      <p:pic>
        <p:nvPicPr>
          <p:cNvPr id="10" name="Picture 9" descr="C:\Users\Administrator\Desktop\May 2020\Graphic2.JPG"/>
          <p:cNvPicPr/>
          <p:nvPr/>
        </p:nvPicPr>
        <p:blipFill>
          <a:blip r:embed="rId3"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4581549F-6575-4A43-884C-FD1E274AF836}"/>
              </a:ext>
            </a:extLst>
          </p:cNvPr>
          <p:cNvPicPr>
            <a:picLocks noChangeAspect="1"/>
          </p:cNvPicPr>
          <p:nvPr/>
        </p:nvPicPr>
        <p:blipFill>
          <a:blip r:embed="rId4"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descr="http://www.mega.gov.za/wp-content/uploads/2015/10/mpumalanga_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8184" y="6296296"/>
            <a:ext cx="1507018" cy="561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0" descr="Move over, Durban: there's a quicker way to get containers to Jobur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5" name="Picture 14"/>
          <p:cNvPicPr/>
          <p:nvPr/>
        </p:nvPicPr>
        <p:blipFill>
          <a:blip r:embed="rId7"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6" descr="Agro Processing High Resolution Stock Photography and Images - Alamy"/>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2523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6318924" y="49883"/>
            <a:ext cx="1583418" cy="1008375"/>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7776670" y="63950"/>
            <a:ext cx="1444332" cy="994307"/>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5101391" y="45094"/>
            <a:ext cx="1356620" cy="1013164"/>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3738592" y="13286"/>
            <a:ext cx="1362798" cy="105695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2263747" y="-76738"/>
            <a:ext cx="1809479" cy="1325582"/>
          </a:xfrm>
          <a:prstGeom prst="rect">
            <a:avLst/>
          </a:prstGeom>
          <a:ln>
            <a:noFill/>
          </a:ln>
          <a:effectLst>
            <a:softEdge rad="112500"/>
          </a:effectLst>
        </p:spPr>
      </p:pic>
      <p:sp>
        <p:nvSpPr>
          <p:cNvPr id="36" name="TextBox 35"/>
          <p:cNvSpPr txBox="1"/>
          <p:nvPr/>
        </p:nvSpPr>
        <p:spPr>
          <a:xfrm>
            <a:off x="498339" y="2378296"/>
            <a:ext cx="9615638" cy="1015663"/>
          </a:xfrm>
          <a:prstGeom prst="rect">
            <a:avLst/>
          </a:prstGeom>
          <a:noFill/>
        </p:spPr>
        <p:txBody>
          <a:bodyPr wrap="square" rtlCol="0">
            <a:spAutoFit/>
          </a:bodyPr>
          <a:lstStyle/>
          <a:p>
            <a:pPr lvl="1" algn="ctr"/>
            <a:r>
              <a:rPr lang="en-US" sz="6000" b="1" dirty="0" smtClean="0">
                <a:ln w="13462">
                  <a:solidFill>
                    <a:prstClr val="white"/>
                  </a:solidFill>
                  <a:prstDash val="solid"/>
                </a:ln>
                <a:solidFill>
                  <a:srgbClr val="54A021">
                    <a:lumMod val="50000"/>
                  </a:srgbClr>
                </a:solidFill>
                <a:effectLst>
                  <a:outerShdw dist="38100" dir="2700000" algn="bl" rotWithShape="0">
                    <a:srgbClr val="C42F1A"/>
                  </a:outerShdw>
                </a:effectLst>
              </a:rPr>
              <a:t>Risks and Mitigation</a:t>
            </a:r>
            <a:endParaRPr kumimoji="0" lang="en-US" sz="6000" b="1" i="0" u="none" strike="noStrike" kern="1200" cap="none" spc="0" normalizeH="0" baseline="0" noProof="0" dirty="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566171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91981" y="540958"/>
            <a:ext cx="7524753" cy="923330"/>
          </a:xfrm>
          <a:prstGeom prst="rect">
            <a:avLst/>
          </a:prstGeom>
          <a:noFill/>
          <a:ln>
            <a:noFill/>
          </a:ln>
          <a:effectLst>
            <a:outerShdw blurRad="107950" dist="12700" dir="5400000" algn="ctr">
              <a:srgbClr val="000000"/>
            </a:outerShdw>
          </a:effectLst>
        </p:spPr>
        <p:txBody>
          <a:bodyPr wrap="square" rtlCol="0">
            <a:spAutoFit/>
          </a:bodyPr>
          <a:lstStyle/>
          <a:p>
            <a:pPr algn="ctr"/>
            <a:r>
              <a:rPr lang="en-US" sz="5400" b="1" dirty="0">
                <a:ln w="13462">
                  <a:solidFill>
                    <a:schemeClr val="bg1"/>
                  </a:solidFill>
                  <a:prstDash val="solid"/>
                </a:ln>
                <a:solidFill>
                  <a:srgbClr val="FFC000"/>
                </a:solidFill>
                <a:effectLst>
                  <a:outerShdw dist="38100" dir="2700000" algn="bl" rotWithShape="0">
                    <a:schemeClr val="accent5"/>
                  </a:outerShdw>
                </a:effectLst>
                <a:latin typeface="+mj-lt"/>
                <a:ea typeface="+mj-ea"/>
                <a:cs typeface="+mj-cs"/>
              </a:rPr>
              <a:t>CONTENT</a:t>
            </a: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6" name="10-Point Star 15"/>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pic>
        <p:nvPicPr>
          <p:cNvPr id="14" name="Picture 13">
            <a:extLst>
              <a:ext uri="{FF2B5EF4-FFF2-40B4-BE49-F238E27FC236}">
                <a16:creationId xmlns:a16="http://schemas.microsoft.com/office/drawing/2014/main" xmlns="" id="{4581549F-6575-4A43-884C-FD1E274AF836}"/>
              </a:ext>
            </a:extLst>
          </p:cNvPr>
          <p:cNvPicPr>
            <a:picLocks noChangeAspect="1"/>
          </p:cNvPicPr>
          <p:nvPr/>
        </p:nvPicPr>
        <p:blipFill>
          <a:blip r:embed="rId5"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3" descr="http://www.mega.gov.za/wp-content/uploads/2015/10/mpumalanga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27220" y="6123143"/>
            <a:ext cx="1742173" cy="648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C:\Users\Administrator\Desktop\May 2020\Graphic2.JPG"/>
          <p:cNvPicPr/>
          <p:nvPr/>
        </p:nvPicPr>
        <p:blipFill>
          <a:blip r:embed="rId7"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p:cNvSpPr txBox="1"/>
          <p:nvPr/>
        </p:nvSpPr>
        <p:spPr>
          <a:xfrm>
            <a:off x="553454" y="1631911"/>
            <a:ext cx="9289704" cy="3323987"/>
          </a:xfrm>
          <a:prstGeom prst="rect">
            <a:avLst/>
          </a:prstGeom>
          <a:noFill/>
          <a:ln w="3175">
            <a:solidFill>
              <a:srgbClr val="FFFF00"/>
            </a:solidFill>
          </a:ln>
        </p:spPr>
        <p:txBody>
          <a:bodyPr wrap="square" rtlCol="0">
            <a:spAutoFit/>
          </a:bodyPr>
          <a:lstStyle/>
          <a:p>
            <a:pPr marL="461963" indent="-461963">
              <a:lnSpc>
                <a:spcPct val="150000"/>
              </a:lnSpc>
              <a:buFont typeface="Wingdings" panose="05000000000000000000" pitchFamily="2" charset="2"/>
              <a:buChar char="ü"/>
            </a:pPr>
            <a:r>
              <a:rPr lang="en-US" sz="2000" dirty="0" smtClean="0">
                <a:ln w="0"/>
                <a:effectLst>
                  <a:outerShdw blurRad="38100" dist="19050" dir="2700000" algn="tl" rotWithShape="0">
                    <a:schemeClr val="dk1">
                      <a:alpha val="40000"/>
                    </a:schemeClr>
                  </a:outerShdw>
                </a:effectLst>
                <a:latin typeface="+mj-lt"/>
                <a:ea typeface="+mj-ea"/>
                <a:cs typeface="+mj-cs"/>
              </a:rPr>
              <a:t>Nkomazi Special Economic Zone (SEZ)</a:t>
            </a:r>
          </a:p>
          <a:p>
            <a:pPr marL="461963" indent="-461963">
              <a:lnSpc>
                <a:spcPct val="150000"/>
              </a:lnSpc>
              <a:buFont typeface="Wingdings" panose="05000000000000000000" pitchFamily="2" charset="2"/>
              <a:buChar char="ü"/>
            </a:pPr>
            <a:r>
              <a:rPr lang="en-US" sz="2000" dirty="0" smtClean="0">
                <a:ln w="0"/>
                <a:effectLst>
                  <a:outerShdw blurRad="38100" dist="19050" dir="2700000" algn="tl" rotWithShape="0">
                    <a:schemeClr val="dk1">
                      <a:alpha val="40000"/>
                    </a:schemeClr>
                  </a:outerShdw>
                </a:effectLst>
                <a:latin typeface="+mj-lt"/>
                <a:ea typeface="+mj-ea"/>
                <a:cs typeface="+mj-cs"/>
              </a:rPr>
              <a:t>SEZ implementation </a:t>
            </a:r>
            <a:r>
              <a:rPr lang="en-US" sz="2000" dirty="0">
                <a:ln w="0"/>
                <a:effectLst>
                  <a:outerShdw blurRad="38100" dist="19050" dir="2700000" algn="tl" rotWithShape="0">
                    <a:schemeClr val="dk1">
                      <a:alpha val="40000"/>
                    </a:schemeClr>
                  </a:outerShdw>
                </a:effectLst>
                <a:latin typeface="+mj-lt"/>
                <a:ea typeface="+mj-ea"/>
                <a:cs typeface="+mj-cs"/>
              </a:rPr>
              <a:t>p</a:t>
            </a:r>
            <a:r>
              <a:rPr lang="en-US" sz="2000" dirty="0" smtClean="0">
                <a:ln w="0"/>
                <a:effectLst>
                  <a:outerShdw blurRad="38100" dist="19050" dir="2700000" algn="tl" rotWithShape="0">
                    <a:schemeClr val="dk1">
                      <a:alpha val="40000"/>
                    </a:schemeClr>
                  </a:outerShdw>
                </a:effectLst>
                <a:latin typeface="+mj-lt"/>
                <a:ea typeface="+mj-ea"/>
                <a:cs typeface="+mj-cs"/>
              </a:rPr>
              <a:t>rocess: </a:t>
            </a:r>
            <a:r>
              <a:rPr lang="en-US" sz="2000" i="1" dirty="0" smtClean="0">
                <a:ln w="0"/>
                <a:solidFill>
                  <a:schemeClr val="accent4">
                    <a:lumMod val="50000"/>
                  </a:schemeClr>
                </a:solidFill>
                <a:effectLst>
                  <a:outerShdw blurRad="38100" dist="19050" dir="2700000" algn="tl" rotWithShape="0">
                    <a:schemeClr val="dk1">
                      <a:alpha val="40000"/>
                    </a:schemeClr>
                  </a:outerShdw>
                </a:effectLst>
                <a:latin typeface="+mj-lt"/>
                <a:ea typeface="+mj-ea"/>
                <a:cs typeface="+mj-cs"/>
              </a:rPr>
              <a:t>progress achieved to </a:t>
            </a:r>
            <a:r>
              <a:rPr lang="en-US" sz="2000" i="1" dirty="0">
                <a:ln w="0"/>
                <a:solidFill>
                  <a:schemeClr val="accent4">
                    <a:lumMod val="50000"/>
                  </a:schemeClr>
                </a:solidFill>
                <a:effectLst>
                  <a:outerShdw blurRad="38100" dist="19050" dir="2700000" algn="tl" rotWithShape="0">
                    <a:schemeClr val="dk1">
                      <a:alpha val="40000"/>
                    </a:schemeClr>
                  </a:outerShdw>
                </a:effectLst>
                <a:latin typeface="+mj-lt"/>
                <a:ea typeface="+mj-ea"/>
                <a:cs typeface="+mj-cs"/>
              </a:rPr>
              <a:t>date</a:t>
            </a:r>
          </a:p>
          <a:p>
            <a:pPr marL="461963" indent="-461963">
              <a:lnSpc>
                <a:spcPct val="150000"/>
              </a:lnSpc>
              <a:buFont typeface="Wingdings" panose="05000000000000000000" pitchFamily="2" charset="2"/>
              <a:buChar char="ü"/>
            </a:pPr>
            <a:r>
              <a:rPr lang="en-US" sz="2000" dirty="0" smtClean="0">
                <a:ln w="0"/>
                <a:effectLst>
                  <a:outerShdw blurRad="38100" dist="19050" dir="2700000" algn="tl" rotWithShape="0">
                    <a:schemeClr val="dk1">
                      <a:alpha val="40000"/>
                    </a:schemeClr>
                  </a:outerShdw>
                </a:effectLst>
                <a:latin typeface="+mj-lt"/>
                <a:ea typeface="+mj-ea"/>
                <a:cs typeface="+mj-cs"/>
              </a:rPr>
              <a:t>SEZ Interim Phase : </a:t>
            </a:r>
            <a:r>
              <a:rPr lang="en-US" sz="2000" i="1" dirty="0">
                <a:ln w="0"/>
                <a:solidFill>
                  <a:schemeClr val="accent4">
                    <a:lumMod val="50000"/>
                  </a:schemeClr>
                </a:solidFill>
                <a:effectLst>
                  <a:outerShdw blurRad="38100" dist="19050" dir="2700000" algn="tl" rotWithShape="0">
                    <a:prstClr val="black">
                      <a:alpha val="40000"/>
                    </a:prstClr>
                  </a:outerShdw>
                </a:effectLst>
              </a:rPr>
              <a:t>Key Activities on Critical Path </a:t>
            </a:r>
            <a:endParaRPr lang="en-US" sz="800" dirty="0" smtClean="0">
              <a:ln w="0"/>
              <a:effectLst>
                <a:outerShdw blurRad="38100" dist="19050" dir="2700000" algn="tl" rotWithShape="0">
                  <a:schemeClr val="dk1">
                    <a:alpha val="40000"/>
                  </a:schemeClr>
                </a:outerShdw>
              </a:effectLst>
              <a:latin typeface="+mj-lt"/>
              <a:ea typeface="+mj-ea"/>
              <a:cs typeface="+mj-cs"/>
            </a:endParaRPr>
          </a:p>
          <a:p>
            <a:pPr marL="461963" indent="-461963">
              <a:lnSpc>
                <a:spcPct val="150000"/>
              </a:lnSpc>
              <a:buFont typeface="Wingdings" panose="05000000000000000000" pitchFamily="2" charset="2"/>
              <a:buChar char="ü"/>
            </a:pPr>
            <a:r>
              <a:rPr lang="en-US" sz="2000" dirty="0">
                <a:ln w="0"/>
                <a:effectLst>
                  <a:outerShdw blurRad="38100" dist="19050" dir="2700000" algn="tl" rotWithShape="0">
                    <a:schemeClr val="dk1">
                      <a:alpha val="40000"/>
                    </a:schemeClr>
                  </a:outerShdw>
                </a:effectLst>
                <a:latin typeface="+mj-lt"/>
                <a:ea typeface="+mj-ea"/>
                <a:cs typeface="+mj-cs"/>
              </a:rPr>
              <a:t>Investment Pipeline </a:t>
            </a:r>
            <a:endParaRPr lang="en-US" sz="800" dirty="0">
              <a:ln w="0"/>
              <a:effectLst>
                <a:outerShdw blurRad="38100" dist="19050" dir="2700000" algn="tl" rotWithShape="0">
                  <a:schemeClr val="dk1">
                    <a:alpha val="40000"/>
                  </a:schemeClr>
                </a:outerShdw>
              </a:effectLst>
              <a:latin typeface="+mj-lt"/>
              <a:ea typeface="+mj-ea"/>
              <a:cs typeface="+mj-cs"/>
            </a:endParaRPr>
          </a:p>
          <a:p>
            <a:pPr marL="461963" indent="-461963">
              <a:lnSpc>
                <a:spcPct val="150000"/>
              </a:lnSpc>
              <a:buFont typeface="Wingdings" panose="05000000000000000000" pitchFamily="2" charset="2"/>
              <a:buChar char="ü"/>
            </a:pPr>
            <a:r>
              <a:rPr lang="en-US" sz="2000" dirty="0">
                <a:ln w="0"/>
                <a:effectLst>
                  <a:outerShdw blurRad="38100" dist="19050" dir="2700000" algn="tl" rotWithShape="0">
                    <a:schemeClr val="dk1">
                      <a:alpha val="40000"/>
                    </a:schemeClr>
                  </a:outerShdw>
                </a:effectLst>
                <a:latin typeface="+mj-lt"/>
                <a:ea typeface="+mj-ea"/>
                <a:cs typeface="+mj-cs"/>
              </a:rPr>
              <a:t>Risk &amp; </a:t>
            </a:r>
            <a:r>
              <a:rPr lang="en-US" sz="2000" dirty="0" smtClean="0">
                <a:ln w="0"/>
                <a:effectLst>
                  <a:outerShdw blurRad="38100" dist="19050" dir="2700000" algn="tl" rotWithShape="0">
                    <a:schemeClr val="dk1">
                      <a:alpha val="40000"/>
                    </a:schemeClr>
                  </a:outerShdw>
                </a:effectLst>
                <a:latin typeface="+mj-lt"/>
                <a:ea typeface="+mj-ea"/>
                <a:cs typeface="+mj-cs"/>
              </a:rPr>
              <a:t>Mitigation</a:t>
            </a:r>
            <a:endParaRPr lang="en-US" sz="800" dirty="0">
              <a:ln w="0"/>
              <a:effectLst>
                <a:outerShdw blurRad="38100" dist="19050" dir="2700000" algn="tl" rotWithShape="0">
                  <a:schemeClr val="dk1">
                    <a:alpha val="40000"/>
                  </a:schemeClr>
                </a:outerShdw>
              </a:effectLst>
              <a:latin typeface="+mj-lt"/>
              <a:ea typeface="+mj-ea"/>
              <a:cs typeface="+mj-cs"/>
            </a:endParaRPr>
          </a:p>
          <a:p>
            <a:pPr marL="461963" indent="-461963">
              <a:lnSpc>
                <a:spcPct val="150000"/>
              </a:lnSpc>
              <a:buFont typeface="Wingdings" panose="05000000000000000000" pitchFamily="2" charset="2"/>
              <a:buChar char="ü"/>
            </a:pPr>
            <a:r>
              <a:rPr lang="en-US" sz="2000" dirty="0">
                <a:ln w="0"/>
                <a:effectLst>
                  <a:outerShdw blurRad="38100" dist="19050" dir="2700000" algn="tl" rotWithShape="0">
                    <a:schemeClr val="dk1">
                      <a:alpha val="40000"/>
                    </a:schemeClr>
                  </a:outerShdw>
                </a:effectLst>
                <a:latin typeface="+mj-lt"/>
                <a:ea typeface="+mj-ea"/>
                <a:cs typeface="+mj-cs"/>
              </a:rPr>
              <a:t>2022/23 </a:t>
            </a:r>
            <a:r>
              <a:rPr lang="en-US" sz="2000" dirty="0" smtClean="0">
                <a:ln w="0"/>
                <a:effectLst>
                  <a:outerShdw blurRad="38100" dist="19050" dir="2700000" algn="tl" rotWithShape="0">
                    <a:schemeClr val="dk1">
                      <a:alpha val="40000"/>
                    </a:schemeClr>
                  </a:outerShdw>
                </a:effectLst>
                <a:latin typeface="+mj-lt"/>
                <a:ea typeface="+mj-ea"/>
                <a:cs typeface="+mj-cs"/>
              </a:rPr>
              <a:t>Priorities</a:t>
            </a:r>
          </a:p>
          <a:p>
            <a:pPr marL="461963" indent="-461963">
              <a:lnSpc>
                <a:spcPct val="150000"/>
              </a:lnSpc>
              <a:buFont typeface="Wingdings" panose="05000000000000000000" pitchFamily="2" charset="2"/>
              <a:buChar char="ü"/>
            </a:pPr>
            <a:r>
              <a:rPr lang="en-US" sz="2000" dirty="0" smtClean="0">
                <a:ln w="0"/>
                <a:effectLst>
                  <a:outerShdw blurRad="38100" dist="19050" dir="2700000" algn="tl" rotWithShape="0">
                    <a:schemeClr val="dk1">
                      <a:alpha val="40000"/>
                    </a:schemeClr>
                  </a:outerShdw>
                </a:effectLst>
                <a:latin typeface="+mj-lt"/>
                <a:ea typeface="+mj-ea"/>
                <a:cs typeface="+mj-cs"/>
              </a:rPr>
              <a:t>Recommendations</a:t>
            </a:r>
            <a:endParaRPr lang="en-US" sz="2000" dirty="0">
              <a:ln w="0"/>
              <a:effectLst>
                <a:outerShdw blurRad="38100" dist="19050" dir="2700000" algn="tl" rotWithShape="0">
                  <a:schemeClr val="dk1">
                    <a:alpha val="40000"/>
                  </a:schemeClr>
                </a:outerShdw>
              </a:effectLst>
              <a:latin typeface="+mj-lt"/>
              <a:ea typeface="+mj-ea"/>
              <a:cs typeface="+mj-cs"/>
            </a:endParaRPr>
          </a:p>
        </p:txBody>
      </p:sp>
    </p:spTree>
    <p:extLst>
      <p:ext uri="{BB962C8B-B14F-4D97-AF65-F5344CB8AC3E}">
        <p14:creationId xmlns:p14="http://schemas.microsoft.com/office/powerpoint/2010/main" xmlns="" val="1012268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036171" y="280729"/>
            <a:ext cx="7524753" cy="584775"/>
          </a:xfrm>
          <a:prstGeom prst="rect">
            <a:avLst/>
          </a:prstGeom>
          <a:noFill/>
          <a:ln>
            <a:noFill/>
          </a:ln>
          <a:effectLst>
            <a:outerShdw blurRad="107950" dist="12700" dir="5400000" algn="ctr">
              <a:srgbClr val="000000"/>
            </a:outerShdw>
          </a:effectLst>
        </p:spPr>
        <p:txBody>
          <a:bodyPr wrap="square" rtlCol="0">
            <a:spAutoFit/>
          </a:bodyPr>
          <a:lstStyle/>
          <a:p>
            <a:pPr algn="ctr">
              <a:defRPr/>
            </a:pPr>
            <a:r>
              <a:rPr lang="en-US" sz="3200" b="1" dirty="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rPr>
              <a:t>Risk and Mitigation </a:t>
            </a:r>
          </a:p>
        </p:txBody>
      </p:sp>
      <p:sp>
        <p:nvSpPr>
          <p:cNvPr id="20" name="Minus 19"/>
          <p:cNvSpPr/>
          <p:nvPr/>
        </p:nvSpPr>
        <p:spPr>
          <a:xfrm>
            <a:off x="2168635" y="89811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prstClr val="white"/>
                </a:solidFill>
                <a:latin typeface="Trebuchet MS" panose="020B0603020202020204"/>
              </a:rPr>
              <a:t>28</a:t>
            </a:r>
            <a:endParaRPr kumimoji="0" lang="en-US" sz="3200" b="1" i="0" u="none" strike="noStrike" kern="1200" cap="none" spc="0" normalizeH="0" baseline="0" noProof="0" dirty="0">
              <a:ln>
                <a:noFill/>
              </a:ln>
              <a:solidFill>
                <a:prstClr val="white"/>
              </a:solidFill>
              <a:effectLst/>
              <a:uLnTx/>
              <a:uFillTx/>
              <a:latin typeface="Trebuchet MS" panose="020B0603020202020204"/>
            </a:endParaRPr>
          </a:p>
        </p:txBody>
      </p:sp>
      <p:pic>
        <p:nvPicPr>
          <p:cNvPr id="16" name="Picture 15" descr="C:\Users\Administrator\Desktop\May 2020\Graphic2.JPG"/>
          <p:cNvPicPr/>
          <p:nvPr/>
        </p:nvPicPr>
        <p:blipFill>
          <a:blip r:embed="rId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xmlns="" id="{4581549F-6575-4A43-884C-FD1E274AF836}"/>
              </a:ext>
            </a:extLst>
          </p:cNvPr>
          <p:cNvPicPr>
            <a:picLocks noChangeAspect="1"/>
          </p:cNvPicPr>
          <p:nvPr/>
        </p:nvPicPr>
        <p:blipFill>
          <a:blip r:embed="rId3"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3" descr="http://www.mega.gov.za/wp-content/uploads/2015/10/mpumalanga_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54702" y="6229884"/>
            <a:ext cx="1507018" cy="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2" name="Table 21"/>
          <p:cNvGraphicFramePr>
            <a:graphicFrameLocks noGrp="1"/>
          </p:cNvGraphicFramePr>
          <p:nvPr>
            <p:extLst>
              <p:ext uri="{D42A27DB-BD31-4B8C-83A1-F6EECF244321}">
                <p14:modId xmlns:p14="http://schemas.microsoft.com/office/powerpoint/2010/main" xmlns="" val="3254793937"/>
              </p:ext>
            </p:extLst>
          </p:nvPr>
        </p:nvGraphicFramePr>
        <p:xfrm>
          <a:off x="320039" y="1653164"/>
          <a:ext cx="9240884" cy="4147963"/>
        </p:xfrm>
        <a:graphic>
          <a:graphicData uri="http://schemas.openxmlformats.org/drawingml/2006/table">
            <a:tbl>
              <a:tblPr firstRow="1" bandRow="1">
                <a:tableStyleId>{BC89EF96-8CEA-46FF-86C4-4CE0E7609802}</a:tableStyleId>
              </a:tblPr>
              <a:tblGrid>
                <a:gridCol w="1595120">
                  <a:extLst>
                    <a:ext uri="{9D8B030D-6E8A-4147-A177-3AD203B41FA5}">
                      <a16:colId xmlns:a16="http://schemas.microsoft.com/office/drawing/2014/main" xmlns="" val="621373718"/>
                    </a:ext>
                  </a:extLst>
                </a:gridCol>
                <a:gridCol w="3754121">
                  <a:extLst>
                    <a:ext uri="{9D8B030D-6E8A-4147-A177-3AD203B41FA5}">
                      <a16:colId xmlns:a16="http://schemas.microsoft.com/office/drawing/2014/main" xmlns="" val="1564726463"/>
                    </a:ext>
                  </a:extLst>
                </a:gridCol>
                <a:gridCol w="3891643">
                  <a:extLst>
                    <a:ext uri="{9D8B030D-6E8A-4147-A177-3AD203B41FA5}">
                      <a16:colId xmlns:a16="http://schemas.microsoft.com/office/drawing/2014/main" xmlns="" val="4209167321"/>
                    </a:ext>
                  </a:extLst>
                </a:gridCol>
              </a:tblGrid>
              <a:tr h="575327">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600" baseline="0" dirty="0"/>
                        <a:t>DEVELOPMENT PHASE</a:t>
                      </a:r>
                      <a:endParaRPr lang="en-US" sz="1600" dirty="0">
                        <a:latin typeface="+mn-lt"/>
                      </a:endParaRPr>
                    </a:p>
                  </a:txBody>
                  <a:tcPr>
                    <a:solidFill>
                      <a:schemeClr val="tx2">
                        <a:lumMod val="75000"/>
                      </a:scheme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aseline="0" dirty="0"/>
                        <a:t>KEY RISK</a:t>
                      </a:r>
                      <a:endParaRPr lang="en-US" sz="1600" dirty="0">
                        <a:latin typeface="+mn-lt"/>
                      </a:endParaRPr>
                    </a:p>
                  </a:txBody>
                  <a:tcPr>
                    <a:solidFill>
                      <a:schemeClr val="tx2">
                        <a:lumMod val="75000"/>
                      </a:scheme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dirty="0"/>
                        <a:t>MITIGATION ACTIVITIES</a:t>
                      </a:r>
                      <a:endParaRPr lang="en-US" sz="1600" dirty="0">
                        <a:latin typeface="+mn-lt"/>
                      </a:endParaRPr>
                    </a:p>
                  </a:txBody>
                  <a:tcPr>
                    <a:solidFill>
                      <a:schemeClr val="tx2">
                        <a:lumMod val="75000"/>
                      </a:schemeClr>
                    </a:solidFill>
                  </a:tcPr>
                </a:tc>
                <a:extLst>
                  <a:ext uri="{0D108BD9-81ED-4DB2-BD59-A6C34878D82A}">
                    <a16:rowId xmlns:a16="http://schemas.microsoft.com/office/drawing/2014/main" xmlns="" val="259294225"/>
                  </a:ext>
                </a:extLst>
              </a:tr>
              <a:tr h="505682">
                <a:tc rowSpan="5">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kern="1200" baseline="0" dirty="0">
                          <a:latin typeface="Tw Cen MT" panose="020B0602020104020603" pitchFamily="34" charset="0"/>
                        </a:rPr>
                        <a:t>Physical Development of the Nkomazi SEZ</a:t>
                      </a:r>
                    </a:p>
                    <a:p>
                      <a:endParaRPr lang="en-US" sz="1400" b="1" kern="1200" baseline="0" dirty="0">
                        <a:latin typeface="Tw Cen MT" panose="020B0602020104020603" pitchFamily="34" charset="0"/>
                        <a:cs typeface="Arial" panose="020B0604020202020204"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ZA" sz="1400" kern="1200" baseline="0" dirty="0">
                          <a:latin typeface="Tw Cen MT" panose="020B0602020104020603" pitchFamily="34" charset="0"/>
                        </a:rPr>
                        <a:t>SEZ </a:t>
                      </a:r>
                      <a:r>
                        <a:rPr lang="en-ZA" sz="1400" kern="1200" baseline="0" dirty="0" smtClean="0">
                          <a:latin typeface="Tw Cen MT" panose="020B0602020104020603" pitchFamily="34" charset="0"/>
                        </a:rPr>
                        <a:t>Entity not fully capacitated and affecting SEZ implementation plan.</a:t>
                      </a:r>
                      <a:endParaRPr lang="en-ZA" sz="1400" i="0" kern="1200" baseline="0" dirty="0">
                        <a:solidFill>
                          <a:schemeClr val="tx1"/>
                        </a:solidFill>
                        <a:latin typeface="Tw Cen MT" panose="020B0602020104020603" pitchFamily="34" charset="0"/>
                        <a:ea typeface="+mn-ea"/>
                        <a:cs typeface="Arial" panose="020B0604020202020204"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dirty="0">
                          <a:latin typeface="Tw Cen MT" panose="020B0602020104020603" pitchFamily="34" charset="0"/>
                        </a:rPr>
                        <a:t>Appointment of full time Board and functional SEZ structure in place (vacant positions filled)</a:t>
                      </a:r>
                      <a:endParaRPr lang="en-US" sz="1400" dirty="0">
                        <a:latin typeface="Tw Cen MT" panose="020B0602020104020603" pitchFamily="34" charset="0"/>
                        <a:cs typeface="Arial" panose="020B0604020202020204" pitchFamily="34" charset="0"/>
                      </a:endParaRPr>
                    </a:p>
                  </a:txBody>
                  <a:tcPr/>
                </a:tc>
                <a:extLst>
                  <a:ext uri="{0D108BD9-81ED-4DB2-BD59-A6C34878D82A}">
                    <a16:rowId xmlns:a16="http://schemas.microsoft.com/office/drawing/2014/main" xmlns="" val="4125345609"/>
                  </a:ext>
                </a:extLst>
              </a:tr>
              <a:tr h="713904">
                <a:tc vMerge="1">
                  <a:txBody>
                    <a:bodyPr/>
                    <a:lstStyle/>
                    <a:p>
                      <a:endParaRPr lang="en-US" sz="1400" b="1" dirty="0">
                        <a:latin typeface="Tw Cen MT" panose="020B0602020104020603"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ZA" sz="1400" kern="1200" baseline="0" dirty="0" smtClean="0">
                          <a:latin typeface="Tw Cen MT" panose="020B0602020104020603" pitchFamily="34" charset="0"/>
                        </a:rPr>
                        <a:t>Slow pace of implementing the bulk </a:t>
                      </a:r>
                      <a:r>
                        <a:rPr lang="en-ZA" sz="1400" kern="1200" baseline="0" dirty="0">
                          <a:latin typeface="Tw Cen MT" panose="020B0602020104020603" pitchFamily="34" charset="0"/>
                        </a:rPr>
                        <a:t>infrastructure </a:t>
                      </a:r>
                      <a:r>
                        <a:rPr lang="en-ZA" sz="1400" kern="1200" baseline="0" dirty="0" smtClean="0">
                          <a:latin typeface="Tw Cen MT" panose="020B0602020104020603" pitchFamily="34" charset="0"/>
                        </a:rPr>
                        <a:t>development programme to </a:t>
                      </a:r>
                      <a:r>
                        <a:rPr lang="en-ZA" sz="1400" kern="1200" baseline="0" dirty="0">
                          <a:latin typeface="Tw Cen MT" panose="020B0602020104020603" pitchFamily="34" charset="0"/>
                        </a:rPr>
                        <a:t>accommodate potential investors</a:t>
                      </a:r>
                      <a:endParaRPr lang="en-ZA" sz="1400" kern="1200" baseline="0" dirty="0">
                        <a:solidFill>
                          <a:schemeClr val="dk1"/>
                        </a:solidFill>
                        <a:latin typeface="Tw Cen MT" panose="020B0602020104020603" pitchFamily="34" charset="0"/>
                        <a:ea typeface="+mn-ea"/>
                        <a:cs typeface="Arial" panose="020B0604020202020204"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dirty="0" smtClean="0">
                          <a:latin typeface="Tw Cen MT" panose="020B0602020104020603" pitchFamily="34" charset="0"/>
                        </a:rPr>
                        <a:t>Access to adequate funding and securing the requisite engineering capacity.</a:t>
                      </a:r>
                      <a:endParaRPr lang="en-US" sz="1400" dirty="0">
                        <a:latin typeface="Tw Cen MT" panose="020B0602020104020603" pitchFamily="34" charset="0"/>
                        <a:cs typeface="Arial" panose="020B0604020202020204" pitchFamily="34" charset="0"/>
                      </a:endParaRPr>
                    </a:p>
                  </a:txBody>
                  <a:tcPr/>
                </a:tc>
                <a:extLst>
                  <a:ext uri="{0D108BD9-81ED-4DB2-BD59-A6C34878D82A}">
                    <a16:rowId xmlns:a16="http://schemas.microsoft.com/office/drawing/2014/main" xmlns="" val="1584221684"/>
                  </a:ext>
                </a:extLst>
              </a:tr>
              <a:tr h="713904">
                <a:tc vMerge="1">
                  <a:txBody>
                    <a:bodyPr/>
                    <a:lstStyle/>
                    <a:p>
                      <a:endParaRPr lang="en-US" sz="1400" b="1" dirty="0">
                        <a:latin typeface="Tw Cen MT" panose="020B0602020104020603"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ZA" sz="1400" kern="1200" baseline="0" dirty="0">
                          <a:latin typeface="Tw Cen MT" panose="020B0602020104020603" pitchFamily="34" charset="0"/>
                        </a:rPr>
                        <a:t>Ability to support SMME’s to participate in SEZ agro processing value chain on a commercial basis</a:t>
                      </a:r>
                      <a:endParaRPr lang="en-ZA" sz="1400" kern="1200" baseline="0" dirty="0">
                        <a:solidFill>
                          <a:schemeClr val="dk1"/>
                        </a:solidFill>
                        <a:latin typeface="Tw Cen MT" panose="020B0602020104020603" pitchFamily="34" charset="0"/>
                        <a:ea typeface="+mn-ea"/>
                        <a:cs typeface="Arial" panose="020B0604020202020204"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dirty="0" smtClean="0">
                          <a:latin typeface="Tw Cen MT" panose="020B0602020104020603" pitchFamily="34" charset="0"/>
                        </a:rPr>
                        <a:t>Develop a well resourced and integrated </a:t>
                      </a:r>
                      <a:r>
                        <a:rPr lang="en-US" sz="1400" dirty="0">
                          <a:latin typeface="Tw Cen MT" panose="020B0602020104020603" pitchFamily="34" charset="0"/>
                        </a:rPr>
                        <a:t>support plan for SMME’s and small holder</a:t>
                      </a:r>
                      <a:r>
                        <a:rPr lang="en-US" sz="1400" baseline="0" dirty="0">
                          <a:latin typeface="Tw Cen MT" panose="020B0602020104020603" pitchFamily="34" charset="0"/>
                        </a:rPr>
                        <a:t> </a:t>
                      </a:r>
                      <a:r>
                        <a:rPr lang="en-US" sz="1400" baseline="0" dirty="0" smtClean="0">
                          <a:latin typeface="Tw Cen MT" panose="020B0602020104020603" pitchFamily="34" charset="0"/>
                        </a:rPr>
                        <a:t>farmers.</a:t>
                      </a:r>
                      <a:endParaRPr lang="en-US" sz="1400" dirty="0">
                        <a:latin typeface="Tw Cen MT" panose="020B0602020104020603" pitchFamily="34" charset="0"/>
                        <a:cs typeface="Arial" panose="020B0604020202020204" pitchFamily="34" charset="0"/>
                      </a:endParaRPr>
                    </a:p>
                  </a:txBody>
                  <a:tcPr/>
                </a:tc>
                <a:extLst>
                  <a:ext uri="{0D108BD9-81ED-4DB2-BD59-A6C34878D82A}">
                    <a16:rowId xmlns:a16="http://schemas.microsoft.com/office/drawing/2014/main" xmlns="" val="2648783330"/>
                  </a:ext>
                </a:extLst>
              </a:tr>
              <a:tr h="559684">
                <a:tc vMerge="1">
                  <a:txBody>
                    <a:bodyPr/>
                    <a:lstStyle/>
                    <a:p>
                      <a:endParaRPr lang="en-US" sz="1600" kern="1200" baseline="0" dirty="0">
                        <a:solidFill>
                          <a:schemeClr val="dk1"/>
                        </a:solidFill>
                        <a:latin typeface="Tw Cen MT" panose="020B0602020104020603" pitchFamily="34" charset="0"/>
                        <a:ea typeface="+mn-ea"/>
                        <a:cs typeface="+mn-cs"/>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ZA" sz="1400" kern="1200" baseline="0" dirty="0" smtClean="0">
                          <a:latin typeface="Tw Cen MT" panose="020B0602020104020603" pitchFamily="34" charset="0"/>
                        </a:rPr>
                        <a:t>Lack of </a:t>
                      </a:r>
                      <a:r>
                        <a:rPr lang="en-ZA" sz="1400" kern="1200" baseline="0" dirty="0">
                          <a:latin typeface="Tw Cen MT" panose="020B0602020104020603" pitchFamily="34" charset="0"/>
                        </a:rPr>
                        <a:t>water for irrigation expansion to support mass </a:t>
                      </a:r>
                      <a:r>
                        <a:rPr lang="en-ZA" sz="1400" kern="1200" baseline="0" dirty="0" smtClean="0">
                          <a:latin typeface="Tw Cen MT" panose="020B0602020104020603" pitchFamily="34" charset="0"/>
                        </a:rPr>
                        <a:t>agricultural production.</a:t>
                      </a:r>
                      <a:endParaRPr lang="en-ZA" sz="1400" kern="1200" baseline="0" dirty="0">
                        <a:solidFill>
                          <a:schemeClr val="dk1"/>
                        </a:solidFill>
                        <a:latin typeface="Tw Cen MT" panose="020B0602020104020603" pitchFamily="34" charset="0"/>
                        <a:ea typeface="+mn-ea"/>
                        <a:cs typeface="Arial" panose="020B0604020202020204"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baseline="0" dirty="0" smtClean="0">
                          <a:latin typeface="Tw Cen MT" panose="020B0602020104020603" pitchFamily="34" charset="0"/>
                        </a:rPr>
                        <a:t>Construction of </a:t>
                      </a:r>
                      <a:r>
                        <a:rPr lang="en-US" sz="1400" dirty="0" smtClean="0">
                          <a:latin typeface="Tw Cen MT" panose="020B0602020104020603" pitchFamily="34" charset="0"/>
                        </a:rPr>
                        <a:t>Mountain </a:t>
                      </a:r>
                      <a:r>
                        <a:rPr lang="en-US" sz="1400" dirty="0">
                          <a:latin typeface="Tw Cen MT" panose="020B0602020104020603" pitchFamily="34" charset="0"/>
                        </a:rPr>
                        <a:t>View </a:t>
                      </a:r>
                      <a:r>
                        <a:rPr lang="en-US" sz="1400" dirty="0" smtClean="0">
                          <a:latin typeface="Tw Cen MT" panose="020B0602020104020603" pitchFamily="34" charset="0"/>
                        </a:rPr>
                        <a:t>Dam</a:t>
                      </a:r>
                      <a:r>
                        <a:rPr lang="en-US" sz="1400" baseline="0" dirty="0" smtClean="0">
                          <a:latin typeface="Tw Cen MT" panose="020B0602020104020603" pitchFamily="34" charset="0"/>
                        </a:rPr>
                        <a:t> and roll out of </a:t>
                      </a:r>
                      <a:r>
                        <a:rPr lang="en-US" sz="1400" dirty="0" smtClean="0">
                          <a:latin typeface="Tw Cen MT" panose="020B0602020104020603" pitchFamily="34" charset="0"/>
                        </a:rPr>
                        <a:t>efficient </a:t>
                      </a:r>
                      <a:r>
                        <a:rPr lang="en-US" sz="1400" baseline="0" dirty="0" smtClean="0">
                          <a:latin typeface="Tw Cen MT" panose="020B0602020104020603" pitchFamily="34" charset="0"/>
                        </a:rPr>
                        <a:t>irrigation systems.</a:t>
                      </a:r>
                      <a:endParaRPr lang="en-US" sz="1400" dirty="0">
                        <a:latin typeface="Tw Cen MT" panose="020B0602020104020603" pitchFamily="34" charset="0"/>
                        <a:cs typeface="Arial" panose="020B0604020202020204" pitchFamily="34" charset="0"/>
                      </a:endParaRPr>
                    </a:p>
                  </a:txBody>
                  <a:tcPr/>
                </a:tc>
                <a:extLst>
                  <a:ext uri="{0D108BD9-81ED-4DB2-BD59-A6C34878D82A}">
                    <a16:rowId xmlns:a16="http://schemas.microsoft.com/office/drawing/2014/main" xmlns="" val="1223130617"/>
                  </a:ext>
                </a:extLst>
              </a:tr>
              <a:tr h="1027959">
                <a:tc vMerge="1">
                  <a:txBody>
                    <a:bodyPr/>
                    <a:lstStyle/>
                    <a:p>
                      <a:endParaRPr lang="en-US" sz="1600" kern="1200" baseline="0" dirty="0">
                        <a:solidFill>
                          <a:schemeClr val="dk1"/>
                        </a:solidFill>
                        <a:latin typeface="Tw Cen MT" panose="020B0602020104020603" pitchFamily="34" charset="0"/>
                        <a:ea typeface="+mn-ea"/>
                        <a:cs typeface="+mn-cs"/>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ZA" sz="1400" kern="1200" baseline="0" dirty="0" smtClean="0">
                          <a:latin typeface="Tw Cen MT" panose="020B0602020104020603" pitchFamily="34" charset="0"/>
                        </a:rPr>
                        <a:t>Non alignment of trade policies with </a:t>
                      </a:r>
                      <a:r>
                        <a:rPr lang="en-ZA" sz="1400" kern="1200" baseline="0" dirty="0">
                          <a:latin typeface="Tw Cen MT" panose="020B0602020104020603" pitchFamily="34" charset="0"/>
                        </a:rPr>
                        <a:t>neighbouring countries (e.g. Eswatini and Mozambique</a:t>
                      </a:r>
                      <a:r>
                        <a:rPr lang="en-ZA" sz="1400" kern="1200" baseline="0" dirty="0" smtClean="0">
                          <a:latin typeface="Tw Cen MT" panose="020B0602020104020603" pitchFamily="34" charset="0"/>
                        </a:rPr>
                        <a:t>) hampers free flow of agricultural produce across borders.</a:t>
                      </a:r>
                      <a:endParaRPr lang="en-ZA" sz="1400" kern="1200" baseline="0" dirty="0">
                        <a:solidFill>
                          <a:schemeClr val="dk1"/>
                        </a:solidFill>
                        <a:latin typeface="Tw Cen MT" panose="020B0602020104020603" pitchFamily="34" charset="0"/>
                        <a:ea typeface="+mn-ea"/>
                        <a:cs typeface="Arial" panose="020B0604020202020204" pitchFamily="34" charset="0"/>
                      </a:endParaRPr>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dirty="0" smtClean="0">
                          <a:latin typeface="Tw Cen MT" panose="020B0602020104020603" pitchFamily="34" charset="0"/>
                        </a:rPr>
                        <a:t>Engage </a:t>
                      </a:r>
                      <a:r>
                        <a:rPr lang="en-US" sz="1400" dirty="0" err="1" smtClean="0">
                          <a:latin typeface="Tw Cen MT" panose="020B0602020104020603" pitchFamily="34" charset="0"/>
                        </a:rPr>
                        <a:t>Dtic</a:t>
                      </a:r>
                      <a:r>
                        <a:rPr lang="en-US" sz="1400" dirty="0" smtClean="0">
                          <a:latin typeface="Tw Cen MT" panose="020B0602020104020603" pitchFamily="34" charset="0"/>
                        </a:rPr>
                        <a:t> and DALRRD</a:t>
                      </a:r>
                      <a:r>
                        <a:rPr lang="en-US" sz="1400" baseline="0" dirty="0" smtClean="0">
                          <a:latin typeface="Tw Cen MT" panose="020B0602020104020603" pitchFamily="34" charset="0"/>
                        </a:rPr>
                        <a:t> to review and align existing trade policies.</a:t>
                      </a:r>
                      <a:endParaRPr lang="en-US" sz="1400" dirty="0">
                        <a:latin typeface="Tw Cen MT" panose="020B0602020104020603" pitchFamily="34" charset="0"/>
                        <a:cs typeface="Arial" panose="020B0604020202020204" pitchFamily="34" charset="0"/>
                      </a:endParaRPr>
                    </a:p>
                  </a:txBody>
                  <a:tcPr/>
                </a:tc>
                <a:extLst>
                  <a:ext uri="{0D108BD9-81ED-4DB2-BD59-A6C34878D82A}">
                    <a16:rowId xmlns:a16="http://schemas.microsoft.com/office/drawing/2014/main" xmlns="" val="1435462135"/>
                  </a:ext>
                </a:extLst>
              </a:tr>
            </a:tbl>
          </a:graphicData>
        </a:graphic>
      </p:graphicFrame>
      <p:pic>
        <p:nvPicPr>
          <p:cNvPr id="10" name="Picture 10" descr="Move over, Durban: there's a quicker way to get containers to Jobur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1" name="Picture 10"/>
          <p:cNvPicPr/>
          <p:nvPr/>
        </p:nvPicPr>
        <p:blipFill>
          <a:blip r:embed="rId6"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6" descr="Agro Processing High Resolution Stock Photography and Images - Alamy"/>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6287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036171" y="280729"/>
            <a:ext cx="7524753" cy="584775"/>
          </a:xfrm>
          <a:prstGeom prst="rect">
            <a:avLst/>
          </a:prstGeom>
          <a:noFill/>
          <a:ln>
            <a:noFill/>
          </a:ln>
          <a:effectLst>
            <a:outerShdw blurRad="107950" dist="12700" dir="5400000" algn="ctr">
              <a:srgbClr val="000000"/>
            </a:outerShdw>
          </a:effectLst>
        </p:spPr>
        <p:txBody>
          <a:bodyPr wrap="square" rtlCol="0">
            <a:spAutoFit/>
          </a:bodyPr>
          <a:lstStyle/>
          <a:p>
            <a:pPr algn="ctr">
              <a:defRPr/>
            </a:pPr>
            <a:r>
              <a:rPr lang="en-US" sz="3200" b="1" dirty="0" smtClean="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rPr>
              <a:t>Stakeholder Engagements</a:t>
            </a:r>
            <a:endParaRPr lang="en-US" sz="3200" b="1" dirty="0">
              <a:ln w="13462">
                <a:solidFill>
                  <a:prstClr val="white"/>
                </a:solidFill>
                <a:prstDash val="solid"/>
              </a:ln>
              <a:solidFill>
                <a:srgbClr val="E76618">
                  <a:lumMod val="50000"/>
                </a:srgbClr>
              </a:solidFill>
              <a:effectLst>
                <a:outerShdw dist="38100" dir="2700000" algn="bl" rotWithShape="0">
                  <a:srgbClr val="C42F1A"/>
                </a:outerShdw>
              </a:effectLst>
              <a:latin typeface="Trebuchet MS" panose="020B0603020202020204"/>
            </a:endParaRPr>
          </a:p>
        </p:txBody>
      </p:sp>
      <p:sp>
        <p:nvSpPr>
          <p:cNvPr id="20" name="Minus 19"/>
          <p:cNvSpPr/>
          <p:nvPr/>
        </p:nvSpPr>
        <p:spPr>
          <a:xfrm>
            <a:off x="2168635" y="89811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10-Point Star 1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prstClr val="white"/>
                </a:solidFill>
                <a:latin typeface="Trebuchet MS" panose="020B0603020202020204"/>
              </a:rPr>
              <a:t>29</a:t>
            </a:r>
            <a:endParaRPr kumimoji="0" lang="en-US" sz="3200" b="1" i="0" u="none" strike="noStrike" kern="1200" cap="none" spc="0" normalizeH="0" baseline="0" noProof="0" dirty="0">
              <a:ln>
                <a:noFill/>
              </a:ln>
              <a:solidFill>
                <a:prstClr val="white"/>
              </a:solidFill>
              <a:effectLst/>
              <a:uLnTx/>
              <a:uFillTx/>
              <a:latin typeface="Trebuchet MS" panose="020B0603020202020204"/>
            </a:endParaRPr>
          </a:p>
        </p:txBody>
      </p:sp>
      <p:pic>
        <p:nvPicPr>
          <p:cNvPr id="16" name="Picture 15" descr="C:\Users\Administrator\Desktop\May 2020\Graphic2.JPG"/>
          <p:cNvPicPr/>
          <p:nvPr/>
        </p:nvPicPr>
        <p:blipFill>
          <a:blip r:embed="rId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xmlns="" id="{4581549F-6575-4A43-884C-FD1E274AF836}"/>
              </a:ext>
            </a:extLst>
          </p:cNvPr>
          <p:cNvPicPr>
            <a:picLocks noChangeAspect="1"/>
          </p:cNvPicPr>
          <p:nvPr/>
        </p:nvPicPr>
        <p:blipFill>
          <a:blip r:embed="rId3"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1" name="Picture 10"/>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xmlns="" val="1438014315"/>
              </p:ext>
            </p:extLst>
          </p:nvPr>
        </p:nvGraphicFramePr>
        <p:xfrm>
          <a:off x="292607" y="1285805"/>
          <a:ext cx="9703364" cy="5165225"/>
        </p:xfrm>
        <a:graphic>
          <a:graphicData uri="http://schemas.openxmlformats.org/drawingml/2006/table">
            <a:tbl>
              <a:tblPr firstRow="1" firstCol="1" bandRow="1">
                <a:tableStyleId>{5C22544A-7EE6-4342-B048-85BDC9FD1C3A}</a:tableStyleId>
              </a:tblPr>
              <a:tblGrid>
                <a:gridCol w="1585380">
                  <a:extLst>
                    <a:ext uri="{9D8B030D-6E8A-4147-A177-3AD203B41FA5}">
                      <a16:colId xmlns:a16="http://schemas.microsoft.com/office/drawing/2014/main" xmlns="" val="734116072"/>
                    </a:ext>
                  </a:extLst>
                </a:gridCol>
                <a:gridCol w="3169836">
                  <a:extLst>
                    <a:ext uri="{9D8B030D-6E8A-4147-A177-3AD203B41FA5}">
                      <a16:colId xmlns:a16="http://schemas.microsoft.com/office/drawing/2014/main" xmlns="" val="1028628980"/>
                    </a:ext>
                  </a:extLst>
                </a:gridCol>
                <a:gridCol w="4948148">
                  <a:extLst>
                    <a:ext uri="{9D8B030D-6E8A-4147-A177-3AD203B41FA5}">
                      <a16:colId xmlns:a16="http://schemas.microsoft.com/office/drawing/2014/main" xmlns="" val="1610710381"/>
                    </a:ext>
                  </a:extLst>
                </a:gridCol>
              </a:tblGrid>
              <a:tr h="513649">
                <a:tc>
                  <a:txBody>
                    <a:bodyPr/>
                    <a:lstStyle/>
                    <a:p>
                      <a:pPr algn="just">
                        <a:lnSpc>
                          <a:spcPct val="110000"/>
                        </a:lnSpc>
                        <a:spcAft>
                          <a:spcPts val="600"/>
                        </a:spcAft>
                      </a:pPr>
                      <a:r>
                        <a:rPr lang="en-GB" sz="1400" dirty="0">
                          <a:effectLst/>
                          <a:latin typeface="Tw Cen MT" panose="020B0602020104020603" pitchFamily="34" charset="0"/>
                        </a:rPr>
                        <a:t>Economic </a:t>
                      </a:r>
                      <a:r>
                        <a:rPr lang="en-GB" sz="1400" dirty="0" smtClean="0">
                          <a:effectLst/>
                          <a:latin typeface="Tw Cen MT" panose="020B0602020104020603" pitchFamily="34" charset="0"/>
                        </a:rPr>
                        <a:t>Cluster</a:t>
                      </a:r>
                    </a:p>
                    <a:p>
                      <a:pPr algn="just">
                        <a:lnSpc>
                          <a:spcPct val="110000"/>
                        </a:lnSpc>
                        <a:spcAft>
                          <a:spcPts val="600"/>
                        </a:spcAft>
                      </a:pP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Stakeholder</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a:effectLst/>
                          <a:latin typeface="Tw Cen MT" panose="020B0602020104020603" pitchFamily="34" charset="0"/>
                        </a:rPr>
                        <a:t>Roles and responsibility</a:t>
                      </a:r>
                      <a:endParaRPr lang="en-ZA" sz="140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4232654132"/>
                  </a:ext>
                </a:extLst>
              </a:tr>
              <a:tr h="532842">
                <a:tc rowSpan="5">
                  <a:txBody>
                    <a:bodyPr/>
                    <a:lstStyle/>
                    <a:p>
                      <a:pPr indent="44450" algn="just">
                        <a:lnSpc>
                          <a:spcPct val="110000"/>
                        </a:lnSpc>
                        <a:spcAft>
                          <a:spcPts val="600"/>
                        </a:spcAft>
                      </a:pPr>
                      <a:r>
                        <a:rPr lang="en-GB" sz="1400" dirty="0">
                          <a:effectLst/>
                          <a:latin typeface="Tw Cen MT" panose="020B0602020104020603" pitchFamily="34" charset="0"/>
                        </a:rPr>
                        <a:t> </a:t>
                      </a:r>
                      <a:endParaRPr lang="en-ZA" sz="1400" dirty="0">
                        <a:effectLst/>
                        <a:latin typeface="Tw Cen MT" panose="020B0602020104020603" pitchFamily="34" charset="0"/>
                      </a:endParaRPr>
                    </a:p>
                    <a:p>
                      <a:pPr indent="44450" algn="just">
                        <a:lnSpc>
                          <a:spcPct val="110000"/>
                        </a:lnSpc>
                        <a:spcAft>
                          <a:spcPts val="600"/>
                        </a:spcAft>
                      </a:pPr>
                      <a:r>
                        <a:rPr lang="en-GB" sz="1400" dirty="0">
                          <a:effectLst/>
                          <a:latin typeface="Tw Cen MT" panose="020B0602020104020603" pitchFamily="34" charset="0"/>
                        </a:rPr>
                        <a:t>Agro-processing</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Organized Agriculture</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Participate in and liaise with the SEZ Entity around </a:t>
                      </a:r>
                      <a:r>
                        <a:rPr lang="en-GB" sz="1400" dirty="0" smtClean="0">
                          <a:effectLst/>
                          <a:latin typeface="Tw Cen MT" panose="020B0602020104020603" pitchFamily="34" charset="0"/>
                        </a:rPr>
                        <a:t>agro-processing opportunities </a:t>
                      </a:r>
                      <a:r>
                        <a:rPr lang="en-GB" sz="1400" dirty="0">
                          <a:effectLst/>
                          <a:latin typeface="Tw Cen MT" panose="020B0602020104020603" pitchFamily="34" charset="0"/>
                        </a:rPr>
                        <a:t>within the zone</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2603716765"/>
                  </a:ext>
                </a:extLst>
              </a:tr>
              <a:tr h="532842">
                <a:tc vMerge="1">
                  <a:txBody>
                    <a:bodyPr/>
                    <a:lstStyle/>
                    <a:p>
                      <a:endParaRPr lang="en-ZA"/>
                    </a:p>
                  </a:txBody>
                  <a:tcPr/>
                </a:tc>
                <a:tc>
                  <a:txBody>
                    <a:bodyPr/>
                    <a:lstStyle/>
                    <a:p>
                      <a:pPr algn="just">
                        <a:lnSpc>
                          <a:spcPct val="110000"/>
                        </a:lnSpc>
                        <a:spcAft>
                          <a:spcPts val="600"/>
                        </a:spcAft>
                      </a:pPr>
                      <a:r>
                        <a:rPr lang="en-GB" sz="1400" dirty="0">
                          <a:effectLst/>
                          <a:latin typeface="Tw Cen MT" panose="020B0602020104020603" pitchFamily="34" charset="0"/>
                        </a:rPr>
                        <a:t>Commodity groups and associations</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Participate in and liaise with the SEZ Entity around socio- economic development matters within the zone</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2813276472"/>
                  </a:ext>
                </a:extLst>
              </a:tr>
              <a:tr h="796890">
                <a:tc vMerge="1">
                  <a:txBody>
                    <a:bodyPr/>
                    <a:lstStyle/>
                    <a:p>
                      <a:endParaRPr lang="en-ZA"/>
                    </a:p>
                  </a:txBody>
                  <a:tcPr/>
                </a:tc>
                <a:tc>
                  <a:txBody>
                    <a:bodyPr/>
                    <a:lstStyle/>
                    <a:p>
                      <a:pPr algn="just">
                        <a:lnSpc>
                          <a:spcPct val="110000"/>
                        </a:lnSpc>
                        <a:spcAft>
                          <a:spcPts val="600"/>
                        </a:spcAft>
                      </a:pPr>
                      <a:r>
                        <a:rPr lang="en-GB" sz="1400" dirty="0" err="1">
                          <a:effectLst/>
                          <a:latin typeface="Tw Cen MT" panose="020B0602020104020603" pitchFamily="34" charset="0"/>
                        </a:rPr>
                        <a:t>Dept</a:t>
                      </a:r>
                      <a:r>
                        <a:rPr lang="en-GB" sz="1400" dirty="0">
                          <a:effectLst/>
                          <a:latin typeface="Tw Cen MT" panose="020B0602020104020603" pitchFamily="34" charset="0"/>
                        </a:rPr>
                        <a:t> of </a:t>
                      </a:r>
                      <a:r>
                        <a:rPr lang="en-GB" sz="1400" dirty="0" err="1">
                          <a:effectLst/>
                          <a:latin typeface="Tw Cen MT" panose="020B0602020104020603" pitchFamily="34" charset="0"/>
                        </a:rPr>
                        <a:t>Agric</a:t>
                      </a:r>
                      <a:r>
                        <a:rPr lang="en-GB" sz="1400" dirty="0">
                          <a:effectLst/>
                          <a:latin typeface="Tw Cen MT" panose="020B0602020104020603" pitchFamily="34" charset="0"/>
                        </a:rPr>
                        <a:t>, DRDLR, Rural Develop, DFI, </a:t>
                      </a:r>
                      <a:r>
                        <a:rPr lang="en-GB" sz="1400" dirty="0" err="1">
                          <a:effectLst/>
                          <a:latin typeface="Tw Cen MT" panose="020B0602020104020603" pitchFamily="34" charset="0"/>
                        </a:rPr>
                        <a:t>Dept</a:t>
                      </a:r>
                      <a:r>
                        <a:rPr lang="en-GB" sz="1400" dirty="0">
                          <a:effectLst/>
                          <a:latin typeface="Tw Cen MT" panose="020B0602020104020603" pitchFamily="34" charset="0"/>
                        </a:rPr>
                        <a:t> of Education, Research Institutions, SARS, Customs</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Policy direction, implementation of programmes and attraction of foreign investments </a:t>
                      </a:r>
                      <a:endParaRPr lang="en-ZA" sz="1400" dirty="0">
                        <a:effectLst/>
                        <a:latin typeface="Tw Cen MT" panose="020B0602020104020603" pitchFamily="34" charset="0"/>
                      </a:endParaRPr>
                    </a:p>
                    <a:p>
                      <a:pPr algn="just">
                        <a:lnSpc>
                          <a:spcPct val="110000"/>
                        </a:lnSpc>
                        <a:spcAft>
                          <a:spcPts val="600"/>
                        </a:spcAft>
                      </a:pPr>
                      <a:r>
                        <a:rPr lang="en-GB" sz="1400" dirty="0">
                          <a:effectLst/>
                          <a:latin typeface="Tw Cen MT" panose="020B0602020104020603" pitchFamily="34" charset="0"/>
                        </a:rPr>
                        <a:t>Support and provide an enabling economic environment</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3341028138"/>
                  </a:ext>
                </a:extLst>
              </a:tr>
              <a:tr h="388121">
                <a:tc vMerge="1">
                  <a:txBody>
                    <a:bodyPr/>
                    <a:lstStyle/>
                    <a:p>
                      <a:endParaRPr lang="en-ZA"/>
                    </a:p>
                  </a:txBody>
                  <a:tcPr/>
                </a:tc>
                <a:tc>
                  <a:txBody>
                    <a:bodyPr/>
                    <a:lstStyle/>
                    <a:p>
                      <a:pPr algn="just">
                        <a:lnSpc>
                          <a:spcPct val="110000"/>
                        </a:lnSpc>
                        <a:spcAft>
                          <a:spcPts val="600"/>
                        </a:spcAft>
                      </a:pPr>
                      <a:r>
                        <a:rPr lang="en-GB" sz="1400">
                          <a:effectLst/>
                          <a:latin typeface="Tw Cen MT" panose="020B0602020104020603" pitchFamily="34" charset="0"/>
                        </a:rPr>
                        <a:t>Tribal Authorities</a:t>
                      </a:r>
                      <a:endParaRPr lang="en-ZA" sz="140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Access and allocation of available land</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473258011"/>
                  </a:ext>
                </a:extLst>
              </a:tr>
              <a:tr h="649455">
                <a:tc vMerge="1">
                  <a:txBody>
                    <a:bodyPr/>
                    <a:lstStyle/>
                    <a:p>
                      <a:endParaRPr lang="en-ZA"/>
                    </a:p>
                  </a:txBody>
                  <a:tcPr/>
                </a:tc>
                <a:tc>
                  <a:txBody>
                    <a:bodyPr/>
                    <a:lstStyle/>
                    <a:p>
                      <a:pPr algn="just">
                        <a:lnSpc>
                          <a:spcPct val="110000"/>
                        </a:lnSpc>
                        <a:spcAft>
                          <a:spcPts val="600"/>
                        </a:spcAft>
                      </a:pPr>
                      <a:r>
                        <a:rPr lang="en-GB" sz="1400" dirty="0">
                          <a:effectLst/>
                          <a:latin typeface="Tw Cen MT" panose="020B0602020104020603" pitchFamily="34" charset="0"/>
                        </a:rPr>
                        <a:t>Nkomazi </a:t>
                      </a:r>
                      <a:r>
                        <a:rPr lang="en-GB" sz="1400" dirty="0" smtClean="0">
                          <a:effectLst/>
                          <a:latin typeface="Tw Cen MT" panose="020B0602020104020603" pitchFamily="34" charset="0"/>
                        </a:rPr>
                        <a:t>Community/Nkomazi Local Municipality and District Municipality</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Participate in and liaise with the SEZ Entity around socio- economic development matters</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1705599740"/>
                  </a:ext>
                </a:extLst>
              </a:tr>
              <a:tr h="1046238">
                <a:tc>
                  <a:txBody>
                    <a:bodyPr/>
                    <a:lstStyle/>
                    <a:p>
                      <a:pPr indent="44450" algn="just">
                        <a:lnSpc>
                          <a:spcPct val="110000"/>
                        </a:lnSpc>
                        <a:spcAft>
                          <a:spcPts val="600"/>
                        </a:spcAft>
                      </a:pPr>
                      <a:r>
                        <a:rPr lang="en-GB" sz="1400" dirty="0">
                          <a:effectLst/>
                          <a:latin typeface="Tw Cen MT" panose="020B0602020104020603" pitchFamily="34" charset="0"/>
                        </a:rPr>
                        <a:t>Infrastructure</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Public and private Funding Institutions, SANRAL, Transnet, TRAC, </a:t>
                      </a:r>
                      <a:r>
                        <a:rPr lang="en-GB" sz="1400" dirty="0" err="1">
                          <a:effectLst/>
                          <a:latin typeface="Tw Cen MT" panose="020B0602020104020603" pitchFamily="34" charset="0"/>
                        </a:rPr>
                        <a:t>Dept</a:t>
                      </a:r>
                      <a:r>
                        <a:rPr lang="en-GB" sz="1400" dirty="0">
                          <a:effectLst/>
                          <a:latin typeface="Tw Cen MT" panose="020B0602020104020603" pitchFamily="34" charset="0"/>
                        </a:rPr>
                        <a:t> of Public works, Eskom, </a:t>
                      </a:r>
                      <a:r>
                        <a:rPr lang="en-GB" sz="1400" dirty="0" err="1">
                          <a:effectLst/>
                          <a:latin typeface="Tw Cen MT" panose="020B0602020104020603" pitchFamily="34" charset="0"/>
                        </a:rPr>
                        <a:t>Dept</a:t>
                      </a:r>
                      <a:r>
                        <a:rPr lang="en-GB" sz="1400" dirty="0">
                          <a:effectLst/>
                          <a:latin typeface="Tw Cen MT" panose="020B0602020104020603" pitchFamily="34" charset="0"/>
                        </a:rPr>
                        <a:t> of </a:t>
                      </a:r>
                      <a:r>
                        <a:rPr lang="en-GB" sz="1400" dirty="0" smtClean="0">
                          <a:effectLst/>
                          <a:latin typeface="Tw Cen MT" panose="020B0602020104020603" pitchFamily="34" charset="0"/>
                        </a:rPr>
                        <a:t>Water </a:t>
                      </a:r>
                      <a:r>
                        <a:rPr lang="en-GB" sz="1400" dirty="0">
                          <a:effectLst/>
                          <a:latin typeface="Tw Cen MT" panose="020B0602020104020603" pitchFamily="34" charset="0"/>
                        </a:rPr>
                        <a:t>and </a:t>
                      </a:r>
                      <a:r>
                        <a:rPr lang="en-GB" sz="1400" dirty="0" smtClean="0">
                          <a:effectLst/>
                          <a:latin typeface="Tw Cen MT" panose="020B0602020104020603" pitchFamily="34" charset="0"/>
                        </a:rPr>
                        <a:t>Sanitation</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Co-fund the infrastructure requirements of the Nkomazi SEZ</a:t>
                      </a:r>
                      <a:endParaRPr lang="en-ZA" sz="1400" dirty="0">
                        <a:effectLst/>
                        <a:latin typeface="Tw Cen MT" panose="020B0602020104020603" pitchFamily="34" charset="0"/>
                      </a:endParaRPr>
                    </a:p>
                    <a:p>
                      <a:pPr algn="just">
                        <a:lnSpc>
                          <a:spcPct val="110000"/>
                        </a:lnSpc>
                        <a:spcAft>
                          <a:spcPts val="600"/>
                        </a:spcAft>
                      </a:pPr>
                      <a:r>
                        <a:rPr lang="en-GB" sz="1400" dirty="0">
                          <a:effectLst/>
                          <a:latin typeface="Tw Cen MT" panose="020B0602020104020603" pitchFamily="34" charset="0"/>
                        </a:rPr>
                        <a:t>Assist in the planning, design, and construction of specific infrastructure elements (e.g., N4 interchange, railway siding inside the SEZ)</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3444721690"/>
                  </a:ext>
                </a:extLst>
              </a:tr>
              <a:tr h="673245">
                <a:tc>
                  <a:txBody>
                    <a:bodyPr/>
                    <a:lstStyle/>
                    <a:p>
                      <a:pPr algn="just">
                        <a:lnSpc>
                          <a:spcPct val="110000"/>
                        </a:lnSpc>
                        <a:spcAft>
                          <a:spcPts val="600"/>
                        </a:spcAft>
                      </a:pPr>
                      <a:r>
                        <a:rPr lang="en-GB" sz="1400" dirty="0">
                          <a:effectLst/>
                          <a:latin typeface="Tw Cen MT" panose="020B0602020104020603" pitchFamily="34" charset="0"/>
                        </a:rPr>
                        <a:t> </a:t>
                      </a:r>
                      <a:endParaRPr lang="en-ZA" sz="1400" dirty="0">
                        <a:effectLst/>
                        <a:latin typeface="Tw Cen MT" panose="020B0602020104020603" pitchFamily="34" charset="0"/>
                      </a:endParaRPr>
                    </a:p>
                    <a:p>
                      <a:pPr marL="44450" algn="l">
                        <a:lnSpc>
                          <a:spcPct val="110000"/>
                        </a:lnSpc>
                        <a:spcAft>
                          <a:spcPts val="600"/>
                        </a:spcAft>
                      </a:pPr>
                      <a:r>
                        <a:rPr lang="en-GB" sz="1400" dirty="0">
                          <a:effectLst/>
                          <a:latin typeface="Tw Cen MT" panose="020B0602020104020603" pitchFamily="34" charset="0"/>
                        </a:rPr>
                        <a:t>Logistics</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TRAC, Transnet, Dry Port, KMIA, </a:t>
                      </a:r>
                      <a:r>
                        <a:rPr lang="en-GB" sz="1400" dirty="0" err="1">
                          <a:effectLst/>
                          <a:latin typeface="Tw Cen MT" panose="020B0602020104020603" pitchFamily="34" charset="0"/>
                        </a:rPr>
                        <a:t>Dept</a:t>
                      </a:r>
                      <a:r>
                        <a:rPr lang="en-GB" sz="1400" dirty="0">
                          <a:effectLst/>
                          <a:latin typeface="Tw Cen MT" panose="020B0602020104020603" pitchFamily="34" charset="0"/>
                        </a:rPr>
                        <a:t> of Transport, </a:t>
                      </a:r>
                      <a:r>
                        <a:rPr lang="en-GB" sz="1400" dirty="0" err="1">
                          <a:effectLst/>
                          <a:latin typeface="Tw Cen MT" panose="020B0602020104020603" pitchFamily="34" charset="0"/>
                        </a:rPr>
                        <a:t>Dept</a:t>
                      </a:r>
                      <a:r>
                        <a:rPr lang="en-GB" sz="1400" dirty="0">
                          <a:effectLst/>
                          <a:latin typeface="Tw Cen MT" panose="020B0602020104020603" pitchFamily="34" charset="0"/>
                        </a:rPr>
                        <a:t> Home Affairs, </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tc>
                  <a:txBody>
                    <a:bodyPr/>
                    <a:lstStyle/>
                    <a:p>
                      <a:pPr algn="just">
                        <a:lnSpc>
                          <a:spcPct val="110000"/>
                        </a:lnSpc>
                        <a:spcAft>
                          <a:spcPts val="600"/>
                        </a:spcAft>
                      </a:pPr>
                      <a:r>
                        <a:rPr lang="en-GB" sz="1400" dirty="0">
                          <a:effectLst/>
                          <a:latin typeface="Tw Cen MT" panose="020B0602020104020603" pitchFamily="34" charset="0"/>
                        </a:rPr>
                        <a:t>Assist the SEZ Entity in realising its infrastructure and operational aspirations</a:t>
                      </a:r>
                      <a:endParaRPr lang="en-ZA" sz="1400" dirty="0">
                        <a:effectLst/>
                        <a:latin typeface="Tw Cen MT" panose="020B0602020104020603" pitchFamily="34" charset="0"/>
                        <a:ea typeface="Times New Roman" panose="02020603050405020304" pitchFamily="18" charset="0"/>
                        <a:cs typeface="Arial" panose="020B0604020202020204" pitchFamily="34" charset="0"/>
                      </a:endParaRPr>
                    </a:p>
                  </a:txBody>
                  <a:tcPr marL="44467" marR="44467" marT="0" marB="0"/>
                </a:tc>
                <a:extLst>
                  <a:ext uri="{0D108BD9-81ED-4DB2-BD59-A6C34878D82A}">
                    <a16:rowId xmlns:a16="http://schemas.microsoft.com/office/drawing/2014/main" xmlns="" val="737505251"/>
                  </a:ext>
                </a:extLst>
              </a:tr>
            </a:tbl>
          </a:graphicData>
        </a:graphic>
      </p:graphicFrame>
    </p:spTree>
    <p:extLst>
      <p:ext uri="{BB962C8B-B14F-4D97-AF65-F5344CB8AC3E}">
        <p14:creationId xmlns:p14="http://schemas.microsoft.com/office/powerpoint/2010/main" xmlns="" val="1313490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6318924" y="49883"/>
            <a:ext cx="1583418" cy="1008375"/>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7776670" y="63950"/>
            <a:ext cx="1444332" cy="994307"/>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5101391" y="45094"/>
            <a:ext cx="1356620" cy="1013164"/>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3738592" y="13286"/>
            <a:ext cx="1362798" cy="105695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2263747" y="-76738"/>
            <a:ext cx="1809479" cy="1325582"/>
          </a:xfrm>
          <a:prstGeom prst="rect">
            <a:avLst/>
          </a:prstGeom>
          <a:ln>
            <a:noFill/>
          </a:ln>
          <a:effectLst>
            <a:softEdge rad="112500"/>
          </a:effectLst>
        </p:spPr>
      </p:pic>
      <p:sp>
        <p:nvSpPr>
          <p:cNvPr id="36" name="TextBox 35"/>
          <p:cNvSpPr txBox="1"/>
          <p:nvPr/>
        </p:nvSpPr>
        <p:spPr>
          <a:xfrm>
            <a:off x="498339" y="2378296"/>
            <a:ext cx="9615638" cy="1015663"/>
          </a:xfrm>
          <a:prstGeom prst="rect">
            <a:avLst/>
          </a:prstGeom>
          <a:noFill/>
        </p:spPr>
        <p:txBody>
          <a:bodyPr wrap="square" rtlCol="0">
            <a:spAutoFit/>
          </a:bodyPr>
          <a:lstStyle/>
          <a:p>
            <a:pPr lvl="1" algn="ctr"/>
            <a:r>
              <a:rPr lang="en-US" sz="6000" b="1" dirty="0" smtClean="0">
                <a:ln w="13462">
                  <a:solidFill>
                    <a:prstClr val="white"/>
                  </a:solidFill>
                  <a:prstDash val="solid"/>
                </a:ln>
                <a:solidFill>
                  <a:srgbClr val="54A021">
                    <a:lumMod val="50000"/>
                  </a:srgbClr>
                </a:solidFill>
                <a:effectLst>
                  <a:outerShdw dist="38100" dir="2700000" algn="bl" rotWithShape="0">
                    <a:srgbClr val="C42F1A"/>
                  </a:outerShdw>
                </a:effectLst>
              </a:rPr>
              <a:t>2022/23 Priorities</a:t>
            </a:r>
            <a:endParaRPr kumimoji="0" lang="en-US" sz="6000" b="1" i="0" u="none" strike="noStrike" kern="1200" cap="none" spc="0" normalizeH="0" baseline="0" noProof="0" dirty="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751677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935062" y="368149"/>
            <a:ext cx="7524753" cy="76944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2022/23 Annual Targets </a:t>
            </a:r>
            <a:endParaRPr kumimoji="0" lang="en-US" sz="2800" b="1" i="0" u="none" strike="noStrike" kern="1200" cap="none" spc="0" normalizeH="0" baseline="0" noProof="0" dirty="0">
              <a:ln w="13462">
                <a:solidFill>
                  <a:prstClr val="white"/>
                </a:solidFill>
                <a:prstDash val="solid"/>
              </a:ln>
              <a:solidFill>
                <a:srgbClr val="E76618">
                  <a:lumMod val="50000"/>
                </a:srgbClr>
              </a:solidFill>
              <a:effectLst>
                <a:outerShdw dist="38100" dir="2700000" algn="bl" rotWithShape="0">
                  <a:srgbClr val="C42F1A"/>
                </a:outerShdw>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34521" y="1814566"/>
            <a:ext cx="9201320" cy="4524315"/>
          </a:xfrm>
          <a:prstGeom prst="rect">
            <a:avLst/>
          </a:prstGeom>
          <a:noFill/>
          <a:ln w="31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Nkomazi SEZ Entity with sound organisational governance;  positive organisational culture and institutionalised business processes </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established;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Value of </a:t>
            </a:r>
            <a:r>
              <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rPr>
              <a:t>R 6 billion</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from the indicative investment  pipeline converted into successful </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investment;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SEZ Marketing Plan and compelling agro-brand developed and </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adopted;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Agricultural produce supply chains to the SEZ of established businesses developed and </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intensified;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Comprehensive support of the SMME’s and Black Industrialists in the agro-processing value chain </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provided;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SEZ Infrastructure Development </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Programme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developed </a:t>
            </a: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3" name="10-Point Star 12"/>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31</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2" name="Picture 11"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379548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10-Point Star 12"/>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19</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TextBox 6"/>
          <p:cNvSpPr txBox="1"/>
          <p:nvPr/>
        </p:nvSpPr>
        <p:spPr>
          <a:xfrm>
            <a:off x="189297" y="0"/>
            <a:ext cx="4706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rebuchet MS" panose="020B0603020202020204"/>
                <a:ea typeface="+mn-ea"/>
                <a:cs typeface="+mn-cs"/>
              </a:rPr>
              <a:t>FUNDING REQUIREMENTS:</a:t>
            </a:r>
            <a:endPar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2413673115"/>
              </p:ext>
            </p:extLst>
          </p:nvPr>
        </p:nvGraphicFramePr>
        <p:xfrm>
          <a:off x="2" y="361704"/>
          <a:ext cx="12098954" cy="6507419"/>
        </p:xfrm>
        <a:graphic>
          <a:graphicData uri="http://schemas.openxmlformats.org/drawingml/2006/table">
            <a:tbl>
              <a:tblPr>
                <a:tableStyleId>{616DA210-FB5B-4158-B5E0-FEB733F419BA}</a:tableStyleId>
              </a:tblPr>
              <a:tblGrid>
                <a:gridCol w="4366079">
                  <a:extLst>
                    <a:ext uri="{9D8B030D-6E8A-4147-A177-3AD203B41FA5}">
                      <a16:colId xmlns:a16="http://schemas.microsoft.com/office/drawing/2014/main" xmlns="" val="20000"/>
                    </a:ext>
                  </a:extLst>
                </a:gridCol>
                <a:gridCol w="1245254">
                  <a:extLst>
                    <a:ext uri="{9D8B030D-6E8A-4147-A177-3AD203B41FA5}">
                      <a16:colId xmlns:a16="http://schemas.microsoft.com/office/drawing/2014/main" xmlns="" val="20001"/>
                    </a:ext>
                  </a:extLst>
                </a:gridCol>
                <a:gridCol w="1648039">
                  <a:extLst>
                    <a:ext uri="{9D8B030D-6E8A-4147-A177-3AD203B41FA5}">
                      <a16:colId xmlns:a16="http://schemas.microsoft.com/office/drawing/2014/main" xmlns="" val="20002"/>
                    </a:ext>
                  </a:extLst>
                </a:gridCol>
                <a:gridCol w="1225406">
                  <a:extLst>
                    <a:ext uri="{9D8B030D-6E8A-4147-A177-3AD203B41FA5}">
                      <a16:colId xmlns:a16="http://schemas.microsoft.com/office/drawing/2014/main" xmlns="" val="20003"/>
                    </a:ext>
                  </a:extLst>
                </a:gridCol>
                <a:gridCol w="1194385">
                  <a:extLst>
                    <a:ext uri="{9D8B030D-6E8A-4147-A177-3AD203B41FA5}">
                      <a16:colId xmlns:a16="http://schemas.microsoft.com/office/drawing/2014/main" xmlns="" val="20004"/>
                    </a:ext>
                  </a:extLst>
                </a:gridCol>
                <a:gridCol w="1194385">
                  <a:extLst>
                    <a:ext uri="{9D8B030D-6E8A-4147-A177-3AD203B41FA5}">
                      <a16:colId xmlns:a16="http://schemas.microsoft.com/office/drawing/2014/main" xmlns="" val="20005"/>
                    </a:ext>
                  </a:extLst>
                </a:gridCol>
                <a:gridCol w="1225406">
                  <a:extLst>
                    <a:ext uri="{9D8B030D-6E8A-4147-A177-3AD203B41FA5}">
                      <a16:colId xmlns:a16="http://schemas.microsoft.com/office/drawing/2014/main" xmlns="" val="20006"/>
                    </a:ext>
                  </a:extLst>
                </a:gridCol>
              </a:tblGrid>
              <a:tr h="241836">
                <a:tc>
                  <a:txBody>
                    <a:bodyPr/>
                    <a:lstStyle/>
                    <a:p>
                      <a:pPr algn="l" fontAlgn="b"/>
                      <a:endParaRPr lang="en-ZA" sz="1200" b="0" i="0" u="none" strike="noStrike" dirty="0">
                        <a:solidFill>
                          <a:srgbClr val="000000"/>
                        </a:solidFill>
                        <a:effectLst/>
                        <a:latin typeface="Arial"/>
                      </a:endParaRPr>
                    </a:p>
                  </a:txBody>
                  <a:tcPr marL="5543" marR="5543" marT="5543" marB="0" anchor="b">
                    <a:solidFill>
                      <a:srgbClr val="FFC000"/>
                    </a:solidFill>
                  </a:tcPr>
                </a:tc>
                <a:tc>
                  <a:txBody>
                    <a:bodyPr/>
                    <a:lstStyle/>
                    <a:p>
                      <a:pPr algn="ctr" fontAlgn="b"/>
                      <a:r>
                        <a:rPr lang="en-ZA" sz="1600" b="1" u="none" strike="noStrike" dirty="0">
                          <a:effectLst/>
                        </a:rPr>
                        <a:t>Phase 0</a:t>
                      </a:r>
                      <a:endParaRPr lang="en-ZA" sz="1600" b="1" i="0" u="none" strike="noStrike" dirty="0">
                        <a:solidFill>
                          <a:srgbClr val="000000"/>
                        </a:solidFill>
                        <a:effectLst/>
                        <a:latin typeface="Calibri"/>
                      </a:endParaRPr>
                    </a:p>
                  </a:txBody>
                  <a:tcPr marL="5543" marR="5543" marT="5543" marB="0" anchor="b">
                    <a:solidFill>
                      <a:srgbClr val="FFC000"/>
                    </a:solidFill>
                  </a:tcPr>
                </a:tc>
                <a:tc>
                  <a:txBody>
                    <a:bodyPr/>
                    <a:lstStyle/>
                    <a:p>
                      <a:pPr algn="ctr" fontAlgn="b"/>
                      <a:r>
                        <a:rPr lang="en-ZA" sz="1600" b="1" u="none" strike="noStrike" dirty="0">
                          <a:effectLst/>
                        </a:rPr>
                        <a:t>Phase 0</a:t>
                      </a:r>
                      <a:endParaRPr lang="en-ZA" sz="1600" b="1" i="0" u="none" strike="noStrike" dirty="0">
                        <a:solidFill>
                          <a:srgbClr val="000000"/>
                        </a:solidFill>
                        <a:effectLst/>
                        <a:latin typeface="Calibri"/>
                      </a:endParaRPr>
                    </a:p>
                  </a:txBody>
                  <a:tcPr marL="5543" marR="5543" marT="5543" marB="0" anchor="b">
                    <a:solidFill>
                      <a:srgbClr val="FFC000"/>
                    </a:solidFill>
                  </a:tcPr>
                </a:tc>
                <a:tc>
                  <a:txBody>
                    <a:bodyPr/>
                    <a:lstStyle/>
                    <a:p>
                      <a:pPr algn="l" fontAlgn="b"/>
                      <a:r>
                        <a:rPr lang="en-ZA" sz="1600" b="1" u="none" strike="noStrike" dirty="0">
                          <a:effectLst/>
                        </a:rPr>
                        <a:t>Phase 1</a:t>
                      </a:r>
                      <a:endParaRPr lang="en-ZA" sz="1600" b="1" i="0" u="none" strike="noStrike" dirty="0">
                        <a:solidFill>
                          <a:srgbClr val="000000"/>
                        </a:solidFill>
                        <a:effectLst/>
                        <a:latin typeface="Calibri"/>
                      </a:endParaRPr>
                    </a:p>
                  </a:txBody>
                  <a:tcPr marL="5543" marR="5543" marT="5543" marB="0" anchor="b">
                    <a:solidFill>
                      <a:srgbClr val="FFC000"/>
                    </a:solidFill>
                  </a:tcPr>
                </a:tc>
                <a:tc>
                  <a:txBody>
                    <a:bodyPr/>
                    <a:lstStyle/>
                    <a:p>
                      <a:pPr algn="l" fontAlgn="b"/>
                      <a:r>
                        <a:rPr lang="en-ZA" sz="1600" b="1" u="none" strike="noStrike" dirty="0">
                          <a:effectLst/>
                        </a:rPr>
                        <a:t>Phase 2</a:t>
                      </a:r>
                      <a:endParaRPr lang="en-ZA" sz="1600" b="1" i="0" u="none" strike="noStrike" dirty="0">
                        <a:solidFill>
                          <a:srgbClr val="000000"/>
                        </a:solidFill>
                        <a:effectLst/>
                        <a:latin typeface="Calibri"/>
                      </a:endParaRPr>
                    </a:p>
                  </a:txBody>
                  <a:tcPr marL="5543" marR="5543" marT="5543" marB="0" anchor="b">
                    <a:solidFill>
                      <a:srgbClr val="FFC000"/>
                    </a:solidFill>
                  </a:tcPr>
                </a:tc>
                <a:tc>
                  <a:txBody>
                    <a:bodyPr/>
                    <a:lstStyle/>
                    <a:p>
                      <a:pPr algn="l" fontAlgn="b"/>
                      <a:r>
                        <a:rPr lang="en-ZA" sz="1600" b="1" u="none" strike="noStrike" dirty="0">
                          <a:effectLst/>
                        </a:rPr>
                        <a:t>Phase 3</a:t>
                      </a:r>
                      <a:endParaRPr lang="en-ZA" sz="1600" b="1" i="0" u="none" strike="noStrike" dirty="0">
                        <a:solidFill>
                          <a:srgbClr val="000000"/>
                        </a:solidFill>
                        <a:effectLst/>
                        <a:latin typeface="Calibri"/>
                      </a:endParaRPr>
                    </a:p>
                  </a:txBody>
                  <a:tcPr marL="5543" marR="5543" marT="5543" marB="0" anchor="b">
                    <a:solidFill>
                      <a:srgbClr val="FFC000"/>
                    </a:solidFill>
                  </a:tcPr>
                </a:tc>
                <a:tc>
                  <a:txBody>
                    <a:bodyPr/>
                    <a:lstStyle/>
                    <a:p>
                      <a:pPr algn="l" fontAlgn="b"/>
                      <a:r>
                        <a:rPr lang="en-ZA" sz="1600" b="1" u="none" strike="noStrike" dirty="0">
                          <a:effectLst/>
                        </a:rPr>
                        <a:t>Sum Total </a:t>
                      </a:r>
                      <a:endParaRPr lang="en-ZA" sz="1600" b="1" i="0" u="none" strike="noStrike" dirty="0">
                        <a:solidFill>
                          <a:srgbClr val="000000"/>
                        </a:solidFill>
                        <a:effectLst/>
                        <a:latin typeface="Calibri"/>
                      </a:endParaRPr>
                    </a:p>
                  </a:txBody>
                  <a:tcPr marL="5543" marR="5543" marT="5543" marB="0" anchor="b">
                    <a:solidFill>
                      <a:srgbClr val="FFC000"/>
                    </a:solidFill>
                  </a:tcPr>
                </a:tc>
                <a:extLst>
                  <a:ext uri="{0D108BD9-81ED-4DB2-BD59-A6C34878D82A}">
                    <a16:rowId xmlns:a16="http://schemas.microsoft.com/office/drawing/2014/main" xmlns="" val="10000"/>
                  </a:ext>
                </a:extLst>
              </a:tr>
              <a:tr h="182720">
                <a:tc>
                  <a:txBody>
                    <a:bodyPr/>
                    <a:lstStyle/>
                    <a:p>
                      <a:pPr marL="457200" lvl="1" indent="-225425" algn="l" fontAlgn="b"/>
                      <a:r>
                        <a:rPr lang="en-ZA" sz="1200" u="none" strike="noStrike" dirty="0" smtClean="0">
                          <a:effectLst/>
                          <a:latin typeface="Tw Cen MT" panose="020B0602020104020603" pitchFamily="34" charset="0"/>
                        </a:rPr>
                        <a:t>Perimeter </a:t>
                      </a:r>
                      <a:r>
                        <a:rPr lang="en-ZA" sz="1200" u="none" strike="noStrike" dirty="0">
                          <a:effectLst/>
                          <a:latin typeface="Tw Cen MT" panose="020B0602020104020603" pitchFamily="34" charset="0"/>
                        </a:rPr>
                        <a:t>Fencing and Entrance Gate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40 000 000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6 480 000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4 720 000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11 200 000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1"/>
                  </a:ext>
                </a:extLst>
              </a:tr>
              <a:tr h="182720">
                <a:tc>
                  <a:txBody>
                    <a:bodyPr/>
                    <a:lstStyle/>
                    <a:p>
                      <a:pPr marL="457200" lvl="1" indent="-225425" algn="l" fontAlgn="b"/>
                      <a:r>
                        <a:rPr lang="en-ZA" sz="1200" u="none" strike="noStrike" dirty="0" smtClean="0">
                          <a:effectLst/>
                          <a:latin typeface="Tw Cen MT" panose="020B0602020104020603" pitchFamily="34" charset="0"/>
                        </a:rPr>
                        <a:t>6Ml </a:t>
                      </a:r>
                      <a:r>
                        <a:rPr lang="en-ZA" sz="1200" u="none" strike="noStrike" dirty="0">
                          <a:effectLst/>
                          <a:latin typeface="Tw Cen MT" panose="020B0602020104020603" pitchFamily="34" charset="0"/>
                        </a:rPr>
                        <a:t>Water Treatment Works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2Ml WTW</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20 000 000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53 275 850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31 585 850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84 861 700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2"/>
                  </a:ext>
                </a:extLst>
              </a:tr>
              <a:tr h="182720">
                <a:tc>
                  <a:txBody>
                    <a:bodyPr/>
                    <a:lstStyle/>
                    <a:p>
                      <a:pPr marL="231775" lvl="1" indent="0" algn="l" fontAlgn="b"/>
                      <a:r>
                        <a:rPr lang="en-ZA" sz="1200" u="none" strike="noStrike" dirty="0">
                          <a:effectLst/>
                          <a:latin typeface="Tw Cen MT" panose="020B0602020104020603" pitchFamily="34" charset="0"/>
                        </a:rPr>
                        <a:t>Raw Water </a:t>
                      </a:r>
                      <a:r>
                        <a:rPr lang="en-ZA" sz="1200" u="none" strike="noStrike" dirty="0" smtClean="0">
                          <a:effectLst/>
                          <a:latin typeface="Tw Cen MT" panose="020B0602020104020603" pitchFamily="34" charset="0"/>
                        </a:rPr>
                        <a:t>Pump station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2 500 000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2 500 000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3"/>
                  </a:ext>
                </a:extLst>
              </a:tr>
              <a:tr h="182720">
                <a:tc>
                  <a:txBody>
                    <a:bodyPr/>
                    <a:lstStyle/>
                    <a:p>
                      <a:pPr marL="457200" lvl="1" indent="-225425" algn="l" fontAlgn="b"/>
                      <a:r>
                        <a:rPr lang="en-ZA" sz="1200" u="none" strike="noStrike" dirty="0">
                          <a:effectLst/>
                          <a:latin typeface="Tw Cen MT" panose="020B0602020104020603" pitchFamily="34" charset="0"/>
                        </a:rPr>
                        <a:t>20Ml Bulk Storage reservoir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5Ml Storage</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10 000 000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32 501 011</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32 501 011</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4"/>
                  </a:ext>
                </a:extLst>
              </a:tr>
              <a:tr h="256215">
                <a:tc>
                  <a:txBody>
                    <a:bodyPr/>
                    <a:lstStyle/>
                    <a:p>
                      <a:pPr marL="457200" lvl="1" indent="-225425" algn="l" fontAlgn="b"/>
                      <a:r>
                        <a:rPr lang="en-ZA" sz="1200" u="none" strike="noStrike" dirty="0">
                          <a:effectLst/>
                          <a:latin typeface="Tw Cen MT" panose="020B0602020104020603" pitchFamily="34" charset="0"/>
                        </a:rPr>
                        <a:t>5Ml Wastewater Treatment Works</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1.5Ml WWTW</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18 000 000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59 604 380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39 428 550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99 032 930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5"/>
                  </a:ext>
                </a:extLst>
              </a:tr>
              <a:tr h="182720">
                <a:tc>
                  <a:txBody>
                    <a:bodyPr/>
                    <a:lstStyle/>
                    <a:p>
                      <a:pPr marL="457200" lvl="1" indent="-225425" algn="l" fontAlgn="b"/>
                      <a:r>
                        <a:rPr lang="en-ZA" sz="1200" u="none" strike="noStrike" dirty="0">
                          <a:effectLst/>
                          <a:latin typeface="Tw Cen MT" panose="020B0602020104020603" pitchFamily="34" charset="0"/>
                        </a:rPr>
                        <a:t>Water Reticulation Network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3 543 163</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5 905 271</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669 340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890 796</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7 465 407</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6"/>
                  </a:ext>
                </a:extLst>
              </a:tr>
              <a:tr h="182720">
                <a:tc>
                  <a:txBody>
                    <a:bodyPr/>
                    <a:lstStyle/>
                    <a:p>
                      <a:pPr marL="457200" lvl="1" indent="-225425" algn="l" fontAlgn="b"/>
                      <a:r>
                        <a:rPr lang="en-ZA" sz="1200" u="none" strike="noStrike" dirty="0">
                          <a:effectLst/>
                          <a:latin typeface="Tw Cen MT" panose="020B0602020104020603" pitchFamily="34" charset="0"/>
                        </a:rPr>
                        <a:t>Sewer Reticulation Network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3 271 494</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5 452 490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3 162 195</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3 496 445</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12 111 130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7"/>
                  </a:ext>
                </a:extLst>
              </a:tr>
              <a:tr h="182720">
                <a:tc>
                  <a:txBody>
                    <a:bodyPr/>
                    <a:lstStyle/>
                    <a:p>
                      <a:pPr marL="457200" lvl="1" indent="-225425" algn="l" fontAlgn="b"/>
                      <a:r>
                        <a:rPr lang="en-ZA" sz="1200" u="none" strike="noStrike" dirty="0">
                          <a:effectLst/>
                          <a:latin typeface="Tw Cen MT" panose="020B0602020104020603" pitchFamily="34" charset="0"/>
                        </a:rPr>
                        <a:t>Sewer </a:t>
                      </a:r>
                      <a:r>
                        <a:rPr lang="en-ZA" sz="1200" u="none" strike="noStrike" dirty="0" smtClean="0">
                          <a:effectLst/>
                          <a:latin typeface="Tw Cen MT" panose="020B0602020104020603" pitchFamily="34" charset="0"/>
                        </a:rPr>
                        <a:t>Pump stations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5 116 000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5 116 000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10 232 000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8"/>
                  </a:ext>
                </a:extLst>
              </a:tr>
              <a:tr h="182720">
                <a:tc>
                  <a:txBody>
                    <a:bodyPr/>
                    <a:lstStyle/>
                    <a:p>
                      <a:pPr marL="457200" lvl="1" indent="-225425" algn="l" fontAlgn="b"/>
                      <a:r>
                        <a:rPr lang="en-ZA" sz="1200" u="none" strike="noStrike" dirty="0">
                          <a:effectLst/>
                          <a:latin typeface="Tw Cen MT" panose="020B0602020104020603" pitchFamily="34" charset="0"/>
                        </a:rPr>
                        <a:t>Stormwater Infrastructure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7 100 741</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11 834 569</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5 161 875</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12 229 891</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29 226 335</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09"/>
                  </a:ext>
                </a:extLst>
              </a:tr>
              <a:tr h="182720">
                <a:tc>
                  <a:txBody>
                    <a:bodyPr/>
                    <a:lstStyle/>
                    <a:p>
                      <a:pPr marL="457200" lvl="1" indent="-225425" algn="l" fontAlgn="b"/>
                      <a:r>
                        <a:rPr lang="en-ZA" sz="1200" u="none" strike="noStrike" dirty="0">
                          <a:effectLst/>
                          <a:latin typeface="Tw Cen MT" panose="020B0602020104020603" pitchFamily="34" charset="0"/>
                        </a:rPr>
                        <a:t>Access Roads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32 416 330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54 027 216</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22 435 544</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40 879 896</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117 342 656</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0"/>
                  </a:ext>
                </a:extLst>
              </a:tr>
              <a:tr h="182720">
                <a:tc>
                  <a:txBody>
                    <a:bodyPr/>
                    <a:lstStyle/>
                    <a:p>
                      <a:pPr marL="457200" lvl="1" indent="-225425" algn="l" fontAlgn="b"/>
                      <a:r>
                        <a:rPr lang="en-ZA" sz="1200" u="none" strike="noStrike" dirty="0">
                          <a:solidFill>
                            <a:srgbClr val="FF0000"/>
                          </a:solidFill>
                          <a:effectLst/>
                          <a:latin typeface="Tw Cen MT" panose="020B0602020104020603" pitchFamily="34" charset="0"/>
                        </a:rPr>
                        <a:t>New N4 Fly-over Interchange </a:t>
                      </a:r>
                      <a:endParaRPr lang="en-ZA" sz="1200" b="0" i="0" u="none" strike="noStrike" dirty="0">
                        <a:solidFill>
                          <a:srgbClr val="FF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solidFill>
                            <a:srgbClr val="FF0000"/>
                          </a:solidFill>
                          <a:effectLst/>
                          <a:latin typeface="Tw Cen MT" panose="020B0602020104020603" pitchFamily="34" charset="0"/>
                        </a:rPr>
                        <a:t> </a:t>
                      </a:r>
                      <a:endParaRPr lang="en-ZA" sz="1200" b="0" i="0" u="none" strike="noStrike" dirty="0">
                        <a:solidFill>
                          <a:srgbClr val="FF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solidFill>
                            <a:srgbClr val="FF0000"/>
                          </a:solidFill>
                          <a:effectLst/>
                          <a:latin typeface="Tw Cen MT" panose="020B0602020104020603" pitchFamily="34" charset="0"/>
                        </a:rPr>
                        <a:t>45 215 460</a:t>
                      </a:r>
                      <a:endParaRPr lang="en-ZA" sz="1200" b="0" i="0" u="none" strike="noStrike" dirty="0">
                        <a:solidFill>
                          <a:srgbClr val="FF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solidFill>
                            <a:srgbClr val="FF0000"/>
                          </a:solidFill>
                          <a:effectLst/>
                          <a:latin typeface="Tw Cen MT" panose="020B0602020104020603" pitchFamily="34" charset="0"/>
                        </a:rPr>
                        <a:t>45 215 460</a:t>
                      </a:r>
                      <a:endParaRPr lang="en-ZA" sz="1200" b="0" i="0" u="none" strike="noStrike">
                        <a:solidFill>
                          <a:srgbClr val="FF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solidFill>
                            <a:srgbClr val="FF0000"/>
                          </a:solidFill>
                          <a:effectLst/>
                          <a:latin typeface="Tw Cen MT" panose="020B0602020104020603" pitchFamily="34" charset="0"/>
                        </a:rPr>
                        <a:t> </a:t>
                      </a:r>
                      <a:endParaRPr lang="en-ZA" sz="1200" b="0" i="0" u="none" strike="noStrike">
                        <a:solidFill>
                          <a:srgbClr val="FF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solidFill>
                            <a:srgbClr val="FF0000"/>
                          </a:solidFill>
                          <a:effectLst/>
                          <a:latin typeface="Tw Cen MT" panose="020B0602020104020603" pitchFamily="34" charset="0"/>
                        </a:rPr>
                        <a:t> </a:t>
                      </a:r>
                      <a:endParaRPr lang="en-ZA" sz="1200" b="0" i="0" u="none" strike="noStrike" dirty="0">
                        <a:solidFill>
                          <a:srgbClr val="FF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solidFill>
                            <a:srgbClr val="FF0000"/>
                          </a:solidFill>
                          <a:effectLst/>
                          <a:latin typeface="Tw Cen MT" panose="020B0602020104020603" pitchFamily="34" charset="0"/>
                        </a:rPr>
                        <a:t>45 215 460</a:t>
                      </a:r>
                      <a:endParaRPr lang="en-ZA" sz="1200" b="0" i="0" u="none" strike="noStrike" dirty="0">
                        <a:solidFill>
                          <a:srgbClr val="FF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1"/>
                  </a:ext>
                </a:extLst>
              </a:tr>
              <a:tr h="182720">
                <a:tc>
                  <a:txBody>
                    <a:bodyPr/>
                    <a:lstStyle/>
                    <a:p>
                      <a:pPr marL="457200" lvl="1" indent="-225425" algn="l" fontAlgn="b"/>
                      <a:r>
                        <a:rPr lang="en-ZA" sz="1200" u="none" strike="noStrike" dirty="0">
                          <a:solidFill>
                            <a:schemeClr val="tx1"/>
                          </a:solidFill>
                          <a:effectLst/>
                          <a:latin typeface="Tw Cen MT" panose="020B0602020104020603" pitchFamily="34" charset="0"/>
                        </a:rPr>
                        <a:t>Ngweti River Bridge Crossing </a:t>
                      </a:r>
                      <a:endParaRPr lang="en-ZA" sz="1200" b="0" i="0" u="none" strike="noStrike" dirty="0">
                        <a:solidFill>
                          <a:schemeClr val="tx1"/>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solidFill>
                            <a:schemeClr val="tx1"/>
                          </a:solidFill>
                          <a:effectLst/>
                          <a:latin typeface="Tw Cen MT" panose="020B0602020104020603" pitchFamily="34" charset="0"/>
                        </a:rPr>
                        <a:t> </a:t>
                      </a:r>
                      <a:endParaRPr lang="en-ZA" sz="1200" b="0" i="0" u="none" strike="noStrike">
                        <a:solidFill>
                          <a:schemeClr val="tx1"/>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solidFill>
                            <a:schemeClr val="tx1"/>
                          </a:solidFill>
                          <a:effectLst/>
                          <a:latin typeface="Tw Cen MT" panose="020B0602020104020603" pitchFamily="34" charset="0"/>
                        </a:rPr>
                        <a:t> </a:t>
                      </a:r>
                      <a:endParaRPr lang="en-ZA" sz="1200" b="0" i="0" u="none" strike="noStrike" dirty="0">
                        <a:solidFill>
                          <a:schemeClr val="tx1"/>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solidFill>
                            <a:schemeClr val="tx1"/>
                          </a:solidFill>
                          <a:effectLst/>
                          <a:latin typeface="Tw Cen MT" panose="020B0602020104020603" pitchFamily="34" charset="0"/>
                        </a:rPr>
                        <a:t> </a:t>
                      </a:r>
                      <a:endParaRPr lang="en-ZA" sz="1200" b="0" i="0" u="none" strike="noStrike" dirty="0">
                        <a:solidFill>
                          <a:schemeClr val="tx1"/>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solidFill>
                            <a:schemeClr val="tx1"/>
                          </a:solidFill>
                          <a:effectLst/>
                          <a:latin typeface="Tw Cen MT" panose="020B0602020104020603" pitchFamily="34" charset="0"/>
                        </a:rPr>
                        <a:t> </a:t>
                      </a:r>
                      <a:endParaRPr lang="en-ZA" sz="1200" b="0" i="0" u="none" strike="noStrike" dirty="0">
                        <a:solidFill>
                          <a:schemeClr val="tx1"/>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solidFill>
                            <a:schemeClr val="tx1"/>
                          </a:solidFill>
                          <a:effectLst/>
                          <a:latin typeface="Tw Cen MT" panose="020B0602020104020603" pitchFamily="34" charset="0"/>
                        </a:rPr>
                        <a:t>22 500 000</a:t>
                      </a:r>
                      <a:endParaRPr lang="en-ZA" sz="1200" b="0" i="0" u="none" strike="noStrike" dirty="0">
                        <a:solidFill>
                          <a:schemeClr val="tx1"/>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solidFill>
                            <a:schemeClr val="tx1"/>
                          </a:solidFill>
                          <a:effectLst/>
                          <a:latin typeface="Tw Cen MT" panose="020B0602020104020603" pitchFamily="34" charset="0"/>
                        </a:rPr>
                        <a:t>22 500 000</a:t>
                      </a:r>
                      <a:endParaRPr lang="en-ZA" sz="1200" b="0" i="0" u="none" strike="noStrike" dirty="0">
                        <a:solidFill>
                          <a:schemeClr val="tx1"/>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2"/>
                  </a:ext>
                </a:extLst>
              </a:tr>
              <a:tr h="182720">
                <a:tc>
                  <a:txBody>
                    <a:bodyPr/>
                    <a:lstStyle/>
                    <a:p>
                      <a:pPr marL="457200" lvl="1" indent="-225425" algn="l" fontAlgn="b"/>
                      <a:r>
                        <a:rPr lang="en-ZA" sz="1200" u="none" strike="noStrike" dirty="0">
                          <a:effectLst/>
                          <a:latin typeface="Tw Cen MT" panose="020B0602020104020603" pitchFamily="34" charset="0"/>
                        </a:rPr>
                        <a:t>Electricity Infrastructure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18 000 000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30 000 000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70 000 000</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100 000 000</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3"/>
                  </a:ext>
                </a:extLst>
              </a:tr>
              <a:tr h="182720">
                <a:tc>
                  <a:txBody>
                    <a:bodyPr/>
                    <a:lstStyle/>
                    <a:p>
                      <a:pPr marL="457200" lvl="1" indent="-225425" algn="l" fontAlgn="b"/>
                      <a:r>
                        <a:rPr lang="en-ZA" sz="1200" b="1" u="none" strike="noStrike" dirty="0">
                          <a:solidFill>
                            <a:srgbClr val="0070C0"/>
                          </a:solidFill>
                          <a:effectLst/>
                          <a:latin typeface="Tw Cen MT" panose="020B0602020104020603" pitchFamily="34" charset="0"/>
                        </a:rPr>
                        <a:t>SUB-TOTAL </a:t>
                      </a:r>
                      <a:endParaRPr lang="en-ZA" sz="1200" b="1" i="0" u="none" strike="noStrike" dirty="0">
                        <a:solidFill>
                          <a:srgbClr val="0070C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b="1" u="none" strike="noStrike" dirty="0">
                          <a:solidFill>
                            <a:srgbClr val="0070C0"/>
                          </a:solidFill>
                          <a:effectLst/>
                          <a:latin typeface="Tw Cen MT" panose="020B0602020104020603" pitchFamily="34" charset="0"/>
                        </a:rPr>
                        <a:t> </a:t>
                      </a:r>
                      <a:endParaRPr lang="en-ZA" sz="1200" b="1" i="0" u="none" strike="noStrike" dirty="0">
                        <a:solidFill>
                          <a:srgbClr val="0070C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solidFill>
                            <a:srgbClr val="0070C0"/>
                          </a:solidFill>
                          <a:effectLst/>
                          <a:latin typeface="Tw Cen MT" panose="020B0602020104020603" pitchFamily="34" charset="0"/>
                        </a:rPr>
                        <a:t>197 547 188</a:t>
                      </a:r>
                      <a:endParaRPr lang="en-ZA" sz="1200" b="1" i="0" u="none" strike="noStrike" dirty="0">
                        <a:solidFill>
                          <a:srgbClr val="0070C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solidFill>
                            <a:srgbClr val="0070C0"/>
                          </a:solidFill>
                          <a:effectLst/>
                          <a:latin typeface="Tw Cen MT" panose="020B0602020104020603" pitchFamily="34" charset="0"/>
                        </a:rPr>
                        <a:t>306 796 247</a:t>
                      </a:r>
                      <a:endParaRPr lang="en-ZA" sz="1200" b="1" i="0" u="none" strike="noStrike" dirty="0">
                        <a:solidFill>
                          <a:srgbClr val="0070C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solidFill>
                            <a:srgbClr val="0070C0"/>
                          </a:solidFill>
                          <a:effectLst/>
                          <a:latin typeface="Tw Cen MT" panose="020B0602020104020603" pitchFamily="34" charset="0"/>
                        </a:rPr>
                        <a:t>177 559 354</a:t>
                      </a:r>
                      <a:endParaRPr lang="en-ZA" sz="1200" b="1" i="0" u="none" strike="noStrike" dirty="0">
                        <a:solidFill>
                          <a:srgbClr val="0070C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solidFill>
                            <a:srgbClr val="0070C0"/>
                          </a:solidFill>
                          <a:effectLst/>
                          <a:latin typeface="Tw Cen MT" panose="020B0602020104020603" pitchFamily="34" charset="0"/>
                        </a:rPr>
                        <a:t>89 833 028</a:t>
                      </a:r>
                      <a:endParaRPr lang="en-ZA" sz="1200" b="1" i="0" u="none" strike="noStrike" dirty="0">
                        <a:solidFill>
                          <a:srgbClr val="0070C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solidFill>
                            <a:srgbClr val="0070C0"/>
                          </a:solidFill>
                          <a:effectLst/>
                          <a:latin typeface="Tw Cen MT" panose="020B0602020104020603" pitchFamily="34" charset="0"/>
                        </a:rPr>
                        <a:t>574 188 629</a:t>
                      </a:r>
                      <a:endParaRPr lang="en-ZA" sz="1200" b="1" i="0" u="none" strike="noStrike" dirty="0">
                        <a:solidFill>
                          <a:srgbClr val="0070C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4"/>
                  </a:ext>
                </a:extLst>
              </a:tr>
              <a:tr h="182720">
                <a:tc>
                  <a:txBody>
                    <a:bodyPr/>
                    <a:lstStyle/>
                    <a:p>
                      <a:pPr marL="457200" lvl="1" indent="-225425" algn="l" fontAlgn="b"/>
                      <a:r>
                        <a:rPr lang="en-ZA" sz="1200" u="none" strike="noStrike" dirty="0">
                          <a:effectLst/>
                          <a:latin typeface="Tw Cen MT" panose="020B0602020104020603" pitchFamily="34" charset="0"/>
                        </a:rPr>
                        <a:t>Allow for 10% Contingencies</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dirty="0">
                          <a:effectLst/>
                          <a:latin typeface="Tw Cen MT" panose="020B0602020104020603" pitchFamily="34" charset="0"/>
                        </a:rPr>
                        <a:t>19 754 719</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5"/>
                  </a:ext>
                </a:extLst>
              </a:tr>
              <a:tr h="182720">
                <a:tc>
                  <a:txBody>
                    <a:bodyPr/>
                    <a:lstStyle/>
                    <a:p>
                      <a:pPr marL="457200" lvl="1" indent="-225425" algn="l" fontAlgn="b"/>
                      <a:r>
                        <a:rPr lang="en-ZA" sz="1200" b="1" u="none" strike="noStrike" dirty="0">
                          <a:solidFill>
                            <a:srgbClr val="7030A0"/>
                          </a:solidFill>
                          <a:effectLst/>
                          <a:latin typeface="Tw Cen MT" panose="020B0602020104020603" pitchFamily="34" charset="0"/>
                        </a:rPr>
                        <a:t>SUB-TOTAL </a:t>
                      </a:r>
                      <a:endParaRPr lang="en-ZA" sz="1200" b="1" i="0" u="none" strike="noStrike" dirty="0">
                        <a:solidFill>
                          <a:srgbClr val="7030A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b="1" u="none" strike="noStrike" dirty="0">
                          <a:solidFill>
                            <a:srgbClr val="7030A0"/>
                          </a:solidFill>
                          <a:effectLst/>
                          <a:latin typeface="Tw Cen MT" panose="020B0602020104020603" pitchFamily="34" charset="0"/>
                        </a:rPr>
                        <a:t> </a:t>
                      </a:r>
                      <a:endParaRPr lang="en-ZA" sz="1200" b="1" i="0" u="none" strike="noStrike" dirty="0">
                        <a:solidFill>
                          <a:srgbClr val="7030A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solidFill>
                            <a:srgbClr val="7030A0"/>
                          </a:solidFill>
                          <a:effectLst/>
                          <a:latin typeface="Tw Cen MT" panose="020B0602020104020603" pitchFamily="34" charset="0"/>
                        </a:rPr>
                        <a:t>R217 301 906</a:t>
                      </a:r>
                      <a:endParaRPr lang="en-ZA" sz="1200" b="1" i="0" u="none" strike="noStrike" dirty="0">
                        <a:solidFill>
                          <a:srgbClr val="7030A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6"/>
                  </a:ext>
                </a:extLst>
              </a:tr>
              <a:tr h="182720">
                <a:tc>
                  <a:txBody>
                    <a:bodyPr/>
                    <a:lstStyle/>
                    <a:p>
                      <a:pPr marL="457200" lvl="1" indent="-225425" algn="l" fontAlgn="b"/>
                      <a:r>
                        <a:rPr lang="en-ZA" sz="1200" u="none" strike="noStrike" dirty="0">
                          <a:effectLst/>
                          <a:latin typeface="Tw Cen MT" panose="020B0602020104020603" pitchFamily="34" charset="0"/>
                        </a:rPr>
                        <a:t>Professional &amp; Specialist Fees @ 14%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R30 422 267</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7"/>
                  </a:ext>
                </a:extLst>
              </a:tr>
              <a:tr h="182720">
                <a:tc>
                  <a:txBody>
                    <a:bodyPr/>
                    <a:lstStyle/>
                    <a:p>
                      <a:pPr marL="457200" lvl="1" indent="-225425" algn="l" fontAlgn="b"/>
                      <a:r>
                        <a:rPr lang="en-ZA" sz="1200" b="1" u="none" strike="noStrike" dirty="0">
                          <a:effectLst/>
                          <a:latin typeface="Tw Cen MT" panose="020B0602020104020603" pitchFamily="34" charset="0"/>
                        </a:rPr>
                        <a:t>SUB-TOTAL </a:t>
                      </a:r>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b="1" u="none" strike="noStrike" dirty="0">
                          <a:effectLst/>
                          <a:latin typeface="Tw Cen MT" panose="020B0602020104020603" pitchFamily="34" charset="0"/>
                        </a:rPr>
                        <a:t> </a:t>
                      </a:r>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effectLst/>
                          <a:latin typeface="Tw Cen MT" panose="020B0602020104020603" pitchFamily="34" charset="0"/>
                        </a:rPr>
                        <a:t>R247 724 173</a:t>
                      </a:r>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8"/>
                  </a:ext>
                </a:extLst>
              </a:tr>
              <a:tr h="182720">
                <a:tc>
                  <a:txBody>
                    <a:bodyPr/>
                    <a:lstStyle/>
                    <a:p>
                      <a:pPr marL="457200" lvl="1" indent="-225425" algn="l" fontAlgn="b"/>
                      <a:r>
                        <a:rPr lang="en-ZA" sz="1200" u="none" strike="noStrike" dirty="0">
                          <a:effectLst/>
                          <a:latin typeface="Tw Cen MT" panose="020B0602020104020603" pitchFamily="34" charset="0"/>
                        </a:rPr>
                        <a:t>VAT @ 15%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u="none" strike="noStrike">
                          <a:effectLst/>
                          <a:latin typeface="Tw Cen MT" panose="020B0602020104020603" pitchFamily="34" charset="0"/>
                        </a:rPr>
                        <a:t>R37 158 626</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19"/>
                  </a:ext>
                </a:extLst>
              </a:tr>
              <a:tr h="182720">
                <a:tc>
                  <a:txBody>
                    <a:bodyPr/>
                    <a:lstStyle/>
                    <a:p>
                      <a:pPr marL="457200" lvl="1" indent="-225425" algn="l" fontAlgn="b"/>
                      <a:r>
                        <a:rPr lang="en-ZA" sz="1200" b="1" u="none" strike="noStrike" dirty="0">
                          <a:solidFill>
                            <a:schemeClr val="accent5">
                              <a:lumMod val="50000"/>
                            </a:schemeClr>
                          </a:solidFill>
                          <a:effectLst/>
                          <a:latin typeface="Tw Cen MT" panose="020B0602020104020603" pitchFamily="34" charset="0"/>
                        </a:rPr>
                        <a:t>TOTAL INCLUDING VAT </a:t>
                      </a:r>
                      <a:endParaRPr lang="en-ZA" sz="1200" b="1" i="0" u="none" strike="noStrike" dirty="0">
                        <a:solidFill>
                          <a:schemeClr val="accent5">
                            <a:lumMod val="50000"/>
                          </a:schemeClr>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b="1" u="none" strike="noStrike" dirty="0">
                          <a:solidFill>
                            <a:schemeClr val="accent5">
                              <a:lumMod val="50000"/>
                            </a:schemeClr>
                          </a:solidFill>
                          <a:effectLst/>
                          <a:latin typeface="Tw Cen MT" panose="020B0602020104020603" pitchFamily="34" charset="0"/>
                        </a:rPr>
                        <a:t> </a:t>
                      </a:r>
                      <a:endParaRPr lang="en-ZA" sz="1200" b="1" i="0" u="none" strike="noStrike" dirty="0">
                        <a:solidFill>
                          <a:schemeClr val="accent5">
                            <a:lumMod val="50000"/>
                          </a:schemeClr>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r" fontAlgn="b"/>
                      <a:r>
                        <a:rPr lang="en-ZA" sz="1200" b="1" u="none" strike="noStrike" dirty="0">
                          <a:solidFill>
                            <a:schemeClr val="accent5">
                              <a:lumMod val="50000"/>
                            </a:schemeClr>
                          </a:solidFill>
                          <a:effectLst/>
                          <a:latin typeface="Tw Cen MT" panose="020B0602020104020603" pitchFamily="34" charset="0"/>
                        </a:rPr>
                        <a:t>R284 882 799</a:t>
                      </a:r>
                      <a:endParaRPr lang="en-ZA" sz="1200" b="1" i="0" u="none" strike="noStrike" dirty="0">
                        <a:solidFill>
                          <a:schemeClr val="accent5">
                            <a:lumMod val="50000"/>
                          </a:schemeClr>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accent2">
                        <a:lumMod val="20000"/>
                        <a:lumOff val="80000"/>
                      </a:schemeClr>
                    </a:solidFill>
                  </a:tcPr>
                </a:tc>
                <a:extLst>
                  <a:ext uri="{0D108BD9-81ED-4DB2-BD59-A6C34878D82A}">
                    <a16:rowId xmlns:a16="http://schemas.microsoft.com/office/drawing/2014/main" xmlns="" val="10020"/>
                  </a:ext>
                </a:extLst>
              </a:tr>
              <a:tr h="626084">
                <a:tc>
                  <a:txBody>
                    <a:bodyPr/>
                    <a:lstStyle/>
                    <a:p>
                      <a:pPr marL="457200" lvl="1" indent="-225425" algn="l" fontAlgn="b"/>
                      <a:endParaRPr lang="en-ZA" sz="1400" b="1" u="none" strike="noStrike" dirty="0" smtClean="0">
                        <a:effectLst/>
                        <a:latin typeface="Tw Cen MT" panose="020B0602020104020603" pitchFamily="34" charset="0"/>
                      </a:endParaRPr>
                    </a:p>
                    <a:p>
                      <a:pPr marL="457200" lvl="1" indent="-225425" algn="r" fontAlgn="b"/>
                      <a:r>
                        <a:rPr lang="en-ZA" sz="1400" b="1" u="none" strike="noStrike" dirty="0" smtClean="0">
                          <a:effectLst/>
                          <a:latin typeface="Tw Cen MT" panose="020B0602020104020603" pitchFamily="34" charset="0"/>
                        </a:rPr>
                        <a:t>TOTAL </a:t>
                      </a:r>
                      <a:r>
                        <a:rPr lang="en-ZA" sz="1400" b="1" u="none" strike="noStrike" dirty="0">
                          <a:effectLst/>
                          <a:latin typeface="Tw Cen MT" panose="020B0602020104020603" pitchFamily="34" charset="0"/>
                        </a:rPr>
                        <a:t>COST OF </a:t>
                      </a:r>
                      <a:r>
                        <a:rPr lang="en-ZA" sz="1400" b="1" u="none" strike="noStrike" dirty="0" smtClean="0">
                          <a:effectLst/>
                          <a:latin typeface="Tw Cen MT" panose="020B0602020104020603" pitchFamily="34" charset="0"/>
                        </a:rPr>
                        <a:t>PHASE</a:t>
                      </a:r>
                      <a:r>
                        <a:rPr lang="en-ZA" sz="1400" b="1" u="none" strike="noStrike" baseline="0" dirty="0" smtClean="0">
                          <a:effectLst/>
                          <a:latin typeface="Tw Cen MT" panose="020B0602020104020603" pitchFamily="34" charset="0"/>
                        </a:rPr>
                        <a:t>S</a:t>
                      </a:r>
                    </a:p>
                    <a:p>
                      <a:pPr algn="l" fontAlgn="b"/>
                      <a:endParaRPr lang="en-ZA" sz="1400" b="1" i="0" u="none" strike="noStrike" dirty="0">
                        <a:solidFill>
                          <a:srgbClr val="000000"/>
                        </a:solidFill>
                        <a:effectLst/>
                        <a:latin typeface="Tw Cen MT" panose="020B0602020104020603" pitchFamily="34" charset="0"/>
                      </a:endParaRPr>
                    </a:p>
                  </a:txBody>
                  <a:tcPr marL="5543" marR="5543" marT="5543" marB="0" anchor="ctr">
                    <a:solidFill>
                      <a:schemeClr val="accent2">
                        <a:lumMod val="60000"/>
                        <a:lumOff val="40000"/>
                      </a:schemeClr>
                    </a:solidFill>
                  </a:tcPr>
                </a:tc>
                <a:tc>
                  <a:txBody>
                    <a:bodyPr/>
                    <a:lstStyle/>
                    <a:p>
                      <a:pPr algn="l" fontAlgn="b"/>
                      <a:r>
                        <a:rPr lang="en-ZA" sz="1400" b="1" u="none" strike="noStrike" dirty="0">
                          <a:effectLst/>
                          <a:latin typeface="Tw Cen MT" panose="020B0602020104020603" pitchFamily="34" charset="0"/>
                        </a:rPr>
                        <a:t> </a:t>
                      </a:r>
                      <a:endParaRPr lang="en-ZA" sz="1400" b="1" i="0" u="none" strike="noStrike" dirty="0">
                        <a:solidFill>
                          <a:srgbClr val="000000"/>
                        </a:solidFill>
                        <a:effectLst/>
                        <a:latin typeface="Tw Cen MT" panose="020B0602020104020603" pitchFamily="34" charset="0"/>
                      </a:endParaRPr>
                    </a:p>
                  </a:txBody>
                  <a:tcPr marL="5543" marR="5543" marT="5543" marB="0" anchor="ctr">
                    <a:solidFill>
                      <a:schemeClr val="accent2">
                        <a:lumMod val="60000"/>
                        <a:lumOff val="40000"/>
                      </a:schemeClr>
                    </a:solidFill>
                  </a:tcPr>
                </a:tc>
                <a:tc>
                  <a:txBody>
                    <a:bodyPr/>
                    <a:lstStyle/>
                    <a:p>
                      <a:pPr lvl="0" algn="r" fontAlgn="b"/>
                      <a:r>
                        <a:rPr lang="en-ZA" sz="1400" b="1" u="none" strike="noStrike" dirty="0" smtClean="0">
                          <a:effectLst/>
                          <a:latin typeface="Tw Cen MT" panose="020B0602020104020603" pitchFamily="34" charset="0"/>
                        </a:rPr>
                        <a:t>R 1 433 260 057</a:t>
                      </a:r>
                      <a:endParaRPr lang="en-ZA" sz="1400" b="1" i="0" u="none" strike="noStrike" dirty="0">
                        <a:solidFill>
                          <a:srgbClr val="000000"/>
                        </a:solidFill>
                        <a:effectLst/>
                        <a:latin typeface="Tw Cen MT" panose="020B0602020104020603" pitchFamily="34" charset="0"/>
                      </a:endParaRPr>
                    </a:p>
                  </a:txBody>
                  <a:tcPr marL="5543" marR="5543" marT="5543" marB="0" anchor="ctr">
                    <a:solidFill>
                      <a:schemeClr val="accent2">
                        <a:lumMod val="60000"/>
                        <a:lumOff val="4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ctr">
                    <a:solidFill>
                      <a:schemeClr val="accent2">
                        <a:lumMod val="60000"/>
                        <a:lumOff val="4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ctr">
                    <a:solidFill>
                      <a:schemeClr val="accent2">
                        <a:lumMod val="60000"/>
                        <a:lumOff val="4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ctr">
                    <a:solidFill>
                      <a:schemeClr val="accent2">
                        <a:lumMod val="60000"/>
                        <a:lumOff val="4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ctr">
                    <a:solidFill>
                      <a:schemeClr val="accent2">
                        <a:lumMod val="60000"/>
                        <a:lumOff val="40000"/>
                      </a:schemeClr>
                    </a:solidFill>
                  </a:tcPr>
                </a:tc>
                <a:extLst>
                  <a:ext uri="{0D108BD9-81ED-4DB2-BD59-A6C34878D82A}">
                    <a16:rowId xmlns:a16="http://schemas.microsoft.com/office/drawing/2014/main" xmlns="" val="10021"/>
                  </a:ext>
                </a:extLst>
              </a:tr>
              <a:tr h="182720">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extLst>
                  <a:ext uri="{0D108BD9-81ED-4DB2-BD59-A6C34878D82A}">
                    <a16:rowId xmlns:a16="http://schemas.microsoft.com/office/drawing/2014/main" xmlns="" val="10022"/>
                  </a:ext>
                </a:extLst>
              </a:tr>
              <a:tr h="182720">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200" u="none" strike="noStrike" dirty="0" smtClean="0">
                          <a:effectLst/>
                          <a:latin typeface="Tw Cen MT" panose="020B0602020104020603" pitchFamily="34" charset="0"/>
                        </a:rPr>
                        <a:t>2022/23 Budget</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l" fontAlgn="b"/>
                      <a:r>
                        <a:rPr lang="en-ZA" sz="1200" u="none" strike="noStrike">
                          <a:effectLst/>
                          <a:latin typeface="Tw Cen MT" panose="020B0602020104020603" pitchFamily="34" charset="0"/>
                        </a:rPr>
                        <a:t> </a:t>
                      </a:r>
                      <a:endParaRPr lang="en-ZA" sz="1200" b="0" i="0" u="none" strike="noStrike">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extLst>
                  <a:ext uri="{0D108BD9-81ED-4DB2-BD59-A6C34878D82A}">
                    <a16:rowId xmlns:a16="http://schemas.microsoft.com/office/drawing/2014/main" xmlns="" val="10023"/>
                  </a:ext>
                </a:extLst>
              </a:tr>
              <a:tr h="182720">
                <a:tc>
                  <a:txBody>
                    <a:bodyPr/>
                    <a:lstStyle/>
                    <a:p>
                      <a:pPr algn="r" fontAlgn="b"/>
                      <a:r>
                        <a:rPr lang="en-ZA" sz="1200" u="none" strike="noStrike" dirty="0" smtClean="0">
                          <a:effectLst/>
                          <a:latin typeface="Tw Cen MT" panose="020B0602020104020603" pitchFamily="34" charset="0"/>
                        </a:rPr>
                        <a:t>Goods and Services</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ctr"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r" fontAlgn="b"/>
                      <a:r>
                        <a:rPr lang="en-ZA" sz="1200" u="none" strike="noStrike" dirty="0" smtClean="0">
                          <a:effectLst/>
                          <a:latin typeface="Tw Cen MT" panose="020B0602020104020603" pitchFamily="34" charset="0"/>
                        </a:rPr>
                        <a:t>23 000</a:t>
                      </a:r>
                      <a:r>
                        <a:rPr lang="en-ZA" sz="1200" u="none" strike="noStrike" baseline="0" dirty="0" smtClean="0">
                          <a:effectLst/>
                          <a:latin typeface="Tw Cen MT" panose="020B0602020104020603" pitchFamily="34" charset="0"/>
                        </a:rPr>
                        <a:t> 000</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extLst>
                  <a:ext uri="{0D108BD9-81ED-4DB2-BD59-A6C34878D82A}">
                    <a16:rowId xmlns:a16="http://schemas.microsoft.com/office/drawing/2014/main" xmlns="" val="10024"/>
                  </a:ext>
                </a:extLst>
              </a:tr>
              <a:tr h="182720">
                <a:tc>
                  <a:txBody>
                    <a:bodyPr/>
                    <a:lstStyle/>
                    <a:p>
                      <a:pPr algn="r" fontAlgn="b"/>
                      <a:r>
                        <a:rPr lang="en-ZA" sz="1200" u="none" strike="noStrike" dirty="0" smtClean="0">
                          <a:effectLst/>
                          <a:latin typeface="Tw Cen MT" panose="020B0602020104020603" pitchFamily="34" charset="0"/>
                        </a:rPr>
                        <a:t>Transfers</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ctr"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r" fontAlgn="b"/>
                      <a:r>
                        <a:rPr lang="en-ZA" sz="1200" u="none" strike="noStrike" dirty="0" smtClean="0">
                          <a:effectLst/>
                          <a:latin typeface="Tw Cen MT" panose="020B0602020104020603" pitchFamily="34" charset="0"/>
                        </a:rPr>
                        <a:t>12 000 000</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extLst>
                  <a:ext uri="{0D108BD9-81ED-4DB2-BD59-A6C34878D82A}">
                    <a16:rowId xmlns:a16="http://schemas.microsoft.com/office/drawing/2014/main" xmlns="" val="10025"/>
                  </a:ext>
                </a:extLst>
              </a:tr>
              <a:tr h="182720">
                <a:tc>
                  <a:txBody>
                    <a:bodyPr/>
                    <a:lstStyle/>
                    <a:p>
                      <a:pPr algn="r" fontAlgn="b"/>
                      <a:r>
                        <a:rPr lang="en-ZA" sz="1200" u="none" strike="noStrike" dirty="0" smtClean="0">
                          <a:effectLst/>
                          <a:latin typeface="Tw Cen MT" panose="020B0602020104020603" pitchFamily="34" charset="0"/>
                        </a:rPr>
                        <a:t>Capital Payments</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ctr"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r" fontAlgn="b"/>
                      <a:r>
                        <a:rPr lang="en-ZA" sz="1200" u="none" strike="noStrike" dirty="0" smtClean="0">
                          <a:effectLst/>
                          <a:latin typeface="Tw Cen MT" panose="020B0602020104020603" pitchFamily="34" charset="0"/>
                        </a:rPr>
                        <a:t>29 949 000</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ctr" fontAlgn="b"/>
                      <a:endParaRPr lang="en-ZA" sz="1200" b="1"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extLst>
                  <a:ext uri="{0D108BD9-81ED-4DB2-BD59-A6C34878D82A}">
                    <a16:rowId xmlns:a16="http://schemas.microsoft.com/office/drawing/2014/main" xmlns="" val="10026"/>
                  </a:ext>
                </a:extLst>
              </a:tr>
              <a:tr h="182720">
                <a:tc>
                  <a:txBody>
                    <a:bodyPr/>
                    <a:lstStyle/>
                    <a:p>
                      <a:pPr algn="l" fontAlgn="b"/>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l" fontAlgn="b"/>
                      <a:r>
                        <a:rPr lang="en-ZA" sz="1200" u="none" strike="noStrike" dirty="0">
                          <a:effectLst/>
                          <a:latin typeface="Tw Cen MT" panose="020B0602020104020603" pitchFamily="34" charset="0"/>
                        </a:rPr>
                        <a:t> </a:t>
                      </a:r>
                      <a:endParaRPr lang="en-ZA" sz="1200" b="0"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r" fontAlgn="b"/>
                      <a:endParaRPr lang="en-ZA" sz="1200" b="1"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tc>
                  <a:txBody>
                    <a:bodyPr/>
                    <a:lstStyle/>
                    <a:p>
                      <a:pPr algn="l" fontAlgn="b"/>
                      <a:endParaRPr lang="en-ZA" sz="1200" b="0" i="0" u="none" strike="noStrike" dirty="0">
                        <a:solidFill>
                          <a:srgbClr val="000000"/>
                        </a:solidFill>
                        <a:effectLst/>
                        <a:latin typeface="Tw Cen MT" panose="020B0602020104020603" pitchFamily="34" charset="0"/>
                      </a:endParaRPr>
                    </a:p>
                  </a:txBody>
                  <a:tcPr marL="5543" marR="5543" marT="5543" marB="0" anchor="b">
                    <a:solidFill>
                      <a:schemeClr val="tx2">
                        <a:lumMod val="20000"/>
                        <a:lumOff val="80000"/>
                      </a:schemeClr>
                    </a:solidFill>
                  </a:tcPr>
                </a:tc>
                <a:extLst>
                  <a:ext uri="{0D108BD9-81ED-4DB2-BD59-A6C34878D82A}">
                    <a16:rowId xmlns:a16="http://schemas.microsoft.com/office/drawing/2014/main" xmlns="" val="10027"/>
                  </a:ext>
                </a:extLst>
              </a:tr>
              <a:tr h="626084">
                <a:tc>
                  <a:txBody>
                    <a:bodyPr/>
                    <a:lstStyle/>
                    <a:p>
                      <a:pPr algn="r" fontAlgn="b"/>
                      <a:endParaRPr lang="en-ZA" sz="1400" b="1" u="none" strike="noStrike" dirty="0" smtClean="0">
                        <a:effectLst/>
                        <a:latin typeface="Tw Cen MT" panose="020B0602020104020603" pitchFamily="34" charset="0"/>
                      </a:endParaRPr>
                    </a:p>
                    <a:p>
                      <a:pPr algn="r" fontAlgn="b"/>
                      <a:r>
                        <a:rPr lang="en-ZA" sz="1400" b="1" u="none" strike="noStrike" dirty="0" smtClean="0">
                          <a:effectLst/>
                          <a:latin typeface="Tw Cen MT" panose="020B0602020104020603" pitchFamily="34" charset="0"/>
                        </a:rPr>
                        <a:t>TOTAL</a:t>
                      </a:r>
                    </a:p>
                    <a:p>
                      <a:pPr algn="r" fontAlgn="b"/>
                      <a:r>
                        <a:rPr lang="en-ZA" sz="1400" b="1" u="none" strike="noStrike" dirty="0" smtClean="0">
                          <a:effectLst/>
                          <a:latin typeface="Tw Cen MT" panose="020B0602020104020603" pitchFamily="34" charset="0"/>
                        </a:rPr>
                        <a:t> </a:t>
                      </a:r>
                      <a:endParaRPr lang="en-ZA" sz="1400" b="1"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ctr">
                    <a:solidFill>
                      <a:schemeClr val="tx2">
                        <a:lumMod val="60000"/>
                        <a:lumOff val="40000"/>
                      </a:schemeClr>
                    </a:solidFill>
                  </a:tcPr>
                </a:tc>
                <a:tc>
                  <a:txBody>
                    <a:bodyPr/>
                    <a:lstStyle/>
                    <a:p>
                      <a:pPr algn="l" fontAlgn="b"/>
                      <a:r>
                        <a:rPr lang="en-ZA" sz="1400" b="1" u="none" strike="noStrike" dirty="0">
                          <a:effectLst/>
                          <a:latin typeface="Tw Cen MT" panose="020B0602020104020603" pitchFamily="34" charset="0"/>
                        </a:rPr>
                        <a:t> </a:t>
                      </a:r>
                      <a:endParaRPr lang="en-ZA" sz="1400" b="1"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ctr">
                    <a:solidFill>
                      <a:schemeClr val="tx2">
                        <a:lumMod val="60000"/>
                        <a:lumOff val="40000"/>
                      </a:schemeClr>
                    </a:solidFill>
                  </a:tcPr>
                </a:tc>
                <a:tc>
                  <a:txBody>
                    <a:bodyPr/>
                    <a:lstStyle/>
                    <a:p>
                      <a:pPr algn="r" fontAlgn="b"/>
                      <a:r>
                        <a:rPr lang="en-ZA" sz="1400" b="1" u="none" strike="noStrike" dirty="0" smtClean="0">
                          <a:effectLst/>
                          <a:latin typeface="Tw Cen MT" panose="020B0602020104020603" pitchFamily="34" charset="0"/>
                        </a:rPr>
                        <a:t>R 64 449 000</a:t>
                      </a:r>
                      <a:endParaRPr lang="en-ZA" sz="1400" b="1" i="0" u="none" strike="noStrike" dirty="0">
                        <a:solidFill>
                          <a:srgbClr val="000000"/>
                        </a:solidFill>
                        <a:effectLst/>
                        <a:latin typeface="Tw Cen MT" panose="020B0602020104020603" pitchFamily="34" charset="0"/>
                        <a:cs typeface="Arial" panose="020B0604020202020204" pitchFamily="34" charset="0"/>
                      </a:endParaRPr>
                    </a:p>
                  </a:txBody>
                  <a:tcPr marL="5543" marR="5543" marT="5543" marB="0" anchor="ctr">
                    <a:solidFill>
                      <a:schemeClr val="tx2">
                        <a:lumMod val="60000"/>
                        <a:lumOff val="40000"/>
                      </a:schemeClr>
                    </a:solidFill>
                  </a:tcPr>
                </a:tc>
                <a:tc>
                  <a:txBody>
                    <a:bodyPr/>
                    <a:lstStyle/>
                    <a:p>
                      <a:pPr algn="l" fontAlgn="b"/>
                      <a:endParaRPr lang="en-ZA" sz="1400" b="1" i="0" u="none" strike="noStrike" dirty="0">
                        <a:solidFill>
                          <a:srgbClr val="000000"/>
                        </a:solidFill>
                        <a:effectLst/>
                        <a:latin typeface="Tw Cen MT" panose="020B0602020104020603" pitchFamily="34" charset="0"/>
                      </a:endParaRPr>
                    </a:p>
                  </a:txBody>
                  <a:tcPr marL="5543" marR="5543" marT="5543" marB="0" anchor="b">
                    <a:solidFill>
                      <a:schemeClr val="tx2">
                        <a:lumMod val="60000"/>
                        <a:lumOff val="40000"/>
                      </a:schemeClr>
                    </a:solidFill>
                  </a:tcPr>
                </a:tc>
                <a:tc>
                  <a:txBody>
                    <a:bodyPr/>
                    <a:lstStyle/>
                    <a:p>
                      <a:pPr algn="l" fontAlgn="b"/>
                      <a:endParaRPr lang="en-ZA" sz="1400" b="1" i="0" u="none" strike="noStrike" dirty="0">
                        <a:solidFill>
                          <a:srgbClr val="000000"/>
                        </a:solidFill>
                        <a:effectLst/>
                        <a:latin typeface="Tw Cen MT" panose="020B0602020104020603" pitchFamily="34" charset="0"/>
                      </a:endParaRPr>
                    </a:p>
                  </a:txBody>
                  <a:tcPr marL="5543" marR="5543" marT="5543" marB="0" anchor="b">
                    <a:solidFill>
                      <a:schemeClr val="tx2">
                        <a:lumMod val="60000"/>
                        <a:lumOff val="40000"/>
                      </a:schemeClr>
                    </a:solidFill>
                  </a:tcPr>
                </a:tc>
                <a:tc>
                  <a:txBody>
                    <a:bodyPr/>
                    <a:lstStyle/>
                    <a:p>
                      <a:pPr algn="l" fontAlgn="b"/>
                      <a:endParaRPr lang="en-ZA" sz="1400" b="1" i="0" u="none" strike="noStrike" dirty="0">
                        <a:solidFill>
                          <a:srgbClr val="000000"/>
                        </a:solidFill>
                        <a:effectLst/>
                        <a:latin typeface="Tw Cen MT" panose="020B0602020104020603" pitchFamily="34" charset="0"/>
                      </a:endParaRPr>
                    </a:p>
                  </a:txBody>
                  <a:tcPr marL="5543" marR="5543" marT="5543" marB="0" anchor="b">
                    <a:solidFill>
                      <a:schemeClr val="tx2">
                        <a:lumMod val="60000"/>
                        <a:lumOff val="40000"/>
                      </a:schemeClr>
                    </a:solidFill>
                  </a:tcPr>
                </a:tc>
                <a:tc>
                  <a:txBody>
                    <a:bodyPr/>
                    <a:lstStyle/>
                    <a:p>
                      <a:pPr algn="l" fontAlgn="b"/>
                      <a:endParaRPr lang="en-ZA" sz="1400" b="1" i="0" u="none" strike="noStrike" dirty="0">
                        <a:solidFill>
                          <a:srgbClr val="000000"/>
                        </a:solidFill>
                        <a:effectLst/>
                        <a:latin typeface="Tw Cen MT" panose="020B0602020104020603" pitchFamily="34" charset="0"/>
                      </a:endParaRPr>
                    </a:p>
                  </a:txBody>
                  <a:tcPr marL="5543" marR="5543" marT="5543" marB="0" anchor="b">
                    <a:solidFill>
                      <a:schemeClr val="tx2">
                        <a:lumMod val="60000"/>
                        <a:lumOff val="40000"/>
                      </a:schemeClr>
                    </a:solidFill>
                  </a:tcPr>
                </a:tc>
                <a:extLst>
                  <a:ext uri="{0D108BD9-81ED-4DB2-BD59-A6C34878D82A}">
                    <a16:rowId xmlns:a16="http://schemas.microsoft.com/office/drawing/2014/main" xmlns="" val="10028"/>
                  </a:ext>
                </a:extLst>
              </a:tr>
            </a:tbl>
          </a:graphicData>
        </a:graphic>
      </p:graphicFrame>
      <p:sp>
        <p:nvSpPr>
          <p:cNvPr id="5" name="10-Point Star 4"/>
          <p:cNvSpPr/>
          <p:nvPr/>
        </p:nvSpPr>
        <p:spPr>
          <a:xfrm>
            <a:off x="10611571" y="58361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32</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4100701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935062" y="368149"/>
            <a:ext cx="7524753" cy="769441"/>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Recommendations </a:t>
            </a:r>
            <a:endParaRPr kumimoji="0" lang="en-US" sz="2800" b="1" i="0" u="none" strike="noStrike" kern="1200" cap="none" spc="0" normalizeH="0" baseline="0" noProof="0" dirty="0">
              <a:ln w="13462">
                <a:solidFill>
                  <a:prstClr val="white"/>
                </a:solidFill>
                <a:prstDash val="solid"/>
              </a:ln>
              <a:solidFill>
                <a:srgbClr val="E76618">
                  <a:lumMod val="50000"/>
                </a:srgbClr>
              </a:solidFill>
              <a:effectLst>
                <a:outerShdw dist="38100" dir="2700000" algn="bl" rotWithShape="0">
                  <a:srgbClr val="C42F1A"/>
                </a:outerShdw>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84042" y="1865607"/>
            <a:ext cx="9201320" cy="2062103"/>
          </a:xfrm>
          <a:prstGeom prst="rect">
            <a:avLst/>
          </a:prstGeom>
          <a:noFill/>
          <a:ln w="31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Trebuchet MS" panose="020B0603020202020204"/>
                <a:ea typeface="+mn-ea"/>
                <a:cs typeface="+mn-cs"/>
              </a:rPr>
              <a:t>It is recommended that the Portfolio Committee</a:t>
            </a:r>
            <a:r>
              <a:rPr kumimoji="0" lang="en-GB" sz="2400" b="1" i="0" u="none" strike="noStrike" kern="1200" cap="none" spc="0" normalizeH="0" noProof="0" dirty="0" smtClean="0">
                <a:ln>
                  <a:noFill/>
                </a:ln>
                <a:solidFill>
                  <a:prstClr val="black"/>
                </a:solidFill>
                <a:effectLst/>
                <a:uLnTx/>
                <a:uFillTx/>
                <a:latin typeface="Trebuchet MS" panose="020B0603020202020204"/>
                <a:ea typeface="+mn-ea"/>
                <a:cs typeface="+mn-cs"/>
              </a:rPr>
              <a:t> note the progress report on the </a:t>
            </a:r>
            <a:r>
              <a:rPr kumimoji="0" lang="en-GB" sz="2400" b="1" i="0" u="none" strike="noStrike" kern="1200" cap="none" spc="0" normalizeH="0" baseline="0" noProof="0" dirty="0" smtClean="0">
                <a:ln>
                  <a:noFill/>
                </a:ln>
                <a:solidFill>
                  <a:prstClr val="black"/>
                </a:solidFill>
                <a:effectLst/>
                <a:uLnTx/>
                <a:uFillTx/>
                <a:latin typeface="Trebuchet MS" panose="020B0603020202020204"/>
                <a:ea typeface="+mn-ea"/>
                <a:cs typeface="+mn-cs"/>
              </a:rPr>
              <a:t>Nkomazi SEZ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a:endParaRPr>
          </a:p>
        </p:txBody>
      </p:sp>
      <p:sp>
        <p:nvSpPr>
          <p:cNvPr id="13" name="10-Point Star 12"/>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33</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2" name="Picture 11"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3958587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259" y="462013"/>
            <a:ext cx="11377062" cy="6006164"/>
          </a:xfrm>
          <a:prstGeom prst="rect">
            <a:avLst/>
          </a:prstGeom>
          <a:ln>
            <a:noFill/>
          </a:ln>
          <a:effectLst>
            <a:softEdge rad="112500"/>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51381" y="277892"/>
            <a:ext cx="2895316" cy="2676229"/>
          </a:xfrm>
          <a:prstGeom prst="rect">
            <a:avLst/>
          </a:prstGeom>
        </p:spPr>
      </p:pic>
      <p:sp>
        <p:nvSpPr>
          <p:cNvPr id="16" name="TextBox 15"/>
          <p:cNvSpPr txBox="1"/>
          <p:nvPr/>
        </p:nvSpPr>
        <p:spPr>
          <a:xfrm>
            <a:off x="921205" y="3042156"/>
            <a:ext cx="5719542" cy="1242648"/>
          </a:xfrm>
          <a:prstGeom prst="rect">
            <a:avLst/>
          </a:prstGeom>
          <a:noFill/>
        </p:spPr>
        <p:txBody>
          <a:bodyPr wrap="square" rtlCol="0">
            <a:spAutoFit/>
          </a:bodyPr>
          <a:lstStyle/>
          <a:p>
            <a:pPr defTabSz="742950"/>
            <a:r>
              <a:rPr lang="en-US" sz="4875" b="1" dirty="0">
                <a:solidFill>
                  <a:prstClr val="white"/>
                </a:solidFill>
                <a:latin typeface="Calibri" panose="020F0502020204030204"/>
              </a:rPr>
              <a:t>THANK YOU </a:t>
            </a:r>
          </a:p>
          <a:p>
            <a:pPr defTabSz="742950"/>
            <a:r>
              <a:rPr lang="en-US" sz="2600" dirty="0">
                <a:solidFill>
                  <a:prstClr val="white"/>
                </a:solidFill>
                <a:latin typeface="Calibri" panose="020F0502020204030204"/>
              </a:rPr>
              <a:t>                  </a:t>
            </a:r>
          </a:p>
        </p:txBody>
      </p:sp>
    </p:spTree>
    <p:extLst>
      <p:ext uri="{BB962C8B-B14F-4D97-AF65-F5344CB8AC3E}">
        <p14:creationId xmlns:p14="http://schemas.microsoft.com/office/powerpoint/2010/main" xmlns="" val="15520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6318924" y="49883"/>
            <a:ext cx="1583418" cy="1008375"/>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7776670" y="63950"/>
            <a:ext cx="1444332" cy="994307"/>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5101391" y="45094"/>
            <a:ext cx="1356620" cy="1013164"/>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3738592" y="13286"/>
            <a:ext cx="1362798" cy="105695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2263747" y="-76738"/>
            <a:ext cx="1809479" cy="1325582"/>
          </a:xfrm>
          <a:prstGeom prst="rect">
            <a:avLst/>
          </a:prstGeom>
          <a:ln>
            <a:noFill/>
          </a:ln>
          <a:effectLst>
            <a:softEdge rad="112500"/>
          </a:effectLst>
        </p:spPr>
      </p:pic>
      <p:sp>
        <p:nvSpPr>
          <p:cNvPr id="36" name="TextBox 35"/>
          <p:cNvSpPr txBox="1"/>
          <p:nvPr/>
        </p:nvSpPr>
        <p:spPr>
          <a:xfrm>
            <a:off x="505558" y="2347635"/>
            <a:ext cx="9490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rPr>
              <a:t>Introduction to Nkomazi Special Economic Zone</a:t>
            </a:r>
            <a:endParaRPr kumimoji="0" lang="en-US" sz="6000" b="1" i="0" u="none" strike="noStrike" kern="1200" cap="none" spc="0" normalizeH="0" baseline="0" noProof="0" dirty="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410697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853480" y="256867"/>
            <a:ext cx="7524753" cy="92333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SEZ s</a:t>
            </a:r>
            <a:r>
              <a:rPr kumimoji="0" lang="en-US" sz="5400" b="1" i="0" u="none" strike="noStrike" kern="1200" cap="none" spc="0" normalizeH="0" baseline="0" noProof="0" dirty="0" err="1"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trategic</a:t>
            </a:r>
            <a:r>
              <a:rPr kumimoji="0" lang="en-US" sz="5400" b="1" i="0" u="none" strike="noStrike" kern="1200" cap="none" spc="0" normalizeH="0" baseline="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 intent</a:t>
            </a:r>
            <a:endParaRPr kumimoji="0" lang="en-US" sz="5400" b="1" i="0" u="none" strike="noStrike" kern="1200" cap="none" spc="0" normalizeH="0" baseline="0" noProof="0" dirty="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6" name="Picture 15"/>
          <p:cNvPicPr/>
          <p:nvPr/>
        </p:nvPicPr>
        <p:blipFill>
          <a:blip r:embed="rId5" cstate="screen">
            <a:extLst>
              <a:ext uri="{28A0092B-C50C-407E-A947-70E740481C1C}">
                <a14:useLocalDpi xmlns:a14="http://schemas.microsoft.com/office/drawing/2010/main" xmlns="" val="0"/>
              </a:ext>
            </a:extLst>
          </a:blip>
          <a:stretch>
            <a:fillRect/>
          </a:stretch>
        </p:blipFill>
        <p:spPr>
          <a:xfrm>
            <a:off x="1" y="1691665"/>
            <a:ext cx="9636062" cy="4333750"/>
          </a:xfrm>
          <a:prstGeom prst="rect">
            <a:avLst/>
          </a:prstGeom>
        </p:spPr>
      </p:pic>
      <p:sp>
        <p:nvSpPr>
          <p:cNvPr id="2" name="10-Point Star 1"/>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rebuchet MS" panose="020B0603020202020204"/>
                <a:ea typeface="+mn-ea"/>
                <a:cs typeface="+mn-cs"/>
              </a:rPr>
              <a:t>3</a:t>
            </a:r>
            <a:endParaRPr kumimoji="0" lang="en-US" sz="3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2" name="Picture 11" descr="C:\Users\Administrator\Desktop\May 2020\Graphic2.JPG"/>
          <p:cNvPicPr/>
          <p:nvPr/>
        </p:nvPicPr>
        <p:blipFill>
          <a:blip r:embed="rId6"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7"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69547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2221474" y="-3283"/>
            <a:ext cx="7240311" cy="132343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Nkomazi SEZ Establishment Phases</a:t>
            </a:r>
            <a:endParaRPr kumimoji="0" lang="en-US" sz="4000" b="1" i="0" u="none" strike="noStrike" kern="1200" cap="none" spc="0" normalizeH="0" baseline="0" noProof="0" dirty="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24" name="10-Point Star 23"/>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rebuchet MS" panose="020B0603020202020204"/>
                <a:ea typeface="+mn-ea"/>
                <a:cs typeface="+mn-cs"/>
              </a:rPr>
              <a:t>4</a:t>
            </a:r>
            <a:endParaRPr kumimoji="0" lang="en-US" sz="3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18" name="Table 17"/>
          <p:cNvGraphicFramePr>
            <a:graphicFrameLocks noGrp="1"/>
          </p:cNvGraphicFramePr>
          <p:nvPr>
            <p:extLst/>
          </p:nvPr>
        </p:nvGraphicFramePr>
        <p:xfrm>
          <a:off x="616016" y="1718205"/>
          <a:ext cx="9020046" cy="4297585"/>
        </p:xfrm>
        <a:graphic>
          <a:graphicData uri="http://schemas.openxmlformats.org/drawingml/2006/table">
            <a:tbl>
              <a:tblPr firstRow="1" firstCol="1" bandRow="1">
                <a:tableStyleId>{F2DE63D5-997A-4646-A377-4702673A728D}</a:tableStyleId>
              </a:tblPr>
              <a:tblGrid>
                <a:gridCol w="1382597">
                  <a:extLst>
                    <a:ext uri="{9D8B030D-6E8A-4147-A177-3AD203B41FA5}">
                      <a16:colId xmlns:a16="http://schemas.microsoft.com/office/drawing/2014/main" xmlns="" val="2031897061"/>
                    </a:ext>
                  </a:extLst>
                </a:gridCol>
                <a:gridCol w="3082751">
                  <a:extLst>
                    <a:ext uri="{9D8B030D-6E8A-4147-A177-3AD203B41FA5}">
                      <a16:colId xmlns:a16="http://schemas.microsoft.com/office/drawing/2014/main" xmlns="" val="1245793130"/>
                    </a:ext>
                  </a:extLst>
                </a:gridCol>
                <a:gridCol w="4554698">
                  <a:extLst>
                    <a:ext uri="{9D8B030D-6E8A-4147-A177-3AD203B41FA5}">
                      <a16:colId xmlns:a16="http://schemas.microsoft.com/office/drawing/2014/main" xmlns="" val="2054854384"/>
                    </a:ext>
                  </a:extLst>
                </a:gridCol>
              </a:tblGrid>
              <a:tr h="760925">
                <a:tc>
                  <a:txBody>
                    <a:bodyPr/>
                    <a:lstStyle/>
                    <a:p>
                      <a:pPr marL="0" marR="0" algn="ctr">
                        <a:lnSpc>
                          <a:spcPts val="1300"/>
                        </a:lnSpc>
                        <a:spcBef>
                          <a:spcPts val="0"/>
                        </a:spcBef>
                        <a:spcAft>
                          <a:spcPts val="0"/>
                        </a:spcAft>
                        <a:tabLst>
                          <a:tab pos="180340" algn="l"/>
                          <a:tab pos="360045" algn="l"/>
                          <a:tab pos="540385" algn="l"/>
                        </a:tabLst>
                      </a:pPr>
                      <a:endParaRPr lang="en-US" sz="2800" kern="1200" dirty="0" smtClean="0">
                        <a:effectLst/>
                      </a:endParaRPr>
                    </a:p>
                    <a:p>
                      <a:pPr marL="0" marR="0" algn="ctr">
                        <a:lnSpc>
                          <a:spcPts val="1300"/>
                        </a:lnSpc>
                        <a:spcBef>
                          <a:spcPts val="0"/>
                        </a:spcBef>
                        <a:spcAft>
                          <a:spcPts val="0"/>
                        </a:spcAft>
                        <a:tabLst>
                          <a:tab pos="180340" algn="l"/>
                          <a:tab pos="360045" algn="l"/>
                          <a:tab pos="540385" algn="l"/>
                        </a:tabLst>
                      </a:pPr>
                      <a:endParaRPr lang="en-US" sz="2800" kern="1200" dirty="0" smtClean="0">
                        <a:effectLst/>
                      </a:endParaRPr>
                    </a:p>
                    <a:p>
                      <a:pPr marL="0" marR="0" algn="ctr">
                        <a:lnSpc>
                          <a:spcPts val="1300"/>
                        </a:lnSpc>
                        <a:spcBef>
                          <a:spcPts val="0"/>
                        </a:spcBef>
                        <a:spcAft>
                          <a:spcPts val="0"/>
                        </a:spcAft>
                        <a:tabLst>
                          <a:tab pos="180340" algn="l"/>
                          <a:tab pos="360045" algn="l"/>
                          <a:tab pos="540385" algn="l"/>
                        </a:tabLst>
                      </a:pPr>
                      <a:r>
                        <a:rPr lang="en-US" sz="2800" kern="1200" dirty="0" smtClean="0">
                          <a:effectLst/>
                        </a:rPr>
                        <a:t>Phase</a:t>
                      </a:r>
                    </a:p>
                    <a:p>
                      <a:pPr marL="0" marR="0" algn="ctr">
                        <a:lnSpc>
                          <a:spcPts val="1300"/>
                        </a:lnSpc>
                        <a:spcBef>
                          <a:spcPts val="0"/>
                        </a:spcBef>
                        <a:spcAft>
                          <a:spcPts val="0"/>
                        </a:spcAft>
                        <a:tabLst>
                          <a:tab pos="180340" algn="l"/>
                          <a:tab pos="360045" algn="l"/>
                          <a:tab pos="540385" algn="l"/>
                        </a:tabLst>
                      </a:pPr>
                      <a:endParaRPr lang="en-US" sz="28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1400" marR="61400" marT="85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00"/>
                        </a:lnSpc>
                        <a:spcBef>
                          <a:spcPts val="0"/>
                        </a:spcBef>
                        <a:spcAft>
                          <a:spcPts val="0"/>
                        </a:spcAft>
                        <a:tabLst>
                          <a:tab pos="180340" algn="l"/>
                          <a:tab pos="360045" algn="l"/>
                          <a:tab pos="540385" algn="l"/>
                        </a:tabLst>
                      </a:pPr>
                      <a:endParaRPr lang="en-US" sz="2800" kern="1200" dirty="0" smtClean="0">
                        <a:effectLst/>
                      </a:endParaRPr>
                    </a:p>
                    <a:p>
                      <a:pPr marL="0" marR="0" algn="ctr">
                        <a:lnSpc>
                          <a:spcPts val="1300"/>
                        </a:lnSpc>
                        <a:spcBef>
                          <a:spcPts val="0"/>
                        </a:spcBef>
                        <a:spcAft>
                          <a:spcPts val="0"/>
                        </a:spcAft>
                        <a:tabLst>
                          <a:tab pos="180340" algn="l"/>
                          <a:tab pos="360045" algn="l"/>
                          <a:tab pos="540385" algn="l"/>
                        </a:tabLst>
                      </a:pPr>
                      <a:endParaRPr lang="en-US" sz="2800" kern="1200" dirty="0" smtClean="0">
                        <a:effectLst/>
                      </a:endParaRPr>
                    </a:p>
                    <a:p>
                      <a:pPr marL="0" marR="0" algn="ctr">
                        <a:lnSpc>
                          <a:spcPts val="1300"/>
                        </a:lnSpc>
                        <a:spcBef>
                          <a:spcPts val="0"/>
                        </a:spcBef>
                        <a:spcAft>
                          <a:spcPts val="0"/>
                        </a:spcAft>
                        <a:tabLst>
                          <a:tab pos="180340" algn="l"/>
                          <a:tab pos="360045" algn="l"/>
                          <a:tab pos="540385" algn="l"/>
                        </a:tabLst>
                      </a:pPr>
                      <a:r>
                        <a:rPr lang="en-US" sz="2800" kern="1200" dirty="0" smtClean="0">
                          <a:effectLst/>
                        </a:rPr>
                        <a:t>Description</a:t>
                      </a:r>
                      <a:endParaRPr lang="en-US" sz="28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1400" marR="61400" marT="85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00"/>
                        </a:lnSpc>
                        <a:spcBef>
                          <a:spcPts val="0"/>
                        </a:spcBef>
                        <a:spcAft>
                          <a:spcPts val="0"/>
                        </a:spcAft>
                        <a:tabLst>
                          <a:tab pos="180340" algn="l"/>
                          <a:tab pos="360045" algn="l"/>
                          <a:tab pos="540385" algn="l"/>
                        </a:tabLst>
                      </a:pPr>
                      <a:endParaRPr lang="en-US" sz="2800" kern="1200" dirty="0" smtClean="0">
                        <a:effectLst/>
                      </a:endParaRPr>
                    </a:p>
                    <a:p>
                      <a:pPr marL="0" marR="0" algn="ctr">
                        <a:lnSpc>
                          <a:spcPts val="1300"/>
                        </a:lnSpc>
                        <a:spcBef>
                          <a:spcPts val="0"/>
                        </a:spcBef>
                        <a:spcAft>
                          <a:spcPts val="0"/>
                        </a:spcAft>
                        <a:tabLst>
                          <a:tab pos="180340" algn="l"/>
                          <a:tab pos="360045" algn="l"/>
                          <a:tab pos="540385" algn="l"/>
                        </a:tabLst>
                      </a:pPr>
                      <a:endParaRPr lang="en-US" sz="2800" kern="1200" dirty="0" smtClean="0">
                        <a:effectLst/>
                      </a:endParaRPr>
                    </a:p>
                    <a:p>
                      <a:pPr marL="0" marR="0" algn="ctr">
                        <a:lnSpc>
                          <a:spcPts val="1300"/>
                        </a:lnSpc>
                        <a:spcBef>
                          <a:spcPts val="0"/>
                        </a:spcBef>
                        <a:spcAft>
                          <a:spcPts val="0"/>
                        </a:spcAft>
                        <a:tabLst>
                          <a:tab pos="180340" algn="l"/>
                          <a:tab pos="360045" algn="l"/>
                          <a:tab pos="540385" algn="l"/>
                        </a:tabLst>
                      </a:pPr>
                      <a:r>
                        <a:rPr lang="en-US" sz="2800" kern="1200" dirty="0" smtClean="0">
                          <a:effectLst/>
                        </a:rPr>
                        <a:t>Key Activities</a:t>
                      </a:r>
                      <a:endParaRPr lang="en-US" sz="28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1400" marR="61400" marT="85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30369736"/>
                  </a:ext>
                </a:extLst>
              </a:tr>
              <a:tr h="963403">
                <a:tc>
                  <a:txBody>
                    <a:bodyPr/>
                    <a:lstStyle/>
                    <a:p>
                      <a:pPr marL="0" marR="0" algn="l">
                        <a:lnSpc>
                          <a:spcPct val="115000"/>
                        </a:lnSpc>
                        <a:spcBef>
                          <a:spcPts val="0"/>
                        </a:spcBef>
                        <a:spcAft>
                          <a:spcPts val="0"/>
                        </a:spcAft>
                        <a:tabLst>
                          <a:tab pos="180340" algn="l"/>
                          <a:tab pos="360045" algn="l"/>
                          <a:tab pos="540385" algn="l"/>
                        </a:tabLst>
                      </a:pPr>
                      <a:r>
                        <a:rPr lang="en-GB" sz="1600" kern="1200" dirty="0" smtClean="0">
                          <a:effectLst/>
                        </a:rPr>
                        <a:t>Phase 1</a:t>
                      </a:r>
                      <a:endParaRPr lang="en-US" sz="16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1400" marR="61400" marT="8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300"/>
                        </a:lnSpc>
                        <a:spcBef>
                          <a:spcPts val="0"/>
                        </a:spcBef>
                        <a:spcAft>
                          <a:spcPts val="0"/>
                        </a:spcAft>
                        <a:tabLst>
                          <a:tab pos="180340" algn="l"/>
                          <a:tab pos="360045" algn="l"/>
                          <a:tab pos="540385" algn="l"/>
                        </a:tabLst>
                      </a:pPr>
                      <a:r>
                        <a:rPr lang="en-GB" sz="1600" kern="1200" dirty="0" smtClean="0">
                          <a:effectLst/>
                        </a:rPr>
                        <a:t>Designation Phase</a:t>
                      </a:r>
                      <a:endParaRPr lang="en-US" sz="1600" dirty="0">
                        <a:solidFill>
                          <a:schemeClr val="tx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marL="61400" marR="61400" marT="8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07000"/>
                        </a:lnSpc>
                        <a:spcBef>
                          <a:spcPts val="0"/>
                        </a:spcBef>
                        <a:spcAft>
                          <a:spcPts val="0"/>
                        </a:spcAft>
                        <a:buFont typeface="Wingdings" panose="05000000000000000000" pitchFamily="2" charset="2"/>
                        <a:buChar char=""/>
                        <a:tabLst>
                          <a:tab pos="457200" algn="l"/>
                        </a:tabLst>
                      </a:pPr>
                      <a:r>
                        <a:rPr lang="en-US" sz="1600" kern="1200" dirty="0">
                          <a:effectLst/>
                        </a:rPr>
                        <a:t>Pre-feasibility </a:t>
                      </a:r>
                      <a:endParaRPr lang="en-US" sz="1600" dirty="0">
                        <a:effectLst/>
                      </a:endParaRPr>
                    </a:p>
                    <a:p>
                      <a:pPr marL="342900" lvl="0" indent="-342900">
                        <a:lnSpc>
                          <a:spcPct val="107000"/>
                        </a:lnSpc>
                        <a:spcBef>
                          <a:spcPts val="0"/>
                        </a:spcBef>
                        <a:spcAft>
                          <a:spcPts val="0"/>
                        </a:spcAft>
                        <a:buFont typeface="Wingdings" panose="05000000000000000000" pitchFamily="2" charset="2"/>
                        <a:buChar char=""/>
                        <a:tabLst>
                          <a:tab pos="457200" algn="l"/>
                        </a:tabLst>
                      </a:pPr>
                      <a:r>
                        <a:rPr lang="en-US" sz="1600" kern="1200" dirty="0">
                          <a:effectLst/>
                        </a:rPr>
                        <a:t>Feasibility</a:t>
                      </a:r>
                      <a:endParaRPr lang="en-US" sz="1600" dirty="0">
                        <a:effectLst/>
                      </a:endParaRPr>
                    </a:p>
                    <a:p>
                      <a:pPr marL="342900" lvl="0" indent="-342900">
                        <a:lnSpc>
                          <a:spcPct val="107000"/>
                        </a:lnSpc>
                        <a:spcBef>
                          <a:spcPts val="0"/>
                        </a:spcBef>
                        <a:spcAft>
                          <a:spcPts val="0"/>
                        </a:spcAft>
                        <a:buFont typeface="Wingdings" panose="05000000000000000000" pitchFamily="2" charset="2"/>
                        <a:buChar char=""/>
                        <a:tabLst>
                          <a:tab pos="457200" algn="l"/>
                        </a:tabLst>
                      </a:pPr>
                      <a:r>
                        <a:rPr lang="en-US" sz="1600" kern="1200" dirty="0">
                          <a:effectLst/>
                        </a:rPr>
                        <a:t>Designation</a:t>
                      </a:r>
                      <a:endParaRPr lang="en-US" sz="1600" dirty="0">
                        <a:solidFill>
                          <a:schemeClr val="tx1"/>
                        </a:solidFill>
                        <a:effectLst/>
                        <a:latin typeface="Tw Cen MT" panose="020B0602020104020603" pitchFamily="34" charset="0"/>
                        <a:cs typeface="Times New Roman" panose="02020603050405020304" pitchFamily="18" charset="0"/>
                      </a:endParaRPr>
                    </a:p>
                  </a:txBody>
                  <a:tcPr marL="61400" marR="61400" marT="85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14496485"/>
                  </a:ext>
                </a:extLst>
              </a:tr>
              <a:tr h="1609854">
                <a:tc>
                  <a:txBody>
                    <a:bodyPr/>
                    <a:lstStyle/>
                    <a:p>
                      <a:pPr marL="0" marR="0" algn="l">
                        <a:lnSpc>
                          <a:spcPct val="115000"/>
                        </a:lnSpc>
                        <a:spcBef>
                          <a:spcPts val="0"/>
                        </a:spcBef>
                        <a:spcAft>
                          <a:spcPts val="0"/>
                        </a:spcAft>
                        <a:tabLst>
                          <a:tab pos="180340" algn="l"/>
                          <a:tab pos="360045" algn="l"/>
                          <a:tab pos="540385" algn="l"/>
                        </a:tabLst>
                      </a:pPr>
                      <a:r>
                        <a:rPr lang="en-GB" sz="1600" kern="1200" dirty="0" smtClean="0">
                          <a:effectLst/>
                        </a:rPr>
                        <a:t>Phase </a:t>
                      </a:r>
                      <a:r>
                        <a:rPr lang="en-GB" sz="1600" kern="1200" dirty="0">
                          <a:effectLst/>
                        </a:rPr>
                        <a:t>2</a:t>
                      </a:r>
                      <a:endParaRPr lang="en-US" sz="16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1400" marR="61400" marT="8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300"/>
                        </a:lnSpc>
                        <a:spcBef>
                          <a:spcPts val="0"/>
                        </a:spcBef>
                        <a:spcAft>
                          <a:spcPts val="0"/>
                        </a:spcAft>
                        <a:tabLst>
                          <a:tab pos="180340" algn="l"/>
                          <a:tab pos="360045" algn="l"/>
                          <a:tab pos="540385" algn="l"/>
                        </a:tabLst>
                      </a:pPr>
                      <a:r>
                        <a:rPr lang="en-GB" sz="1600" kern="1200" dirty="0" smtClean="0">
                          <a:effectLst/>
                        </a:rPr>
                        <a:t>Interim </a:t>
                      </a:r>
                      <a:r>
                        <a:rPr lang="en-GB" sz="1600" kern="1200" dirty="0">
                          <a:effectLst/>
                        </a:rPr>
                        <a:t>Phase </a:t>
                      </a:r>
                      <a:endParaRPr lang="en-US" sz="1600" dirty="0">
                        <a:solidFill>
                          <a:schemeClr val="tx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marL="61400" marR="61400" marT="8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07000"/>
                        </a:lnSpc>
                        <a:spcBef>
                          <a:spcPts val="0"/>
                        </a:spcBef>
                        <a:spcAft>
                          <a:spcPts val="0"/>
                        </a:spcAft>
                        <a:buFont typeface="Wingdings" panose="05000000000000000000" pitchFamily="2" charset="2"/>
                        <a:buChar char=""/>
                        <a:tabLst>
                          <a:tab pos="457200" algn="l"/>
                        </a:tabLst>
                      </a:pPr>
                      <a:r>
                        <a:rPr lang="en-US" sz="1600" kern="1200" dirty="0">
                          <a:effectLst/>
                        </a:rPr>
                        <a:t>Setup of SEZ Entity (&amp; operationalization of the entity)</a:t>
                      </a:r>
                      <a:endParaRPr lang="en-US" sz="1600" dirty="0">
                        <a:effectLst/>
                      </a:endParaRPr>
                    </a:p>
                    <a:p>
                      <a:pPr marL="342900" lvl="0" indent="-342900">
                        <a:lnSpc>
                          <a:spcPct val="107000"/>
                        </a:lnSpc>
                        <a:spcBef>
                          <a:spcPts val="0"/>
                        </a:spcBef>
                        <a:spcAft>
                          <a:spcPts val="0"/>
                        </a:spcAft>
                        <a:buFont typeface="Wingdings" panose="05000000000000000000" pitchFamily="2" charset="2"/>
                        <a:buChar char=""/>
                        <a:tabLst>
                          <a:tab pos="457200" algn="l"/>
                        </a:tabLst>
                      </a:pPr>
                      <a:r>
                        <a:rPr lang="en-US" sz="1600" kern="1200" dirty="0" smtClean="0">
                          <a:effectLst/>
                        </a:rPr>
                        <a:t>Satisfy </a:t>
                      </a:r>
                      <a:r>
                        <a:rPr lang="en-US" sz="1600" kern="1200" dirty="0">
                          <a:effectLst/>
                        </a:rPr>
                        <a:t>all statutory </a:t>
                      </a:r>
                      <a:r>
                        <a:rPr lang="en-US" sz="1600" kern="1200" dirty="0" smtClean="0">
                          <a:effectLst/>
                        </a:rPr>
                        <a:t>requirements</a:t>
                      </a:r>
                    </a:p>
                    <a:p>
                      <a:pPr marL="342900" lvl="0" indent="-342900">
                        <a:lnSpc>
                          <a:spcPct val="107000"/>
                        </a:lnSpc>
                        <a:spcBef>
                          <a:spcPts val="0"/>
                        </a:spcBef>
                        <a:spcAft>
                          <a:spcPts val="0"/>
                        </a:spcAft>
                        <a:buFont typeface="Wingdings" panose="05000000000000000000" pitchFamily="2" charset="2"/>
                        <a:buChar char=""/>
                        <a:tabLst>
                          <a:tab pos="457200" algn="l"/>
                        </a:tabLst>
                      </a:pPr>
                      <a:r>
                        <a:rPr lang="en-US" sz="1600" kern="1200" dirty="0" smtClean="0">
                          <a:effectLst/>
                        </a:rPr>
                        <a:t>Finalise all civil engineering detailed designs</a:t>
                      </a:r>
                      <a:endParaRPr lang="en-US" sz="1600" dirty="0">
                        <a:solidFill>
                          <a:schemeClr val="tx1"/>
                        </a:solidFill>
                        <a:effectLst/>
                        <a:latin typeface="Tw Cen MT" panose="020B0602020104020603" pitchFamily="34" charset="0"/>
                        <a:cs typeface="Times New Roman" panose="02020603050405020304" pitchFamily="18" charset="0"/>
                      </a:endParaRPr>
                    </a:p>
                  </a:txBody>
                  <a:tcPr marL="61400" marR="61400" marT="85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4893966"/>
                  </a:ext>
                </a:extLst>
              </a:tr>
              <a:tr h="963403">
                <a:tc>
                  <a:txBody>
                    <a:bodyPr/>
                    <a:lstStyle/>
                    <a:p>
                      <a:pPr marL="0" marR="0" algn="l">
                        <a:lnSpc>
                          <a:spcPct val="115000"/>
                        </a:lnSpc>
                        <a:spcBef>
                          <a:spcPts val="0"/>
                        </a:spcBef>
                        <a:spcAft>
                          <a:spcPts val="0"/>
                        </a:spcAft>
                        <a:tabLst>
                          <a:tab pos="180340" algn="l"/>
                          <a:tab pos="360045" algn="l"/>
                          <a:tab pos="540385" algn="l"/>
                        </a:tabLst>
                      </a:pPr>
                      <a:r>
                        <a:rPr lang="en-GB" sz="1600" kern="1200" dirty="0" smtClean="0">
                          <a:effectLst/>
                        </a:rPr>
                        <a:t>Phase </a:t>
                      </a:r>
                      <a:r>
                        <a:rPr lang="en-GB" sz="1600" kern="1200" dirty="0">
                          <a:effectLst/>
                        </a:rPr>
                        <a:t>3</a:t>
                      </a:r>
                      <a:endParaRPr lang="en-US" sz="16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1400" marR="61400" marT="8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300"/>
                        </a:lnSpc>
                        <a:spcBef>
                          <a:spcPts val="0"/>
                        </a:spcBef>
                        <a:spcAft>
                          <a:spcPts val="0"/>
                        </a:spcAft>
                        <a:tabLst>
                          <a:tab pos="180340" algn="l"/>
                          <a:tab pos="360045" algn="l"/>
                          <a:tab pos="540385" algn="l"/>
                        </a:tabLst>
                      </a:pPr>
                      <a:r>
                        <a:rPr lang="en-GB" sz="1600" kern="1200" dirty="0" smtClean="0">
                          <a:effectLst/>
                        </a:rPr>
                        <a:t>Development </a:t>
                      </a:r>
                      <a:r>
                        <a:rPr lang="en-GB" sz="1600" kern="1200" dirty="0">
                          <a:effectLst/>
                        </a:rPr>
                        <a:t>Phase</a:t>
                      </a:r>
                      <a:endParaRPr lang="en-US" sz="1600" dirty="0">
                        <a:solidFill>
                          <a:schemeClr val="tx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marL="61400" marR="61400" marT="8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07000"/>
                        </a:lnSpc>
                        <a:spcBef>
                          <a:spcPts val="0"/>
                        </a:spcBef>
                        <a:spcAft>
                          <a:spcPts val="0"/>
                        </a:spcAft>
                        <a:buFont typeface="Wingdings" panose="05000000000000000000" pitchFamily="2" charset="2"/>
                        <a:buNone/>
                        <a:tabLst>
                          <a:tab pos="457200" algn="l"/>
                        </a:tabLst>
                      </a:pPr>
                      <a:endParaRPr lang="en-US" sz="1600" dirty="0">
                        <a:effectLst/>
                      </a:endParaRPr>
                    </a:p>
                    <a:p>
                      <a:pPr marL="342900" lvl="0" indent="-342900">
                        <a:lnSpc>
                          <a:spcPct val="107000"/>
                        </a:lnSpc>
                        <a:spcBef>
                          <a:spcPts val="0"/>
                        </a:spcBef>
                        <a:spcAft>
                          <a:spcPts val="0"/>
                        </a:spcAft>
                        <a:buFont typeface="Wingdings" panose="05000000000000000000" pitchFamily="2" charset="2"/>
                        <a:buChar char=""/>
                        <a:tabLst>
                          <a:tab pos="457200" algn="l"/>
                        </a:tabLst>
                      </a:pPr>
                      <a:r>
                        <a:rPr lang="en-US" sz="1600" kern="1200" dirty="0">
                          <a:effectLst/>
                        </a:rPr>
                        <a:t>Physical development of </a:t>
                      </a:r>
                      <a:r>
                        <a:rPr lang="en-US" sz="1600" kern="1200" dirty="0" smtClean="0">
                          <a:effectLst/>
                        </a:rPr>
                        <a:t>the </a:t>
                      </a:r>
                      <a:r>
                        <a:rPr lang="en-US" sz="1600" kern="1200" dirty="0">
                          <a:effectLst/>
                        </a:rPr>
                        <a:t>Nkomazi SEZ</a:t>
                      </a:r>
                      <a:endParaRPr lang="en-US" sz="1600" dirty="0">
                        <a:solidFill>
                          <a:schemeClr val="tx1"/>
                        </a:solidFill>
                        <a:effectLst/>
                        <a:latin typeface="Tw Cen MT" panose="020B0602020104020603" pitchFamily="34" charset="0"/>
                        <a:cs typeface="Times New Roman" panose="02020603050405020304" pitchFamily="18" charset="0"/>
                      </a:endParaRPr>
                    </a:p>
                  </a:txBody>
                  <a:tcPr marL="61400" marR="61400" marT="85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7978713"/>
                  </a:ext>
                </a:extLst>
              </a:tr>
            </a:tbl>
          </a:graphicData>
        </a:graphic>
      </p:graphicFrame>
      <p:pic>
        <p:nvPicPr>
          <p:cNvPr id="12" name="Picture 11"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943046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p:nvPr/>
        </p:nvSpPr>
        <p:spPr>
          <a:xfrm>
            <a:off x="1891981" y="289801"/>
            <a:ext cx="7524753" cy="92333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rPr>
              <a:t>Nkomazi SEZ site</a:t>
            </a:r>
            <a:endParaRPr kumimoji="0" lang="en-US" sz="5400" b="1" i="0" u="none" strike="noStrike" kern="1200" cap="none" spc="0" normalizeH="0" baseline="0" noProof="0" dirty="0">
              <a:ln w="13462">
                <a:solidFill>
                  <a:prstClr val="white"/>
                </a:solidFill>
                <a:prstDash val="solid"/>
              </a:ln>
              <a:solidFill>
                <a:srgbClr val="FFC000"/>
              </a:solidFill>
              <a:effectLst>
                <a:outerShdw dist="38100" dir="2700000" algn="bl" rotWithShape="0">
                  <a:srgbClr val="C42F1A"/>
                </a:outerShdw>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5" cstate="print"/>
          <a:stretch>
            <a:fillRect/>
          </a:stretch>
        </p:blipFill>
        <p:spPr>
          <a:xfrm>
            <a:off x="654519" y="1674795"/>
            <a:ext cx="8981544" cy="4466123"/>
          </a:xfrm>
          <a:prstGeom prst="rect">
            <a:avLst/>
          </a:prstGeom>
          <a:ln>
            <a:noFill/>
          </a:ln>
          <a:effectLst>
            <a:softEdge rad="112500"/>
          </a:effectLst>
        </p:spPr>
      </p:pic>
      <p:sp>
        <p:nvSpPr>
          <p:cNvPr id="24" name="10-Point Star 23"/>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rebuchet MS" panose="020B0603020202020204"/>
                <a:ea typeface="+mn-ea"/>
                <a:cs typeface="+mn-cs"/>
              </a:rPr>
              <a:t>5</a:t>
            </a:r>
            <a:endParaRPr kumimoji="0" lang="en-US" sz="3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2" name="Picture 11" descr="C:\Users\Administrator\Desktop\May 2020\Graphic2.JPG"/>
          <p:cNvPicPr/>
          <p:nvPr/>
        </p:nvPicPr>
        <p:blipFill>
          <a:blip r:embed="rId6"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7"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011531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81549F-6575-4A43-884C-FD1E274AF836}"/>
              </a:ext>
            </a:extLst>
          </p:cNvPr>
          <p:cNvPicPr>
            <a:picLocks noChangeAspect="1"/>
          </p:cNvPicPr>
          <p:nvPr/>
        </p:nvPicPr>
        <p:blipFill>
          <a:blip r:embed="rId2"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http://www.mega.gov.za/wp-content/uploads/2015/10/mpumalanga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7367" y="6333423"/>
            <a:ext cx="1336945" cy="49021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Minus 19"/>
          <p:cNvSpPr/>
          <p:nvPr/>
        </p:nvSpPr>
        <p:spPr>
          <a:xfrm>
            <a:off x="2180361" y="1248844"/>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10" descr="Move over, Durban: there's a quicker way to get containers to Jobur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5"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7" cstate="print"/>
          <a:stretch>
            <a:fillRect/>
          </a:stretch>
        </p:blipFill>
        <p:spPr>
          <a:xfrm>
            <a:off x="6318924" y="49883"/>
            <a:ext cx="1583418" cy="1008375"/>
          </a:xfrm>
          <a:prstGeom prst="rect">
            <a:avLst/>
          </a:prstGeom>
          <a:ln>
            <a:noFill/>
          </a:ln>
          <a:effectLst>
            <a:softEdge rad="112500"/>
          </a:effectLst>
        </p:spPr>
      </p:pic>
      <p:pic>
        <p:nvPicPr>
          <p:cNvPr id="32" name="Picture 31"/>
          <p:cNvPicPr>
            <a:picLocks noChangeAspect="1"/>
          </p:cNvPicPr>
          <p:nvPr/>
        </p:nvPicPr>
        <p:blipFill>
          <a:blip r:embed="rId8" cstate="print"/>
          <a:stretch>
            <a:fillRect/>
          </a:stretch>
        </p:blipFill>
        <p:spPr>
          <a:xfrm>
            <a:off x="7776670" y="63950"/>
            <a:ext cx="1444332" cy="994307"/>
          </a:xfrm>
          <a:prstGeom prst="rect">
            <a:avLst/>
          </a:prstGeom>
          <a:ln>
            <a:noFill/>
          </a:ln>
          <a:effectLst>
            <a:softEdge rad="112500"/>
          </a:effectLst>
        </p:spPr>
      </p:pic>
      <p:pic>
        <p:nvPicPr>
          <p:cNvPr id="33" name="Picture 32"/>
          <p:cNvPicPr>
            <a:picLocks noChangeAspect="1"/>
          </p:cNvPicPr>
          <p:nvPr/>
        </p:nvPicPr>
        <p:blipFill>
          <a:blip r:embed="rId9" cstate="print"/>
          <a:stretch>
            <a:fillRect/>
          </a:stretch>
        </p:blipFill>
        <p:spPr>
          <a:xfrm>
            <a:off x="5101391" y="45094"/>
            <a:ext cx="1356620" cy="1013164"/>
          </a:xfrm>
          <a:prstGeom prst="rect">
            <a:avLst/>
          </a:prstGeom>
          <a:ln>
            <a:noFill/>
          </a:ln>
          <a:effectLst>
            <a:softEdge rad="112500"/>
          </a:effectLst>
        </p:spPr>
      </p:pic>
      <p:pic>
        <p:nvPicPr>
          <p:cNvPr id="34" name="Picture 33"/>
          <p:cNvPicPr>
            <a:picLocks noChangeAspect="1"/>
          </p:cNvPicPr>
          <p:nvPr/>
        </p:nvPicPr>
        <p:blipFill>
          <a:blip r:embed="rId10" cstate="print"/>
          <a:stretch>
            <a:fillRect/>
          </a:stretch>
        </p:blipFill>
        <p:spPr>
          <a:xfrm>
            <a:off x="3738592" y="13286"/>
            <a:ext cx="1362798" cy="1056951"/>
          </a:xfrm>
          <a:prstGeom prst="rect">
            <a:avLst/>
          </a:prstGeom>
          <a:ln>
            <a:noFill/>
          </a:ln>
          <a:effectLst>
            <a:softEdge rad="112500"/>
          </a:effectLst>
        </p:spPr>
      </p:pic>
      <p:pic>
        <p:nvPicPr>
          <p:cNvPr id="35" name="Picture 34"/>
          <p:cNvPicPr>
            <a:picLocks noChangeAspect="1"/>
          </p:cNvPicPr>
          <p:nvPr/>
        </p:nvPicPr>
        <p:blipFill>
          <a:blip r:embed="rId11" cstate="print"/>
          <a:stretch>
            <a:fillRect/>
          </a:stretch>
        </p:blipFill>
        <p:spPr>
          <a:xfrm>
            <a:off x="2263747" y="-76738"/>
            <a:ext cx="1809479" cy="1325582"/>
          </a:xfrm>
          <a:prstGeom prst="rect">
            <a:avLst/>
          </a:prstGeom>
          <a:ln>
            <a:noFill/>
          </a:ln>
          <a:effectLst>
            <a:softEdge rad="112500"/>
          </a:effectLst>
        </p:spPr>
      </p:pic>
      <p:sp>
        <p:nvSpPr>
          <p:cNvPr id="36" name="TextBox 35"/>
          <p:cNvSpPr txBox="1"/>
          <p:nvPr/>
        </p:nvSpPr>
        <p:spPr>
          <a:xfrm>
            <a:off x="505558" y="2347635"/>
            <a:ext cx="8911176"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13462">
                  <a:solidFill>
                    <a:prstClr val="white"/>
                  </a:solidFill>
                  <a:prstDash val="solid"/>
                </a:ln>
                <a:solidFill>
                  <a:srgbClr val="54A021">
                    <a:lumMod val="50000"/>
                  </a:srgbClr>
                </a:solidFill>
                <a:effectLst>
                  <a:outerShdw dist="38100" dir="2700000" algn="bl" rotWithShape="0">
                    <a:srgbClr val="C42F1A"/>
                  </a:outerShdw>
                </a:effectLst>
                <a:uLnTx/>
                <a:uFillTx/>
                <a:latin typeface="Trebuchet MS" panose="020B0603020202020204"/>
                <a:ea typeface="+mn-ea"/>
                <a:cs typeface="+mn-cs"/>
              </a:rPr>
              <a:t>SEZ Implementation 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1" u="none" strike="noStrike" kern="1200" cap="none" spc="0" normalizeH="0" baseline="0" noProof="0" dirty="0" smtClean="0">
              <a:ln w="13462">
                <a:solidFill>
                  <a:prstClr val="white"/>
                </a:solidFill>
                <a:prstDash val="solid"/>
              </a:ln>
              <a:solidFill>
                <a:schemeClr val="accent2">
                  <a:lumMod val="50000"/>
                </a:schemeClr>
              </a:solidFill>
              <a:effectLst>
                <a:outerShdw dist="38100" dir="2700000" algn="bl" rotWithShape="0">
                  <a:srgbClr val="C42F1A"/>
                </a:outerShdw>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1" u="none" strike="noStrike" kern="1200" normalizeH="0" baseline="0" noProof="0" dirty="0" smtClean="0">
                <a:ln w="0"/>
                <a:solidFill>
                  <a:schemeClr val="accent4">
                    <a:lumMod val="50000"/>
                  </a:schemeClr>
                </a:solidFill>
                <a:effectLst>
                  <a:outerShdw blurRad="38100" dist="19050" dir="2700000" algn="tl" rotWithShape="0">
                    <a:schemeClr val="dk1">
                      <a:alpha val="40000"/>
                    </a:schemeClr>
                  </a:outerShdw>
                </a:effectLst>
                <a:uLnTx/>
                <a:uFillTx/>
                <a:latin typeface="Trebuchet MS" panose="020B0603020202020204"/>
                <a:ea typeface="+mn-ea"/>
                <a:cs typeface="+mn-cs"/>
              </a:rPr>
              <a:t>Progress Achieved to date</a:t>
            </a:r>
            <a:endParaRPr kumimoji="0" lang="en-US" sz="4400" i="1" u="none" strike="noStrike" kern="1200" normalizeH="0" baseline="0" noProof="0" dirty="0">
              <a:ln w="0"/>
              <a:solidFill>
                <a:schemeClr val="accent4">
                  <a:lumMod val="50000"/>
                </a:schemeClr>
              </a:solidFill>
              <a:effectLst>
                <a:outerShdw blurRad="38100" dist="19050" dir="2700000" algn="tl" rotWithShape="0">
                  <a:schemeClr val="dk1">
                    <a:alpha val="40000"/>
                  </a:schemeClr>
                </a:outerShdw>
              </a:effectLst>
              <a:uLnTx/>
              <a:uFillTx/>
              <a:latin typeface="Trebuchet MS" panose="020B0603020202020204"/>
              <a:ea typeface="+mn-ea"/>
              <a:cs typeface="+mn-cs"/>
            </a:endParaRPr>
          </a:p>
        </p:txBody>
      </p:sp>
      <p:pic>
        <p:nvPicPr>
          <p:cNvPr id="16" name="Picture 15" descr="C:\Users\Administrator\Desktop\May 2020\Graphic2.JPG"/>
          <p:cNvPicPr/>
          <p:nvPr/>
        </p:nvPicPr>
        <p:blipFill>
          <a:blip r:embed="rId12"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075571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ight Triangle 16"/>
          <p:cNvSpPr/>
          <p:nvPr/>
        </p:nvSpPr>
        <p:spPr>
          <a:xfrm rot="10800000">
            <a:off x="9459816" y="1285806"/>
            <a:ext cx="2732183" cy="5519836"/>
          </a:xfrm>
          <a:prstGeom prst="r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397778" y="94049"/>
            <a:ext cx="7062038" cy="821572"/>
          </a:xfrm>
          <a:prstGeom prst="rect">
            <a:avLst/>
          </a:prstGeom>
          <a:noFill/>
          <a:ln>
            <a:noFill/>
          </a:ln>
          <a:effectLst>
            <a:outerShdw blurRad="107950" dist="12700" dir="5400000" algn="ctr">
              <a:srgbClr val="000000"/>
            </a:outerShdw>
          </a:effectLst>
        </p:spPr>
        <p:txBody>
          <a:bodyPr wrap="square" rtlCol="0">
            <a:spAutoFit/>
          </a:bodyPr>
          <a:lstStyle/>
          <a:p>
            <a:pPr>
              <a:lnSpc>
                <a:spcPct val="150000"/>
              </a:lnSpc>
            </a:pPr>
            <a:r>
              <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SEZ ENTITY AND </a:t>
            </a:r>
            <a:r>
              <a:rPr lang="en-US" sz="3600" b="1" dirty="0" smtClean="0">
                <a:ln w="13462">
                  <a:solidFill>
                    <a:prstClr val="white"/>
                  </a:solidFill>
                  <a:prstDash val="solid"/>
                </a:ln>
                <a:solidFill>
                  <a:srgbClr val="FFC000"/>
                </a:solidFill>
                <a:effectLst>
                  <a:outerShdw dist="38100" dir="2700000" algn="bl" rotWithShape="0">
                    <a:srgbClr val="C42F1A"/>
                  </a:outerShdw>
                </a:effectLst>
                <a:latin typeface="Trebuchet MS" panose="020B0603020202020204"/>
              </a:rPr>
              <a:t>GOVERNANCE</a:t>
            </a:r>
            <a:endParaRPr lang="en-US" sz="3600" b="1" dirty="0">
              <a:ln w="13462">
                <a:solidFill>
                  <a:prstClr val="white"/>
                </a:solidFill>
                <a:prstDash val="solid"/>
              </a:ln>
              <a:solidFill>
                <a:srgbClr val="FFC000"/>
              </a:solidFill>
              <a:effectLst>
                <a:outerShdw dist="38100" dir="2700000" algn="bl" rotWithShape="0">
                  <a:srgbClr val="C42F1A"/>
                </a:outerShdw>
              </a:effectLst>
              <a:latin typeface="Trebuchet MS" panose="020B0603020202020204"/>
            </a:endParaRPr>
          </a:p>
        </p:txBody>
      </p:sp>
      <p:sp>
        <p:nvSpPr>
          <p:cNvPr id="20" name="Minus 19"/>
          <p:cNvSpPr/>
          <p:nvPr/>
        </p:nvSpPr>
        <p:spPr>
          <a:xfrm>
            <a:off x="1939492" y="961558"/>
            <a:ext cx="7455701" cy="505509"/>
          </a:xfrm>
          <a:prstGeom prst="mathMinu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0" descr="Move over, Durban: there's a quicker way to get containers to Jobur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690" y="2780276"/>
            <a:ext cx="1357763" cy="1261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9" name="Picture 28"/>
          <p:cNvPicPr/>
          <p:nvPr/>
        </p:nvPicPr>
        <p:blipFill>
          <a:blip r:embed="rId3" cstate="print">
            <a:extLst>
              <a:ext uri="{28A0092B-C50C-407E-A947-70E740481C1C}">
                <a14:useLocalDpi xmlns:a14="http://schemas.microsoft.com/office/drawing/2010/main" xmlns="" val="0"/>
              </a:ext>
            </a:extLst>
          </a:blip>
          <a:stretch>
            <a:fillRect/>
          </a:stretch>
        </p:blipFill>
        <p:spPr>
          <a:xfrm>
            <a:off x="10135518" y="1349379"/>
            <a:ext cx="1749682" cy="1367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descr="Agro Processing High Resolution Stock Photography and Images - Alam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69271" y="4138279"/>
            <a:ext cx="922729" cy="851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596767" y="1397094"/>
            <a:ext cx="9039074" cy="4278094"/>
          </a:xfrm>
          <a:prstGeom prst="rect">
            <a:avLst/>
          </a:prstGeom>
          <a:noFill/>
          <a:ln w="3175">
            <a:solidFill>
              <a:srgbClr val="FFFF00"/>
            </a:solidFill>
          </a:ln>
        </p:spPr>
        <p:txBody>
          <a:bodyPr wrap="square" rtlCol="0">
            <a:spAutoFit/>
          </a:bodyPr>
          <a:lstStyle/>
          <a:p>
            <a:pPr>
              <a:lnSpc>
                <a:spcPct val="150000"/>
              </a:lnSpc>
            </a:pPr>
            <a:endParaRPr lang="en-US" sz="800" b="1" dirty="0">
              <a:solidFill>
                <a:schemeClr val="accent3">
                  <a:lumMod val="50000"/>
                </a:schemeClr>
              </a:solidFill>
            </a:endParaRPr>
          </a:p>
          <a:p>
            <a:pPr marL="342900" indent="-342900">
              <a:buFont typeface="Wingdings" panose="05000000000000000000" pitchFamily="2" charset="2"/>
              <a:buChar char="v"/>
            </a:pPr>
            <a:r>
              <a:rPr lang="en-US" sz="2000" dirty="0" smtClean="0">
                <a:latin typeface="Tw Cen MT" panose="020B0602020104020603" pitchFamily="34" charset="0"/>
              </a:rPr>
              <a:t>Nkomazi </a:t>
            </a:r>
            <a:r>
              <a:rPr lang="en-US" sz="2000" dirty="0">
                <a:latin typeface="Tw Cen MT" panose="020B0602020104020603" pitchFamily="34" charset="0"/>
              </a:rPr>
              <a:t>Special Economic Zone </a:t>
            </a:r>
            <a:r>
              <a:rPr lang="en-US" sz="2000" b="1" dirty="0" smtClean="0">
                <a:solidFill>
                  <a:srgbClr val="0070C0"/>
                </a:solidFill>
                <a:latin typeface="Tw Cen MT" panose="020B0602020104020603" pitchFamily="34" charset="0"/>
              </a:rPr>
              <a:t>designation</a:t>
            </a:r>
            <a:r>
              <a:rPr lang="en-US" sz="2000" dirty="0" smtClean="0">
                <a:latin typeface="Tw Cen MT" panose="020B0602020104020603" pitchFamily="34" charset="0"/>
              </a:rPr>
              <a:t> </a:t>
            </a:r>
            <a:r>
              <a:rPr lang="en-US" sz="2000" dirty="0">
                <a:latin typeface="Tw Cen MT" panose="020B0602020104020603" pitchFamily="34" charset="0"/>
              </a:rPr>
              <a:t>gazetted o</a:t>
            </a:r>
            <a:r>
              <a:rPr lang="en-ZA" sz="2000" dirty="0">
                <a:latin typeface="Tw Cen MT" panose="020B0602020104020603" pitchFamily="34" charset="0"/>
              </a:rPr>
              <a:t>n the 22</a:t>
            </a:r>
            <a:r>
              <a:rPr lang="en-ZA" sz="2000" baseline="30000" dirty="0">
                <a:latin typeface="Tw Cen MT" panose="020B0602020104020603" pitchFamily="34" charset="0"/>
              </a:rPr>
              <a:t>nd</a:t>
            </a:r>
            <a:r>
              <a:rPr lang="en-ZA" sz="2000" dirty="0">
                <a:latin typeface="Tw Cen MT" panose="020B0602020104020603" pitchFamily="34" charset="0"/>
              </a:rPr>
              <a:t> of March 2019;</a:t>
            </a:r>
          </a:p>
          <a:p>
            <a:pPr marL="342900" indent="-342900">
              <a:buFont typeface="Wingdings" panose="05000000000000000000" pitchFamily="2" charset="2"/>
              <a:buChar char="v"/>
            </a:pPr>
            <a:endParaRPr lang="en-ZA" sz="800" dirty="0">
              <a:latin typeface="Tw Cen MT" panose="020B0602020104020603" pitchFamily="34" charset="0"/>
            </a:endParaRPr>
          </a:p>
          <a:p>
            <a:pPr marL="342900" indent="-342900">
              <a:buFont typeface="Wingdings" panose="05000000000000000000" pitchFamily="2" charset="2"/>
              <a:buChar char="v"/>
            </a:pPr>
            <a:endParaRPr lang="en-ZA" sz="800" dirty="0">
              <a:latin typeface="Tw Cen MT" panose="020B0602020104020603" pitchFamily="34" charset="0"/>
            </a:endParaRPr>
          </a:p>
          <a:p>
            <a:pPr marL="342900" lvl="0" indent="-342900">
              <a:buFont typeface="Wingdings" panose="05000000000000000000" pitchFamily="2" charset="2"/>
              <a:buChar char="v"/>
            </a:pPr>
            <a:r>
              <a:rPr lang="en-US" sz="2000" dirty="0">
                <a:latin typeface="Tw Cen MT" panose="020B0602020104020603" pitchFamily="34" charset="0"/>
              </a:rPr>
              <a:t>Nkomazi </a:t>
            </a:r>
            <a:r>
              <a:rPr lang="en-US" sz="2000" b="1" dirty="0">
                <a:solidFill>
                  <a:srgbClr val="0070C0"/>
                </a:solidFill>
                <a:latin typeface="Tw Cen MT" panose="020B0602020104020603" pitchFamily="34" charset="0"/>
              </a:rPr>
              <a:t>SEZ Entity </a:t>
            </a:r>
            <a:r>
              <a:rPr lang="en-US" sz="2000" dirty="0">
                <a:latin typeface="Tw Cen MT" panose="020B0602020104020603" pitchFamily="34" charset="0"/>
              </a:rPr>
              <a:t>registered as </a:t>
            </a:r>
            <a:r>
              <a:rPr lang="en-US" sz="2000" dirty="0" smtClean="0">
                <a:latin typeface="Tw Cen MT" panose="020B0602020104020603" pitchFamily="34" charset="0"/>
              </a:rPr>
              <a:t>State </a:t>
            </a:r>
            <a:r>
              <a:rPr lang="en-US" sz="2000" dirty="0">
                <a:latin typeface="Tw Cen MT" panose="020B0602020104020603" pitchFamily="34" charset="0"/>
              </a:rPr>
              <a:t>O</a:t>
            </a:r>
            <a:r>
              <a:rPr lang="en-US" sz="2000" dirty="0" smtClean="0">
                <a:latin typeface="Tw Cen MT" panose="020B0602020104020603" pitchFamily="34" charset="0"/>
              </a:rPr>
              <a:t>wned Company </a:t>
            </a:r>
            <a:r>
              <a:rPr lang="en-US" sz="2000" dirty="0">
                <a:latin typeface="Tw Cen MT" panose="020B0602020104020603" pitchFamily="34" charset="0"/>
              </a:rPr>
              <a:t>in Jan </a:t>
            </a:r>
            <a:r>
              <a:rPr lang="en-US" sz="2000" dirty="0" smtClean="0">
                <a:latin typeface="Tw Cen MT" panose="020B0602020104020603" pitchFamily="34" charset="0"/>
              </a:rPr>
              <a:t>2021and a stand-alone Entity;</a:t>
            </a:r>
            <a:endParaRPr lang="en-US" sz="2000" dirty="0">
              <a:latin typeface="Tw Cen MT" panose="020B0602020104020603" pitchFamily="34" charset="0"/>
            </a:endParaRPr>
          </a:p>
          <a:p>
            <a:pPr marL="342900" lvl="0" indent="-342900">
              <a:buFont typeface="Wingdings" panose="05000000000000000000" pitchFamily="2" charset="2"/>
              <a:buChar char="v"/>
            </a:pPr>
            <a:endParaRPr lang="en-US" sz="800" dirty="0">
              <a:latin typeface="Tw Cen MT" panose="020B0602020104020603" pitchFamily="34" charset="0"/>
            </a:endParaRPr>
          </a:p>
          <a:p>
            <a:pPr marL="342900" lvl="0" indent="-342900">
              <a:buFont typeface="Wingdings" panose="05000000000000000000" pitchFamily="2" charset="2"/>
              <a:buChar char="v"/>
            </a:pPr>
            <a:endParaRPr lang="en-US" sz="800" dirty="0">
              <a:latin typeface="Tw Cen MT" panose="020B0602020104020603" pitchFamily="34" charset="0"/>
            </a:endParaRPr>
          </a:p>
          <a:p>
            <a:pPr marL="342900" lvl="0" indent="-342900">
              <a:buFont typeface="Wingdings" panose="05000000000000000000" pitchFamily="2" charset="2"/>
              <a:buChar char="v"/>
            </a:pPr>
            <a:r>
              <a:rPr lang="en-US" sz="2000" dirty="0">
                <a:latin typeface="Tw Cen MT" panose="020B0602020104020603" pitchFamily="34" charset="0"/>
              </a:rPr>
              <a:t>MEC appointed </a:t>
            </a:r>
            <a:r>
              <a:rPr lang="en-US" sz="2000" dirty="0" smtClean="0">
                <a:latin typeface="Tw Cen MT" panose="020B0602020104020603" pitchFamily="34" charset="0"/>
              </a:rPr>
              <a:t>a six member </a:t>
            </a:r>
            <a:r>
              <a:rPr lang="en-US" sz="2000" b="1" dirty="0" smtClean="0">
                <a:solidFill>
                  <a:srgbClr val="0070C0"/>
                </a:solidFill>
                <a:latin typeface="Tw Cen MT" panose="020B0602020104020603" pitchFamily="34" charset="0"/>
              </a:rPr>
              <a:t>Interim </a:t>
            </a:r>
            <a:r>
              <a:rPr lang="en-US" sz="2000" b="1" dirty="0">
                <a:solidFill>
                  <a:srgbClr val="0070C0"/>
                </a:solidFill>
                <a:latin typeface="Tw Cen MT" panose="020B0602020104020603" pitchFamily="34" charset="0"/>
              </a:rPr>
              <a:t>SEZ Board </a:t>
            </a:r>
            <a:r>
              <a:rPr lang="en-US" sz="2000" dirty="0">
                <a:latin typeface="Tw Cen MT" panose="020B0602020104020603" pitchFamily="34" charset="0"/>
              </a:rPr>
              <a:t>in March </a:t>
            </a:r>
            <a:r>
              <a:rPr lang="en-US" sz="2000" dirty="0" smtClean="0">
                <a:latin typeface="Tw Cen MT" panose="020B0602020104020603" pitchFamily="34" charset="0"/>
              </a:rPr>
              <a:t>2021, </a:t>
            </a:r>
            <a:r>
              <a:rPr lang="en-US" sz="1600" i="1" dirty="0" smtClean="0">
                <a:solidFill>
                  <a:srgbClr val="C00000"/>
                </a:solidFill>
                <a:latin typeface="Tw Cen MT" panose="020B0602020104020603" pitchFamily="34" charset="0"/>
              </a:rPr>
              <a:t>(3x Dtic; DEDT; Nkomazi and Ehlanzeni municipalities with One (1) member each);</a:t>
            </a:r>
            <a:endParaRPr lang="en-US" sz="1600" i="1" dirty="0">
              <a:solidFill>
                <a:srgbClr val="C00000"/>
              </a:solidFill>
              <a:latin typeface="Tw Cen MT" panose="020B0602020104020603" pitchFamily="34" charset="0"/>
            </a:endParaRPr>
          </a:p>
          <a:p>
            <a:pPr marL="342900" lvl="0" indent="-342900">
              <a:buFont typeface="Wingdings" panose="05000000000000000000" pitchFamily="2" charset="2"/>
              <a:buChar char="v"/>
            </a:pPr>
            <a:endParaRPr lang="en-US" sz="800" dirty="0">
              <a:latin typeface="Tw Cen MT" panose="020B0602020104020603" pitchFamily="34" charset="0"/>
            </a:endParaRPr>
          </a:p>
          <a:p>
            <a:pPr marL="342900" lvl="0" indent="-342900">
              <a:buFont typeface="Wingdings" panose="05000000000000000000" pitchFamily="2" charset="2"/>
              <a:buChar char="v"/>
            </a:pPr>
            <a:endParaRPr lang="en-US" sz="800" dirty="0">
              <a:latin typeface="Tw Cen MT" panose="020B0602020104020603" pitchFamily="34" charset="0"/>
            </a:endParaRPr>
          </a:p>
          <a:p>
            <a:pPr marL="342900" indent="-342900">
              <a:buFont typeface="Wingdings" panose="05000000000000000000" pitchFamily="2" charset="2"/>
              <a:buChar char="v"/>
            </a:pPr>
            <a:r>
              <a:rPr lang="en-US" sz="2000" b="1" dirty="0">
                <a:solidFill>
                  <a:srgbClr val="0070C0"/>
                </a:solidFill>
                <a:latin typeface="Tw Cen MT" panose="020B0602020104020603" pitchFamily="34" charset="0"/>
              </a:rPr>
              <a:t>PMU</a:t>
            </a:r>
            <a:r>
              <a:rPr lang="en-US" sz="2000" dirty="0">
                <a:solidFill>
                  <a:srgbClr val="FFFF00"/>
                </a:solidFill>
                <a:latin typeface="Tw Cen MT" panose="020B0602020104020603" pitchFamily="34" charset="0"/>
              </a:rPr>
              <a:t> </a:t>
            </a:r>
            <a:r>
              <a:rPr lang="en-US" sz="2000" dirty="0">
                <a:latin typeface="Tw Cen MT" panose="020B0602020104020603" pitchFamily="34" charset="0"/>
              </a:rPr>
              <a:t>of three members appointed immediately after designation  and </a:t>
            </a:r>
            <a:r>
              <a:rPr lang="en-US" sz="2000" b="1" dirty="0">
                <a:solidFill>
                  <a:srgbClr val="0070C0"/>
                </a:solidFill>
                <a:latin typeface="Tw Cen MT" panose="020B0602020104020603" pitchFamily="34" charset="0"/>
              </a:rPr>
              <a:t>Acting CEO and CFO seconded </a:t>
            </a:r>
            <a:r>
              <a:rPr lang="en-US" sz="2000" dirty="0">
                <a:latin typeface="Tw Cen MT" panose="020B0602020104020603" pitchFamily="34" charset="0"/>
              </a:rPr>
              <a:t>to the Entity in July 2021 to strengthen the PMU;</a:t>
            </a:r>
          </a:p>
          <a:p>
            <a:pPr marL="342900" indent="-342900">
              <a:buFont typeface="Wingdings" panose="05000000000000000000" pitchFamily="2" charset="2"/>
              <a:buChar char="v"/>
            </a:pPr>
            <a:endParaRPr lang="en-US" sz="800" dirty="0">
              <a:latin typeface="Tw Cen MT" panose="020B0602020104020603" pitchFamily="34" charset="0"/>
            </a:endParaRPr>
          </a:p>
          <a:p>
            <a:pPr marL="342900" lvl="0" indent="-342900">
              <a:buFont typeface="Wingdings" panose="05000000000000000000" pitchFamily="2" charset="2"/>
              <a:buChar char="v"/>
            </a:pPr>
            <a:r>
              <a:rPr lang="en-US" sz="2000" b="1" dirty="0">
                <a:solidFill>
                  <a:srgbClr val="0070C0"/>
                </a:solidFill>
                <a:latin typeface="Tw Cen MT" panose="020B0602020104020603" pitchFamily="34" charset="0"/>
              </a:rPr>
              <a:t>Institutional Arrangements </a:t>
            </a:r>
            <a:r>
              <a:rPr lang="en-US" sz="2000" dirty="0">
                <a:solidFill>
                  <a:prstClr val="black"/>
                </a:solidFill>
                <a:latin typeface="Tw Cen MT" panose="020B0602020104020603" pitchFamily="34" charset="0"/>
              </a:rPr>
              <a:t>have been put in place to assist in the implementation of the SEZ programme </a:t>
            </a:r>
            <a:r>
              <a:rPr lang="en-US" sz="1400" i="1" dirty="0">
                <a:solidFill>
                  <a:prstClr val="black"/>
                </a:solidFill>
                <a:latin typeface="Tw Cen MT" panose="020B0602020104020603" pitchFamily="34" charset="0"/>
              </a:rPr>
              <a:t>(i.e. </a:t>
            </a:r>
            <a:r>
              <a:rPr lang="en-US" sz="1400" i="1" dirty="0">
                <a:solidFill>
                  <a:prstClr val="black"/>
                </a:solidFill>
                <a:latin typeface="Times New Roman" panose="02020603050405020304" pitchFamily="18" charset="0"/>
                <a:cs typeface="Times New Roman" panose="02020603050405020304" pitchFamily="18" charset="0"/>
              </a:rPr>
              <a:t>Political Oversight; Steering Committee and </a:t>
            </a:r>
            <a:r>
              <a:rPr lang="en-ZA" sz="1400" i="1" dirty="0">
                <a:latin typeface="Times New Roman" panose="02020603050405020304" pitchFamily="18" charset="0"/>
                <a:cs typeface="Times New Roman" panose="02020603050405020304" pitchFamily="18" charset="0"/>
              </a:rPr>
              <a:t>Rapid Intervention Task Team</a:t>
            </a:r>
            <a:r>
              <a:rPr lang="en-ZA" sz="1400" i="1" dirty="0"/>
              <a:t>);</a:t>
            </a:r>
          </a:p>
          <a:p>
            <a:pPr marL="342900" lvl="0" indent="-342900">
              <a:buFont typeface="Wingdings" panose="05000000000000000000" pitchFamily="2" charset="2"/>
              <a:buChar char="v"/>
            </a:pPr>
            <a:endParaRPr lang="en-ZA" sz="800" i="1" dirty="0"/>
          </a:p>
          <a:p>
            <a:pPr marL="342900" lvl="0" indent="-342900">
              <a:buFont typeface="Wingdings" panose="05000000000000000000" pitchFamily="2" charset="2"/>
              <a:buChar char="v"/>
            </a:pPr>
            <a:r>
              <a:rPr lang="en-ZA" sz="2000" b="1" dirty="0">
                <a:solidFill>
                  <a:srgbClr val="0070C0"/>
                </a:solidFill>
                <a:latin typeface="Tw Cen MT" panose="020B0602020104020603" pitchFamily="34" charset="0"/>
              </a:rPr>
              <a:t>Nkomazi SEZ Five-Year Strategy </a:t>
            </a:r>
            <a:r>
              <a:rPr lang="en-ZA" sz="2000" dirty="0">
                <a:latin typeface="Tw Cen MT" panose="020B0602020104020603" pitchFamily="34" charset="0"/>
              </a:rPr>
              <a:t>already in place.</a:t>
            </a:r>
            <a:endParaRPr lang="en-US" sz="2000" dirty="0">
              <a:latin typeface="Tw Cen MT" panose="020B0602020104020603" pitchFamily="34" charset="0"/>
            </a:endParaRPr>
          </a:p>
        </p:txBody>
      </p:sp>
      <p:sp>
        <p:nvSpPr>
          <p:cNvPr id="16" name="10-Point Star 15"/>
          <p:cNvSpPr/>
          <p:nvPr/>
        </p:nvSpPr>
        <p:spPr>
          <a:xfrm>
            <a:off x="10459171" y="5683719"/>
            <a:ext cx="914400" cy="914400"/>
          </a:xfrm>
          <a:prstGeom prst="star1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7</a:t>
            </a:r>
            <a:endParaRPr lang="en-US" sz="3600" b="1" dirty="0"/>
          </a:p>
        </p:txBody>
      </p:sp>
      <p:pic>
        <p:nvPicPr>
          <p:cNvPr id="12" name="Picture 11" descr="C:\Users\Administrator\Desktop\May 2020\Graphic2.JPG"/>
          <p:cNvPicPr/>
          <p:nvPr/>
        </p:nvPicPr>
        <p:blipFill>
          <a:blip r:embed="rId5" cstate="print"/>
          <a:srcRect/>
          <a:stretch>
            <a:fillRect/>
          </a:stretch>
        </p:blipFill>
        <p:spPr bwMode="auto">
          <a:xfrm>
            <a:off x="18050" y="63951"/>
            <a:ext cx="2358187" cy="86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4581549F-6575-4A43-884C-FD1E274AF836}"/>
              </a:ext>
            </a:extLst>
          </p:cNvPr>
          <p:cNvPicPr>
            <a:picLocks noChangeAspect="1"/>
          </p:cNvPicPr>
          <p:nvPr/>
        </p:nvPicPr>
        <p:blipFill>
          <a:blip r:embed="rId6" cstate="print"/>
          <a:stretch>
            <a:fillRect/>
          </a:stretch>
        </p:blipFill>
        <p:spPr>
          <a:xfrm>
            <a:off x="9416734" y="45094"/>
            <a:ext cx="2732184" cy="124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 descr="http://www.mega.gov.za/wp-content/uploads/2015/10/mpumalanga_log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27220" y="6123143"/>
            <a:ext cx="1742173" cy="648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438573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3945</TotalTime>
  <Words>2624</Words>
  <Application>Microsoft Office PowerPoint</Application>
  <PresentationFormat>Custom</PresentationFormat>
  <Paragraphs>849</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Facet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USER</cp:lastModifiedBy>
  <cp:revision>413</cp:revision>
  <dcterms:created xsi:type="dcterms:W3CDTF">2022-05-07T21:24:46Z</dcterms:created>
  <dcterms:modified xsi:type="dcterms:W3CDTF">2022-10-19T08:34:31Z</dcterms:modified>
</cp:coreProperties>
</file>