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9" r:id="rId7"/>
    <p:sldId id="2145705760" r:id="rId8"/>
    <p:sldId id="3452" r:id="rId9"/>
    <p:sldId id="3436" r:id="rId10"/>
    <p:sldId id="273" r:id="rId11"/>
    <p:sldId id="3479" r:id="rId12"/>
    <p:sldId id="276" r:id="rId13"/>
    <p:sldId id="277" r:id="rId14"/>
    <p:sldId id="288" r:id="rId15"/>
    <p:sldId id="279" r:id="rId16"/>
    <p:sldId id="281" r:id="rId17"/>
    <p:sldId id="3466" r:id="rId18"/>
    <p:sldId id="3481" r:id="rId19"/>
    <p:sldId id="286" r:id="rId20"/>
    <p:sldId id="3484" r:id="rId21"/>
    <p:sldId id="3485" r:id="rId22"/>
    <p:sldId id="21457057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D62595-4314-FD2A-E556-39498DCED662}" name="Elfrieda Tyrer" initials="ET" userId="S::elfriedat@ewseta.org.za::a7920a3e-c374-4d67-8896-485a0fab21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Seftel" initials="LS" lastIdx="18" clrIdx="0">
    <p:extLst>
      <p:ext uri="{19B8F6BF-5375-455C-9EA6-DF929625EA0E}">
        <p15:presenceInfo xmlns:p15="http://schemas.microsoft.com/office/powerpoint/2012/main" userId="S-1-5-21-1795571368-2753241007-3340765071-1367" providerId="AD"/>
      </p:ext>
    </p:extLst>
  </p:cmAuthor>
  <p:cmAuthor id="2" name="Nobuntu Sibisi" initials="NS" lastIdx="7" clrIdx="1">
    <p:extLst>
      <p:ext uri="{19B8F6BF-5375-455C-9EA6-DF929625EA0E}">
        <p15:presenceInfo xmlns:p15="http://schemas.microsoft.com/office/powerpoint/2012/main" userId="S-1-5-21-1795571368-2753241007-3340765071-1224" providerId="AD"/>
      </p:ext>
    </p:extLst>
  </p:cmAuthor>
  <p:cmAuthor id="3" name="Farhaan Shamsoodeen" initials="FS" lastIdx="0" clrIdx="2">
    <p:extLst>
      <p:ext uri="{19B8F6BF-5375-455C-9EA6-DF929625EA0E}">
        <p15:presenceInfo xmlns:p15="http://schemas.microsoft.com/office/powerpoint/2012/main" userId="S-1-5-21-1795571368-2753241007-3340765071-15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Seftel" userId="d3ac6e16-1464-4600-837b-cefb91e4dbe4" providerId="ADAL" clId="{150D2752-8E14-4E55-9587-95E0B80B0BB5}"/>
    <pc:docChg chg="delSld modSld">
      <pc:chgData name="Lisa Seftel" userId="d3ac6e16-1464-4600-837b-cefb91e4dbe4" providerId="ADAL" clId="{150D2752-8E14-4E55-9587-95E0B80B0BB5}" dt="2022-10-07T06:55:54.642" v="28" actId="2696"/>
      <pc:docMkLst>
        <pc:docMk/>
      </pc:docMkLst>
      <pc:sldChg chg="modSp">
        <pc:chgData name="Lisa Seftel" userId="d3ac6e16-1464-4600-837b-cefb91e4dbe4" providerId="ADAL" clId="{150D2752-8E14-4E55-9587-95E0B80B0BB5}" dt="2022-10-07T06:54:29.310" v="27" actId="20577"/>
        <pc:sldMkLst>
          <pc:docMk/>
          <pc:sldMk cId="2133333898" sldId="256"/>
        </pc:sldMkLst>
        <pc:spChg chg="mod">
          <ac:chgData name="Lisa Seftel" userId="d3ac6e16-1464-4600-837b-cefb91e4dbe4" providerId="ADAL" clId="{150D2752-8E14-4E55-9587-95E0B80B0BB5}" dt="2022-10-07T06:54:29.310" v="27" actId="20577"/>
          <ac:spMkLst>
            <pc:docMk/>
            <pc:sldMk cId="2133333898" sldId="256"/>
            <ac:spMk id="6" creationId="{645E7588-7136-A12F-E8D1-8AA1B47685AC}"/>
          </ac:spMkLst>
        </pc:spChg>
      </pc:sldChg>
      <pc:sldChg chg="del">
        <pc:chgData name="Lisa Seftel" userId="d3ac6e16-1464-4600-837b-cefb91e4dbe4" providerId="ADAL" clId="{150D2752-8E14-4E55-9587-95E0B80B0BB5}" dt="2022-10-07T06:55:54.642" v="28" actId="2696"/>
        <pc:sldMkLst>
          <pc:docMk/>
          <pc:sldMk cId="2111643425" sldId="3440"/>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BB7B7D51-CF56-AAAD-D78A-B2AF7180E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3784"/>
          <a:stretch/>
        </p:blipFill>
        <p:spPr>
          <a:xfrm>
            <a:off x="707376" y="382012"/>
            <a:ext cx="5154215" cy="5429508"/>
          </a:xfrm>
          <a:prstGeom prst="rect">
            <a:avLst/>
          </a:prstGeom>
        </p:spPr>
      </p:pic>
      <p:sp>
        <p:nvSpPr>
          <p:cNvPr id="13" name="TextBox 12">
            <a:extLst>
              <a:ext uri="{FF2B5EF4-FFF2-40B4-BE49-F238E27FC236}">
                <a16:creationId xmlns:a16="http://schemas.microsoft.com/office/drawing/2014/main" id="{9DA8B5D1-31E1-910C-1C23-B436FAA6D256}"/>
              </a:ext>
            </a:extLst>
          </p:cNvPr>
          <p:cNvSpPr txBox="1"/>
          <p:nvPr/>
        </p:nvSpPr>
        <p:spPr>
          <a:xfrm>
            <a:off x="6330411" y="828675"/>
            <a:ext cx="4797425" cy="3785652"/>
          </a:xfrm>
          <a:prstGeom prst="rect">
            <a:avLst/>
          </a:prstGeom>
          <a:noFill/>
        </p:spPr>
        <p:txBody>
          <a:bodyPr wrap="square" rtlCol="0">
            <a:spAutoFit/>
          </a:bodyPr>
          <a:lstStyle/>
          <a:p>
            <a:pPr algn="ctr"/>
            <a:r>
              <a:rPr lang="en-ZA" sz="6000" b="1" dirty="0"/>
              <a:t>WELCOME</a:t>
            </a:r>
          </a:p>
          <a:p>
            <a:pPr algn="ctr"/>
            <a:endParaRPr lang="en-ZA" sz="6000" dirty="0"/>
          </a:p>
          <a:p>
            <a:pPr algn="ctr"/>
            <a:r>
              <a:rPr lang="en-ZA" sz="6000" dirty="0"/>
              <a:t>Thank you for joining us</a:t>
            </a:r>
          </a:p>
        </p:txBody>
      </p:sp>
    </p:spTree>
    <p:extLst>
      <p:ext uri="{BB962C8B-B14F-4D97-AF65-F5344CB8AC3E}">
        <p14:creationId xmlns:p14="http://schemas.microsoft.com/office/powerpoint/2010/main" val="7282020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F5DF-15CA-1F1C-A74D-7604BC867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A2B0974-7BA6-CD4A-877A-EB9D23586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4492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57DA-9726-D6CD-0236-75A75CA060C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151DCC0-578B-AD9A-DD2A-9EA55A47F0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18CC8AC-D9C5-1B2E-CCF0-4D196F24B5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1193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B2A7-32E7-BE21-9C16-CA246C55847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EABDE2D-5B3D-80E9-9C57-E05F92EA1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1CF79D-2B7A-90FA-0940-734654E9EF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EF7ABEB-A5A3-0862-D90C-1C4653E89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FA9424-47F8-4BFC-779E-7DA0873E61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5476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0116-1E00-C557-A560-FF6CCDCDCCEE}"/>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419996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70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40EE-1F1D-7E49-F99D-865785CD4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C6FEAD4-4125-8825-1331-7EB3F2BBF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36C87A2-9DAE-ED1E-D4E3-C26E86760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1135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2295-A105-DEB5-5AC7-DFA4C859F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0588E13-8068-00FB-B294-A67E549A2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a:extLst>
              <a:ext uri="{FF2B5EF4-FFF2-40B4-BE49-F238E27FC236}">
                <a16:creationId xmlns:a16="http://schemas.microsoft.com/office/drawing/2014/main" id="{834063BD-0767-CE21-BC91-F2CBEE16D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9157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4642-3BC8-4F21-A228-768379C40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B"/>
          </a:p>
        </p:txBody>
      </p:sp>
      <p:sp>
        <p:nvSpPr>
          <p:cNvPr id="3" name="Subtitle 2">
            <a:extLst>
              <a:ext uri="{FF2B5EF4-FFF2-40B4-BE49-F238E27FC236}">
                <a16:creationId xmlns:a16="http://schemas.microsoft.com/office/drawing/2014/main" id="{7EF6FDAA-8466-453D-B1F7-A0B46EBC7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B"/>
          </a:p>
        </p:txBody>
      </p:sp>
      <p:sp>
        <p:nvSpPr>
          <p:cNvPr id="4" name="Date Placeholder 3">
            <a:extLst>
              <a:ext uri="{FF2B5EF4-FFF2-40B4-BE49-F238E27FC236}">
                <a16:creationId xmlns:a16="http://schemas.microsoft.com/office/drawing/2014/main" id="{5A5CF9BA-C5A1-42DA-9963-939E354DC616}"/>
              </a:ext>
            </a:extLst>
          </p:cNvPr>
          <p:cNvSpPr>
            <a:spLocks noGrp="1"/>
          </p:cNvSpPr>
          <p:nvPr>
            <p:ph type="dt" sz="half" idx="10"/>
          </p:nvPr>
        </p:nvSpPr>
        <p:spPr/>
        <p:txBody>
          <a:bodyPr/>
          <a:lstStyle/>
          <a:p>
            <a:fld id="{5944F36C-FD7F-4794-B867-B8DDFED4CA57}" type="datetimeFigureOut">
              <a:rPr lang="en-SB" smtClean="0"/>
              <a:t>10/08/2022</a:t>
            </a:fld>
            <a:endParaRPr lang="en-SB" dirty="0"/>
          </a:p>
        </p:txBody>
      </p:sp>
      <p:sp>
        <p:nvSpPr>
          <p:cNvPr id="5" name="Footer Placeholder 4">
            <a:extLst>
              <a:ext uri="{FF2B5EF4-FFF2-40B4-BE49-F238E27FC236}">
                <a16:creationId xmlns:a16="http://schemas.microsoft.com/office/drawing/2014/main" id="{048FE55A-4407-4BB8-BF74-F6709757C089}"/>
              </a:ext>
            </a:extLst>
          </p:cNvPr>
          <p:cNvSpPr>
            <a:spLocks noGrp="1"/>
          </p:cNvSpPr>
          <p:nvPr>
            <p:ph type="ftr" sz="quarter" idx="11"/>
          </p:nvPr>
        </p:nvSpPr>
        <p:spPr/>
        <p:txBody>
          <a:bodyPr/>
          <a:lstStyle/>
          <a:p>
            <a:endParaRPr lang="en-SB" dirty="0"/>
          </a:p>
        </p:txBody>
      </p:sp>
      <p:sp>
        <p:nvSpPr>
          <p:cNvPr id="6" name="Slide Number Placeholder 5">
            <a:extLst>
              <a:ext uri="{FF2B5EF4-FFF2-40B4-BE49-F238E27FC236}">
                <a16:creationId xmlns:a16="http://schemas.microsoft.com/office/drawing/2014/main" id="{56326C44-6CFB-4EB4-BEB7-F31978862C56}"/>
              </a:ext>
            </a:extLst>
          </p:cNvPr>
          <p:cNvSpPr>
            <a:spLocks noGrp="1"/>
          </p:cNvSpPr>
          <p:nvPr>
            <p:ph type="sldNum" sz="quarter" idx="12"/>
          </p:nvPr>
        </p:nvSpPr>
        <p:spPr/>
        <p:txBody>
          <a:bodyPr/>
          <a:lstStyle/>
          <a:p>
            <a:fld id="{8F84DE3D-93F7-48AC-A1C7-C04D686B2DAE}" type="slidenum">
              <a:rPr lang="en-SB" smtClean="0"/>
              <a:t>‹#›</a:t>
            </a:fld>
            <a:endParaRPr lang="en-SB" dirty="0"/>
          </a:p>
        </p:txBody>
      </p:sp>
    </p:spTree>
    <p:extLst>
      <p:ext uri="{BB962C8B-B14F-4D97-AF65-F5344CB8AC3E}">
        <p14:creationId xmlns:p14="http://schemas.microsoft.com/office/powerpoint/2010/main" val="327085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bg>
      <p:bgRef idx="1001">
        <a:schemeClr val="bg1"/>
      </p:bgRef>
    </p:bg>
    <p:spTree>
      <p:nvGrpSpPr>
        <p:cNvPr id="1" name=""/>
        <p:cNvGrpSpPr/>
        <p:nvPr/>
      </p:nvGrpSpPr>
      <p:grpSpPr>
        <a:xfrm>
          <a:off x="0" y="0"/>
          <a:ext cx="0" cy="0"/>
          <a:chOff x="0" y="0"/>
          <a:chExt cx="0" cy="0"/>
        </a:xfrm>
      </p:grpSpPr>
      <p:pic>
        <p:nvPicPr>
          <p:cNvPr id="4" name="Picture 3" descr="A group of trees&#10;&#10;Description automatically generated with medium confidence">
            <a:extLst>
              <a:ext uri="{FF2B5EF4-FFF2-40B4-BE49-F238E27FC236}">
                <a16:creationId xmlns:a16="http://schemas.microsoft.com/office/drawing/2014/main" id="{4654FA51-2DDD-6682-7834-E2CECB44F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24" y="1048025"/>
            <a:ext cx="11889151" cy="5733775"/>
          </a:xfrm>
          <a:prstGeom prst="rect">
            <a:avLst/>
          </a:prstGeom>
        </p:spPr>
      </p:pic>
      <p:cxnSp>
        <p:nvCxnSpPr>
          <p:cNvPr id="2" name="Straight Connector 1">
            <a:extLst>
              <a:ext uri="{FF2B5EF4-FFF2-40B4-BE49-F238E27FC236}">
                <a16:creationId xmlns:a16="http://schemas.microsoft.com/office/drawing/2014/main" id="{9B960A4E-A8AC-3AA1-BCC7-354465B58C6F}"/>
              </a:ext>
            </a:extLst>
          </p:cNvPr>
          <p:cNvCxnSpPr/>
          <p:nvPr userDrawn="1"/>
        </p:nvCxnSpPr>
        <p:spPr>
          <a:xfrm>
            <a:off x="0" y="0"/>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8566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Custom Layout">
    <p:bg>
      <p:bgRef idx="1001">
        <a:schemeClr val="bg1"/>
      </p:bgRef>
    </p:bg>
    <p:spTree>
      <p:nvGrpSpPr>
        <p:cNvPr id="1" name=""/>
        <p:cNvGrpSpPr/>
        <p:nvPr/>
      </p:nvGrpSpPr>
      <p:grpSpPr>
        <a:xfrm>
          <a:off x="0" y="0"/>
          <a:ext cx="0" cy="0"/>
          <a:chOff x="0" y="0"/>
          <a:chExt cx="0" cy="0"/>
        </a:xfrm>
      </p:grpSpPr>
      <p:pic>
        <p:nvPicPr>
          <p:cNvPr id="4" name="Picture 3" descr="A group of trees in a field&#10;&#10;Description automatically generated with low confidence">
            <a:extLst>
              <a:ext uri="{FF2B5EF4-FFF2-40B4-BE49-F238E27FC236}">
                <a16:creationId xmlns:a16="http://schemas.microsoft.com/office/drawing/2014/main" id="{3285531D-5702-4652-6A7C-5F8D3CC435D1}"/>
              </a:ext>
            </a:extLst>
          </p:cNvPr>
          <p:cNvPicPr>
            <a:picLocks noChangeAspect="1"/>
          </p:cNvPicPr>
          <p:nvPr/>
        </p:nvPicPr>
        <p:blipFill rotWithShape="1">
          <a:blip r:embed="rId2">
            <a:extLst>
              <a:ext uri="{28A0092B-C50C-407E-A947-70E740481C1C}">
                <a14:useLocalDpi xmlns:a14="http://schemas.microsoft.com/office/drawing/2010/main" val="0"/>
              </a:ext>
            </a:extLst>
          </a:blip>
          <a:srcRect t="9908" b="10714"/>
          <a:stretch/>
        </p:blipFill>
        <p:spPr>
          <a:xfrm>
            <a:off x="0" y="1376517"/>
            <a:ext cx="12201934" cy="5481484"/>
          </a:xfrm>
          <a:prstGeom prst="rect">
            <a:avLst/>
          </a:prstGeom>
        </p:spPr>
      </p:pic>
      <p:cxnSp>
        <p:nvCxnSpPr>
          <p:cNvPr id="2" name="Straight Connector 1">
            <a:extLst>
              <a:ext uri="{FF2B5EF4-FFF2-40B4-BE49-F238E27FC236}">
                <a16:creationId xmlns:a16="http://schemas.microsoft.com/office/drawing/2014/main" id="{9DFB87AF-7FA5-6892-3A08-99F822B79728}"/>
              </a:ext>
            </a:extLst>
          </p:cNvPr>
          <p:cNvCxnSpPr/>
          <p:nvPr userDrawn="1"/>
        </p:nvCxnSpPr>
        <p:spPr>
          <a:xfrm>
            <a:off x="0" y="0"/>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6110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Custom Layout">
    <p:bg>
      <p:bgRef idx="1001">
        <a:schemeClr val="bg1"/>
      </p:bgRef>
    </p:bg>
    <p:spTree>
      <p:nvGrpSpPr>
        <p:cNvPr id="1" name=""/>
        <p:cNvGrpSpPr/>
        <p:nvPr/>
      </p:nvGrpSpPr>
      <p:grpSpPr>
        <a:xfrm>
          <a:off x="0" y="0"/>
          <a:ext cx="0" cy="0"/>
          <a:chOff x="0" y="0"/>
          <a:chExt cx="0" cy="0"/>
        </a:xfrm>
      </p:grpSpPr>
      <p:pic>
        <p:nvPicPr>
          <p:cNvPr id="14" name="Graphic 13" descr="Open quotation mark with solid fill">
            <a:extLst>
              <a:ext uri="{FF2B5EF4-FFF2-40B4-BE49-F238E27FC236}">
                <a16:creationId xmlns:a16="http://schemas.microsoft.com/office/drawing/2014/main" id="{85D1ACE8-D313-6A29-F2BF-257B4B4520B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0274" y="5788004"/>
            <a:ext cx="694739" cy="694739"/>
          </a:xfrm>
          <a:prstGeom prst="rect">
            <a:avLst/>
          </a:prstGeom>
        </p:spPr>
      </p:pic>
      <p:pic>
        <p:nvPicPr>
          <p:cNvPr id="5" name="Picture 4" descr="A group of trees in a field&#10;&#10;Description automatically generated with medium confidence">
            <a:extLst>
              <a:ext uri="{FF2B5EF4-FFF2-40B4-BE49-F238E27FC236}">
                <a16:creationId xmlns:a16="http://schemas.microsoft.com/office/drawing/2014/main" id="{4C937B00-B6B2-273C-730E-AAB4CE498385}"/>
              </a:ext>
            </a:extLst>
          </p:cNvPr>
          <p:cNvPicPr>
            <a:picLocks noChangeAspect="1"/>
          </p:cNvPicPr>
          <p:nvPr/>
        </p:nvPicPr>
        <p:blipFill rotWithShape="1">
          <a:blip r:embed="rId4">
            <a:extLst>
              <a:ext uri="{28A0092B-C50C-407E-A947-70E740481C1C}">
                <a14:useLocalDpi xmlns:a14="http://schemas.microsoft.com/office/drawing/2010/main" val="0"/>
              </a:ext>
            </a:extLst>
          </a:blip>
          <a:srcRect t="14582" b="14584"/>
          <a:stretch/>
        </p:blipFill>
        <p:spPr>
          <a:xfrm>
            <a:off x="0" y="1434934"/>
            <a:ext cx="12192000" cy="5423066"/>
          </a:xfrm>
          <a:prstGeom prst="rect">
            <a:avLst/>
          </a:prstGeom>
        </p:spPr>
      </p:pic>
      <p:cxnSp>
        <p:nvCxnSpPr>
          <p:cNvPr id="2" name="Straight Connector 1">
            <a:extLst>
              <a:ext uri="{FF2B5EF4-FFF2-40B4-BE49-F238E27FC236}">
                <a16:creationId xmlns:a16="http://schemas.microsoft.com/office/drawing/2014/main" id="{D42B1D27-05AB-1E69-0AA5-20E730ED3A0B}"/>
              </a:ext>
            </a:extLst>
          </p:cNvPr>
          <p:cNvCxnSpPr/>
          <p:nvPr userDrawn="1"/>
        </p:nvCxnSpPr>
        <p:spPr>
          <a:xfrm>
            <a:off x="0" y="0"/>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7293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Custom Layout">
    <p:bg>
      <p:bgRef idx="1001">
        <a:schemeClr val="bg1"/>
      </p:bgRef>
    </p:bg>
    <p:spTree>
      <p:nvGrpSpPr>
        <p:cNvPr id="1" name=""/>
        <p:cNvGrpSpPr/>
        <p:nvPr/>
      </p:nvGrpSpPr>
      <p:grpSpPr>
        <a:xfrm>
          <a:off x="0" y="0"/>
          <a:ext cx="0" cy="0"/>
          <a:chOff x="0" y="0"/>
          <a:chExt cx="0" cy="0"/>
        </a:xfrm>
      </p:grpSpPr>
      <p:pic>
        <p:nvPicPr>
          <p:cNvPr id="6" name="Picture 5" descr="A picture containing plant, garden&#10;&#10;Description automatically generated">
            <a:extLst>
              <a:ext uri="{FF2B5EF4-FFF2-40B4-BE49-F238E27FC236}">
                <a16:creationId xmlns:a16="http://schemas.microsoft.com/office/drawing/2014/main" id="{E5CD23E7-7D3B-666E-E3EB-37EF0FA76240}"/>
              </a:ext>
            </a:extLst>
          </p:cNvPr>
          <p:cNvPicPr>
            <a:picLocks noChangeAspect="1"/>
          </p:cNvPicPr>
          <p:nvPr/>
        </p:nvPicPr>
        <p:blipFill rotWithShape="1">
          <a:blip r:embed="rId2">
            <a:extLst>
              <a:ext uri="{28A0092B-C50C-407E-A947-70E740481C1C}">
                <a14:useLocalDpi xmlns:a14="http://schemas.microsoft.com/office/drawing/2010/main" val="0"/>
              </a:ext>
            </a:extLst>
          </a:blip>
          <a:srcRect l="3222" r="1550"/>
          <a:stretch/>
        </p:blipFill>
        <p:spPr>
          <a:xfrm>
            <a:off x="4345856" y="15520"/>
            <a:ext cx="7846144" cy="6826959"/>
          </a:xfrm>
          <a:prstGeom prst="rect">
            <a:avLst/>
          </a:prstGeom>
        </p:spPr>
      </p:pic>
      <p:cxnSp>
        <p:nvCxnSpPr>
          <p:cNvPr id="2" name="Straight Connector 1">
            <a:extLst>
              <a:ext uri="{FF2B5EF4-FFF2-40B4-BE49-F238E27FC236}">
                <a16:creationId xmlns:a16="http://schemas.microsoft.com/office/drawing/2014/main" id="{A5D77D4E-7630-9662-4AB2-B5D08306541A}"/>
              </a:ext>
            </a:extLst>
          </p:cNvPr>
          <p:cNvCxnSpPr/>
          <p:nvPr userDrawn="1"/>
        </p:nvCxnSpPr>
        <p:spPr>
          <a:xfrm>
            <a:off x="0" y="0"/>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1955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Custom Layout">
    <p:bg>
      <p:bgRef idx="1001">
        <a:schemeClr val="bg1"/>
      </p:bgRef>
    </p:bg>
    <p:spTree>
      <p:nvGrpSpPr>
        <p:cNvPr id="1" name=""/>
        <p:cNvGrpSpPr/>
        <p:nvPr/>
      </p:nvGrpSpPr>
      <p:grpSpPr>
        <a:xfrm>
          <a:off x="0" y="0"/>
          <a:ext cx="0" cy="0"/>
          <a:chOff x="0" y="0"/>
          <a:chExt cx="0" cy="0"/>
        </a:xfrm>
      </p:grpSpPr>
      <p:pic>
        <p:nvPicPr>
          <p:cNvPr id="13" name="Picture 12" descr="A group of trees in a field&#10;&#10;Description automatically generated with low confidence">
            <a:extLst>
              <a:ext uri="{FF2B5EF4-FFF2-40B4-BE49-F238E27FC236}">
                <a16:creationId xmlns:a16="http://schemas.microsoft.com/office/drawing/2014/main" id="{76BD3E39-FD3C-06C9-8764-82A01627FE5C}"/>
              </a:ext>
            </a:extLst>
          </p:cNvPr>
          <p:cNvPicPr>
            <a:picLocks noChangeAspect="1"/>
          </p:cNvPicPr>
          <p:nvPr/>
        </p:nvPicPr>
        <p:blipFill rotWithShape="1">
          <a:blip r:embed="rId2">
            <a:extLst>
              <a:ext uri="{28A0092B-C50C-407E-A947-70E740481C1C}">
                <a14:useLocalDpi xmlns:a14="http://schemas.microsoft.com/office/drawing/2010/main" val="0"/>
              </a:ext>
            </a:extLst>
          </a:blip>
          <a:srcRect t="9908" b="10714"/>
          <a:stretch/>
        </p:blipFill>
        <p:spPr>
          <a:xfrm>
            <a:off x="0" y="1376517"/>
            <a:ext cx="12201934" cy="5481484"/>
          </a:xfrm>
          <a:prstGeom prst="rect">
            <a:avLst/>
          </a:prstGeom>
        </p:spPr>
      </p:pic>
      <p:cxnSp>
        <p:nvCxnSpPr>
          <p:cNvPr id="2" name="Straight Connector 1">
            <a:extLst>
              <a:ext uri="{FF2B5EF4-FFF2-40B4-BE49-F238E27FC236}">
                <a16:creationId xmlns:a16="http://schemas.microsoft.com/office/drawing/2014/main" id="{6C68B61E-4F9F-A323-C29A-FBD23A3FE8A1}"/>
              </a:ext>
            </a:extLst>
          </p:cNvPr>
          <p:cNvCxnSpPr/>
          <p:nvPr userDrawn="1"/>
        </p:nvCxnSpPr>
        <p:spPr>
          <a:xfrm>
            <a:off x="0" y="0"/>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9292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Custom Layout">
    <p:bg>
      <p:bgRef idx="1001">
        <a:schemeClr val="bg1"/>
      </p:bgRef>
    </p:bg>
    <p:spTree>
      <p:nvGrpSpPr>
        <p:cNvPr id="1" name=""/>
        <p:cNvGrpSpPr/>
        <p:nvPr/>
      </p:nvGrpSpPr>
      <p:grpSpPr>
        <a:xfrm>
          <a:off x="0" y="0"/>
          <a:ext cx="0" cy="0"/>
          <a:chOff x="0" y="0"/>
          <a:chExt cx="0" cy="0"/>
        </a:xfrm>
      </p:grpSpPr>
      <p:pic>
        <p:nvPicPr>
          <p:cNvPr id="3" name="Picture 2" descr="A group of trees&#10;&#10;Description automatically generated with medium confidence">
            <a:extLst>
              <a:ext uri="{FF2B5EF4-FFF2-40B4-BE49-F238E27FC236}">
                <a16:creationId xmlns:a16="http://schemas.microsoft.com/office/drawing/2014/main" id="{817ED0A9-68AB-B8CC-81B4-CA272B522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24" y="1048025"/>
            <a:ext cx="11889151" cy="5733775"/>
          </a:xfrm>
          <a:prstGeom prst="rect">
            <a:avLst/>
          </a:prstGeom>
        </p:spPr>
      </p:pic>
      <p:cxnSp>
        <p:nvCxnSpPr>
          <p:cNvPr id="2" name="Straight Connector 1">
            <a:extLst>
              <a:ext uri="{FF2B5EF4-FFF2-40B4-BE49-F238E27FC236}">
                <a16:creationId xmlns:a16="http://schemas.microsoft.com/office/drawing/2014/main" id="{EE49C40D-5D03-550E-D72F-30EDF4528A63}"/>
              </a:ext>
            </a:extLst>
          </p:cNvPr>
          <p:cNvCxnSpPr/>
          <p:nvPr userDrawn="1"/>
        </p:nvCxnSpPr>
        <p:spPr>
          <a:xfrm>
            <a:off x="0" y="0"/>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69847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98B4-2BD9-4CFB-3853-C14730CDCCE9}"/>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98515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F43F-4B9A-6A2E-9D8A-82D1B2C52292}"/>
              </a:ext>
            </a:extLst>
          </p:cNvPr>
          <p:cNvSpPr>
            <a:spLocks noGrp="1"/>
          </p:cNvSpPr>
          <p:nvPr>
            <p:ph type="title"/>
          </p:nvPr>
        </p:nvSpPr>
        <p:spPr>
          <a:xfrm>
            <a:off x="838200" y="107950"/>
            <a:ext cx="10515600" cy="1325563"/>
          </a:xfr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F91EB60-4886-9043-3D70-38A40BEFA2FA}"/>
              </a:ext>
            </a:extLst>
          </p:cNvPr>
          <p:cNvSpPr>
            <a:spLocks noGrp="1"/>
          </p:cNvSpPr>
          <p:nvPr>
            <p:ph idx="1"/>
          </p:nvPr>
        </p:nvSpPr>
        <p:spPr>
          <a:xfrm>
            <a:off x="838200" y="1619250"/>
            <a:ext cx="10515600" cy="3922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8169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12244-6970-8080-AC5E-188B121E6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241FFD1-7386-9839-F009-7D89BF2D1A3F}"/>
              </a:ext>
            </a:extLst>
          </p:cNvPr>
          <p:cNvSpPr>
            <a:spLocks noGrp="1"/>
          </p:cNvSpPr>
          <p:nvPr>
            <p:ph type="body" idx="1"/>
          </p:nvPr>
        </p:nvSpPr>
        <p:spPr>
          <a:xfrm>
            <a:off x="838200" y="1825625"/>
            <a:ext cx="10515600" cy="37068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8" name="Picture 7" descr="A close-up of a helmet&#10;&#10;Description automatically generated with medium confidence">
            <a:extLst>
              <a:ext uri="{FF2B5EF4-FFF2-40B4-BE49-F238E27FC236}">
                <a16:creationId xmlns:a16="http://schemas.microsoft.com/office/drawing/2014/main" id="{2CE49E20-1B1D-49CD-BB5F-00D5F0FF088D}"/>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11263291" y="5991125"/>
            <a:ext cx="864494" cy="825500"/>
          </a:xfrm>
          <a:prstGeom prst="rect">
            <a:avLst/>
          </a:prstGeom>
        </p:spPr>
      </p:pic>
      <p:cxnSp>
        <p:nvCxnSpPr>
          <p:cNvPr id="5" name="Straight Connector 4">
            <a:extLst>
              <a:ext uri="{FF2B5EF4-FFF2-40B4-BE49-F238E27FC236}">
                <a16:creationId xmlns:a16="http://schemas.microsoft.com/office/drawing/2014/main" id="{0FE52B62-6BA4-C256-5053-3C3C02DD3E5C}"/>
              </a:ext>
            </a:extLst>
          </p:cNvPr>
          <p:cNvCxnSpPr/>
          <p:nvPr userDrawn="1"/>
        </p:nvCxnSpPr>
        <p:spPr>
          <a:xfrm>
            <a:off x="0" y="0"/>
            <a:ext cx="12192000" cy="0"/>
          </a:xfrm>
          <a:prstGeom prst="line">
            <a:avLst/>
          </a:prstGeom>
          <a:ln w="177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2D72764-B475-18C7-98AF-01EC5115F70A}"/>
              </a:ext>
            </a:extLst>
          </p:cNvPr>
          <p:cNvCxnSpPr/>
          <p:nvPr userDrawn="1"/>
        </p:nvCxnSpPr>
        <p:spPr>
          <a:xfrm>
            <a:off x="0" y="5913437"/>
            <a:ext cx="12192000" cy="0"/>
          </a:xfrm>
          <a:prstGeom prst="line">
            <a:avLst/>
          </a:prstGeom>
          <a:ln w="10160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D6B8F72-124B-D54E-90F9-E07CD0F83D5F}"/>
              </a:ext>
            </a:extLst>
          </p:cNvPr>
          <p:cNvSpPr txBox="1"/>
          <p:nvPr userDrawn="1"/>
        </p:nvSpPr>
        <p:spPr>
          <a:xfrm>
            <a:off x="542925" y="6219209"/>
            <a:ext cx="5181600" cy="369332"/>
          </a:xfrm>
          <a:prstGeom prst="rect">
            <a:avLst/>
          </a:prstGeom>
          <a:noFill/>
        </p:spPr>
        <p:txBody>
          <a:bodyPr wrap="square" rtlCol="0">
            <a:spAutoFit/>
          </a:bodyPr>
          <a:lstStyle/>
          <a:p>
            <a:r>
              <a:rPr lang="en-US" b="1" dirty="0"/>
              <a:t>Nedlac Annual Performance 2021/22</a:t>
            </a:r>
            <a:endParaRPr lang="en-ZA" b="1" dirty="0"/>
          </a:p>
        </p:txBody>
      </p:sp>
    </p:spTree>
    <p:extLst>
      <p:ext uri="{BB962C8B-B14F-4D97-AF65-F5344CB8AC3E}">
        <p14:creationId xmlns:p14="http://schemas.microsoft.com/office/powerpoint/2010/main" val="318870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39C5F64C-8259-D83C-4F9A-653FE081F93C}"/>
              </a:ext>
            </a:extLst>
          </p:cNvPr>
          <p:cNvPicPr>
            <a:picLocks noChangeAspect="1"/>
          </p:cNvPicPr>
          <p:nvPr/>
        </p:nvPicPr>
        <p:blipFill rotWithShape="1">
          <a:blip r:embed="rId2">
            <a:extLst>
              <a:ext uri="{28A0092B-C50C-407E-A947-70E740481C1C}">
                <a14:useLocalDpi xmlns:a14="http://schemas.microsoft.com/office/drawing/2010/main" val="0"/>
              </a:ext>
            </a:extLst>
          </a:blip>
          <a:srcRect r="1387"/>
          <a:stretch/>
        </p:blipFill>
        <p:spPr>
          <a:xfrm>
            <a:off x="0" y="-57150"/>
            <a:ext cx="12192000" cy="6954441"/>
          </a:xfrm>
          <a:prstGeom prst="rect">
            <a:avLst/>
          </a:prstGeom>
        </p:spPr>
      </p:pic>
      <p:sp>
        <p:nvSpPr>
          <p:cNvPr id="6" name="TextBox 5">
            <a:extLst>
              <a:ext uri="{FF2B5EF4-FFF2-40B4-BE49-F238E27FC236}">
                <a16:creationId xmlns:a16="http://schemas.microsoft.com/office/drawing/2014/main" id="{645E7588-7136-A12F-E8D1-8AA1B47685AC}"/>
              </a:ext>
            </a:extLst>
          </p:cNvPr>
          <p:cNvSpPr txBox="1"/>
          <p:nvPr/>
        </p:nvSpPr>
        <p:spPr>
          <a:xfrm>
            <a:off x="6400800" y="2302698"/>
            <a:ext cx="5437118" cy="2308324"/>
          </a:xfrm>
          <a:prstGeom prst="rect">
            <a:avLst/>
          </a:prstGeom>
          <a:solidFill>
            <a:srgbClr val="92D050"/>
          </a:solidFill>
        </p:spPr>
        <p:txBody>
          <a:bodyPr wrap="square" rtlCol="0">
            <a:spAutoFit/>
          </a:bodyPr>
          <a:lstStyle/>
          <a:p>
            <a:pPr algn="ctr"/>
            <a:r>
              <a:rPr lang="en-US" sz="4800" b="1" dirty="0"/>
              <a:t>Nedlac</a:t>
            </a:r>
          </a:p>
          <a:p>
            <a:pPr algn="ctr"/>
            <a:r>
              <a:rPr lang="en-US" sz="4800" b="1" dirty="0"/>
              <a:t>Annual Report </a:t>
            </a:r>
          </a:p>
          <a:p>
            <a:pPr algn="ctr"/>
            <a:r>
              <a:rPr lang="en-US" sz="4800" b="1" dirty="0"/>
              <a:t>2021/22</a:t>
            </a:r>
          </a:p>
        </p:txBody>
      </p:sp>
    </p:spTree>
    <p:extLst>
      <p:ext uri="{BB962C8B-B14F-4D97-AF65-F5344CB8AC3E}">
        <p14:creationId xmlns:p14="http://schemas.microsoft.com/office/powerpoint/2010/main" val="213333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37DF-EDF1-414C-8E73-331C9940611D}"/>
              </a:ext>
            </a:extLst>
          </p:cNvPr>
          <p:cNvSpPr>
            <a:spLocks noGrp="1"/>
          </p:cNvSpPr>
          <p:nvPr>
            <p:ph type="title"/>
          </p:nvPr>
        </p:nvSpPr>
        <p:spPr>
          <a:xfrm>
            <a:off x="704850" y="57211"/>
            <a:ext cx="10515600" cy="958850"/>
          </a:xfrm>
        </p:spPr>
        <p:txBody>
          <a:bodyPr>
            <a:normAutofit/>
          </a:bodyPr>
          <a:lstStyle/>
          <a:p>
            <a:r>
              <a:rPr lang="en-GB" sz="4000" dirty="0"/>
              <a:t>Inputting on Policy and Legislation</a:t>
            </a:r>
            <a:endParaRPr lang="en-SB" sz="4000" dirty="0"/>
          </a:p>
        </p:txBody>
      </p:sp>
      <p:graphicFrame>
        <p:nvGraphicFramePr>
          <p:cNvPr id="4" name="Content Placeholder 3">
            <a:extLst>
              <a:ext uri="{FF2B5EF4-FFF2-40B4-BE49-F238E27FC236}">
                <a16:creationId xmlns:a16="http://schemas.microsoft.com/office/drawing/2014/main" id="{D7372B17-417C-43AB-B2BB-2564BA943A6B}"/>
              </a:ext>
            </a:extLst>
          </p:cNvPr>
          <p:cNvGraphicFramePr>
            <a:graphicFrameLocks noGrp="1"/>
          </p:cNvGraphicFramePr>
          <p:nvPr>
            <p:ph idx="1"/>
            <p:extLst>
              <p:ext uri="{D42A27DB-BD31-4B8C-83A1-F6EECF244321}">
                <p14:modId xmlns:p14="http://schemas.microsoft.com/office/powerpoint/2010/main" val="1835560379"/>
              </p:ext>
            </p:extLst>
          </p:nvPr>
        </p:nvGraphicFramePr>
        <p:xfrm>
          <a:off x="828675" y="1593215"/>
          <a:ext cx="10972800" cy="4191000"/>
        </p:xfrm>
        <a:graphic>
          <a:graphicData uri="http://schemas.openxmlformats.org/drawingml/2006/table">
            <a:tbl>
              <a:tblPr firstRow="1" bandRow="1">
                <a:tableStyleId>{93296810-A885-4BE3-A3E7-6D5BEEA58F35}</a:tableStyleId>
              </a:tblPr>
              <a:tblGrid>
                <a:gridCol w="4870174">
                  <a:extLst>
                    <a:ext uri="{9D8B030D-6E8A-4147-A177-3AD203B41FA5}">
                      <a16:colId xmlns:a16="http://schemas.microsoft.com/office/drawing/2014/main" val="3576514883"/>
                    </a:ext>
                  </a:extLst>
                </a:gridCol>
                <a:gridCol w="4512365">
                  <a:extLst>
                    <a:ext uri="{9D8B030D-6E8A-4147-A177-3AD203B41FA5}">
                      <a16:colId xmlns:a16="http://schemas.microsoft.com/office/drawing/2014/main" val="2983045574"/>
                    </a:ext>
                  </a:extLst>
                </a:gridCol>
                <a:gridCol w="1590261">
                  <a:extLst>
                    <a:ext uri="{9D8B030D-6E8A-4147-A177-3AD203B41FA5}">
                      <a16:colId xmlns:a16="http://schemas.microsoft.com/office/drawing/2014/main" val="1665250594"/>
                    </a:ext>
                  </a:extLst>
                </a:gridCol>
              </a:tblGrid>
              <a:tr h="529590">
                <a:tc>
                  <a:txBody>
                    <a:bodyPr/>
                    <a:lstStyle/>
                    <a:p>
                      <a:r>
                        <a:rPr lang="en-GB" dirty="0"/>
                        <a:t>Policy</a:t>
                      </a:r>
                      <a:endParaRPr lang="en-SB" dirty="0"/>
                    </a:p>
                  </a:txBody>
                  <a:tcPr/>
                </a:tc>
                <a:tc>
                  <a:txBody>
                    <a:bodyPr/>
                    <a:lstStyle/>
                    <a:p>
                      <a:r>
                        <a:rPr lang="en-GB" dirty="0"/>
                        <a:t>Department</a:t>
                      </a:r>
                      <a:endParaRPr lang="en-SB" dirty="0"/>
                    </a:p>
                  </a:txBody>
                  <a:tcPr/>
                </a:tc>
                <a:tc>
                  <a:txBody>
                    <a:bodyPr/>
                    <a:lstStyle/>
                    <a:p>
                      <a:r>
                        <a:rPr lang="en-GB" dirty="0"/>
                        <a:t>Date concluded</a:t>
                      </a:r>
                      <a:endParaRPr lang="en-SB" dirty="0"/>
                    </a:p>
                  </a:txBody>
                  <a:tcPr/>
                </a:tc>
                <a:extLst>
                  <a:ext uri="{0D108BD9-81ED-4DB2-BD59-A6C34878D82A}">
                    <a16:rowId xmlns:a16="http://schemas.microsoft.com/office/drawing/2014/main" val="1294618154"/>
                  </a:ext>
                </a:extLst>
              </a:tr>
              <a:tr h="370840">
                <a:tc>
                  <a:txBody>
                    <a:bodyPr/>
                    <a:lstStyle/>
                    <a:p>
                      <a:r>
                        <a:rPr lang="en-GB" sz="1700" dirty="0"/>
                        <a:t>Official Identity Management Policy</a:t>
                      </a:r>
                      <a:endParaRPr lang="en-SB" sz="1700" dirty="0"/>
                    </a:p>
                  </a:txBody>
                  <a:tcPr/>
                </a:tc>
                <a:tc>
                  <a:txBody>
                    <a:bodyPr/>
                    <a:lstStyle/>
                    <a:p>
                      <a:r>
                        <a:rPr lang="en-GB" sz="1700" dirty="0"/>
                        <a:t>Dept. of Home Affairs</a:t>
                      </a:r>
                      <a:endParaRPr lang="en-SB" sz="1700" dirty="0"/>
                    </a:p>
                  </a:txBody>
                  <a:tcPr/>
                </a:tc>
                <a:tc>
                  <a:txBody>
                    <a:bodyPr/>
                    <a:lstStyle/>
                    <a:p>
                      <a:r>
                        <a:rPr lang="en-GB" sz="1700" dirty="0"/>
                        <a:t>7/7/21</a:t>
                      </a:r>
                      <a:endParaRPr lang="en-SB" sz="1700" dirty="0"/>
                    </a:p>
                  </a:txBody>
                  <a:tcPr/>
                </a:tc>
                <a:extLst>
                  <a:ext uri="{0D108BD9-81ED-4DB2-BD59-A6C34878D82A}">
                    <a16:rowId xmlns:a16="http://schemas.microsoft.com/office/drawing/2014/main" val="2205626359"/>
                  </a:ext>
                </a:extLst>
              </a:tr>
              <a:tr h="370840">
                <a:tc>
                  <a:txBody>
                    <a:bodyPr/>
                    <a:lstStyle/>
                    <a:p>
                      <a:r>
                        <a:rPr lang="en-GB" sz="1700" dirty="0"/>
                        <a:t>Green Paper on Comprehensive Social Security and Retirement Reforms </a:t>
                      </a:r>
                      <a:endParaRPr lang="en-SB" sz="1700" dirty="0"/>
                    </a:p>
                  </a:txBody>
                  <a:tcPr/>
                </a:tc>
                <a:tc>
                  <a:txBody>
                    <a:bodyPr/>
                    <a:lstStyle/>
                    <a:p>
                      <a:r>
                        <a:rPr lang="en-GB" sz="1700" dirty="0"/>
                        <a:t>Dept. of Social Development</a:t>
                      </a:r>
                      <a:endParaRPr lang="en-SB" sz="1700" dirty="0"/>
                    </a:p>
                  </a:txBody>
                  <a:tcPr/>
                </a:tc>
                <a:tc>
                  <a:txBody>
                    <a:bodyPr/>
                    <a:lstStyle/>
                    <a:p>
                      <a:r>
                        <a:rPr lang="en-GB" sz="1700" dirty="0"/>
                        <a:t>5/8/21</a:t>
                      </a:r>
                      <a:endParaRPr lang="en-SB" sz="1700" dirty="0"/>
                    </a:p>
                  </a:txBody>
                  <a:tcPr/>
                </a:tc>
                <a:extLst>
                  <a:ext uri="{0D108BD9-81ED-4DB2-BD59-A6C34878D82A}">
                    <a16:rowId xmlns:a16="http://schemas.microsoft.com/office/drawing/2014/main" val="1243086244"/>
                  </a:ext>
                </a:extLst>
              </a:tr>
              <a:tr h="370840">
                <a:tc>
                  <a:txBody>
                    <a:bodyPr/>
                    <a:lstStyle/>
                    <a:p>
                      <a:r>
                        <a:rPr lang="en-GB" sz="1700" dirty="0"/>
                        <a:t>AARTO Regulations</a:t>
                      </a:r>
                      <a:endParaRPr lang="en-SB" sz="1700" dirty="0"/>
                    </a:p>
                  </a:txBody>
                  <a:tcPr/>
                </a:tc>
                <a:tc>
                  <a:txBody>
                    <a:bodyPr/>
                    <a:lstStyle/>
                    <a:p>
                      <a:r>
                        <a:rPr lang="en-GB" sz="1700" dirty="0"/>
                        <a:t>Dept of Transport</a:t>
                      </a:r>
                      <a:endParaRPr lang="en-SB" sz="1700" dirty="0"/>
                    </a:p>
                  </a:txBody>
                  <a:tcPr/>
                </a:tc>
                <a:tc>
                  <a:txBody>
                    <a:bodyPr/>
                    <a:lstStyle/>
                    <a:p>
                      <a:r>
                        <a:rPr lang="en-GB" sz="1700" dirty="0"/>
                        <a:t>26/11/21</a:t>
                      </a:r>
                      <a:endParaRPr lang="en-SB" sz="1700" dirty="0"/>
                    </a:p>
                  </a:txBody>
                  <a:tcPr/>
                </a:tc>
                <a:extLst>
                  <a:ext uri="{0D108BD9-81ED-4DB2-BD59-A6C34878D82A}">
                    <a16:rowId xmlns:a16="http://schemas.microsoft.com/office/drawing/2014/main" val="3831962024"/>
                  </a:ext>
                </a:extLst>
              </a:tr>
              <a:tr h="370840">
                <a:tc>
                  <a:txBody>
                    <a:bodyPr/>
                    <a:lstStyle/>
                    <a:p>
                      <a:r>
                        <a:rPr lang="en-GB" sz="1700" dirty="0"/>
                        <a:t>Critical Skills List</a:t>
                      </a:r>
                      <a:endParaRPr lang="en-SB" sz="1700" dirty="0"/>
                    </a:p>
                  </a:txBody>
                  <a:tcPr/>
                </a:tc>
                <a:tc>
                  <a:txBody>
                    <a:bodyPr/>
                    <a:lstStyle/>
                    <a:p>
                      <a:r>
                        <a:rPr lang="en-GB" sz="1700" dirty="0"/>
                        <a:t>Depts of Home Affairs &amp; Higher Education </a:t>
                      </a:r>
                      <a:endParaRPr lang="en-SB" sz="1700" dirty="0"/>
                    </a:p>
                  </a:txBody>
                  <a:tcPr/>
                </a:tc>
                <a:tc>
                  <a:txBody>
                    <a:bodyPr/>
                    <a:lstStyle/>
                    <a:p>
                      <a:r>
                        <a:rPr lang="en-GB" sz="1700" dirty="0"/>
                        <a:t>21/12/21</a:t>
                      </a:r>
                      <a:endParaRPr lang="en-SB" sz="1700" dirty="0"/>
                    </a:p>
                  </a:txBody>
                  <a:tcPr/>
                </a:tc>
                <a:extLst>
                  <a:ext uri="{0D108BD9-81ED-4DB2-BD59-A6C34878D82A}">
                    <a16:rowId xmlns:a16="http://schemas.microsoft.com/office/drawing/2014/main" val="2390059745"/>
                  </a:ext>
                </a:extLst>
              </a:tr>
              <a:tr h="370840">
                <a:tc>
                  <a:txBody>
                    <a:bodyPr/>
                    <a:lstStyle/>
                    <a:p>
                      <a:r>
                        <a:rPr lang="en-GB" sz="1700" dirty="0"/>
                        <a:t>Code of Good Practice on Prevention and Elimination of Harassment in the Workplace</a:t>
                      </a:r>
                      <a:endParaRPr lang="en-SB" sz="1700" dirty="0"/>
                    </a:p>
                  </a:txBody>
                  <a:tcPr/>
                </a:tc>
                <a:tc>
                  <a:txBody>
                    <a:bodyPr/>
                    <a:lstStyle/>
                    <a:p>
                      <a:r>
                        <a:rPr lang="en-GB" sz="1700" dirty="0"/>
                        <a:t>Dept. of Employment and Labour</a:t>
                      </a:r>
                      <a:endParaRPr lang="en-SB" sz="1700" dirty="0"/>
                    </a:p>
                  </a:txBody>
                  <a:tcPr/>
                </a:tc>
                <a:tc>
                  <a:txBody>
                    <a:bodyPr/>
                    <a:lstStyle/>
                    <a:p>
                      <a:r>
                        <a:rPr lang="en-GB" sz="1700" dirty="0"/>
                        <a:t>11/2/22</a:t>
                      </a:r>
                      <a:endParaRPr lang="en-SB" sz="1700" dirty="0"/>
                    </a:p>
                  </a:txBody>
                  <a:tcPr/>
                </a:tc>
                <a:extLst>
                  <a:ext uri="{0D108BD9-81ED-4DB2-BD59-A6C34878D82A}">
                    <a16:rowId xmlns:a16="http://schemas.microsoft.com/office/drawing/2014/main" val="638148896"/>
                  </a:ext>
                </a:extLst>
              </a:tr>
              <a:tr h="370840">
                <a:tc>
                  <a:txBody>
                    <a:bodyPr/>
                    <a:lstStyle/>
                    <a:p>
                      <a:r>
                        <a:rPr lang="en-GB" sz="1700" dirty="0"/>
                        <a:t>Skills Strategy to support the successful implementation of the ERRP</a:t>
                      </a:r>
                      <a:endParaRPr lang="en-SB" sz="1700" dirty="0"/>
                    </a:p>
                  </a:txBody>
                  <a:tcPr/>
                </a:tc>
                <a:tc>
                  <a:txBody>
                    <a:bodyPr/>
                    <a:lstStyle/>
                    <a:p>
                      <a:r>
                        <a:rPr lang="en-GB" sz="1700" dirty="0"/>
                        <a:t>Dept. of Higher Education and Training</a:t>
                      </a:r>
                      <a:endParaRPr lang="en-SB" sz="1700" dirty="0"/>
                    </a:p>
                  </a:txBody>
                  <a:tcPr/>
                </a:tc>
                <a:tc>
                  <a:txBody>
                    <a:bodyPr/>
                    <a:lstStyle/>
                    <a:p>
                      <a:r>
                        <a:rPr lang="en-GB" sz="1700" dirty="0"/>
                        <a:t>18/2/22</a:t>
                      </a:r>
                      <a:endParaRPr lang="en-SB" sz="1700" dirty="0"/>
                    </a:p>
                  </a:txBody>
                  <a:tcPr/>
                </a:tc>
                <a:extLst>
                  <a:ext uri="{0D108BD9-81ED-4DB2-BD59-A6C34878D82A}">
                    <a16:rowId xmlns:a16="http://schemas.microsoft.com/office/drawing/2014/main" val="3062652195"/>
                  </a:ext>
                </a:extLst>
              </a:tr>
              <a:tr h="370840">
                <a:tc>
                  <a:txBody>
                    <a:bodyPr/>
                    <a:lstStyle/>
                    <a:p>
                      <a:r>
                        <a:rPr lang="en-GB" sz="1700" dirty="0"/>
                        <a:t>One Stop Border Post Policy</a:t>
                      </a:r>
                      <a:endParaRPr lang="en-SB" sz="1700" dirty="0"/>
                    </a:p>
                  </a:txBody>
                  <a:tcPr/>
                </a:tc>
                <a:tc>
                  <a:txBody>
                    <a:bodyPr/>
                    <a:lstStyle/>
                    <a:p>
                      <a:r>
                        <a:rPr lang="en-GB" sz="1700" dirty="0"/>
                        <a:t>Dept. of Home Affairs</a:t>
                      </a:r>
                      <a:endParaRPr lang="en-SB" sz="1700" dirty="0"/>
                    </a:p>
                  </a:txBody>
                  <a:tcPr/>
                </a:tc>
                <a:tc>
                  <a:txBody>
                    <a:bodyPr/>
                    <a:lstStyle/>
                    <a:p>
                      <a:r>
                        <a:rPr lang="en-GB" sz="1700" dirty="0"/>
                        <a:t>18/2/22</a:t>
                      </a:r>
                      <a:endParaRPr lang="en-SB" sz="1700" dirty="0"/>
                    </a:p>
                  </a:txBody>
                  <a:tcPr/>
                </a:tc>
                <a:extLst>
                  <a:ext uri="{0D108BD9-81ED-4DB2-BD59-A6C34878D82A}">
                    <a16:rowId xmlns:a16="http://schemas.microsoft.com/office/drawing/2014/main" val="1854001083"/>
                  </a:ext>
                </a:extLst>
              </a:tr>
            </a:tbl>
          </a:graphicData>
        </a:graphic>
      </p:graphicFrame>
      <p:sp>
        <p:nvSpPr>
          <p:cNvPr id="3" name="TextBox 2">
            <a:extLst>
              <a:ext uri="{FF2B5EF4-FFF2-40B4-BE49-F238E27FC236}">
                <a16:creationId xmlns:a16="http://schemas.microsoft.com/office/drawing/2014/main" id="{3D734D4D-1918-084C-45FE-5A86777938FF}"/>
              </a:ext>
            </a:extLst>
          </p:cNvPr>
          <p:cNvSpPr txBox="1"/>
          <p:nvPr/>
        </p:nvSpPr>
        <p:spPr>
          <a:xfrm>
            <a:off x="704850" y="981075"/>
            <a:ext cx="7496175" cy="400110"/>
          </a:xfrm>
          <a:prstGeom prst="rect">
            <a:avLst/>
          </a:prstGeom>
          <a:noFill/>
        </p:spPr>
        <p:txBody>
          <a:bodyPr wrap="square" rtlCol="0">
            <a:spAutoFit/>
          </a:bodyPr>
          <a:lstStyle/>
          <a:p>
            <a:r>
              <a:rPr lang="en-GB" sz="2000" b="1" dirty="0"/>
              <a:t>Completed reports on policy and regulation	</a:t>
            </a:r>
            <a:endParaRPr lang="en-ZA" sz="2000" b="1" dirty="0"/>
          </a:p>
        </p:txBody>
      </p:sp>
    </p:spTree>
    <p:extLst>
      <p:ext uri="{BB962C8B-B14F-4D97-AF65-F5344CB8AC3E}">
        <p14:creationId xmlns:p14="http://schemas.microsoft.com/office/powerpoint/2010/main" val="299204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37DF-EDF1-414C-8E73-331C9940611D}"/>
              </a:ext>
            </a:extLst>
          </p:cNvPr>
          <p:cNvSpPr>
            <a:spLocks noGrp="1"/>
          </p:cNvSpPr>
          <p:nvPr>
            <p:ph type="title"/>
          </p:nvPr>
        </p:nvSpPr>
        <p:spPr>
          <a:xfrm>
            <a:off x="838200" y="-111125"/>
            <a:ext cx="10515600" cy="1325563"/>
          </a:xfrm>
        </p:spPr>
        <p:txBody>
          <a:bodyPr>
            <a:normAutofit/>
          </a:bodyPr>
          <a:lstStyle/>
          <a:p>
            <a:r>
              <a:rPr lang="en-GB" sz="4000" dirty="0"/>
              <a:t>Inputting on Policy and Legislation </a:t>
            </a:r>
            <a:endParaRPr lang="en-SB" sz="4000" dirty="0"/>
          </a:p>
        </p:txBody>
      </p:sp>
      <p:graphicFrame>
        <p:nvGraphicFramePr>
          <p:cNvPr id="4" name="Content Placeholder 3">
            <a:extLst>
              <a:ext uri="{FF2B5EF4-FFF2-40B4-BE49-F238E27FC236}">
                <a16:creationId xmlns:a16="http://schemas.microsoft.com/office/drawing/2014/main" id="{D7372B17-417C-43AB-B2BB-2564BA943A6B}"/>
              </a:ext>
            </a:extLst>
          </p:cNvPr>
          <p:cNvGraphicFramePr>
            <a:graphicFrameLocks noGrp="1"/>
          </p:cNvGraphicFramePr>
          <p:nvPr>
            <p:ph idx="1"/>
            <p:extLst>
              <p:ext uri="{D42A27DB-BD31-4B8C-83A1-F6EECF244321}">
                <p14:modId xmlns:p14="http://schemas.microsoft.com/office/powerpoint/2010/main" val="3238456015"/>
              </p:ext>
            </p:extLst>
          </p:nvPr>
        </p:nvGraphicFramePr>
        <p:xfrm>
          <a:off x="949187" y="2159828"/>
          <a:ext cx="10293626" cy="3032760"/>
        </p:xfrm>
        <a:graphic>
          <a:graphicData uri="http://schemas.openxmlformats.org/drawingml/2006/table">
            <a:tbl>
              <a:tblPr firstRow="1" bandRow="1">
                <a:tableStyleId>{93296810-A885-4BE3-A3E7-6D5BEEA58F35}</a:tableStyleId>
              </a:tblPr>
              <a:tblGrid>
                <a:gridCol w="6397487">
                  <a:extLst>
                    <a:ext uri="{9D8B030D-6E8A-4147-A177-3AD203B41FA5}">
                      <a16:colId xmlns:a16="http://schemas.microsoft.com/office/drawing/2014/main" val="3576514883"/>
                    </a:ext>
                  </a:extLst>
                </a:gridCol>
                <a:gridCol w="3896139">
                  <a:extLst>
                    <a:ext uri="{9D8B030D-6E8A-4147-A177-3AD203B41FA5}">
                      <a16:colId xmlns:a16="http://schemas.microsoft.com/office/drawing/2014/main" val="2983045574"/>
                    </a:ext>
                  </a:extLst>
                </a:gridCol>
              </a:tblGrid>
              <a:tr h="370840">
                <a:tc>
                  <a:txBody>
                    <a:bodyPr/>
                    <a:lstStyle/>
                    <a:p>
                      <a:r>
                        <a:rPr lang="en-GB" dirty="0"/>
                        <a:t>Policy or legislation</a:t>
                      </a:r>
                      <a:endParaRPr lang="en-SB" dirty="0"/>
                    </a:p>
                  </a:txBody>
                  <a:tcPr/>
                </a:tc>
                <a:tc>
                  <a:txBody>
                    <a:bodyPr/>
                    <a:lstStyle/>
                    <a:p>
                      <a:r>
                        <a:rPr lang="en-GB" dirty="0"/>
                        <a:t>Department</a:t>
                      </a:r>
                      <a:endParaRPr lang="en-SB" dirty="0"/>
                    </a:p>
                  </a:txBody>
                  <a:tcPr/>
                </a:tc>
                <a:extLst>
                  <a:ext uri="{0D108BD9-81ED-4DB2-BD59-A6C34878D82A}">
                    <a16:rowId xmlns:a16="http://schemas.microsoft.com/office/drawing/2014/main" val="1294618154"/>
                  </a:ext>
                </a:extLst>
              </a:tr>
              <a:tr h="370840">
                <a:tc>
                  <a:txBody>
                    <a:bodyPr/>
                    <a:lstStyle/>
                    <a:p>
                      <a:r>
                        <a:rPr lang="en-GB" dirty="0"/>
                        <a:t>Social Development White Paper</a:t>
                      </a:r>
                      <a:endParaRPr lang="en-SB" dirty="0"/>
                    </a:p>
                  </a:txBody>
                  <a:tcPr/>
                </a:tc>
                <a:tc>
                  <a:txBody>
                    <a:bodyPr/>
                    <a:lstStyle/>
                    <a:p>
                      <a:r>
                        <a:rPr lang="en-GB" dirty="0"/>
                        <a:t>Dept. of Social Development</a:t>
                      </a:r>
                      <a:endParaRPr lang="en-SB" dirty="0"/>
                    </a:p>
                  </a:txBody>
                  <a:tcPr/>
                </a:tc>
                <a:extLst>
                  <a:ext uri="{0D108BD9-81ED-4DB2-BD59-A6C34878D82A}">
                    <a16:rowId xmlns:a16="http://schemas.microsoft.com/office/drawing/2014/main" val="2205626359"/>
                  </a:ext>
                </a:extLst>
              </a:tr>
              <a:tr h="370840">
                <a:tc>
                  <a:txBody>
                    <a:bodyPr/>
                    <a:lstStyle/>
                    <a:p>
                      <a:r>
                        <a:rPr lang="en-GB" dirty="0"/>
                        <a:t>Electronic Deeds Registration Amendment Bill</a:t>
                      </a:r>
                      <a:endParaRPr lang="en-SB" dirty="0"/>
                    </a:p>
                  </a:txBody>
                  <a:tcPr/>
                </a:tc>
                <a:tc>
                  <a:txBody>
                    <a:bodyPr/>
                    <a:lstStyle/>
                    <a:p>
                      <a:r>
                        <a:rPr lang="en-GB" dirty="0"/>
                        <a:t>Dept. of Rural Development and Land Reforms</a:t>
                      </a:r>
                      <a:endParaRPr lang="en-SB" dirty="0"/>
                    </a:p>
                  </a:txBody>
                  <a:tcPr/>
                </a:tc>
                <a:extLst>
                  <a:ext uri="{0D108BD9-81ED-4DB2-BD59-A6C34878D82A}">
                    <a16:rowId xmlns:a16="http://schemas.microsoft.com/office/drawing/2014/main" val="1243086244"/>
                  </a:ext>
                </a:extLst>
              </a:tr>
              <a:tr h="370840">
                <a:tc>
                  <a:txBody>
                    <a:bodyPr/>
                    <a:lstStyle/>
                    <a:p>
                      <a:r>
                        <a:rPr lang="en-GB" dirty="0"/>
                        <a:t>National Council on Gender-Based Violence and Femicide Bill</a:t>
                      </a:r>
                      <a:endParaRPr lang="en-SB" dirty="0"/>
                    </a:p>
                  </a:txBody>
                  <a:tcPr/>
                </a:tc>
                <a:tc>
                  <a:txBody>
                    <a:bodyPr/>
                    <a:lstStyle/>
                    <a:p>
                      <a:r>
                        <a:rPr lang="en-GB" dirty="0"/>
                        <a:t>Dept. of Women, Youth and Persons with Disabilities</a:t>
                      </a:r>
                      <a:endParaRPr lang="en-SB" dirty="0"/>
                    </a:p>
                  </a:txBody>
                  <a:tcPr/>
                </a:tc>
                <a:extLst>
                  <a:ext uri="{0D108BD9-81ED-4DB2-BD59-A6C34878D82A}">
                    <a16:rowId xmlns:a16="http://schemas.microsoft.com/office/drawing/2014/main" val="3831962024"/>
                  </a:ext>
                </a:extLst>
              </a:tr>
              <a:tr h="370840">
                <a:tc>
                  <a:txBody>
                    <a:bodyPr/>
                    <a:lstStyle/>
                    <a:p>
                      <a:r>
                        <a:rPr lang="en-GB" dirty="0"/>
                        <a:t>Labour Law Reforms Task Team (amendments to BCEA, LRA and other labour laws)</a:t>
                      </a:r>
                      <a:endParaRPr lang="en-SB" dirty="0"/>
                    </a:p>
                  </a:txBody>
                  <a:tcPr/>
                </a:tc>
                <a:tc>
                  <a:txBody>
                    <a:bodyPr/>
                    <a:lstStyle/>
                    <a:p>
                      <a:r>
                        <a:rPr lang="en-GB" dirty="0"/>
                        <a:t>Dept. of Employment and Labour</a:t>
                      </a:r>
                      <a:endParaRPr lang="en-SB" dirty="0"/>
                    </a:p>
                  </a:txBody>
                  <a:tcPr/>
                </a:tc>
                <a:extLst>
                  <a:ext uri="{0D108BD9-81ED-4DB2-BD59-A6C34878D82A}">
                    <a16:rowId xmlns:a16="http://schemas.microsoft.com/office/drawing/2014/main" val="2390059745"/>
                  </a:ext>
                </a:extLst>
              </a:tr>
              <a:tr h="370840">
                <a:tc>
                  <a:txBody>
                    <a:bodyPr/>
                    <a:lstStyle/>
                    <a:p>
                      <a:r>
                        <a:rPr lang="en-GB" dirty="0"/>
                        <a:t>Conduct of Financial Institutions Bill</a:t>
                      </a:r>
                      <a:endParaRPr lang="en-SB" dirty="0"/>
                    </a:p>
                  </a:txBody>
                  <a:tcPr/>
                </a:tc>
                <a:tc>
                  <a:txBody>
                    <a:bodyPr/>
                    <a:lstStyle/>
                    <a:p>
                      <a:r>
                        <a:rPr lang="en-GB" dirty="0"/>
                        <a:t>National Treasury</a:t>
                      </a:r>
                      <a:endParaRPr lang="en-SB" dirty="0"/>
                    </a:p>
                  </a:txBody>
                  <a:tcPr/>
                </a:tc>
                <a:extLst>
                  <a:ext uri="{0D108BD9-81ED-4DB2-BD59-A6C34878D82A}">
                    <a16:rowId xmlns:a16="http://schemas.microsoft.com/office/drawing/2014/main" val="638148896"/>
                  </a:ext>
                </a:extLst>
              </a:tr>
            </a:tbl>
          </a:graphicData>
        </a:graphic>
      </p:graphicFrame>
      <p:sp>
        <p:nvSpPr>
          <p:cNvPr id="3" name="TextBox 2">
            <a:extLst>
              <a:ext uri="{FF2B5EF4-FFF2-40B4-BE49-F238E27FC236}">
                <a16:creationId xmlns:a16="http://schemas.microsoft.com/office/drawing/2014/main" id="{77DA1515-12E8-0AE6-DBD8-376E4B501ED9}"/>
              </a:ext>
            </a:extLst>
          </p:cNvPr>
          <p:cNvSpPr txBox="1"/>
          <p:nvPr/>
        </p:nvSpPr>
        <p:spPr>
          <a:xfrm>
            <a:off x="838200" y="1325123"/>
            <a:ext cx="8807726" cy="400110"/>
          </a:xfrm>
          <a:prstGeom prst="rect">
            <a:avLst/>
          </a:prstGeom>
          <a:noFill/>
        </p:spPr>
        <p:txBody>
          <a:bodyPr wrap="square" rtlCol="0">
            <a:spAutoFit/>
          </a:bodyPr>
          <a:lstStyle/>
          <a:p>
            <a:r>
              <a:rPr lang="en-GB" sz="2000" b="1" dirty="0"/>
              <a:t>Policy and legislation not completed by the end of financial year</a:t>
            </a:r>
            <a:endParaRPr lang="en-ZA" sz="2000" b="1" dirty="0"/>
          </a:p>
        </p:txBody>
      </p:sp>
    </p:spTree>
    <p:extLst>
      <p:ext uri="{BB962C8B-B14F-4D97-AF65-F5344CB8AC3E}">
        <p14:creationId xmlns:p14="http://schemas.microsoft.com/office/powerpoint/2010/main" val="185563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C91C-5511-46AD-B88E-2239C0580FB9}"/>
              </a:ext>
            </a:extLst>
          </p:cNvPr>
          <p:cNvSpPr>
            <a:spLocks noGrp="1"/>
          </p:cNvSpPr>
          <p:nvPr>
            <p:ph type="title"/>
          </p:nvPr>
        </p:nvSpPr>
        <p:spPr>
          <a:xfrm>
            <a:off x="242887" y="-56356"/>
            <a:ext cx="11706225" cy="1325563"/>
          </a:xfrm>
        </p:spPr>
        <p:txBody>
          <a:bodyPr>
            <a:normAutofit/>
          </a:bodyPr>
          <a:lstStyle/>
          <a:p>
            <a:r>
              <a:rPr lang="en-GB" sz="4000" dirty="0"/>
              <a:t>Activities of Section 77 Standing Committee</a:t>
            </a:r>
            <a:endParaRPr lang="en-SB" sz="4000" dirty="0"/>
          </a:p>
        </p:txBody>
      </p:sp>
      <p:sp>
        <p:nvSpPr>
          <p:cNvPr id="4" name="Text Placeholder 3">
            <a:extLst>
              <a:ext uri="{FF2B5EF4-FFF2-40B4-BE49-F238E27FC236}">
                <a16:creationId xmlns:a16="http://schemas.microsoft.com/office/drawing/2014/main" id="{D939B7A9-2C6F-42F8-BD91-5CE0AD04362E}"/>
              </a:ext>
            </a:extLst>
          </p:cNvPr>
          <p:cNvSpPr>
            <a:spLocks noGrp="1"/>
          </p:cNvSpPr>
          <p:nvPr>
            <p:ph type="body" idx="1"/>
          </p:nvPr>
        </p:nvSpPr>
        <p:spPr>
          <a:xfrm>
            <a:off x="404814" y="1042988"/>
            <a:ext cx="5157787" cy="452437"/>
          </a:xfrm>
        </p:spPr>
        <p:txBody>
          <a:bodyPr>
            <a:normAutofit/>
          </a:bodyPr>
          <a:lstStyle/>
          <a:p>
            <a:r>
              <a:rPr lang="en-GB" sz="2200" b="0" dirty="0"/>
              <a:t>Two notices were concluded:</a:t>
            </a:r>
            <a:endParaRPr lang="en-SB" sz="2200" b="0" dirty="0"/>
          </a:p>
        </p:txBody>
      </p:sp>
      <p:sp>
        <p:nvSpPr>
          <p:cNvPr id="6" name="Content Placeholder 5">
            <a:extLst>
              <a:ext uri="{FF2B5EF4-FFF2-40B4-BE49-F238E27FC236}">
                <a16:creationId xmlns:a16="http://schemas.microsoft.com/office/drawing/2014/main" id="{731BB347-0739-4DF4-8ABE-CE99A11BA1C8}"/>
              </a:ext>
            </a:extLst>
          </p:cNvPr>
          <p:cNvSpPr>
            <a:spLocks noGrp="1"/>
          </p:cNvSpPr>
          <p:nvPr>
            <p:ph sz="quarter" idx="4"/>
          </p:nvPr>
        </p:nvSpPr>
        <p:spPr>
          <a:xfrm>
            <a:off x="6424610" y="1495425"/>
            <a:ext cx="5524502" cy="4385469"/>
          </a:xfrm>
        </p:spPr>
        <p:txBody>
          <a:bodyPr>
            <a:normAutofit/>
          </a:bodyPr>
          <a:lstStyle/>
          <a:p>
            <a:r>
              <a:rPr lang="en-GB" sz="2000" dirty="0"/>
              <a:t>A new draft Code of Good Practice on Protest Action to Promote or Defend the Socio-economic Interests of Workers</a:t>
            </a:r>
            <a:endParaRPr lang="en-SB" sz="2000" dirty="0"/>
          </a:p>
          <a:p>
            <a:pPr marL="0" indent="0">
              <a:buNone/>
            </a:pPr>
            <a:r>
              <a:rPr lang="en-GB" sz="2000" dirty="0"/>
              <a:t>Key changes include:</a:t>
            </a:r>
          </a:p>
          <a:p>
            <a:pPr lvl="1"/>
            <a:r>
              <a:rPr lang="en-GB" sz="2000" dirty="0"/>
              <a:t>Clarifying the roles and responsibilities of the Standing Committee, facilitators and other forums </a:t>
            </a:r>
          </a:p>
          <a:p>
            <a:pPr lvl="1"/>
            <a:r>
              <a:rPr lang="en-GB" sz="2000" dirty="0"/>
              <a:t>Clarifying the timelines applicable to different processes once an application is made</a:t>
            </a:r>
          </a:p>
          <a:p>
            <a:pPr lvl="1"/>
            <a:r>
              <a:rPr lang="en-GB" sz="2000" dirty="0"/>
              <a:t>Alignment with recent case law and ILO guidelines.</a:t>
            </a:r>
          </a:p>
        </p:txBody>
      </p:sp>
      <p:graphicFrame>
        <p:nvGraphicFramePr>
          <p:cNvPr id="7" name="Table 6">
            <a:extLst>
              <a:ext uri="{FF2B5EF4-FFF2-40B4-BE49-F238E27FC236}">
                <a16:creationId xmlns:a16="http://schemas.microsoft.com/office/drawing/2014/main" id="{EA940AAE-6E91-4A7E-A45A-11A1027CF66F}"/>
              </a:ext>
            </a:extLst>
          </p:cNvPr>
          <p:cNvGraphicFramePr>
            <a:graphicFrameLocks noGrp="1"/>
          </p:cNvGraphicFramePr>
          <p:nvPr>
            <p:extLst>
              <p:ext uri="{D42A27DB-BD31-4B8C-83A1-F6EECF244321}">
                <p14:modId xmlns:p14="http://schemas.microsoft.com/office/powerpoint/2010/main" val="2303982400"/>
              </p:ext>
            </p:extLst>
          </p:nvPr>
        </p:nvGraphicFramePr>
        <p:xfrm>
          <a:off x="409579" y="1645920"/>
          <a:ext cx="5767386" cy="3566160"/>
        </p:xfrm>
        <a:graphic>
          <a:graphicData uri="http://schemas.openxmlformats.org/drawingml/2006/table">
            <a:tbl>
              <a:tblPr firstRow="1" bandRow="1">
                <a:tableStyleId>{93296810-A885-4BE3-A3E7-6D5BEEA58F35}</a:tableStyleId>
              </a:tblPr>
              <a:tblGrid>
                <a:gridCol w="2210481">
                  <a:extLst>
                    <a:ext uri="{9D8B030D-6E8A-4147-A177-3AD203B41FA5}">
                      <a16:colId xmlns:a16="http://schemas.microsoft.com/office/drawing/2014/main" val="586477658"/>
                    </a:ext>
                  </a:extLst>
                </a:gridCol>
                <a:gridCol w="1634443">
                  <a:extLst>
                    <a:ext uri="{9D8B030D-6E8A-4147-A177-3AD203B41FA5}">
                      <a16:colId xmlns:a16="http://schemas.microsoft.com/office/drawing/2014/main" val="383250959"/>
                    </a:ext>
                  </a:extLst>
                </a:gridCol>
                <a:gridCol w="1922462">
                  <a:extLst>
                    <a:ext uri="{9D8B030D-6E8A-4147-A177-3AD203B41FA5}">
                      <a16:colId xmlns:a16="http://schemas.microsoft.com/office/drawing/2014/main" val="2483279467"/>
                    </a:ext>
                  </a:extLst>
                </a:gridCol>
              </a:tblGrid>
              <a:tr h="370840">
                <a:tc>
                  <a:txBody>
                    <a:bodyPr/>
                    <a:lstStyle/>
                    <a:p>
                      <a:r>
                        <a:rPr lang="en-GB" dirty="0"/>
                        <a:t>Matter</a:t>
                      </a:r>
                      <a:endParaRPr lang="en-SB" dirty="0"/>
                    </a:p>
                  </a:txBody>
                  <a:tcPr/>
                </a:tc>
                <a:tc>
                  <a:txBody>
                    <a:bodyPr/>
                    <a:lstStyle/>
                    <a:p>
                      <a:r>
                        <a:rPr lang="en-GB" dirty="0"/>
                        <a:t>Applicant</a:t>
                      </a:r>
                      <a:endParaRPr lang="en-SB" dirty="0"/>
                    </a:p>
                  </a:txBody>
                  <a:tcPr/>
                </a:tc>
                <a:tc>
                  <a:txBody>
                    <a:bodyPr/>
                    <a:lstStyle/>
                    <a:p>
                      <a:r>
                        <a:rPr lang="en-GB" dirty="0"/>
                        <a:t>Time period to consider</a:t>
                      </a:r>
                      <a:endParaRPr lang="en-SB" dirty="0"/>
                    </a:p>
                  </a:txBody>
                  <a:tcPr/>
                </a:tc>
                <a:extLst>
                  <a:ext uri="{0D108BD9-81ED-4DB2-BD59-A6C34878D82A}">
                    <a16:rowId xmlns:a16="http://schemas.microsoft.com/office/drawing/2014/main" val="576072625"/>
                  </a:ext>
                </a:extLst>
              </a:tr>
              <a:tr h="370840">
                <a:tc>
                  <a:txBody>
                    <a:bodyPr/>
                    <a:lstStyle/>
                    <a:p>
                      <a:r>
                        <a:rPr lang="en-GB" dirty="0"/>
                        <a:t>Violent Crimes in the Western Cape</a:t>
                      </a:r>
                      <a:endParaRPr lang="en-SB" dirty="0"/>
                    </a:p>
                  </a:txBody>
                  <a:tcPr/>
                </a:tc>
                <a:tc>
                  <a:txBody>
                    <a:bodyPr/>
                    <a:lstStyle/>
                    <a:p>
                      <a:r>
                        <a:rPr lang="en-GB" dirty="0"/>
                        <a:t>COSATU in Western Cape</a:t>
                      </a:r>
                      <a:endParaRPr lang="en-SB" dirty="0"/>
                    </a:p>
                  </a:txBody>
                  <a:tcPr/>
                </a:tc>
                <a:tc>
                  <a:txBody>
                    <a:bodyPr/>
                    <a:lstStyle/>
                    <a:p>
                      <a:r>
                        <a:rPr lang="en-GB" dirty="0"/>
                        <a:t>11/9/18 – 3/6/21</a:t>
                      </a:r>
                      <a:endParaRPr lang="en-SB" dirty="0"/>
                    </a:p>
                  </a:txBody>
                  <a:tcPr/>
                </a:tc>
                <a:extLst>
                  <a:ext uri="{0D108BD9-81ED-4DB2-BD59-A6C34878D82A}">
                    <a16:rowId xmlns:a16="http://schemas.microsoft.com/office/drawing/2014/main" val="2857129659"/>
                  </a:ext>
                </a:extLst>
              </a:tr>
              <a:tr h="370840">
                <a:tc>
                  <a:txBody>
                    <a:bodyPr/>
                    <a:lstStyle/>
                    <a:p>
                      <a:r>
                        <a:rPr lang="en-GB" dirty="0"/>
                        <a:t>Defence and Promotion of the Socio-Economic Interests of Workers and Working Class in General</a:t>
                      </a:r>
                      <a:endParaRPr lang="en-SB" dirty="0"/>
                    </a:p>
                  </a:txBody>
                  <a:tcPr/>
                </a:tc>
                <a:tc>
                  <a:txBody>
                    <a:bodyPr/>
                    <a:lstStyle/>
                    <a:p>
                      <a:r>
                        <a:rPr lang="en-GB" dirty="0"/>
                        <a:t>SAFTU</a:t>
                      </a:r>
                      <a:endParaRPr lang="en-SB" dirty="0"/>
                    </a:p>
                  </a:txBody>
                  <a:tcPr/>
                </a:tc>
                <a:tc>
                  <a:txBody>
                    <a:bodyPr/>
                    <a:lstStyle/>
                    <a:p>
                      <a:r>
                        <a:rPr lang="en-GB" dirty="0"/>
                        <a:t>28/09/21– 13/4/21</a:t>
                      </a:r>
                      <a:endParaRPr lang="en-SB" dirty="0"/>
                    </a:p>
                  </a:txBody>
                  <a:tcPr/>
                </a:tc>
                <a:extLst>
                  <a:ext uri="{0D108BD9-81ED-4DB2-BD59-A6C34878D82A}">
                    <a16:rowId xmlns:a16="http://schemas.microsoft.com/office/drawing/2014/main" val="1562657026"/>
                  </a:ext>
                </a:extLst>
              </a:tr>
            </a:tbl>
          </a:graphicData>
        </a:graphic>
      </p:graphicFrame>
    </p:spTree>
    <p:extLst>
      <p:ext uri="{BB962C8B-B14F-4D97-AF65-F5344CB8AC3E}">
        <p14:creationId xmlns:p14="http://schemas.microsoft.com/office/powerpoint/2010/main" val="328870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753-685D-4D5A-8715-4B9DBC6DAA70}"/>
              </a:ext>
            </a:extLst>
          </p:cNvPr>
          <p:cNvSpPr>
            <a:spLocks noGrp="1"/>
          </p:cNvSpPr>
          <p:nvPr>
            <p:ph type="title"/>
          </p:nvPr>
        </p:nvSpPr>
        <p:spPr>
          <a:xfrm>
            <a:off x="745435" y="-61665"/>
            <a:ext cx="10515600" cy="1325563"/>
          </a:xfrm>
        </p:spPr>
        <p:txBody>
          <a:bodyPr>
            <a:normAutofit/>
          </a:bodyPr>
          <a:lstStyle/>
          <a:p>
            <a:r>
              <a:rPr lang="en-GB" sz="4000" dirty="0"/>
              <a:t>Other Activities</a:t>
            </a:r>
            <a:endParaRPr lang="en-SB" sz="4000" dirty="0"/>
          </a:p>
        </p:txBody>
      </p:sp>
      <p:graphicFrame>
        <p:nvGraphicFramePr>
          <p:cNvPr id="4" name="Content Placeholder 3">
            <a:extLst>
              <a:ext uri="{FF2B5EF4-FFF2-40B4-BE49-F238E27FC236}">
                <a16:creationId xmlns:a16="http://schemas.microsoft.com/office/drawing/2014/main" id="{1D320A50-3DC1-459B-A9B9-D68E03027724}"/>
              </a:ext>
            </a:extLst>
          </p:cNvPr>
          <p:cNvGraphicFramePr>
            <a:graphicFrameLocks noGrp="1"/>
          </p:cNvGraphicFramePr>
          <p:nvPr>
            <p:ph idx="1"/>
            <p:extLst>
              <p:ext uri="{D42A27DB-BD31-4B8C-83A1-F6EECF244321}">
                <p14:modId xmlns:p14="http://schemas.microsoft.com/office/powerpoint/2010/main" val="985569087"/>
              </p:ext>
            </p:extLst>
          </p:nvPr>
        </p:nvGraphicFramePr>
        <p:xfrm>
          <a:off x="428626" y="1096756"/>
          <a:ext cx="11477624" cy="4612640"/>
        </p:xfrm>
        <a:graphic>
          <a:graphicData uri="http://schemas.openxmlformats.org/drawingml/2006/table">
            <a:tbl>
              <a:tblPr firstRow="1" bandRow="1">
                <a:tableStyleId>{93296810-A885-4BE3-A3E7-6D5BEEA58F35}</a:tableStyleId>
              </a:tblPr>
              <a:tblGrid>
                <a:gridCol w="3207516">
                  <a:extLst>
                    <a:ext uri="{9D8B030D-6E8A-4147-A177-3AD203B41FA5}">
                      <a16:colId xmlns:a16="http://schemas.microsoft.com/office/drawing/2014/main" val="4235693579"/>
                    </a:ext>
                  </a:extLst>
                </a:gridCol>
                <a:gridCol w="8270108">
                  <a:extLst>
                    <a:ext uri="{9D8B030D-6E8A-4147-A177-3AD203B41FA5}">
                      <a16:colId xmlns:a16="http://schemas.microsoft.com/office/drawing/2014/main" val="1548410920"/>
                    </a:ext>
                  </a:extLst>
                </a:gridCol>
              </a:tblGrid>
              <a:tr h="370840">
                <a:tc>
                  <a:txBody>
                    <a:bodyPr/>
                    <a:lstStyle/>
                    <a:p>
                      <a:r>
                        <a:rPr lang="en-GB" dirty="0"/>
                        <a:t>What</a:t>
                      </a:r>
                      <a:endParaRPr lang="en-SB" dirty="0"/>
                    </a:p>
                  </a:txBody>
                  <a:tcPr/>
                </a:tc>
                <a:tc>
                  <a:txBody>
                    <a:bodyPr/>
                    <a:lstStyle/>
                    <a:p>
                      <a:r>
                        <a:rPr lang="en-GB" dirty="0"/>
                        <a:t>Details</a:t>
                      </a:r>
                      <a:endParaRPr lang="en-SB" dirty="0"/>
                    </a:p>
                  </a:txBody>
                  <a:tcPr/>
                </a:tc>
                <a:extLst>
                  <a:ext uri="{0D108BD9-81ED-4DB2-BD59-A6C34878D82A}">
                    <a16:rowId xmlns:a16="http://schemas.microsoft.com/office/drawing/2014/main" val="2239906301"/>
                  </a:ext>
                </a:extLst>
              </a:tr>
              <a:tr h="370840">
                <a:tc>
                  <a:txBody>
                    <a:bodyPr/>
                    <a:lstStyle/>
                    <a:p>
                      <a:r>
                        <a:rPr lang="en-GB" sz="1600" b="1" dirty="0"/>
                        <a:t>Research reports on Comprehensive Social Security and Retirement Reforms</a:t>
                      </a:r>
                      <a:endParaRPr lang="en-SB" sz="1600" b="1" dirty="0"/>
                    </a:p>
                  </a:txBody>
                  <a:tcPr/>
                </a:tc>
                <a:tc>
                  <a:txBody>
                    <a:bodyPr/>
                    <a:lstStyle/>
                    <a:p>
                      <a:r>
                        <a:rPr lang="en-GB" sz="1600" dirty="0"/>
                        <a:t>The following research reports were summarised and consolidated into a single report for public dissemination:</a:t>
                      </a:r>
                    </a:p>
                    <a:p>
                      <a:pPr marL="285750" indent="-285750">
                        <a:buFont typeface="Arial" panose="020B0604020202020204" pitchFamily="34" charset="0"/>
                        <a:buChar char="•"/>
                      </a:pPr>
                      <a:r>
                        <a:rPr lang="en-GB" sz="1600" dirty="0"/>
                        <a:t>Feasibility of a basic income grant</a:t>
                      </a:r>
                    </a:p>
                    <a:p>
                      <a:pPr marL="285750" indent="-285750">
                        <a:buFont typeface="Arial" panose="020B0604020202020204" pitchFamily="34" charset="0"/>
                        <a:buChar char="•"/>
                      </a:pPr>
                      <a:r>
                        <a:rPr lang="en-GB" sz="1600" dirty="0"/>
                        <a:t>Impact on the investment environment of a national social security fund</a:t>
                      </a:r>
                    </a:p>
                    <a:p>
                      <a:pPr marL="285750" indent="-285750">
                        <a:buFont typeface="Arial" panose="020B0604020202020204" pitchFamily="34" charset="0"/>
                        <a:buChar char="•"/>
                      </a:pPr>
                      <a:r>
                        <a:rPr lang="en-GB" sz="1600" dirty="0"/>
                        <a:t>Economies of scale and costs within the occupational retirement system</a:t>
                      </a:r>
                    </a:p>
                    <a:p>
                      <a:pPr marL="285750" indent="-285750">
                        <a:buFont typeface="Arial" panose="020B0604020202020204" pitchFamily="34" charset="0"/>
                        <a:buChar char="•"/>
                      </a:pPr>
                      <a:r>
                        <a:rPr lang="en-GB" sz="1600" dirty="0"/>
                        <a:t>Actuarial assessment of a national social security fund</a:t>
                      </a:r>
                      <a:endParaRPr lang="en-SB" sz="1600" dirty="0"/>
                    </a:p>
                  </a:txBody>
                  <a:tcPr/>
                </a:tc>
                <a:extLst>
                  <a:ext uri="{0D108BD9-81ED-4DB2-BD59-A6C34878D82A}">
                    <a16:rowId xmlns:a16="http://schemas.microsoft.com/office/drawing/2014/main" val="1114736948"/>
                  </a:ext>
                </a:extLst>
              </a:tr>
              <a:tr h="370840">
                <a:tc>
                  <a:txBody>
                    <a:bodyPr/>
                    <a:lstStyle/>
                    <a:p>
                      <a:r>
                        <a:rPr lang="en-GB" sz="1600" b="1" dirty="0"/>
                        <a:t>Expanded Public Works Programme study tours</a:t>
                      </a:r>
                      <a:endParaRPr lang="en-SB" sz="1600" b="1" dirty="0"/>
                    </a:p>
                  </a:txBody>
                  <a:tcPr/>
                </a:tc>
                <a:tc>
                  <a:txBody>
                    <a:bodyPr/>
                    <a:lstStyle/>
                    <a:p>
                      <a:pPr marL="0" indent="0">
                        <a:buFont typeface="Arial" panose="020B0604020202020204" pitchFamily="34" charset="0"/>
                        <a:buNone/>
                      </a:pPr>
                      <a:r>
                        <a:rPr lang="en-GB" sz="1600" dirty="0"/>
                        <a:t>The Development Chamber undertook study tours as part of their oversight work to Western Cape, North West and Limpopo in March 2022</a:t>
                      </a:r>
                      <a:endParaRPr lang="en-SB" sz="1600" dirty="0"/>
                    </a:p>
                  </a:txBody>
                  <a:tcPr/>
                </a:tc>
                <a:extLst>
                  <a:ext uri="{0D108BD9-81ED-4DB2-BD59-A6C34878D82A}">
                    <a16:rowId xmlns:a16="http://schemas.microsoft.com/office/drawing/2014/main" val="1329860133"/>
                  </a:ext>
                </a:extLst>
              </a:tr>
              <a:tr h="370840">
                <a:tc>
                  <a:txBody>
                    <a:bodyPr/>
                    <a:lstStyle/>
                    <a:p>
                      <a:r>
                        <a:rPr lang="en-GB" sz="1600" b="1" dirty="0"/>
                        <a:t>Decent Work Country Programme </a:t>
                      </a:r>
                      <a:endParaRPr lang="en-SB" sz="1600" b="1" dirty="0"/>
                    </a:p>
                  </a:txBody>
                  <a:tcPr/>
                </a:tc>
                <a:tc>
                  <a:txBody>
                    <a:bodyPr/>
                    <a:lstStyle/>
                    <a:p>
                      <a:pPr marL="0" indent="0">
                        <a:buFont typeface="Arial" panose="020B0604020202020204" pitchFamily="34" charset="0"/>
                        <a:buNone/>
                      </a:pPr>
                      <a:r>
                        <a:rPr lang="en-GB" sz="1600" dirty="0"/>
                        <a:t>Steering Committee, co-ordinated by Nedlac engaged on a number of matters including informal work, skills, forced labour in the fishing sector and future of work</a:t>
                      </a:r>
                      <a:endParaRPr lang="en-SB" sz="1600" dirty="0"/>
                    </a:p>
                  </a:txBody>
                  <a:tcPr/>
                </a:tc>
                <a:extLst>
                  <a:ext uri="{0D108BD9-81ED-4DB2-BD59-A6C34878D82A}">
                    <a16:rowId xmlns:a16="http://schemas.microsoft.com/office/drawing/2014/main" val="1466335358"/>
                  </a:ext>
                </a:extLst>
              </a:tr>
              <a:tr h="370840">
                <a:tc>
                  <a:txBody>
                    <a:bodyPr/>
                    <a:lstStyle/>
                    <a:p>
                      <a:r>
                        <a:rPr lang="en-GB" sz="1600" b="1" dirty="0"/>
                        <a:t>Demarcation disputes</a:t>
                      </a:r>
                      <a:endParaRPr lang="en-SB" sz="1600" b="1" dirty="0"/>
                    </a:p>
                  </a:txBody>
                  <a:tcPr/>
                </a:tc>
                <a:tc>
                  <a:txBody>
                    <a:bodyPr/>
                    <a:lstStyle/>
                    <a:p>
                      <a:pPr marL="0" indent="0">
                        <a:buFont typeface="Arial" panose="020B0604020202020204" pitchFamily="34" charset="0"/>
                        <a:buNone/>
                      </a:pPr>
                      <a:r>
                        <a:rPr lang="en-GB" sz="1600" dirty="0"/>
                        <a:t>Demarcations Standing Committee considered 16 awards from the CCMA</a:t>
                      </a:r>
                      <a:endParaRPr lang="en-SB" sz="1600" dirty="0"/>
                    </a:p>
                  </a:txBody>
                  <a:tcPr/>
                </a:tc>
                <a:extLst>
                  <a:ext uri="{0D108BD9-81ED-4DB2-BD59-A6C34878D82A}">
                    <a16:rowId xmlns:a16="http://schemas.microsoft.com/office/drawing/2014/main" val="1751338518"/>
                  </a:ext>
                </a:extLst>
              </a:tr>
              <a:tr h="370840">
                <a:tc>
                  <a:txBody>
                    <a:bodyPr/>
                    <a:lstStyle/>
                    <a:p>
                      <a:r>
                        <a:rPr lang="en-GB" sz="1600" b="1" dirty="0"/>
                        <a:t>National Student Financial Aid Scheme (NSFAS)</a:t>
                      </a:r>
                      <a:endParaRPr lang="en-SB" sz="1600" b="1" dirty="0"/>
                    </a:p>
                  </a:txBody>
                  <a:tcPr/>
                </a:tc>
                <a:tc>
                  <a:txBody>
                    <a:bodyPr/>
                    <a:lstStyle/>
                    <a:p>
                      <a:pPr marL="0" indent="0">
                        <a:buFont typeface="Arial" panose="020B0604020202020204" pitchFamily="34" charset="0"/>
                        <a:buNone/>
                      </a:pPr>
                      <a:r>
                        <a:rPr lang="en-GB" sz="1600" dirty="0"/>
                        <a:t>A task team was established to engage on the progress made on new funding mechanisms for students.  DHET is still to revert</a:t>
                      </a:r>
                    </a:p>
                  </a:txBody>
                  <a:tcPr/>
                </a:tc>
                <a:extLst>
                  <a:ext uri="{0D108BD9-81ED-4DB2-BD59-A6C34878D82A}">
                    <a16:rowId xmlns:a16="http://schemas.microsoft.com/office/drawing/2014/main" val="4141351102"/>
                  </a:ext>
                </a:extLst>
              </a:tr>
              <a:tr h="370840">
                <a:tc>
                  <a:txBody>
                    <a:bodyPr/>
                    <a:lstStyle/>
                    <a:p>
                      <a:r>
                        <a:rPr lang="en-GB" sz="1600" b="1" dirty="0"/>
                        <a:t>Anti corruption working group</a:t>
                      </a:r>
                      <a:endParaRPr lang="en-SB" sz="1600" b="1" dirty="0"/>
                    </a:p>
                  </a:txBody>
                  <a:tcPr/>
                </a:tc>
                <a:tc>
                  <a:txBody>
                    <a:bodyPr/>
                    <a:lstStyle/>
                    <a:p>
                      <a:pPr marL="0" indent="0">
                        <a:buFont typeface="Arial" panose="020B0604020202020204" pitchFamily="34" charset="0"/>
                        <a:buNone/>
                      </a:pPr>
                      <a:r>
                        <a:rPr lang="en-GB" sz="1600" dirty="0"/>
                        <a:t>Developed a roadmap to support the implementation of the National Anti-Corruption Strategy including commitments from social partners. </a:t>
                      </a:r>
                    </a:p>
                  </a:txBody>
                  <a:tcPr/>
                </a:tc>
                <a:extLst>
                  <a:ext uri="{0D108BD9-81ED-4DB2-BD59-A6C34878D82A}">
                    <a16:rowId xmlns:a16="http://schemas.microsoft.com/office/drawing/2014/main" val="690906477"/>
                  </a:ext>
                </a:extLst>
              </a:tr>
            </a:tbl>
          </a:graphicData>
        </a:graphic>
      </p:graphicFrame>
    </p:spTree>
    <p:extLst>
      <p:ext uri="{BB962C8B-B14F-4D97-AF65-F5344CB8AC3E}">
        <p14:creationId xmlns:p14="http://schemas.microsoft.com/office/powerpoint/2010/main" val="335119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04BB-4B4B-5063-2C0A-8418CA7C2585}"/>
              </a:ext>
            </a:extLst>
          </p:cNvPr>
          <p:cNvSpPr>
            <a:spLocks noGrp="1"/>
          </p:cNvSpPr>
          <p:nvPr>
            <p:ph type="title"/>
          </p:nvPr>
        </p:nvSpPr>
        <p:spPr>
          <a:xfrm>
            <a:off x="723900" y="-139700"/>
            <a:ext cx="10515600" cy="1325563"/>
          </a:xfrm>
        </p:spPr>
        <p:txBody>
          <a:bodyPr>
            <a:normAutofit/>
          </a:bodyPr>
          <a:lstStyle/>
          <a:p>
            <a:r>
              <a:rPr lang="en-ZA" sz="4000" dirty="0"/>
              <a:t>Organisational Improvements</a:t>
            </a:r>
          </a:p>
        </p:txBody>
      </p:sp>
      <p:sp>
        <p:nvSpPr>
          <p:cNvPr id="5" name="Rectangle: Rounded Corners 4">
            <a:extLst>
              <a:ext uri="{FF2B5EF4-FFF2-40B4-BE49-F238E27FC236}">
                <a16:creationId xmlns:a16="http://schemas.microsoft.com/office/drawing/2014/main" id="{5D777D44-C937-7B85-959F-6E8D08E34C4A}"/>
              </a:ext>
            </a:extLst>
          </p:cNvPr>
          <p:cNvSpPr/>
          <p:nvPr/>
        </p:nvSpPr>
        <p:spPr>
          <a:xfrm>
            <a:off x="952500" y="1136492"/>
            <a:ext cx="4848860" cy="2128520"/>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ZA" b="1" dirty="0">
                <a:solidFill>
                  <a:schemeClr val="tx1"/>
                </a:solidFill>
              </a:rPr>
              <a:t>Financial Performance</a:t>
            </a:r>
          </a:p>
          <a:p>
            <a:pPr lvl="0" algn="l"/>
            <a:endParaRPr lang="en-ZA" dirty="0">
              <a:solidFill>
                <a:schemeClr val="tx1"/>
              </a:solidFill>
            </a:endParaRPr>
          </a:p>
          <a:p>
            <a:pPr marL="285750" lvl="0" indent="-285750" algn="l">
              <a:buFont typeface="Arial" panose="020B0604020202020204" pitchFamily="34" charset="0"/>
              <a:buChar char="•"/>
            </a:pPr>
            <a:r>
              <a:rPr lang="en-ZA" dirty="0">
                <a:solidFill>
                  <a:schemeClr val="tx1"/>
                </a:solidFill>
              </a:rPr>
              <a:t>Unqualified audit</a:t>
            </a:r>
          </a:p>
          <a:p>
            <a:pPr marL="285750" lvl="0" indent="-285750" algn="l">
              <a:buFont typeface="Arial" panose="020B0604020202020204" pitchFamily="34" charset="0"/>
              <a:buChar char="•"/>
            </a:pPr>
            <a:r>
              <a:rPr lang="en-ZA" dirty="0">
                <a:solidFill>
                  <a:schemeClr val="tx1"/>
                </a:solidFill>
              </a:rPr>
              <a:t>Improved SCM Turnaround Times</a:t>
            </a:r>
          </a:p>
          <a:p>
            <a:pPr marL="285750" lvl="0" indent="-285750" algn="l">
              <a:buFont typeface="Arial" panose="020B0604020202020204" pitchFamily="34" charset="0"/>
              <a:buChar char="•"/>
            </a:pPr>
            <a:r>
              <a:rPr lang="en-ZA" dirty="0">
                <a:solidFill>
                  <a:schemeClr val="tx1"/>
                </a:solidFill>
              </a:rPr>
              <a:t>Condonation of previous year’s irregular expenditure</a:t>
            </a:r>
          </a:p>
        </p:txBody>
      </p:sp>
      <p:sp>
        <p:nvSpPr>
          <p:cNvPr id="8" name="Rectangle: Rounded Corners 7">
            <a:extLst>
              <a:ext uri="{FF2B5EF4-FFF2-40B4-BE49-F238E27FC236}">
                <a16:creationId xmlns:a16="http://schemas.microsoft.com/office/drawing/2014/main" id="{F08D669D-3D86-5F0A-F4EC-2686DC822DA2}"/>
              </a:ext>
            </a:extLst>
          </p:cNvPr>
          <p:cNvSpPr/>
          <p:nvPr/>
        </p:nvSpPr>
        <p:spPr>
          <a:xfrm>
            <a:off x="6096000" y="1126332"/>
            <a:ext cx="4848860" cy="2128520"/>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ZA" b="1" dirty="0">
                <a:solidFill>
                  <a:schemeClr val="tx1"/>
                </a:solidFill>
              </a:rPr>
              <a:t>Internal policy and strategy</a:t>
            </a:r>
          </a:p>
          <a:p>
            <a:pPr lvl="0" algn="l"/>
            <a:endParaRPr lang="en-ZA" dirty="0">
              <a:solidFill>
                <a:schemeClr val="tx1"/>
              </a:solidFill>
            </a:endParaRPr>
          </a:p>
          <a:p>
            <a:pPr marL="285750" lvl="0" indent="-285750" algn="l">
              <a:buFont typeface="Arial" panose="020B0604020202020204" pitchFamily="34" charset="0"/>
              <a:buChar char="•"/>
            </a:pPr>
            <a:r>
              <a:rPr lang="en-ZA" dirty="0">
                <a:solidFill>
                  <a:schemeClr val="tx1"/>
                </a:solidFill>
              </a:rPr>
              <a:t>Finance, risk and ICT policies revised</a:t>
            </a:r>
          </a:p>
          <a:p>
            <a:pPr marL="285750" lvl="0" indent="-285750" algn="l">
              <a:buFont typeface="Arial" panose="020B0604020202020204" pitchFamily="34" charset="0"/>
              <a:buChar char="•"/>
            </a:pPr>
            <a:r>
              <a:rPr lang="en-ZA" dirty="0">
                <a:solidFill>
                  <a:schemeClr val="tx1"/>
                </a:solidFill>
              </a:rPr>
              <a:t>Communication strategy developed and implemented</a:t>
            </a:r>
          </a:p>
        </p:txBody>
      </p:sp>
      <p:sp>
        <p:nvSpPr>
          <p:cNvPr id="10" name="Rectangle: Rounded Corners 9">
            <a:extLst>
              <a:ext uri="{FF2B5EF4-FFF2-40B4-BE49-F238E27FC236}">
                <a16:creationId xmlns:a16="http://schemas.microsoft.com/office/drawing/2014/main" id="{F0953FD4-CFA3-03EE-4D9D-57C89F45CEC4}"/>
              </a:ext>
            </a:extLst>
          </p:cNvPr>
          <p:cNvSpPr/>
          <p:nvPr/>
        </p:nvSpPr>
        <p:spPr>
          <a:xfrm>
            <a:off x="952500" y="3550920"/>
            <a:ext cx="4848859" cy="2128520"/>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ZA" b="1" dirty="0">
                <a:solidFill>
                  <a:schemeClr val="tx1"/>
                </a:solidFill>
              </a:rPr>
              <a:t>Human Resources</a:t>
            </a:r>
          </a:p>
          <a:p>
            <a:pPr lvl="0" algn="l"/>
            <a:endParaRPr lang="en-ZA" dirty="0">
              <a:solidFill>
                <a:schemeClr val="tx1"/>
              </a:solidFill>
            </a:endParaRPr>
          </a:p>
          <a:p>
            <a:pPr marL="285750" lvl="0" indent="-285750" algn="l">
              <a:buFont typeface="Arial" panose="020B0604020202020204" pitchFamily="34" charset="0"/>
              <a:buChar char="•"/>
            </a:pPr>
            <a:r>
              <a:rPr lang="en-ZA" dirty="0">
                <a:solidFill>
                  <a:schemeClr val="tx1"/>
                </a:solidFill>
              </a:rPr>
              <a:t>New Organogram</a:t>
            </a:r>
          </a:p>
          <a:p>
            <a:pPr marL="285750" lvl="0" indent="-285750" algn="l">
              <a:buFont typeface="Arial" panose="020B0604020202020204" pitchFamily="34" charset="0"/>
              <a:buChar char="•"/>
            </a:pPr>
            <a:r>
              <a:rPr lang="en-ZA" dirty="0">
                <a:solidFill>
                  <a:schemeClr val="tx1"/>
                </a:solidFill>
              </a:rPr>
              <a:t>Emerging issues unit</a:t>
            </a:r>
          </a:p>
          <a:p>
            <a:pPr marL="285750" lvl="0" indent="-285750" algn="l">
              <a:buFont typeface="Arial" panose="020B0604020202020204" pitchFamily="34" charset="0"/>
              <a:buChar char="•"/>
            </a:pPr>
            <a:r>
              <a:rPr lang="en-ZA" dirty="0">
                <a:solidFill>
                  <a:schemeClr val="tx1"/>
                </a:solidFill>
              </a:rPr>
              <a:t>Employment of new staff</a:t>
            </a:r>
          </a:p>
          <a:p>
            <a:pPr marL="285750" lvl="0" indent="-285750" algn="l">
              <a:buFont typeface="Arial" panose="020B0604020202020204" pitchFamily="34" charset="0"/>
              <a:buChar char="•"/>
            </a:pPr>
            <a:r>
              <a:rPr lang="en-ZA" dirty="0">
                <a:solidFill>
                  <a:schemeClr val="tx1"/>
                </a:solidFill>
              </a:rPr>
              <a:t>Revised renumeration structure</a:t>
            </a:r>
          </a:p>
        </p:txBody>
      </p:sp>
      <p:sp>
        <p:nvSpPr>
          <p:cNvPr id="12" name="Rectangle: Rounded Corners 11">
            <a:extLst>
              <a:ext uri="{FF2B5EF4-FFF2-40B4-BE49-F238E27FC236}">
                <a16:creationId xmlns:a16="http://schemas.microsoft.com/office/drawing/2014/main" id="{185A4CBF-B9AF-42C2-3F85-9DA63B457875}"/>
              </a:ext>
            </a:extLst>
          </p:cNvPr>
          <p:cNvSpPr/>
          <p:nvPr/>
        </p:nvSpPr>
        <p:spPr>
          <a:xfrm>
            <a:off x="6096000" y="3603149"/>
            <a:ext cx="4848858" cy="2128520"/>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ZA" b="1" dirty="0">
                <a:solidFill>
                  <a:schemeClr val="tx1"/>
                </a:solidFill>
              </a:rPr>
              <a:t>Capacity building and training</a:t>
            </a:r>
          </a:p>
          <a:p>
            <a:pPr lvl="0" algn="l"/>
            <a:endParaRPr lang="en-ZA" dirty="0">
              <a:solidFill>
                <a:schemeClr val="tx1"/>
              </a:solidFill>
            </a:endParaRPr>
          </a:p>
          <a:p>
            <a:pPr marL="285750" lvl="0" indent="-285750" algn="l">
              <a:buFont typeface="Arial" panose="020B0604020202020204" pitchFamily="34" charset="0"/>
              <a:buChar char="•"/>
            </a:pPr>
            <a:r>
              <a:rPr lang="en-ZA" dirty="0">
                <a:solidFill>
                  <a:schemeClr val="tx1"/>
                </a:solidFill>
              </a:rPr>
              <a:t>Study support and coaching for staff</a:t>
            </a:r>
          </a:p>
          <a:p>
            <a:pPr marL="285750" lvl="0" indent="-285750" algn="l">
              <a:buFont typeface="Arial" panose="020B0604020202020204" pitchFamily="34" charset="0"/>
              <a:buChar char="•"/>
            </a:pPr>
            <a:r>
              <a:rPr lang="en-ZA" dirty="0">
                <a:solidFill>
                  <a:schemeClr val="tx1"/>
                </a:solidFill>
              </a:rPr>
              <a:t>Increased budget allocated to social partners for capacity building – however not utilised</a:t>
            </a:r>
          </a:p>
        </p:txBody>
      </p:sp>
      <p:pic>
        <p:nvPicPr>
          <p:cNvPr id="17" name="Graphic 16" descr="Bar graph with upward trend with solid fill">
            <a:extLst>
              <a:ext uri="{FF2B5EF4-FFF2-40B4-BE49-F238E27FC236}">
                <a16:creationId xmlns:a16="http://schemas.microsoft.com/office/drawing/2014/main" id="{F00F75D9-447E-72B7-9483-0168A0CB6E4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59119" y="1247355"/>
            <a:ext cx="900000" cy="900000"/>
          </a:xfrm>
          <a:prstGeom prst="rect">
            <a:avLst/>
          </a:prstGeom>
        </p:spPr>
      </p:pic>
      <p:pic>
        <p:nvPicPr>
          <p:cNvPr id="19" name="Graphic 18" descr="Bullseye with solid fill">
            <a:extLst>
              <a:ext uri="{FF2B5EF4-FFF2-40B4-BE49-F238E27FC236}">
                <a16:creationId xmlns:a16="http://schemas.microsoft.com/office/drawing/2014/main" id="{E50E0C2A-8813-5FAE-56E0-B54FA0D3367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960621" y="1247355"/>
            <a:ext cx="900000" cy="900000"/>
          </a:xfrm>
          <a:prstGeom prst="rect">
            <a:avLst/>
          </a:prstGeom>
        </p:spPr>
      </p:pic>
      <p:pic>
        <p:nvPicPr>
          <p:cNvPr id="21" name="Graphic 20" descr="Group of people with solid fill">
            <a:extLst>
              <a:ext uri="{FF2B5EF4-FFF2-40B4-BE49-F238E27FC236}">
                <a16:creationId xmlns:a16="http://schemas.microsoft.com/office/drawing/2014/main" id="{A2D66EC2-79AF-DB38-5EAC-EC23CD97C88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44719" y="3700780"/>
            <a:ext cx="914400" cy="914400"/>
          </a:xfrm>
          <a:prstGeom prst="rect">
            <a:avLst/>
          </a:prstGeom>
        </p:spPr>
      </p:pic>
      <p:pic>
        <p:nvPicPr>
          <p:cNvPr id="23" name="Graphic 22" descr="Teacher with solid fill">
            <a:extLst>
              <a:ext uri="{FF2B5EF4-FFF2-40B4-BE49-F238E27FC236}">
                <a16:creationId xmlns:a16="http://schemas.microsoft.com/office/drawing/2014/main" id="{329A2912-E80D-E5CF-368C-B2E921AA43C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845040" y="3556001"/>
            <a:ext cx="914400" cy="914400"/>
          </a:xfrm>
          <a:prstGeom prst="rect">
            <a:avLst/>
          </a:prstGeom>
        </p:spPr>
      </p:pic>
    </p:spTree>
    <p:extLst>
      <p:ext uri="{BB962C8B-B14F-4D97-AF65-F5344CB8AC3E}">
        <p14:creationId xmlns:p14="http://schemas.microsoft.com/office/powerpoint/2010/main" val="96306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8EF9-62A9-4941-BC41-21A491C43392}"/>
              </a:ext>
            </a:extLst>
          </p:cNvPr>
          <p:cNvSpPr>
            <a:spLocks noGrp="1"/>
          </p:cNvSpPr>
          <p:nvPr>
            <p:ph type="title"/>
          </p:nvPr>
        </p:nvSpPr>
        <p:spPr>
          <a:xfrm>
            <a:off x="762000" y="127000"/>
            <a:ext cx="10515600" cy="835025"/>
          </a:xfrm>
        </p:spPr>
        <p:txBody>
          <a:bodyPr/>
          <a:lstStyle/>
          <a:p>
            <a:r>
              <a:rPr lang="en-GB" dirty="0"/>
              <a:t>Governance Task Team progress</a:t>
            </a:r>
            <a:endParaRPr lang="en-SB" dirty="0"/>
          </a:p>
        </p:txBody>
      </p:sp>
      <p:sp>
        <p:nvSpPr>
          <p:cNvPr id="3" name="Content Placeholder 2">
            <a:extLst>
              <a:ext uri="{FF2B5EF4-FFF2-40B4-BE49-F238E27FC236}">
                <a16:creationId xmlns:a16="http://schemas.microsoft.com/office/drawing/2014/main" id="{4252B451-CCA8-4486-83C0-55D28A785064}"/>
              </a:ext>
            </a:extLst>
          </p:cNvPr>
          <p:cNvSpPr>
            <a:spLocks noGrp="1"/>
          </p:cNvSpPr>
          <p:nvPr>
            <p:ph sz="half" idx="1"/>
          </p:nvPr>
        </p:nvSpPr>
        <p:spPr>
          <a:xfrm>
            <a:off x="461551" y="990600"/>
            <a:ext cx="5634449" cy="4991100"/>
          </a:xfrm>
        </p:spPr>
        <p:txBody>
          <a:bodyPr>
            <a:normAutofit lnSpcReduction="10000"/>
          </a:bodyPr>
          <a:lstStyle/>
          <a:p>
            <a:pPr marL="0" indent="0">
              <a:buNone/>
            </a:pPr>
            <a:r>
              <a:rPr lang="en-GB" sz="1900" dirty="0"/>
              <a:t>Arising out of research and deliberations of the Governance Task Team, Exco agreed that the Task Team should proceed to consider amendments to the Nedlac Act, Constitution and protocols which will address:</a:t>
            </a:r>
          </a:p>
          <a:p>
            <a:pPr marL="0" indent="0">
              <a:buNone/>
            </a:pPr>
            <a:endParaRPr lang="en-GB" sz="600" dirty="0"/>
          </a:p>
          <a:p>
            <a:r>
              <a:rPr lang="en-GB" sz="1900" dirty="0"/>
              <a:t>Proper incorporation of the new work of Nedlac such as the ERRP and rapid response task teams into the Constitution and an increased focus on capacity  building</a:t>
            </a:r>
          </a:p>
          <a:p>
            <a:r>
              <a:rPr lang="en-GB" sz="1900" dirty="0"/>
              <a:t>Improved process to manage representivity</a:t>
            </a:r>
          </a:p>
          <a:p>
            <a:r>
              <a:rPr lang="en-GB" sz="1900" dirty="0"/>
              <a:t>Streamlined governance processes of Manco and Exco</a:t>
            </a:r>
          </a:p>
          <a:p>
            <a:r>
              <a:rPr lang="en-GB" sz="1900" dirty="0"/>
              <a:t>Updated processes of considering legislation and policy.</a:t>
            </a:r>
          </a:p>
          <a:p>
            <a:pPr marL="0" indent="0">
              <a:buNone/>
            </a:pPr>
            <a:endParaRPr lang="en-GB" sz="600" i="1" dirty="0"/>
          </a:p>
          <a:p>
            <a:pPr marL="0" indent="0">
              <a:buNone/>
            </a:pPr>
            <a:r>
              <a:rPr lang="en-GB" sz="1900" i="1" dirty="0"/>
              <a:t>This work is ongoing. </a:t>
            </a:r>
          </a:p>
          <a:p>
            <a:pPr lvl="1"/>
            <a:endParaRPr lang="en-GB" dirty="0"/>
          </a:p>
          <a:p>
            <a:pPr lvl="1"/>
            <a:endParaRPr lang="en-GB" dirty="0"/>
          </a:p>
          <a:p>
            <a:pPr lvl="1"/>
            <a:endParaRPr lang="en-GB" dirty="0"/>
          </a:p>
          <a:p>
            <a:pPr lvl="1"/>
            <a:endParaRPr lang="en-GB" dirty="0"/>
          </a:p>
          <a:p>
            <a:endParaRPr lang="en-SB" dirty="0"/>
          </a:p>
        </p:txBody>
      </p:sp>
      <p:pic>
        <p:nvPicPr>
          <p:cNvPr id="11" name="Content Placeholder 10">
            <a:extLst>
              <a:ext uri="{FF2B5EF4-FFF2-40B4-BE49-F238E27FC236}">
                <a16:creationId xmlns:a16="http://schemas.microsoft.com/office/drawing/2014/main" id="{B335A2D6-A075-4130-8EAC-66E21CCB167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419" r="7991"/>
          <a:stretch/>
        </p:blipFill>
        <p:spPr>
          <a:xfrm>
            <a:off x="6246902" y="1205948"/>
            <a:ext cx="5674047" cy="4108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440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03417F-6C9F-FC87-CE87-1E70A5F9B214}"/>
              </a:ext>
            </a:extLst>
          </p:cNvPr>
          <p:cNvSpPr txBox="1"/>
          <p:nvPr/>
        </p:nvSpPr>
        <p:spPr>
          <a:xfrm>
            <a:off x="514763" y="334059"/>
            <a:ext cx="5581237" cy="2308324"/>
          </a:xfrm>
          <a:prstGeom prst="rect">
            <a:avLst/>
          </a:prstGeom>
          <a:noFill/>
        </p:spPr>
        <p:txBody>
          <a:bodyPr wrap="square" rtlCol="0">
            <a:spAutoFit/>
          </a:bodyPr>
          <a:lstStyle/>
          <a:p>
            <a:r>
              <a:rPr lang="en-ZA" sz="4800" b="1" dirty="0"/>
              <a:t>Financial performance &amp; Audit outcomes</a:t>
            </a:r>
          </a:p>
        </p:txBody>
      </p:sp>
    </p:spTree>
    <p:extLst>
      <p:ext uri="{BB962C8B-B14F-4D97-AF65-F5344CB8AC3E}">
        <p14:creationId xmlns:p14="http://schemas.microsoft.com/office/powerpoint/2010/main" val="244259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C272-E62D-4F8B-88FF-5649328C86BA}"/>
              </a:ext>
            </a:extLst>
          </p:cNvPr>
          <p:cNvSpPr>
            <a:spLocks noGrp="1"/>
          </p:cNvSpPr>
          <p:nvPr>
            <p:ph type="title"/>
          </p:nvPr>
        </p:nvSpPr>
        <p:spPr>
          <a:xfrm>
            <a:off x="387627" y="0"/>
            <a:ext cx="10515600" cy="1325563"/>
          </a:xfrm>
        </p:spPr>
        <p:txBody>
          <a:bodyPr>
            <a:normAutofit/>
          </a:bodyPr>
          <a:lstStyle/>
          <a:p>
            <a:r>
              <a:rPr lang="en-GB" sz="2800" b="1" dirty="0"/>
              <a:t>Summary of statement of financial performance</a:t>
            </a:r>
            <a:br>
              <a:rPr lang="en-GB" sz="2800" b="1" dirty="0"/>
            </a:br>
            <a:endParaRPr lang="en-SB" sz="2800" b="1" dirty="0"/>
          </a:p>
        </p:txBody>
      </p:sp>
      <p:graphicFrame>
        <p:nvGraphicFramePr>
          <p:cNvPr id="5" name="Table 4">
            <a:extLst>
              <a:ext uri="{FF2B5EF4-FFF2-40B4-BE49-F238E27FC236}">
                <a16:creationId xmlns:a16="http://schemas.microsoft.com/office/drawing/2014/main" id="{30739F8A-827B-4010-A493-08B46E55AD63}"/>
              </a:ext>
            </a:extLst>
          </p:cNvPr>
          <p:cNvGraphicFramePr>
            <a:graphicFrameLocks noGrp="1"/>
          </p:cNvGraphicFramePr>
          <p:nvPr>
            <p:extLst>
              <p:ext uri="{D42A27DB-BD31-4B8C-83A1-F6EECF244321}">
                <p14:modId xmlns:p14="http://schemas.microsoft.com/office/powerpoint/2010/main" val="3045153079"/>
              </p:ext>
            </p:extLst>
          </p:nvPr>
        </p:nvGraphicFramePr>
        <p:xfrm>
          <a:off x="324679" y="1112520"/>
          <a:ext cx="11029121" cy="4632960"/>
        </p:xfrm>
        <a:graphic>
          <a:graphicData uri="http://schemas.openxmlformats.org/drawingml/2006/table">
            <a:tbl>
              <a:tblPr firstRow="1" bandRow="1">
                <a:tableStyleId>{93296810-A885-4BE3-A3E7-6D5BEEA58F35}</a:tableStyleId>
              </a:tblPr>
              <a:tblGrid>
                <a:gridCol w="5022573">
                  <a:extLst>
                    <a:ext uri="{9D8B030D-6E8A-4147-A177-3AD203B41FA5}">
                      <a16:colId xmlns:a16="http://schemas.microsoft.com/office/drawing/2014/main" val="1929826674"/>
                    </a:ext>
                  </a:extLst>
                </a:gridCol>
                <a:gridCol w="1828800">
                  <a:extLst>
                    <a:ext uri="{9D8B030D-6E8A-4147-A177-3AD203B41FA5}">
                      <a16:colId xmlns:a16="http://schemas.microsoft.com/office/drawing/2014/main" val="4269571253"/>
                    </a:ext>
                  </a:extLst>
                </a:gridCol>
                <a:gridCol w="1828800">
                  <a:extLst>
                    <a:ext uri="{9D8B030D-6E8A-4147-A177-3AD203B41FA5}">
                      <a16:colId xmlns:a16="http://schemas.microsoft.com/office/drawing/2014/main" val="3893258828"/>
                    </a:ext>
                  </a:extLst>
                </a:gridCol>
                <a:gridCol w="2348948">
                  <a:extLst>
                    <a:ext uri="{9D8B030D-6E8A-4147-A177-3AD203B41FA5}">
                      <a16:colId xmlns:a16="http://schemas.microsoft.com/office/drawing/2014/main" val="1014124157"/>
                    </a:ext>
                  </a:extLst>
                </a:gridCol>
              </a:tblGrid>
              <a:tr h="311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spc="-5" dirty="0">
                          <a:effectLst/>
                          <a:latin typeface="+mn-lt"/>
                        </a:rPr>
                        <a:t>Financial Performance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spc="-5"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B" sz="1600" dirty="0">
                        <a:effectLst/>
                        <a:latin typeface="+mn-lt"/>
                        <a:ea typeface="Calibri" panose="020F0502020204030204" pitchFamily="34" charset="0"/>
                        <a:cs typeface="Times New Roman" panose="02020603050405020304" pitchFamily="18" charset="0"/>
                      </a:endParaRPr>
                    </a:p>
                    <a:p>
                      <a:endParaRPr lang="en-US" sz="1600" dirty="0"/>
                    </a:p>
                  </a:txBody>
                  <a:tcPr/>
                </a:tc>
                <a:tc>
                  <a:txBody>
                    <a:bodyPr/>
                    <a:lstStyle/>
                    <a:p>
                      <a:r>
                        <a:rPr lang="en-ZA" sz="1600" dirty="0">
                          <a:effectLst/>
                          <a:latin typeface="+mn-lt"/>
                        </a:rPr>
                        <a:t>Actual amount for 2020/21</a:t>
                      </a:r>
                    </a:p>
                  </a:txBody>
                  <a:tcPr/>
                </a:tc>
                <a:tc>
                  <a:txBody>
                    <a:bodyPr/>
                    <a:lstStyle/>
                    <a:p>
                      <a:r>
                        <a:rPr lang="en-ZA" sz="1600" dirty="0">
                          <a:effectLst/>
                          <a:latin typeface="+mn-lt"/>
                        </a:rPr>
                        <a:t>Actual amount for 2021/22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effectLst/>
                        <a:latin typeface="+mn-lt"/>
                      </a:endParaRPr>
                    </a:p>
                  </a:txBody>
                  <a:tcPr/>
                </a:tc>
                <a:tc>
                  <a:txBody>
                    <a:bodyPr/>
                    <a:lstStyle/>
                    <a:p>
                      <a:r>
                        <a:rPr lang="en-ZA" sz="1600" spc="-5" dirty="0">
                          <a:effectLst/>
                          <a:latin typeface="+mn-lt"/>
                        </a:rPr>
                        <a:t>Variance</a:t>
                      </a:r>
                      <a:endParaRPr lang="en-US" sz="1600" dirty="0"/>
                    </a:p>
                  </a:txBody>
                  <a:tcPr/>
                </a:tc>
                <a:extLst>
                  <a:ext uri="{0D108BD9-81ED-4DB2-BD59-A6C34878D82A}">
                    <a16:rowId xmlns:a16="http://schemas.microsoft.com/office/drawing/2014/main" val="1068891379"/>
                  </a:ext>
                </a:extLst>
              </a:tr>
              <a:tr h="347382">
                <a:tc gridSpan="4">
                  <a:txBody>
                    <a:bodyPr/>
                    <a:lstStyle/>
                    <a:p>
                      <a:r>
                        <a:rPr lang="en-US" i="1" dirty="0"/>
                        <a:t>Revenue from exchange and non- exchange transactions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0053437"/>
                  </a:ext>
                </a:extLst>
              </a:tr>
              <a:tr h="347382">
                <a:tc>
                  <a:txBody>
                    <a:bodyPr/>
                    <a:lstStyle/>
                    <a:p>
                      <a:r>
                        <a:rPr lang="en-US" sz="1800" b="0" i="0" u="none" strike="noStrike" kern="1200" baseline="0" dirty="0">
                          <a:solidFill>
                            <a:schemeClr val="dk1"/>
                          </a:solidFill>
                          <a:latin typeface="+mn-lt"/>
                          <a:ea typeface="+mn-ea"/>
                          <a:cs typeface="+mn-cs"/>
                        </a:rPr>
                        <a:t>Other operating revenue</a:t>
                      </a:r>
                      <a:endParaRPr lang="en-US" dirty="0"/>
                    </a:p>
                  </a:txBody>
                  <a:tcPr/>
                </a:tc>
                <a:tc>
                  <a:txBody>
                    <a:bodyPr/>
                    <a:lstStyle/>
                    <a:p>
                      <a:r>
                        <a:rPr lang="en-US" sz="1800" b="0" i="0" u="none" strike="noStrike" kern="1200" baseline="0" dirty="0">
                          <a:solidFill>
                            <a:schemeClr val="dk1"/>
                          </a:solidFill>
                          <a:latin typeface="+mn-lt"/>
                          <a:ea typeface="+mn-ea"/>
                          <a:cs typeface="+mn-cs"/>
                        </a:rPr>
                        <a:t>R 94 295</a:t>
                      </a:r>
                      <a:endParaRPr lang="en-US" dirty="0"/>
                    </a:p>
                  </a:txBody>
                  <a:tcPr/>
                </a:tc>
                <a:tc>
                  <a:txBody>
                    <a:bodyPr/>
                    <a:lstStyle/>
                    <a:p>
                      <a:r>
                        <a:rPr lang="en-US" dirty="0"/>
                        <a:t>R </a:t>
                      </a:r>
                      <a:r>
                        <a:rPr lang="en-US" sz="1800" b="0" i="0" u="none" strike="noStrike" kern="1200" baseline="0" dirty="0">
                          <a:solidFill>
                            <a:schemeClr val="dk1"/>
                          </a:solidFill>
                          <a:latin typeface="+mn-lt"/>
                          <a:ea typeface="+mn-ea"/>
                          <a:cs typeface="+mn-cs"/>
                        </a:rPr>
                        <a:t>30 866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a:t>
                      </a:r>
                      <a:r>
                        <a:rPr lang="en-US" sz="1800" b="0" i="0" u="none" strike="noStrike" kern="1200" baseline="0" dirty="0">
                          <a:solidFill>
                            <a:schemeClr val="dk1"/>
                          </a:solidFill>
                          <a:latin typeface="+mn-lt"/>
                          <a:ea typeface="+mn-ea"/>
                          <a:cs typeface="+mn-cs"/>
                        </a:rPr>
                        <a:t>63 429)</a:t>
                      </a:r>
                      <a:endParaRPr lang="en-US" dirty="0"/>
                    </a:p>
                  </a:txBody>
                  <a:tcPr/>
                </a:tc>
                <a:extLst>
                  <a:ext uri="{0D108BD9-81ED-4DB2-BD59-A6C34878D82A}">
                    <a16:rowId xmlns:a16="http://schemas.microsoft.com/office/drawing/2014/main" val="2449204635"/>
                  </a:ext>
                </a:extLst>
              </a:tr>
              <a:tr h="347382">
                <a:tc>
                  <a:txBody>
                    <a:bodyPr/>
                    <a:lstStyle/>
                    <a:p>
                      <a:r>
                        <a:rPr lang="en-US" sz="1800" b="0" i="0" u="none" strike="noStrike" kern="1200" baseline="0" dirty="0">
                          <a:solidFill>
                            <a:schemeClr val="dk1"/>
                          </a:solidFill>
                          <a:latin typeface="+mn-lt"/>
                          <a:ea typeface="+mn-ea"/>
                          <a:cs typeface="+mn-cs"/>
                        </a:rPr>
                        <a:t>Interest received -  investment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a:t>
                      </a:r>
                      <a:r>
                        <a:rPr lang="en-US" sz="1800" b="0" i="0" u="none" strike="noStrike" kern="1200" baseline="0" dirty="0">
                          <a:solidFill>
                            <a:schemeClr val="dk1"/>
                          </a:solidFill>
                          <a:latin typeface="+mn-lt"/>
                          <a:ea typeface="+mn-ea"/>
                          <a:cs typeface="+mn-cs"/>
                        </a:rPr>
                        <a:t>1 146 839</a:t>
                      </a:r>
                      <a:endParaRPr lang="en-US" dirty="0"/>
                    </a:p>
                  </a:txBody>
                  <a:tcPr/>
                </a:tc>
                <a:tc>
                  <a:txBody>
                    <a:bodyPr/>
                    <a:lstStyle/>
                    <a:p>
                      <a:r>
                        <a:rPr lang="en-US" dirty="0"/>
                        <a:t>R </a:t>
                      </a:r>
                      <a:r>
                        <a:rPr lang="en-US" sz="1800" b="0" i="0" u="none" strike="noStrike" kern="1200" baseline="0" dirty="0">
                          <a:solidFill>
                            <a:schemeClr val="dk1"/>
                          </a:solidFill>
                          <a:latin typeface="+mn-lt"/>
                          <a:ea typeface="+mn-ea"/>
                          <a:cs typeface="+mn-cs"/>
                        </a:rPr>
                        <a:t>1 385 075</a:t>
                      </a:r>
                      <a:endParaRPr lang="en-US" dirty="0"/>
                    </a:p>
                  </a:txBody>
                  <a:tcPr/>
                </a:tc>
                <a:tc>
                  <a:txBody>
                    <a:bodyPr/>
                    <a:lstStyle/>
                    <a:p>
                      <a:r>
                        <a:rPr lang="en-US" dirty="0"/>
                        <a:t>R </a:t>
                      </a:r>
                      <a:r>
                        <a:rPr lang="en-US" sz="1800" b="0" i="0" u="none" strike="noStrike" kern="1200" baseline="0" dirty="0">
                          <a:solidFill>
                            <a:schemeClr val="dk1"/>
                          </a:solidFill>
                          <a:latin typeface="+mn-lt"/>
                          <a:ea typeface="+mn-ea"/>
                          <a:cs typeface="+mn-cs"/>
                        </a:rPr>
                        <a:t>238 236</a:t>
                      </a:r>
                      <a:endParaRPr lang="en-US" dirty="0"/>
                    </a:p>
                  </a:txBody>
                  <a:tcPr/>
                </a:tc>
                <a:extLst>
                  <a:ext uri="{0D108BD9-81ED-4DB2-BD59-A6C34878D82A}">
                    <a16:rowId xmlns:a16="http://schemas.microsoft.com/office/drawing/2014/main" val="2017623267"/>
                  </a:ext>
                </a:extLst>
              </a:tr>
              <a:tr h="347382">
                <a:tc>
                  <a:txBody>
                    <a:bodyPr/>
                    <a:lstStyle/>
                    <a:p>
                      <a:r>
                        <a:rPr lang="en-US" sz="1800" b="0" i="0" u="none" strike="noStrike" kern="1200" baseline="0" dirty="0">
                          <a:solidFill>
                            <a:schemeClr val="dk1"/>
                          </a:solidFill>
                          <a:latin typeface="+mn-lt"/>
                          <a:ea typeface="+mn-ea"/>
                          <a:cs typeface="+mn-cs"/>
                        </a:rPr>
                        <a:t>Government grants</a:t>
                      </a:r>
                      <a:endParaRPr lang="en-US" dirty="0"/>
                    </a:p>
                  </a:txBody>
                  <a:tcPr/>
                </a:tc>
                <a:tc>
                  <a:txBody>
                    <a:bodyPr/>
                    <a:lstStyle/>
                    <a:p>
                      <a:r>
                        <a:rPr lang="en-US" sz="1800" b="0" i="0" u="none" strike="noStrike" kern="1200" baseline="0" dirty="0">
                          <a:solidFill>
                            <a:schemeClr val="dk1"/>
                          </a:solidFill>
                          <a:latin typeface="+mn-lt"/>
                          <a:ea typeface="+mn-ea"/>
                          <a:cs typeface="+mn-cs"/>
                        </a:rPr>
                        <a:t>R 58 303 497</a:t>
                      </a:r>
                      <a:endParaRPr lang="en-US" dirty="0"/>
                    </a:p>
                  </a:txBody>
                  <a:tcPr/>
                </a:tc>
                <a:tc>
                  <a:txBody>
                    <a:bodyPr/>
                    <a:lstStyle/>
                    <a:p>
                      <a:r>
                        <a:rPr lang="en-US" dirty="0"/>
                        <a:t>R </a:t>
                      </a:r>
                      <a:r>
                        <a:rPr lang="en-US" sz="1800" b="0" i="0" u="none" strike="noStrike" kern="1200" baseline="0" dirty="0">
                          <a:solidFill>
                            <a:schemeClr val="dk1"/>
                          </a:solidFill>
                          <a:latin typeface="+mn-lt"/>
                          <a:ea typeface="+mn-ea"/>
                          <a:cs typeface="+mn-cs"/>
                        </a:rPr>
                        <a:t>59 093 000</a:t>
                      </a:r>
                      <a:endParaRPr lang="en-US" dirty="0"/>
                    </a:p>
                  </a:txBody>
                  <a:tcPr/>
                </a:tc>
                <a:tc>
                  <a:txBody>
                    <a:bodyPr/>
                    <a:lstStyle/>
                    <a:p>
                      <a:r>
                        <a:rPr lang="en-US" dirty="0"/>
                        <a:t>R 789 503</a:t>
                      </a:r>
                    </a:p>
                  </a:txBody>
                  <a:tcPr/>
                </a:tc>
                <a:extLst>
                  <a:ext uri="{0D108BD9-81ED-4DB2-BD59-A6C34878D82A}">
                    <a16:rowId xmlns:a16="http://schemas.microsoft.com/office/drawing/2014/main" val="2469795137"/>
                  </a:ext>
                </a:extLst>
              </a:tr>
              <a:tr h="347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 </a:t>
                      </a:r>
                      <a:r>
                        <a:rPr lang="en-US" b="1" i="1" dirty="0"/>
                        <a:t>Revenue from exchange and non- exchange transactions</a:t>
                      </a:r>
                    </a:p>
                  </a:txBody>
                  <a:tcPr/>
                </a:tc>
                <a:tc>
                  <a:txBody>
                    <a:bodyPr/>
                    <a:lstStyle/>
                    <a:p>
                      <a:r>
                        <a:rPr lang="en-US" sz="1800" b="1" i="0" u="none" strike="noStrike" kern="1200" baseline="0" dirty="0">
                          <a:solidFill>
                            <a:schemeClr val="dk1"/>
                          </a:solidFill>
                          <a:latin typeface="+mn-lt"/>
                          <a:ea typeface="+mn-ea"/>
                          <a:cs typeface="+mn-cs"/>
                        </a:rPr>
                        <a:t>R 59 544 631</a:t>
                      </a:r>
                      <a:endParaRPr lang="en-US" b="1" dirty="0"/>
                    </a:p>
                  </a:txBody>
                  <a:tcPr/>
                </a:tc>
                <a:tc>
                  <a:txBody>
                    <a:bodyPr/>
                    <a:lstStyle/>
                    <a:p>
                      <a:r>
                        <a:rPr lang="en-US" b="1" dirty="0"/>
                        <a:t>R </a:t>
                      </a:r>
                      <a:r>
                        <a:rPr lang="en-US" sz="1800" b="1" i="0" u="none" strike="noStrike" kern="1200" baseline="0" dirty="0">
                          <a:solidFill>
                            <a:schemeClr val="dk1"/>
                          </a:solidFill>
                          <a:latin typeface="+mn-lt"/>
                          <a:ea typeface="+mn-ea"/>
                          <a:cs typeface="+mn-cs"/>
                        </a:rPr>
                        <a:t>60 508 941</a:t>
                      </a:r>
                      <a:endParaRPr lang="en-US" b="1" dirty="0"/>
                    </a:p>
                  </a:txBody>
                  <a:tcPr/>
                </a:tc>
                <a:tc>
                  <a:txBody>
                    <a:bodyPr/>
                    <a:lstStyle/>
                    <a:p>
                      <a:r>
                        <a:rPr lang="en-US" sz="1800" b="1" i="0" u="none" strike="noStrike" kern="1200" baseline="0" dirty="0">
                          <a:solidFill>
                            <a:schemeClr val="dk1"/>
                          </a:solidFill>
                          <a:latin typeface="+mn-lt"/>
                          <a:ea typeface="+mn-ea"/>
                          <a:cs typeface="+mn-cs"/>
                        </a:rPr>
                        <a:t>R 964 310</a:t>
                      </a:r>
                      <a:endParaRPr lang="en-US" b="1" dirty="0"/>
                    </a:p>
                  </a:txBody>
                  <a:tcPr/>
                </a:tc>
                <a:extLst>
                  <a:ext uri="{0D108BD9-81ED-4DB2-BD59-A6C34878D82A}">
                    <a16:rowId xmlns:a16="http://schemas.microsoft.com/office/drawing/2014/main" val="495981830"/>
                  </a:ext>
                </a:extLst>
              </a:tr>
              <a:tr h="347382">
                <a:tc>
                  <a:txBody>
                    <a:bodyPr/>
                    <a:lstStyle/>
                    <a:p>
                      <a:r>
                        <a:rPr lang="en-US" dirty="0"/>
                        <a:t>Personnel costs</a:t>
                      </a:r>
                    </a:p>
                  </a:txBody>
                  <a:tcPr/>
                </a:tc>
                <a:tc>
                  <a:txBody>
                    <a:bodyPr/>
                    <a:lstStyle/>
                    <a:p>
                      <a:r>
                        <a:rPr lang="en-US" sz="1800" b="0" i="0" u="none" strike="noStrike" kern="1200" baseline="0" dirty="0">
                          <a:solidFill>
                            <a:schemeClr val="dk1"/>
                          </a:solidFill>
                          <a:latin typeface="+mn-lt"/>
                          <a:ea typeface="+mn-ea"/>
                          <a:cs typeface="+mn-cs"/>
                        </a:rPr>
                        <a:t>R 28 272 595</a:t>
                      </a:r>
                      <a:endParaRPr lang="en-US" dirty="0"/>
                    </a:p>
                  </a:txBody>
                  <a:tcPr/>
                </a:tc>
                <a:tc>
                  <a:txBody>
                    <a:bodyPr/>
                    <a:lstStyle/>
                    <a:p>
                      <a:r>
                        <a:rPr lang="en-US" dirty="0"/>
                        <a:t>R </a:t>
                      </a:r>
                      <a:r>
                        <a:rPr lang="en-US" sz="1800" b="0" i="0" u="none" strike="noStrike" kern="1200" baseline="0" dirty="0">
                          <a:solidFill>
                            <a:schemeClr val="dk1"/>
                          </a:solidFill>
                          <a:latin typeface="+mn-lt"/>
                          <a:ea typeface="+mn-ea"/>
                          <a:cs typeface="+mn-cs"/>
                        </a:rPr>
                        <a:t>28 587 708</a:t>
                      </a:r>
                      <a:endParaRPr lang="en-US" dirty="0"/>
                    </a:p>
                  </a:txBody>
                  <a:tcPr/>
                </a:tc>
                <a:tc>
                  <a:txBody>
                    <a:bodyPr/>
                    <a:lstStyle/>
                    <a:p>
                      <a:r>
                        <a:rPr lang="en-US" sz="1800" b="0" i="0" u="none" strike="noStrike" kern="1200" baseline="0" dirty="0">
                          <a:solidFill>
                            <a:schemeClr val="dk1"/>
                          </a:solidFill>
                          <a:latin typeface="+mn-lt"/>
                          <a:ea typeface="+mn-ea"/>
                          <a:cs typeface="+mn-cs"/>
                        </a:rPr>
                        <a:t>(R 315 113)</a:t>
                      </a:r>
                      <a:endParaRPr lang="en-US" dirty="0"/>
                    </a:p>
                  </a:txBody>
                  <a:tcPr/>
                </a:tc>
                <a:extLst>
                  <a:ext uri="{0D108BD9-81ED-4DB2-BD59-A6C34878D82A}">
                    <a16:rowId xmlns:a16="http://schemas.microsoft.com/office/drawing/2014/main" val="839801687"/>
                  </a:ext>
                </a:extLst>
              </a:tr>
              <a:tr h="347382">
                <a:tc>
                  <a:txBody>
                    <a:bodyPr/>
                    <a:lstStyle/>
                    <a:p>
                      <a:r>
                        <a:rPr lang="en-US" dirty="0"/>
                        <a:t>Goods and services</a:t>
                      </a:r>
                    </a:p>
                  </a:txBody>
                  <a:tcPr/>
                </a:tc>
                <a:tc>
                  <a:txBody>
                    <a:bodyPr/>
                    <a:lstStyle/>
                    <a:p>
                      <a:r>
                        <a:rPr lang="en-US" dirty="0"/>
                        <a:t>R 17 328 371</a:t>
                      </a:r>
                    </a:p>
                  </a:txBody>
                  <a:tcPr/>
                </a:tc>
                <a:tc>
                  <a:txBody>
                    <a:bodyPr/>
                    <a:lstStyle/>
                    <a:p>
                      <a:r>
                        <a:rPr lang="en-US" dirty="0"/>
                        <a:t>R 27 347 377</a:t>
                      </a:r>
                    </a:p>
                  </a:txBody>
                  <a:tcPr/>
                </a:tc>
                <a:tc>
                  <a:txBody>
                    <a:bodyPr/>
                    <a:lstStyle/>
                    <a:p>
                      <a:r>
                        <a:rPr lang="en-US" dirty="0"/>
                        <a:t>(R 10 019006 </a:t>
                      </a:r>
                    </a:p>
                  </a:txBody>
                  <a:tcPr/>
                </a:tc>
                <a:extLst>
                  <a:ext uri="{0D108BD9-81ED-4DB2-BD59-A6C34878D82A}">
                    <a16:rowId xmlns:a16="http://schemas.microsoft.com/office/drawing/2014/main" val="3767763035"/>
                  </a:ext>
                </a:extLst>
              </a:tr>
              <a:tr h="0">
                <a:tc>
                  <a:txBody>
                    <a:bodyPr/>
                    <a:lstStyle/>
                    <a:p>
                      <a:r>
                        <a:rPr lang="en-US" b="1" dirty="0"/>
                        <a:t>Total expenses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dk1"/>
                          </a:solidFill>
                          <a:latin typeface="+mn-lt"/>
                          <a:ea typeface="+mn-ea"/>
                          <a:cs typeface="+mn-cs"/>
                        </a:rPr>
                        <a:t>R 45 600 966</a:t>
                      </a:r>
                      <a:endParaRPr lang="en-US" b="1" dirty="0"/>
                    </a:p>
                  </a:txBody>
                  <a:tcPr/>
                </a:tc>
                <a:tc>
                  <a:txBody>
                    <a:bodyPr/>
                    <a:lstStyle/>
                    <a:p>
                      <a:r>
                        <a:rPr lang="en-US" b="1" dirty="0"/>
                        <a:t>R </a:t>
                      </a:r>
                      <a:r>
                        <a:rPr lang="en-US" sz="1800" b="1" i="0" u="none" strike="noStrike" kern="1200" baseline="0" dirty="0">
                          <a:solidFill>
                            <a:schemeClr val="dk1"/>
                          </a:solidFill>
                          <a:latin typeface="+mn-lt"/>
                          <a:ea typeface="+mn-ea"/>
                          <a:cs typeface="+mn-cs"/>
                        </a:rPr>
                        <a:t>55 935 085</a:t>
                      </a:r>
                      <a:endParaRPr lang="en-US" b="1" dirty="0"/>
                    </a:p>
                  </a:txBody>
                  <a:tcPr/>
                </a:tc>
                <a:tc>
                  <a:txBody>
                    <a:bodyPr/>
                    <a:lstStyle/>
                    <a:p>
                      <a:r>
                        <a:rPr lang="en-US" b="1" dirty="0"/>
                        <a:t>(R10 334 119)</a:t>
                      </a:r>
                    </a:p>
                  </a:txBody>
                  <a:tcPr/>
                </a:tc>
                <a:extLst>
                  <a:ext uri="{0D108BD9-81ED-4DB2-BD59-A6C34878D82A}">
                    <a16:rowId xmlns:a16="http://schemas.microsoft.com/office/drawing/2014/main" val="201510815"/>
                  </a:ext>
                </a:extLst>
              </a:tr>
              <a:tr h="347382">
                <a:tc>
                  <a:txBody>
                    <a:bodyPr/>
                    <a:lstStyle/>
                    <a:p>
                      <a:r>
                        <a:rPr lang="en-US" b="1" dirty="0"/>
                        <a:t>Surplus</a:t>
                      </a:r>
                    </a:p>
                  </a:txBody>
                  <a:tcPr/>
                </a:tc>
                <a:tc>
                  <a:txBody>
                    <a:bodyPr/>
                    <a:lstStyle/>
                    <a:p>
                      <a:r>
                        <a:rPr lang="en-US" sz="1800" b="1" i="0" u="none" strike="noStrike" kern="1200" baseline="0" dirty="0">
                          <a:solidFill>
                            <a:schemeClr val="dk1"/>
                          </a:solidFill>
                          <a:latin typeface="+mn-lt"/>
                          <a:ea typeface="+mn-ea"/>
                          <a:cs typeface="+mn-cs"/>
                        </a:rPr>
                        <a:t>R 13 943 665</a:t>
                      </a:r>
                      <a:endParaRPr lang="en-US" b="1" dirty="0"/>
                    </a:p>
                  </a:txBody>
                  <a:tcPr/>
                </a:tc>
                <a:tc>
                  <a:txBody>
                    <a:bodyPr/>
                    <a:lstStyle/>
                    <a:p>
                      <a:r>
                        <a:rPr lang="en-US" b="1" dirty="0"/>
                        <a:t>R </a:t>
                      </a:r>
                      <a:r>
                        <a:rPr lang="en-US" sz="1800" b="1" i="0" u="none" strike="noStrike" kern="1200" baseline="0" dirty="0">
                          <a:solidFill>
                            <a:schemeClr val="dk1"/>
                          </a:solidFill>
                          <a:latin typeface="+mn-lt"/>
                          <a:ea typeface="+mn-ea"/>
                          <a:cs typeface="+mn-cs"/>
                        </a:rPr>
                        <a:t>4 573 856</a:t>
                      </a:r>
                      <a:endParaRPr lang="en-US" b="1" dirty="0"/>
                    </a:p>
                  </a:txBody>
                  <a:tcPr/>
                </a:tc>
                <a:tc>
                  <a:txBody>
                    <a:bodyPr/>
                    <a:lstStyle/>
                    <a:p>
                      <a:r>
                        <a:rPr lang="en-US" b="1" dirty="0"/>
                        <a:t>(R </a:t>
                      </a:r>
                      <a:r>
                        <a:rPr lang="en-US" sz="1800" b="1" i="0" u="none" strike="noStrike" kern="1200" baseline="0" dirty="0">
                          <a:solidFill>
                            <a:schemeClr val="dk1"/>
                          </a:solidFill>
                          <a:latin typeface="+mn-lt"/>
                          <a:ea typeface="+mn-ea"/>
                          <a:cs typeface="+mn-cs"/>
                        </a:rPr>
                        <a:t>9 369 809)</a:t>
                      </a:r>
                      <a:endParaRPr lang="en-US" b="1" dirty="0"/>
                    </a:p>
                  </a:txBody>
                  <a:tcPr/>
                </a:tc>
                <a:extLst>
                  <a:ext uri="{0D108BD9-81ED-4DB2-BD59-A6C34878D82A}">
                    <a16:rowId xmlns:a16="http://schemas.microsoft.com/office/drawing/2014/main" val="1638098660"/>
                  </a:ext>
                </a:extLst>
              </a:tr>
            </a:tbl>
          </a:graphicData>
        </a:graphic>
      </p:graphicFrame>
    </p:spTree>
    <p:extLst>
      <p:ext uri="{BB962C8B-B14F-4D97-AF65-F5344CB8AC3E}">
        <p14:creationId xmlns:p14="http://schemas.microsoft.com/office/powerpoint/2010/main" val="132927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BA05-627B-434D-A7DE-9087AD3D0FDE}"/>
              </a:ext>
            </a:extLst>
          </p:cNvPr>
          <p:cNvSpPr>
            <a:spLocks noGrp="1"/>
          </p:cNvSpPr>
          <p:nvPr>
            <p:ph type="title"/>
          </p:nvPr>
        </p:nvSpPr>
        <p:spPr/>
        <p:txBody>
          <a:bodyPr/>
          <a:lstStyle/>
          <a:p>
            <a:r>
              <a:rPr lang="en-GB" dirty="0"/>
              <a:t>Breakdown per programme</a:t>
            </a:r>
            <a:endParaRPr lang="en-SB" dirty="0"/>
          </a:p>
        </p:txBody>
      </p:sp>
      <p:graphicFrame>
        <p:nvGraphicFramePr>
          <p:cNvPr id="3" name="Table 2">
            <a:extLst>
              <a:ext uri="{FF2B5EF4-FFF2-40B4-BE49-F238E27FC236}">
                <a16:creationId xmlns:a16="http://schemas.microsoft.com/office/drawing/2014/main" id="{7F92CDB2-59A7-42B3-B475-1285172F44AD}"/>
              </a:ext>
            </a:extLst>
          </p:cNvPr>
          <p:cNvGraphicFramePr>
            <a:graphicFrameLocks noGrp="1"/>
          </p:cNvGraphicFramePr>
          <p:nvPr>
            <p:extLst>
              <p:ext uri="{D42A27DB-BD31-4B8C-83A1-F6EECF244321}">
                <p14:modId xmlns:p14="http://schemas.microsoft.com/office/powerpoint/2010/main" val="1941155408"/>
              </p:ext>
            </p:extLst>
          </p:nvPr>
        </p:nvGraphicFramePr>
        <p:xfrm>
          <a:off x="924339" y="1962057"/>
          <a:ext cx="9143999" cy="2941320"/>
        </p:xfrm>
        <a:graphic>
          <a:graphicData uri="http://schemas.openxmlformats.org/drawingml/2006/table">
            <a:tbl>
              <a:tblPr firstRow="1" bandRow="1">
                <a:tableStyleId>{93296810-A885-4BE3-A3E7-6D5BEEA58F35}</a:tableStyleId>
              </a:tblPr>
              <a:tblGrid>
                <a:gridCol w="3629025">
                  <a:extLst>
                    <a:ext uri="{9D8B030D-6E8A-4147-A177-3AD203B41FA5}">
                      <a16:colId xmlns:a16="http://schemas.microsoft.com/office/drawing/2014/main" val="200820472"/>
                    </a:ext>
                  </a:extLst>
                </a:gridCol>
                <a:gridCol w="2169214">
                  <a:extLst>
                    <a:ext uri="{9D8B030D-6E8A-4147-A177-3AD203B41FA5}">
                      <a16:colId xmlns:a16="http://schemas.microsoft.com/office/drawing/2014/main" val="255624629"/>
                    </a:ext>
                  </a:extLst>
                </a:gridCol>
                <a:gridCol w="1900858">
                  <a:extLst>
                    <a:ext uri="{9D8B030D-6E8A-4147-A177-3AD203B41FA5}">
                      <a16:colId xmlns:a16="http://schemas.microsoft.com/office/drawing/2014/main" val="3279266407"/>
                    </a:ext>
                  </a:extLst>
                </a:gridCol>
                <a:gridCol w="1444902">
                  <a:extLst>
                    <a:ext uri="{9D8B030D-6E8A-4147-A177-3AD203B41FA5}">
                      <a16:colId xmlns:a16="http://schemas.microsoft.com/office/drawing/2014/main" val="4091836641"/>
                    </a:ext>
                  </a:extLst>
                </a:gridCol>
              </a:tblGrid>
              <a:tr h="221680">
                <a:tc>
                  <a:txBody>
                    <a:bodyPr/>
                    <a:lstStyle/>
                    <a:p>
                      <a:r>
                        <a:rPr lang="en-US" dirty="0"/>
                        <a:t>Programme</a:t>
                      </a:r>
                    </a:p>
                  </a:txBody>
                  <a:tcPr/>
                </a:tc>
                <a:tc>
                  <a:txBody>
                    <a:bodyPr/>
                    <a:lstStyle/>
                    <a:p>
                      <a:r>
                        <a:rPr lang="en-US" dirty="0"/>
                        <a:t>Annual budget  2021/22</a:t>
                      </a:r>
                    </a:p>
                    <a:p>
                      <a:endParaRPr lang="en-US" dirty="0"/>
                    </a:p>
                  </a:txBody>
                  <a:tcPr/>
                </a:tc>
                <a:tc>
                  <a:txBody>
                    <a:bodyPr/>
                    <a:lstStyle/>
                    <a:p>
                      <a:r>
                        <a:rPr lang="en-US" dirty="0"/>
                        <a:t>Actual expenditure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Variance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586416486"/>
                  </a:ext>
                </a:extLst>
              </a:tr>
              <a:tr h="370840">
                <a:tc>
                  <a:txBody>
                    <a:bodyPr/>
                    <a:lstStyle/>
                    <a:p>
                      <a:r>
                        <a:rPr lang="en-US" dirty="0"/>
                        <a:t>Programme 1: Administration</a:t>
                      </a:r>
                    </a:p>
                  </a:txBody>
                  <a:tcPr/>
                </a:tc>
                <a:tc>
                  <a:txBody>
                    <a:bodyPr/>
                    <a:lstStyle/>
                    <a:p>
                      <a:r>
                        <a:rPr lang="en-US" sz="1800" b="0" i="0" u="none" strike="noStrike" kern="1200" baseline="0" dirty="0">
                          <a:solidFill>
                            <a:schemeClr val="dk1"/>
                          </a:solidFill>
                          <a:latin typeface="+mn-lt"/>
                          <a:ea typeface="+mn-ea"/>
                          <a:cs typeface="+mn-cs"/>
                        </a:rPr>
                        <a:t>R 37 504 000</a:t>
                      </a:r>
                      <a:endParaRPr lang="en-US" dirty="0"/>
                    </a:p>
                  </a:txBody>
                  <a:tcPr/>
                </a:tc>
                <a:tc>
                  <a:txBody>
                    <a:bodyPr/>
                    <a:lstStyle/>
                    <a:p>
                      <a:r>
                        <a:rPr lang="en-US" sz="1800" b="0" i="0" u="none" strike="noStrike" kern="1200" baseline="0" dirty="0">
                          <a:solidFill>
                            <a:schemeClr val="dk1"/>
                          </a:solidFill>
                          <a:latin typeface="+mn-lt"/>
                          <a:ea typeface="+mn-ea"/>
                          <a:cs typeface="+mn-cs"/>
                        </a:rPr>
                        <a:t>R 42 059 000</a:t>
                      </a:r>
                      <a:endParaRPr lang="en-US" dirty="0"/>
                    </a:p>
                  </a:txBody>
                  <a:tcPr/>
                </a:tc>
                <a:tc>
                  <a:txBody>
                    <a:bodyPr/>
                    <a:lstStyle/>
                    <a:p>
                      <a:r>
                        <a:rPr lang="en-US" sz="1800" b="0" i="0" u="none" strike="noStrike" kern="1200" baseline="0" dirty="0">
                          <a:solidFill>
                            <a:schemeClr val="dk1"/>
                          </a:solidFill>
                          <a:latin typeface="+mn-lt"/>
                          <a:ea typeface="+mn-ea"/>
                          <a:cs typeface="+mn-cs"/>
                        </a:rPr>
                        <a:t>R 4 555 000</a:t>
                      </a:r>
                      <a:endParaRPr lang="en-US" dirty="0"/>
                    </a:p>
                  </a:txBody>
                  <a:tcPr/>
                </a:tc>
                <a:extLst>
                  <a:ext uri="{0D108BD9-81ED-4DB2-BD59-A6C34878D82A}">
                    <a16:rowId xmlns:a16="http://schemas.microsoft.com/office/drawing/2014/main" val="32938180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Programme 2: Core operations</a:t>
                      </a:r>
                    </a:p>
                  </a:txBody>
                  <a:tcPr/>
                </a:tc>
                <a:tc>
                  <a:txBody>
                    <a:bodyPr/>
                    <a:lstStyle/>
                    <a:p>
                      <a:r>
                        <a:rPr lang="en-US" sz="1800" b="0" i="0" u="none" strike="noStrike" kern="1200" baseline="0" dirty="0">
                          <a:solidFill>
                            <a:schemeClr val="dk1"/>
                          </a:solidFill>
                          <a:latin typeface="+mn-lt"/>
                          <a:ea typeface="+mn-ea"/>
                          <a:cs typeface="+mn-cs"/>
                        </a:rPr>
                        <a:t>R 17 529 000</a:t>
                      </a:r>
                      <a:endParaRPr lang="en-US" dirty="0"/>
                    </a:p>
                  </a:txBody>
                  <a:tcPr/>
                </a:tc>
                <a:tc>
                  <a:txBody>
                    <a:bodyPr/>
                    <a:lstStyle/>
                    <a:p>
                      <a:r>
                        <a:rPr lang="en-US" sz="1800" b="0" i="0" u="none" strike="noStrike" kern="1200" baseline="0" dirty="0">
                          <a:solidFill>
                            <a:schemeClr val="dk1"/>
                          </a:solidFill>
                          <a:latin typeface="+mn-lt"/>
                          <a:ea typeface="+mn-ea"/>
                          <a:cs typeface="+mn-cs"/>
                        </a:rPr>
                        <a:t>R 10 716 000</a:t>
                      </a:r>
                      <a:endParaRPr lang="en-US" dirty="0"/>
                    </a:p>
                  </a:txBody>
                  <a:tcPr/>
                </a:tc>
                <a:tc>
                  <a:txBody>
                    <a:bodyPr/>
                    <a:lstStyle/>
                    <a:p>
                      <a:r>
                        <a:rPr lang="en-US" sz="1800" b="0" i="0" u="none" strike="noStrike" kern="1200" baseline="0" dirty="0">
                          <a:solidFill>
                            <a:schemeClr val="dk1"/>
                          </a:solidFill>
                          <a:latin typeface="+mn-lt"/>
                          <a:ea typeface="+mn-ea"/>
                          <a:cs typeface="+mn-cs"/>
                        </a:rPr>
                        <a:t>R 6 813 000</a:t>
                      </a:r>
                      <a:endParaRPr lang="en-US" dirty="0"/>
                    </a:p>
                  </a:txBody>
                  <a:tcPr/>
                </a:tc>
                <a:extLst>
                  <a:ext uri="{0D108BD9-81ED-4DB2-BD59-A6C34878D82A}">
                    <a16:rowId xmlns:a16="http://schemas.microsoft.com/office/drawing/2014/main" val="25177997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Programme 3: Capacity building</a:t>
                      </a:r>
                    </a:p>
                  </a:txBody>
                  <a:tcPr/>
                </a:tc>
                <a:tc>
                  <a:txBody>
                    <a:bodyPr/>
                    <a:lstStyle/>
                    <a:p>
                      <a:r>
                        <a:rPr lang="en-US" sz="1800" b="0" i="0" u="none" strike="noStrike" kern="1200" baseline="0" dirty="0">
                          <a:solidFill>
                            <a:schemeClr val="dk1"/>
                          </a:solidFill>
                          <a:latin typeface="+mn-lt"/>
                          <a:ea typeface="+mn-ea"/>
                          <a:cs typeface="+mn-cs"/>
                        </a:rPr>
                        <a:t>R 4 937 000</a:t>
                      </a:r>
                      <a:endParaRPr lang="en-US" dirty="0"/>
                    </a:p>
                  </a:txBody>
                  <a:tcPr/>
                </a:tc>
                <a:tc>
                  <a:txBody>
                    <a:bodyPr/>
                    <a:lstStyle/>
                    <a:p>
                      <a:r>
                        <a:rPr lang="en-US" sz="1800" b="0" i="0" u="none" strike="noStrike" kern="1200" baseline="0" dirty="0">
                          <a:solidFill>
                            <a:schemeClr val="dk1"/>
                          </a:solidFill>
                          <a:latin typeface="+mn-lt"/>
                          <a:ea typeface="+mn-ea"/>
                          <a:cs typeface="+mn-cs"/>
                        </a:rPr>
                        <a:t>R 3 160 000</a:t>
                      </a:r>
                      <a:endParaRPr lang="en-US" dirty="0"/>
                    </a:p>
                  </a:txBody>
                  <a:tcPr/>
                </a:tc>
                <a:tc>
                  <a:txBody>
                    <a:bodyPr/>
                    <a:lstStyle/>
                    <a:p>
                      <a:r>
                        <a:rPr lang="en-US" sz="1800" b="0" i="0" u="none" strike="noStrike" kern="1200" baseline="0" dirty="0">
                          <a:solidFill>
                            <a:schemeClr val="dk1"/>
                          </a:solidFill>
                          <a:latin typeface="+mn-lt"/>
                          <a:ea typeface="+mn-ea"/>
                          <a:cs typeface="+mn-cs"/>
                        </a:rPr>
                        <a:t>R 1 777 000</a:t>
                      </a:r>
                      <a:endParaRPr lang="en-US" dirty="0"/>
                    </a:p>
                  </a:txBody>
                  <a:tcPr/>
                </a:tc>
                <a:extLst>
                  <a:ext uri="{0D108BD9-81ED-4DB2-BD59-A6C34878D82A}">
                    <a16:rowId xmlns:a16="http://schemas.microsoft.com/office/drawing/2014/main" val="2019393105"/>
                  </a:ext>
                </a:extLst>
              </a:tr>
              <a:tr h="370840">
                <a:tc>
                  <a:txBody>
                    <a:bodyPr/>
                    <a:lstStyle/>
                    <a:p>
                      <a:r>
                        <a:rPr lang="en-US" b="1" dirty="0"/>
                        <a:t>Total</a:t>
                      </a:r>
                    </a:p>
                  </a:txBody>
                  <a:tcPr/>
                </a:tc>
                <a:tc>
                  <a:txBody>
                    <a:bodyPr/>
                    <a:lstStyle/>
                    <a:p>
                      <a:r>
                        <a:rPr lang="en-US" sz="1800" b="1" i="0" u="none" strike="noStrike" kern="1200" baseline="0" dirty="0">
                          <a:solidFill>
                            <a:schemeClr val="dk1"/>
                          </a:solidFill>
                          <a:latin typeface="+mn-lt"/>
                          <a:ea typeface="+mn-ea"/>
                          <a:cs typeface="+mn-cs"/>
                        </a:rPr>
                        <a:t>R 59 970 000</a:t>
                      </a:r>
                      <a:endParaRPr lang="en-US" b="1" dirty="0"/>
                    </a:p>
                  </a:txBody>
                  <a:tcPr/>
                </a:tc>
                <a:tc>
                  <a:txBody>
                    <a:bodyPr/>
                    <a:lstStyle/>
                    <a:p>
                      <a:r>
                        <a:rPr lang="en-US" sz="1800" b="1" i="0" u="none" strike="noStrike" kern="1200" baseline="0" dirty="0">
                          <a:solidFill>
                            <a:schemeClr val="dk1"/>
                          </a:solidFill>
                          <a:latin typeface="+mn-lt"/>
                          <a:ea typeface="+mn-ea"/>
                          <a:cs typeface="+mn-cs"/>
                        </a:rPr>
                        <a:t>R 55 935 000</a:t>
                      </a:r>
                      <a:endParaRPr lang="en-US" b="1" dirty="0"/>
                    </a:p>
                  </a:txBody>
                  <a:tcPr/>
                </a:tc>
                <a:tc>
                  <a:txBody>
                    <a:bodyPr/>
                    <a:lstStyle/>
                    <a:p>
                      <a:r>
                        <a:rPr lang="en-US" sz="1800" b="1" i="0" u="none" strike="noStrike" kern="1200" baseline="0" dirty="0">
                          <a:solidFill>
                            <a:schemeClr val="dk1"/>
                          </a:solidFill>
                          <a:latin typeface="+mn-lt"/>
                          <a:ea typeface="+mn-ea"/>
                          <a:cs typeface="+mn-cs"/>
                        </a:rPr>
                        <a:t>R 4 035 000</a:t>
                      </a:r>
                      <a:endParaRPr lang="en-US" b="1" dirty="0"/>
                    </a:p>
                  </a:txBody>
                  <a:tcPr/>
                </a:tc>
                <a:extLst>
                  <a:ext uri="{0D108BD9-81ED-4DB2-BD59-A6C34878D82A}">
                    <a16:rowId xmlns:a16="http://schemas.microsoft.com/office/drawing/2014/main" val="3338325535"/>
                  </a:ext>
                </a:extLst>
              </a:tr>
            </a:tbl>
          </a:graphicData>
        </a:graphic>
      </p:graphicFrame>
    </p:spTree>
    <p:extLst>
      <p:ext uri="{BB962C8B-B14F-4D97-AF65-F5344CB8AC3E}">
        <p14:creationId xmlns:p14="http://schemas.microsoft.com/office/powerpoint/2010/main" val="297797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05A2-91D4-4598-A026-E3A8B1D84CE2}"/>
              </a:ext>
            </a:extLst>
          </p:cNvPr>
          <p:cNvSpPr>
            <a:spLocks noGrp="1"/>
          </p:cNvSpPr>
          <p:nvPr>
            <p:ph type="title"/>
          </p:nvPr>
        </p:nvSpPr>
        <p:spPr/>
        <p:txBody>
          <a:bodyPr>
            <a:normAutofit/>
          </a:bodyPr>
          <a:lstStyle/>
          <a:p>
            <a:r>
              <a:rPr lang="en-GB" sz="4000" dirty="0"/>
              <a:t>Audit outcomes</a:t>
            </a:r>
            <a:endParaRPr lang="en-SB" sz="4000" dirty="0"/>
          </a:p>
        </p:txBody>
      </p:sp>
      <p:sp>
        <p:nvSpPr>
          <p:cNvPr id="5" name="Content Placeholder 4">
            <a:extLst>
              <a:ext uri="{FF2B5EF4-FFF2-40B4-BE49-F238E27FC236}">
                <a16:creationId xmlns:a16="http://schemas.microsoft.com/office/drawing/2014/main" id="{DE60A3F6-A94A-4BDA-A25D-8B89B94622A4}"/>
              </a:ext>
            </a:extLst>
          </p:cNvPr>
          <p:cNvSpPr>
            <a:spLocks noGrp="1"/>
          </p:cNvSpPr>
          <p:nvPr>
            <p:ph sz="half" idx="1"/>
          </p:nvPr>
        </p:nvSpPr>
        <p:spPr/>
        <p:txBody>
          <a:bodyPr>
            <a:noAutofit/>
          </a:bodyPr>
          <a:lstStyle/>
          <a:p>
            <a:r>
              <a:rPr lang="en-GB" sz="2000" dirty="0"/>
              <a:t>Nedlac received an </a:t>
            </a:r>
            <a:r>
              <a:rPr lang="en-GB" sz="2000" b="1" dirty="0"/>
              <a:t>unqualified audit outcome </a:t>
            </a:r>
            <a:r>
              <a:rPr lang="en-GB" sz="2000" dirty="0"/>
              <a:t>for the 2021/22 financial year from the Auditor General of South Africa.</a:t>
            </a:r>
          </a:p>
          <a:p>
            <a:r>
              <a:rPr lang="en-GB" sz="2000" dirty="0"/>
              <a:t>Findings were noted on:</a:t>
            </a:r>
          </a:p>
          <a:p>
            <a:pPr lvl="1"/>
            <a:r>
              <a:rPr lang="en-US" sz="2000" dirty="0"/>
              <a:t>Misstatements on the annual financial statements that were corrected</a:t>
            </a:r>
          </a:p>
          <a:p>
            <a:pPr lvl="1"/>
            <a:r>
              <a:rPr lang="en-US" sz="2000" dirty="0"/>
              <a:t>Expenditure Management. Fruitless and wasteful expenditure amounting to R31 716.</a:t>
            </a:r>
            <a:endParaRPr lang="en-GB" sz="2000" dirty="0"/>
          </a:p>
        </p:txBody>
      </p:sp>
      <p:sp>
        <p:nvSpPr>
          <p:cNvPr id="3" name="Content Placeholder 2">
            <a:extLst>
              <a:ext uri="{FF2B5EF4-FFF2-40B4-BE49-F238E27FC236}">
                <a16:creationId xmlns:a16="http://schemas.microsoft.com/office/drawing/2014/main" id="{CE941996-7BA0-4FA7-81DE-722653897FAA}"/>
              </a:ext>
            </a:extLst>
          </p:cNvPr>
          <p:cNvSpPr>
            <a:spLocks noGrp="1"/>
          </p:cNvSpPr>
          <p:nvPr>
            <p:ph sz="half" idx="2"/>
          </p:nvPr>
        </p:nvSpPr>
        <p:spPr/>
        <p:txBody>
          <a:bodyPr>
            <a:normAutofit/>
          </a:bodyPr>
          <a:lstStyle/>
          <a:p>
            <a:r>
              <a:rPr lang="en-US" sz="2000" dirty="0"/>
              <a:t>To address the findings, we will:</a:t>
            </a:r>
          </a:p>
          <a:p>
            <a:pPr lvl="1"/>
            <a:r>
              <a:rPr lang="en-US" sz="2000" dirty="0"/>
              <a:t>Update ourselves on compliance with laws and regulations to avoid repeat findings </a:t>
            </a:r>
          </a:p>
          <a:p>
            <a:pPr lvl="1"/>
            <a:r>
              <a:rPr lang="en-US" sz="2000" dirty="0"/>
              <a:t>Ensure financial statements are prepared in accordance with the requirements of the Generally Recognised Accounting Practice (GRAP).</a:t>
            </a:r>
            <a:endParaRPr lang="en-GB" sz="2000" dirty="0"/>
          </a:p>
          <a:p>
            <a:endParaRPr lang="en-SB" dirty="0"/>
          </a:p>
        </p:txBody>
      </p:sp>
    </p:spTree>
    <p:extLst>
      <p:ext uri="{BB962C8B-B14F-4D97-AF65-F5344CB8AC3E}">
        <p14:creationId xmlns:p14="http://schemas.microsoft.com/office/powerpoint/2010/main" val="132217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78B7-6FD8-46D6-A890-9CDF32DB8813}"/>
              </a:ext>
            </a:extLst>
          </p:cNvPr>
          <p:cNvSpPr>
            <a:spLocks noGrp="1"/>
          </p:cNvSpPr>
          <p:nvPr>
            <p:ph type="title"/>
          </p:nvPr>
        </p:nvSpPr>
        <p:spPr/>
        <p:txBody>
          <a:bodyPr>
            <a:normAutofit/>
          </a:bodyPr>
          <a:lstStyle/>
          <a:p>
            <a:r>
              <a:rPr lang="en-GB" sz="4000" b="1" dirty="0">
                <a:latin typeface="Century Gothic" panose="020B0502020202020204" pitchFamily="34" charset="0"/>
              </a:rPr>
              <a:t>Agenda</a:t>
            </a:r>
            <a:endParaRPr lang="en-SB" sz="40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D04B2567-5A5B-4CE9-A472-D1B3216634F4}"/>
              </a:ext>
            </a:extLst>
          </p:cNvPr>
          <p:cNvSpPr>
            <a:spLocks noGrp="1"/>
          </p:cNvSpPr>
          <p:nvPr>
            <p:ph idx="1"/>
          </p:nvPr>
        </p:nvSpPr>
        <p:spPr>
          <a:xfrm>
            <a:off x="838200" y="1314449"/>
            <a:ext cx="6638925" cy="4391025"/>
          </a:xfrm>
        </p:spPr>
        <p:txBody>
          <a:bodyPr>
            <a:normAutofit/>
          </a:bodyPr>
          <a:lstStyle/>
          <a:p>
            <a:r>
              <a:rPr lang="en-GB" dirty="0">
                <a:latin typeface="Century Gothic" panose="020B0502020202020204" pitchFamily="34" charset="0"/>
              </a:rPr>
              <a:t>Performance</a:t>
            </a:r>
          </a:p>
          <a:p>
            <a:pPr lvl="1"/>
            <a:r>
              <a:rPr lang="en-GB" dirty="0">
                <a:latin typeface="Century Gothic" panose="020B0502020202020204" pitchFamily="34" charset="0"/>
              </a:rPr>
              <a:t>Economic recovery</a:t>
            </a:r>
          </a:p>
          <a:p>
            <a:pPr lvl="1"/>
            <a:r>
              <a:rPr lang="en-GB" dirty="0">
                <a:latin typeface="Century Gothic" panose="020B0502020202020204" pitchFamily="34" charset="0"/>
              </a:rPr>
              <a:t>Covid-19 pandemic</a:t>
            </a:r>
          </a:p>
          <a:p>
            <a:pPr lvl="1"/>
            <a:r>
              <a:rPr lang="en-GB" dirty="0">
                <a:latin typeface="Century Gothic" panose="020B0502020202020204" pitchFamily="34" charset="0"/>
              </a:rPr>
              <a:t>Social dialogues</a:t>
            </a:r>
          </a:p>
          <a:p>
            <a:pPr lvl="1"/>
            <a:r>
              <a:rPr lang="en-GB" dirty="0">
                <a:latin typeface="Century Gothic" panose="020B0502020202020204" pitchFamily="34" charset="0"/>
              </a:rPr>
              <a:t>Inputting into legislation and policy</a:t>
            </a:r>
          </a:p>
          <a:p>
            <a:pPr lvl="1"/>
            <a:r>
              <a:rPr lang="en-GB" dirty="0">
                <a:latin typeface="Century Gothic" panose="020B0502020202020204" pitchFamily="34" charset="0"/>
              </a:rPr>
              <a:t>Progress on making Nedlac fit for purpose</a:t>
            </a:r>
          </a:p>
          <a:p>
            <a:r>
              <a:rPr lang="en-GB" dirty="0">
                <a:latin typeface="Century Gothic" panose="020B0502020202020204" pitchFamily="34" charset="0"/>
              </a:rPr>
              <a:t>Financial performance</a:t>
            </a:r>
          </a:p>
          <a:p>
            <a:r>
              <a:rPr lang="en-GB" dirty="0">
                <a:latin typeface="Century Gothic" panose="020B0502020202020204" pitchFamily="34" charset="0"/>
              </a:rPr>
              <a:t>Audit outcomes</a:t>
            </a:r>
          </a:p>
          <a:p>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2F222D4A-F713-4DE2-BB13-EAE2D6785645}"/>
              </a:ext>
            </a:extLst>
          </p:cNvPr>
          <p:cNvPicPr>
            <a:picLocks noChangeAspect="1"/>
          </p:cNvPicPr>
          <p:nvPr/>
        </p:nvPicPr>
        <p:blipFill rotWithShape="1">
          <a:blip r:embed="rId2">
            <a:extLst>
              <a:ext uri="{28A0092B-C50C-407E-A947-70E740481C1C}">
                <a14:useLocalDpi xmlns:a14="http://schemas.microsoft.com/office/drawing/2010/main" val="0"/>
              </a:ext>
            </a:extLst>
          </a:blip>
          <a:srcRect b="8749"/>
          <a:stretch/>
        </p:blipFill>
        <p:spPr>
          <a:xfrm>
            <a:off x="8133108" y="429937"/>
            <a:ext cx="3734454" cy="5113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656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15B4-7D7E-45DB-9839-B9969C07D2C5}"/>
              </a:ext>
            </a:extLst>
          </p:cNvPr>
          <p:cNvSpPr>
            <a:spLocks noGrp="1"/>
          </p:cNvSpPr>
          <p:nvPr>
            <p:ph type="title" idx="4294967295"/>
          </p:nvPr>
        </p:nvSpPr>
        <p:spPr>
          <a:xfrm>
            <a:off x="-13252" y="0"/>
            <a:ext cx="13077825" cy="3741737"/>
          </a:xfrm>
        </p:spPr>
        <p:txBody>
          <a:bodyPr/>
          <a:lstStyle/>
          <a:p>
            <a:r>
              <a:rPr lang="en-GB" dirty="0">
                <a:solidFill>
                  <a:schemeClr val="bg1"/>
                </a:solidFill>
              </a:rPr>
              <a:t>year</a:t>
            </a:r>
            <a:endParaRPr lang="en-SB" dirty="0">
              <a:solidFill>
                <a:schemeClr val="bg1"/>
              </a:solidFill>
            </a:endParaRPr>
          </a:p>
        </p:txBody>
      </p:sp>
      <p:sp>
        <p:nvSpPr>
          <p:cNvPr id="3" name="Rectangle 2">
            <a:extLst>
              <a:ext uri="{FF2B5EF4-FFF2-40B4-BE49-F238E27FC236}">
                <a16:creationId xmlns:a16="http://schemas.microsoft.com/office/drawing/2014/main" id="{C08D327F-B2C5-4F1F-BE0A-185DE251449B}"/>
              </a:ext>
            </a:extLst>
          </p:cNvPr>
          <p:cNvSpPr/>
          <p:nvPr/>
        </p:nvSpPr>
        <p:spPr>
          <a:xfrm>
            <a:off x="622027" y="214135"/>
            <a:ext cx="10459955" cy="769441"/>
          </a:xfrm>
          <a:prstGeom prst="rect">
            <a:avLst/>
          </a:prstGeom>
        </p:spPr>
        <p:txBody>
          <a:bodyPr wrap="square">
            <a:spAutoFit/>
          </a:bodyPr>
          <a:lstStyle/>
          <a:p>
            <a:r>
              <a:rPr lang="en-GB" sz="4400" b="1" dirty="0"/>
              <a:t>Performance 2021/22 Financial Year </a:t>
            </a:r>
            <a:endParaRPr lang="en-SB" sz="4400" b="1" dirty="0"/>
          </a:p>
        </p:txBody>
      </p:sp>
    </p:spTree>
    <p:extLst>
      <p:ext uri="{BB962C8B-B14F-4D97-AF65-F5344CB8AC3E}">
        <p14:creationId xmlns:p14="http://schemas.microsoft.com/office/powerpoint/2010/main" val="31497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918C-ECF6-4670-9028-45576A4F3F53}"/>
              </a:ext>
            </a:extLst>
          </p:cNvPr>
          <p:cNvSpPr>
            <a:spLocks noGrp="1"/>
          </p:cNvSpPr>
          <p:nvPr>
            <p:ph type="title"/>
          </p:nvPr>
        </p:nvSpPr>
        <p:spPr/>
        <p:txBody>
          <a:bodyPr/>
          <a:lstStyle/>
          <a:p>
            <a:r>
              <a:rPr lang="en-GB" dirty="0"/>
              <a:t>Performance indicators</a:t>
            </a:r>
            <a:endParaRPr lang="en-SB" dirty="0"/>
          </a:p>
        </p:txBody>
      </p:sp>
      <p:graphicFrame>
        <p:nvGraphicFramePr>
          <p:cNvPr id="4" name="Content Placeholder 3">
            <a:extLst>
              <a:ext uri="{FF2B5EF4-FFF2-40B4-BE49-F238E27FC236}">
                <a16:creationId xmlns:a16="http://schemas.microsoft.com/office/drawing/2014/main" id="{A73BF7FF-0F21-4D38-8F89-21768E334EC0}"/>
              </a:ext>
            </a:extLst>
          </p:cNvPr>
          <p:cNvGraphicFramePr>
            <a:graphicFrameLocks noGrp="1"/>
          </p:cNvGraphicFramePr>
          <p:nvPr>
            <p:ph idx="1"/>
            <p:extLst>
              <p:ext uri="{D42A27DB-BD31-4B8C-83A1-F6EECF244321}">
                <p14:modId xmlns:p14="http://schemas.microsoft.com/office/powerpoint/2010/main" val="2824490826"/>
              </p:ext>
            </p:extLst>
          </p:nvPr>
        </p:nvGraphicFramePr>
        <p:xfrm>
          <a:off x="838200" y="1433513"/>
          <a:ext cx="10227363" cy="3891267"/>
        </p:xfrm>
        <a:graphic>
          <a:graphicData uri="http://schemas.openxmlformats.org/drawingml/2006/table">
            <a:tbl>
              <a:tblPr firstRow="1" bandRow="1">
                <a:tableStyleId>{5C22544A-7EE6-4342-B048-85BDC9FD1C3A}</a:tableStyleId>
              </a:tblPr>
              <a:tblGrid>
                <a:gridCol w="2739675">
                  <a:extLst>
                    <a:ext uri="{9D8B030D-6E8A-4147-A177-3AD203B41FA5}">
                      <a16:colId xmlns:a16="http://schemas.microsoft.com/office/drawing/2014/main" val="3100045867"/>
                    </a:ext>
                  </a:extLst>
                </a:gridCol>
                <a:gridCol w="1871922">
                  <a:extLst>
                    <a:ext uri="{9D8B030D-6E8A-4147-A177-3AD203B41FA5}">
                      <a16:colId xmlns:a16="http://schemas.microsoft.com/office/drawing/2014/main" val="2501523999"/>
                    </a:ext>
                  </a:extLst>
                </a:gridCol>
                <a:gridCol w="1871922">
                  <a:extLst>
                    <a:ext uri="{9D8B030D-6E8A-4147-A177-3AD203B41FA5}">
                      <a16:colId xmlns:a16="http://schemas.microsoft.com/office/drawing/2014/main" val="669914201"/>
                    </a:ext>
                  </a:extLst>
                </a:gridCol>
                <a:gridCol w="1871922">
                  <a:extLst>
                    <a:ext uri="{9D8B030D-6E8A-4147-A177-3AD203B41FA5}">
                      <a16:colId xmlns:a16="http://schemas.microsoft.com/office/drawing/2014/main" val="2830832644"/>
                    </a:ext>
                  </a:extLst>
                </a:gridCol>
                <a:gridCol w="1871922">
                  <a:extLst>
                    <a:ext uri="{9D8B030D-6E8A-4147-A177-3AD203B41FA5}">
                      <a16:colId xmlns:a16="http://schemas.microsoft.com/office/drawing/2014/main" val="1441408414"/>
                    </a:ext>
                  </a:extLst>
                </a:gridCol>
              </a:tblGrid>
              <a:tr h="764640">
                <a:tc>
                  <a:txBody>
                    <a:bodyPr/>
                    <a:lstStyle/>
                    <a:p>
                      <a:r>
                        <a:rPr lang="en-GB" dirty="0"/>
                        <a:t>Programme</a:t>
                      </a:r>
                      <a:endParaRPr lang="en-SB" dirty="0"/>
                    </a:p>
                  </a:txBody>
                  <a:tcPr>
                    <a:solidFill>
                      <a:schemeClr val="accent6">
                        <a:lumMod val="60000"/>
                        <a:lumOff val="40000"/>
                      </a:schemeClr>
                    </a:solidFill>
                  </a:tcPr>
                </a:tc>
                <a:tc>
                  <a:txBody>
                    <a:bodyPr/>
                    <a:lstStyle/>
                    <a:p>
                      <a:r>
                        <a:rPr lang="en-GB" dirty="0"/>
                        <a:t>No of indicators</a:t>
                      </a:r>
                      <a:endParaRPr lang="en-SB" dirty="0"/>
                    </a:p>
                  </a:txBody>
                  <a:tcPr>
                    <a:solidFill>
                      <a:schemeClr val="accent6">
                        <a:lumMod val="60000"/>
                        <a:lumOff val="40000"/>
                      </a:schemeClr>
                    </a:solidFill>
                  </a:tcPr>
                </a:tc>
                <a:tc>
                  <a:txBody>
                    <a:bodyPr/>
                    <a:lstStyle/>
                    <a:p>
                      <a:r>
                        <a:rPr lang="en-GB" dirty="0"/>
                        <a:t>No  achieved</a:t>
                      </a:r>
                      <a:endParaRPr lang="en-SB" dirty="0"/>
                    </a:p>
                  </a:txBody>
                  <a:tcPr>
                    <a:solidFill>
                      <a:schemeClr val="accent6">
                        <a:lumMod val="60000"/>
                        <a:lumOff val="40000"/>
                      </a:schemeClr>
                    </a:solidFill>
                  </a:tcPr>
                </a:tc>
                <a:tc>
                  <a:txBody>
                    <a:bodyPr/>
                    <a:lstStyle/>
                    <a:p>
                      <a:r>
                        <a:rPr lang="en-GB" dirty="0"/>
                        <a:t>Not achieved</a:t>
                      </a:r>
                      <a:endParaRPr lang="en-SB" dirty="0"/>
                    </a:p>
                  </a:txBody>
                  <a:tcPr>
                    <a:solidFill>
                      <a:schemeClr val="accent6">
                        <a:lumMod val="60000"/>
                        <a:lumOff val="40000"/>
                      </a:schemeClr>
                    </a:solidFill>
                  </a:tcPr>
                </a:tc>
                <a:tc>
                  <a:txBody>
                    <a:bodyPr/>
                    <a:lstStyle/>
                    <a:p>
                      <a:r>
                        <a:rPr lang="en-GB" dirty="0"/>
                        <a:t>% achieved</a:t>
                      </a:r>
                      <a:endParaRPr lang="en-SB" dirty="0"/>
                    </a:p>
                  </a:txBody>
                  <a:tcPr>
                    <a:solidFill>
                      <a:schemeClr val="accent6">
                        <a:lumMod val="60000"/>
                        <a:lumOff val="40000"/>
                      </a:schemeClr>
                    </a:solidFill>
                  </a:tcPr>
                </a:tc>
                <a:extLst>
                  <a:ext uri="{0D108BD9-81ED-4DB2-BD59-A6C34878D82A}">
                    <a16:rowId xmlns:a16="http://schemas.microsoft.com/office/drawing/2014/main" val="17574863"/>
                  </a:ext>
                </a:extLst>
              </a:tr>
              <a:tr h="767889">
                <a:tc>
                  <a:txBody>
                    <a:bodyPr/>
                    <a:lstStyle/>
                    <a:p>
                      <a:r>
                        <a:rPr lang="en-GB" sz="2400" dirty="0"/>
                        <a:t>Administration </a:t>
                      </a:r>
                      <a:endParaRPr lang="en-SB" sz="2400" dirty="0"/>
                    </a:p>
                  </a:txBody>
                  <a:tcPr>
                    <a:solidFill>
                      <a:schemeClr val="accent6">
                        <a:lumMod val="60000"/>
                        <a:lumOff val="40000"/>
                      </a:schemeClr>
                    </a:solidFill>
                  </a:tcPr>
                </a:tc>
                <a:tc>
                  <a:txBody>
                    <a:bodyPr/>
                    <a:lstStyle/>
                    <a:p>
                      <a:pPr algn="ctr"/>
                      <a:r>
                        <a:rPr lang="en-GB" sz="2800" dirty="0"/>
                        <a:t>8</a:t>
                      </a:r>
                      <a:endParaRPr lang="en-SB" sz="2800" dirty="0"/>
                    </a:p>
                  </a:txBody>
                  <a:tcPr anchor="ctr">
                    <a:solidFill>
                      <a:schemeClr val="accent6">
                        <a:lumMod val="60000"/>
                        <a:lumOff val="40000"/>
                      </a:schemeClr>
                    </a:solidFill>
                  </a:tcPr>
                </a:tc>
                <a:tc>
                  <a:txBody>
                    <a:bodyPr/>
                    <a:lstStyle/>
                    <a:p>
                      <a:pPr algn="ctr"/>
                      <a:r>
                        <a:rPr lang="en-GB" sz="2800" dirty="0"/>
                        <a:t>5</a:t>
                      </a:r>
                      <a:endParaRPr lang="en-SB" sz="2800" dirty="0"/>
                    </a:p>
                  </a:txBody>
                  <a:tcPr anchor="ctr">
                    <a:solidFill>
                      <a:schemeClr val="accent6">
                        <a:lumMod val="60000"/>
                        <a:lumOff val="40000"/>
                      </a:schemeClr>
                    </a:solidFill>
                  </a:tcPr>
                </a:tc>
                <a:tc>
                  <a:txBody>
                    <a:bodyPr/>
                    <a:lstStyle/>
                    <a:p>
                      <a:pPr algn="ctr"/>
                      <a:r>
                        <a:rPr lang="en-GB" sz="2800" dirty="0"/>
                        <a:t>3</a:t>
                      </a:r>
                      <a:endParaRPr lang="en-SB" sz="2800" dirty="0"/>
                    </a:p>
                  </a:txBody>
                  <a:tcPr anchor="ctr">
                    <a:solidFill>
                      <a:schemeClr val="accent6">
                        <a:lumMod val="60000"/>
                        <a:lumOff val="40000"/>
                      </a:schemeClr>
                    </a:solidFill>
                  </a:tcPr>
                </a:tc>
                <a:tc>
                  <a:txBody>
                    <a:bodyPr/>
                    <a:lstStyle/>
                    <a:p>
                      <a:pPr algn="ctr"/>
                      <a:r>
                        <a:rPr lang="en-GB" sz="2800" dirty="0"/>
                        <a:t>60%</a:t>
                      </a:r>
                      <a:endParaRPr lang="en-SB" sz="2800" dirty="0"/>
                    </a:p>
                  </a:txBody>
                  <a:tcPr anchor="ctr">
                    <a:solidFill>
                      <a:schemeClr val="accent6">
                        <a:lumMod val="60000"/>
                        <a:lumOff val="40000"/>
                      </a:schemeClr>
                    </a:solidFill>
                  </a:tcPr>
                </a:tc>
                <a:extLst>
                  <a:ext uri="{0D108BD9-81ED-4DB2-BD59-A6C34878D82A}">
                    <a16:rowId xmlns:a16="http://schemas.microsoft.com/office/drawing/2014/main" val="2715245385"/>
                  </a:ext>
                </a:extLst>
              </a:tr>
              <a:tr h="767889">
                <a:tc>
                  <a:txBody>
                    <a:bodyPr/>
                    <a:lstStyle/>
                    <a:p>
                      <a:r>
                        <a:rPr lang="en-GB" sz="2400" dirty="0"/>
                        <a:t>Programmes</a:t>
                      </a:r>
                      <a:endParaRPr lang="en-SB" sz="2400" dirty="0"/>
                    </a:p>
                  </a:txBody>
                  <a:tcPr>
                    <a:solidFill>
                      <a:schemeClr val="accent6">
                        <a:lumMod val="60000"/>
                        <a:lumOff val="40000"/>
                      </a:schemeClr>
                    </a:solidFill>
                  </a:tcPr>
                </a:tc>
                <a:tc>
                  <a:txBody>
                    <a:bodyPr/>
                    <a:lstStyle/>
                    <a:p>
                      <a:pPr algn="ctr"/>
                      <a:r>
                        <a:rPr lang="en-GB" sz="2800" dirty="0"/>
                        <a:t>4</a:t>
                      </a:r>
                      <a:endParaRPr lang="en-SB" sz="2800" dirty="0"/>
                    </a:p>
                  </a:txBody>
                  <a:tcPr anchor="ctr">
                    <a:solidFill>
                      <a:schemeClr val="accent6">
                        <a:lumMod val="60000"/>
                        <a:lumOff val="40000"/>
                      </a:schemeClr>
                    </a:solidFill>
                  </a:tcPr>
                </a:tc>
                <a:tc>
                  <a:txBody>
                    <a:bodyPr/>
                    <a:lstStyle/>
                    <a:p>
                      <a:pPr algn="ctr"/>
                      <a:r>
                        <a:rPr lang="en-GB" sz="2800" dirty="0"/>
                        <a:t>3</a:t>
                      </a:r>
                      <a:endParaRPr lang="en-SB" sz="2800" dirty="0"/>
                    </a:p>
                  </a:txBody>
                  <a:tcPr anchor="ctr">
                    <a:solidFill>
                      <a:schemeClr val="accent6">
                        <a:lumMod val="60000"/>
                        <a:lumOff val="40000"/>
                      </a:schemeClr>
                    </a:solidFill>
                  </a:tcPr>
                </a:tc>
                <a:tc>
                  <a:txBody>
                    <a:bodyPr/>
                    <a:lstStyle/>
                    <a:p>
                      <a:pPr algn="ctr"/>
                      <a:r>
                        <a:rPr lang="en-GB" sz="2800" dirty="0"/>
                        <a:t>1</a:t>
                      </a:r>
                      <a:endParaRPr lang="en-SB" sz="2800" dirty="0"/>
                    </a:p>
                  </a:txBody>
                  <a:tcPr anchor="ctr">
                    <a:solidFill>
                      <a:schemeClr val="accent6">
                        <a:lumMod val="60000"/>
                        <a:lumOff val="40000"/>
                      </a:schemeClr>
                    </a:solidFill>
                  </a:tcPr>
                </a:tc>
                <a:tc>
                  <a:txBody>
                    <a:bodyPr/>
                    <a:lstStyle/>
                    <a:p>
                      <a:pPr algn="ctr"/>
                      <a:r>
                        <a:rPr lang="en-GB" sz="2800" dirty="0"/>
                        <a:t>75%</a:t>
                      </a:r>
                      <a:endParaRPr lang="en-SB" sz="2800" dirty="0"/>
                    </a:p>
                  </a:txBody>
                  <a:tcPr anchor="ctr">
                    <a:solidFill>
                      <a:schemeClr val="accent6">
                        <a:lumMod val="60000"/>
                        <a:lumOff val="40000"/>
                      </a:schemeClr>
                    </a:solidFill>
                  </a:tcPr>
                </a:tc>
                <a:extLst>
                  <a:ext uri="{0D108BD9-81ED-4DB2-BD59-A6C34878D82A}">
                    <a16:rowId xmlns:a16="http://schemas.microsoft.com/office/drawing/2014/main" val="3325244953"/>
                  </a:ext>
                </a:extLst>
              </a:tr>
              <a:tr h="767889">
                <a:tc>
                  <a:txBody>
                    <a:bodyPr/>
                    <a:lstStyle/>
                    <a:p>
                      <a:r>
                        <a:rPr lang="en-GB" sz="2400" dirty="0"/>
                        <a:t>Capacity building</a:t>
                      </a:r>
                      <a:endParaRPr lang="en-SB" sz="2400" dirty="0"/>
                    </a:p>
                  </a:txBody>
                  <a:tcPr>
                    <a:solidFill>
                      <a:schemeClr val="accent6">
                        <a:lumMod val="60000"/>
                        <a:lumOff val="40000"/>
                      </a:schemeClr>
                    </a:solidFill>
                  </a:tcPr>
                </a:tc>
                <a:tc>
                  <a:txBody>
                    <a:bodyPr/>
                    <a:lstStyle/>
                    <a:p>
                      <a:pPr algn="ctr"/>
                      <a:r>
                        <a:rPr lang="en-GB" sz="2800" dirty="0"/>
                        <a:t>3</a:t>
                      </a:r>
                      <a:endParaRPr lang="en-SB" sz="2800" dirty="0"/>
                    </a:p>
                  </a:txBody>
                  <a:tcPr anchor="ctr">
                    <a:solidFill>
                      <a:schemeClr val="accent6">
                        <a:lumMod val="60000"/>
                        <a:lumOff val="40000"/>
                      </a:schemeClr>
                    </a:solidFill>
                  </a:tcPr>
                </a:tc>
                <a:tc>
                  <a:txBody>
                    <a:bodyPr/>
                    <a:lstStyle/>
                    <a:p>
                      <a:pPr algn="ctr"/>
                      <a:r>
                        <a:rPr lang="en-GB" sz="2800" dirty="0"/>
                        <a:t>2</a:t>
                      </a:r>
                      <a:endParaRPr lang="en-SB" sz="2800" dirty="0"/>
                    </a:p>
                  </a:txBody>
                  <a:tcPr anchor="ctr">
                    <a:solidFill>
                      <a:schemeClr val="accent6">
                        <a:lumMod val="60000"/>
                        <a:lumOff val="40000"/>
                      </a:schemeClr>
                    </a:solidFill>
                  </a:tcPr>
                </a:tc>
                <a:tc>
                  <a:txBody>
                    <a:bodyPr/>
                    <a:lstStyle/>
                    <a:p>
                      <a:pPr algn="ctr"/>
                      <a:r>
                        <a:rPr lang="en-GB" sz="2800" dirty="0"/>
                        <a:t>1</a:t>
                      </a:r>
                      <a:endParaRPr lang="en-SB" sz="2800" dirty="0"/>
                    </a:p>
                  </a:txBody>
                  <a:tcPr anchor="ctr">
                    <a:solidFill>
                      <a:schemeClr val="accent6">
                        <a:lumMod val="60000"/>
                        <a:lumOff val="40000"/>
                      </a:schemeClr>
                    </a:solidFill>
                  </a:tcPr>
                </a:tc>
                <a:tc>
                  <a:txBody>
                    <a:bodyPr/>
                    <a:lstStyle/>
                    <a:p>
                      <a:pPr algn="ctr"/>
                      <a:r>
                        <a:rPr lang="en-GB" sz="2800" dirty="0"/>
                        <a:t>60%</a:t>
                      </a:r>
                      <a:endParaRPr lang="en-SB" sz="2800" dirty="0"/>
                    </a:p>
                  </a:txBody>
                  <a:tcPr anchor="ctr">
                    <a:solidFill>
                      <a:schemeClr val="accent6">
                        <a:lumMod val="60000"/>
                        <a:lumOff val="40000"/>
                      </a:schemeClr>
                    </a:solidFill>
                  </a:tcPr>
                </a:tc>
                <a:extLst>
                  <a:ext uri="{0D108BD9-81ED-4DB2-BD59-A6C34878D82A}">
                    <a16:rowId xmlns:a16="http://schemas.microsoft.com/office/drawing/2014/main" val="703830332"/>
                  </a:ext>
                </a:extLst>
              </a:tr>
              <a:tr h="767889">
                <a:tc>
                  <a:txBody>
                    <a:bodyPr/>
                    <a:lstStyle/>
                    <a:p>
                      <a:r>
                        <a:rPr lang="en-GB" sz="2400" b="1" dirty="0"/>
                        <a:t>TOTAL </a:t>
                      </a:r>
                      <a:endParaRPr lang="en-SB" sz="2400" b="1" dirty="0"/>
                    </a:p>
                  </a:txBody>
                  <a:tcPr>
                    <a:solidFill>
                      <a:schemeClr val="accent6">
                        <a:lumMod val="60000"/>
                        <a:lumOff val="40000"/>
                      </a:schemeClr>
                    </a:solidFill>
                  </a:tcPr>
                </a:tc>
                <a:tc>
                  <a:txBody>
                    <a:bodyPr/>
                    <a:lstStyle/>
                    <a:p>
                      <a:pPr algn="ctr"/>
                      <a:r>
                        <a:rPr lang="en-GB" sz="2800" b="1" dirty="0"/>
                        <a:t>15</a:t>
                      </a:r>
                      <a:endParaRPr lang="en-SB" sz="2800" b="1" dirty="0"/>
                    </a:p>
                  </a:txBody>
                  <a:tcPr anchor="ctr">
                    <a:solidFill>
                      <a:schemeClr val="accent6">
                        <a:lumMod val="60000"/>
                        <a:lumOff val="40000"/>
                      </a:schemeClr>
                    </a:solidFill>
                  </a:tcPr>
                </a:tc>
                <a:tc>
                  <a:txBody>
                    <a:bodyPr/>
                    <a:lstStyle/>
                    <a:p>
                      <a:pPr algn="ctr"/>
                      <a:r>
                        <a:rPr lang="en-GB" sz="2800" b="1" dirty="0"/>
                        <a:t>10</a:t>
                      </a:r>
                      <a:endParaRPr lang="en-SB" sz="2800" b="1" dirty="0"/>
                    </a:p>
                  </a:txBody>
                  <a:tcPr anchor="ctr">
                    <a:solidFill>
                      <a:schemeClr val="accent6">
                        <a:lumMod val="60000"/>
                        <a:lumOff val="40000"/>
                      </a:schemeClr>
                    </a:solidFill>
                  </a:tcPr>
                </a:tc>
                <a:tc>
                  <a:txBody>
                    <a:bodyPr/>
                    <a:lstStyle/>
                    <a:p>
                      <a:pPr algn="ctr"/>
                      <a:r>
                        <a:rPr lang="en-GB" sz="2800" b="1" dirty="0"/>
                        <a:t>5</a:t>
                      </a:r>
                      <a:endParaRPr lang="en-SB" sz="2800" b="1" dirty="0"/>
                    </a:p>
                  </a:txBody>
                  <a:tcPr anchor="ctr">
                    <a:solidFill>
                      <a:schemeClr val="accent6">
                        <a:lumMod val="60000"/>
                        <a:lumOff val="40000"/>
                      </a:schemeClr>
                    </a:solidFill>
                  </a:tcPr>
                </a:tc>
                <a:tc>
                  <a:txBody>
                    <a:bodyPr/>
                    <a:lstStyle/>
                    <a:p>
                      <a:pPr algn="ctr"/>
                      <a:r>
                        <a:rPr lang="en-GB" sz="2800" b="1" dirty="0"/>
                        <a:t>66%</a:t>
                      </a:r>
                      <a:endParaRPr lang="en-SB" sz="2800" b="1" dirty="0"/>
                    </a:p>
                  </a:txBody>
                  <a:tcPr anchor="ctr">
                    <a:solidFill>
                      <a:schemeClr val="accent6">
                        <a:lumMod val="60000"/>
                        <a:lumOff val="40000"/>
                      </a:schemeClr>
                    </a:solidFill>
                  </a:tcPr>
                </a:tc>
                <a:extLst>
                  <a:ext uri="{0D108BD9-81ED-4DB2-BD59-A6C34878D82A}">
                    <a16:rowId xmlns:a16="http://schemas.microsoft.com/office/drawing/2014/main" val="1780308743"/>
                  </a:ext>
                </a:extLst>
              </a:tr>
            </a:tbl>
          </a:graphicData>
        </a:graphic>
      </p:graphicFrame>
    </p:spTree>
    <p:extLst>
      <p:ext uri="{BB962C8B-B14F-4D97-AF65-F5344CB8AC3E}">
        <p14:creationId xmlns:p14="http://schemas.microsoft.com/office/powerpoint/2010/main" val="129618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BB99-7780-EA81-60B2-3B2475BDA0D8}"/>
              </a:ext>
            </a:extLst>
          </p:cNvPr>
          <p:cNvSpPr>
            <a:spLocks noGrp="1"/>
          </p:cNvSpPr>
          <p:nvPr>
            <p:ph type="title"/>
          </p:nvPr>
        </p:nvSpPr>
        <p:spPr>
          <a:xfrm>
            <a:off x="838200" y="45555"/>
            <a:ext cx="10515600" cy="974035"/>
          </a:xfrm>
        </p:spPr>
        <p:txBody>
          <a:bodyPr>
            <a:normAutofit/>
          </a:bodyPr>
          <a:lstStyle/>
          <a:p>
            <a:r>
              <a:rPr lang="en-ZA" sz="4000" dirty="0"/>
              <a:t>Implementation of the ERRP</a:t>
            </a:r>
          </a:p>
        </p:txBody>
      </p:sp>
      <p:pic>
        <p:nvPicPr>
          <p:cNvPr id="6" name="Picture 5" descr="Timeline&#10;&#10;Description automatically generated">
            <a:extLst>
              <a:ext uri="{FF2B5EF4-FFF2-40B4-BE49-F238E27FC236}">
                <a16:creationId xmlns:a16="http://schemas.microsoft.com/office/drawing/2014/main" id="{9FD6945C-3FB0-B509-75D8-D5A4761B0E9A}"/>
              </a:ext>
            </a:extLst>
          </p:cNvPr>
          <p:cNvPicPr>
            <a:picLocks noChangeAspect="1"/>
          </p:cNvPicPr>
          <p:nvPr/>
        </p:nvPicPr>
        <p:blipFill rotWithShape="1">
          <a:blip r:embed="rId2">
            <a:extLst>
              <a:ext uri="{28A0092B-C50C-407E-A947-70E740481C1C}">
                <a14:useLocalDpi xmlns:a14="http://schemas.microsoft.com/office/drawing/2010/main" val="0"/>
              </a:ext>
            </a:extLst>
          </a:blip>
          <a:srcRect t="9607" b="25417"/>
          <a:stretch/>
        </p:blipFill>
        <p:spPr>
          <a:xfrm>
            <a:off x="838200" y="1118396"/>
            <a:ext cx="10060039" cy="4621208"/>
          </a:xfrm>
          <a:prstGeom prst="rect">
            <a:avLst/>
          </a:prstGeom>
        </p:spPr>
      </p:pic>
      <p:sp>
        <p:nvSpPr>
          <p:cNvPr id="8" name="TextBox 7">
            <a:extLst>
              <a:ext uri="{FF2B5EF4-FFF2-40B4-BE49-F238E27FC236}">
                <a16:creationId xmlns:a16="http://schemas.microsoft.com/office/drawing/2014/main" id="{71C9BDE9-FAE8-D60E-E657-E649E7A8CE9B}"/>
              </a:ext>
            </a:extLst>
          </p:cNvPr>
          <p:cNvSpPr txBox="1"/>
          <p:nvPr/>
        </p:nvSpPr>
        <p:spPr>
          <a:xfrm>
            <a:off x="968547" y="1269103"/>
            <a:ext cx="9799343" cy="369332"/>
          </a:xfrm>
          <a:prstGeom prst="rect">
            <a:avLst/>
          </a:prstGeom>
          <a:noFill/>
        </p:spPr>
        <p:txBody>
          <a:bodyPr wrap="square" rtlCol="0">
            <a:spAutoFit/>
          </a:bodyPr>
          <a:lstStyle/>
          <a:p>
            <a:r>
              <a:rPr lang="en-ZA" dirty="0"/>
              <a:t>The focus was on information sharing and engagement in the following areas:</a:t>
            </a:r>
          </a:p>
        </p:txBody>
      </p:sp>
    </p:spTree>
    <p:extLst>
      <p:ext uri="{BB962C8B-B14F-4D97-AF65-F5344CB8AC3E}">
        <p14:creationId xmlns:p14="http://schemas.microsoft.com/office/powerpoint/2010/main" val="38905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A9AA-2A01-4518-B2C9-451B4DF43D99}"/>
              </a:ext>
            </a:extLst>
          </p:cNvPr>
          <p:cNvSpPr>
            <a:spLocks noGrp="1"/>
          </p:cNvSpPr>
          <p:nvPr>
            <p:ph type="title"/>
          </p:nvPr>
        </p:nvSpPr>
        <p:spPr>
          <a:xfrm>
            <a:off x="200024" y="56515"/>
            <a:ext cx="11239500" cy="949325"/>
          </a:xfrm>
        </p:spPr>
        <p:txBody>
          <a:bodyPr>
            <a:normAutofit/>
          </a:bodyPr>
          <a:lstStyle/>
          <a:p>
            <a:r>
              <a:rPr lang="en-GB" sz="4000" dirty="0"/>
              <a:t>Responding to the Covid-19 Pandemic</a:t>
            </a:r>
            <a:endParaRPr lang="en-SB" sz="4000" dirty="0"/>
          </a:p>
        </p:txBody>
      </p:sp>
      <p:graphicFrame>
        <p:nvGraphicFramePr>
          <p:cNvPr id="5" name="Table 4">
            <a:extLst>
              <a:ext uri="{FF2B5EF4-FFF2-40B4-BE49-F238E27FC236}">
                <a16:creationId xmlns:a16="http://schemas.microsoft.com/office/drawing/2014/main" id="{FFB5E5B5-E31B-4B6E-AE21-EAFA7DD00FFC}"/>
              </a:ext>
            </a:extLst>
          </p:cNvPr>
          <p:cNvGraphicFramePr>
            <a:graphicFrameLocks noGrp="1"/>
          </p:cNvGraphicFramePr>
          <p:nvPr>
            <p:extLst>
              <p:ext uri="{D42A27DB-BD31-4B8C-83A1-F6EECF244321}">
                <p14:modId xmlns:p14="http://schemas.microsoft.com/office/powerpoint/2010/main" val="639240481"/>
              </p:ext>
            </p:extLst>
          </p:nvPr>
        </p:nvGraphicFramePr>
        <p:xfrm>
          <a:off x="266700" y="1280160"/>
          <a:ext cx="11658600" cy="4572000"/>
        </p:xfrm>
        <a:graphic>
          <a:graphicData uri="http://schemas.openxmlformats.org/drawingml/2006/table">
            <a:tbl>
              <a:tblPr firstRow="1" bandRow="1">
                <a:tableStyleId>{93296810-A885-4BE3-A3E7-6D5BEEA58F35}</a:tableStyleId>
              </a:tblPr>
              <a:tblGrid>
                <a:gridCol w="3886200">
                  <a:extLst>
                    <a:ext uri="{9D8B030D-6E8A-4147-A177-3AD203B41FA5}">
                      <a16:colId xmlns:a16="http://schemas.microsoft.com/office/drawing/2014/main" val="838713350"/>
                    </a:ext>
                  </a:extLst>
                </a:gridCol>
                <a:gridCol w="3886200">
                  <a:extLst>
                    <a:ext uri="{9D8B030D-6E8A-4147-A177-3AD203B41FA5}">
                      <a16:colId xmlns:a16="http://schemas.microsoft.com/office/drawing/2014/main" val="1162394762"/>
                    </a:ext>
                  </a:extLst>
                </a:gridCol>
                <a:gridCol w="3886200">
                  <a:extLst>
                    <a:ext uri="{9D8B030D-6E8A-4147-A177-3AD203B41FA5}">
                      <a16:colId xmlns:a16="http://schemas.microsoft.com/office/drawing/2014/main" val="2998629717"/>
                    </a:ext>
                  </a:extLst>
                </a:gridCol>
              </a:tblGrid>
              <a:tr h="370840">
                <a:tc>
                  <a:txBody>
                    <a:bodyPr/>
                    <a:lstStyle/>
                    <a:p>
                      <a:r>
                        <a:rPr lang="en-GB" dirty="0"/>
                        <a:t>Prevention of Covid-19 transmission</a:t>
                      </a:r>
                    </a:p>
                    <a:p>
                      <a:endParaRPr lang="en-SB" dirty="0"/>
                    </a:p>
                  </a:txBody>
                  <a:tcPr/>
                </a:tc>
                <a:tc>
                  <a:txBody>
                    <a:bodyPr/>
                    <a:lstStyle/>
                    <a:p>
                      <a:r>
                        <a:rPr lang="en-GB" dirty="0"/>
                        <a:t>Vaccination programme</a:t>
                      </a:r>
                      <a:endParaRPr lang="en-SB" dirty="0"/>
                    </a:p>
                  </a:txBody>
                  <a:tcPr/>
                </a:tc>
                <a:tc>
                  <a:txBody>
                    <a:bodyPr/>
                    <a:lstStyle/>
                    <a:p>
                      <a:r>
                        <a:rPr lang="en-GB" dirty="0"/>
                        <a:t>Mitigating impact on       economy and relief </a:t>
                      </a:r>
                      <a:endParaRPr lang="en-SB" dirty="0"/>
                    </a:p>
                  </a:txBody>
                  <a:tcPr/>
                </a:tc>
                <a:extLst>
                  <a:ext uri="{0D108BD9-81ED-4DB2-BD59-A6C34878D82A}">
                    <a16:rowId xmlns:a16="http://schemas.microsoft.com/office/drawing/2014/main" val="3553528823"/>
                  </a:ext>
                </a:extLst>
              </a:tr>
              <a:tr h="370840">
                <a:tc>
                  <a:txBody>
                    <a:bodyPr/>
                    <a:lstStyle/>
                    <a:p>
                      <a:pPr marL="285750" indent="-285750">
                        <a:buFont typeface="Arial" panose="020B0604020202020204" pitchFamily="34" charset="0"/>
                        <a:buChar char="•"/>
                      </a:pPr>
                      <a:r>
                        <a:rPr lang="en-GB" dirty="0"/>
                        <a:t>Active monitoring, information sharing to respond to the changing science and circumstances</a:t>
                      </a:r>
                    </a:p>
                    <a:p>
                      <a:pPr marL="285750" indent="-285750">
                        <a:buFont typeface="Arial" panose="020B0604020202020204" pitchFamily="34" charset="0"/>
                        <a:buChar char="•"/>
                      </a:pPr>
                      <a:r>
                        <a:rPr lang="en-GB" dirty="0"/>
                        <a:t>Promotion and/or review of non-pharmaceutical interventions including masks, gatherings, social distancing, curfews, restrictions on travel, alcohol, etc</a:t>
                      </a:r>
                    </a:p>
                    <a:p>
                      <a:pPr marL="285750" indent="-285750">
                        <a:buFont typeface="Arial" panose="020B0604020202020204" pitchFamily="34" charset="0"/>
                        <a:buChar char="•"/>
                      </a:pPr>
                      <a:r>
                        <a:rPr lang="en-GB" dirty="0"/>
                        <a:t>Directions, Regulations and Code on the management of Covid in the workplace</a:t>
                      </a:r>
                      <a:endParaRPr lang="en-SB" dirty="0"/>
                    </a:p>
                  </a:txBody>
                  <a:tcPr/>
                </a:tc>
                <a:tc>
                  <a:txBody>
                    <a:bodyPr/>
                    <a:lstStyle/>
                    <a:p>
                      <a:pPr marL="285750" indent="-285750">
                        <a:buFont typeface="Arial" panose="020B0604020202020204" pitchFamily="34" charset="0"/>
                        <a:buChar char="•"/>
                      </a:pPr>
                      <a:r>
                        <a:rPr lang="en-GB" dirty="0"/>
                        <a:t>Delivery of vaccine partnership by B4SA</a:t>
                      </a:r>
                    </a:p>
                    <a:p>
                      <a:pPr marL="285750" indent="-285750">
                        <a:buFont typeface="Arial" panose="020B0604020202020204" pitchFamily="34" charset="0"/>
                        <a:buChar char="•"/>
                      </a:pPr>
                      <a:r>
                        <a:rPr lang="en-GB" dirty="0"/>
                        <a:t>Mobilisation for vaccines including All of Society Commitment</a:t>
                      </a:r>
                    </a:p>
                    <a:p>
                      <a:pPr marL="285750" indent="-285750">
                        <a:buFont typeface="Arial" panose="020B0604020202020204" pitchFamily="34" charset="0"/>
                        <a:buChar char="•"/>
                      </a:pPr>
                      <a:r>
                        <a:rPr lang="en-GB" dirty="0"/>
                        <a:t>Communication and behavioural change interventions</a:t>
                      </a:r>
                    </a:p>
                    <a:p>
                      <a:pPr marL="285750" indent="-285750">
                        <a:buFont typeface="Arial" panose="020B0604020202020204" pitchFamily="34" charset="0"/>
                        <a:buChar char="•"/>
                      </a:pPr>
                      <a:r>
                        <a:rPr lang="en-GB" dirty="0"/>
                        <a:t>Consideration of incentives and  (vaccine certificates, attending of larger events)</a:t>
                      </a:r>
                    </a:p>
                    <a:p>
                      <a:pPr marL="285750" indent="-285750">
                        <a:buFont typeface="Arial" panose="020B0604020202020204" pitchFamily="34" charset="0"/>
                        <a:buChar char="•"/>
                      </a:pPr>
                      <a:r>
                        <a:rPr lang="en-GB" dirty="0"/>
                        <a:t>Promotion of vaccine mandates in workplaces </a:t>
                      </a:r>
                      <a:endParaRPr lang="en-SB" dirty="0"/>
                    </a:p>
                  </a:txBody>
                  <a:tcPr/>
                </a:tc>
                <a:tc>
                  <a:txBody>
                    <a:bodyPr/>
                    <a:lstStyle/>
                    <a:p>
                      <a:pPr marL="285750" indent="-285750">
                        <a:buFont typeface="Arial" panose="020B0604020202020204" pitchFamily="34" charset="0"/>
                        <a:buChar char="•"/>
                      </a:pPr>
                      <a:r>
                        <a:rPr lang="en-GB" dirty="0"/>
                        <a:t>Oversight over Covid-19 social relief of distress grant</a:t>
                      </a:r>
                    </a:p>
                    <a:p>
                      <a:pPr marL="285750" indent="-285750">
                        <a:buFont typeface="Arial" panose="020B0604020202020204" pitchFamily="34" charset="0"/>
                        <a:buChar char="•"/>
                      </a:pPr>
                      <a:r>
                        <a:rPr lang="en-GB" dirty="0"/>
                        <a:t>Motivating for and oversight over Social Relief of Distress Grant, school feeding</a:t>
                      </a:r>
                    </a:p>
                    <a:p>
                      <a:pPr marL="285750" indent="-285750">
                        <a:buFont typeface="Arial" panose="020B0604020202020204" pitchFamily="34" charset="0"/>
                        <a:buChar char="•"/>
                      </a:pPr>
                      <a:r>
                        <a:rPr lang="en-GB" dirty="0"/>
                        <a:t>Motivating for appropriate opening up of tourism, hospitality, events </a:t>
                      </a:r>
                    </a:p>
                    <a:p>
                      <a:pPr marL="285750" indent="-285750">
                        <a:buFont typeface="Arial" panose="020B0604020202020204" pitchFamily="34" charset="0"/>
                        <a:buChar char="•"/>
                      </a:pPr>
                      <a:endParaRPr lang="en-SB" dirty="0"/>
                    </a:p>
                  </a:txBody>
                  <a:tcPr/>
                </a:tc>
                <a:extLst>
                  <a:ext uri="{0D108BD9-81ED-4DB2-BD59-A6C34878D82A}">
                    <a16:rowId xmlns:a16="http://schemas.microsoft.com/office/drawing/2014/main" val="1139147350"/>
                  </a:ext>
                </a:extLst>
              </a:tr>
            </a:tbl>
          </a:graphicData>
        </a:graphic>
      </p:graphicFrame>
      <p:pic>
        <p:nvPicPr>
          <p:cNvPr id="6" name="Graphic 5" descr="Covid-19 outline">
            <a:extLst>
              <a:ext uri="{FF2B5EF4-FFF2-40B4-BE49-F238E27FC236}">
                <a16:creationId xmlns:a16="http://schemas.microsoft.com/office/drawing/2014/main" id="{E7036A2E-68C8-3EB3-437C-EAFB0EFF1A1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3274" y="1371600"/>
            <a:ext cx="676275" cy="676275"/>
          </a:xfrm>
          <a:prstGeom prst="rect">
            <a:avLst/>
          </a:prstGeom>
        </p:spPr>
      </p:pic>
      <p:pic>
        <p:nvPicPr>
          <p:cNvPr id="8" name="Graphic 7" descr="Needle outline">
            <a:extLst>
              <a:ext uri="{FF2B5EF4-FFF2-40B4-BE49-F238E27FC236}">
                <a16:creationId xmlns:a16="http://schemas.microsoft.com/office/drawing/2014/main" id="{E69826C3-1256-E89A-ACCF-E049FFA01A0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210424" y="1328737"/>
            <a:ext cx="762000" cy="762000"/>
          </a:xfrm>
          <a:prstGeom prst="rect">
            <a:avLst/>
          </a:prstGeom>
        </p:spPr>
      </p:pic>
      <p:pic>
        <p:nvPicPr>
          <p:cNvPr id="10" name="Graphic 9" descr="Care outline">
            <a:extLst>
              <a:ext uri="{FF2B5EF4-FFF2-40B4-BE49-F238E27FC236}">
                <a16:creationId xmlns:a16="http://schemas.microsoft.com/office/drawing/2014/main" id="{3DAD1EE8-BA27-1B72-2B4A-2770732C728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053762" y="1333500"/>
            <a:ext cx="771525" cy="771525"/>
          </a:xfrm>
          <a:prstGeom prst="rect">
            <a:avLst/>
          </a:prstGeom>
        </p:spPr>
      </p:pic>
    </p:spTree>
    <p:extLst>
      <p:ext uri="{BB962C8B-B14F-4D97-AF65-F5344CB8AC3E}">
        <p14:creationId xmlns:p14="http://schemas.microsoft.com/office/powerpoint/2010/main" val="156195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05A2-91D4-4598-A026-E3A8B1D84CE2}"/>
              </a:ext>
            </a:extLst>
          </p:cNvPr>
          <p:cNvSpPr>
            <a:spLocks noGrp="1"/>
          </p:cNvSpPr>
          <p:nvPr>
            <p:ph type="title"/>
          </p:nvPr>
        </p:nvSpPr>
        <p:spPr>
          <a:xfrm>
            <a:off x="472506" y="97262"/>
            <a:ext cx="11581984" cy="879362"/>
          </a:xfrm>
        </p:spPr>
        <p:txBody>
          <a:bodyPr>
            <a:normAutofit/>
          </a:bodyPr>
          <a:lstStyle/>
          <a:p>
            <a:r>
              <a:rPr lang="en-GB" sz="4000" dirty="0"/>
              <a:t>Response to July 2021 Public Violence </a:t>
            </a:r>
            <a:endParaRPr lang="en-SB" sz="4000" dirty="0"/>
          </a:p>
        </p:txBody>
      </p:sp>
      <p:sp>
        <p:nvSpPr>
          <p:cNvPr id="5" name="Content Placeholder 4">
            <a:extLst>
              <a:ext uri="{FF2B5EF4-FFF2-40B4-BE49-F238E27FC236}">
                <a16:creationId xmlns:a16="http://schemas.microsoft.com/office/drawing/2014/main" id="{DE60A3F6-A94A-4BDA-A25D-8B89B94622A4}"/>
              </a:ext>
            </a:extLst>
          </p:cNvPr>
          <p:cNvSpPr>
            <a:spLocks noGrp="1"/>
          </p:cNvSpPr>
          <p:nvPr>
            <p:ph idx="1"/>
          </p:nvPr>
        </p:nvSpPr>
        <p:spPr>
          <a:xfrm>
            <a:off x="530086" y="1283100"/>
            <a:ext cx="8109086" cy="5665131"/>
          </a:xfrm>
        </p:spPr>
        <p:txBody>
          <a:bodyPr>
            <a:noAutofit/>
          </a:bodyPr>
          <a:lstStyle/>
          <a:p>
            <a:pPr marL="0" indent="0">
              <a:buNone/>
            </a:pPr>
            <a:r>
              <a:rPr lang="en-GB" sz="2000" dirty="0"/>
              <a:t>Nedlac social partners called for, and worked with, government on:</a:t>
            </a:r>
          </a:p>
          <a:p>
            <a:r>
              <a:rPr lang="en-GB" sz="2000" dirty="0"/>
              <a:t>Stabilisation through increased presence of law enforcement</a:t>
            </a:r>
          </a:p>
          <a:p>
            <a:r>
              <a:rPr lang="en-GB" sz="2000" dirty="0"/>
              <a:t>Securing essential infrastructure and supplies especially between Gauteng and KZN</a:t>
            </a:r>
          </a:p>
          <a:p>
            <a:r>
              <a:rPr lang="en-GB" sz="2000" dirty="0"/>
              <a:t>Relief and support including:</a:t>
            </a:r>
          </a:p>
          <a:p>
            <a:pPr lvl="1"/>
            <a:r>
              <a:rPr lang="en-GB" sz="2000" dirty="0"/>
              <a:t>Extending the SRD grant</a:t>
            </a:r>
          </a:p>
          <a:p>
            <a:pPr lvl="1"/>
            <a:r>
              <a:rPr lang="en-GB" sz="2000" dirty="0"/>
              <a:t>Food parcel distribution (Solidarity Fund)</a:t>
            </a:r>
          </a:p>
          <a:p>
            <a:pPr lvl="1"/>
            <a:r>
              <a:rPr lang="en-GB" sz="2000" dirty="0"/>
              <a:t>Introducing WABU grant by UI for workers who could not work due to companies not working</a:t>
            </a:r>
          </a:p>
          <a:p>
            <a:r>
              <a:rPr lang="en-GB" sz="2000" dirty="0"/>
              <a:t>Relief for uninsured and inadequately insured businesses</a:t>
            </a:r>
          </a:p>
          <a:p>
            <a:r>
              <a:rPr lang="en-GB" sz="2000" dirty="0"/>
              <a:t>Building an active citizenry to defend lives and livelihoods</a:t>
            </a:r>
            <a:br>
              <a:rPr lang="en-GB" sz="2000" dirty="0"/>
            </a:br>
            <a:endParaRPr lang="en-SB" sz="2000" dirty="0"/>
          </a:p>
        </p:txBody>
      </p:sp>
      <p:pic>
        <p:nvPicPr>
          <p:cNvPr id="1026" name="Picture 2" descr="Image">
            <a:extLst>
              <a:ext uri="{FF2B5EF4-FFF2-40B4-BE49-F238E27FC236}">
                <a16:creationId xmlns:a16="http://schemas.microsoft.com/office/drawing/2014/main" id="{65D753C1-E562-49FF-8647-6F12CF31F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172" y="3738593"/>
            <a:ext cx="3436041" cy="193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Durban shopping centers and businesses looted over the weekend.">
            <a:extLst>
              <a:ext uri="{FF2B5EF4-FFF2-40B4-BE49-F238E27FC236}">
                <a16:creationId xmlns:a16="http://schemas.microsoft.com/office/drawing/2014/main" id="{10302B82-04F8-42FA-B04F-D23A68EDA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0" t="5150" r="4640" b="5595"/>
          <a:stretch/>
        </p:blipFill>
        <p:spPr bwMode="auto">
          <a:xfrm>
            <a:off x="8639171" y="1371600"/>
            <a:ext cx="3415319" cy="2184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50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0B2D-8187-C47B-6B8F-6F4CFEBC13CA}"/>
              </a:ext>
            </a:extLst>
          </p:cNvPr>
          <p:cNvSpPr>
            <a:spLocks noGrp="1"/>
          </p:cNvSpPr>
          <p:nvPr>
            <p:ph type="title"/>
          </p:nvPr>
        </p:nvSpPr>
        <p:spPr>
          <a:xfrm>
            <a:off x="692425" y="269875"/>
            <a:ext cx="10515600" cy="696595"/>
          </a:xfrm>
        </p:spPr>
        <p:txBody>
          <a:bodyPr>
            <a:normAutofit/>
          </a:bodyPr>
          <a:lstStyle/>
          <a:p>
            <a:r>
              <a:rPr lang="en-ZA" sz="4000" dirty="0"/>
              <a:t>Social Dialogues</a:t>
            </a:r>
          </a:p>
        </p:txBody>
      </p:sp>
      <p:graphicFrame>
        <p:nvGraphicFramePr>
          <p:cNvPr id="3" name="Content Placeholder 3">
            <a:extLst>
              <a:ext uri="{FF2B5EF4-FFF2-40B4-BE49-F238E27FC236}">
                <a16:creationId xmlns:a16="http://schemas.microsoft.com/office/drawing/2014/main" id="{D5A01FCA-AB23-56F4-0686-8E774627299B}"/>
              </a:ext>
            </a:extLst>
          </p:cNvPr>
          <p:cNvGraphicFramePr>
            <a:graphicFrameLocks/>
          </p:cNvGraphicFramePr>
          <p:nvPr>
            <p:extLst>
              <p:ext uri="{D42A27DB-BD31-4B8C-83A1-F6EECF244321}">
                <p14:modId xmlns:p14="http://schemas.microsoft.com/office/powerpoint/2010/main" val="1391445862"/>
              </p:ext>
            </p:extLst>
          </p:nvPr>
        </p:nvGraphicFramePr>
        <p:xfrm>
          <a:off x="692425" y="1111885"/>
          <a:ext cx="11032850" cy="4541520"/>
        </p:xfrm>
        <a:graphic>
          <a:graphicData uri="http://schemas.openxmlformats.org/drawingml/2006/table">
            <a:tbl>
              <a:tblPr firstRow="1" bandRow="1">
                <a:tableStyleId>{93296810-A885-4BE3-A3E7-6D5BEEA58F35}</a:tableStyleId>
              </a:tblPr>
              <a:tblGrid>
                <a:gridCol w="1241150">
                  <a:extLst>
                    <a:ext uri="{9D8B030D-6E8A-4147-A177-3AD203B41FA5}">
                      <a16:colId xmlns:a16="http://schemas.microsoft.com/office/drawing/2014/main" val="2442813371"/>
                    </a:ext>
                  </a:extLst>
                </a:gridCol>
                <a:gridCol w="5127767">
                  <a:extLst>
                    <a:ext uri="{9D8B030D-6E8A-4147-A177-3AD203B41FA5}">
                      <a16:colId xmlns:a16="http://schemas.microsoft.com/office/drawing/2014/main" val="1813381063"/>
                    </a:ext>
                  </a:extLst>
                </a:gridCol>
                <a:gridCol w="4663933">
                  <a:extLst>
                    <a:ext uri="{9D8B030D-6E8A-4147-A177-3AD203B41FA5}">
                      <a16:colId xmlns:a16="http://schemas.microsoft.com/office/drawing/2014/main" val="1098317666"/>
                    </a:ext>
                  </a:extLst>
                </a:gridCol>
              </a:tblGrid>
              <a:tr h="370840">
                <a:tc>
                  <a:txBody>
                    <a:bodyPr/>
                    <a:lstStyle/>
                    <a:p>
                      <a:r>
                        <a:rPr lang="en-GB" dirty="0"/>
                        <a:t>Date</a:t>
                      </a:r>
                      <a:endParaRPr lang="en-SB" dirty="0"/>
                    </a:p>
                  </a:txBody>
                  <a:tcPr/>
                </a:tc>
                <a:tc>
                  <a:txBody>
                    <a:bodyPr/>
                    <a:lstStyle/>
                    <a:p>
                      <a:r>
                        <a:rPr lang="en-GB" dirty="0"/>
                        <a:t>Topic</a:t>
                      </a:r>
                      <a:endParaRPr lang="en-SB" dirty="0"/>
                    </a:p>
                  </a:txBody>
                  <a:tcPr/>
                </a:tc>
                <a:tc>
                  <a:txBody>
                    <a:bodyPr/>
                    <a:lstStyle/>
                    <a:p>
                      <a:r>
                        <a:rPr lang="en-GB" dirty="0"/>
                        <a:t>Highlight</a:t>
                      </a:r>
                      <a:endParaRPr lang="en-SB" dirty="0"/>
                    </a:p>
                  </a:txBody>
                  <a:tcPr/>
                </a:tc>
                <a:extLst>
                  <a:ext uri="{0D108BD9-81ED-4DB2-BD59-A6C34878D82A}">
                    <a16:rowId xmlns:a16="http://schemas.microsoft.com/office/drawing/2014/main" val="1966590001"/>
                  </a:ext>
                </a:extLst>
              </a:tr>
              <a:tr h="370840">
                <a:tc>
                  <a:txBody>
                    <a:bodyPr/>
                    <a:lstStyle/>
                    <a:p>
                      <a:r>
                        <a:rPr lang="en-GB" sz="1600" dirty="0"/>
                        <a:t>2/7/21</a:t>
                      </a:r>
                      <a:endParaRPr lang="en-SB" sz="1600" dirty="0"/>
                    </a:p>
                  </a:txBody>
                  <a:tcPr/>
                </a:tc>
                <a:tc>
                  <a:txBody>
                    <a:bodyPr/>
                    <a:lstStyle/>
                    <a:p>
                      <a:r>
                        <a:rPr lang="en-GB" sz="1600" dirty="0"/>
                        <a:t>Government Budget Planning </a:t>
                      </a:r>
                      <a:endParaRPr lang="en-SB" sz="1600" dirty="0"/>
                    </a:p>
                  </a:txBody>
                  <a:tcPr/>
                </a:tc>
                <a:tc>
                  <a:txBody>
                    <a:bodyPr/>
                    <a:lstStyle/>
                    <a:p>
                      <a:r>
                        <a:rPr lang="en-GB" sz="1600" dirty="0"/>
                        <a:t>National Treasury</a:t>
                      </a:r>
                      <a:endParaRPr lang="en-SB" sz="1600" dirty="0"/>
                    </a:p>
                  </a:txBody>
                  <a:tcPr/>
                </a:tc>
                <a:extLst>
                  <a:ext uri="{0D108BD9-81ED-4DB2-BD59-A6C34878D82A}">
                    <a16:rowId xmlns:a16="http://schemas.microsoft.com/office/drawing/2014/main" val="881419958"/>
                  </a:ext>
                </a:extLst>
              </a:tr>
              <a:tr h="370840">
                <a:tc>
                  <a:txBody>
                    <a:bodyPr/>
                    <a:lstStyle/>
                    <a:p>
                      <a:r>
                        <a:rPr lang="en-GB" sz="1600" dirty="0"/>
                        <a:t>3/09/21</a:t>
                      </a:r>
                      <a:endParaRPr lang="en-SB" sz="1600" dirty="0"/>
                    </a:p>
                  </a:txBody>
                  <a:tcPr/>
                </a:tc>
                <a:tc>
                  <a:txBody>
                    <a:bodyPr/>
                    <a:lstStyle/>
                    <a:p>
                      <a:r>
                        <a:rPr lang="en-GB" sz="1600" dirty="0"/>
                        <a:t>Critical Skills List</a:t>
                      </a:r>
                      <a:endParaRPr lang="en-SB" sz="1600" dirty="0"/>
                    </a:p>
                  </a:txBody>
                  <a:tcPr/>
                </a:tc>
                <a:tc>
                  <a:txBody>
                    <a:bodyPr/>
                    <a:lstStyle/>
                    <a:p>
                      <a:r>
                        <a:rPr lang="en-GB" sz="1600" dirty="0"/>
                        <a:t>Dept. of Higher Education and Dept. of Home Affairs</a:t>
                      </a:r>
                      <a:endParaRPr lang="en-SB" sz="1600" dirty="0"/>
                    </a:p>
                  </a:txBody>
                  <a:tcPr/>
                </a:tc>
                <a:extLst>
                  <a:ext uri="{0D108BD9-81ED-4DB2-BD59-A6C34878D82A}">
                    <a16:rowId xmlns:a16="http://schemas.microsoft.com/office/drawing/2014/main" val="3190520928"/>
                  </a:ext>
                </a:extLst>
              </a:tr>
              <a:tr h="370840">
                <a:tc>
                  <a:txBody>
                    <a:bodyPr/>
                    <a:lstStyle/>
                    <a:p>
                      <a:r>
                        <a:rPr lang="en-GB" sz="1600" dirty="0"/>
                        <a:t>17/09/21</a:t>
                      </a:r>
                      <a:endParaRPr lang="en-SB" sz="1600" dirty="0"/>
                    </a:p>
                  </a:txBody>
                  <a:tcPr/>
                </a:tc>
                <a:tc>
                  <a:txBody>
                    <a:bodyPr/>
                    <a:lstStyle/>
                    <a:p>
                      <a:r>
                        <a:rPr lang="en-GB" sz="1600" dirty="0"/>
                        <a:t>National Infrastructure Plan 2050</a:t>
                      </a:r>
                      <a:endParaRPr lang="en-SB" sz="1600" dirty="0"/>
                    </a:p>
                  </a:txBody>
                  <a:tcPr/>
                </a:tc>
                <a:tc>
                  <a:txBody>
                    <a:bodyPr/>
                    <a:lstStyle/>
                    <a:p>
                      <a:r>
                        <a:rPr lang="en-GB" sz="1600" dirty="0"/>
                        <a:t>Infrastructure SA</a:t>
                      </a:r>
                      <a:endParaRPr lang="en-SB" sz="1600" dirty="0"/>
                    </a:p>
                  </a:txBody>
                  <a:tcPr/>
                </a:tc>
                <a:extLst>
                  <a:ext uri="{0D108BD9-81ED-4DB2-BD59-A6C34878D82A}">
                    <a16:rowId xmlns:a16="http://schemas.microsoft.com/office/drawing/2014/main" val="438648917"/>
                  </a:ext>
                </a:extLst>
              </a:tr>
              <a:tr h="370840">
                <a:tc>
                  <a:txBody>
                    <a:bodyPr/>
                    <a:lstStyle/>
                    <a:p>
                      <a:r>
                        <a:rPr lang="en-GB" sz="1600" dirty="0"/>
                        <a:t>30/09/21</a:t>
                      </a:r>
                      <a:endParaRPr lang="en-SB" sz="1600" dirty="0"/>
                    </a:p>
                  </a:txBody>
                  <a:tcPr/>
                </a:tc>
                <a:tc>
                  <a:txBody>
                    <a:bodyPr/>
                    <a:lstStyle/>
                    <a:p>
                      <a:r>
                        <a:rPr lang="en-GB" sz="1600" dirty="0"/>
                        <a:t>Anti-corruption </a:t>
                      </a:r>
                      <a:endParaRPr lang="en-SB" sz="1600" dirty="0"/>
                    </a:p>
                  </a:txBody>
                  <a:tcPr/>
                </a:tc>
                <a:tc>
                  <a:txBody>
                    <a:bodyPr/>
                    <a:lstStyle/>
                    <a:p>
                      <a:r>
                        <a:rPr lang="en-GB" sz="1600" dirty="0"/>
                        <a:t>Dept. Public Service and Administration </a:t>
                      </a:r>
                      <a:endParaRPr lang="en-SB" sz="1600" dirty="0"/>
                    </a:p>
                  </a:txBody>
                  <a:tcPr/>
                </a:tc>
                <a:extLst>
                  <a:ext uri="{0D108BD9-81ED-4DB2-BD59-A6C34878D82A}">
                    <a16:rowId xmlns:a16="http://schemas.microsoft.com/office/drawing/2014/main" val="1051225390"/>
                  </a:ext>
                </a:extLst>
              </a:tr>
              <a:tr h="370840">
                <a:tc>
                  <a:txBody>
                    <a:bodyPr/>
                    <a:lstStyle/>
                    <a:p>
                      <a:r>
                        <a:rPr lang="en-GB" sz="1600" dirty="0"/>
                        <a:t>29/10/21</a:t>
                      </a:r>
                      <a:endParaRPr lang="en-SB" sz="1600" dirty="0"/>
                    </a:p>
                  </a:txBody>
                  <a:tcPr/>
                </a:tc>
                <a:tc>
                  <a:txBody>
                    <a:bodyPr/>
                    <a:lstStyle/>
                    <a:p>
                      <a:r>
                        <a:rPr lang="en-GB" sz="1600" dirty="0"/>
                        <a:t>Green Economy Interventions</a:t>
                      </a:r>
                      <a:endParaRPr lang="en-SB" sz="1600" dirty="0"/>
                    </a:p>
                  </a:txBody>
                  <a:tcPr/>
                </a:tc>
                <a:tc>
                  <a:txBody>
                    <a:bodyPr/>
                    <a:lstStyle/>
                    <a:p>
                      <a:r>
                        <a:rPr lang="en-GB" sz="1600" dirty="0"/>
                        <a:t>Dept. Forestry, Fisheries and Environment</a:t>
                      </a:r>
                    </a:p>
                    <a:p>
                      <a:r>
                        <a:rPr lang="en-GB" sz="1600" dirty="0"/>
                        <a:t>Dept. of Public Works and Infrastructure</a:t>
                      </a:r>
                      <a:endParaRPr lang="en-SB" sz="1600" dirty="0"/>
                    </a:p>
                  </a:txBody>
                  <a:tcPr/>
                </a:tc>
                <a:extLst>
                  <a:ext uri="{0D108BD9-81ED-4DB2-BD59-A6C34878D82A}">
                    <a16:rowId xmlns:a16="http://schemas.microsoft.com/office/drawing/2014/main" val="76923297"/>
                  </a:ext>
                </a:extLst>
              </a:tr>
              <a:tr h="370840">
                <a:tc>
                  <a:txBody>
                    <a:bodyPr/>
                    <a:lstStyle/>
                    <a:p>
                      <a:r>
                        <a:rPr lang="en-GB" sz="1600" dirty="0"/>
                        <a:t>30/11/2</a:t>
                      </a:r>
                      <a:endParaRPr lang="en-SB" sz="1600" dirty="0"/>
                    </a:p>
                  </a:txBody>
                  <a:tcPr/>
                </a:tc>
                <a:tc>
                  <a:txBody>
                    <a:bodyPr/>
                    <a:lstStyle/>
                    <a:p>
                      <a:r>
                        <a:rPr lang="en-GB" sz="1600" dirty="0"/>
                        <a:t>National Labour Migration Policy and Employment Services Amendment Bill </a:t>
                      </a:r>
                      <a:endParaRPr lang="en-SB" sz="1600" dirty="0"/>
                    </a:p>
                  </a:txBody>
                  <a:tcPr/>
                </a:tc>
                <a:tc>
                  <a:txBody>
                    <a:bodyPr/>
                    <a:lstStyle/>
                    <a:p>
                      <a:r>
                        <a:rPr lang="en-GB" sz="1600" dirty="0"/>
                        <a:t>Dept. Employment and Labour</a:t>
                      </a:r>
                      <a:endParaRPr lang="en-SB" sz="1600" dirty="0"/>
                    </a:p>
                  </a:txBody>
                  <a:tcPr/>
                </a:tc>
                <a:extLst>
                  <a:ext uri="{0D108BD9-81ED-4DB2-BD59-A6C34878D82A}">
                    <a16:rowId xmlns:a16="http://schemas.microsoft.com/office/drawing/2014/main" val="1467750051"/>
                  </a:ext>
                </a:extLst>
              </a:tr>
              <a:tr h="370840">
                <a:tc>
                  <a:txBody>
                    <a:bodyPr/>
                    <a:lstStyle/>
                    <a:p>
                      <a:r>
                        <a:rPr lang="en-GB" sz="1600" dirty="0"/>
                        <a:t>2/12/21</a:t>
                      </a:r>
                      <a:endParaRPr lang="en-SB" sz="1600" dirty="0"/>
                    </a:p>
                  </a:txBody>
                  <a:tcPr/>
                </a:tc>
                <a:tc>
                  <a:txBody>
                    <a:bodyPr/>
                    <a:lstStyle/>
                    <a:p>
                      <a:r>
                        <a:rPr lang="en-GB" sz="1600" dirty="0"/>
                        <a:t>Gender Based Violence and Femicide and ILO Convention 190</a:t>
                      </a:r>
                      <a:endParaRPr lang="en-SB" sz="1600" dirty="0"/>
                    </a:p>
                  </a:txBody>
                  <a:tcPr/>
                </a:tc>
                <a:tc>
                  <a:txBody>
                    <a:bodyPr/>
                    <a:lstStyle/>
                    <a:p>
                      <a:r>
                        <a:rPr lang="en-GB" sz="1600" dirty="0"/>
                        <a:t>Dept. of Women, Youth and Persons with Disability </a:t>
                      </a:r>
                      <a:endParaRPr lang="en-SB" sz="1600" dirty="0"/>
                    </a:p>
                  </a:txBody>
                  <a:tcPr/>
                </a:tc>
                <a:extLst>
                  <a:ext uri="{0D108BD9-81ED-4DB2-BD59-A6C34878D82A}">
                    <a16:rowId xmlns:a16="http://schemas.microsoft.com/office/drawing/2014/main" val="2920811134"/>
                  </a:ext>
                </a:extLst>
              </a:tr>
              <a:tr h="370840">
                <a:tc>
                  <a:txBody>
                    <a:bodyPr/>
                    <a:lstStyle/>
                    <a:p>
                      <a:r>
                        <a:rPr lang="en-GB" sz="1600" dirty="0"/>
                        <a:t>8/12/21</a:t>
                      </a:r>
                      <a:endParaRPr lang="en-SB" sz="1600" dirty="0"/>
                    </a:p>
                  </a:txBody>
                  <a:tcPr/>
                </a:tc>
                <a:tc>
                  <a:txBody>
                    <a:bodyPr/>
                    <a:lstStyle/>
                    <a:p>
                      <a:r>
                        <a:rPr lang="en-GB" sz="1600" dirty="0"/>
                        <a:t>Financial Sector Inclusion Policy</a:t>
                      </a:r>
                      <a:endParaRPr lang="en-SB" sz="1600" dirty="0"/>
                    </a:p>
                  </a:txBody>
                  <a:tcPr/>
                </a:tc>
                <a:tc>
                  <a:txBody>
                    <a:bodyPr/>
                    <a:lstStyle/>
                    <a:p>
                      <a:r>
                        <a:rPr lang="en-GB" sz="1600" dirty="0"/>
                        <a:t>National Treasury </a:t>
                      </a:r>
                      <a:endParaRPr lang="en-SB" sz="1600" dirty="0"/>
                    </a:p>
                  </a:txBody>
                  <a:tcPr/>
                </a:tc>
                <a:extLst>
                  <a:ext uri="{0D108BD9-81ED-4DB2-BD59-A6C34878D82A}">
                    <a16:rowId xmlns:a16="http://schemas.microsoft.com/office/drawing/2014/main" val="3994101210"/>
                  </a:ext>
                </a:extLst>
              </a:tr>
              <a:tr h="370840">
                <a:tc>
                  <a:txBody>
                    <a:bodyPr/>
                    <a:lstStyle/>
                    <a:p>
                      <a:r>
                        <a:rPr lang="en-GB" sz="1600" dirty="0"/>
                        <a:t>4/02/22</a:t>
                      </a:r>
                      <a:endParaRPr lang="en-SB" sz="1600" dirty="0"/>
                    </a:p>
                  </a:txBody>
                  <a:tcPr/>
                </a:tc>
                <a:tc>
                  <a:txBody>
                    <a:bodyPr/>
                    <a:lstStyle/>
                    <a:p>
                      <a:r>
                        <a:rPr lang="en-GB" sz="1600" dirty="0"/>
                        <a:t>Briefing on forthcoming national census</a:t>
                      </a:r>
                      <a:endParaRPr lang="en-SB" sz="1600" dirty="0"/>
                    </a:p>
                  </a:txBody>
                  <a:tcPr/>
                </a:tc>
                <a:tc>
                  <a:txBody>
                    <a:bodyPr/>
                    <a:lstStyle/>
                    <a:p>
                      <a:r>
                        <a:rPr lang="en-GB" sz="1600" dirty="0"/>
                        <a:t>Statistics SA </a:t>
                      </a:r>
                      <a:endParaRPr lang="en-SB" sz="1600" dirty="0"/>
                    </a:p>
                  </a:txBody>
                  <a:tcPr/>
                </a:tc>
                <a:extLst>
                  <a:ext uri="{0D108BD9-81ED-4DB2-BD59-A6C34878D82A}">
                    <a16:rowId xmlns:a16="http://schemas.microsoft.com/office/drawing/2014/main" val="1814554746"/>
                  </a:ext>
                </a:extLst>
              </a:tr>
            </a:tbl>
          </a:graphicData>
        </a:graphic>
      </p:graphicFrame>
    </p:spTree>
    <p:extLst>
      <p:ext uri="{BB962C8B-B14F-4D97-AF65-F5344CB8AC3E}">
        <p14:creationId xmlns:p14="http://schemas.microsoft.com/office/powerpoint/2010/main" val="33024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37DF-EDF1-414C-8E73-331C9940611D}"/>
              </a:ext>
            </a:extLst>
          </p:cNvPr>
          <p:cNvSpPr>
            <a:spLocks noGrp="1"/>
          </p:cNvSpPr>
          <p:nvPr>
            <p:ph type="title"/>
          </p:nvPr>
        </p:nvSpPr>
        <p:spPr>
          <a:xfrm>
            <a:off x="695325" y="-123825"/>
            <a:ext cx="10515600" cy="1327335"/>
          </a:xfrm>
        </p:spPr>
        <p:txBody>
          <a:bodyPr>
            <a:normAutofit/>
          </a:bodyPr>
          <a:lstStyle/>
          <a:p>
            <a:r>
              <a:rPr lang="en-GB" sz="4000" dirty="0"/>
              <a:t>Inputting on Policy and Legislation</a:t>
            </a:r>
            <a:endParaRPr lang="en-SB" sz="4000" dirty="0"/>
          </a:p>
        </p:txBody>
      </p:sp>
      <p:graphicFrame>
        <p:nvGraphicFramePr>
          <p:cNvPr id="4" name="Content Placeholder 3">
            <a:extLst>
              <a:ext uri="{FF2B5EF4-FFF2-40B4-BE49-F238E27FC236}">
                <a16:creationId xmlns:a16="http://schemas.microsoft.com/office/drawing/2014/main" id="{D7372B17-417C-43AB-B2BB-2564BA943A6B}"/>
              </a:ext>
            </a:extLst>
          </p:cNvPr>
          <p:cNvGraphicFramePr>
            <a:graphicFrameLocks noGrp="1"/>
          </p:cNvGraphicFramePr>
          <p:nvPr>
            <p:ph idx="1"/>
            <p:extLst>
              <p:ext uri="{D42A27DB-BD31-4B8C-83A1-F6EECF244321}">
                <p14:modId xmlns:p14="http://schemas.microsoft.com/office/powerpoint/2010/main" val="2757093759"/>
              </p:ext>
            </p:extLst>
          </p:nvPr>
        </p:nvGraphicFramePr>
        <p:xfrm>
          <a:off x="409575" y="2005119"/>
          <a:ext cx="6934200" cy="3200400"/>
        </p:xfrm>
        <a:graphic>
          <a:graphicData uri="http://schemas.openxmlformats.org/drawingml/2006/table">
            <a:tbl>
              <a:tblPr firstRow="1" bandRow="1">
                <a:tableStyleId>{93296810-A885-4BE3-A3E7-6D5BEEA58F35}</a:tableStyleId>
              </a:tblPr>
              <a:tblGrid>
                <a:gridCol w="2333625">
                  <a:extLst>
                    <a:ext uri="{9D8B030D-6E8A-4147-A177-3AD203B41FA5}">
                      <a16:colId xmlns:a16="http://schemas.microsoft.com/office/drawing/2014/main" val="3576514883"/>
                    </a:ext>
                  </a:extLst>
                </a:gridCol>
                <a:gridCol w="3438525">
                  <a:extLst>
                    <a:ext uri="{9D8B030D-6E8A-4147-A177-3AD203B41FA5}">
                      <a16:colId xmlns:a16="http://schemas.microsoft.com/office/drawing/2014/main" val="2983045574"/>
                    </a:ext>
                  </a:extLst>
                </a:gridCol>
                <a:gridCol w="1162050">
                  <a:extLst>
                    <a:ext uri="{9D8B030D-6E8A-4147-A177-3AD203B41FA5}">
                      <a16:colId xmlns:a16="http://schemas.microsoft.com/office/drawing/2014/main" val="1665250594"/>
                    </a:ext>
                  </a:extLst>
                </a:gridCol>
              </a:tblGrid>
              <a:tr h="0">
                <a:tc>
                  <a:txBody>
                    <a:bodyPr/>
                    <a:lstStyle/>
                    <a:p>
                      <a:r>
                        <a:rPr lang="en-GB" dirty="0"/>
                        <a:t>Policy</a:t>
                      </a:r>
                      <a:endParaRPr lang="en-SB" dirty="0"/>
                    </a:p>
                  </a:txBody>
                  <a:tcPr/>
                </a:tc>
                <a:tc>
                  <a:txBody>
                    <a:bodyPr/>
                    <a:lstStyle/>
                    <a:p>
                      <a:r>
                        <a:rPr lang="en-GB" dirty="0"/>
                        <a:t>Department</a:t>
                      </a:r>
                      <a:endParaRPr lang="en-SB" dirty="0"/>
                    </a:p>
                  </a:txBody>
                  <a:tcPr/>
                </a:tc>
                <a:tc>
                  <a:txBody>
                    <a:bodyPr/>
                    <a:lstStyle/>
                    <a:p>
                      <a:r>
                        <a:rPr lang="en-GB" dirty="0"/>
                        <a:t>Date</a:t>
                      </a:r>
                      <a:endParaRPr lang="en-SB" dirty="0"/>
                    </a:p>
                  </a:txBody>
                  <a:tcPr/>
                </a:tc>
                <a:extLst>
                  <a:ext uri="{0D108BD9-81ED-4DB2-BD59-A6C34878D82A}">
                    <a16:rowId xmlns:a16="http://schemas.microsoft.com/office/drawing/2014/main" val="1294618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Youth Development Amendment Bill</a:t>
                      </a:r>
                      <a:endParaRPr lang="en-S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Dept. of Women, Youth and Persons with Disabilities</a:t>
                      </a:r>
                      <a:endParaRPr lang="en-SB" dirty="0"/>
                    </a:p>
                  </a:txBody>
                  <a:tcPr/>
                </a:tc>
                <a:tc>
                  <a:txBody>
                    <a:bodyPr/>
                    <a:lstStyle/>
                    <a:p>
                      <a:r>
                        <a:rPr lang="en-GB" dirty="0"/>
                        <a:t>18/05/21</a:t>
                      </a:r>
                      <a:endParaRPr lang="en-SB" dirty="0"/>
                    </a:p>
                  </a:txBody>
                  <a:tcPr/>
                </a:tc>
                <a:extLst>
                  <a:ext uri="{0D108BD9-81ED-4DB2-BD59-A6C34878D82A}">
                    <a16:rowId xmlns:a16="http://schemas.microsoft.com/office/drawing/2014/main" val="3277261163"/>
                  </a:ext>
                </a:extLst>
              </a:tr>
              <a:tr h="370840">
                <a:tc>
                  <a:txBody>
                    <a:bodyPr/>
                    <a:lstStyle/>
                    <a:p>
                      <a:r>
                        <a:rPr lang="en-GB" dirty="0"/>
                        <a:t>National Health Insurance Bill</a:t>
                      </a:r>
                      <a:endParaRPr lang="en-SB" dirty="0"/>
                    </a:p>
                  </a:txBody>
                  <a:tcPr/>
                </a:tc>
                <a:tc>
                  <a:txBody>
                    <a:bodyPr/>
                    <a:lstStyle/>
                    <a:p>
                      <a:r>
                        <a:rPr lang="en-GB" dirty="0"/>
                        <a:t>Dept. of Health</a:t>
                      </a:r>
                      <a:endParaRPr lang="en-SB" dirty="0"/>
                    </a:p>
                  </a:txBody>
                  <a:tcPr/>
                </a:tc>
                <a:tc>
                  <a:txBody>
                    <a:bodyPr/>
                    <a:lstStyle/>
                    <a:p>
                      <a:r>
                        <a:rPr lang="en-GB" dirty="0"/>
                        <a:t>29/07/21</a:t>
                      </a:r>
                      <a:endParaRPr lang="en-SB" dirty="0"/>
                    </a:p>
                  </a:txBody>
                  <a:tcPr/>
                </a:tc>
                <a:extLst>
                  <a:ext uri="{0D108BD9-81ED-4DB2-BD59-A6C34878D82A}">
                    <a16:rowId xmlns:a16="http://schemas.microsoft.com/office/drawing/2014/main" val="2205626359"/>
                  </a:ext>
                </a:extLst>
              </a:tr>
              <a:tr h="370840">
                <a:tc>
                  <a:txBody>
                    <a:bodyPr/>
                    <a:lstStyle/>
                    <a:p>
                      <a:r>
                        <a:rPr lang="en-GB" dirty="0"/>
                        <a:t>Central Application Bill</a:t>
                      </a:r>
                      <a:endParaRPr lang="en-SB" dirty="0"/>
                    </a:p>
                  </a:txBody>
                  <a:tcPr/>
                </a:tc>
                <a:tc>
                  <a:txBody>
                    <a:bodyPr/>
                    <a:lstStyle/>
                    <a:p>
                      <a:r>
                        <a:rPr lang="en-GB" dirty="0"/>
                        <a:t>Dept. of Basic Education</a:t>
                      </a:r>
                      <a:endParaRPr lang="en-SB" dirty="0"/>
                    </a:p>
                  </a:txBody>
                  <a:tcPr/>
                </a:tc>
                <a:tc>
                  <a:txBody>
                    <a:bodyPr/>
                    <a:lstStyle/>
                    <a:p>
                      <a:r>
                        <a:rPr lang="en-GB" dirty="0"/>
                        <a:t>8/10/21</a:t>
                      </a:r>
                      <a:endParaRPr lang="en-SB" dirty="0"/>
                    </a:p>
                  </a:txBody>
                  <a:tcPr/>
                </a:tc>
                <a:extLst>
                  <a:ext uri="{0D108BD9-81ED-4DB2-BD59-A6C34878D82A}">
                    <a16:rowId xmlns:a16="http://schemas.microsoft.com/office/drawing/2014/main" val="2818369585"/>
                  </a:ext>
                </a:extLst>
              </a:tr>
              <a:tr h="370840">
                <a:tc>
                  <a:txBody>
                    <a:bodyPr/>
                    <a:lstStyle/>
                    <a:p>
                      <a:r>
                        <a:rPr lang="en-GB" dirty="0"/>
                        <a:t>Companies Amendment Bill</a:t>
                      </a:r>
                      <a:endParaRPr lang="en-SB" dirty="0"/>
                    </a:p>
                  </a:txBody>
                  <a:tcPr/>
                </a:tc>
                <a:tc>
                  <a:txBody>
                    <a:bodyPr/>
                    <a:lstStyle/>
                    <a:p>
                      <a:r>
                        <a:rPr lang="en-GB" dirty="0"/>
                        <a:t>Dept. of Trade, Industry and Competition</a:t>
                      </a:r>
                      <a:endParaRPr lang="en-SB" dirty="0"/>
                    </a:p>
                  </a:txBody>
                  <a:tcPr/>
                </a:tc>
                <a:tc>
                  <a:txBody>
                    <a:bodyPr/>
                    <a:lstStyle/>
                    <a:p>
                      <a:r>
                        <a:rPr lang="en-GB" dirty="0"/>
                        <a:t>15/10/21</a:t>
                      </a:r>
                      <a:endParaRPr lang="en-SB" dirty="0"/>
                    </a:p>
                  </a:txBody>
                  <a:tcPr/>
                </a:tc>
                <a:extLst>
                  <a:ext uri="{0D108BD9-81ED-4DB2-BD59-A6C34878D82A}">
                    <a16:rowId xmlns:a16="http://schemas.microsoft.com/office/drawing/2014/main" val="3473464102"/>
                  </a:ext>
                </a:extLst>
              </a:tr>
            </a:tbl>
          </a:graphicData>
        </a:graphic>
      </p:graphicFrame>
      <p:sp>
        <p:nvSpPr>
          <p:cNvPr id="3" name="TextBox 2">
            <a:extLst>
              <a:ext uri="{FF2B5EF4-FFF2-40B4-BE49-F238E27FC236}">
                <a16:creationId xmlns:a16="http://schemas.microsoft.com/office/drawing/2014/main" id="{503A3C3B-928F-CAD3-3305-2B4044F358D8}"/>
              </a:ext>
            </a:extLst>
          </p:cNvPr>
          <p:cNvSpPr txBox="1"/>
          <p:nvPr/>
        </p:nvSpPr>
        <p:spPr>
          <a:xfrm>
            <a:off x="333375" y="1357206"/>
            <a:ext cx="6858000" cy="400110"/>
          </a:xfrm>
          <a:prstGeom prst="rect">
            <a:avLst/>
          </a:prstGeom>
          <a:noFill/>
        </p:spPr>
        <p:txBody>
          <a:bodyPr wrap="square" rtlCol="0">
            <a:spAutoFit/>
          </a:bodyPr>
          <a:lstStyle/>
          <a:p>
            <a:r>
              <a:rPr lang="en-ZA" sz="2000" b="1" dirty="0"/>
              <a:t>Completed reports on legislation</a:t>
            </a:r>
          </a:p>
        </p:txBody>
      </p:sp>
      <p:pic>
        <p:nvPicPr>
          <p:cNvPr id="6" name="Picture 4" descr="At a glance: What the National Health Insurance means for ...">
            <a:extLst>
              <a:ext uri="{FF2B5EF4-FFF2-40B4-BE49-F238E27FC236}">
                <a16:creationId xmlns:a16="http://schemas.microsoft.com/office/drawing/2014/main" id="{4B4A58F9-408E-5D59-F757-A026AC844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7272">
            <a:off x="7665687" y="1347956"/>
            <a:ext cx="4607646" cy="3052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9579048"/>
      </p:ext>
    </p:extLst>
  </p:cSld>
  <p:clrMapOvr>
    <a:masterClrMapping/>
  </p:clrMapOvr>
</p:sld>
</file>

<file path=ppt/theme/theme1.xml><?xml version="1.0" encoding="utf-8"?>
<a:theme xmlns:a="http://schemas.openxmlformats.org/drawingml/2006/main" name="Nedlac PP Template Draf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14A4079E0E54C9BE464135731BF7B" ma:contentTypeVersion="14" ma:contentTypeDescription="Create a new document." ma:contentTypeScope="" ma:versionID="a3ec19da07fd4b2460cc9e1362144dbe">
  <xsd:schema xmlns:xsd="http://www.w3.org/2001/XMLSchema" xmlns:xs="http://www.w3.org/2001/XMLSchema" xmlns:p="http://schemas.microsoft.com/office/2006/metadata/properties" xmlns:ns3="3121e5c4-c710-4ea0-984e-5856282c6ef3" xmlns:ns4="083b89ff-5901-4cfb-b15d-920a51985227" targetNamespace="http://schemas.microsoft.com/office/2006/metadata/properties" ma:root="true" ma:fieldsID="de61223e3b9e2a4e1555d0733d0f977e" ns3:_="" ns4:_="">
    <xsd:import namespace="3121e5c4-c710-4ea0-984e-5856282c6ef3"/>
    <xsd:import namespace="083b89ff-5901-4cfb-b15d-920a5198522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1e5c4-c710-4ea0-984e-5856282c6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3b89ff-5901-4cfb-b15d-920a5198522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40117D-3121-493D-B99B-C39B96C05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1e5c4-c710-4ea0-984e-5856282c6ef3"/>
    <ds:schemaRef ds:uri="083b89ff-5901-4cfb-b15d-920a51985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3D1063-941E-426B-B510-BCE49E1DF915}">
  <ds:schemaRefs>
    <ds:schemaRef ds:uri="http://schemas.microsoft.com/sharepoint/v3/contenttype/forms"/>
  </ds:schemaRefs>
</ds:datastoreItem>
</file>

<file path=customXml/itemProps3.xml><?xml version="1.0" encoding="utf-8"?>
<ds:datastoreItem xmlns:ds="http://schemas.openxmlformats.org/officeDocument/2006/customXml" ds:itemID="{E249F719-B55C-4061-BCEE-FBC6E3E52296}">
  <ds:schemaRefs>
    <ds:schemaRef ds:uri="http://schemas.microsoft.com/office/infopath/2007/PartnerControls"/>
    <ds:schemaRef ds:uri="http://schemas.microsoft.com/office/2006/metadata/properties"/>
    <ds:schemaRef ds:uri="083b89ff-5901-4cfb-b15d-920a51985227"/>
    <ds:schemaRef ds:uri="3121e5c4-c710-4ea0-984e-5856282c6ef3"/>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Nedlac PP Template Draft 1</Template>
  <TotalTime>3333</TotalTime>
  <Words>1435</Words>
  <Application>Microsoft Office PowerPoint</Application>
  <PresentationFormat>Widescreen</PresentationFormat>
  <Paragraphs>293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Times New Roman</vt:lpstr>
      <vt:lpstr>Nedlac PP Template Draft 1</vt:lpstr>
      <vt:lpstr>PowerPoint Presentation</vt:lpstr>
      <vt:lpstr>Agenda</vt:lpstr>
      <vt:lpstr>year</vt:lpstr>
      <vt:lpstr>Performance indicators</vt:lpstr>
      <vt:lpstr>Implementation of the ERRP</vt:lpstr>
      <vt:lpstr>Responding to the Covid-19 Pandemic</vt:lpstr>
      <vt:lpstr>Response to July 2021 Public Violence </vt:lpstr>
      <vt:lpstr>Social Dialogues</vt:lpstr>
      <vt:lpstr>Inputting on Policy and Legislation</vt:lpstr>
      <vt:lpstr>Inputting on Policy and Legislation</vt:lpstr>
      <vt:lpstr>Inputting on Policy and Legislation </vt:lpstr>
      <vt:lpstr>Activities of Section 77 Standing Committee</vt:lpstr>
      <vt:lpstr>Other Activities</vt:lpstr>
      <vt:lpstr>Organisational Improvements</vt:lpstr>
      <vt:lpstr>Governance Task Team progress</vt:lpstr>
      <vt:lpstr>PowerPoint Presentation</vt:lpstr>
      <vt:lpstr>Summary of statement of financial performance </vt:lpstr>
      <vt:lpstr>Breakdown per programme</vt:lpstr>
      <vt:lpstr>Audit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27th Annual Summit</dc:title>
  <dc:creator>Lisa Seftel</dc:creator>
  <cp:lastModifiedBy>Zolani Sakasa</cp:lastModifiedBy>
  <cp:revision>44</cp:revision>
  <dcterms:created xsi:type="dcterms:W3CDTF">2022-08-07T09:42:43Z</dcterms:created>
  <dcterms:modified xsi:type="dcterms:W3CDTF">2022-10-08T06:34:52Z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0x01010003D14A4079E0E54C9BE464135731BF7B</vt:lpwstr>
  </property>
</Properties>
</file>