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42"/>
  </p:notesMasterIdLst>
  <p:handoutMasterIdLst>
    <p:handoutMasterId r:id="rId43"/>
  </p:handoutMasterIdLst>
  <p:sldIdLst>
    <p:sldId id="256" r:id="rId2"/>
    <p:sldId id="642" r:id="rId3"/>
    <p:sldId id="640" r:id="rId4"/>
    <p:sldId id="634" r:id="rId5"/>
    <p:sldId id="643" r:id="rId6"/>
    <p:sldId id="644" r:id="rId7"/>
    <p:sldId id="652" r:id="rId8"/>
    <p:sldId id="577" r:id="rId9"/>
    <p:sldId id="623" r:id="rId10"/>
    <p:sldId id="624" r:id="rId11"/>
    <p:sldId id="625" r:id="rId12"/>
    <p:sldId id="653" r:id="rId13"/>
    <p:sldId id="627" r:id="rId14"/>
    <p:sldId id="628" r:id="rId15"/>
    <p:sldId id="629" r:id="rId16"/>
    <p:sldId id="631" r:id="rId17"/>
    <p:sldId id="654" r:id="rId18"/>
    <p:sldId id="633" r:id="rId19"/>
    <p:sldId id="655" r:id="rId20"/>
    <p:sldId id="637" r:id="rId21"/>
    <p:sldId id="647" r:id="rId22"/>
    <p:sldId id="656" r:id="rId23"/>
    <p:sldId id="657" r:id="rId24"/>
    <p:sldId id="658" r:id="rId25"/>
    <p:sldId id="659" r:id="rId26"/>
    <p:sldId id="660" r:id="rId27"/>
    <p:sldId id="672" r:id="rId28"/>
    <p:sldId id="671" r:id="rId29"/>
    <p:sldId id="661" r:id="rId30"/>
    <p:sldId id="662" r:id="rId31"/>
    <p:sldId id="663" r:id="rId32"/>
    <p:sldId id="664" r:id="rId33"/>
    <p:sldId id="665" r:id="rId34"/>
    <p:sldId id="666" r:id="rId35"/>
    <p:sldId id="667" r:id="rId36"/>
    <p:sldId id="668" r:id="rId37"/>
    <p:sldId id="669" r:id="rId38"/>
    <p:sldId id="670" r:id="rId39"/>
    <p:sldId id="645" r:id="rId40"/>
    <p:sldId id="258" r:id="rId41"/>
  </p:sldIdLst>
  <p:sldSz cx="12192000" cy="6858000"/>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33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2" autoAdjust="0"/>
    <p:restoredTop sz="92473" autoAdjust="0"/>
  </p:normalViewPr>
  <p:slideViewPr>
    <p:cSldViewPr>
      <p:cViewPr varScale="1">
        <p:scale>
          <a:sx n="67" d="100"/>
          <a:sy n="67" d="100"/>
        </p:scale>
        <p:origin x="-990" y="-108"/>
      </p:cViewPr>
      <p:guideLst>
        <p:guide orient="horz" pos="2160"/>
        <p:guide pos="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NDAFS61\User%20Data\BenM\Graphs%20Select%20Committee.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NDAFS61\User%20Data\BenM\Graphs%20Select%20Committee.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NDAFS61\User%20Data\BenM\Graphs%20Select%20Committe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920" b="0" i="0" u="none" strike="noStrike" kern="1200" spc="0" baseline="0">
                <a:solidFill>
                  <a:srgbClr val="000000"/>
                </a:solidFill>
                <a:latin typeface="+mn-lt"/>
                <a:ea typeface="+mn-ea"/>
                <a:cs typeface="+mn-cs"/>
              </a:defRPr>
            </a:pPr>
            <a:r>
              <a:rPr lang="en-US"/>
              <a:t>Organisational Performance</a:t>
            </a:r>
          </a:p>
        </c:rich>
      </c:tx>
      <c:layout/>
      <c:spPr>
        <a:noFill/>
        <a:ln w="9525">
          <a:solidFill>
            <a:sysClr val="windowText" lastClr="000000"/>
          </a:solidFill>
        </a:ln>
        <a:effectLst/>
      </c:spPr>
    </c:title>
    <c:plotArea>
      <c:layout/>
      <c:pieChart>
        <c:varyColors val="1"/>
        <c:ser>
          <c:idx val="0"/>
          <c:order val="0"/>
          <c:tx>
            <c:strRef>
              <c:f>Sheet1!$J$14:$K$14</c:f>
              <c:strCache>
                <c:ptCount val="2"/>
                <c:pt idx="0">
                  <c:v>Achieved</c:v>
                </c:pt>
                <c:pt idx="1">
                  <c:v>Not Achieved</c:v>
                </c:pt>
              </c:strCache>
            </c:strRef>
          </c:tx>
          <c:spPr>
            <a:scene3d>
              <a:camera prst="orthographicFront"/>
              <a:lightRig rig="threePt" dir="t"/>
            </a:scene3d>
            <a:sp3d prstMaterial="matte">
              <a:bevelT w="63500" h="63500"/>
              <a:contourClr>
                <a:srgbClr val="000000"/>
              </a:contourClr>
            </a:sp3d>
          </c:spPr>
          <c:dPt>
            <c:idx val="0"/>
            <c:spPr>
              <a:solidFill>
                <a:srgbClr val="00B050"/>
              </a:solidFill>
              <a:ln w="19050">
                <a:solidFill>
                  <a:schemeClr val="lt1"/>
                </a:solidFill>
              </a:ln>
              <a:effectLst/>
              <a:scene3d>
                <a:camera prst="orthographicFront"/>
                <a:lightRig rig="threePt" dir="t"/>
              </a:scene3d>
              <a:sp3d prstMaterial="matte">
                <a:bevelT w="63500" h="63500"/>
                <a:contourClr>
                  <a:srgbClr val="000000"/>
                </a:contourClr>
              </a:sp3d>
            </c:spPr>
            <c:extLst xmlns:c16r2="http://schemas.microsoft.com/office/drawing/2015/06/chart">
              <c:ext xmlns:c16="http://schemas.microsoft.com/office/drawing/2014/chart" uri="{C3380CC4-5D6E-409C-BE32-E72D297353CC}">
                <c16:uniqueId val="{00000001-1631-453C-AB80-E3606312EA23}"/>
              </c:ext>
            </c:extLst>
          </c:dPt>
          <c:dPt>
            <c:idx val="1"/>
            <c:spPr>
              <a:solidFill>
                <a:srgbClr val="FF0000"/>
              </a:solidFill>
              <a:ln w="19050">
                <a:solidFill>
                  <a:schemeClr val="lt1"/>
                </a:solidFill>
              </a:ln>
              <a:effectLst/>
              <a:scene3d>
                <a:camera prst="orthographicFront"/>
                <a:lightRig rig="threePt" dir="t"/>
              </a:scene3d>
              <a:sp3d prstMaterial="matte">
                <a:bevelT w="63500" h="63500"/>
                <a:contourClr>
                  <a:srgbClr val="000000"/>
                </a:contourClr>
              </a:sp3d>
            </c:spPr>
            <c:extLst xmlns:c16r2="http://schemas.microsoft.com/office/drawing/2015/06/chart">
              <c:ext xmlns:c16="http://schemas.microsoft.com/office/drawing/2014/chart" uri="{C3380CC4-5D6E-409C-BE32-E72D297353CC}">
                <c16:uniqueId val="{00000003-1631-453C-AB80-E3606312EA23}"/>
              </c:ext>
            </c:extLst>
          </c:dPt>
          <c:dLbls>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Sheet1!$I$19</c:f>
              <c:strCache>
                <c:ptCount val="1"/>
                <c:pt idx="0">
                  <c:v>Performance</c:v>
                </c:pt>
              </c:strCache>
            </c:strRef>
          </c:cat>
          <c:val>
            <c:numRef>
              <c:f>Sheet1!$J$19:$K$19</c:f>
              <c:numCache>
                <c:formatCode>0%</c:formatCode>
                <c:ptCount val="2"/>
                <c:pt idx="0">
                  <c:v>0.83333333333333348</c:v>
                </c:pt>
                <c:pt idx="1">
                  <c:v>0.16666666666666669</c:v>
                </c:pt>
              </c:numCache>
            </c:numRef>
          </c:val>
          <c:extLst xmlns:c16r2="http://schemas.microsoft.com/office/drawing/2015/06/chart">
            <c:ext xmlns:c16="http://schemas.microsoft.com/office/drawing/2014/chart" uri="{C3380CC4-5D6E-409C-BE32-E72D297353CC}">
              <c16:uniqueId val="{00000004-1631-453C-AB80-E3606312EA23}"/>
            </c:ext>
          </c:extLst>
        </c:ser>
        <c:ser>
          <c:idx val="1"/>
          <c:order val="1"/>
          <c:tx>
            <c:strRef>
              <c:f>Sheet1!$K$14</c:f>
              <c:strCache>
                <c:ptCount val="1"/>
                <c:pt idx="0">
                  <c:v>Not Achieved</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6-1631-453C-AB80-E3606312EA23}"/>
              </c:ext>
            </c:extLst>
          </c:dPt>
          <c:cat>
            <c:strRef>
              <c:f>Sheet1!$I$19</c:f>
              <c:strCache>
                <c:ptCount val="1"/>
                <c:pt idx="0">
                  <c:v>Performance</c:v>
                </c:pt>
              </c:strCache>
            </c:strRef>
          </c:cat>
          <c:val>
            <c:numRef>
              <c:f>Sheet1!$K$19</c:f>
              <c:numCache>
                <c:formatCode>0%</c:formatCode>
                <c:ptCount val="1"/>
                <c:pt idx="0">
                  <c:v>0.16666666666666669</c:v>
                </c:pt>
              </c:numCache>
            </c:numRef>
          </c:val>
          <c:extLst xmlns:c16r2="http://schemas.microsoft.com/office/drawing/2015/06/chart">
            <c:ext xmlns:c16="http://schemas.microsoft.com/office/drawing/2014/chart" uri="{C3380CC4-5D6E-409C-BE32-E72D297353CC}">
              <c16:uniqueId val="{00000007-1631-453C-AB80-E3606312EA23}"/>
            </c:ext>
          </c:extLst>
        </c:ser>
        <c:dLbls/>
        <c:firstSliceAng val="0"/>
      </c:pieChart>
      <c:spPr>
        <a:noFill/>
        <a:ln>
          <a:noFill/>
        </a:ln>
        <a:effectLst/>
      </c:spPr>
    </c:plotArea>
    <c:plotVisOnly val="1"/>
    <c:dispBlanksAs val="zero"/>
  </c:chart>
  <c:spPr>
    <a:solidFill>
      <a:schemeClr val="bg1"/>
    </a:solidFill>
    <a:ln w="9525" cap="flat" cmpd="sng" algn="ctr">
      <a:solidFill>
        <a:sysClr val="windowText" lastClr="000000"/>
      </a:solidFill>
      <a:round/>
    </a:ln>
    <a:effectLst/>
    <a:scene3d>
      <a:camera prst="orthographicFront"/>
      <a:lightRig rig="threePt" dir="t"/>
    </a:scene3d>
    <a:sp3d>
      <a:bevelT w="165100" prst="coolSlant"/>
    </a:sp3d>
  </c:spPr>
  <c:txPr>
    <a:bodyPr/>
    <a:lstStyle/>
    <a:p>
      <a:pPr>
        <a:defRPr sz="1600">
          <a:solidFill>
            <a:srgbClr val="000000"/>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80" b="0" i="0" u="none" strike="noStrike" kern="1200" spc="0" baseline="0">
                <a:solidFill>
                  <a:srgbClr val="000000"/>
                </a:solidFill>
                <a:latin typeface="+mn-lt"/>
                <a:ea typeface="+mn-ea"/>
                <a:cs typeface="+mn-cs"/>
              </a:defRPr>
            </a:pPr>
            <a:r>
              <a:rPr lang="en-ZA"/>
              <a:t>Programme Performance</a:t>
            </a:r>
          </a:p>
        </c:rich>
      </c:tx>
      <c:layout/>
      <c:spPr>
        <a:noFill/>
        <a:ln>
          <a:solidFill>
            <a:sysClr val="windowText" lastClr="000000"/>
          </a:solidFill>
        </a:ln>
        <a:effectLst/>
      </c:spPr>
    </c:title>
    <c:plotArea>
      <c:layout/>
      <c:barChart>
        <c:barDir val="col"/>
        <c:grouping val="percentStacked"/>
        <c:ser>
          <c:idx val="0"/>
          <c:order val="0"/>
          <c:tx>
            <c:strRef>
              <c:f>Sheet1!$J$14</c:f>
              <c:strCache>
                <c:ptCount val="1"/>
                <c:pt idx="0">
                  <c:v>Achieved</c:v>
                </c:pt>
              </c:strCache>
            </c:strRef>
          </c:tx>
          <c:spPr>
            <a:solidFill>
              <a:srgbClr val="00B050"/>
            </a:solidFill>
            <a:ln>
              <a:noFill/>
            </a:ln>
            <a:effectLst/>
            <a:scene3d>
              <a:camera prst="orthographicFront"/>
              <a:lightRig rig="threePt" dir="t"/>
            </a:scene3d>
            <a:sp3d>
              <a:bevelT/>
            </a:sp3d>
          </c:spPr>
          <c:dLbls>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Sheet1!$I$15:$I$17</c:f>
              <c:strCache>
                <c:ptCount val="3"/>
                <c:pt idx="0">
                  <c:v>Programme 1</c:v>
                </c:pt>
                <c:pt idx="1">
                  <c:v>Programme 2</c:v>
                </c:pt>
                <c:pt idx="2">
                  <c:v>Programme 3</c:v>
                </c:pt>
              </c:strCache>
            </c:strRef>
          </c:cat>
          <c:val>
            <c:numRef>
              <c:f>Sheet1!$J$15:$J$17</c:f>
              <c:numCache>
                <c:formatCode>General</c:formatCode>
                <c:ptCount val="3"/>
                <c:pt idx="0">
                  <c:v>3</c:v>
                </c:pt>
                <c:pt idx="1">
                  <c:v>4</c:v>
                </c:pt>
                <c:pt idx="2">
                  <c:v>3</c:v>
                </c:pt>
              </c:numCache>
            </c:numRef>
          </c:val>
          <c:extLst xmlns:c16r2="http://schemas.microsoft.com/office/drawing/2015/06/chart">
            <c:ext xmlns:c16="http://schemas.microsoft.com/office/drawing/2014/chart" uri="{C3380CC4-5D6E-409C-BE32-E72D297353CC}">
              <c16:uniqueId val="{00000000-001C-4D32-941D-388FC277FFDD}"/>
            </c:ext>
          </c:extLst>
        </c:ser>
        <c:ser>
          <c:idx val="1"/>
          <c:order val="1"/>
          <c:tx>
            <c:strRef>
              <c:f>Sheet1!$K$14</c:f>
              <c:strCache>
                <c:ptCount val="1"/>
                <c:pt idx="0">
                  <c:v>Not Achieved</c:v>
                </c:pt>
              </c:strCache>
            </c:strRef>
          </c:tx>
          <c:spPr>
            <a:solidFill>
              <a:srgbClr val="FF0000"/>
            </a:solidFill>
            <a:ln>
              <a:noFill/>
            </a:ln>
            <a:effectLst/>
            <a:scene3d>
              <a:camera prst="orthographicFront"/>
              <a:lightRig rig="threePt" dir="t"/>
            </a:scene3d>
            <a:sp3d>
              <a:bevelT/>
            </a:sp3d>
          </c:spPr>
          <c:dLbls>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Sheet1!$I$15:$I$17</c:f>
              <c:strCache>
                <c:ptCount val="3"/>
                <c:pt idx="0">
                  <c:v>Programme 1</c:v>
                </c:pt>
                <c:pt idx="1">
                  <c:v>Programme 2</c:v>
                </c:pt>
                <c:pt idx="2">
                  <c:v>Programme 3</c:v>
                </c:pt>
              </c:strCache>
            </c:strRef>
          </c:cat>
          <c:val>
            <c:numRef>
              <c:f>Sheet1!$K$15:$K$17</c:f>
              <c:numCache>
                <c:formatCode>General</c:formatCode>
                <c:ptCount val="3"/>
                <c:pt idx="0">
                  <c:v>2</c:v>
                </c:pt>
                <c:pt idx="1">
                  <c:v>0</c:v>
                </c:pt>
                <c:pt idx="2">
                  <c:v>0</c:v>
                </c:pt>
              </c:numCache>
            </c:numRef>
          </c:val>
          <c:extLst xmlns:c16r2="http://schemas.microsoft.com/office/drawing/2015/06/chart">
            <c:ext xmlns:c16="http://schemas.microsoft.com/office/drawing/2014/chart" uri="{C3380CC4-5D6E-409C-BE32-E72D297353CC}">
              <c16:uniqueId val="{00000001-001C-4D32-941D-388FC277FFDD}"/>
            </c:ext>
          </c:extLst>
        </c:ser>
        <c:dLbls/>
        <c:overlap val="100"/>
        <c:axId val="68987520"/>
        <c:axId val="68993408"/>
      </c:barChart>
      <c:catAx>
        <c:axId val="689875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8993408"/>
        <c:crosses val="autoZero"/>
        <c:auto val="1"/>
        <c:lblAlgn val="ctr"/>
        <c:lblOffset val="100"/>
      </c:catAx>
      <c:valAx>
        <c:axId val="68993408"/>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898752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legend>
    <c:plotVisOnly val="1"/>
    <c:dispBlanksAs val="gap"/>
  </c:chart>
  <c:spPr>
    <a:solidFill>
      <a:schemeClr val="bg1"/>
    </a:solidFill>
    <a:ln w="9525" cap="flat" cmpd="sng" algn="ctr">
      <a:solidFill>
        <a:sysClr val="windowText" lastClr="000000"/>
      </a:solidFill>
      <a:round/>
    </a:ln>
    <a:effectLst/>
    <a:scene3d>
      <a:camera prst="orthographicFront"/>
      <a:lightRig rig="threePt" dir="t"/>
    </a:scene3d>
    <a:sp3d>
      <a:bevelT/>
    </a:sp3d>
  </c:spPr>
  <c:txPr>
    <a:bodyPr/>
    <a:lstStyle/>
    <a:p>
      <a:pPr>
        <a:defRPr sz="1400">
          <a:solidFill>
            <a:srgbClr val="000000"/>
          </a:solidFil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800" b="1" i="0" u="none" strike="noStrike" kern="1200" baseline="0">
                <a:solidFill>
                  <a:srgbClr val="000000"/>
                </a:solidFill>
                <a:latin typeface="+mn-lt"/>
                <a:ea typeface="+mn-ea"/>
                <a:cs typeface="+mn-cs"/>
              </a:defRPr>
            </a:pPr>
            <a:r>
              <a:rPr lang="en-ZA"/>
              <a:t>Performance Trend</a:t>
            </a:r>
          </a:p>
        </c:rich>
      </c:tx>
      <c:layout/>
      <c:spPr>
        <a:noFill/>
        <a:ln>
          <a:solidFill>
            <a:srgbClr val="000000"/>
          </a:solidFill>
        </a:ln>
        <a:effectLst/>
      </c:spPr>
    </c:title>
    <c:plotArea>
      <c:layout/>
      <c:lineChart>
        <c:grouping val="standard"/>
        <c:ser>
          <c:idx val="0"/>
          <c:order val="0"/>
          <c:spPr>
            <a:ln w="31750" cap="rnd">
              <a:solidFill>
                <a:srgbClr val="000000"/>
              </a:solidFill>
              <a:round/>
            </a:ln>
            <a:effectLst/>
          </c:spPr>
          <c:marker>
            <c:symbol val="circle"/>
            <c:size val="17"/>
            <c:spPr>
              <a:solidFill>
                <a:schemeClr val="accent1"/>
              </a:solidFill>
              <a:ln>
                <a:solidFill>
                  <a:srgbClr val="000000"/>
                </a:solidFill>
              </a:ln>
              <a:effectLst/>
            </c:spPr>
          </c:marker>
          <c:dLbls>
            <c:spPr>
              <a:solidFill>
                <a:srgbClr val="000000"/>
              </a:solid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ctr"/>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Sheet1!$Y$17:$Y$19</c:f>
              <c:strCache>
                <c:ptCount val="3"/>
                <c:pt idx="0">
                  <c:v>2019-20</c:v>
                </c:pt>
                <c:pt idx="1">
                  <c:v>2020-21</c:v>
                </c:pt>
                <c:pt idx="2">
                  <c:v>2021-22</c:v>
                </c:pt>
              </c:strCache>
            </c:strRef>
          </c:cat>
          <c:val>
            <c:numRef>
              <c:f>Sheet1!$Z$17:$Z$19</c:f>
              <c:numCache>
                <c:formatCode>0%</c:formatCode>
                <c:ptCount val="3"/>
                <c:pt idx="0">
                  <c:v>0.64000000000000012</c:v>
                </c:pt>
                <c:pt idx="1">
                  <c:v>0.63000000000000012</c:v>
                </c:pt>
                <c:pt idx="2">
                  <c:v>0.83000000000000007</c:v>
                </c:pt>
              </c:numCache>
            </c:numRef>
          </c:val>
          <c:extLst xmlns:c16r2="http://schemas.microsoft.com/office/drawing/2015/06/chart">
            <c:ext xmlns:c16="http://schemas.microsoft.com/office/drawing/2014/chart" uri="{C3380CC4-5D6E-409C-BE32-E72D297353CC}">
              <c16:uniqueId val="{00000000-706F-4577-AA24-32030AB73F9F}"/>
            </c:ext>
          </c:extLst>
        </c:ser>
        <c:dLbls>
          <c:showVal val="1"/>
        </c:dLbls>
        <c:marker val="1"/>
        <c:axId val="70083328"/>
        <c:axId val="70084864"/>
      </c:lineChart>
      <c:catAx>
        <c:axId val="70083328"/>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1" i="0" u="none" strike="noStrike" kern="1200" cap="all" baseline="0">
                <a:solidFill>
                  <a:srgbClr val="000000"/>
                </a:solidFill>
                <a:latin typeface="+mn-lt"/>
                <a:ea typeface="+mn-ea"/>
                <a:cs typeface="+mn-cs"/>
              </a:defRPr>
            </a:pPr>
            <a:endParaRPr lang="en-US"/>
          </a:p>
        </c:txPr>
        <c:crossAx val="70084864"/>
        <c:crosses val="autoZero"/>
        <c:auto val="1"/>
        <c:lblAlgn val="ctr"/>
        <c:lblOffset val="100"/>
      </c:catAx>
      <c:valAx>
        <c:axId val="700848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tickLblPos val="none"/>
        <c:crossAx val="70083328"/>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b="1">
          <a:solidFill>
            <a:srgbClr val="000000"/>
          </a:solidFill>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809"/>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sz="quarter" idx="1"/>
          </p:nvPr>
        </p:nvSpPr>
        <p:spPr>
          <a:xfrm>
            <a:off x="3849688" y="2"/>
            <a:ext cx="2946400" cy="496809"/>
          </a:xfrm>
          <a:prstGeom prst="rect">
            <a:avLst/>
          </a:prstGeom>
        </p:spPr>
        <p:txBody>
          <a:bodyPr vert="horz" lIns="91440" tIns="45720" rIns="91440" bIns="45720" rtlCol="0"/>
          <a:lstStyle>
            <a:lvl1pPr algn="r">
              <a:defRPr sz="1200"/>
            </a:lvl1pPr>
          </a:lstStyle>
          <a:p>
            <a:pPr>
              <a:defRPr/>
            </a:pPr>
            <a:fld id="{460F2338-ACC5-4BE9-88A2-5D1E574798B4}" type="datetime1">
              <a:rPr lang="en-US"/>
              <a:pPr>
                <a:defRPr/>
              </a:pPr>
              <a:t>10/13/2022</a:t>
            </a:fld>
            <a:endParaRPr lang="en-ZA" dirty="0"/>
          </a:p>
        </p:txBody>
      </p:sp>
      <p:sp>
        <p:nvSpPr>
          <p:cNvPr id="4" name="Footer Placeholder 3"/>
          <p:cNvSpPr>
            <a:spLocks noGrp="1"/>
          </p:cNvSpPr>
          <p:nvPr>
            <p:ph type="ftr" sz="quarter" idx="2"/>
          </p:nvPr>
        </p:nvSpPr>
        <p:spPr>
          <a:xfrm>
            <a:off x="0" y="9428244"/>
            <a:ext cx="2946400" cy="496809"/>
          </a:xfrm>
          <a:prstGeom prst="rect">
            <a:avLst/>
          </a:prstGeom>
        </p:spPr>
        <p:txBody>
          <a:bodyPr vert="horz" lIns="91440" tIns="45720" rIns="91440" bIns="45720" rtlCol="0" anchor="b"/>
          <a:lstStyle>
            <a:lvl1pPr algn="l">
              <a:defRPr sz="1200"/>
            </a:lvl1pPr>
          </a:lstStyle>
          <a:p>
            <a:pPr>
              <a:defRPr/>
            </a:pPr>
            <a:endParaRPr lang="en-ZA"/>
          </a:p>
        </p:txBody>
      </p:sp>
      <p:sp>
        <p:nvSpPr>
          <p:cNvPr id="5" name="Slide Number Placeholder 4"/>
          <p:cNvSpPr>
            <a:spLocks noGrp="1"/>
          </p:cNvSpPr>
          <p:nvPr>
            <p:ph type="sldNum" sz="quarter" idx="3"/>
          </p:nvPr>
        </p:nvSpPr>
        <p:spPr>
          <a:xfrm>
            <a:off x="3849688" y="9428244"/>
            <a:ext cx="2946400" cy="496809"/>
          </a:xfrm>
          <a:prstGeom prst="rect">
            <a:avLst/>
          </a:prstGeom>
        </p:spPr>
        <p:txBody>
          <a:bodyPr vert="horz" lIns="91440" tIns="45720" rIns="91440" bIns="45720" rtlCol="0" anchor="b"/>
          <a:lstStyle>
            <a:lvl1pPr algn="r">
              <a:defRPr sz="1200"/>
            </a:lvl1pPr>
          </a:lstStyle>
          <a:p>
            <a:pPr>
              <a:defRPr/>
            </a:pPr>
            <a:fld id="{D472CC25-31D2-4930-AD16-5BC8A0EA45CF}" type="slidenum">
              <a:rPr lang="en-ZA"/>
              <a:pPr>
                <a:defRPr/>
              </a:pPr>
              <a:t>‹#›</a:t>
            </a:fld>
            <a:endParaRPr lang="en-ZA" dirty="0"/>
          </a:p>
        </p:txBody>
      </p:sp>
    </p:spTree>
    <p:extLst>
      <p:ext uri="{BB962C8B-B14F-4D97-AF65-F5344CB8AC3E}">
        <p14:creationId xmlns:p14="http://schemas.microsoft.com/office/powerpoint/2010/main" xmlns="" val="140526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2"/>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51275" y="2"/>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6C90E3D-C290-42F8-B881-0D9BB6590C31}" type="datetime1">
              <a:rPr lang="en-US"/>
              <a:pPr>
                <a:defRPr/>
              </a:pPr>
              <a:t>10/13/2022</a:t>
            </a:fld>
            <a:endParaRPr lang="en-US" dirty="0"/>
          </a:p>
        </p:txBody>
      </p:sp>
      <p:sp>
        <p:nvSpPr>
          <p:cNvPr id="4403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6463" y="4715710"/>
            <a:ext cx="4984750"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51275"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009DFC-4451-491B-93F3-2FB1FB78F8F9}" type="slidenum">
              <a:rPr lang="en-US"/>
              <a:pPr>
                <a:defRPr/>
              </a:pPr>
              <a:t>‹#›</a:t>
            </a:fld>
            <a:endParaRPr lang="en-US" dirty="0"/>
          </a:p>
        </p:txBody>
      </p:sp>
    </p:spTree>
    <p:extLst>
      <p:ext uri="{BB962C8B-B14F-4D97-AF65-F5344CB8AC3E}">
        <p14:creationId xmlns:p14="http://schemas.microsoft.com/office/powerpoint/2010/main" xmlns="" val="2922192917"/>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Rot="1" noChangeAspect="1" noChangeArrowheads="1" noTextEdit="1"/>
          </p:cNvSpPr>
          <p:nvPr>
            <p:ph type="sldImg"/>
          </p:nvPr>
        </p:nvSpPr>
        <p:spPr>
          <a:xfrm>
            <a:off x="90488" y="744538"/>
            <a:ext cx="6616700" cy="3722687"/>
          </a:xfrm>
          <a:ln/>
        </p:spPr>
      </p:sp>
      <p:sp>
        <p:nvSpPr>
          <p:cNvPr id="45059" name="Rectangle 1027"/>
          <p:cNvSpPr>
            <a:spLocks noGrp="1" noChangeArrowheads="1"/>
          </p:cNvSpPr>
          <p:nvPr>
            <p:ph type="body" idx="1"/>
          </p:nvPr>
        </p:nvSpPr>
        <p:spPr>
          <a:noFill/>
          <a:ln/>
        </p:spPr>
        <p:txBody>
          <a:bodyPr/>
          <a:lstStyle/>
          <a:p>
            <a:pPr eaLnBrk="1" hangingPunct="1"/>
            <a:endParaRPr lang="en-US" altLang="en-US" dirty="0" smtClean="0"/>
          </a:p>
        </p:txBody>
      </p:sp>
      <p:sp>
        <p:nvSpPr>
          <p:cNvPr id="45060" name="Date Placeholder 6"/>
          <p:cNvSpPr>
            <a:spLocks noGrp="1"/>
          </p:cNvSpPr>
          <p:nvPr>
            <p:ph type="dt" sz="quarter" idx="1"/>
          </p:nvPr>
        </p:nvSpPr>
        <p:spPr>
          <a:noFill/>
        </p:spPr>
        <p:txBody>
          <a:bodyPr/>
          <a:lstStyle/>
          <a:p>
            <a:fld id="{E4831DC6-647B-4951-933B-75F3D5023CED}" type="datetime1">
              <a:rPr lang="en-US" altLang="en-US" smtClean="0"/>
              <a:pPr/>
              <a:t>10/13/2022</a:t>
            </a:fld>
            <a:endParaRPr lang="en-US" altLang="en-US" dirty="0" smtClean="0"/>
          </a:p>
        </p:txBody>
      </p:sp>
    </p:spTree>
    <p:extLst>
      <p:ext uri="{BB962C8B-B14F-4D97-AF65-F5344CB8AC3E}">
        <p14:creationId xmlns:p14="http://schemas.microsoft.com/office/powerpoint/2010/main" xmlns="" val="3733622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4196621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4188677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1563895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90488" y="744538"/>
            <a:ext cx="6616700" cy="3722687"/>
          </a:xfrm>
          <a:ln/>
        </p:spPr>
      </p:sp>
      <p:sp>
        <p:nvSpPr>
          <p:cNvPr id="56323" name="Rectangle 3"/>
          <p:cNvSpPr>
            <a:spLocks noGrp="1" noChangeArrowheads="1"/>
          </p:cNvSpPr>
          <p:nvPr>
            <p:ph type="body" idx="1"/>
          </p:nvPr>
        </p:nvSpPr>
        <p:spPr>
          <a:noFill/>
          <a:ln/>
        </p:spPr>
        <p:txBody>
          <a:bodyPr/>
          <a:lstStyle/>
          <a:p>
            <a:pPr eaLnBrk="1" hangingPunct="1"/>
            <a:endParaRPr lang="en-US" altLang="en-US" smtClean="0"/>
          </a:p>
        </p:txBody>
      </p:sp>
      <p:sp>
        <p:nvSpPr>
          <p:cNvPr id="56324" name="Date Placeholder 6"/>
          <p:cNvSpPr>
            <a:spLocks noGrp="1"/>
          </p:cNvSpPr>
          <p:nvPr>
            <p:ph type="dt" sz="quarter" idx="1"/>
          </p:nvPr>
        </p:nvSpPr>
        <p:spPr>
          <a:noFill/>
        </p:spPr>
        <p:txBody>
          <a:bodyPr/>
          <a:lstStyle/>
          <a:p>
            <a:fld id="{DC2DAF64-9908-4AA3-8EEA-68DDA5F9CA32}" type="datetime1">
              <a:rPr lang="en-US" altLang="en-US" smtClean="0"/>
              <a:pPr/>
              <a:t>10/13/2022</a:t>
            </a:fld>
            <a:endParaRPr lang="en-US" altLang="en-US" smtClean="0"/>
          </a:p>
        </p:txBody>
      </p:sp>
    </p:spTree>
    <p:extLst>
      <p:ext uri="{BB962C8B-B14F-4D97-AF65-F5344CB8AC3E}">
        <p14:creationId xmlns:p14="http://schemas.microsoft.com/office/powerpoint/2010/main" xmlns="" val="26309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3655922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68502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1043028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2259871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253731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4002822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2957425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10/13/2022</a:t>
            </a:fld>
            <a:endParaRPr lang="en-US" dirty="0"/>
          </a:p>
        </p:txBody>
      </p:sp>
    </p:spTree>
    <p:extLst>
      <p:ext uri="{BB962C8B-B14F-4D97-AF65-F5344CB8AC3E}">
        <p14:creationId xmlns:p14="http://schemas.microsoft.com/office/powerpoint/2010/main" xmlns="" val="11794805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archive:TWOTONE%20jhb%20WIP:1405%20NDA%20CI%20&amp;%20manual:DESIGNED%20CI%20ELEMENTS:1405%20NDA%20ppt:1405%20NDA%20ppt%20final%20main.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rchive:TWOTONE jhb WIP:1405 NDA CI &amp; manual:DESIGNED CI ELEMENTS:1405 NDA ppt:1405 NDA ppt final main.jpg"/>
          <p:cNvPicPr>
            <a:picLocks noChangeAspect="1" noChangeArrowheads="1"/>
          </p:cNvPicPr>
          <p:nvPr userDrawn="1"/>
        </p:nvPicPr>
        <p:blipFill>
          <a:blip r:embed="rId2" r:link="rId3" cstate="print"/>
          <a:srcRect/>
          <a:stretch>
            <a:fillRect/>
          </a:stretch>
        </p:blipFill>
        <p:spPr bwMode="auto">
          <a:xfrm>
            <a:off x="0" y="0"/>
            <a:ext cx="12194117" cy="6859588"/>
          </a:xfrm>
          <a:prstGeom prst="rect">
            <a:avLst/>
          </a:prstGeom>
          <a:noFill/>
          <a:ln w="9525">
            <a:noFill/>
            <a:miter lim="800000"/>
            <a:headEnd/>
            <a:tailEnd/>
          </a:ln>
        </p:spPr>
      </p:pic>
      <p:sp>
        <p:nvSpPr>
          <p:cNvPr id="4130" name="Rectangle 34"/>
          <p:cNvSpPr>
            <a:spLocks noGrp="1" noChangeArrowheads="1"/>
          </p:cNvSpPr>
          <p:nvPr>
            <p:ph type="ctrTitle" sz="quarter"/>
          </p:nvPr>
        </p:nvSpPr>
        <p:spPr>
          <a:xfrm>
            <a:off x="1219200" y="2667000"/>
            <a:ext cx="8940800" cy="947738"/>
          </a:xfrm>
        </p:spPr>
        <p:txBody>
          <a:bodyPr anchor="b"/>
          <a:lstStyle>
            <a:lvl1pPr algn="r">
              <a:defRPr sz="2800">
                <a:solidFill>
                  <a:schemeClr val="tx1"/>
                </a:solidFill>
              </a:defRPr>
            </a:lvl1pPr>
          </a:lstStyle>
          <a:p>
            <a:r>
              <a:rPr lang="en-US" smtClean="0"/>
              <a:t>Click to edit Master title style</a:t>
            </a:r>
            <a:endParaRPr lang="en-US"/>
          </a:p>
        </p:txBody>
      </p:sp>
      <p:sp>
        <p:nvSpPr>
          <p:cNvPr id="4131" name="Rectangle 35"/>
          <p:cNvSpPr>
            <a:spLocks noGrp="1" noChangeArrowheads="1"/>
          </p:cNvSpPr>
          <p:nvPr>
            <p:ph type="subTitle" sz="quarter" idx="1"/>
          </p:nvPr>
        </p:nvSpPr>
        <p:spPr>
          <a:xfrm>
            <a:off x="1219200" y="3848100"/>
            <a:ext cx="8940800" cy="1028700"/>
          </a:xfrm>
        </p:spPr>
        <p:txBody>
          <a:bodyPr/>
          <a:lstStyle>
            <a:lvl1pPr marL="0" indent="0" algn="r">
              <a:buFont typeface="Times" charset="0"/>
              <a:buNone/>
              <a:defRPr sz="1400">
                <a:solidFill>
                  <a:schemeClr val="accent1"/>
                </a:solidFill>
              </a:defRPr>
            </a:lvl1pPr>
          </a:lstStyle>
          <a:p>
            <a:r>
              <a:rPr lang="en-US" smtClean="0"/>
              <a:t>Click to edit Master subtitle style</a:t>
            </a:r>
            <a:endParaRPr lang="en-US"/>
          </a:p>
        </p:txBody>
      </p:sp>
      <p:sp>
        <p:nvSpPr>
          <p:cNvPr id="5" name="Rectangle 36"/>
          <p:cNvSpPr>
            <a:spLocks noGrp="1" noChangeArrowheads="1"/>
          </p:cNvSpPr>
          <p:nvPr>
            <p:ph type="dt" sz="quarter" idx="10"/>
          </p:nvPr>
        </p:nvSpPr>
        <p:spPr>
          <a:xfrm>
            <a:off x="2540000" y="6248400"/>
            <a:ext cx="2540000" cy="457200"/>
          </a:xfrm>
        </p:spPr>
        <p:txBody>
          <a:bodyPr/>
          <a:lstStyle>
            <a:lvl1pPr>
              <a:defRPr>
                <a:solidFill>
                  <a:schemeClr val="tx2"/>
                </a:solidFill>
              </a:defRPr>
            </a:lvl1pPr>
          </a:lstStyle>
          <a:p>
            <a:pPr>
              <a:defRPr/>
            </a:pPr>
            <a:r>
              <a:rPr lang="en-US"/>
              <a:t> 1</a:t>
            </a:r>
          </a:p>
        </p:txBody>
      </p:sp>
      <p:sp>
        <p:nvSpPr>
          <p:cNvPr id="6" name="Rectangle 37"/>
          <p:cNvSpPr>
            <a:spLocks noGrp="1" noChangeArrowheads="1"/>
          </p:cNvSpPr>
          <p:nvPr>
            <p:ph type="ftr" sz="quarter" idx="11"/>
          </p:nvPr>
        </p:nvSpPr>
        <p:spPr>
          <a:xfrm>
            <a:off x="5588000" y="6248400"/>
            <a:ext cx="3556000" cy="457200"/>
          </a:xfrm>
        </p:spPr>
        <p:txBody>
          <a:bodyPr/>
          <a:lstStyle>
            <a:lvl1pPr>
              <a:defRPr>
                <a:solidFill>
                  <a:schemeClr val="tx2"/>
                </a:solidFill>
              </a:defRPr>
            </a:lvl1pPr>
          </a:lstStyle>
          <a:p>
            <a:pPr>
              <a:defRPr/>
            </a:pPr>
            <a:endParaRPr lang="en-US"/>
          </a:p>
        </p:txBody>
      </p:sp>
      <p:sp>
        <p:nvSpPr>
          <p:cNvPr id="7" name="Rectangle 38"/>
          <p:cNvSpPr>
            <a:spLocks noGrp="1" noChangeArrowheads="1"/>
          </p:cNvSpPr>
          <p:nvPr>
            <p:ph type="sldNum" sz="quarter" idx="12"/>
          </p:nvPr>
        </p:nvSpPr>
        <p:spPr>
          <a:xfrm>
            <a:off x="9448800" y="6248400"/>
            <a:ext cx="1778000" cy="457200"/>
          </a:xfrm>
        </p:spPr>
        <p:txBody>
          <a:bodyPr/>
          <a:lstStyle>
            <a:lvl1pPr>
              <a:defRPr>
                <a:solidFill>
                  <a:schemeClr val="tx2"/>
                </a:solidFill>
              </a:defRPr>
            </a:lvl1pPr>
          </a:lstStyle>
          <a:p>
            <a:pPr>
              <a:defRPr/>
            </a:pPr>
            <a:fld id="{A856C271-1B1E-4434-B969-160E66F28F76}"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739E0BC4-20BB-42E4-98DA-B2AB11D3D472}"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8551" y="0"/>
            <a:ext cx="2565400" cy="56388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016001" y="0"/>
            <a:ext cx="7499351"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6CF517C8-5DF2-4793-BBC2-5DB8E01CE3A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56AA2101-C1C2-4057-8262-EB528C86E1AF}"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2BAF04BA-9EE7-4D86-8F69-644E809532A5}"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016000" y="1524000"/>
            <a:ext cx="503131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250518" y="1524000"/>
            <a:ext cx="503343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EAB54CC5-90A5-4F96-AF1C-172649A14BA0}"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35"/>
          <p:cNvSpPr>
            <a:spLocks noGrp="1" noChangeArrowheads="1"/>
          </p:cNvSpPr>
          <p:nvPr>
            <p:ph type="dt" sz="half" idx="10"/>
          </p:nvPr>
        </p:nvSpPr>
        <p:spPr>
          <a:ln/>
        </p:spPr>
        <p:txBody>
          <a:bodyPr/>
          <a:lstStyle>
            <a:lvl1pPr>
              <a:defRPr/>
            </a:lvl1pPr>
          </a:lstStyle>
          <a:p>
            <a:pPr>
              <a:defRPr/>
            </a:pPr>
            <a:r>
              <a:rPr lang="en-US"/>
              <a:t> 1</a:t>
            </a:r>
          </a:p>
        </p:txBody>
      </p:sp>
      <p:sp>
        <p:nvSpPr>
          <p:cNvPr id="8" name="Rectangle 36"/>
          <p:cNvSpPr>
            <a:spLocks noGrp="1" noChangeArrowheads="1"/>
          </p:cNvSpPr>
          <p:nvPr>
            <p:ph type="ftr" sz="quarter" idx="11"/>
          </p:nvPr>
        </p:nvSpPr>
        <p:spPr>
          <a:ln/>
        </p:spPr>
        <p:txBody>
          <a:bodyPr/>
          <a:lstStyle>
            <a:lvl1pPr>
              <a:defRPr/>
            </a:lvl1pPr>
          </a:lstStyle>
          <a:p>
            <a:pPr>
              <a:defRPr/>
            </a:pPr>
            <a:endParaRPr lang="en-US"/>
          </a:p>
        </p:txBody>
      </p:sp>
      <p:sp>
        <p:nvSpPr>
          <p:cNvPr id="9" name="Rectangle 37"/>
          <p:cNvSpPr>
            <a:spLocks noGrp="1" noChangeArrowheads="1"/>
          </p:cNvSpPr>
          <p:nvPr>
            <p:ph type="sldNum" sz="quarter" idx="12"/>
          </p:nvPr>
        </p:nvSpPr>
        <p:spPr>
          <a:ln/>
        </p:spPr>
        <p:txBody>
          <a:bodyPr/>
          <a:lstStyle>
            <a:lvl1pPr>
              <a:defRPr/>
            </a:lvl1pPr>
          </a:lstStyle>
          <a:p>
            <a:pPr>
              <a:defRPr/>
            </a:pPr>
            <a:fld id="{ED2907EB-491B-4FD1-9CED-179C44060184}"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35"/>
          <p:cNvSpPr>
            <a:spLocks noGrp="1" noChangeArrowheads="1"/>
          </p:cNvSpPr>
          <p:nvPr>
            <p:ph type="dt" sz="half" idx="10"/>
          </p:nvPr>
        </p:nvSpPr>
        <p:spPr>
          <a:ln/>
        </p:spPr>
        <p:txBody>
          <a:bodyPr/>
          <a:lstStyle>
            <a:lvl1pPr>
              <a:defRPr/>
            </a:lvl1pPr>
          </a:lstStyle>
          <a:p>
            <a:pPr>
              <a:defRPr/>
            </a:pPr>
            <a:r>
              <a:rPr lang="en-US"/>
              <a:t> 1</a:t>
            </a:r>
          </a:p>
        </p:txBody>
      </p:sp>
      <p:sp>
        <p:nvSpPr>
          <p:cNvPr id="4" name="Rectangle 36"/>
          <p:cNvSpPr>
            <a:spLocks noGrp="1" noChangeArrowheads="1"/>
          </p:cNvSpPr>
          <p:nvPr>
            <p:ph type="ftr" sz="quarter" idx="11"/>
          </p:nvPr>
        </p:nvSpPr>
        <p:spPr>
          <a:ln/>
        </p:spPr>
        <p:txBody>
          <a:bodyPr/>
          <a:lstStyle>
            <a:lvl1pPr>
              <a:defRPr/>
            </a:lvl1pPr>
          </a:lstStyle>
          <a:p>
            <a:pPr>
              <a:defRPr/>
            </a:pPr>
            <a:endParaRPr lang="en-US"/>
          </a:p>
        </p:txBody>
      </p:sp>
      <p:sp>
        <p:nvSpPr>
          <p:cNvPr id="5" name="Rectangle 37"/>
          <p:cNvSpPr>
            <a:spLocks noGrp="1" noChangeArrowheads="1"/>
          </p:cNvSpPr>
          <p:nvPr>
            <p:ph type="sldNum" sz="quarter" idx="12"/>
          </p:nvPr>
        </p:nvSpPr>
        <p:spPr>
          <a:ln/>
        </p:spPr>
        <p:txBody>
          <a:bodyPr/>
          <a:lstStyle>
            <a:lvl1pPr>
              <a:defRPr/>
            </a:lvl1pPr>
          </a:lstStyle>
          <a:p>
            <a:pPr>
              <a:defRPr/>
            </a:pPr>
            <a:fld id="{4B1C481C-EBB3-46B8-82E0-717F3C347144}"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r>
              <a:rPr lang="en-US"/>
              <a:t> 1</a:t>
            </a:r>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pPr>
              <a:defRPr/>
            </a:pPr>
            <a:fld id="{11B4F63D-5BA7-4943-B08E-7EDF1690FFB3}"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61B78509-8F94-4E2A-B750-1EDF97D2E5EE}"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51163336-F225-4748-A342-5A90557612ED}"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archive:TWOTONE%20jhb%20WIP:1405%20NDA%20CI%20&amp;%20manual:DESIGNED%20CI%20ELEMENTS:1405%20NDA%20ppt:NDA%201-0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53" descr="archive:TWOTONE jhb WIP:1405 NDA CI &amp; manual:DESIGNED CI ELEMENTS:1405 NDA ppt:NDA 1-02.jpg"/>
          <p:cNvPicPr>
            <a:picLocks noChangeAspect="1" noChangeArrowheads="1"/>
          </p:cNvPicPr>
          <p:nvPr userDrawn="1"/>
        </p:nvPicPr>
        <p:blipFill>
          <a:blip r:embed="rId13" r:link="rId14" cstate="print"/>
          <a:srcRect/>
          <a:stretch>
            <a:fillRect/>
          </a:stretch>
        </p:blipFill>
        <p:spPr bwMode="auto">
          <a:xfrm>
            <a:off x="-2117" y="1"/>
            <a:ext cx="12194117" cy="815975"/>
          </a:xfrm>
          <a:prstGeom prst="rect">
            <a:avLst/>
          </a:prstGeom>
          <a:noFill/>
          <a:ln w="9525">
            <a:noFill/>
            <a:miter lim="800000"/>
            <a:headEnd/>
            <a:tailEnd/>
          </a:ln>
        </p:spPr>
      </p:pic>
      <p:sp>
        <p:nvSpPr>
          <p:cNvPr id="3107" name="Rectangle 35"/>
          <p:cNvSpPr>
            <a:spLocks noGrp="1" noChangeArrowheads="1"/>
          </p:cNvSpPr>
          <p:nvPr>
            <p:ph type="dt" sz="half" idx="2"/>
          </p:nvPr>
        </p:nvSpPr>
        <p:spPr bwMode="auto">
          <a:xfrm>
            <a:off x="958851" y="6248400"/>
            <a:ext cx="2540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000">
                <a:latin typeface="+mn-lt"/>
              </a:defRPr>
            </a:lvl1pPr>
          </a:lstStyle>
          <a:p>
            <a:pPr>
              <a:defRPr/>
            </a:pPr>
            <a:r>
              <a:rPr lang="en-US"/>
              <a:t> 1</a:t>
            </a:r>
          </a:p>
        </p:txBody>
      </p:sp>
      <p:sp>
        <p:nvSpPr>
          <p:cNvPr id="3108" name="Rectangle 36"/>
          <p:cNvSpPr>
            <a:spLocks noGrp="1" noChangeArrowheads="1"/>
          </p:cNvSpPr>
          <p:nvPr>
            <p:ph type="ftr" sz="quarter" idx="3"/>
          </p:nvPr>
        </p:nvSpPr>
        <p:spPr bwMode="auto">
          <a:xfrm>
            <a:off x="4167717" y="6248400"/>
            <a:ext cx="38608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000">
                <a:latin typeface="+mn-lt"/>
              </a:defRPr>
            </a:lvl1pPr>
          </a:lstStyle>
          <a:p>
            <a:pPr>
              <a:defRPr/>
            </a:pPr>
            <a:endParaRPr lang="en-US"/>
          </a:p>
        </p:txBody>
      </p:sp>
      <p:sp>
        <p:nvSpPr>
          <p:cNvPr id="3109" name="Rectangle 37"/>
          <p:cNvSpPr>
            <a:spLocks noGrp="1" noChangeArrowheads="1"/>
          </p:cNvSpPr>
          <p:nvPr>
            <p:ph type="sldNum" sz="quarter" idx="4"/>
          </p:nvPr>
        </p:nvSpPr>
        <p:spPr bwMode="auto">
          <a:xfrm>
            <a:off x="8686800" y="6248400"/>
            <a:ext cx="2540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latin typeface="+mn-lt"/>
              </a:defRPr>
            </a:lvl1pPr>
          </a:lstStyle>
          <a:p>
            <a:pPr>
              <a:defRPr/>
            </a:pPr>
            <a:fld id="{C1C3471C-B1D1-45C0-A155-C4C96DA51855}" type="slidenum">
              <a:rPr lang="en-US"/>
              <a:pPr>
                <a:defRPr/>
              </a:pPr>
              <a:t>‹#›</a:t>
            </a:fld>
            <a:endParaRPr lang="en-US" dirty="0"/>
          </a:p>
        </p:txBody>
      </p:sp>
      <p:sp>
        <p:nvSpPr>
          <p:cNvPr id="2054" name="Rectangle 38"/>
          <p:cNvSpPr>
            <a:spLocks noGrp="1" noChangeArrowheads="1"/>
          </p:cNvSpPr>
          <p:nvPr>
            <p:ph type="body" idx="1"/>
          </p:nvPr>
        </p:nvSpPr>
        <p:spPr bwMode="auto">
          <a:xfrm>
            <a:off x="1016001" y="1524000"/>
            <a:ext cx="10267951"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5" name="Rectangle 34"/>
          <p:cNvSpPr>
            <a:spLocks noGrp="1" noChangeArrowheads="1"/>
          </p:cNvSpPr>
          <p:nvPr>
            <p:ph type="title"/>
          </p:nvPr>
        </p:nvSpPr>
        <p:spPr bwMode="auto">
          <a:xfrm>
            <a:off x="1016001" y="0"/>
            <a:ext cx="10217151"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022"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ransition/>
  <p:hf hdr="0" ftr="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1559496" y="1556792"/>
            <a:ext cx="7416800" cy="3672408"/>
          </a:xfrm>
        </p:spPr>
        <p:txBody>
          <a:bodyPr/>
          <a:lstStyle/>
          <a:p>
            <a:pPr lvl="1" algn="ct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ZA" sz="2800" b="1" cap="all" dirty="0" smtClean="0">
                <a:solidFill>
                  <a:srgbClr val="000000"/>
                </a:solidFill>
              </a:rPr>
              <a:t>annual performance REPORT</a:t>
            </a:r>
            <a:br>
              <a:rPr lang="en-ZA" sz="2800" b="1" cap="all" dirty="0" smtClean="0">
                <a:solidFill>
                  <a:srgbClr val="000000"/>
                </a:solidFill>
              </a:rPr>
            </a:br>
            <a:r>
              <a:rPr lang="en-ZA" sz="2800" b="1" cap="all" dirty="0" smtClean="0">
                <a:solidFill>
                  <a:srgbClr val="000000"/>
                </a:solidFill>
              </a:rPr>
              <a:t/>
            </a:r>
            <a:br>
              <a:rPr lang="en-ZA" sz="2800" b="1" cap="all" dirty="0" smtClean="0">
                <a:solidFill>
                  <a:srgbClr val="000000"/>
                </a:solidFill>
              </a:rPr>
            </a:br>
            <a:r>
              <a:rPr lang="en-ZA" sz="2800" b="1" cap="all" dirty="0" smtClean="0">
                <a:solidFill>
                  <a:srgbClr val="000000"/>
                </a:solidFill>
              </a:rPr>
              <a:t>(2021/22)</a:t>
            </a:r>
            <a:br>
              <a:rPr lang="en-ZA" sz="2800" b="1" cap="all" dirty="0" smtClean="0">
                <a:solidFill>
                  <a:srgbClr val="000000"/>
                </a:solidFill>
              </a:rPr>
            </a:br>
            <a:r>
              <a:rPr lang="en-ZA" sz="2800" b="1" cap="all" dirty="0">
                <a:solidFill>
                  <a:srgbClr val="000000"/>
                </a:solidFill>
              </a:rPr>
              <a:t/>
            </a:r>
            <a:br>
              <a:rPr lang="en-ZA" sz="2800" b="1" cap="all" dirty="0">
                <a:solidFill>
                  <a:srgbClr val="000000"/>
                </a:solidFill>
              </a:rPr>
            </a:br>
            <a:r>
              <a:rPr lang="en-ZA" sz="2800" b="1" cap="all" dirty="0" smtClean="0">
                <a:solidFill>
                  <a:srgbClr val="000000"/>
                </a:solidFill>
              </a:rPr>
              <a:t>Presented to the </a:t>
            </a:r>
            <a:r>
              <a:rPr lang="en-ZA" sz="2800" b="1" cap="all" dirty="0">
                <a:solidFill>
                  <a:srgbClr val="000000"/>
                </a:solidFill>
              </a:rPr>
              <a:t>PORTFOLIO Committee </a:t>
            </a:r>
            <a:r>
              <a:rPr lang="en-ZA" sz="2800" b="1" cap="all" dirty="0" smtClean="0">
                <a:solidFill>
                  <a:srgbClr val="000000"/>
                </a:solidFill>
              </a:rPr>
              <a:t>ON Social </a:t>
            </a:r>
            <a:r>
              <a:rPr lang="en-ZA" sz="2800" b="1" cap="all" dirty="0">
                <a:solidFill>
                  <a:srgbClr val="000000"/>
                </a:solidFill>
              </a:rPr>
              <a:t>Development</a:t>
            </a:r>
            <a:br>
              <a:rPr lang="en-ZA" sz="2800" b="1" cap="all" dirty="0">
                <a:solidFill>
                  <a:srgbClr val="000000"/>
                </a:solidFill>
              </a:rPr>
            </a:br>
            <a:r>
              <a:rPr lang="en-ZA" sz="2800" b="1" cap="all" dirty="0">
                <a:solidFill>
                  <a:srgbClr val="000000"/>
                </a:solidFill>
              </a:rPr>
              <a:t/>
            </a:r>
            <a:br>
              <a:rPr lang="en-ZA" sz="2800" b="1" cap="all" dirty="0">
                <a:solidFill>
                  <a:srgbClr val="000000"/>
                </a:solidFill>
              </a:rPr>
            </a:br>
            <a:r>
              <a:rPr lang="en-ZA" sz="2800" b="1" cap="all" dirty="0" smtClean="0">
                <a:solidFill>
                  <a:srgbClr val="000000"/>
                </a:solidFill>
              </a:rPr>
              <a:t>12 OCTOBER 2022</a:t>
            </a:r>
            <a:endParaRPr lang="en-US" altLang="en-US" sz="4400" dirty="0">
              <a:solidFill>
                <a:srgbClr val="000000"/>
              </a:solidFill>
            </a:endParaRPr>
          </a:p>
        </p:txBody>
      </p:sp>
      <p:pic>
        <p:nvPicPr>
          <p:cNvPr id="5" name="Picture 5"/>
          <p:cNvPicPr>
            <a:picLocks noChangeAspect="1" noChangeArrowheads="1"/>
          </p:cNvPicPr>
          <p:nvPr/>
        </p:nvPicPr>
        <p:blipFill>
          <a:blip r:embed="rId3" cstate="print"/>
          <a:srcRect/>
          <a:stretch>
            <a:fillRect/>
          </a:stretch>
        </p:blipFill>
        <p:spPr bwMode="auto">
          <a:xfrm>
            <a:off x="1775520" y="332657"/>
            <a:ext cx="2232248" cy="959597"/>
          </a:xfrm>
          <a:prstGeom prst="rect">
            <a:avLst/>
          </a:prstGeom>
          <a:ln>
            <a:noFill/>
          </a:ln>
          <a:effectLst>
            <a:softEdge rad="112500"/>
          </a:effectLst>
        </p:spPr>
      </p:pic>
      <p:pic>
        <p:nvPicPr>
          <p:cNvPr id="6" name="Picture 5" descr="https://encrypted-tbn0.gstatic.com/images?q=tbn:ANd9GcQ9-GpgvbTswanqNRN2pSNTmgFzNDceXLo9Yt_trGfRFRpNz2F8cQ"/>
          <p:cNvPicPr>
            <a:picLocks noChangeAspect="1" noChangeArrowheads="1"/>
          </p:cNvPicPr>
          <p:nvPr/>
        </p:nvPicPr>
        <p:blipFill>
          <a:blip r:embed="rId4" cstate="print"/>
          <a:srcRect/>
          <a:stretch>
            <a:fillRect/>
          </a:stretch>
        </p:blipFill>
        <p:spPr bwMode="auto">
          <a:xfrm>
            <a:off x="8472264" y="4653137"/>
            <a:ext cx="1224136" cy="1155213"/>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945112597"/>
              </p:ext>
            </p:extLst>
          </p:nvPr>
        </p:nvGraphicFramePr>
        <p:xfrm>
          <a:off x="1016001" y="838201"/>
          <a:ext cx="10217151" cy="5659304"/>
        </p:xfrm>
        <a:graphic>
          <a:graphicData uri="http://schemas.openxmlformats.org/drawingml/2006/table">
            <a:tbl>
              <a:tblPr firstRow="1" firstCol="1" bandRow="1">
                <a:tableStyleId>{5C22544A-7EE6-4342-B048-85BDC9FD1C3A}</a:tableStyleId>
              </a:tblPr>
              <a:tblGrid>
                <a:gridCol w="1902294">
                  <a:extLst>
                    <a:ext uri="{9D8B030D-6E8A-4147-A177-3AD203B41FA5}">
                      <a16:colId xmlns:a16="http://schemas.microsoft.com/office/drawing/2014/main" xmlns="" val="3473864839"/>
                    </a:ext>
                  </a:extLst>
                </a:gridCol>
                <a:gridCol w="8314857">
                  <a:extLst>
                    <a:ext uri="{9D8B030D-6E8A-4147-A177-3AD203B41FA5}">
                      <a16:colId xmlns:a16="http://schemas.microsoft.com/office/drawing/2014/main" xmlns="" val="1813656344"/>
                    </a:ext>
                  </a:extLst>
                </a:gridCol>
              </a:tblGrid>
              <a:tr h="1012166">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KPI 03</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1" kern="1200" dirty="0" smtClean="0">
                          <a:solidFill>
                            <a:schemeClr val="dk1"/>
                          </a:solidFill>
                          <a:effectLst/>
                          <a:latin typeface="+mn-lt"/>
                          <a:ea typeface="+mn-ea"/>
                          <a:cs typeface="+mn-cs"/>
                        </a:rPr>
                        <a:t>Percentage (%) of Skills Audit Recommendations implemented</a:t>
                      </a:r>
                    </a:p>
                  </a:txBody>
                  <a:tcPr marL="23485" marR="23485" marT="3728" marB="0" anchor="ctr">
                    <a:noFill/>
                  </a:tcPr>
                </a:tc>
                <a:extLst>
                  <a:ext uri="{0D108BD9-81ED-4DB2-BD59-A6C34878D82A}">
                    <a16:rowId xmlns:a16="http://schemas.microsoft.com/office/drawing/2014/main" xmlns="" val="1052766316"/>
                  </a:ext>
                </a:extLst>
              </a:tr>
              <a:tr h="1217614">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2000" b="0" kern="1200" dirty="0" smtClean="0">
                          <a:solidFill>
                            <a:schemeClr val="bg1"/>
                          </a:solidFill>
                          <a:effectLst/>
                          <a:latin typeface="+mn-lt"/>
                          <a:ea typeface="+mn-ea"/>
                          <a:cs typeface="+mn-cs"/>
                        </a:rPr>
                        <a:t>  </a:t>
                      </a:r>
                    </a:p>
                    <a:p>
                      <a:pPr marL="0" marR="0" lvl="0" indent="0" algn="l" defTabSz="914400" rtl="0" eaLnBrk="1" fontAlgn="auto" latinLnBrk="0" hangingPunct="1">
                        <a:lnSpc>
                          <a:spcPct val="107000"/>
                        </a:lnSpc>
                        <a:spcBef>
                          <a:spcPts val="600"/>
                        </a:spcBef>
                        <a:spcAft>
                          <a:spcPts val="600"/>
                        </a:spcAft>
                        <a:buClrTx/>
                        <a:buSzTx/>
                        <a:buFontTx/>
                        <a:buNone/>
                        <a:tabLst/>
                        <a:defRPr/>
                      </a:pPr>
                      <a:r>
                        <a:rPr lang="en-GB" sz="2000" b="0" kern="1200" dirty="0" smtClean="0">
                          <a:solidFill>
                            <a:schemeClr val="bg1"/>
                          </a:solidFill>
                          <a:effectLst/>
                          <a:latin typeface="+mn-lt"/>
                          <a:ea typeface="+mn-ea"/>
                          <a:cs typeface="+mn-cs"/>
                        </a:rPr>
                        <a:t>Annual Target</a:t>
                      </a:r>
                      <a:endParaRPr lang="en-US" sz="2000" b="0" kern="1200" dirty="0" smtClean="0">
                        <a:solidFill>
                          <a:schemeClr val="bg1"/>
                        </a:solidFill>
                        <a:effectLst/>
                        <a:latin typeface="+mn-lt"/>
                        <a:ea typeface="+mn-ea"/>
                        <a:cs typeface="+mn-cs"/>
                      </a:endParaRPr>
                    </a:p>
                    <a:p>
                      <a:pPr marL="0" marR="0" lvl="0" indent="0" algn="l" defTabSz="914400" rtl="0" eaLnBrk="1" fontAlgn="auto" latinLnBrk="0" hangingPunct="1">
                        <a:lnSpc>
                          <a:spcPct val="107000"/>
                        </a:lnSpc>
                        <a:spcBef>
                          <a:spcPts val="600"/>
                        </a:spcBef>
                        <a:spcAft>
                          <a:spcPts val="600"/>
                        </a:spcAft>
                        <a:buClrTx/>
                        <a:buSzTx/>
                        <a:buFontTx/>
                        <a:buNone/>
                        <a:tabLst/>
                        <a:defRPr/>
                      </a:pPr>
                      <a:endParaRPr lang="en-US" sz="20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Calibri" panose="020F0502020204030204" pitchFamily="34" charset="0"/>
                          <a:cs typeface="Times New Roman" panose="02020603050405020304" pitchFamily="18" charset="0"/>
                        </a:rPr>
                        <a:t>30% of Skills Audit Recommendations Implemented</a:t>
                      </a:r>
                      <a:endParaRPr lang="en-US" sz="20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456129156"/>
                  </a:ext>
                </a:extLst>
              </a:tr>
              <a:tr h="1015666">
                <a:tc>
                  <a:txBody>
                    <a:bodyPr/>
                    <a:lstStyle/>
                    <a:p>
                      <a:pPr marL="0" lvl="0" algn="l" defTabSz="914400" rtl="0" eaLnBrk="1" latinLnBrk="0" hangingPunct="1">
                        <a:lnSpc>
                          <a:spcPct val="107000"/>
                        </a:lnSpc>
                        <a:spcBef>
                          <a:spcPts val="600"/>
                        </a:spcBef>
                        <a:spcAft>
                          <a:spcPts val="600"/>
                        </a:spcAft>
                      </a:pPr>
                      <a:r>
                        <a:rPr lang="en-US" sz="2000" b="0" kern="1200" dirty="0" smtClean="0">
                          <a:solidFill>
                            <a:schemeClr val="bg1"/>
                          </a:solidFill>
                          <a:effectLst/>
                          <a:latin typeface="+mn-lt"/>
                          <a:ea typeface="+mn-ea"/>
                          <a:cs typeface="+mn-cs"/>
                        </a:rPr>
                        <a:t>Annual Achievement</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2000" kern="1200" dirty="0" smtClean="0">
                          <a:solidFill>
                            <a:schemeClr val="dk1"/>
                          </a:solidFill>
                          <a:effectLst/>
                          <a:latin typeface="+mn-lt"/>
                          <a:ea typeface="Calibri" panose="020F0502020204030204" pitchFamily="34" charset="0"/>
                          <a:cs typeface="Times New Roman" panose="02020603050405020304" pitchFamily="18" charset="0"/>
                        </a:rPr>
                        <a:t>38% (11 out 29) s</a:t>
                      </a:r>
                      <a:r>
                        <a:rPr lang="en-US" sz="2000" kern="1200" dirty="0" smtClean="0">
                          <a:solidFill>
                            <a:schemeClr val="dk1"/>
                          </a:solidFill>
                          <a:effectLst/>
                          <a:latin typeface="+mn-lt"/>
                          <a:ea typeface="Calibri" panose="020F0502020204030204" pitchFamily="34" charset="0"/>
                          <a:cs typeface="Times New Roman" panose="02020603050405020304" pitchFamily="18" charset="0"/>
                        </a:rPr>
                        <a:t>kills audit recommendations were implemented</a:t>
                      </a:r>
                    </a:p>
                  </a:txBody>
                  <a:tcPr marL="24231" marR="24231" marT="4101" marB="0" anchor="ctr"/>
                </a:tc>
                <a:extLst>
                  <a:ext uri="{0D108BD9-81ED-4DB2-BD59-A6C34878D82A}">
                    <a16:rowId xmlns:a16="http://schemas.microsoft.com/office/drawing/2014/main" xmlns="" val="1847704917"/>
                  </a:ext>
                </a:extLst>
              </a:tr>
              <a:tr h="1015666">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Deviation</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Calibri" panose="020F0502020204030204" pitchFamily="34" charset="0"/>
                          <a:cs typeface="Times New Roman" panose="02020603050405020304" pitchFamily="18" charset="0"/>
                        </a:rPr>
                        <a:t>8%</a:t>
                      </a:r>
                      <a:endParaRPr lang="en-US" sz="2000" kern="1200" dirty="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extLst>
                  <a:ext uri="{0D108BD9-81ED-4DB2-BD59-A6C34878D82A}">
                    <a16:rowId xmlns:a16="http://schemas.microsoft.com/office/drawing/2014/main" xmlns="" val="2120019415"/>
                  </a:ext>
                </a:extLst>
              </a:tr>
              <a:tr h="1328870">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US" sz="20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2000" kern="1200" dirty="0" smtClean="0">
                          <a:solidFill>
                            <a:schemeClr val="dk1"/>
                          </a:solidFill>
                          <a:effectLst/>
                          <a:latin typeface="+mn-lt"/>
                          <a:ea typeface="Calibri" panose="020F0502020204030204" pitchFamily="34" charset="0"/>
                          <a:cs typeface="Times New Roman" panose="02020603050405020304" pitchFamily="18" charset="0"/>
                        </a:rPr>
                        <a:t>The availability of budgetary allocation </a:t>
                      </a:r>
                      <a:r>
                        <a:rPr lang="en-GB" sz="2000" kern="1200" baseline="0" dirty="0" smtClean="0">
                          <a:solidFill>
                            <a:schemeClr val="dk1"/>
                          </a:solidFill>
                          <a:effectLst/>
                          <a:latin typeface="+mn-lt"/>
                          <a:ea typeface="Calibri" panose="020F0502020204030204" pitchFamily="34" charset="0"/>
                          <a:cs typeface="Times New Roman" panose="02020603050405020304" pitchFamily="18" charset="0"/>
                        </a:rPr>
                        <a:t>for skills development and the extra effort by the HR component to avail more capacity building and training interventions to staff resulted in the over-achievement against the set annual target of 30%.  </a:t>
                      </a:r>
                      <a:endParaRPr lang="en-US" sz="20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extLst>
                  <a:ext uri="{0D108BD9-81ED-4DB2-BD59-A6C34878D82A}">
                    <a16:rowId xmlns:a16="http://schemas.microsoft.com/office/drawing/2014/main" xmlns="" val="1446735107"/>
                  </a:ext>
                </a:extLst>
              </a:tr>
            </a:tbl>
          </a:graphicData>
        </a:graphic>
      </p:graphicFrame>
    </p:spTree>
    <p:extLst>
      <p:ext uri="{BB962C8B-B14F-4D97-AF65-F5344CB8AC3E}">
        <p14:creationId xmlns:p14="http://schemas.microsoft.com/office/powerpoint/2010/main" xmlns="" val="173588106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762744956"/>
              </p:ext>
            </p:extLst>
          </p:nvPr>
        </p:nvGraphicFramePr>
        <p:xfrm>
          <a:off x="1016001" y="838200"/>
          <a:ext cx="10217151" cy="2566736"/>
        </p:xfrm>
        <a:graphic>
          <a:graphicData uri="http://schemas.openxmlformats.org/drawingml/2006/table">
            <a:tbl>
              <a:tblPr firstRow="1" firstCol="1" bandRow="1">
                <a:tableStyleId>{5C22544A-7EE6-4342-B048-85BDC9FD1C3A}</a:tableStyleId>
              </a:tblPr>
              <a:tblGrid>
                <a:gridCol w="1902294">
                  <a:extLst>
                    <a:ext uri="{9D8B030D-6E8A-4147-A177-3AD203B41FA5}">
                      <a16:colId xmlns:a16="http://schemas.microsoft.com/office/drawing/2014/main" xmlns="" val="3473864839"/>
                    </a:ext>
                  </a:extLst>
                </a:gridCol>
                <a:gridCol w="8314857">
                  <a:extLst>
                    <a:ext uri="{9D8B030D-6E8A-4147-A177-3AD203B41FA5}">
                      <a16:colId xmlns:a16="http://schemas.microsoft.com/office/drawing/2014/main" xmlns="" val="1813656344"/>
                    </a:ext>
                  </a:extLst>
                </a:gridCol>
              </a:tblGrid>
              <a:tr h="414846">
                <a:tc>
                  <a:txBody>
                    <a:bodyPr/>
                    <a:lstStyle/>
                    <a:p>
                      <a:pPr marL="0" lvl="0" algn="l" defTabSz="914400" rtl="0" eaLnBrk="1" latinLnBrk="0" hangingPunct="1">
                        <a:lnSpc>
                          <a:spcPct val="107000"/>
                        </a:lnSpc>
                        <a:spcBef>
                          <a:spcPts val="600"/>
                        </a:spcBef>
                        <a:spcAft>
                          <a:spcPts val="600"/>
                        </a:spcAft>
                      </a:pPr>
                      <a:r>
                        <a:rPr lang="en-GB" sz="1600" b="0" kern="1200" dirty="0" smtClean="0">
                          <a:solidFill>
                            <a:schemeClr val="bg1"/>
                          </a:solidFill>
                          <a:effectLst/>
                          <a:latin typeface="+mn-lt"/>
                          <a:ea typeface="+mn-ea"/>
                          <a:cs typeface="+mn-cs"/>
                        </a:rPr>
                        <a:t>KPI 04</a:t>
                      </a:r>
                      <a:endParaRPr lang="en-US" sz="16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1600" b="1" kern="1200" dirty="0" smtClean="0">
                          <a:solidFill>
                            <a:schemeClr val="dk1"/>
                          </a:solidFill>
                          <a:effectLst/>
                          <a:latin typeface="+mn-lt"/>
                          <a:ea typeface="+mn-ea"/>
                          <a:cs typeface="+mn-cs"/>
                        </a:rPr>
                        <a:t>Approved NDA Turnaround Strategy</a:t>
                      </a:r>
                    </a:p>
                  </a:txBody>
                  <a:tcPr marL="23485" marR="23485" marT="3728" marB="0" anchor="ctr">
                    <a:noFill/>
                  </a:tcPr>
                </a:tc>
                <a:extLst>
                  <a:ext uri="{0D108BD9-81ED-4DB2-BD59-A6C34878D82A}">
                    <a16:rowId xmlns:a16="http://schemas.microsoft.com/office/drawing/2014/main" xmlns="" val="1052766316"/>
                  </a:ext>
                </a:extLst>
              </a:tr>
              <a:tr h="475614">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1600" b="0" kern="1200" dirty="0" smtClean="0">
                          <a:solidFill>
                            <a:schemeClr val="bg1"/>
                          </a:solidFill>
                          <a:effectLst/>
                          <a:latin typeface="+mn-lt"/>
                          <a:ea typeface="+mn-ea"/>
                          <a:cs typeface="+mn-cs"/>
                        </a:rPr>
                        <a:t>Annual Target</a:t>
                      </a:r>
                      <a:endParaRPr lang="en-US" sz="16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Revised NDA strategy approved</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456129156"/>
                  </a:ext>
                </a:extLst>
              </a:tr>
              <a:tr h="542777">
                <a:tc>
                  <a:txBody>
                    <a:bodyPr/>
                    <a:lstStyle/>
                    <a:p>
                      <a:pPr marL="0" lvl="0" algn="l" defTabSz="914400" rtl="0" eaLnBrk="1" latinLnBrk="0" hangingPunct="1">
                        <a:lnSpc>
                          <a:spcPct val="107000"/>
                        </a:lnSpc>
                        <a:spcBef>
                          <a:spcPts val="600"/>
                        </a:spcBef>
                        <a:spcAft>
                          <a:spcPts val="600"/>
                        </a:spcAft>
                      </a:pPr>
                      <a:r>
                        <a:rPr lang="en-US" sz="1600" b="0" kern="1200" dirty="0" smtClean="0">
                          <a:solidFill>
                            <a:schemeClr val="bg1"/>
                          </a:solidFill>
                          <a:effectLst/>
                          <a:latin typeface="+mn-lt"/>
                          <a:ea typeface="+mn-ea"/>
                          <a:cs typeface="+mn-cs"/>
                        </a:rPr>
                        <a:t>Annual Achievement</a:t>
                      </a:r>
                      <a:endParaRPr lang="en-US" sz="16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NDA revised strategy was approved by the Interim Accounting Authority in line with the Turnaround Strategy</a:t>
                      </a:r>
                    </a:p>
                  </a:txBody>
                  <a:tcPr marL="24231" marR="24231" marT="4101" marB="0" anchor="ctr"/>
                </a:tc>
                <a:extLst>
                  <a:ext uri="{0D108BD9-81ED-4DB2-BD59-A6C34878D82A}">
                    <a16:rowId xmlns:a16="http://schemas.microsoft.com/office/drawing/2014/main" xmlns="" val="1847704917"/>
                  </a:ext>
                </a:extLst>
              </a:tr>
              <a:tr h="542777">
                <a:tc>
                  <a:txBody>
                    <a:bodyPr/>
                    <a:lstStyle/>
                    <a:p>
                      <a:pPr marL="0" lvl="0" algn="l" defTabSz="914400" rtl="0" eaLnBrk="1" latinLnBrk="0" hangingPunct="1">
                        <a:lnSpc>
                          <a:spcPct val="107000"/>
                        </a:lnSpc>
                        <a:spcBef>
                          <a:spcPts val="600"/>
                        </a:spcBef>
                        <a:spcAft>
                          <a:spcPts val="600"/>
                        </a:spcAft>
                      </a:pPr>
                      <a:r>
                        <a:rPr lang="en-GB" sz="1800" b="0" kern="1200" dirty="0" smtClean="0">
                          <a:solidFill>
                            <a:schemeClr val="bg1"/>
                          </a:solidFill>
                          <a:effectLst/>
                          <a:latin typeface="+mn-lt"/>
                          <a:ea typeface="+mn-ea"/>
                          <a:cs typeface="+mn-cs"/>
                        </a:rPr>
                        <a:t>Deviation</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None</a:t>
                      </a:r>
                      <a:endParaRPr lang="en-US" sz="1800" kern="1200" dirty="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extLst>
                  <a:ext uri="{0D108BD9-81ED-4DB2-BD59-A6C34878D82A}">
                    <a16:rowId xmlns:a16="http://schemas.microsoft.com/office/drawing/2014/main" xmlns="" val="3083212927"/>
                  </a:ext>
                </a:extLst>
              </a:tr>
              <a:tr h="542777">
                <a:tc>
                  <a:txBody>
                    <a:bodyPr/>
                    <a:lstStyle/>
                    <a:p>
                      <a:pPr marL="0" lvl="0" algn="l" defTabSz="914400" rtl="0" eaLnBrk="1" latinLnBrk="0" hangingPunct="1">
                        <a:lnSpc>
                          <a:spcPct val="107000"/>
                        </a:lnSpc>
                        <a:spcBef>
                          <a:spcPts val="600"/>
                        </a:spcBef>
                        <a:spcAft>
                          <a:spcPts val="600"/>
                        </a:spcAft>
                      </a:pPr>
                      <a:r>
                        <a:rPr lang="en-ZA" sz="18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None</a:t>
                      </a:r>
                    </a:p>
                  </a:txBody>
                  <a:tcPr marL="24231" marR="24231" marT="4101" marB="0" anchor="ctr"/>
                </a:tc>
                <a:extLst>
                  <a:ext uri="{0D108BD9-81ED-4DB2-BD59-A6C34878D82A}">
                    <a16:rowId xmlns:a16="http://schemas.microsoft.com/office/drawing/2014/main" xmlns="" val="35087886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912024203"/>
              </p:ext>
            </p:extLst>
          </p:nvPr>
        </p:nvGraphicFramePr>
        <p:xfrm>
          <a:off x="1028570" y="3562072"/>
          <a:ext cx="10217151" cy="3071195"/>
        </p:xfrm>
        <a:graphic>
          <a:graphicData uri="http://schemas.openxmlformats.org/drawingml/2006/table">
            <a:tbl>
              <a:tblPr firstRow="1" firstCol="1" bandRow="1">
                <a:tableStyleId>{5C22544A-7EE6-4342-B048-85BDC9FD1C3A}</a:tableStyleId>
              </a:tblPr>
              <a:tblGrid>
                <a:gridCol w="1902294">
                  <a:extLst>
                    <a:ext uri="{9D8B030D-6E8A-4147-A177-3AD203B41FA5}">
                      <a16:colId xmlns:a16="http://schemas.microsoft.com/office/drawing/2014/main" xmlns="" val="3473864839"/>
                    </a:ext>
                  </a:extLst>
                </a:gridCol>
                <a:gridCol w="8314857">
                  <a:extLst>
                    <a:ext uri="{9D8B030D-6E8A-4147-A177-3AD203B41FA5}">
                      <a16:colId xmlns:a16="http://schemas.microsoft.com/office/drawing/2014/main" xmlns="" val="1813656344"/>
                    </a:ext>
                  </a:extLst>
                </a:gridCol>
              </a:tblGrid>
              <a:tr h="430574">
                <a:tc>
                  <a:txBody>
                    <a:bodyPr/>
                    <a:lstStyle/>
                    <a:p>
                      <a:pPr marL="0" lvl="0" algn="l" defTabSz="914400" rtl="0" eaLnBrk="1" latinLnBrk="0" hangingPunct="1">
                        <a:lnSpc>
                          <a:spcPct val="107000"/>
                        </a:lnSpc>
                        <a:spcBef>
                          <a:spcPts val="600"/>
                        </a:spcBef>
                        <a:spcAft>
                          <a:spcPts val="600"/>
                        </a:spcAft>
                      </a:pPr>
                      <a:r>
                        <a:rPr lang="en-GB" sz="1800" b="0" kern="1200" dirty="0" smtClean="0">
                          <a:solidFill>
                            <a:schemeClr val="bg1"/>
                          </a:solidFill>
                          <a:effectLst/>
                          <a:latin typeface="+mn-lt"/>
                          <a:ea typeface="+mn-ea"/>
                          <a:cs typeface="+mn-cs"/>
                        </a:rPr>
                        <a:t>KPI 05</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1800" b="1" kern="1200" dirty="0" smtClean="0">
                          <a:solidFill>
                            <a:schemeClr val="dk1"/>
                          </a:solidFill>
                          <a:effectLst/>
                          <a:latin typeface="+mn-lt"/>
                          <a:ea typeface="+mn-ea"/>
                          <a:cs typeface="+mn-cs"/>
                        </a:rPr>
                        <a:t>State and CSO Partnership model developed</a:t>
                      </a:r>
                    </a:p>
                  </a:txBody>
                  <a:tcPr marL="23485" marR="23485" marT="3728" marB="0" anchor="ctr">
                    <a:noFill/>
                  </a:tcPr>
                </a:tc>
                <a:extLst>
                  <a:ext uri="{0D108BD9-81ED-4DB2-BD59-A6C34878D82A}">
                    <a16:rowId xmlns:a16="http://schemas.microsoft.com/office/drawing/2014/main" xmlns="" val="1052766316"/>
                  </a:ext>
                </a:extLst>
              </a:tr>
              <a:tr h="430574">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1800" b="0" kern="1200" dirty="0" smtClean="0">
                          <a:solidFill>
                            <a:schemeClr val="bg1"/>
                          </a:solidFill>
                          <a:effectLst/>
                          <a:latin typeface="+mn-lt"/>
                          <a:ea typeface="+mn-ea"/>
                          <a:cs typeface="+mn-cs"/>
                        </a:rPr>
                        <a:t>Annual Target</a:t>
                      </a:r>
                      <a:endParaRPr lang="en-US" sz="18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1800" kern="1200" noProof="0" dirty="0" smtClean="0">
                          <a:solidFill>
                            <a:schemeClr val="dk1"/>
                          </a:solidFill>
                          <a:effectLst/>
                          <a:latin typeface="+mn-lt"/>
                          <a:ea typeface="+mn-ea"/>
                          <a:cs typeface="+mn-cs"/>
                        </a:rPr>
                        <a:t>Approved Partnership Model</a:t>
                      </a:r>
                    </a:p>
                  </a:txBody>
                  <a:tcPr marL="0" marR="0" marT="0" marB="0" anchor="ctr"/>
                </a:tc>
                <a:extLst>
                  <a:ext uri="{0D108BD9-81ED-4DB2-BD59-A6C34878D82A}">
                    <a16:rowId xmlns:a16="http://schemas.microsoft.com/office/drawing/2014/main" xmlns="" val="1456129156"/>
                  </a:ext>
                </a:extLst>
              </a:tr>
              <a:tr h="889737">
                <a:tc>
                  <a:txBody>
                    <a:bodyPr/>
                    <a:lstStyle/>
                    <a:p>
                      <a:pPr marL="0" lvl="0" algn="l" defTabSz="914400" rtl="0" eaLnBrk="1" latinLnBrk="0" hangingPunct="1">
                        <a:lnSpc>
                          <a:spcPct val="107000"/>
                        </a:lnSpc>
                        <a:spcBef>
                          <a:spcPts val="600"/>
                        </a:spcBef>
                        <a:spcAft>
                          <a:spcPts val="600"/>
                        </a:spcAft>
                      </a:pPr>
                      <a:r>
                        <a:rPr lang="en-US" sz="1800" b="0" kern="1200" dirty="0" smtClean="0">
                          <a:solidFill>
                            <a:schemeClr val="bg1"/>
                          </a:solidFill>
                          <a:effectLst/>
                          <a:latin typeface="+mn-lt"/>
                          <a:ea typeface="+mn-ea"/>
                          <a:cs typeface="+mn-cs"/>
                        </a:rPr>
                        <a:t>Annual Achievement</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State and CSO Partnership Model was developed and approved by the Interim Accounting Authority. </a:t>
                      </a:r>
                    </a:p>
                  </a:txBody>
                  <a:tcPr marL="24231" marR="24231" marT="4101" marB="0" anchor="ctr"/>
                </a:tc>
                <a:extLst>
                  <a:ext uri="{0D108BD9-81ED-4DB2-BD59-A6C34878D82A}">
                    <a16:rowId xmlns:a16="http://schemas.microsoft.com/office/drawing/2014/main" xmlns="" val="1847704917"/>
                  </a:ext>
                </a:extLst>
              </a:tr>
              <a:tr h="431098">
                <a:tc>
                  <a:txBody>
                    <a:bodyPr/>
                    <a:lstStyle/>
                    <a:p>
                      <a:pPr marL="0" lvl="0" algn="l" defTabSz="914400" rtl="0" eaLnBrk="1" latinLnBrk="0" hangingPunct="1">
                        <a:lnSpc>
                          <a:spcPct val="107000"/>
                        </a:lnSpc>
                        <a:spcBef>
                          <a:spcPts val="600"/>
                        </a:spcBef>
                        <a:spcAft>
                          <a:spcPts val="600"/>
                        </a:spcAft>
                      </a:pPr>
                      <a:r>
                        <a:rPr lang="en-GB" sz="1800" b="0" kern="1200" dirty="0" smtClean="0">
                          <a:solidFill>
                            <a:schemeClr val="bg1"/>
                          </a:solidFill>
                          <a:effectLst/>
                          <a:latin typeface="+mn-lt"/>
                          <a:ea typeface="+mn-ea"/>
                          <a:cs typeface="+mn-cs"/>
                        </a:rPr>
                        <a:t>Deviation</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None</a:t>
                      </a:r>
                      <a:endParaRPr lang="en-US" sz="1800" kern="1200" dirty="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extLst>
                  <a:ext uri="{0D108BD9-81ED-4DB2-BD59-A6C34878D82A}">
                    <a16:rowId xmlns:a16="http://schemas.microsoft.com/office/drawing/2014/main" xmlns="" val="2120019415"/>
                  </a:ext>
                </a:extLst>
              </a:tr>
              <a:tr h="889212">
                <a:tc>
                  <a:txBody>
                    <a:bodyPr/>
                    <a:lstStyle/>
                    <a:p>
                      <a:pPr marL="0" lvl="0" algn="l" defTabSz="914400" rtl="0" eaLnBrk="1" latinLnBrk="0" hangingPunct="1">
                        <a:lnSpc>
                          <a:spcPct val="107000"/>
                        </a:lnSpc>
                        <a:spcBef>
                          <a:spcPts val="600"/>
                        </a:spcBef>
                        <a:spcAft>
                          <a:spcPts val="600"/>
                        </a:spcAft>
                      </a:pPr>
                      <a:r>
                        <a:rPr lang="en-ZA" sz="18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None</a:t>
                      </a:r>
                    </a:p>
                  </a:txBody>
                  <a:tcPr marL="24231" marR="24231" marT="4101" marB="0" anchor="ctr"/>
                </a:tc>
                <a:extLst>
                  <a:ext uri="{0D108BD9-81ED-4DB2-BD59-A6C34878D82A}">
                    <a16:rowId xmlns:a16="http://schemas.microsoft.com/office/drawing/2014/main" xmlns="" val="2090409746"/>
                  </a:ext>
                </a:extLst>
              </a:tr>
            </a:tbl>
          </a:graphicData>
        </a:graphic>
      </p:graphicFrame>
    </p:spTree>
    <p:extLst>
      <p:ext uri="{BB962C8B-B14F-4D97-AF65-F5344CB8AC3E}">
        <p14:creationId xmlns:p14="http://schemas.microsoft.com/office/powerpoint/2010/main" xmlns="" val="28665431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4744"/>
            <a:ext cx="11712624" cy="5123656"/>
          </a:xfrm>
        </p:spPr>
        <p:txBody>
          <a:bodyPr/>
          <a:lstStyle/>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lgn="ctr">
              <a:buNone/>
            </a:pPr>
            <a:r>
              <a:rPr lang="en-US" sz="3600" b="1" dirty="0" smtClean="0"/>
              <a:t>PROGRAMME 2: PERFORMANCE </a:t>
            </a:r>
            <a:r>
              <a:rPr lang="en-US" sz="3600" b="1" dirty="0"/>
              <a:t>INFORMATION</a:t>
            </a:r>
          </a:p>
          <a:p>
            <a:pPr marL="0" indent="0">
              <a:buNone/>
            </a:pPr>
            <a:endParaRPr lang="en-US" sz="2200" b="1" dirty="0"/>
          </a:p>
          <a:p>
            <a:pPr marL="0" indent="0">
              <a:buNone/>
            </a:pPr>
            <a:endParaRPr lang="en-US" sz="22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12</a:t>
            </a:fld>
            <a:endParaRPr lang="en-US" dirty="0"/>
          </a:p>
        </p:txBody>
      </p:sp>
    </p:spTree>
    <p:extLst>
      <p:ext uri="{BB962C8B-B14F-4D97-AF65-F5344CB8AC3E}">
        <p14:creationId xmlns:p14="http://schemas.microsoft.com/office/powerpoint/2010/main" xmlns="" val="217564721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2</a:t>
            </a:r>
            <a:r>
              <a:rPr lang="en-ZA" b="1" dirty="0"/>
              <a:t>: CSO DEVELOPMENT</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13</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67302222"/>
              </p:ext>
            </p:extLst>
          </p:nvPr>
        </p:nvGraphicFramePr>
        <p:xfrm>
          <a:off x="1016001" y="838200"/>
          <a:ext cx="10217151" cy="5589984"/>
        </p:xfrm>
        <a:graphic>
          <a:graphicData uri="http://schemas.openxmlformats.org/drawingml/2006/table">
            <a:tbl>
              <a:tblPr firstRow="1" firstCol="1" bandRow="1">
                <a:tableStyleId>{5C22544A-7EE6-4342-B048-85BDC9FD1C3A}</a:tableStyleId>
              </a:tblPr>
              <a:tblGrid>
                <a:gridCol w="1902294">
                  <a:extLst>
                    <a:ext uri="{9D8B030D-6E8A-4147-A177-3AD203B41FA5}">
                      <a16:colId xmlns:a16="http://schemas.microsoft.com/office/drawing/2014/main" xmlns="" val="3473864839"/>
                    </a:ext>
                  </a:extLst>
                </a:gridCol>
                <a:gridCol w="8314857">
                  <a:extLst>
                    <a:ext uri="{9D8B030D-6E8A-4147-A177-3AD203B41FA5}">
                      <a16:colId xmlns:a16="http://schemas.microsoft.com/office/drawing/2014/main" xmlns="" val="1813656344"/>
                    </a:ext>
                  </a:extLst>
                </a:gridCol>
              </a:tblGrid>
              <a:tr h="765240">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KPI 06</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1" kern="1200" dirty="0" smtClean="0">
                          <a:solidFill>
                            <a:schemeClr val="dk1"/>
                          </a:solidFill>
                          <a:effectLst/>
                          <a:latin typeface="+mn-lt"/>
                          <a:ea typeface="+mn-ea"/>
                          <a:cs typeface="+mn-cs"/>
                        </a:rPr>
                        <a:t>Rand value of resources raised to fund CSOs development interventions</a:t>
                      </a:r>
                    </a:p>
                  </a:txBody>
                  <a:tcPr marL="23485" marR="23485" marT="3728" marB="0" anchor="ctr">
                    <a:noFill/>
                  </a:tcPr>
                </a:tc>
                <a:extLst>
                  <a:ext uri="{0D108BD9-81ED-4DB2-BD59-A6C34878D82A}">
                    <a16:rowId xmlns:a16="http://schemas.microsoft.com/office/drawing/2014/main" xmlns="" val="1052766316"/>
                  </a:ext>
                </a:extLst>
              </a:tr>
              <a:tr h="606168">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2000" b="0" kern="1200" dirty="0" smtClean="0">
                          <a:solidFill>
                            <a:schemeClr val="bg1"/>
                          </a:solidFill>
                          <a:effectLst/>
                          <a:latin typeface="+mn-lt"/>
                          <a:ea typeface="+mn-ea"/>
                          <a:cs typeface="+mn-cs"/>
                        </a:rPr>
                        <a:t>Annual Target</a:t>
                      </a:r>
                      <a:endParaRPr lang="en-US" sz="20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2000" kern="1200" dirty="0" smtClean="0">
                          <a:solidFill>
                            <a:schemeClr val="dk1"/>
                          </a:solidFill>
                          <a:effectLst/>
                          <a:latin typeface="+mn-lt"/>
                          <a:ea typeface="Calibri" panose="020F0502020204030204" pitchFamily="34" charset="0"/>
                          <a:cs typeface="Times New Roman" panose="02020603050405020304" pitchFamily="18" charset="0"/>
                        </a:rPr>
                        <a:t>R20m</a:t>
                      </a:r>
                      <a:endParaRPr lang="en-US" sz="20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456129156"/>
                  </a:ext>
                </a:extLst>
              </a:tr>
              <a:tr h="670177">
                <a:tc>
                  <a:txBody>
                    <a:bodyPr/>
                    <a:lstStyle/>
                    <a:p>
                      <a:pPr marL="0" lvl="0" algn="l" defTabSz="914400" rtl="0" eaLnBrk="1" latinLnBrk="0" hangingPunct="1">
                        <a:lnSpc>
                          <a:spcPct val="107000"/>
                        </a:lnSpc>
                        <a:spcBef>
                          <a:spcPts val="600"/>
                        </a:spcBef>
                        <a:spcAft>
                          <a:spcPts val="600"/>
                        </a:spcAft>
                      </a:pPr>
                      <a:r>
                        <a:rPr lang="en-US" sz="2000" b="0" kern="1200" dirty="0" smtClean="0">
                          <a:solidFill>
                            <a:schemeClr val="bg1"/>
                          </a:solidFill>
                          <a:effectLst/>
                          <a:latin typeface="+mn-lt"/>
                          <a:ea typeface="+mn-ea"/>
                          <a:cs typeface="+mn-cs"/>
                        </a:rPr>
                        <a:t>Annual Achievement</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Calibri" panose="020F0502020204030204" pitchFamily="34" charset="0"/>
                          <a:cs typeface="Times New Roman" panose="02020603050405020304" pitchFamily="18" charset="0"/>
                        </a:rPr>
                        <a:t>R54 551 638 (</a:t>
                      </a:r>
                      <a:r>
                        <a:rPr lang="en-US" sz="2000" kern="1200" dirty="0" err="1" smtClean="0">
                          <a:solidFill>
                            <a:schemeClr val="dk1"/>
                          </a:solidFill>
                          <a:effectLst/>
                          <a:latin typeface="+mn-lt"/>
                          <a:ea typeface="Calibri" panose="020F0502020204030204" pitchFamily="34" charset="0"/>
                          <a:cs typeface="Times New Roman" panose="02020603050405020304" pitchFamily="18" charset="0"/>
                        </a:rPr>
                        <a:t>Kolomela</a:t>
                      </a:r>
                      <a:r>
                        <a:rPr lang="en-US" sz="2000" kern="1200" dirty="0" smtClean="0">
                          <a:solidFill>
                            <a:schemeClr val="dk1"/>
                          </a:solidFill>
                          <a:effectLst/>
                          <a:latin typeface="+mn-lt"/>
                          <a:ea typeface="Calibri" panose="020F0502020204030204" pitchFamily="34" charset="0"/>
                          <a:cs typeface="Times New Roman" panose="02020603050405020304" pitchFamily="18" charset="0"/>
                        </a:rPr>
                        <a:t> Mine, Harmony Gold, Eskom Foundation, National Treasury, Chinese Embassy)</a:t>
                      </a:r>
                    </a:p>
                  </a:txBody>
                  <a:tcPr marL="24231" marR="24231" marT="4101" marB="0" anchor="ctr"/>
                </a:tc>
                <a:extLst>
                  <a:ext uri="{0D108BD9-81ED-4DB2-BD59-A6C34878D82A}">
                    <a16:rowId xmlns:a16="http://schemas.microsoft.com/office/drawing/2014/main" xmlns="" val="1847704917"/>
                  </a:ext>
                </a:extLst>
              </a:tr>
              <a:tr h="674397">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Deviation</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R34 551 638</a:t>
                      </a:r>
                    </a:p>
                  </a:txBody>
                  <a:tcPr marL="24231" marR="24231" marT="4101" marB="0" anchor="ctr"/>
                </a:tc>
                <a:extLst>
                  <a:ext uri="{0D108BD9-81ED-4DB2-BD59-A6C34878D82A}">
                    <a16:rowId xmlns:a16="http://schemas.microsoft.com/office/drawing/2014/main" xmlns="" val="2120019415"/>
                  </a:ext>
                </a:extLst>
              </a:tr>
              <a:tr h="2874002">
                <a:tc>
                  <a:txBody>
                    <a:bodyPr/>
                    <a:lstStyle/>
                    <a:p>
                      <a:pPr marL="0" lvl="0" algn="l" defTabSz="914400" rtl="0" eaLnBrk="1" latinLnBrk="0" hangingPunct="1">
                        <a:lnSpc>
                          <a:spcPct val="107000"/>
                        </a:lnSpc>
                        <a:spcBef>
                          <a:spcPts val="600"/>
                        </a:spcBef>
                        <a:spcAft>
                          <a:spcPts val="600"/>
                        </a:spcAft>
                      </a:pPr>
                      <a:r>
                        <a:rPr lang="en-ZA" sz="20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2000" kern="1200" dirty="0" smtClean="0">
                          <a:solidFill>
                            <a:schemeClr val="dk1"/>
                          </a:solidFill>
                          <a:effectLst/>
                          <a:latin typeface="+mn-lt"/>
                          <a:ea typeface="+mn-ea"/>
                          <a:cs typeface="+mn-cs"/>
                        </a:rPr>
                        <a:t>Engagements with National Treasury resulted in the award of R30 million from the Presidential Employment Stimulus programme which greatly contributed to the reported variance. This source of funding was not anticipated during planning for the financial year 2021/22. Its availability had a huge impact on the efforts towards resource mobilisation.</a:t>
                      </a:r>
                      <a:endParaRPr lang="en-US" sz="2000" kern="1200" dirty="0" smtClean="0">
                        <a:solidFill>
                          <a:schemeClr val="dk1"/>
                        </a:solidFill>
                        <a:effectLst/>
                        <a:latin typeface="+mn-lt"/>
                        <a:ea typeface="+mn-ea"/>
                        <a:cs typeface="+mn-cs"/>
                      </a:endParaRPr>
                    </a:p>
                  </a:txBody>
                  <a:tcPr marL="24231" marR="24231" marT="4101" marB="0" anchor="ctr"/>
                </a:tc>
                <a:extLst>
                  <a:ext uri="{0D108BD9-81ED-4DB2-BD59-A6C34878D82A}">
                    <a16:rowId xmlns:a16="http://schemas.microsoft.com/office/drawing/2014/main" xmlns="" val="185956111"/>
                  </a:ext>
                </a:extLst>
              </a:tr>
            </a:tbl>
          </a:graphicData>
        </a:graphic>
      </p:graphicFrame>
    </p:spTree>
    <p:extLst>
      <p:ext uri="{BB962C8B-B14F-4D97-AF65-F5344CB8AC3E}">
        <p14:creationId xmlns:p14="http://schemas.microsoft.com/office/powerpoint/2010/main" xmlns="" val="244076852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2</a:t>
            </a:r>
            <a:r>
              <a:rPr lang="en-ZA" b="1" dirty="0"/>
              <a:t>: CSO DEVELOPMENT</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598099250"/>
              </p:ext>
            </p:extLst>
          </p:nvPr>
        </p:nvGraphicFramePr>
        <p:xfrm>
          <a:off x="1016001" y="838199"/>
          <a:ext cx="10217151" cy="5610556"/>
        </p:xfrm>
        <a:graphic>
          <a:graphicData uri="http://schemas.openxmlformats.org/drawingml/2006/table">
            <a:tbl>
              <a:tblPr firstRow="1" firstCol="1" bandRow="1">
                <a:tableStyleId>{5C22544A-7EE6-4342-B048-85BDC9FD1C3A}</a:tableStyleId>
              </a:tblPr>
              <a:tblGrid>
                <a:gridCol w="1902295">
                  <a:extLst>
                    <a:ext uri="{9D8B030D-6E8A-4147-A177-3AD203B41FA5}">
                      <a16:colId xmlns:a16="http://schemas.microsoft.com/office/drawing/2014/main" xmlns="" val="3473864839"/>
                    </a:ext>
                  </a:extLst>
                </a:gridCol>
                <a:gridCol w="8314856">
                  <a:extLst>
                    <a:ext uri="{9D8B030D-6E8A-4147-A177-3AD203B41FA5}">
                      <a16:colId xmlns:a16="http://schemas.microsoft.com/office/drawing/2014/main" xmlns="" val="1813656344"/>
                    </a:ext>
                  </a:extLst>
                </a:gridCol>
              </a:tblGrid>
              <a:tr h="1187114">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KPI 07</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1" kern="1200" dirty="0" smtClean="0">
                          <a:solidFill>
                            <a:schemeClr val="dk1"/>
                          </a:solidFill>
                          <a:effectLst/>
                          <a:latin typeface="+mn-lt"/>
                          <a:ea typeface="+mn-ea"/>
                          <a:cs typeface="+mn-cs"/>
                        </a:rPr>
                        <a:t>Number of Work opportunities created as a result of CSOs development interventions</a:t>
                      </a:r>
                    </a:p>
                  </a:txBody>
                  <a:tcPr marL="23485" marR="23485" marT="3728" marB="0" anchor="ctr">
                    <a:noFill/>
                  </a:tcPr>
                </a:tc>
                <a:extLst>
                  <a:ext uri="{0D108BD9-81ED-4DB2-BD59-A6C34878D82A}">
                    <a16:rowId xmlns:a16="http://schemas.microsoft.com/office/drawing/2014/main" xmlns="" val="1052766316"/>
                  </a:ext>
                </a:extLst>
              </a:tr>
              <a:tr h="707421">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2000" b="0" kern="1200" dirty="0" smtClean="0">
                          <a:solidFill>
                            <a:schemeClr val="bg1"/>
                          </a:solidFill>
                          <a:effectLst/>
                          <a:latin typeface="+mn-lt"/>
                          <a:ea typeface="+mn-ea"/>
                          <a:cs typeface="+mn-cs"/>
                        </a:rPr>
                        <a:t>Annual Target</a:t>
                      </a:r>
                      <a:endParaRPr lang="en-US" sz="20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500 Work opportunities created </a:t>
                      </a:r>
                      <a:endParaRPr lang="en-US" sz="2000" kern="1200" dirty="0">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xmlns="" val="1847704917"/>
                  </a:ext>
                </a:extLst>
              </a:tr>
              <a:tr h="635429">
                <a:tc>
                  <a:txBody>
                    <a:bodyPr/>
                    <a:lstStyle/>
                    <a:p>
                      <a:pPr marL="0" lvl="0" algn="l" defTabSz="914400" rtl="0" eaLnBrk="1" latinLnBrk="0" hangingPunct="1">
                        <a:lnSpc>
                          <a:spcPct val="107000"/>
                        </a:lnSpc>
                        <a:spcBef>
                          <a:spcPts val="600"/>
                        </a:spcBef>
                        <a:spcAft>
                          <a:spcPts val="600"/>
                        </a:spcAft>
                      </a:pPr>
                      <a:r>
                        <a:rPr lang="en-US" sz="2000" b="0" kern="1200" dirty="0" smtClean="0">
                          <a:solidFill>
                            <a:schemeClr val="bg1"/>
                          </a:solidFill>
                          <a:effectLst/>
                          <a:latin typeface="+mn-lt"/>
                          <a:ea typeface="+mn-ea"/>
                          <a:cs typeface="+mn-cs"/>
                        </a:rPr>
                        <a:t>Annual Achievement</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750 Work opportunities created </a:t>
                      </a:r>
                    </a:p>
                  </a:txBody>
                  <a:tcPr marL="24231" marR="24231" marT="4101" marB="0" anchor="ctr"/>
                </a:tc>
                <a:extLst>
                  <a:ext uri="{0D108BD9-81ED-4DB2-BD59-A6C34878D82A}">
                    <a16:rowId xmlns:a16="http://schemas.microsoft.com/office/drawing/2014/main" xmlns="" val="2120019415"/>
                  </a:ext>
                </a:extLst>
              </a:tr>
              <a:tr h="751371">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Deviation</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250 Work opportunities created </a:t>
                      </a:r>
                    </a:p>
                  </a:txBody>
                  <a:tcPr marL="24231" marR="24231" marT="4101" marB="0" anchor="ctr"/>
                </a:tc>
                <a:extLst>
                  <a:ext uri="{0D108BD9-81ED-4DB2-BD59-A6C34878D82A}">
                    <a16:rowId xmlns:a16="http://schemas.microsoft.com/office/drawing/2014/main" xmlns="" val="2733112013"/>
                  </a:ext>
                </a:extLst>
              </a:tr>
              <a:tr h="2308650">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ZA" sz="20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2000" kern="1200" dirty="0" smtClean="0">
                          <a:solidFill>
                            <a:schemeClr val="dk1"/>
                          </a:solidFill>
                          <a:effectLst/>
                          <a:latin typeface="+mn-lt"/>
                          <a:ea typeface="+mn-ea"/>
                          <a:cs typeface="+mn-cs"/>
                        </a:rPr>
                        <a:t>The deviation was due to the early disbursement of funds to the CSOs implementing the CARA programme. The</a:t>
                      </a:r>
                      <a:r>
                        <a:rPr lang="en-GB" sz="2000" kern="1200" baseline="0" dirty="0" smtClean="0">
                          <a:solidFill>
                            <a:schemeClr val="dk1"/>
                          </a:solidFill>
                          <a:effectLst/>
                          <a:latin typeface="+mn-lt"/>
                          <a:ea typeface="+mn-ea"/>
                          <a:cs typeface="+mn-cs"/>
                        </a:rPr>
                        <a:t> timeous disbursement of funds allowed for a swift recruitment process by CSOs which resulted in the subsequent filling of the created work opportunities by community based volunteers who implemented the various aspects of the CARA programme.</a:t>
                      </a:r>
                      <a:endParaRPr lang="en-US" sz="2000" kern="1200" dirty="0" smtClean="0">
                        <a:solidFill>
                          <a:schemeClr val="dk1"/>
                        </a:solidFill>
                        <a:effectLst/>
                        <a:latin typeface="+mn-lt"/>
                        <a:ea typeface="+mn-ea"/>
                        <a:cs typeface="+mn-cs"/>
                      </a:endParaRPr>
                    </a:p>
                  </a:txBody>
                  <a:tcPr marL="24231" marR="24231" marT="4101" marB="0" anchor="ctr"/>
                </a:tc>
                <a:extLst>
                  <a:ext uri="{0D108BD9-81ED-4DB2-BD59-A6C34878D82A}">
                    <a16:rowId xmlns:a16="http://schemas.microsoft.com/office/drawing/2014/main" xmlns="" val="1186694567"/>
                  </a:ext>
                </a:extLst>
              </a:tr>
            </a:tbl>
          </a:graphicData>
        </a:graphic>
      </p:graphicFrame>
    </p:spTree>
    <p:extLst>
      <p:ext uri="{BB962C8B-B14F-4D97-AF65-F5344CB8AC3E}">
        <p14:creationId xmlns:p14="http://schemas.microsoft.com/office/powerpoint/2010/main" xmlns="" val="383125363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2</a:t>
            </a:r>
            <a:r>
              <a:rPr lang="en-ZA" b="1" dirty="0"/>
              <a:t>: CSO DEVELOPMENT</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807291126"/>
              </p:ext>
            </p:extLst>
          </p:nvPr>
        </p:nvGraphicFramePr>
        <p:xfrm>
          <a:off x="1016001" y="810362"/>
          <a:ext cx="10217151" cy="5617822"/>
        </p:xfrm>
        <a:graphic>
          <a:graphicData uri="http://schemas.openxmlformats.org/drawingml/2006/table">
            <a:tbl>
              <a:tblPr firstRow="1" firstCol="1" bandRow="1">
                <a:tableStyleId>{5C22544A-7EE6-4342-B048-85BDC9FD1C3A}</a:tableStyleId>
              </a:tblPr>
              <a:tblGrid>
                <a:gridCol w="1902294">
                  <a:extLst>
                    <a:ext uri="{9D8B030D-6E8A-4147-A177-3AD203B41FA5}">
                      <a16:colId xmlns:a16="http://schemas.microsoft.com/office/drawing/2014/main" xmlns="" val="3473864839"/>
                    </a:ext>
                  </a:extLst>
                </a:gridCol>
                <a:gridCol w="8314857">
                  <a:extLst>
                    <a:ext uri="{9D8B030D-6E8A-4147-A177-3AD203B41FA5}">
                      <a16:colId xmlns:a16="http://schemas.microsoft.com/office/drawing/2014/main" xmlns="" val="1813656344"/>
                    </a:ext>
                  </a:extLst>
                </a:gridCol>
              </a:tblGrid>
              <a:tr h="1134802">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KPI 08</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1" kern="1200" dirty="0" smtClean="0">
                          <a:solidFill>
                            <a:schemeClr val="dk1"/>
                          </a:solidFill>
                          <a:effectLst/>
                          <a:latin typeface="+mn-lt"/>
                          <a:ea typeface="+mn-ea"/>
                          <a:cs typeface="+mn-cs"/>
                        </a:rPr>
                        <a:t>Number of CSOs capacitated to strengthen their institutional capacity</a:t>
                      </a:r>
                    </a:p>
                  </a:txBody>
                  <a:tcPr marL="23485" marR="23485" marT="3728" marB="0" anchor="ctr">
                    <a:noFill/>
                  </a:tcPr>
                </a:tc>
                <a:extLst>
                  <a:ext uri="{0D108BD9-81ED-4DB2-BD59-A6C34878D82A}">
                    <a16:rowId xmlns:a16="http://schemas.microsoft.com/office/drawing/2014/main" xmlns="" val="1052766316"/>
                  </a:ext>
                </a:extLst>
              </a:tr>
              <a:tr h="1103241">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2000" b="0" kern="1200" dirty="0" smtClean="0">
                          <a:solidFill>
                            <a:schemeClr val="bg1"/>
                          </a:solidFill>
                          <a:effectLst/>
                          <a:latin typeface="+mn-lt"/>
                          <a:ea typeface="+mn-ea"/>
                          <a:cs typeface="+mn-cs"/>
                        </a:rPr>
                        <a:t>Annual Target</a:t>
                      </a:r>
                      <a:endParaRPr lang="en-US" sz="20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b="0" kern="1200" dirty="0" smtClean="0">
                          <a:solidFill>
                            <a:schemeClr val="dk1"/>
                          </a:solidFill>
                          <a:effectLst/>
                          <a:latin typeface="+mn-lt"/>
                          <a:ea typeface="+mn-ea"/>
                          <a:cs typeface="+mn-cs"/>
                        </a:rPr>
                        <a:t>1800 CSOs capacitated</a:t>
                      </a:r>
                      <a:endParaRPr lang="en-US" sz="2000" b="0" kern="1200" dirty="0">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xmlns="" val="1456129156"/>
                  </a:ext>
                </a:extLst>
              </a:tr>
              <a:tr h="773873">
                <a:tc>
                  <a:txBody>
                    <a:bodyPr/>
                    <a:lstStyle/>
                    <a:p>
                      <a:pPr marL="0" lvl="0" algn="l" defTabSz="914400" rtl="0" eaLnBrk="1" latinLnBrk="0" hangingPunct="1">
                        <a:lnSpc>
                          <a:spcPct val="107000"/>
                        </a:lnSpc>
                        <a:spcBef>
                          <a:spcPts val="600"/>
                        </a:spcBef>
                        <a:spcAft>
                          <a:spcPts val="600"/>
                        </a:spcAft>
                      </a:pPr>
                      <a:r>
                        <a:rPr lang="en-US" sz="2000" b="0" kern="1200" dirty="0" smtClean="0">
                          <a:solidFill>
                            <a:schemeClr val="bg1"/>
                          </a:solidFill>
                          <a:effectLst/>
                          <a:latin typeface="+mn-lt"/>
                          <a:ea typeface="+mn-ea"/>
                          <a:cs typeface="+mn-cs"/>
                        </a:rPr>
                        <a:t>Annual Achievement</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b="0" kern="1200" dirty="0" smtClean="0">
                          <a:solidFill>
                            <a:schemeClr val="dk1"/>
                          </a:solidFill>
                          <a:effectLst/>
                          <a:latin typeface="+mn-lt"/>
                          <a:ea typeface="+mn-ea"/>
                          <a:cs typeface="+mn-cs"/>
                        </a:rPr>
                        <a:t>2558 CSOs received</a:t>
                      </a:r>
                      <a:r>
                        <a:rPr lang="en-US" sz="2000" b="0" kern="1200" baseline="0" dirty="0" smtClean="0">
                          <a:solidFill>
                            <a:schemeClr val="dk1"/>
                          </a:solidFill>
                          <a:effectLst/>
                          <a:latin typeface="+mn-lt"/>
                          <a:ea typeface="+mn-ea"/>
                          <a:cs typeface="+mn-cs"/>
                        </a:rPr>
                        <a:t> </a:t>
                      </a:r>
                      <a:r>
                        <a:rPr lang="en-US" sz="2000" b="0" kern="1200" dirty="0" smtClean="0">
                          <a:solidFill>
                            <a:schemeClr val="dk1"/>
                          </a:solidFill>
                          <a:effectLst/>
                          <a:latin typeface="+mn-lt"/>
                          <a:ea typeface="+mn-ea"/>
                          <a:cs typeface="+mn-cs"/>
                        </a:rPr>
                        <a:t>capacity</a:t>
                      </a:r>
                      <a:r>
                        <a:rPr lang="en-US" sz="2000" b="0" kern="1200" baseline="0" dirty="0" smtClean="0">
                          <a:solidFill>
                            <a:schemeClr val="dk1"/>
                          </a:solidFill>
                          <a:effectLst/>
                          <a:latin typeface="+mn-lt"/>
                          <a:ea typeface="+mn-ea"/>
                          <a:cs typeface="+mn-cs"/>
                        </a:rPr>
                        <a:t> support in Financial Management, Project Management, Conflict Resolution, Governance, etc. </a:t>
                      </a:r>
                      <a:endParaRPr lang="en-US" sz="2000" b="0" kern="1200" dirty="0" smtClean="0">
                        <a:solidFill>
                          <a:schemeClr val="dk1"/>
                        </a:solidFill>
                        <a:effectLst/>
                        <a:latin typeface="+mn-lt"/>
                        <a:ea typeface="+mn-ea"/>
                        <a:cs typeface="+mn-cs"/>
                      </a:endParaRPr>
                    </a:p>
                  </a:txBody>
                  <a:tcPr marL="24231" marR="24231" marT="4101" marB="0" anchor="ctr"/>
                </a:tc>
                <a:extLst>
                  <a:ext uri="{0D108BD9-81ED-4DB2-BD59-A6C34878D82A}">
                    <a16:rowId xmlns:a16="http://schemas.microsoft.com/office/drawing/2014/main" xmlns="" val="1847704917"/>
                  </a:ext>
                </a:extLst>
              </a:tr>
              <a:tr h="667303">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Deviation</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b="0" kern="1200" dirty="0" smtClean="0">
                          <a:solidFill>
                            <a:schemeClr val="dk1"/>
                          </a:solidFill>
                          <a:effectLst/>
                          <a:latin typeface="+mn-lt"/>
                          <a:ea typeface="+mn-ea"/>
                          <a:cs typeface="+mn-cs"/>
                        </a:rPr>
                        <a:t>758</a:t>
                      </a:r>
                      <a:endParaRPr lang="en-GB" sz="2000" b="0" kern="1200" noProof="0" dirty="0" smtClean="0">
                        <a:solidFill>
                          <a:schemeClr val="dk1"/>
                        </a:solidFill>
                        <a:effectLst/>
                        <a:latin typeface="+mn-lt"/>
                        <a:ea typeface="+mn-ea"/>
                        <a:cs typeface="+mn-cs"/>
                      </a:endParaRPr>
                    </a:p>
                  </a:txBody>
                  <a:tcPr marL="24231" marR="24231" marT="4101" marB="0" anchor="ctr"/>
                </a:tc>
                <a:extLst>
                  <a:ext uri="{0D108BD9-81ED-4DB2-BD59-A6C34878D82A}">
                    <a16:rowId xmlns:a16="http://schemas.microsoft.com/office/drawing/2014/main" xmlns="" val="2120019415"/>
                  </a:ext>
                </a:extLst>
              </a:tr>
              <a:tr h="1938603">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ZA" sz="20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2000" kern="1200" dirty="0" smtClean="0">
                          <a:solidFill>
                            <a:schemeClr val="dk1"/>
                          </a:solidFill>
                          <a:effectLst/>
                          <a:latin typeface="+mn-lt"/>
                          <a:ea typeface="+mn-ea"/>
                          <a:cs typeface="+mn-cs"/>
                        </a:rPr>
                        <a:t>The adjustment to level 2 and later to level 1 lockdown during the financial year allowed the hosting of face to face trainings. The</a:t>
                      </a:r>
                      <a:r>
                        <a:rPr lang="en-GB" sz="2000" kern="1200" baseline="0" dirty="0" smtClean="0">
                          <a:solidFill>
                            <a:schemeClr val="dk1"/>
                          </a:solidFill>
                          <a:effectLst/>
                          <a:latin typeface="+mn-lt"/>
                          <a:ea typeface="+mn-ea"/>
                          <a:cs typeface="+mn-cs"/>
                        </a:rPr>
                        <a:t> physical</a:t>
                      </a:r>
                      <a:r>
                        <a:rPr lang="en-GB" sz="2000" kern="1200" dirty="0" smtClean="0">
                          <a:solidFill>
                            <a:schemeClr val="dk1"/>
                          </a:solidFill>
                          <a:effectLst/>
                          <a:latin typeface="+mn-lt"/>
                          <a:ea typeface="+mn-ea"/>
                          <a:cs typeface="+mn-cs"/>
                        </a:rPr>
                        <a:t> method of delivering training allowed more attendees to participate in the sessions that resulted in the over-achievement of</a:t>
                      </a:r>
                      <a:r>
                        <a:rPr lang="en-GB" sz="2000" kern="1200" baseline="0" dirty="0" smtClean="0">
                          <a:solidFill>
                            <a:schemeClr val="dk1"/>
                          </a:solidFill>
                          <a:effectLst/>
                          <a:latin typeface="+mn-lt"/>
                          <a:ea typeface="+mn-ea"/>
                          <a:cs typeface="+mn-cs"/>
                        </a:rPr>
                        <a:t> the target.</a:t>
                      </a:r>
                      <a:endParaRPr lang="en-GB" sz="2000" kern="1200" noProof="0" dirty="0" smtClean="0">
                        <a:solidFill>
                          <a:schemeClr val="dk1"/>
                        </a:solidFill>
                        <a:effectLst/>
                        <a:latin typeface="+mn-lt"/>
                        <a:ea typeface="+mn-ea"/>
                        <a:cs typeface="+mn-cs"/>
                      </a:endParaRPr>
                    </a:p>
                  </a:txBody>
                  <a:tcPr marL="24231" marR="24231" marT="4101" marB="0" anchor="ctr"/>
                </a:tc>
                <a:extLst>
                  <a:ext uri="{0D108BD9-81ED-4DB2-BD59-A6C34878D82A}">
                    <a16:rowId xmlns:a16="http://schemas.microsoft.com/office/drawing/2014/main" xmlns="" val="2407881542"/>
                  </a:ext>
                </a:extLst>
              </a:tr>
            </a:tbl>
          </a:graphicData>
        </a:graphic>
      </p:graphicFrame>
    </p:spTree>
    <p:extLst>
      <p:ext uri="{BB962C8B-B14F-4D97-AF65-F5344CB8AC3E}">
        <p14:creationId xmlns:p14="http://schemas.microsoft.com/office/powerpoint/2010/main" xmlns="" val="413507577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2</a:t>
            </a:r>
            <a:r>
              <a:rPr lang="en-ZA" b="1" dirty="0"/>
              <a:t>: CSO DEVELOPMENT</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413585081"/>
              </p:ext>
            </p:extLst>
          </p:nvPr>
        </p:nvGraphicFramePr>
        <p:xfrm>
          <a:off x="1016001" y="838197"/>
          <a:ext cx="10217151" cy="5589987"/>
        </p:xfrm>
        <a:graphic>
          <a:graphicData uri="http://schemas.openxmlformats.org/drawingml/2006/table">
            <a:tbl>
              <a:tblPr firstRow="1" firstCol="1" bandRow="1">
                <a:tableStyleId>{5C22544A-7EE6-4342-B048-85BDC9FD1C3A}</a:tableStyleId>
              </a:tblPr>
              <a:tblGrid>
                <a:gridCol w="1902294">
                  <a:extLst>
                    <a:ext uri="{9D8B030D-6E8A-4147-A177-3AD203B41FA5}">
                      <a16:colId xmlns:a16="http://schemas.microsoft.com/office/drawing/2014/main" xmlns="" val="3473864839"/>
                    </a:ext>
                  </a:extLst>
                </a:gridCol>
                <a:gridCol w="8314857">
                  <a:extLst>
                    <a:ext uri="{9D8B030D-6E8A-4147-A177-3AD203B41FA5}">
                      <a16:colId xmlns:a16="http://schemas.microsoft.com/office/drawing/2014/main" xmlns="" val="1813656344"/>
                    </a:ext>
                  </a:extLst>
                </a:gridCol>
              </a:tblGrid>
              <a:tr h="1105401">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KPI 09</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1" kern="1200" dirty="0" smtClean="0">
                          <a:solidFill>
                            <a:schemeClr val="dk1"/>
                          </a:solidFill>
                          <a:effectLst/>
                          <a:latin typeface="+mn-lt"/>
                          <a:ea typeface="+mn-ea"/>
                          <a:cs typeface="+mn-cs"/>
                        </a:rPr>
                        <a:t>Percentage (%) disbursement of funds for grant funding</a:t>
                      </a:r>
                    </a:p>
                  </a:txBody>
                  <a:tcPr marL="23485" marR="23485" marT="3728" marB="0" anchor="ctr">
                    <a:noFill/>
                  </a:tcPr>
                </a:tc>
                <a:extLst>
                  <a:ext uri="{0D108BD9-81ED-4DB2-BD59-A6C34878D82A}">
                    <a16:rowId xmlns:a16="http://schemas.microsoft.com/office/drawing/2014/main" xmlns="" val="1052766316"/>
                  </a:ext>
                </a:extLst>
              </a:tr>
              <a:tr h="831194">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2000" b="0" kern="1200" dirty="0" smtClean="0">
                          <a:solidFill>
                            <a:schemeClr val="bg1"/>
                          </a:solidFill>
                          <a:effectLst/>
                          <a:latin typeface="+mn-lt"/>
                          <a:ea typeface="+mn-ea"/>
                          <a:cs typeface="+mn-cs"/>
                        </a:rPr>
                        <a:t>Annual Target</a:t>
                      </a:r>
                      <a:endParaRPr lang="en-US" sz="20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50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95% (R12</a:t>
                      </a:r>
                      <a:r>
                        <a:rPr lang="en-US" sz="2000" kern="1200" baseline="0" dirty="0" smtClean="0">
                          <a:solidFill>
                            <a:schemeClr val="dk1"/>
                          </a:solidFill>
                          <a:effectLst/>
                          <a:latin typeface="+mn-lt"/>
                          <a:ea typeface="+mn-ea"/>
                          <a:cs typeface="+mn-cs"/>
                        </a:rPr>
                        <a:t> 825 000.00) out of a total budget of R13 500 000.00</a:t>
                      </a:r>
                      <a:endParaRPr lang="en-US" sz="2000" kern="1200" dirty="0">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xmlns="" val="1456129156"/>
                  </a:ext>
                </a:extLst>
              </a:tr>
              <a:tr h="831194">
                <a:tc>
                  <a:txBody>
                    <a:bodyPr/>
                    <a:lstStyle/>
                    <a:p>
                      <a:pPr marL="0" lvl="0" algn="l" defTabSz="914400" rtl="0" eaLnBrk="1" latinLnBrk="0" hangingPunct="1">
                        <a:lnSpc>
                          <a:spcPct val="107000"/>
                        </a:lnSpc>
                        <a:spcBef>
                          <a:spcPts val="600"/>
                        </a:spcBef>
                        <a:spcAft>
                          <a:spcPts val="600"/>
                        </a:spcAft>
                      </a:pPr>
                      <a:r>
                        <a:rPr lang="en-US" sz="2000" b="0" kern="1200" dirty="0" smtClean="0">
                          <a:solidFill>
                            <a:schemeClr val="bg1"/>
                          </a:solidFill>
                          <a:effectLst/>
                          <a:latin typeface="+mn-lt"/>
                          <a:ea typeface="+mn-ea"/>
                          <a:cs typeface="+mn-cs"/>
                        </a:rPr>
                        <a:t>Annual Achievement</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98% (R13 296 794.00)</a:t>
                      </a:r>
                    </a:p>
                  </a:txBody>
                  <a:tcPr marL="24231" marR="24231" marT="4101" marB="0" anchor="ctr"/>
                </a:tc>
                <a:extLst>
                  <a:ext uri="{0D108BD9-81ED-4DB2-BD59-A6C34878D82A}">
                    <a16:rowId xmlns:a16="http://schemas.microsoft.com/office/drawing/2014/main" xmlns="" val="1847704917"/>
                  </a:ext>
                </a:extLst>
              </a:tr>
              <a:tr h="692662">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Deviation</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3%</a:t>
                      </a:r>
                    </a:p>
                  </a:txBody>
                  <a:tcPr marL="24231" marR="24231" marT="0" marB="0" anchor="ctr"/>
                </a:tc>
                <a:extLst>
                  <a:ext uri="{0D108BD9-81ED-4DB2-BD59-A6C34878D82A}">
                    <a16:rowId xmlns:a16="http://schemas.microsoft.com/office/drawing/2014/main" xmlns="" val="2120019415"/>
                  </a:ext>
                </a:extLst>
              </a:tr>
              <a:tr h="2129536">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ZA" sz="20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2000" kern="1200" dirty="0" smtClean="0">
                          <a:solidFill>
                            <a:schemeClr val="dk1"/>
                          </a:solidFill>
                          <a:effectLst/>
                          <a:latin typeface="+mn-lt"/>
                          <a:ea typeface="+mn-ea"/>
                          <a:cs typeface="+mn-cs"/>
                        </a:rPr>
                        <a:t>The quality of the proposals submitted for consideration and approval were of high standard, deemed viable</a:t>
                      </a:r>
                      <a:r>
                        <a:rPr lang="en-GB" sz="2000" kern="1200" baseline="0" dirty="0" smtClean="0">
                          <a:solidFill>
                            <a:schemeClr val="dk1"/>
                          </a:solidFill>
                          <a:effectLst/>
                          <a:latin typeface="+mn-lt"/>
                          <a:ea typeface="+mn-ea"/>
                          <a:cs typeface="+mn-cs"/>
                        </a:rPr>
                        <a:t> and </a:t>
                      </a:r>
                      <a:r>
                        <a:rPr lang="en-GB" sz="2000" kern="1200" dirty="0" smtClean="0">
                          <a:solidFill>
                            <a:schemeClr val="dk1"/>
                          </a:solidFill>
                          <a:effectLst/>
                          <a:latin typeface="+mn-lt"/>
                          <a:ea typeface="+mn-ea"/>
                          <a:cs typeface="+mn-cs"/>
                        </a:rPr>
                        <a:t>aligned to the objectives and mandate of NDA. By meeting this criteria most of the proposals</a:t>
                      </a:r>
                      <a:r>
                        <a:rPr lang="en-GB" sz="2000" kern="1200" baseline="0" dirty="0" smtClean="0">
                          <a:solidFill>
                            <a:schemeClr val="dk1"/>
                          </a:solidFill>
                          <a:effectLst/>
                          <a:latin typeface="+mn-lt"/>
                          <a:ea typeface="+mn-ea"/>
                          <a:cs typeface="+mn-cs"/>
                        </a:rPr>
                        <a:t> assessed </a:t>
                      </a:r>
                      <a:r>
                        <a:rPr lang="en-GB" sz="2000" kern="1200" dirty="0" smtClean="0">
                          <a:solidFill>
                            <a:schemeClr val="dk1"/>
                          </a:solidFill>
                          <a:effectLst/>
                          <a:latin typeface="+mn-lt"/>
                          <a:ea typeface="+mn-ea"/>
                          <a:cs typeface="+mn-cs"/>
                        </a:rPr>
                        <a:t>qualified for funding.</a:t>
                      </a:r>
                      <a:endParaRPr lang="en-US" sz="2000" kern="1200" dirty="0" smtClean="0">
                        <a:solidFill>
                          <a:schemeClr val="dk1"/>
                        </a:solidFill>
                        <a:effectLst/>
                        <a:latin typeface="+mn-lt"/>
                        <a:ea typeface="+mn-ea"/>
                        <a:cs typeface="+mn-cs"/>
                      </a:endParaRPr>
                    </a:p>
                  </a:txBody>
                  <a:tcPr marL="24231" marR="24231" marT="4101" marB="0" anchor="ctr"/>
                </a:tc>
                <a:extLst>
                  <a:ext uri="{0D108BD9-81ED-4DB2-BD59-A6C34878D82A}">
                    <a16:rowId xmlns:a16="http://schemas.microsoft.com/office/drawing/2014/main" xmlns="" val="1185441032"/>
                  </a:ext>
                </a:extLst>
              </a:tr>
            </a:tbl>
          </a:graphicData>
        </a:graphic>
      </p:graphicFrame>
    </p:spTree>
    <p:extLst>
      <p:ext uri="{BB962C8B-B14F-4D97-AF65-F5344CB8AC3E}">
        <p14:creationId xmlns:p14="http://schemas.microsoft.com/office/powerpoint/2010/main" xmlns="" val="332653946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4744"/>
            <a:ext cx="11712624" cy="5123656"/>
          </a:xfrm>
        </p:spPr>
        <p:txBody>
          <a:bodyPr/>
          <a:lstStyle/>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lgn="ctr">
              <a:buNone/>
            </a:pPr>
            <a:r>
              <a:rPr lang="en-US" sz="3600" b="1" dirty="0" smtClean="0"/>
              <a:t>PROGRAMME 3: PERFORMANCE </a:t>
            </a:r>
            <a:r>
              <a:rPr lang="en-US" sz="3600" b="1" dirty="0"/>
              <a:t>INFORMATION</a:t>
            </a:r>
          </a:p>
          <a:p>
            <a:pPr marL="0" indent="0">
              <a:buNone/>
            </a:pPr>
            <a:endParaRPr lang="en-US" sz="2200" b="1" dirty="0"/>
          </a:p>
          <a:p>
            <a:pPr marL="0" indent="0">
              <a:buNone/>
            </a:pPr>
            <a:endParaRPr lang="en-US" sz="22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17</a:t>
            </a:fld>
            <a:endParaRPr lang="en-US" dirty="0"/>
          </a:p>
        </p:txBody>
      </p:sp>
    </p:spTree>
    <p:extLst>
      <p:ext uri="{BB962C8B-B14F-4D97-AF65-F5344CB8AC3E}">
        <p14:creationId xmlns:p14="http://schemas.microsoft.com/office/powerpoint/2010/main" xmlns="" val="17888721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3</a:t>
            </a:r>
            <a:r>
              <a:rPr lang="en-ZA" b="1" dirty="0"/>
              <a:t>: RESEARCH </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832020549"/>
              </p:ext>
            </p:extLst>
          </p:nvPr>
        </p:nvGraphicFramePr>
        <p:xfrm>
          <a:off x="335360" y="838197"/>
          <a:ext cx="11377263" cy="5830791"/>
        </p:xfrm>
        <a:graphic>
          <a:graphicData uri="http://schemas.openxmlformats.org/drawingml/2006/table">
            <a:tbl>
              <a:tblPr firstRow="1" firstCol="1" bandRow="1">
                <a:tableStyleId>{5C22544A-7EE6-4342-B048-85BDC9FD1C3A}</a:tableStyleId>
              </a:tblPr>
              <a:tblGrid>
                <a:gridCol w="2118291">
                  <a:extLst>
                    <a:ext uri="{9D8B030D-6E8A-4147-A177-3AD203B41FA5}">
                      <a16:colId xmlns:a16="http://schemas.microsoft.com/office/drawing/2014/main" xmlns="" val="3473864839"/>
                    </a:ext>
                  </a:extLst>
                </a:gridCol>
                <a:gridCol w="9258972">
                  <a:extLst>
                    <a:ext uri="{9D8B030D-6E8A-4147-A177-3AD203B41FA5}">
                      <a16:colId xmlns:a16="http://schemas.microsoft.com/office/drawing/2014/main" xmlns="" val="1813656344"/>
                    </a:ext>
                  </a:extLst>
                </a:gridCol>
              </a:tblGrid>
              <a:tr h="469942">
                <a:tc>
                  <a:txBody>
                    <a:bodyPr/>
                    <a:lstStyle/>
                    <a:p>
                      <a:pPr marL="0" lvl="0" algn="l" defTabSz="914400" rtl="0" eaLnBrk="1" latinLnBrk="0" hangingPunct="1">
                        <a:lnSpc>
                          <a:spcPct val="107000"/>
                        </a:lnSpc>
                        <a:spcBef>
                          <a:spcPts val="600"/>
                        </a:spcBef>
                        <a:spcAft>
                          <a:spcPts val="600"/>
                        </a:spcAft>
                      </a:pPr>
                      <a:r>
                        <a:rPr lang="en-GB" sz="1800" b="0" kern="1200" dirty="0" smtClean="0">
                          <a:solidFill>
                            <a:schemeClr val="bg1"/>
                          </a:solidFill>
                          <a:effectLst/>
                          <a:latin typeface="+mn-lt"/>
                          <a:ea typeface="+mn-ea"/>
                          <a:cs typeface="+mn-cs"/>
                        </a:rPr>
                        <a:t>KPI 10</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1800" b="1" kern="1200" dirty="0" smtClean="0">
                          <a:solidFill>
                            <a:schemeClr val="dk1"/>
                          </a:solidFill>
                          <a:effectLst/>
                          <a:latin typeface="+mn-lt"/>
                          <a:ea typeface="+mn-ea"/>
                          <a:cs typeface="+mn-cs"/>
                        </a:rPr>
                        <a:t>Number of research publications undertaken to provide a basis for development policy</a:t>
                      </a:r>
                    </a:p>
                  </a:txBody>
                  <a:tcPr marL="23485" marR="23485" marT="3728" marB="0" anchor="ctr">
                    <a:noFill/>
                  </a:tcPr>
                </a:tc>
                <a:extLst>
                  <a:ext uri="{0D108BD9-81ED-4DB2-BD59-A6C34878D82A}">
                    <a16:rowId xmlns:a16="http://schemas.microsoft.com/office/drawing/2014/main" xmlns="" val="1052766316"/>
                  </a:ext>
                </a:extLst>
              </a:tr>
              <a:tr h="469942">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1800" b="0" kern="1200" dirty="0" smtClean="0">
                          <a:solidFill>
                            <a:schemeClr val="bg1"/>
                          </a:solidFill>
                          <a:effectLst/>
                          <a:latin typeface="+mn-lt"/>
                          <a:ea typeface="+mn-ea"/>
                          <a:cs typeface="+mn-cs"/>
                        </a:rPr>
                        <a:t>Annual Target</a:t>
                      </a:r>
                      <a:endParaRPr lang="en-US" sz="18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3  Research Publications</a:t>
                      </a:r>
                    </a:p>
                  </a:txBody>
                  <a:tcPr marL="0" marR="0" marT="0" marB="0" anchor="ctr"/>
                </a:tc>
                <a:extLst>
                  <a:ext uri="{0D108BD9-81ED-4DB2-BD59-A6C34878D82A}">
                    <a16:rowId xmlns:a16="http://schemas.microsoft.com/office/drawing/2014/main" xmlns="" val="1785063716"/>
                  </a:ext>
                </a:extLst>
              </a:tr>
              <a:tr h="3708708">
                <a:tc>
                  <a:txBody>
                    <a:bodyPr/>
                    <a:lstStyle/>
                    <a:p>
                      <a:pPr marL="0" lvl="0" algn="l" defTabSz="914400" rtl="0" eaLnBrk="1" latinLnBrk="0" hangingPunct="1">
                        <a:lnSpc>
                          <a:spcPct val="107000"/>
                        </a:lnSpc>
                        <a:spcBef>
                          <a:spcPts val="600"/>
                        </a:spcBef>
                        <a:spcAft>
                          <a:spcPts val="600"/>
                        </a:spcAft>
                      </a:pPr>
                      <a:r>
                        <a:rPr lang="en-US" sz="1800" b="0" kern="1200" dirty="0" smtClean="0">
                          <a:solidFill>
                            <a:schemeClr val="bg1"/>
                          </a:solidFill>
                          <a:effectLst/>
                          <a:latin typeface="+mn-lt"/>
                          <a:ea typeface="+mn-ea"/>
                          <a:cs typeface="+mn-cs"/>
                        </a:rPr>
                        <a:t>Annual Achievement</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3 Research Publications:</a:t>
                      </a:r>
                    </a:p>
                    <a:p>
                      <a:pPr marL="370205" marR="0" lvl="0" indent="-28575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ZA" sz="1800" b="0" kern="1200" dirty="0" smtClean="0">
                          <a:solidFill>
                            <a:schemeClr val="dk1"/>
                          </a:solidFill>
                          <a:effectLst/>
                          <a:latin typeface="+mn-lt"/>
                          <a:ea typeface="+mn-ea"/>
                          <a:cs typeface="+mn-cs"/>
                        </a:rPr>
                        <a:t>Regulatory Frameworks Requirements for the South African Civil Society Sector to promote their active participation in a developmental state</a:t>
                      </a:r>
                    </a:p>
                    <a:p>
                      <a:pPr marL="370205" marR="0" lvl="0" indent="-28575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ZA" sz="1800" b="0" kern="1200" dirty="0" smtClean="0">
                          <a:solidFill>
                            <a:schemeClr val="dk1"/>
                          </a:solidFill>
                          <a:effectLst/>
                          <a:latin typeface="+mn-lt"/>
                          <a:ea typeface="+mn-ea"/>
                          <a:cs typeface="+mn-cs"/>
                        </a:rPr>
                        <a:t>The role and contribution towards the South African Economic Reconstruction and Recovery Plan</a:t>
                      </a:r>
                    </a:p>
                    <a:p>
                      <a:pPr marL="370205" marR="0" lvl="0" indent="-28575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ZA" sz="1800" b="0" kern="1200" dirty="0" smtClean="0">
                          <a:solidFill>
                            <a:schemeClr val="dk1"/>
                          </a:solidFill>
                          <a:effectLst/>
                          <a:latin typeface="+mn-lt"/>
                          <a:ea typeface="+mn-ea"/>
                          <a:cs typeface="+mn-cs"/>
                        </a:rPr>
                        <a:t>The COVID-19 Responses to Food and Nutrition Security on Vulnerable Population Groups in South Africa</a:t>
                      </a:r>
                      <a:endParaRPr lang="en-US" sz="1800" b="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extLst>
                  <a:ext uri="{0D108BD9-81ED-4DB2-BD59-A6C34878D82A}">
                    <a16:rowId xmlns:a16="http://schemas.microsoft.com/office/drawing/2014/main" xmlns="" val="3539735784"/>
                  </a:ext>
                </a:extLst>
              </a:tr>
              <a:tr h="470697">
                <a:tc>
                  <a:txBody>
                    <a:bodyPr/>
                    <a:lstStyle/>
                    <a:p>
                      <a:pPr marL="0" lvl="0" algn="l" defTabSz="914400" rtl="0" eaLnBrk="1" latinLnBrk="0" hangingPunct="1">
                        <a:lnSpc>
                          <a:spcPct val="107000"/>
                        </a:lnSpc>
                        <a:spcBef>
                          <a:spcPts val="600"/>
                        </a:spcBef>
                        <a:spcAft>
                          <a:spcPts val="600"/>
                        </a:spcAft>
                      </a:pPr>
                      <a:r>
                        <a:rPr lang="en-GB" sz="1800" b="0" kern="1200" dirty="0" smtClean="0">
                          <a:solidFill>
                            <a:schemeClr val="bg1"/>
                          </a:solidFill>
                          <a:effectLst/>
                          <a:latin typeface="+mn-lt"/>
                          <a:ea typeface="+mn-ea"/>
                          <a:cs typeface="+mn-cs"/>
                        </a:rPr>
                        <a:t>Deviation</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None</a:t>
                      </a:r>
                    </a:p>
                  </a:txBody>
                  <a:tcPr marL="24231" marR="24231" marT="4101" marB="0" anchor="ctr"/>
                </a:tc>
                <a:extLst>
                  <a:ext uri="{0D108BD9-81ED-4DB2-BD59-A6C34878D82A}">
                    <a16:rowId xmlns:a16="http://schemas.microsoft.com/office/drawing/2014/main" xmlns="" val="1587968140"/>
                  </a:ext>
                </a:extLst>
              </a:tr>
              <a:tr h="470697">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ZA" sz="18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None</a:t>
                      </a:r>
                    </a:p>
                  </a:txBody>
                  <a:tcPr marL="24231" marR="24231" marT="4101" marB="0" anchor="ctr"/>
                </a:tc>
                <a:extLst>
                  <a:ext uri="{0D108BD9-81ED-4DB2-BD59-A6C34878D82A}">
                    <a16:rowId xmlns:a16="http://schemas.microsoft.com/office/drawing/2014/main" xmlns="" val="3946947622"/>
                  </a:ext>
                </a:extLst>
              </a:tr>
            </a:tbl>
          </a:graphicData>
        </a:graphic>
      </p:graphicFrame>
    </p:spTree>
    <p:extLst>
      <p:ext uri="{BB962C8B-B14F-4D97-AF65-F5344CB8AC3E}">
        <p14:creationId xmlns:p14="http://schemas.microsoft.com/office/powerpoint/2010/main" xmlns="" val="21157540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3</a:t>
            </a:r>
            <a:r>
              <a:rPr lang="en-ZA" b="1" dirty="0"/>
              <a:t>: RESEARCH </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841241195"/>
              </p:ext>
            </p:extLst>
          </p:nvPr>
        </p:nvGraphicFramePr>
        <p:xfrm>
          <a:off x="191345" y="838201"/>
          <a:ext cx="11041808" cy="5589984"/>
        </p:xfrm>
        <a:graphic>
          <a:graphicData uri="http://schemas.openxmlformats.org/drawingml/2006/table">
            <a:tbl>
              <a:tblPr firstRow="1" firstCol="1" bandRow="1">
                <a:tableStyleId>{5C22544A-7EE6-4342-B048-85BDC9FD1C3A}</a:tableStyleId>
              </a:tblPr>
              <a:tblGrid>
                <a:gridCol w="2055834">
                  <a:extLst>
                    <a:ext uri="{9D8B030D-6E8A-4147-A177-3AD203B41FA5}">
                      <a16:colId xmlns:a16="http://schemas.microsoft.com/office/drawing/2014/main" xmlns="" val="3473864839"/>
                    </a:ext>
                  </a:extLst>
                </a:gridCol>
                <a:gridCol w="8985974">
                  <a:extLst>
                    <a:ext uri="{9D8B030D-6E8A-4147-A177-3AD203B41FA5}">
                      <a16:colId xmlns:a16="http://schemas.microsoft.com/office/drawing/2014/main" xmlns="" val="1813656344"/>
                    </a:ext>
                  </a:extLst>
                </a:gridCol>
              </a:tblGrid>
              <a:tr h="736949">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KPI 11</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1" kern="1200" dirty="0" smtClean="0">
                          <a:solidFill>
                            <a:schemeClr val="dk1"/>
                          </a:solidFill>
                          <a:effectLst/>
                          <a:latin typeface="+mn-lt"/>
                          <a:ea typeface="+mn-ea"/>
                          <a:cs typeface="+mn-cs"/>
                        </a:rPr>
                        <a:t>Number of evaluations conducted to inform programme implementation</a:t>
                      </a:r>
                    </a:p>
                  </a:txBody>
                  <a:tcPr marL="23485" marR="23485" marT="3728" marB="0" anchor="ctr">
                    <a:noFill/>
                  </a:tcPr>
                </a:tc>
                <a:extLst>
                  <a:ext uri="{0D108BD9-81ED-4DB2-BD59-A6C34878D82A}">
                    <a16:rowId xmlns:a16="http://schemas.microsoft.com/office/drawing/2014/main" xmlns="" val="1052766316"/>
                  </a:ext>
                </a:extLst>
              </a:tr>
              <a:tr h="356845">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2000" b="0" kern="1200" dirty="0" smtClean="0">
                          <a:solidFill>
                            <a:schemeClr val="bg1"/>
                          </a:solidFill>
                          <a:effectLst/>
                          <a:latin typeface="+mn-lt"/>
                          <a:ea typeface="+mn-ea"/>
                          <a:cs typeface="+mn-cs"/>
                        </a:rPr>
                        <a:t>Annual Target</a:t>
                      </a:r>
                      <a:endParaRPr lang="en-US" sz="20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Calibri" panose="020F0502020204030204" pitchFamily="34" charset="0"/>
                          <a:cs typeface="Times New Roman" panose="02020603050405020304" pitchFamily="18" charset="0"/>
                        </a:rPr>
                        <a:t>3 Evaluation Reports</a:t>
                      </a:r>
                    </a:p>
                  </a:txBody>
                  <a:tcPr marL="0" marR="0" marT="0" marB="0" anchor="ctr"/>
                </a:tc>
                <a:extLst>
                  <a:ext uri="{0D108BD9-81ED-4DB2-BD59-A6C34878D82A}">
                    <a16:rowId xmlns:a16="http://schemas.microsoft.com/office/drawing/2014/main" xmlns="" val="1785063716"/>
                  </a:ext>
                </a:extLst>
              </a:tr>
              <a:tr h="3287397">
                <a:tc>
                  <a:txBody>
                    <a:bodyPr/>
                    <a:lstStyle/>
                    <a:p>
                      <a:pPr marL="0" lvl="0" algn="l" defTabSz="914400" rtl="0" eaLnBrk="1" latinLnBrk="0" hangingPunct="1">
                        <a:lnSpc>
                          <a:spcPct val="107000"/>
                        </a:lnSpc>
                        <a:spcBef>
                          <a:spcPts val="600"/>
                        </a:spcBef>
                        <a:spcAft>
                          <a:spcPts val="600"/>
                        </a:spcAft>
                      </a:pPr>
                      <a:r>
                        <a:rPr lang="en-US" sz="2000" b="0" kern="1200" dirty="0" smtClean="0">
                          <a:solidFill>
                            <a:schemeClr val="bg1"/>
                          </a:solidFill>
                          <a:effectLst/>
                          <a:latin typeface="+mn-lt"/>
                          <a:ea typeface="+mn-ea"/>
                          <a:cs typeface="+mn-cs"/>
                        </a:rPr>
                        <a:t>Annual Achievement</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Calibri" panose="020F0502020204030204" pitchFamily="34" charset="0"/>
                          <a:cs typeface="Times New Roman" panose="02020603050405020304" pitchFamily="18" charset="0"/>
                        </a:rPr>
                        <a:t>3 Evaluation Reports:</a:t>
                      </a:r>
                    </a:p>
                    <a:p>
                      <a:pPr marL="884555" marR="0" lvl="1" indent="-34290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ZA" sz="1600" b="0" kern="1200" dirty="0" smtClean="0">
                          <a:solidFill>
                            <a:schemeClr val="dk1"/>
                          </a:solidFill>
                          <a:effectLst/>
                          <a:latin typeface="+mn-lt"/>
                          <a:ea typeface="+mn-ea"/>
                          <a:cs typeface="+mn-cs"/>
                        </a:rPr>
                        <a:t>Evaluation of food security project funded by the NDA during the period of 2018-2020</a:t>
                      </a:r>
                    </a:p>
                    <a:p>
                      <a:pPr marL="884555" marR="0" lvl="1" indent="-34290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ZA" sz="1600" b="0" kern="1200" dirty="0" smtClean="0">
                          <a:solidFill>
                            <a:schemeClr val="dk1"/>
                          </a:solidFill>
                          <a:effectLst/>
                          <a:latin typeface="+mn-lt"/>
                          <a:ea typeface="+mn-ea"/>
                          <a:cs typeface="+mn-cs"/>
                        </a:rPr>
                        <a:t>Outcome Evaluation of the NDA funded Income Generation projects, focusing on women owned co-operatives involved in sewing projects</a:t>
                      </a:r>
                    </a:p>
                    <a:p>
                      <a:pPr marL="884555" marR="0" lvl="1" indent="-34290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ZA" sz="1600" b="0" kern="1200" dirty="0" smtClean="0">
                          <a:solidFill>
                            <a:schemeClr val="dk1"/>
                          </a:solidFill>
                          <a:effectLst/>
                          <a:latin typeface="+mn-lt"/>
                          <a:ea typeface="+mn-ea"/>
                          <a:cs typeface="+mn-cs"/>
                        </a:rPr>
                        <a:t>Outcomes Evaluation of Upgraded NDA ECD Infrastructure in Mpumalanga Province to provide conducive learning environment</a:t>
                      </a:r>
                    </a:p>
                  </a:txBody>
                  <a:tcPr marL="24231" marR="24231" marT="4101" marB="0" anchor="ctr"/>
                </a:tc>
                <a:extLst>
                  <a:ext uri="{0D108BD9-81ED-4DB2-BD59-A6C34878D82A}">
                    <a16:rowId xmlns:a16="http://schemas.microsoft.com/office/drawing/2014/main" xmlns="" val="3539735784"/>
                  </a:ext>
                </a:extLst>
              </a:tr>
              <a:tr h="471844">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Deviation</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50000"/>
                        </a:lnSpc>
                        <a:spcBef>
                          <a:spcPts val="600"/>
                        </a:spcBef>
                        <a:spcAft>
                          <a:spcPts val="600"/>
                        </a:spcAft>
                        <a:buClrTx/>
                        <a:buSzTx/>
                        <a:buFontTx/>
                        <a:buNone/>
                        <a:tabLst/>
                        <a:defRPr/>
                      </a:pPr>
                      <a:r>
                        <a:rPr lang="en-US" sz="2000" kern="1200" dirty="0" smtClean="0">
                          <a:solidFill>
                            <a:schemeClr val="dk1"/>
                          </a:solidFill>
                          <a:effectLst/>
                          <a:latin typeface="+mn-lt"/>
                          <a:ea typeface="Calibri" panose="020F0502020204030204" pitchFamily="34" charset="0"/>
                          <a:cs typeface="Times New Roman" panose="02020603050405020304" pitchFamily="18" charset="0"/>
                        </a:rPr>
                        <a:t>None</a:t>
                      </a:r>
                    </a:p>
                  </a:txBody>
                  <a:tcPr marL="24231" marR="24231" marT="4101" marB="0" anchor="ctr"/>
                </a:tc>
                <a:extLst>
                  <a:ext uri="{0D108BD9-81ED-4DB2-BD59-A6C34878D82A}">
                    <a16:rowId xmlns:a16="http://schemas.microsoft.com/office/drawing/2014/main" xmlns="" val="1587968140"/>
                  </a:ext>
                </a:extLst>
              </a:tr>
              <a:tr h="736949">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ZA" sz="20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50000"/>
                        </a:lnSpc>
                        <a:spcBef>
                          <a:spcPts val="600"/>
                        </a:spcBef>
                        <a:spcAft>
                          <a:spcPts val="600"/>
                        </a:spcAft>
                        <a:buClrTx/>
                        <a:buSzTx/>
                        <a:buFontTx/>
                        <a:buNone/>
                        <a:tabLst/>
                        <a:defRPr/>
                      </a:pPr>
                      <a:r>
                        <a:rPr lang="en-GB" sz="2000" kern="1200" dirty="0" smtClean="0">
                          <a:solidFill>
                            <a:schemeClr val="dk1"/>
                          </a:solidFill>
                          <a:effectLst/>
                          <a:latin typeface="+mn-lt"/>
                          <a:ea typeface="Calibri" panose="020F0502020204030204" pitchFamily="34" charset="0"/>
                          <a:cs typeface="Times New Roman" panose="02020603050405020304" pitchFamily="18" charset="0"/>
                        </a:rPr>
                        <a:t>None</a:t>
                      </a:r>
                      <a:endParaRPr lang="en-US" sz="20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extLst>
                  <a:ext uri="{0D108BD9-81ED-4DB2-BD59-A6C34878D82A}">
                    <a16:rowId xmlns:a16="http://schemas.microsoft.com/office/drawing/2014/main" xmlns="" val="3946947622"/>
                  </a:ext>
                </a:extLst>
              </a:tr>
            </a:tbl>
          </a:graphicData>
        </a:graphic>
      </p:graphicFrame>
    </p:spTree>
    <p:extLst>
      <p:ext uri="{BB962C8B-B14F-4D97-AF65-F5344CB8AC3E}">
        <p14:creationId xmlns:p14="http://schemas.microsoft.com/office/powerpoint/2010/main" xmlns="" val="293624483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a:t>
            </a:r>
            <a:endParaRPr lang="en-US" b="1" dirty="0"/>
          </a:p>
        </p:txBody>
      </p:sp>
      <p:sp>
        <p:nvSpPr>
          <p:cNvPr id="3" name="Content Placeholder 2"/>
          <p:cNvSpPr>
            <a:spLocks noGrp="1"/>
          </p:cNvSpPr>
          <p:nvPr>
            <p:ph idx="1"/>
          </p:nvPr>
        </p:nvSpPr>
        <p:spPr>
          <a:xfrm>
            <a:off x="191344" y="1089484"/>
            <a:ext cx="11521280" cy="5291844"/>
          </a:xfrm>
        </p:spPr>
        <p:txBody>
          <a:bodyPr/>
          <a:lstStyle/>
          <a:p>
            <a:pPr marL="0" indent="0">
              <a:buNone/>
            </a:pPr>
            <a:r>
              <a:rPr lang="en-US" sz="2400" dirty="0"/>
              <a:t>To present the Annual Report for the </a:t>
            </a:r>
            <a:r>
              <a:rPr lang="en-US" sz="2400" dirty="0" smtClean="0"/>
              <a:t>NDA 2021-22 </a:t>
            </a:r>
            <a:r>
              <a:rPr lang="en-US" sz="2400" dirty="0"/>
              <a:t>financial </a:t>
            </a:r>
            <a:r>
              <a:rPr lang="en-US" sz="2400" dirty="0" smtClean="0"/>
              <a:t>year Annual Report to the Portfolio Committee on Social Development, </a:t>
            </a:r>
            <a:r>
              <a:rPr lang="en-US" sz="2400" dirty="0"/>
              <a:t>comprising </a:t>
            </a:r>
            <a:r>
              <a:rPr lang="en-US" sz="2400" dirty="0" smtClean="0"/>
              <a:t>of the following parts: </a:t>
            </a:r>
            <a:endParaRPr lang="en-US" sz="2400" dirty="0"/>
          </a:p>
          <a:p>
            <a:endParaRPr lang="en-US" sz="2400" dirty="0"/>
          </a:p>
          <a:p>
            <a:pPr lvl="2">
              <a:buFont typeface="Courier New" panose="02070309020205020404" pitchFamily="49" charset="0"/>
              <a:buChar char="o"/>
            </a:pPr>
            <a:r>
              <a:rPr lang="en-US" sz="2400" dirty="0" err="1"/>
              <a:t>Programme</a:t>
            </a:r>
            <a:r>
              <a:rPr lang="en-US" sz="2400" dirty="0"/>
              <a:t> Performance Information (Part B); and </a:t>
            </a:r>
          </a:p>
          <a:p>
            <a:endParaRPr lang="en-US" sz="2400" dirty="0"/>
          </a:p>
          <a:p>
            <a:pPr lvl="2">
              <a:buFont typeface="Courier New" panose="02070309020205020404" pitchFamily="49" charset="0"/>
              <a:buChar char="o"/>
            </a:pPr>
            <a:r>
              <a:rPr lang="en-US" sz="2400" dirty="0"/>
              <a:t>Annual Financial Statements (AFS) for year ended March 31, </a:t>
            </a:r>
            <a:r>
              <a:rPr lang="en-US" sz="2400" dirty="0" smtClean="0"/>
              <a:t>2022 </a:t>
            </a:r>
            <a:r>
              <a:rPr lang="en-US" sz="2400" dirty="0"/>
              <a:t>(Part E).</a:t>
            </a:r>
          </a:p>
          <a:p>
            <a:pPr lvl="2">
              <a:buFont typeface="Courier New" panose="02070309020205020404" pitchFamily="49" charset="0"/>
              <a:buChar char="o"/>
            </a:pPr>
            <a:endParaRPr lang="en-US" sz="2400" dirty="0"/>
          </a:p>
          <a:p>
            <a:pPr lvl="2">
              <a:buFont typeface="Courier New" panose="02070309020205020404" pitchFamily="49" charset="0"/>
              <a:buChar char="o"/>
            </a:pPr>
            <a:r>
              <a:rPr lang="en-US" sz="2400" dirty="0"/>
              <a:t>Audit outcomes for the </a:t>
            </a:r>
            <a:r>
              <a:rPr lang="en-US" sz="2400" dirty="0" smtClean="0"/>
              <a:t>2021-22 </a:t>
            </a:r>
            <a:r>
              <a:rPr lang="en-US" sz="2400" dirty="0"/>
              <a:t>financial year.</a:t>
            </a:r>
          </a:p>
          <a:p>
            <a:pPr marL="914400" lvl="2" indent="0">
              <a:buNone/>
            </a:pPr>
            <a:endParaRPr lang="en-US" sz="2400"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a:t>
            </a:fld>
            <a:endParaRPr lang="en-US" dirty="0"/>
          </a:p>
        </p:txBody>
      </p:sp>
    </p:spTree>
    <p:extLst>
      <p:ext uri="{BB962C8B-B14F-4D97-AF65-F5344CB8AC3E}">
        <p14:creationId xmlns:p14="http://schemas.microsoft.com/office/powerpoint/2010/main" xmlns="" val="36486491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3</a:t>
            </a:r>
            <a:r>
              <a:rPr lang="en-ZA" b="1" dirty="0"/>
              <a:t>: RESEARCH </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20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653671562"/>
              </p:ext>
            </p:extLst>
          </p:nvPr>
        </p:nvGraphicFramePr>
        <p:xfrm>
          <a:off x="191345" y="838200"/>
          <a:ext cx="11809311" cy="5759150"/>
        </p:xfrm>
        <a:graphic>
          <a:graphicData uri="http://schemas.openxmlformats.org/drawingml/2006/table">
            <a:tbl>
              <a:tblPr firstRow="1" firstCol="1" bandRow="1">
                <a:tableStyleId>{5C22544A-7EE6-4342-B048-85BDC9FD1C3A}</a:tableStyleId>
              </a:tblPr>
              <a:tblGrid>
                <a:gridCol w="2198733">
                  <a:extLst>
                    <a:ext uri="{9D8B030D-6E8A-4147-A177-3AD203B41FA5}">
                      <a16:colId xmlns:a16="http://schemas.microsoft.com/office/drawing/2014/main" xmlns="" val="3473864839"/>
                    </a:ext>
                  </a:extLst>
                </a:gridCol>
                <a:gridCol w="9610578">
                  <a:extLst>
                    <a:ext uri="{9D8B030D-6E8A-4147-A177-3AD203B41FA5}">
                      <a16:colId xmlns:a16="http://schemas.microsoft.com/office/drawing/2014/main" xmlns="" val="1813656344"/>
                    </a:ext>
                  </a:extLst>
                </a:gridCol>
              </a:tblGrid>
              <a:tr h="806351">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KPI 12</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1" kern="1200" dirty="0" smtClean="0">
                          <a:solidFill>
                            <a:schemeClr val="dk1"/>
                          </a:solidFill>
                          <a:effectLst/>
                          <a:latin typeface="+mn-lt"/>
                          <a:ea typeface="+mn-ea"/>
                          <a:cs typeface="+mn-cs"/>
                        </a:rPr>
                        <a:t>Number of dialogues held with external stakeholders to inform development policy</a:t>
                      </a:r>
                    </a:p>
                  </a:txBody>
                  <a:tcPr marL="23485" marR="23485" marT="3728" marB="0" anchor="ctr">
                    <a:noFill/>
                  </a:tcPr>
                </a:tc>
                <a:extLst>
                  <a:ext uri="{0D108BD9-81ED-4DB2-BD59-A6C34878D82A}">
                    <a16:rowId xmlns:a16="http://schemas.microsoft.com/office/drawing/2014/main" xmlns="" val="1052766316"/>
                  </a:ext>
                </a:extLst>
              </a:tr>
              <a:tr h="390451">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2000" b="0" kern="1200" dirty="0" smtClean="0">
                          <a:solidFill>
                            <a:schemeClr val="bg1"/>
                          </a:solidFill>
                          <a:effectLst/>
                          <a:latin typeface="+mn-lt"/>
                          <a:ea typeface="+mn-ea"/>
                          <a:cs typeface="+mn-cs"/>
                        </a:rPr>
                        <a:t>Annual Target</a:t>
                      </a:r>
                      <a:endParaRPr lang="en-US" sz="20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5 Dialogues</a:t>
                      </a:r>
                    </a:p>
                  </a:txBody>
                  <a:tcPr marL="0" marR="0" marT="0" marB="0" anchor="ctr"/>
                </a:tc>
                <a:extLst>
                  <a:ext uri="{0D108BD9-81ED-4DB2-BD59-A6C34878D82A}">
                    <a16:rowId xmlns:a16="http://schemas.microsoft.com/office/drawing/2014/main" xmlns="" val="1785063716"/>
                  </a:ext>
                </a:extLst>
              </a:tr>
              <a:tr h="3365070">
                <a:tc>
                  <a:txBody>
                    <a:bodyPr/>
                    <a:lstStyle/>
                    <a:p>
                      <a:pPr marL="0" lvl="0" algn="l" defTabSz="914400" rtl="0" eaLnBrk="1" latinLnBrk="0" hangingPunct="1">
                        <a:lnSpc>
                          <a:spcPct val="107000"/>
                        </a:lnSpc>
                        <a:spcBef>
                          <a:spcPts val="600"/>
                        </a:spcBef>
                        <a:spcAft>
                          <a:spcPts val="600"/>
                        </a:spcAft>
                      </a:pPr>
                      <a:r>
                        <a:rPr lang="en-US" sz="2000" b="0" kern="1200" dirty="0" smtClean="0">
                          <a:solidFill>
                            <a:schemeClr val="bg1"/>
                          </a:solidFill>
                          <a:effectLst/>
                          <a:latin typeface="+mn-lt"/>
                          <a:ea typeface="+mn-ea"/>
                          <a:cs typeface="+mn-cs"/>
                        </a:rPr>
                        <a:t>Annual Achievement</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5 Dialogues sessions held:</a:t>
                      </a:r>
                    </a:p>
                    <a:p>
                      <a:pPr marL="884555" marR="0" lvl="1" indent="-34290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GB" sz="2000" b="0" kern="1200" dirty="0" smtClean="0">
                          <a:solidFill>
                            <a:schemeClr val="dk1"/>
                          </a:solidFill>
                          <a:effectLst/>
                          <a:latin typeface="+mn-lt"/>
                          <a:ea typeface="+mn-ea"/>
                          <a:cs typeface="+mn-cs"/>
                        </a:rPr>
                        <a:t>Impact of COVID-19 on ECD centres;</a:t>
                      </a:r>
                    </a:p>
                    <a:p>
                      <a:pPr marL="884555" marR="0" lvl="1" indent="-34290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GB" sz="2000" b="0" kern="1200" dirty="0" smtClean="0">
                          <a:solidFill>
                            <a:schemeClr val="dk1"/>
                          </a:solidFill>
                          <a:effectLst/>
                          <a:latin typeface="+mn-lt"/>
                          <a:ea typeface="+mn-ea"/>
                          <a:cs typeface="+mn-cs"/>
                        </a:rPr>
                        <a:t>Parental Involvement and Challenges in ECD Centres and the impact of COVID-19;</a:t>
                      </a:r>
                    </a:p>
                    <a:p>
                      <a:pPr marL="884555" marR="0" lvl="1" indent="-34290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GB" sz="2000" b="0" kern="1200" dirty="0" smtClean="0">
                          <a:solidFill>
                            <a:schemeClr val="dk1"/>
                          </a:solidFill>
                          <a:effectLst/>
                          <a:latin typeface="+mn-lt"/>
                          <a:ea typeface="+mn-ea"/>
                          <a:cs typeface="+mn-cs"/>
                        </a:rPr>
                        <a:t>CSO Regulatory Frameworks;</a:t>
                      </a:r>
                    </a:p>
                    <a:p>
                      <a:pPr marL="884555" marR="0" lvl="1" indent="-34290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GB" sz="2000" b="0" kern="1200" dirty="0" smtClean="0">
                          <a:solidFill>
                            <a:schemeClr val="dk1"/>
                          </a:solidFill>
                          <a:effectLst/>
                          <a:latin typeface="+mn-lt"/>
                          <a:ea typeface="+mn-ea"/>
                          <a:cs typeface="+mn-cs"/>
                        </a:rPr>
                        <a:t>CSO Funding Mechanisms in South Africa;</a:t>
                      </a:r>
                      <a:r>
                        <a:rPr lang="en-GB" sz="2000" b="0" kern="1200" baseline="0" dirty="0" smtClean="0">
                          <a:solidFill>
                            <a:schemeClr val="dk1"/>
                          </a:solidFill>
                          <a:effectLst/>
                          <a:latin typeface="+mn-lt"/>
                          <a:ea typeface="+mn-ea"/>
                          <a:cs typeface="+mn-cs"/>
                        </a:rPr>
                        <a:t> and </a:t>
                      </a:r>
                      <a:endParaRPr lang="en-GB" sz="2000" b="0" kern="1200" dirty="0" smtClean="0">
                        <a:solidFill>
                          <a:schemeClr val="dk1"/>
                        </a:solidFill>
                        <a:effectLst/>
                        <a:latin typeface="+mn-lt"/>
                        <a:ea typeface="+mn-ea"/>
                        <a:cs typeface="+mn-cs"/>
                      </a:endParaRPr>
                    </a:p>
                    <a:p>
                      <a:pPr marL="884555" marR="0" lvl="1" indent="-34290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GB" sz="2000" b="0" kern="1200" dirty="0" smtClean="0">
                          <a:solidFill>
                            <a:schemeClr val="dk1"/>
                          </a:solidFill>
                          <a:effectLst/>
                          <a:latin typeface="+mn-lt"/>
                          <a:ea typeface="+mn-ea"/>
                          <a:cs typeface="+mn-cs"/>
                        </a:rPr>
                        <a:t>Requirements for transforming the Civil Society Sector in South Africa. </a:t>
                      </a:r>
                      <a:endParaRPr lang="en-US" sz="2000" b="0" kern="1200" dirty="0" smtClean="0">
                        <a:solidFill>
                          <a:schemeClr val="dk1"/>
                        </a:solidFill>
                        <a:effectLst/>
                        <a:latin typeface="+mn-lt"/>
                        <a:ea typeface="+mn-ea"/>
                        <a:cs typeface="+mn-cs"/>
                      </a:endParaRPr>
                    </a:p>
                  </a:txBody>
                  <a:tcPr marL="24231" marR="24231" marT="4101" marB="0" anchor="ctr"/>
                </a:tc>
                <a:extLst>
                  <a:ext uri="{0D108BD9-81ED-4DB2-BD59-A6C34878D82A}">
                    <a16:rowId xmlns:a16="http://schemas.microsoft.com/office/drawing/2014/main" xmlns="" val="3539735784"/>
                  </a:ext>
                </a:extLst>
              </a:tr>
              <a:tr h="390927">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Deviation </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None</a:t>
                      </a:r>
                    </a:p>
                  </a:txBody>
                  <a:tcPr marL="24231" marR="24231" marT="4101" marB="0" anchor="ctr"/>
                </a:tc>
                <a:extLst>
                  <a:ext uri="{0D108BD9-81ED-4DB2-BD59-A6C34878D82A}">
                    <a16:rowId xmlns:a16="http://schemas.microsoft.com/office/drawing/2014/main" xmlns="" val="1587968140"/>
                  </a:ext>
                </a:extLst>
              </a:tr>
              <a:tr h="806351">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ZA" sz="20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kern="1200" dirty="0" smtClean="0">
                          <a:solidFill>
                            <a:schemeClr val="dk1"/>
                          </a:solidFill>
                          <a:effectLst/>
                          <a:latin typeface="+mn-lt"/>
                          <a:ea typeface="+mn-ea"/>
                          <a:cs typeface="+mn-cs"/>
                        </a:rPr>
                        <a:t>None</a:t>
                      </a:r>
                    </a:p>
                  </a:txBody>
                  <a:tcPr marL="24231" marR="24231" marT="4101" marB="0" anchor="ctr"/>
                </a:tc>
                <a:extLst>
                  <a:ext uri="{0D108BD9-81ED-4DB2-BD59-A6C34878D82A}">
                    <a16:rowId xmlns:a16="http://schemas.microsoft.com/office/drawing/2014/main" xmlns="" val="3946947622"/>
                  </a:ext>
                </a:extLst>
              </a:tr>
            </a:tbl>
          </a:graphicData>
        </a:graphic>
      </p:graphicFrame>
    </p:spTree>
    <p:extLst>
      <p:ext uri="{BB962C8B-B14F-4D97-AF65-F5344CB8AC3E}">
        <p14:creationId xmlns:p14="http://schemas.microsoft.com/office/powerpoint/2010/main" xmlns="" val="338106375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4744"/>
            <a:ext cx="11712624" cy="5123656"/>
          </a:xfrm>
        </p:spPr>
        <p:txBody>
          <a:bodyPr/>
          <a:lstStyle/>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lgn="ctr">
              <a:buNone/>
            </a:pPr>
            <a:r>
              <a:rPr lang="en-US" sz="3600" b="1" dirty="0" smtClean="0"/>
              <a:t>ANNUAL FINANCIAL STATEMENTS</a:t>
            </a:r>
            <a:endParaRPr lang="en-US" sz="22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21</a:t>
            </a:fld>
            <a:endParaRPr lang="en-US" dirty="0"/>
          </a:p>
        </p:txBody>
      </p:sp>
    </p:spTree>
    <p:extLst>
      <p:ext uri="{BB962C8B-B14F-4D97-AF65-F5344CB8AC3E}">
        <p14:creationId xmlns:p14="http://schemas.microsoft.com/office/powerpoint/2010/main" xmlns="" val="340475513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566" y="-34499"/>
            <a:ext cx="7597279" cy="507134"/>
          </a:xfrm>
        </p:spPr>
        <p:txBody>
          <a:bodyPr/>
          <a:lstStyle/>
          <a:p>
            <a:pPr algn="ctr"/>
            <a:r>
              <a:rPr lang="en-ZA" b="1" dirty="0" smtClean="0"/>
              <a:t>2021-22 FINANCIAL POSITION - ASSETS </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22</a:t>
            </a:fld>
            <a:endParaRPr lang="en-US" dirty="0"/>
          </a:p>
        </p:txBody>
      </p:sp>
      <p:sp>
        <p:nvSpPr>
          <p:cNvPr id="7" name="Content Placeholder 6"/>
          <p:cNvSpPr>
            <a:spLocks noGrp="1"/>
          </p:cNvSpPr>
          <p:nvPr>
            <p:ph idx="1"/>
          </p:nvPr>
        </p:nvSpPr>
        <p:spPr>
          <a:xfrm>
            <a:off x="1703512" y="838200"/>
            <a:ext cx="8856984" cy="6019800"/>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sp>
        <p:nvSpPr>
          <p:cNvPr id="13" name="Rectangle 12"/>
          <p:cNvSpPr/>
          <p:nvPr/>
        </p:nvSpPr>
        <p:spPr>
          <a:xfrm>
            <a:off x="833480" y="4723574"/>
            <a:ext cx="10447096" cy="1988237"/>
          </a:xfrm>
          <a:prstGeom prst="rect">
            <a:avLst/>
          </a:prstGeom>
        </p:spPr>
        <p:txBody>
          <a:bodyPr wrap="square">
            <a:spAutoFit/>
          </a:bodyPr>
          <a:lstStyle/>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Cash holdings of R148,7 increased by R23,1m on prior year, mainly due to the underspend on the 2021-22 budget, and committed expenditure of R52,7m that is expected to be disbursed in the 2022-23 FY. Cash comprises the funds in the current account (17,8m), investment accounts (94m), and third party funds mainly for CARA (26,7m), and UIF (8,2m);</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Receivables from exchange of R1,5m comprise mainly rental deposits held by lessors, with the Head Office lease in </a:t>
            </a:r>
            <a:r>
              <a:rPr lang="en-US" sz="1400" b="1" kern="0" dirty="0" err="1">
                <a:latin typeface="Arial" panose="020B0604020202020204" pitchFamily="34" charset="0"/>
                <a:cs typeface="Arial" panose="020B0604020202020204" pitchFamily="34" charset="0"/>
              </a:rPr>
              <a:t>Parktown</a:t>
            </a:r>
            <a:r>
              <a:rPr lang="en-US" sz="1400" b="1" kern="0" dirty="0">
                <a:latin typeface="Arial" panose="020B0604020202020204" pitchFamily="34" charset="0"/>
                <a:cs typeface="Arial" panose="020B0604020202020204" pitchFamily="34" charset="0"/>
              </a:rPr>
              <a:t> making up largest portion at R1,3m;</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Property, plant &amp; equipment comprises Computer Equip (3,9m), Furniture (742k), Office equip (420k);</a:t>
            </a:r>
          </a:p>
          <a:p>
            <a:pPr marL="342900" indent="-342900">
              <a:lnSpc>
                <a:spcPct val="110000"/>
              </a:lnSpc>
              <a:buAutoNum type="arabicPeriod"/>
            </a:pPr>
            <a:r>
              <a:rPr lang="en-ZA" sz="1400" b="1" kern="0" dirty="0">
                <a:latin typeface="Arial" panose="020B0604020202020204" pitchFamily="34" charset="0"/>
                <a:cs typeface="Arial" panose="020B0604020202020204" pitchFamily="34" charset="0"/>
              </a:rPr>
              <a:t>Intangible assets comprise </a:t>
            </a:r>
            <a:r>
              <a:rPr lang="en-ZA" sz="1400" b="1" kern="0" dirty="0" err="1">
                <a:latin typeface="Arial" panose="020B0604020202020204" pitchFamily="34" charset="0"/>
                <a:cs typeface="Arial" panose="020B0604020202020204" pitchFamily="34" charset="0"/>
              </a:rPr>
              <a:t>Ndzalama</a:t>
            </a:r>
            <a:r>
              <a:rPr lang="en-ZA" sz="1400" b="1" kern="0" dirty="0">
                <a:latin typeface="Arial" panose="020B0604020202020204" pitchFamily="34" charset="0"/>
                <a:cs typeface="Arial" panose="020B0604020202020204" pitchFamily="34" charset="0"/>
              </a:rPr>
              <a:t> system (CSO database &amp; IMS - R3,1m) and ERP system R13k</a:t>
            </a:r>
          </a:p>
        </p:txBody>
      </p:sp>
      <p:pic>
        <p:nvPicPr>
          <p:cNvPr id="9" name="Picture 8"/>
          <p:cNvPicPr>
            <a:picLocks noChangeAspect="1"/>
          </p:cNvPicPr>
          <p:nvPr/>
        </p:nvPicPr>
        <p:blipFill>
          <a:blip r:embed="rId2" cstate="print"/>
          <a:stretch>
            <a:fillRect/>
          </a:stretch>
        </p:blipFill>
        <p:spPr>
          <a:xfrm>
            <a:off x="1290566" y="500029"/>
            <a:ext cx="8658298" cy="4168756"/>
          </a:xfrm>
          <a:prstGeom prst="rect">
            <a:avLst/>
          </a:prstGeom>
          <a:ln w="12700">
            <a:solidFill>
              <a:schemeClr val="tx1"/>
            </a:solidFill>
          </a:ln>
        </p:spPr>
      </p:pic>
    </p:spTree>
    <p:extLst>
      <p:ext uri="{BB962C8B-B14F-4D97-AF65-F5344CB8AC3E}">
        <p14:creationId xmlns:p14="http://schemas.microsoft.com/office/powerpoint/2010/main" xmlns="" val="230567627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129392"/>
            <a:ext cx="7705725" cy="345527"/>
          </a:xfrm>
        </p:spPr>
        <p:txBody>
          <a:bodyPr/>
          <a:lstStyle/>
          <a:p>
            <a:pPr algn="ctr"/>
            <a:r>
              <a:rPr lang="en-ZA" b="1" dirty="0" smtClean="0"/>
              <a:t>2021-22 FINANCIAL POSITION - LIABILITIES </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23</a:t>
            </a:fld>
            <a:endParaRPr lang="en-US" dirty="0"/>
          </a:p>
        </p:txBody>
      </p:sp>
      <p:sp>
        <p:nvSpPr>
          <p:cNvPr id="7" name="Content Placeholder 6"/>
          <p:cNvSpPr>
            <a:spLocks noGrp="1"/>
          </p:cNvSpPr>
          <p:nvPr>
            <p:ph idx="1"/>
          </p:nvPr>
        </p:nvSpPr>
        <p:spPr>
          <a:xfrm>
            <a:off x="1703512" y="838200"/>
            <a:ext cx="8856984" cy="6019800"/>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sp>
        <p:nvSpPr>
          <p:cNvPr id="13" name="Rectangle 12"/>
          <p:cNvSpPr/>
          <p:nvPr/>
        </p:nvSpPr>
        <p:spPr>
          <a:xfrm>
            <a:off x="982260" y="4360134"/>
            <a:ext cx="9865096" cy="2225225"/>
          </a:xfrm>
          <a:prstGeom prst="rect">
            <a:avLst/>
          </a:prstGeom>
        </p:spPr>
        <p:txBody>
          <a:bodyPr wrap="square">
            <a:spAutoFit/>
          </a:bodyPr>
          <a:lstStyle/>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Payables from exchange of R6,3 m decreased by R3,5m on prior year, and comprises trade payables/ accruals (4,5m), and the Operating lease liability (1,7m). </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Payables from non-exchange of R3,2m comprise the remaining UIF covid-19 stipend accrual (2,7m), SARS &amp; provident fund creditors (240k), and staff creditors for travel claims (R230k). </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Provisions of R13,6m  comprise the 2020-21 FY Bonus provision (5,9m), and R7,7m for 2021-22 FY;</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S/T employee benefits of R10,2m comprise the Leave provision (9,3m), 13th </a:t>
            </a:r>
            <a:r>
              <a:rPr lang="en-US" sz="1400" b="1" kern="0" dirty="0" err="1">
                <a:latin typeface="Arial" panose="020B0604020202020204" pitchFamily="34" charset="0"/>
                <a:cs typeface="Arial" panose="020B0604020202020204" pitchFamily="34" charset="0"/>
              </a:rPr>
              <a:t>cheque</a:t>
            </a:r>
            <a:r>
              <a:rPr lang="en-US" sz="1400" b="1" kern="0" dirty="0">
                <a:latin typeface="Arial" panose="020B0604020202020204" pitchFamily="34" charset="0"/>
                <a:cs typeface="Arial" panose="020B0604020202020204" pitchFamily="34" charset="0"/>
              </a:rPr>
              <a:t> accrual (837k);</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Accrual for committed projects of R9,9m is made up of  Grant funding accruals (9,6m);</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Un-</a:t>
            </a:r>
            <a:r>
              <a:rPr lang="en-US" sz="1400" b="1" kern="0" dirty="0" err="1">
                <a:latin typeface="Arial" panose="020B0604020202020204" pitchFamily="34" charset="0"/>
                <a:cs typeface="Arial" panose="020B0604020202020204" pitchFamily="34" charset="0"/>
              </a:rPr>
              <a:t>utilised</a:t>
            </a:r>
            <a:r>
              <a:rPr lang="en-US" sz="1400" b="1" kern="0" dirty="0">
                <a:latin typeface="Arial" panose="020B0604020202020204" pitchFamily="34" charset="0"/>
                <a:cs typeface="Arial" panose="020B0604020202020204" pitchFamily="34" charset="0"/>
              </a:rPr>
              <a:t> third party funds of R35,7m decreased by R28,9m on PY mainly due to the CARA disbursements of R24,5m as well as the return of Gauteng DSD funds of R3,8m.</a:t>
            </a:r>
          </a:p>
        </p:txBody>
      </p:sp>
      <p:pic>
        <p:nvPicPr>
          <p:cNvPr id="3" name="Picture 2"/>
          <p:cNvPicPr>
            <a:picLocks noChangeAspect="1"/>
          </p:cNvPicPr>
          <p:nvPr/>
        </p:nvPicPr>
        <p:blipFill>
          <a:blip r:embed="rId2" cstate="print"/>
          <a:stretch>
            <a:fillRect/>
          </a:stretch>
        </p:blipFill>
        <p:spPr>
          <a:xfrm>
            <a:off x="1399081" y="684124"/>
            <a:ext cx="9031453" cy="3466805"/>
          </a:xfrm>
          <a:prstGeom prst="rect">
            <a:avLst/>
          </a:prstGeom>
          <a:ln w="12700">
            <a:solidFill>
              <a:schemeClr val="tx1"/>
            </a:solidFill>
          </a:ln>
        </p:spPr>
      </p:pic>
    </p:spTree>
    <p:extLst>
      <p:ext uri="{BB962C8B-B14F-4D97-AF65-F5344CB8AC3E}">
        <p14:creationId xmlns:p14="http://schemas.microsoft.com/office/powerpoint/2010/main" xmlns="" val="247011058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309" y="110161"/>
            <a:ext cx="7705725" cy="476672"/>
          </a:xfrm>
        </p:spPr>
        <p:txBody>
          <a:bodyPr/>
          <a:lstStyle/>
          <a:p>
            <a:pPr algn="ctr"/>
            <a:r>
              <a:rPr lang="en-ZA" sz="2800" b="1" dirty="0"/>
              <a:t>2021-22 FINANCIAL PERFORMANCE</a:t>
            </a:r>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24</a:t>
            </a:fld>
            <a:endParaRPr lang="en-US" dirty="0"/>
          </a:p>
        </p:txBody>
      </p:sp>
      <p:sp>
        <p:nvSpPr>
          <p:cNvPr id="7" name="Content Placeholder 6"/>
          <p:cNvSpPr>
            <a:spLocks noGrp="1"/>
          </p:cNvSpPr>
          <p:nvPr>
            <p:ph idx="1"/>
          </p:nvPr>
        </p:nvSpPr>
        <p:spPr>
          <a:xfrm>
            <a:off x="1703512" y="838200"/>
            <a:ext cx="8856984" cy="6019800"/>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sp>
        <p:nvSpPr>
          <p:cNvPr id="13" name="Rectangle 12"/>
          <p:cNvSpPr/>
          <p:nvPr/>
        </p:nvSpPr>
        <p:spPr>
          <a:xfrm>
            <a:off x="695401" y="3853144"/>
            <a:ext cx="10801200" cy="2547656"/>
          </a:xfrm>
          <a:prstGeom prst="rect">
            <a:avLst/>
          </a:prstGeom>
        </p:spPr>
        <p:txBody>
          <a:bodyPr wrap="square">
            <a:spAutoFit/>
          </a:bodyPr>
          <a:lstStyle/>
          <a:p>
            <a:pPr marL="342900" indent="-342900">
              <a:lnSpc>
                <a:spcPct val="110000"/>
              </a:lnSpc>
              <a:buAutoNum type="arabicPeriod"/>
            </a:pPr>
            <a:r>
              <a:rPr lang="en-US" sz="1300" b="1" kern="0" dirty="0">
                <a:latin typeface="Arial" panose="020B0604020202020204" pitchFamily="34" charset="0"/>
                <a:cs typeface="Arial" panose="020B0604020202020204" pitchFamily="34" charset="0"/>
              </a:rPr>
              <a:t>Total revenue recognized amounted to R275,5 million.</a:t>
            </a:r>
          </a:p>
          <a:p>
            <a:pPr marL="342900" indent="-342900">
              <a:lnSpc>
                <a:spcPct val="110000"/>
              </a:lnSpc>
              <a:buAutoNum type="arabicPeriod"/>
            </a:pPr>
            <a:r>
              <a:rPr lang="en-US" sz="1300" b="1" kern="0" dirty="0">
                <a:latin typeface="Arial" panose="020B0604020202020204" pitchFamily="34" charset="0"/>
                <a:cs typeface="Arial" panose="020B0604020202020204" pitchFamily="34" charset="0"/>
              </a:rPr>
              <a:t>Total expenditure was recorded at R229,7, and decreased by R32,6m year-on-year.</a:t>
            </a:r>
          </a:p>
          <a:p>
            <a:pPr marL="342900" indent="-342900">
              <a:lnSpc>
                <a:spcPct val="110000"/>
              </a:lnSpc>
              <a:buAutoNum type="arabicPeriod"/>
            </a:pPr>
            <a:r>
              <a:rPr lang="en-US" sz="1300" b="1" kern="0" dirty="0">
                <a:latin typeface="Arial" panose="020B0604020202020204" pitchFamily="34" charset="0"/>
                <a:cs typeface="Arial" panose="020B0604020202020204" pitchFamily="34" charset="0"/>
              </a:rPr>
              <a:t>Mandate expenditure decreased by R48,5m, mainly due to a decrease in CARA disbursements of R21,4m, in 3</a:t>
            </a:r>
            <a:r>
              <a:rPr lang="en-US" sz="1300" b="1" kern="0" baseline="30000" dirty="0">
                <a:latin typeface="Arial" panose="020B0604020202020204" pitchFamily="34" charset="0"/>
                <a:cs typeface="Arial" panose="020B0604020202020204" pitchFamily="34" charset="0"/>
              </a:rPr>
              <a:t>rd</a:t>
            </a:r>
            <a:r>
              <a:rPr lang="en-US" sz="1300" b="1" kern="0" dirty="0">
                <a:latin typeface="Arial" panose="020B0604020202020204" pitchFamily="34" charset="0"/>
                <a:cs typeface="Arial" panose="020B0604020202020204" pitchFamily="34" charset="0"/>
              </a:rPr>
              <a:t> party funded capacity building costs of R8,7m (UIF stipends R5,8m), as well as a decrease in Volunteer </a:t>
            </a:r>
            <a:r>
              <a:rPr lang="en-US" sz="1300" b="1" kern="0" dirty="0" err="1">
                <a:latin typeface="Arial" panose="020B0604020202020204" pitchFamily="34" charset="0"/>
                <a:cs typeface="Arial" panose="020B0604020202020204" pitchFamily="34" charset="0"/>
              </a:rPr>
              <a:t>Programme</a:t>
            </a:r>
            <a:r>
              <a:rPr lang="en-US" sz="1300" b="1" kern="0" dirty="0">
                <a:latin typeface="Arial" panose="020B0604020202020204" pitchFamily="34" charset="0"/>
                <a:cs typeface="Arial" panose="020B0604020202020204" pitchFamily="34" charset="0"/>
              </a:rPr>
              <a:t> expenditure of R32,2m, offset by increases in disbursements to NDA funded projects of R8,3m, NDA funded capacity building of R1,7m, as well as mandate staff costs of R2,6m;</a:t>
            </a:r>
          </a:p>
          <a:p>
            <a:pPr marL="342900" indent="-342900">
              <a:lnSpc>
                <a:spcPct val="110000"/>
              </a:lnSpc>
              <a:buAutoNum type="arabicPeriod"/>
            </a:pPr>
            <a:r>
              <a:rPr lang="en-US" sz="1300" b="1" kern="0" dirty="0">
                <a:latin typeface="Arial" panose="020B0604020202020204" pitchFamily="34" charset="0"/>
                <a:cs typeface="Arial" panose="020B0604020202020204" pitchFamily="34" charset="0"/>
              </a:rPr>
              <a:t>Admin expenditure increased by R15,9m mainly due to an increase in admin staff costs of R11,5m, Audit fees (R1,5m), and Consulting fees of R1,7m.</a:t>
            </a:r>
          </a:p>
          <a:p>
            <a:pPr marL="342900" indent="-342900">
              <a:lnSpc>
                <a:spcPct val="110000"/>
              </a:lnSpc>
              <a:buAutoNum type="arabicPeriod"/>
            </a:pPr>
            <a:r>
              <a:rPr lang="en-US" sz="1300" b="1" kern="0" dirty="0">
                <a:latin typeface="Arial" panose="020B0604020202020204" pitchFamily="34" charset="0"/>
                <a:cs typeface="Arial" panose="020B0604020202020204" pitchFamily="34" charset="0"/>
              </a:rPr>
              <a:t>The NDA reflected an increase in its net Surplus position of R30,7m on PY, mainly due to lower than expected spending against the budget, and a higher value of commitments c/f than prior year, made up mainly of the volunteer </a:t>
            </a:r>
            <a:r>
              <a:rPr lang="en-US" sz="1300" b="1" kern="0" dirty="0" err="1">
                <a:latin typeface="Arial" panose="020B0604020202020204" pitchFamily="34" charset="0"/>
                <a:cs typeface="Arial" panose="020B0604020202020204" pitchFamily="34" charset="0"/>
              </a:rPr>
              <a:t>programme</a:t>
            </a:r>
            <a:r>
              <a:rPr lang="en-US" sz="1300" b="1" kern="0" dirty="0">
                <a:latin typeface="Arial" panose="020B0604020202020204" pitchFamily="34" charset="0"/>
                <a:cs typeface="Arial" panose="020B0604020202020204" pitchFamily="34" charset="0"/>
              </a:rPr>
              <a:t> budget of R30m, carried forward for implementation in the 2022-23 FY.</a:t>
            </a:r>
          </a:p>
        </p:txBody>
      </p:sp>
      <p:pic>
        <p:nvPicPr>
          <p:cNvPr id="3" name="Picture 2"/>
          <p:cNvPicPr>
            <a:picLocks noChangeAspect="1"/>
          </p:cNvPicPr>
          <p:nvPr/>
        </p:nvPicPr>
        <p:blipFill>
          <a:blip r:embed="rId2" cstate="print"/>
          <a:stretch>
            <a:fillRect/>
          </a:stretch>
        </p:blipFill>
        <p:spPr>
          <a:xfrm>
            <a:off x="1112787" y="697160"/>
            <a:ext cx="9511485" cy="3036740"/>
          </a:xfrm>
          <a:prstGeom prst="rect">
            <a:avLst/>
          </a:prstGeom>
          <a:ln w="12700">
            <a:solidFill>
              <a:schemeClr val="tx1"/>
            </a:solidFill>
          </a:ln>
        </p:spPr>
      </p:pic>
    </p:spTree>
    <p:extLst>
      <p:ext uri="{BB962C8B-B14F-4D97-AF65-F5344CB8AC3E}">
        <p14:creationId xmlns:p14="http://schemas.microsoft.com/office/powerpoint/2010/main" xmlns="" val="324375194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2" y="-81060"/>
            <a:ext cx="7705725" cy="838200"/>
          </a:xfrm>
        </p:spPr>
        <p:txBody>
          <a:bodyPr/>
          <a:lstStyle/>
          <a:p>
            <a:pPr algn="ctr"/>
            <a:r>
              <a:rPr lang="en-ZA" b="1" dirty="0" smtClean="0"/>
              <a:t>2021-22 FY – MANDATE EXPENDITURE </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25</a:t>
            </a:fld>
            <a:endParaRPr lang="en-US" dirty="0"/>
          </a:p>
        </p:txBody>
      </p:sp>
      <p:sp>
        <p:nvSpPr>
          <p:cNvPr id="7" name="Content Placeholder 6"/>
          <p:cNvSpPr>
            <a:spLocks noGrp="1"/>
          </p:cNvSpPr>
          <p:nvPr>
            <p:ph idx="1"/>
          </p:nvPr>
        </p:nvSpPr>
        <p:spPr>
          <a:xfrm>
            <a:off x="1703512" y="838200"/>
            <a:ext cx="8856984" cy="6019800"/>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sp>
        <p:nvSpPr>
          <p:cNvPr id="13" name="Rectangle 12"/>
          <p:cNvSpPr/>
          <p:nvPr/>
        </p:nvSpPr>
        <p:spPr>
          <a:xfrm>
            <a:off x="839416" y="4092675"/>
            <a:ext cx="10153128" cy="2699200"/>
          </a:xfrm>
          <a:prstGeom prst="rect">
            <a:avLst/>
          </a:prstGeom>
        </p:spPr>
        <p:txBody>
          <a:bodyPr wrap="square">
            <a:spAutoFit/>
          </a:bodyPr>
          <a:lstStyle/>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Grant funding increased by R8,3m mainly due to an increased number of projects approved for funding at the end of the FY;</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CARA </a:t>
            </a:r>
            <a:r>
              <a:rPr lang="en-US" sz="1400" b="1" kern="0" dirty="0" err="1">
                <a:latin typeface="Arial" panose="020B0604020202020204" pitchFamily="34" charset="0"/>
                <a:cs typeface="Arial" panose="020B0604020202020204" pitchFamily="34" charset="0"/>
              </a:rPr>
              <a:t>programme</a:t>
            </a:r>
            <a:r>
              <a:rPr lang="en-US" sz="1400" b="1" kern="0" dirty="0">
                <a:latin typeface="Arial" panose="020B0604020202020204" pitchFamily="34" charset="0"/>
                <a:cs typeface="Arial" panose="020B0604020202020204" pitchFamily="34" charset="0"/>
              </a:rPr>
              <a:t> disbursements decreased by R21,4m on PY, mainly due to the </a:t>
            </a:r>
            <a:r>
              <a:rPr lang="en-US" sz="1400" b="1" kern="0" dirty="0" err="1">
                <a:latin typeface="Arial" panose="020B0604020202020204" pitchFamily="34" charset="0"/>
                <a:cs typeface="Arial" panose="020B0604020202020204" pitchFamily="34" charset="0"/>
              </a:rPr>
              <a:t>programme</a:t>
            </a:r>
            <a:r>
              <a:rPr lang="en-US" sz="1400" b="1" kern="0" dirty="0">
                <a:latin typeface="Arial" panose="020B0604020202020204" pitchFamily="34" charset="0"/>
                <a:cs typeface="Arial" panose="020B0604020202020204" pitchFamily="34" charset="0"/>
              </a:rPr>
              <a:t> running in its second year of implementation, with second tranche disbursements dependent on the progress of implementation by funded CSOs. At the end of the FY, R70,5m has been disbursed to 296 CSO’s involved in GBV support;</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Volunteer </a:t>
            </a:r>
            <a:r>
              <a:rPr lang="en-US" sz="1400" b="1" kern="0" dirty="0" err="1">
                <a:latin typeface="Arial" panose="020B0604020202020204" pitchFamily="34" charset="0"/>
                <a:cs typeface="Arial" panose="020B0604020202020204" pitchFamily="34" charset="0"/>
              </a:rPr>
              <a:t>programme</a:t>
            </a:r>
            <a:r>
              <a:rPr lang="en-US" sz="1400" b="1" kern="0" dirty="0">
                <a:latin typeface="Arial" panose="020B0604020202020204" pitchFamily="34" charset="0"/>
                <a:cs typeface="Arial" panose="020B0604020202020204" pitchFamily="34" charset="0"/>
              </a:rPr>
              <a:t> – no expenditure was recorded in the 2021-22 FY, as the </a:t>
            </a:r>
            <a:r>
              <a:rPr lang="en-US" sz="1400" b="1" kern="0" dirty="0" err="1">
                <a:latin typeface="Arial" panose="020B0604020202020204" pitchFamily="34" charset="0"/>
                <a:cs typeface="Arial" panose="020B0604020202020204" pitchFamily="34" charset="0"/>
              </a:rPr>
              <a:t>programme</a:t>
            </a:r>
            <a:r>
              <a:rPr lang="en-US" sz="1400" b="1" kern="0" dirty="0">
                <a:latin typeface="Arial" panose="020B0604020202020204" pitchFamily="34" charset="0"/>
                <a:cs typeface="Arial" panose="020B0604020202020204" pitchFamily="34" charset="0"/>
              </a:rPr>
              <a:t> will be implemented in the 22-23 FY;</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Mandate staff costs increased by R2,6m due to the 2021-22 cost of living increase, offset by the postponement in the filling of vacant positions to later in the FY, or early in the new year.</a:t>
            </a:r>
          </a:p>
          <a:p>
            <a:pPr marL="342900" indent="-342900">
              <a:lnSpc>
                <a:spcPct val="110000"/>
              </a:lnSpc>
              <a:buAutoNum type="arabicPeriod"/>
            </a:pPr>
            <a:endParaRPr lang="en-US" sz="1400" b="1" kern="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stretch>
            <a:fillRect/>
          </a:stretch>
        </p:blipFill>
        <p:spPr>
          <a:xfrm>
            <a:off x="1199456" y="583119"/>
            <a:ext cx="9587174" cy="3469026"/>
          </a:xfrm>
          <a:prstGeom prst="rect">
            <a:avLst/>
          </a:prstGeom>
          <a:ln w="12700">
            <a:solidFill>
              <a:schemeClr val="tx1"/>
            </a:solidFill>
          </a:ln>
        </p:spPr>
      </p:pic>
    </p:spTree>
    <p:extLst>
      <p:ext uri="{BB962C8B-B14F-4D97-AF65-F5344CB8AC3E}">
        <p14:creationId xmlns:p14="http://schemas.microsoft.com/office/powerpoint/2010/main" xmlns="" val="294286935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017" y="-198553"/>
            <a:ext cx="7705725" cy="838200"/>
          </a:xfrm>
        </p:spPr>
        <p:txBody>
          <a:bodyPr/>
          <a:lstStyle/>
          <a:p>
            <a:pPr algn="ctr"/>
            <a:r>
              <a:rPr lang="en-ZA" b="1" dirty="0" smtClean="0"/>
              <a:t>2021-22 FY – ADMIN EXPENDITURE </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26</a:t>
            </a:fld>
            <a:endParaRPr lang="en-US" dirty="0"/>
          </a:p>
        </p:txBody>
      </p:sp>
      <p:sp>
        <p:nvSpPr>
          <p:cNvPr id="7" name="Content Placeholder 6"/>
          <p:cNvSpPr>
            <a:spLocks noGrp="1"/>
          </p:cNvSpPr>
          <p:nvPr>
            <p:ph idx="1"/>
          </p:nvPr>
        </p:nvSpPr>
        <p:spPr>
          <a:xfrm>
            <a:off x="1703512" y="838200"/>
            <a:ext cx="8856984" cy="6019800"/>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sp>
        <p:nvSpPr>
          <p:cNvPr id="13" name="Rectangle 12"/>
          <p:cNvSpPr/>
          <p:nvPr/>
        </p:nvSpPr>
        <p:spPr>
          <a:xfrm>
            <a:off x="926384" y="4522201"/>
            <a:ext cx="10105701" cy="2225225"/>
          </a:xfrm>
          <a:prstGeom prst="rect">
            <a:avLst/>
          </a:prstGeom>
        </p:spPr>
        <p:txBody>
          <a:bodyPr wrap="square">
            <a:spAutoFit/>
          </a:bodyPr>
          <a:lstStyle/>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Audit fees increased by R1,5m due to an annual increase applied by the AG, as well as a prolonged 2020-21 final audit which concluded on 31 August 2021 instead of 31 July 2021;</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Consulting fees increased by R1,7m mainly due to an increase in legal fees of R1,5m spent on </a:t>
            </a:r>
            <a:r>
              <a:rPr lang="en-US" sz="1400" b="1" kern="0" dirty="0" err="1">
                <a:latin typeface="Arial" panose="020B0604020202020204" pitchFamily="34" charset="0"/>
                <a:cs typeface="Arial" panose="020B0604020202020204" pitchFamily="34" charset="0"/>
              </a:rPr>
              <a:t>labour</a:t>
            </a:r>
            <a:r>
              <a:rPr lang="en-US" sz="1400" b="1" kern="0" dirty="0">
                <a:latin typeface="Arial" panose="020B0604020202020204" pitchFamily="34" charset="0"/>
                <a:cs typeface="Arial" panose="020B0604020202020204" pitchFamily="34" charset="0"/>
              </a:rPr>
              <a:t> relations matters, and payments on the turnaround strategy project of R1,4m;</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Travel increased by R997k, due to increased travel spend on CARA project monitoring;</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The increase in losses recognized relates to a write-off of irrecoverable lease deposits on leases exited in the 2016-17 and prior FY’s where lease deposits were not collected by the NDA, and the debt prescribed.</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General expenses increased by R876k mainly due to an increase in advertising costs of R296k, head office refurbishment costs of R412k, and records and storage management costs of R246k.</a:t>
            </a:r>
          </a:p>
        </p:txBody>
      </p:sp>
      <p:pic>
        <p:nvPicPr>
          <p:cNvPr id="6" name="Picture 5"/>
          <p:cNvPicPr>
            <a:picLocks noChangeAspect="1"/>
          </p:cNvPicPr>
          <p:nvPr/>
        </p:nvPicPr>
        <p:blipFill>
          <a:blip r:embed="rId2" cstate="print"/>
          <a:stretch>
            <a:fillRect/>
          </a:stretch>
        </p:blipFill>
        <p:spPr>
          <a:xfrm>
            <a:off x="1230753" y="441093"/>
            <a:ext cx="8810701" cy="3970534"/>
          </a:xfrm>
          <a:prstGeom prst="rect">
            <a:avLst/>
          </a:prstGeom>
          <a:ln w="12700">
            <a:solidFill>
              <a:schemeClr val="tx1"/>
            </a:solidFill>
          </a:ln>
        </p:spPr>
      </p:pic>
    </p:spTree>
    <p:extLst>
      <p:ext uri="{BB962C8B-B14F-4D97-AF65-F5344CB8AC3E}">
        <p14:creationId xmlns:p14="http://schemas.microsoft.com/office/powerpoint/2010/main" xmlns="" val="33457117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48681"/>
            <a:ext cx="7406709" cy="709248"/>
          </a:xfrm>
        </p:spPr>
        <p:txBody>
          <a:bodyPr/>
          <a:lstStyle/>
          <a:p>
            <a:pPr algn="ctr"/>
            <a:r>
              <a:rPr lang="en-ZA" b="1" dirty="0" smtClean="0"/>
              <a:t>2021-22 FY – STAFF COSTS</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27</a:t>
            </a:fld>
            <a:endParaRPr lang="en-US" dirty="0"/>
          </a:p>
        </p:txBody>
      </p:sp>
      <p:sp>
        <p:nvSpPr>
          <p:cNvPr id="7" name="Content Placeholder 6"/>
          <p:cNvSpPr>
            <a:spLocks noGrp="1"/>
          </p:cNvSpPr>
          <p:nvPr>
            <p:ph idx="1"/>
          </p:nvPr>
        </p:nvSpPr>
        <p:spPr>
          <a:xfrm>
            <a:off x="1703512" y="838200"/>
            <a:ext cx="8856984" cy="6019800"/>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sp>
        <p:nvSpPr>
          <p:cNvPr id="13" name="Rectangle 12"/>
          <p:cNvSpPr/>
          <p:nvPr/>
        </p:nvSpPr>
        <p:spPr>
          <a:xfrm>
            <a:off x="996722" y="4747892"/>
            <a:ext cx="10225136" cy="1751249"/>
          </a:xfrm>
          <a:prstGeom prst="rect">
            <a:avLst/>
          </a:prstGeom>
        </p:spPr>
        <p:txBody>
          <a:bodyPr wrap="square">
            <a:spAutoFit/>
          </a:bodyPr>
          <a:lstStyle/>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Mandate staff costs increased by R2,6m mainly due to the 2021-22 cost of living increase;</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Admin staff costs increased by R6,6m due to the cost of living increase, as well as the filling of vacant posts such as the Senior Manager-Stakeholder Relations, the Corp Services </a:t>
            </a:r>
            <a:r>
              <a:rPr lang="en-US" sz="1400" b="1" kern="0" dirty="0" smtClean="0">
                <a:latin typeface="Arial" panose="020B0604020202020204" pitchFamily="34" charset="0"/>
                <a:cs typeface="Arial" panose="020B0604020202020204" pitchFamily="34" charset="0"/>
              </a:rPr>
              <a:t>Executive, </a:t>
            </a:r>
            <a:r>
              <a:rPr lang="en-US" sz="1400" b="1" kern="0" dirty="0">
                <a:latin typeface="Arial" panose="020B0604020202020204" pitchFamily="34" charset="0"/>
                <a:cs typeface="Arial" panose="020B0604020202020204" pitchFamily="34" charset="0"/>
              </a:rPr>
              <a:t>and the Senior Manager-HR;</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The increase in the performance bonus provision raised of R3,6m is due to a higher provision for the 2021-22 FY as provisioned by HR dept., at an average rate of 5.5% of TCC per employee;</a:t>
            </a:r>
          </a:p>
          <a:p>
            <a:pPr marL="342900" indent="-342900">
              <a:lnSpc>
                <a:spcPct val="110000"/>
              </a:lnSpc>
              <a:buAutoNum type="arabicPeriod"/>
            </a:pPr>
            <a:r>
              <a:rPr lang="en-US" sz="1400" b="1" kern="0" dirty="0">
                <a:latin typeface="Arial" panose="020B0604020202020204" pitchFamily="34" charset="0"/>
                <a:cs typeface="Arial" panose="020B0604020202020204" pitchFamily="34" charset="0"/>
              </a:rPr>
              <a:t>The increase of R832k in long service recognition is due to the higher number of staff that have reached the 10 </a:t>
            </a:r>
            <a:r>
              <a:rPr lang="en-US" sz="1400" b="1" kern="0" dirty="0" smtClean="0">
                <a:latin typeface="Arial" panose="020B0604020202020204" pitchFamily="34" charset="0"/>
                <a:cs typeface="Arial" panose="020B0604020202020204" pitchFamily="34" charset="0"/>
              </a:rPr>
              <a:t>and 15 year </a:t>
            </a:r>
            <a:r>
              <a:rPr lang="en-US" sz="1400" b="1" kern="0" dirty="0">
                <a:latin typeface="Arial" panose="020B0604020202020204" pitchFamily="34" charset="0"/>
                <a:cs typeface="Arial" panose="020B0604020202020204" pitchFamily="34" charset="0"/>
              </a:rPr>
              <a:t>employment milestone with the NDA, as compared to </a:t>
            </a:r>
            <a:r>
              <a:rPr lang="en-US" sz="1400" b="1" kern="0" dirty="0" smtClean="0">
                <a:latin typeface="Arial" panose="020B0604020202020204" pitchFamily="34" charset="0"/>
                <a:cs typeface="Arial" panose="020B0604020202020204" pitchFamily="34" charset="0"/>
              </a:rPr>
              <a:t>PY, and who cashed out long service leave benefits.</a:t>
            </a:r>
            <a:endParaRPr lang="en-US" sz="1400" b="1" kern="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stretch>
            <a:fillRect/>
          </a:stretch>
        </p:blipFill>
        <p:spPr>
          <a:xfrm>
            <a:off x="1247867" y="664464"/>
            <a:ext cx="9298100" cy="4005921"/>
          </a:xfrm>
          <a:prstGeom prst="rect">
            <a:avLst/>
          </a:prstGeom>
        </p:spPr>
      </p:pic>
    </p:spTree>
    <p:extLst>
      <p:ext uri="{BB962C8B-B14F-4D97-AF65-F5344CB8AC3E}">
        <p14:creationId xmlns:p14="http://schemas.microsoft.com/office/powerpoint/2010/main" xmlns="" val="258387961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2" y="124409"/>
            <a:ext cx="7132270" cy="603217"/>
          </a:xfrm>
        </p:spPr>
        <p:txBody>
          <a:bodyPr/>
          <a:lstStyle/>
          <a:p>
            <a:pPr algn="ctr"/>
            <a:r>
              <a:rPr lang="en-ZA" b="1" dirty="0" smtClean="0"/>
              <a:t>2021-22 FY – EXPENDITURE PER PROGRAMME</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28</a:t>
            </a:fld>
            <a:endParaRPr lang="en-US" dirty="0"/>
          </a:p>
        </p:txBody>
      </p:sp>
      <p:sp>
        <p:nvSpPr>
          <p:cNvPr id="7" name="Content Placeholder 6"/>
          <p:cNvSpPr>
            <a:spLocks noGrp="1"/>
          </p:cNvSpPr>
          <p:nvPr>
            <p:ph idx="1"/>
          </p:nvPr>
        </p:nvSpPr>
        <p:spPr>
          <a:xfrm>
            <a:off x="1703512" y="838200"/>
            <a:ext cx="8856984" cy="6019800"/>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sp>
        <p:nvSpPr>
          <p:cNvPr id="13" name="Rectangle 12"/>
          <p:cNvSpPr/>
          <p:nvPr/>
        </p:nvSpPr>
        <p:spPr>
          <a:xfrm>
            <a:off x="853213" y="4463642"/>
            <a:ext cx="10105701" cy="1751249"/>
          </a:xfrm>
          <a:prstGeom prst="rect">
            <a:avLst/>
          </a:prstGeom>
        </p:spPr>
        <p:txBody>
          <a:bodyPr wrap="square">
            <a:spAutoFit/>
          </a:bodyPr>
          <a:lstStyle/>
          <a:p>
            <a:pPr marL="342900" indent="-342900">
              <a:lnSpc>
                <a:spcPct val="110000"/>
              </a:lnSpc>
              <a:buAutoNum type="arabicPeriod"/>
            </a:pPr>
            <a:r>
              <a:rPr lang="en-US" sz="1400" b="1" kern="0" dirty="0" smtClean="0">
                <a:latin typeface="Arial" panose="020B0604020202020204" pitchFamily="34" charset="0"/>
                <a:cs typeface="Arial" panose="020B0604020202020204" pitchFamily="34" charset="0"/>
              </a:rPr>
              <a:t>Employee compensation accounts for 63% of total expenditure for the 2021-22 FY, increasing by R14m (11%) year-on-year;</a:t>
            </a:r>
            <a:endParaRPr lang="en-US" sz="1400" b="1" kern="0" dirty="0">
              <a:latin typeface="Arial" panose="020B0604020202020204" pitchFamily="34" charset="0"/>
              <a:cs typeface="Arial" panose="020B0604020202020204" pitchFamily="34" charset="0"/>
            </a:endParaRPr>
          </a:p>
          <a:p>
            <a:pPr marL="342900" indent="-342900">
              <a:lnSpc>
                <a:spcPct val="110000"/>
              </a:lnSpc>
              <a:buAutoNum type="arabicPeriod"/>
            </a:pPr>
            <a:r>
              <a:rPr lang="en-US" sz="1400" b="1" kern="0" dirty="0" err="1" smtClean="0">
                <a:latin typeface="Arial" panose="020B0604020202020204" pitchFamily="34" charset="0"/>
                <a:cs typeface="Arial" panose="020B0604020202020204" pitchFamily="34" charset="0"/>
              </a:rPr>
              <a:t>Programme</a:t>
            </a:r>
            <a:r>
              <a:rPr lang="en-US" sz="1400" b="1" kern="0" dirty="0" smtClean="0">
                <a:latin typeface="Arial" panose="020B0604020202020204" pitchFamily="34" charset="0"/>
                <a:cs typeface="Arial" panose="020B0604020202020204" pitchFamily="34" charset="0"/>
              </a:rPr>
              <a:t> 2 – CSO development costs were reported at R44m and comprises 19% of total expenditure, whilst </a:t>
            </a:r>
            <a:r>
              <a:rPr lang="en-US" sz="1400" b="1" kern="0" dirty="0" err="1" smtClean="0">
                <a:latin typeface="Arial" panose="020B0604020202020204" pitchFamily="34" charset="0"/>
                <a:cs typeface="Arial" panose="020B0604020202020204" pitchFamily="34" charset="0"/>
              </a:rPr>
              <a:t>Programme</a:t>
            </a:r>
            <a:r>
              <a:rPr lang="en-US" sz="1400" b="1" kern="0" dirty="0" smtClean="0">
                <a:latin typeface="Arial" panose="020B0604020202020204" pitchFamily="34" charset="0"/>
                <a:cs typeface="Arial" panose="020B0604020202020204" pitchFamily="34" charset="0"/>
              </a:rPr>
              <a:t> 1 – Admin (R40,2m) comprises 18%, and Research – </a:t>
            </a:r>
            <a:r>
              <a:rPr lang="en-US" sz="1400" b="1" kern="0" dirty="0" err="1" smtClean="0">
                <a:latin typeface="Arial" panose="020B0604020202020204" pitchFamily="34" charset="0"/>
                <a:cs typeface="Arial" panose="020B0604020202020204" pitchFamily="34" charset="0"/>
              </a:rPr>
              <a:t>Programme</a:t>
            </a:r>
            <a:r>
              <a:rPr lang="en-US" sz="1400" b="1" kern="0" dirty="0" smtClean="0">
                <a:latin typeface="Arial" panose="020B0604020202020204" pitchFamily="34" charset="0"/>
                <a:cs typeface="Arial" panose="020B0604020202020204" pitchFamily="34" charset="0"/>
              </a:rPr>
              <a:t> 3 (R1,7m) comprises 1% of expenditure.</a:t>
            </a:r>
            <a:endParaRPr lang="en-US" sz="1400" b="1" kern="0" dirty="0">
              <a:latin typeface="Arial" panose="020B0604020202020204" pitchFamily="34" charset="0"/>
              <a:cs typeface="Arial" panose="020B0604020202020204" pitchFamily="34" charset="0"/>
            </a:endParaRPr>
          </a:p>
          <a:p>
            <a:pPr marL="342900" indent="-342900">
              <a:lnSpc>
                <a:spcPct val="110000"/>
              </a:lnSpc>
              <a:buAutoNum type="arabicPeriod"/>
            </a:pPr>
            <a:r>
              <a:rPr lang="en-US" sz="1400" b="1" kern="0" dirty="0" smtClean="0">
                <a:latin typeface="Arial" panose="020B0604020202020204" pitchFamily="34" charset="0"/>
                <a:cs typeface="Arial" panose="020B0604020202020204" pitchFamily="34" charset="0"/>
              </a:rPr>
              <a:t>CSO Development costs decreased by R51,6 million year-on-year, mainly due to a decrease in CARA fund disbursements of R21,4m, as well as a decrease in Volunteer </a:t>
            </a:r>
            <a:r>
              <a:rPr lang="en-US" sz="1400" b="1" kern="0" dirty="0" err="1" smtClean="0">
                <a:latin typeface="Arial" panose="020B0604020202020204" pitchFamily="34" charset="0"/>
                <a:cs typeface="Arial" panose="020B0604020202020204" pitchFamily="34" charset="0"/>
              </a:rPr>
              <a:t>Programme</a:t>
            </a:r>
            <a:r>
              <a:rPr lang="en-US" sz="1400" b="1" kern="0" dirty="0" smtClean="0">
                <a:latin typeface="Arial" panose="020B0604020202020204" pitchFamily="34" charset="0"/>
                <a:cs typeface="Arial" panose="020B0604020202020204" pitchFamily="34" charset="0"/>
              </a:rPr>
              <a:t> expenditure of R32,2m.</a:t>
            </a:r>
            <a:endParaRPr lang="en-US" sz="1400" b="1" kern="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2" cstate="print"/>
          <a:stretch>
            <a:fillRect/>
          </a:stretch>
        </p:blipFill>
        <p:spPr>
          <a:xfrm>
            <a:off x="958851" y="994595"/>
            <a:ext cx="9601645" cy="3142775"/>
          </a:xfrm>
          <a:prstGeom prst="rect">
            <a:avLst/>
          </a:prstGeom>
        </p:spPr>
      </p:pic>
    </p:spTree>
    <p:extLst>
      <p:ext uri="{BB962C8B-B14F-4D97-AF65-F5344CB8AC3E}">
        <p14:creationId xmlns:p14="http://schemas.microsoft.com/office/powerpoint/2010/main" xmlns="" val="156927809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0"/>
            <a:ext cx="7705725" cy="838200"/>
          </a:xfrm>
        </p:spPr>
        <p:txBody>
          <a:bodyPr/>
          <a:lstStyle/>
          <a:p>
            <a:pPr algn="ctr"/>
            <a:r>
              <a:rPr lang="en-ZA" b="1" dirty="0" smtClean="0"/>
              <a:t>2021-22 FY – COMMITMENTS </a:t>
            </a:r>
            <a:br>
              <a:rPr lang="en-ZA" b="1" dirty="0" smtClean="0"/>
            </a:br>
            <a:r>
              <a:rPr lang="en-ZA" b="1" dirty="0" smtClean="0"/>
              <a:t>Disclosed in Note 24 of the AFS</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29</a:t>
            </a:fld>
            <a:endParaRPr lang="en-US" dirty="0"/>
          </a:p>
        </p:txBody>
      </p:sp>
      <p:sp>
        <p:nvSpPr>
          <p:cNvPr id="7" name="Content Placeholder 6"/>
          <p:cNvSpPr>
            <a:spLocks noGrp="1"/>
          </p:cNvSpPr>
          <p:nvPr>
            <p:ph idx="1"/>
          </p:nvPr>
        </p:nvSpPr>
        <p:spPr>
          <a:xfrm>
            <a:off x="1703512" y="838200"/>
            <a:ext cx="8856984" cy="6019800"/>
          </a:xfrm>
        </p:spPr>
        <p:txBody>
          <a:bodyPr/>
          <a:lstStyle/>
          <a:p>
            <a:pPr marL="0" indent="0">
              <a:buNone/>
            </a:pPr>
            <a:endParaRPr lang="en-ZA" dirty="0"/>
          </a:p>
          <a:p>
            <a:pPr>
              <a:buFont typeface="Wingdings" panose="05000000000000000000" pitchFamily="2" charset="2"/>
              <a:buChar char="§"/>
            </a:pPr>
            <a:endParaRPr lang="en-ZA" dirty="0"/>
          </a:p>
        </p:txBody>
      </p:sp>
      <p:pic>
        <p:nvPicPr>
          <p:cNvPr id="3" name="Picture 2"/>
          <p:cNvPicPr>
            <a:picLocks noChangeAspect="1"/>
          </p:cNvPicPr>
          <p:nvPr/>
        </p:nvPicPr>
        <p:blipFill>
          <a:blip r:embed="rId2" cstate="print"/>
          <a:stretch>
            <a:fillRect/>
          </a:stretch>
        </p:blipFill>
        <p:spPr>
          <a:xfrm>
            <a:off x="2567608" y="965237"/>
            <a:ext cx="5457045" cy="5344083"/>
          </a:xfrm>
          <a:prstGeom prst="rect">
            <a:avLst/>
          </a:prstGeom>
          <a:ln w="12700">
            <a:solidFill>
              <a:schemeClr val="tx1"/>
            </a:solidFill>
          </a:ln>
        </p:spPr>
      </p:pic>
    </p:spTree>
    <p:extLst>
      <p:ext uri="{BB962C8B-B14F-4D97-AF65-F5344CB8AC3E}">
        <p14:creationId xmlns:p14="http://schemas.microsoft.com/office/powerpoint/2010/main" xmlns="" val="40459786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NDA CONTEXTUAL ANALYSIS OF THE YEAR UNDER REVIEW</a:t>
            </a:r>
            <a:endParaRPr lang="en-ZA" b="1" dirty="0">
              <a:solidFill>
                <a:schemeClr val="bg1"/>
              </a:solidFill>
            </a:endParaRPr>
          </a:p>
        </p:txBody>
      </p:sp>
      <p:sp>
        <p:nvSpPr>
          <p:cNvPr id="3" name="Content Placeholder 2"/>
          <p:cNvSpPr>
            <a:spLocks noGrp="1"/>
          </p:cNvSpPr>
          <p:nvPr>
            <p:ph idx="1"/>
          </p:nvPr>
        </p:nvSpPr>
        <p:spPr>
          <a:xfrm>
            <a:off x="119336" y="980728"/>
            <a:ext cx="11737304" cy="5724872"/>
          </a:xfrm>
        </p:spPr>
        <p:txBody>
          <a:bodyPr/>
          <a:lstStyle/>
          <a:p>
            <a:pPr marL="0" lvl="0" indent="0">
              <a:spcBef>
                <a:spcPts val="600"/>
              </a:spcBef>
              <a:spcAft>
                <a:spcPts val="600"/>
              </a:spcAft>
              <a:buNone/>
            </a:pPr>
            <a:r>
              <a:rPr lang="en-ZA" dirty="0" smtClean="0"/>
              <a:t>The year under review had both challenges and successes indicating the resilience of the NDA, these can be summarised in the following points: </a:t>
            </a:r>
          </a:p>
          <a:p>
            <a:pPr lvl="1">
              <a:spcBef>
                <a:spcPts val="600"/>
              </a:spcBef>
              <a:spcAft>
                <a:spcPts val="600"/>
              </a:spcAft>
            </a:pPr>
            <a:r>
              <a:rPr lang="en-ZA" sz="1800" dirty="0" smtClean="0"/>
              <a:t>The NDA Board’s term came to an end on 30 June 2022;</a:t>
            </a:r>
          </a:p>
          <a:p>
            <a:pPr lvl="1">
              <a:spcBef>
                <a:spcPts val="600"/>
              </a:spcBef>
              <a:spcAft>
                <a:spcPts val="600"/>
              </a:spcAft>
            </a:pPr>
            <a:r>
              <a:rPr lang="en-ZA" sz="1800" dirty="0" smtClean="0"/>
              <a:t>The Audit and Risk Committee had to be properly re-constituted to ensure it performs its functions in the absence of the Board;</a:t>
            </a:r>
          </a:p>
          <a:p>
            <a:pPr lvl="1">
              <a:spcBef>
                <a:spcPts val="600"/>
              </a:spcBef>
              <a:spcAft>
                <a:spcPts val="600"/>
              </a:spcAft>
            </a:pPr>
            <a:r>
              <a:rPr lang="en-ZA" sz="1800" dirty="0" smtClean="0"/>
              <a:t>The former CEO’s term of office came to end on the 31 October 2021;</a:t>
            </a:r>
          </a:p>
          <a:p>
            <a:pPr lvl="1">
              <a:spcBef>
                <a:spcPts val="600"/>
              </a:spcBef>
              <a:spcAft>
                <a:spcPts val="600"/>
              </a:spcAft>
            </a:pPr>
            <a:r>
              <a:rPr lang="en-US" sz="1800" dirty="0" smtClean="0"/>
              <a:t>The gaps created by the absence of these accountability functions created governance challenges; </a:t>
            </a:r>
            <a:endParaRPr lang="en-ZA" sz="1800" dirty="0" smtClean="0"/>
          </a:p>
          <a:p>
            <a:pPr lvl="1">
              <a:spcBef>
                <a:spcPts val="600"/>
              </a:spcBef>
              <a:spcAft>
                <a:spcPts val="600"/>
              </a:spcAft>
            </a:pPr>
            <a:r>
              <a:rPr lang="en-US" sz="1800" dirty="0" smtClean="0"/>
              <a:t>To respond to these governance challenges, the Executive Authority appointed the Acting CEO from 01 November to date; and the Acting CEO was thereafter appointed to </a:t>
            </a:r>
            <a:r>
              <a:rPr lang="en-US" sz="1800" dirty="0"/>
              <a:t>be the Interim Accounting </a:t>
            </a:r>
            <a:r>
              <a:rPr lang="en-US" sz="1800" dirty="0" smtClean="0"/>
              <a:t>Authority and was approved by the National Treasury in December 2021</a:t>
            </a:r>
          </a:p>
          <a:p>
            <a:pPr lvl="1">
              <a:spcBef>
                <a:spcPts val="600"/>
              </a:spcBef>
              <a:spcAft>
                <a:spcPts val="600"/>
              </a:spcAft>
            </a:pPr>
            <a:r>
              <a:rPr lang="en-US" sz="1800" dirty="0" smtClean="0"/>
              <a:t>The year under review also marked the start of the NDA turnaround strategy which is towards approval processes by the Board and the Executive Authority to open the way for its full implementation</a:t>
            </a:r>
          </a:p>
          <a:p>
            <a:pPr lvl="1">
              <a:spcBef>
                <a:spcPts val="600"/>
              </a:spcBef>
              <a:spcAft>
                <a:spcPts val="600"/>
              </a:spcAft>
            </a:pPr>
            <a:r>
              <a:rPr lang="en-US" sz="1800" dirty="0" smtClean="0"/>
              <a:t>The NDA for the first time, successfully submitted a request for condonation of </a:t>
            </a:r>
            <a:r>
              <a:rPr lang="en-US" sz="1800" kern="1200" dirty="0">
                <a:ea typeface="Calibri" panose="020F0502020204030204" pitchFamily="34" charset="0"/>
                <a:cs typeface="Times New Roman" panose="02020603050405020304" pitchFamily="18" charset="0"/>
              </a:rPr>
              <a:t>R98 752 </a:t>
            </a:r>
            <a:r>
              <a:rPr lang="en-US" sz="1800" kern="1200" dirty="0" smtClean="0">
                <a:ea typeface="Calibri" panose="020F0502020204030204" pitchFamily="34" charset="0"/>
                <a:cs typeface="Times New Roman" panose="02020603050405020304" pitchFamily="18" charset="0"/>
              </a:rPr>
              <a:t>994.96 irregular expenditure by National Treasury and was granted and successfully removed</a:t>
            </a:r>
            <a:r>
              <a:rPr lang="en-US" sz="1800" dirty="0" smtClean="0"/>
              <a:t> from the books</a:t>
            </a:r>
          </a:p>
          <a:p>
            <a:pPr lvl="1">
              <a:spcBef>
                <a:spcPts val="600"/>
              </a:spcBef>
              <a:spcAft>
                <a:spcPts val="600"/>
              </a:spcAft>
            </a:pPr>
            <a:r>
              <a:rPr lang="en-US" sz="1800" dirty="0" smtClean="0"/>
              <a:t>Despite of the challenges faced by our economy we managed to </a:t>
            </a:r>
            <a:r>
              <a:rPr lang="en-US" sz="1800" dirty="0" err="1" smtClean="0"/>
              <a:t>mobilise</a:t>
            </a:r>
            <a:r>
              <a:rPr lang="en-US" sz="1800" dirty="0" smtClean="0"/>
              <a:t> funding for CSOs from stakeholders of </a:t>
            </a:r>
            <a:r>
              <a:rPr lang="en-US" sz="1800" kern="1200" dirty="0">
                <a:ea typeface="Calibri" panose="020F0502020204030204" pitchFamily="34" charset="0"/>
                <a:cs typeface="Times New Roman" panose="02020603050405020304" pitchFamily="18" charset="0"/>
              </a:rPr>
              <a:t>R54 551 638 </a:t>
            </a:r>
            <a:r>
              <a:rPr lang="en-US" sz="1800" kern="1200" dirty="0" smtClean="0">
                <a:ea typeface="Calibri" panose="020F0502020204030204" pitchFamily="34" charset="0"/>
                <a:cs typeface="Times New Roman" panose="02020603050405020304" pitchFamily="18" charset="0"/>
              </a:rPr>
              <a:t>far exceeding the annual target of R20million</a:t>
            </a:r>
            <a:r>
              <a:rPr lang="en-US" sz="1800" dirty="0" smtClean="0"/>
              <a:t> </a:t>
            </a:r>
          </a:p>
          <a:p>
            <a:pPr lvl="1">
              <a:spcBef>
                <a:spcPts val="600"/>
              </a:spcBef>
              <a:spcAft>
                <a:spcPts val="600"/>
              </a:spcAft>
            </a:pPr>
            <a:endParaRPr lang="en-ZA" sz="1800" dirty="0" smtClean="0"/>
          </a:p>
          <a:p>
            <a:pPr marL="0" lvl="0" indent="0">
              <a:spcBef>
                <a:spcPts val="600"/>
              </a:spcBef>
              <a:spcAft>
                <a:spcPts val="600"/>
              </a:spcAft>
              <a:buNone/>
            </a:pPr>
            <a:endParaRPr lang="en-ZA" dirty="0"/>
          </a:p>
          <a:p>
            <a:pPr marL="0" lvl="0" indent="0">
              <a:spcBef>
                <a:spcPts val="600"/>
              </a:spcBef>
              <a:spcAft>
                <a:spcPts val="600"/>
              </a:spcAft>
              <a:buNone/>
            </a:pPr>
            <a:endParaRPr lang="en-ZA" dirty="0" smtClean="0"/>
          </a:p>
          <a:p>
            <a:pPr marL="0" lvl="0" indent="0">
              <a:spcBef>
                <a:spcPts val="600"/>
              </a:spcBef>
              <a:spcAft>
                <a:spcPts val="600"/>
              </a:spcAft>
              <a:buNone/>
            </a:pPr>
            <a:endParaRPr lang="en-ZA" dirty="0"/>
          </a:p>
          <a:p>
            <a:pPr marL="0" lvl="0" indent="0">
              <a:spcBef>
                <a:spcPts val="600"/>
              </a:spcBef>
              <a:spcAft>
                <a:spcPts val="600"/>
              </a:spcAft>
              <a:buNone/>
            </a:pPr>
            <a:r>
              <a:rPr lang="en-ZA" dirty="0" smtClean="0"/>
              <a:t>Programme </a:t>
            </a:r>
            <a:r>
              <a:rPr lang="en-ZA" dirty="0"/>
              <a:t>2 is a primary mandate area that accounts for 4 KPIs and by the end of the </a:t>
            </a:r>
            <a:r>
              <a:rPr lang="en-ZA" dirty="0" smtClean="0"/>
              <a:t>year all </a:t>
            </a:r>
            <a:r>
              <a:rPr lang="en-ZA" dirty="0"/>
              <a:t>the 4 KPIs had been achieved. </a:t>
            </a:r>
          </a:p>
          <a:p>
            <a:pPr>
              <a:spcBef>
                <a:spcPts val="600"/>
              </a:spcBef>
              <a:spcAft>
                <a:spcPts val="600"/>
              </a:spcAft>
            </a:pPr>
            <a:r>
              <a:rPr lang="en-ZA" dirty="0"/>
              <a:t>Programme 3 is a secondary mandate area that accounts for 3 KPIs and by the end of </a:t>
            </a:r>
            <a:r>
              <a:rPr lang="en-ZA" dirty="0" smtClean="0"/>
              <a:t>the year also all </a:t>
            </a:r>
            <a:r>
              <a:rPr lang="en-ZA" dirty="0"/>
              <a:t>the 3 KPIs had been achieved. </a:t>
            </a:r>
          </a:p>
          <a:p>
            <a:pPr lvl="1">
              <a:spcBef>
                <a:spcPts val="600"/>
              </a:spcBef>
              <a:spcAft>
                <a:spcPts val="600"/>
              </a:spcAft>
            </a:pPr>
            <a:endParaRPr lang="en-ZA" sz="1800" dirty="0" smtClean="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a:t>
            </a:fld>
            <a:endParaRPr lang="en-US" dirty="0"/>
          </a:p>
        </p:txBody>
      </p:sp>
    </p:spTree>
    <p:extLst>
      <p:ext uri="{BB962C8B-B14F-4D97-AF65-F5344CB8AC3E}">
        <p14:creationId xmlns:p14="http://schemas.microsoft.com/office/powerpoint/2010/main" xmlns="" val="292037097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607" y="0"/>
            <a:ext cx="10217151" cy="838200"/>
          </a:xfrm>
        </p:spPr>
        <p:txBody>
          <a:bodyPr/>
          <a:lstStyle/>
          <a:p>
            <a:r>
              <a:rPr lang="en-ZA" b="1" dirty="0"/>
              <a:t>2021-22 – IRREGULAR </a:t>
            </a:r>
            <a:r>
              <a:rPr lang="en-ZA" b="1" dirty="0" smtClean="0"/>
              <a:t>EXPENDITURE</a:t>
            </a:r>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30</a:t>
            </a:fld>
            <a:endParaRPr lang="en-US" dirty="0"/>
          </a:p>
        </p:txBody>
      </p:sp>
      <p:pic>
        <p:nvPicPr>
          <p:cNvPr id="6" name="Picture 5"/>
          <p:cNvPicPr>
            <a:picLocks noChangeAspect="1"/>
          </p:cNvPicPr>
          <p:nvPr/>
        </p:nvPicPr>
        <p:blipFill>
          <a:blip r:embed="rId2" cstate="print"/>
          <a:stretch>
            <a:fillRect/>
          </a:stretch>
        </p:blipFill>
        <p:spPr>
          <a:xfrm>
            <a:off x="1631504" y="1412776"/>
            <a:ext cx="8165127" cy="4085830"/>
          </a:xfrm>
          <a:prstGeom prst="rect">
            <a:avLst/>
          </a:prstGeom>
          <a:ln w="12700">
            <a:solidFill>
              <a:schemeClr val="tx1"/>
            </a:solidFill>
          </a:ln>
        </p:spPr>
      </p:pic>
    </p:spTree>
    <p:extLst>
      <p:ext uri="{BB962C8B-B14F-4D97-AF65-F5344CB8AC3E}">
        <p14:creationId xmlns:p14="http://schemas.microsoft.com/office/powerpoint/2010/main" xmlns="" val="307872361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3138" y="69679"/>
            <a:ext cx="7705725" cy="838200"/>
          </a:xfrm>
        </p:spPr>
        <p:txBody>
          <a:bodyPr/>
          <a:lstStyle/>
          <a:p>
            <a:pPr algn="ctr"/>
            <a:r>
              <a:rPr lang="en-ZA" b="1" dirty="0" smtClean="0"/>
              <a:t>2021-22 – FRUITLESS &amp; WASTEFUL EXPENDITURE</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31</a:t>
            </a:fld>
            <a:endParaRPr lang="en-US" dirty="0"/>
          </a:p>
        </p:txBody>
      </p:sp>
      <p:sp>
        <p:nvSpPr>
          <p:cNvPr id="7" name="Content Placeholder 6"/>
          <p:cNvSpPr>
            <a:spLocks noGrp="1"/>
          </p:cNvSpPr>
          <p:nvPr>
            <p:ph idx="1"/>
          </p:nvPr>
        </p:nvSpPr>
        <p:spPr>
          <a:xfrm>
            <a:off x="1703512" y="838200"/>
            <a:ext cx="8856984" cy="6019800"/>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pic>
        <p:nvPicPr>
          <p:cNvPr id="8" name="Picture 7"/>
          <p:cNvPicPr>
            <a:picLocks noChangeAspect="1"/>
          </p:cNvPicPr>
          <p:nvPr/>
        </p:nvPicPr>
        <p:blipFill>
          <a:blip r:embed="rId2" cstate="print"/>
          <a:stretch>
            <a:fillRect/>
          </a:stretch>
        </p:blipFill>
        <p:spPr>
          <a:xfrm>
            <a:off x="2243138" y="1340768"/>
            <a:ext cx="7525270" cy="3846194"/>
          </a:xfrm>
          <a:prstGeom prst="rect">
            <a:avLst/>
          </a:prstGeom>
          <a:ln w="12700">
            <a:solidFill>
              <a:schemeClr val="tx1"/>
            </a:solidFill>
          </a:ln>
        </p:spPr>
      </p:pic>
    </p:spTree>
    <p:extLst>
      <p:ext uri="{BB962C8B-B14F-4D97-AF65-F5344CB8AC3E}">
        <p14:creationId xmlns:p14="http://schemas.microsoft.com/office/powerpoint/2010/main" xmlns="" val="288907737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124744"/>
            <a:ext cx="9108504" cy="5123656"/>
          </a:xfrm>
        </p:spPr>
        <p:txBody>
          <a:bodyPr/>
          <a:lstStyle/>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lgn="ctr">
              <a:buNone/>
            </a:pPr>
            <a:r>
              <a:rPr lang="en-US" sz="3600" b="1" dirty="0" smtClean="0"/>
              <a:t>2021-22 AUDIT OUTCOMES</a:t>
            </a:r>
            <a:endParaRPr lang="en-US" sz="36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32</a:t>
            </a:fld>
            <a:endParaRPr lang="en-US" dirty="0"/>
          </a:p>
        </p:txBody>
      </p:sp>
    </p:spTree>
    <p:extLst>
      <p:ext uri="{BB962C8B-B14F-4D97-AF65-F5344CB8AC3E}">
        <p14:creationId xmlns:p14="http://schemas.microsoft.com/office/powerpoint/2010/main" xmlns="" val="314512995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905" y="70177"/>
            <a:ext cx="7597279" cy="507134"/>
          </a:xfrm>
        </p:spPr>
        <p:txBody>
          <a:bodyPr/>
          <a:lstStyle/>
          <a:p>
            <a:pPr algn="ctr"/>
            <a:r>
              <a:rPr lang="en-ZA" b="1" dirty="0" smtClean="0"/>
              <a:t>2021-22 AUDIT OUTCOME</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33</a:t>
            </a:fld>
            <a:endParaRPr lang="en-US" dirty="0"/>
          </a:p>
        </p:txBody>
      </p:sp>
      <p:sp>
        <p:nvSpPr>
          <p:cNvPr id="7" name="Content Placeholder 6"/>
          <p:cNvSpPr>
            <a:spLocks noGrp="1"/>
          </p:cNvSpPr>
          <p:nvPr>
            <p:ph idx="1"/>
          </p:nvPr>
        </p:nvSpPr>
        <p:spPr>
          <a:xfrm>
            <a:off x="1774927" y="3009528"/>
            <a:ext cx="8856984" cy="3238872"/>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pic>
        <p:nvPicPr>
          <p:cNvPr id="8" name="Picture 7"/>
          <p:cNvPicPr>
            <a:picLocks noChangeAspect="1"/>
          </p:cNvPicPr>
          <p:nvPr/>
        </p:nvPicPr>
        <p:blipFill>
          <a:blip r:embed="rId2" cstate="print"/>
          <a:stretch>
            <a:fillRect/>
          </a:stretch>
        </p:blipFill>
        <p:spPr>
          <a:xfrm>
            <a:off x="1919536" y="908720"/>
            <a:ext cx="7992888" cy="5716693"/>
          </a:xfrm>
          <a:prstGeom prst="rect">
            <a:avLst/>
          </a:prstGeom>
        </p:spPr>
      </p:pic>
    </p:spTree>
    <p:extLst>
      <p:ext uri="{BB962C8B-B14F-4D97-AF65-F5344CB8AC3E}">
        <p14:creationId xmlns:p14="http://schemas.microsoft.com/office/powerpoint/2010/main" xmlns="" val="364683269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32418"/>
            <a:ext cx="7597279" cy="507134"/>
          </a:xfrm>
        </p:spPr>
        <p:txBody>
          <a:bodyPr/>
          <a:lstStyle/>
          <a:p>
            <a:pPr algn="ctr"/>
            <a:r>
              <a:rPr lang="en-ZA" b="1" dirty="0" smtClean="0"/>
              <a:t>2021-22 AUDIT OUTCOME</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34</a:t>
            </a:fld>
            <a:endParaRPr lang="en-US" dirty="0"/>
          </a:p>
        </p:txBody>
      </p:sp>
      <p:sp>
        <p:nvSpPr>
          <p:cNvPr id="7" name="Content Placeholder 6"/>
          <p:cNvSpPr>
            <a:spLocks noGrp="1"/>
          </p:cNvSpPr>
          <p:nvPr>
            <p:ph idx="1"/>
          </p:nvPr>
        </p:nvSpPr>
        <p:spPr>
          <a:xfrm>
            <a:off x="1774927" y="3009528"/>
            <a:ext cx="8856984" cy="3238872"/>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pic>
        <p:nvPicPr>
          <p:cNvPr id="6" name="Picture 5"/>
          <p:cNvPicPr>
            <a:picLocks noChangeAspect="1"/>
          </p:cNvPicPr>
          <p:nvPr/>
        </p:nvPicPr>
        <p:blipFill>
          <a:blip r:embed="rId2" cstate="print"/>
          <a:stretch>
            <a:fillRect/>
          </a:stretch>
        </p:blipFill>
        <p:spPr>
          <a:xfrm>
            <a:off x="2207569" y="1196751"/>
            <a:ext cx="7355682" cy="5014547"/>
          </a:xfrm>
          <a:prstGeom prst="rect">
            <a:avLst/>
          </a:prstGeom>
        </p:spPr>
      </p:pic>
    </p:spTree>
    <p:extLst>
      <p:ext uri="{BB962C8B-B14F-4D97-AF65-F5344CB8AC3E}">
        <p14:creationId xmlns:p14="http://schemas.microsoft.com/office/powerpoint/2010/main" xmlns="" val="160085690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4780" y="134441"/>
            <a:ext cx="7597279" cy="507134"/>
          </a:xfrm>
        </p:spPr>
        <p:txBody>
          <a:bodyPr/>
          <a:lstStyle/>
          <a:p>
            <a:pPr algn="ctr"/>
            <a:r>
              <a:rPr lang="en-ZA" b="1" dirty="0" smtClean="0"/>
              <a:t>ASSESSMENT OF ASSURANCE PROVIDERS</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35</a:t>
            </a:fld>
            <a:endParaRPr lang="en-US" dirty="0"/>
          </a:p>
        </p:txBody>
      </p:sp>
      <p:sp>
        <p:nvSpPr>
          <p:cNvPr id="7" name="Content Placeholder 6"/>
          <p:cNvSpPr>
            <a:spLocks noGrp="1"/>
          </p:cNvSpPr>
          <p:nvPr>
            <p:ph idx="1"/>
          </p:nvPr>
        </p:nvSpPr>
        <p:spPr>
          <a:xfrm>
            <a:off x="1774927" y="3009528"/>
            <a:ext cx="8856984" cy="3238872"/>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pic>
        <p:nvPicPr>
          <p:cNvPr id="3" name="Picture 2"/>
          <p:cNvPicPr>
            <a:picLocks noChangeAspect="1"/>
          </p:cNvPicPr>
          <p:nvPr/>
        </p:nvPicPr>
        <p:blipFill>
          <a:blip r:embed="rId2" cstate="print"/>
          <a:stretch>
            <a:fillRect/>
          </a:stretch>
        </p:blipFill>
        <p:spPr>
          <a:xfrm>
            <a:off x="1934720" y="1011872"/>
            <a:ext cx="8409752" cy="4779328"/>
          </a:xfrm>
          <a:prstGeom prst="rect">
            <a:avLst/>
          </a:prstGeom>
        </p:spPr>
      </p:pic>
    </p:spTree>
    <p:extLst>
      <p:ext uri="{BB962C8B-B14F-4D97-AF65-F5344CB8AC3E}">
        <p14:creationId xmlns:p14="http://schemas.microsoft.com/office/powerpoint/2010/main" xmlns="" val="117212326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3139" y="168126"/>
            <a:ext cx="7597279" cy="507134"/>
          </a:xfrm>
        </p:spPr>
        <p:txBody>
          <a:bodyPr/>
          <a:lstStyle/>
          <a:p>
            <a:pPr algn="ctr"/>
            <a:r>
              <a:rPr lang="en-ZA" b="1" dirty="0" smtClean="0"/>
              <a:t>ROOT CAUSES &amp; RISK AREAS</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36</a:t>
            </a:fld>
            <a:endParaRPr lang="en-US" dirty="0"/>
          </a:p>
        </p:txBody>
      </p:sp>
      <p:sp>
        <p:nvSpPr>
          <p:cNvPr id="7" name="Content Placeholder 6"/>
          <p:cNvSpPr>
            <a:spLocks noGrp="1"/>
          </p:cNvSpPr>
          <p:nvPr>
            <p:ph idx="1"/>
          </p:nvPr>
        </p:nvSpPr>
        <p:spPr>
          <a:xfrm>
            <a:off x="1774927" y="3009528"/>
            <a:ext cx="8856984" cy="3238872"/>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pic>
        <p:nvPicPr>
          <p:cNvPr id="6" name="Picture 5"/>
          <p:cNvPicPr>
            <a:picLocks noChangeAspect="1"/>
          </p:cNvPicPr>
          <p:nvPr/>
        </p:nvPicPr>
        <p:blipFill>
          <a:blip r:embed="rId2" cstate="print"/>
          <a:stretch>
            <a:fillRect/>
          </a:stretch>
        </p:blipFill>
        <p:spPr>
          <a:xfrm>
            <a:off x="1774927" y="908720"/>
            <a:ext cx="8425529" cy="5106220"/>
          </a:xfrm>
          <a:prstGeom prst="rect">
            <a:avLst/>
          </a:prstGeom>
        </p:spPr>
      </p:pic>
    </p:spTree>
    <p:extLst>
      <p:ext uri="{BB962C8B-B14F-4D97-AF65-F5344CB8AC3E}">
        <p14:creationId xmlns:p14="http://schemas.microsoft.com/office/powerpoint/2010/main" xmlns="" val="39059622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585" y="0"/>
            <a:ext cx="7597279" cy="507134"/>
          </a:xfrm>
        </p:spPr>
        <p:txBody>
          <a:bodyPr/>
          <a:lstStyle/>
          <a:p>
            <a:pPr algn="ctr"/>
            <a:r>
              <a:rPr lang="en-ZA" b="1" dirty="0" smtClean="0"/>
              <a:t>STATUS OF DRIVERS OF INTERNAL CONTROL</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37</a:t>
            </a:fld>
            <a:endParaRPr lang="en-US" dirty="0"/>
          </a:p>
        </p:txBody>
      </p:sp>
      <p:sp>
        <p:nvSpPr>
          <p:cNvPr id="7" name="Content Placeholder 6"/>
          <p:cNvSpPr>
            <a:spLocks noGrp="1"/>
          </p:cNvSpPr>
          <p:nvPr>
            <p:ph idx="1"/>
          </p:nvPr>
        </p:nvSpPr>
        <p:spPr>
          <a:xfrm>
            <a:off x="1774927" y="3009528"/>
            <a:ext cx="8856984" cy="3238872"/>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pic>
        <p:nvPicPr>
          <p:cNvPr id="3" name="Picture 2"/>
          <p:cNvPicPr>
            <a:picLocks noChangeAspect="1"/>
          </p:cNvPicPr>
          <p:nvPr/>
        </p:nvPicPr>
        <p:blipFill>
          <a:blip r:embed="rId2" cstate="print"/>
          <a:stretch>
            <a:fillRect/>
          </a:stretch>
        </p:blipFill>
        <p:spPr>
          <a:xfrm>
            <a:off x="1774928" y="836712"/>
            <a:ext cx="8641553" cy="5645148"/>
          </a:xfrm>
          <a:prstGeom prst="rect">
            <a:avLst/>
          </a:prstGeom>
        </p:spPr>
      </p:pic>
    </p:spTree>
    <p:extLst>
      <p:ext uri="{BB962C8B-B14F-4D97-AF65-F5344CB8AC3E}">
        <p14:creationId xmlns:p14="http://schemas.microsoft.com/office/powerpoint/2010/main" xmlns="" val="398576573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2" y="34439"/>
            <a:ext cx="7597279" cy="507134"/>
          </a:xfrm>
        </p:spPr>
        <p:txBody>
          <a:bodyPr/>
          <a:lstStyle/>
          <a:p>
            <a:pPr algn="ctr"/>
            <a:r>
              <a:rPr lang="en-ZA" b="1" dirty="0" smtClean="0"/>
              <a:t>2021-22 SUMMARY OF AUDIT FINDINGS</a:t>
            </a:r>
            <a:endParaRPr lang="en-ZA" b="1" dirty="0"/>
          </a:p>
        </p:txBody>
      </p:sp>
      <p:sp>
        <p:nvSpPr>
          <p:cNvPr id="4" name="Date Placeholder 3"/>
          <p:cNvSpPr>
            <a:spLocks noGrp="1"/>
          </p:cNvSpPr>
          <p:nvPr>
            <p:ph type="dt" sz="half" idx="10"/>
          </p:nvPr>
        </p:nvSpPr>
        <p:spPr/>
        <p:txBody>
          <a:bodyPr/>
          <a:lstStyle/>
          <a:p>
            <a:pPr>
              <a:defRPr/>
            </a:pPr>
            <a:r>
              <a:rPr lang="en-US" dirty="0"/>
              <a:t> </a:t>
            </a:r>
          </a:p>
        </p:txBody>
      </p:sp>
      <p:sp>
        <p:nvSpPr>
          <p:cNvPr id="5" name="Slide Number Placeholder 4"/>
          <p:cNvSpPr>
            <a:spLocks noGrp="1"/>
          </p:cNvSpPr>
          <p:nvPr>
            <p:ph type="sldNum" sz="quarter" idx="12"/>
          </p:nvPr>
        </p:nvSpPr>
        <p:spPr>
          <a:xfrm>
            <a:off x="8719729" y="6481860"/>
            <a:ext cx="1905000" cy="457200"/>
          </a:xfrm>
        </p:spPr>
        <p:txBody>
          <a:bodyPr/>
          <a:lstStyle/>
          <a:p>
            <a:pPr>
              <a:defRPr/>
            </a:pPr>
            <a:fld id="{56AA2101-C1C2-4057-8262-EB528C86E1AF}" type="slidenum">
              <a:rPr lang="en-US" smtClean="0"/>
              <a:pPr>
                <a:defRPr/>
              </a:pPr>
              <a:t>38</a:t>
            </a:fld>
            <a:endParaRPr lang="en-US" dirty="0"/>
          </a:p>
        </p:txBody>
      </p:sp>
      <p:sp>
        <p:nvSpPr>
          <p:cNvPr id="7" name="Content Placeholder 6"/>
          <p:cNvSpPr>
            <a:spLocks noGrp="1"/>
          </p:cNvSpPr>
          <p:nvPr>
            <p:ph idx="1"/>
          </p:nvPr>
        </p:nvSpPr>
        <p:spPr>
          <a:xfrm>
            <a:off x="1774927" y="3009528"/>
            <a:ext cx="8856984" cy="3238872"/>
          </a:xfrm>
        </p:spPr>
        <p:txBody>
          <a:bodyPr/>
          <a:lstStyle/>
          <a:p>
            <a:pPr marL="0" indent="0">
              <a:buNone/>
            </a:pPr>
            <a:endParaRPr lang="en-ZA" dirty="0"/>
          </a:p>
          <a:p>
            <a:pPr marL="0" indent="0">
              <a:buNone/>
            </a:pPr>
            <a:endParaRPr lang="en-ZA" dirty="0"/>
          </a:p>
          <a:p>
            <a:pPr>
              <a:buFont typeface="Wingdings" panose="05000000000000000000" pitchFamily="2" charset="2"/>
              <a:buChar char="§"/>
            </a:pPr>
            <a:endParaRPr lang="en-ZA" dirty="0"/>
          </a:p>
        </p:txBody>
      </p:sp>
      <p:pic>
        <p:nvPicPr>
          <p:cNvPr id="1026" name="Picture 1" descr="image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9416" y="851909"/>
            <a:ext cx="10153128" cy="56299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808693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723976" y="1052736"/>
            <a:ext cx="10801200" cy="4547964"/>
          </a:xfrm>
        </p:spPr>
        <p:txBody>
          <a:bodyPr/>
          <a:lstStyle/>
          <a:p>
            <a:pPr marL="0" indent="0">
              <a:buNone/>
            </a:pPr>
            <a:r>
              <a:rPr lang="en-US" sz="2400" dirty="0"/>
              <a:t>It is proposed that the </a:t>
            </a:r>
            <a:r>
              <a:rPr lang="en-US" sz="2400" dirty="0" smtClean="0"/>
              <a:t>Portfolio Committee </a:t>
            </a:r>
            <a:r>
              <a:rPr lang="en-US" sz="2400" dirty="0"/>
              <a:t>notes the Annual Report for the </a:t>
            </a:r>
            <a:r>
              <a:rPr lang="en-US" sz="2400" dirty="0" smtClean="0"/>
              <a:t>2021/22 </a:t>
            </a:r>
            <a:r>
              <a:rPr lang="en-US" sz="2400" dirty="0"/>
              <a:t>financial year, comprising mainly of the: </a:t>
            </a:r>
          </a:p>
          <a:p>
            <a:pPr marL="0" indent="0">
              <a:buNone/>
            </a:pPr>
            <a:endParaRPr lang="en-US" sz="2400" dirty="0"/>
          </a:p>
          <a:p>
            <a:pPr marL="800100" lvl="3" indent="-342900"/>
            <a:r>
              <a:rPr lang="en-US" sz="2400" dirty="0" err="1">
                <a:ea typeface="+mn-ea"/>
                <a:cs typeface="+mn-cs"/>
              </a:rPr>
              <a:t>Programme</a:t>
            </a:r>
            <a:r>
              <a:rPr lang="en-US" sz="2400" dirty="0">
                <a:ea typeface="+mn-ea"/>
                <a:cs typeface="+mn-cs"/>
              </a:rPr>
              <a:t> Performance Information;  </a:t>
            </a:r>
          </a:p>
          <a:p>
            <a:pPr lvl="1"/>
            <a:endParaRPr lang="en-US" sz="2200" dirty="0"/>
          </a:p>
          <a:p>
            <a:pPr marL="800100" lvl="3" indent="-342900"/>
            <a:r>
              <a:rPr lang="en-US" sz="2400" dirty="0">
                <a:ea typeface="+mn-ea"/>
                <a:cs typeface="+mn-cs"/>
              </a:rPr>
              <a:t>Annual Financial Statements (AFS) for year ended March 31, </a:t>
            </a:r>
            <a:r>
              <a:rPr lang="en-US" sz="2400" dirty="0" smtClean="0">
                <a:ea typeface="+mn-ea"/>
                <a:cs typeface="+mn-cs"/>
              </a:rPr>
              <a:t>2022; </a:t>
            </a:r>
            <a:r>
              <a:rPr lang="en-US" sz="2400" dirty="0">
                <a:ea typeface="+mn-ea"/>
                <a:cs typeface="+mn-cs"/>
              </a:rPr>
              <a:t>and</a:t>
            </a:r>
          </a:p>
          <a:p>
            <a:pPr marL="800100" lvl="3" indent="-342900"/>
            <a:endParaRPr lang="en-US" sz="2400" dirty="0">
              <a:ea typeface="+mn-ea"/>
              <a:cs typeface="+mn-cs"/>
            </a:endParaRPr>
          </a:p>
          <a:p>
            <a:pPr marL="800100" lvl="3" indent="-342900"/>
            <a:r>
              <a:rPr lang="en-US" sz="2400" dirty="0">
                <a:ea typeface="+mn-ea"/>
                <a:cs typeface="+mn-cs"/>
              </a:rPr>
              <a:t>Audit outcomes for the </a:t>
            </a:r>
            <a:r>
              <a:rPr lang="en-US" sz="2400" dirty="0" smtClean="0">
                <a:ea typeface="+mn-ea"/>
                <a:cs typeface="+mn-cs"/>
              </a:rPr>
              <a:t>2021-22 </a:t>
            </a:r>
            <a:r>
              <a:rPr lang="en-US" sz="2400" dirty="0">
                <a:ea typeface="+mn-ea"/>
                <a:cs typeface="+mn-cs"/>
              </a:rPr>
              <a:t>financial year.</a:t>
            </a:r>
          </a:p>
          <a:p>
            <a:pPr marL="0" indent="0">
              <a:lnSpc>
                <a:spcPct val="150000"/>
              </a:lnSpc>
              <a:buNone/>
            </a:pP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39</a:t>
            </a:fld>
            <a:endParaRPr lang="en-US" dirty="0"/>
          </a:p>
        </p:txBody>
      </p:sp>
    </p:spTree>
    <p:extLst>
      <p:ext uri="{BB962C8B-B14F-4D97-AF65-F5344CB8AC3E}">
        <p14:creationId xmlns:p14="http://schemas.microsoft.com/office/powerpoint/2010/main" xmlns="" val="13599817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NDA PERFORMANCE OVERVIEW SUMMARY</a:t>
            </a:r>
            <a:endParaRPr lang="en-ZA" b="1" dirty="0"/>
          </a:p>
        </p:txBody>
      </p:sp>
      <p:sp>
        <p:nvSpPr>
          <p:cNvPr id="3" name="Content Placeholder 2"/>
          <p:cNvSpPr>
            <a:spLocks noGrp="1"/>
          </p:cNvSpPr>
          <p:nvPr>
            <p:ph idx="1"/>
          </p:nvPr>
        </p:nvSpPr>
        <p:spPr>
          <a:xfrm>
            <a:off x="479376" y="1124744"/>
            <a:ext cx="11233248" cy="4967064"/>
          </a:xfrm>
        </p:spPr>
        <p:txBody>
          <a:bodyPr/>
          <a:lstStyle/>
          <a:p>
            <a:pPr algn="just">
              <a:spcBef>
                <a:spcPts val="600"/>
              </a:spcBef>
              <a:spcAft>
                <a:spcPts val="600"/>
              </a:spcAft>
            </a:pPr>
            <a:r>
              <a:rPr lang="en-ZA" dirty="0" smtClean="0"/>
              <a:t>The annual performance achieved in the year under review is one of the highest achievement over the past three (3) financial years.</a:t>
            </a:r>
          </a:p>
          <a:p>
            <a:pPr algn="just">
              <a:spcBef>
                <a:spcPts val="600"/>
              </a:spcBef>
              <a:spcAft>
                <a:spcPts val="600"/>
              </a:spcAft>
            </a:pPr>
            <a:r>
              <a:rPr lang="en-ZA" dirty="0" smtClean="0"/>
              <a:t>Out of the 12 targets of the programmes performance areas in the APP, 10 targets (83%) were fully met, while others were even over achieved.</a:t>
            </a:r>
          </a:p>
          <a:p>
            <a:pPr algn="just">
              <a:spcBef>
                <a:spcPts val="600"/>
              </a:spcBef>
              <a:spcAft>
                <a:spcPts val="600"/>
              </a:spcAft>
            </a:pPr>
            <a:r>
              <a:rPr lang="en-ZA" dirty="0" smtClean="0"/>
              <a:t>The two (2) targets not met were related to 80% reduction in irregular, fruitless and wasteful expenditure which only 56.3% achievement. The other KPI related to development of integrated portal for CSOs, this activity again had to delayed due to the expected impact of the turnaround strategy on NDA CSOs development programme and IT systems designs.</a:t>
            </a:r>
          </a:p>
          <a:p>
            <a:pPr algn="just">
              <a:spcBef>
                <a:spcPts val="600"/>
              </a:spcBef>
              <a:spcAft>
                <a:spcPts val="600"/>
              </a:spcAft>
            </a:pPr>
            <a:r>
              <a:rPr lang="en-ZA" dirty="0" smtClean="0"/>
              <a:t>The NDA retained its unqualified audit opinion on its annual financial report, even under the prevailing governance challenges experienced during the financial year. Most of the AGSA indicators were classified as good except for findings that were picked up in our supply chain management. </a:t>
            </a:r>
          </a:p>
          <a:p>
            <a:pPr algn="just">
              <a:spcBef>
                <a:spcPts val="600"/>
              </a:spcBef>
              <a:spcAft>
                <a:spcPts val="600"/>
              </a:spcAft>
            </a:pPr>
            <a:r>
              <a:rPr lang="en-ZA" dirty="0" smtClean="0"/>
              <a:t>For </a:t>
            </a:r>
            <a:r>
              <a:rPr lang="en-ZA" dirty="0"/>
              <a:t>the second year running, the </a:t>
            </a:r>
            <a:r>
              <a:rPr lang="en-ZA" dirty="0" smtClean="0"/>
              <a:t>AGSA </a:t>
            </a:r>
            <a:r>
              <a:rPr lang="en-ZA" dirty="0"/>
              <a:t>declared </a:t>
            </a:r>
            <a:r>
              <a:rPr lang="en-ZA" dirty="0" smtClean="0"/>
              <a:t>the reported Performance </a:t>
            </a:r>
            <a:r>
              <a:rPr lang="en-ZA" dirty="0"/>
              <a:t>Information </a:t>
            </a:r>
            <a:r>
              <a:rPr lang="en-ZA" dirty="0" smtClean="0"/>
              <a:t>to be useful and reliable and free </a:t>
            </a:r>
            <a:r>
              <a:rPr lang="en-ZA" dirty="0"/>
              <a:t>of any material </a:t>
            </a:r>
            <a:r>
              <a:rPr lang="en-ZA" dirty="0" smtClean="0"/>
              <a:t>findings.</a:t>
            </a:r>
          </a:p>
          <a:p>
            <a:pPr algn="just">
              <a:spcBef>
                <a:spcPts val="600"/>
              </a:spcBef>
              <a:spcAft>
                <a:spcPts val="600"/>
              </a:spcAft>
            </a:pPr>
            <a:r>
              <a:rPr lang="en-ZA" dirty="0" smtClean="0"/>
              <a:t>The financial health of the NDA was found by the AGSA as good, with the start of the implementation of turnaround on resource mobilisation and response of the private sector in investing in poor communities, the NDA has a sustainable future.</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4</a:t>
            </a:fld>
            <a:endParaRPr lang="en-US" dirty="0"/>
          </a:p>
        </p:txBody>
      </p:sp>
    </p:spTree>
    <p:extLst>
      <p:ext uri="{BB962C8B-B14F-4D97-AF65-F5344CB8AC3E}">
        <p14:creationId xmlns:p14="http://schemas.microsoft.com/office/powerpoint/2010/main" xmlns="" val="291913353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ctrTitle" sz="quarter"/>
          </p:nvPr>
        </p:nvSpPr>
        <p:spPr>
          <a:xfrm>
            <a:off x="2286001" y="2709864"/>
            <a:ext cx="7700963" cy="719137"/>
          </a:xfrm>
        </p:spPr>
        <p:txBody>
          <a:bodyPr/>
          <a:lstStyle/>
          <a:p>
            <a:pPr algn="ctr" eaLnBrk="1" hangingPunct="1"/>
            <a:r>
              <a:rPr lang="en-US" altLang="en-US" smtClean="0"/>
              <a:t>Thank you</a:t>
            </a:r>
          </a:p>
        </p:txBody>
      </p:sp>
      <p:pic>
        <p:nvPicPr>
          <p:cNvPr id="43012" name="Picture 5" descr="E:\Beyond_10yrs_of_Unlocking_Potential___various_logo_formats\FULL_COLOUR\JPEG\For_Screen\Beyond_10yrs_of_Unlocking_Potential__Low_Resolution.jpg"/>
          <p:cNvPicPr>
            <a:picLocks noChangeAspect="1" noChangeArrowheads="1"/>
          </p:cNvPicPr>
          <p:nvPr/>
        </p:nvPicPr>
        <p:blipFill>
          <a:blip r:embed="rId3" cstate="print"/>
          <a:srcRect/>
          <a:stretch>
            <a:fillRect/>
          </a:stretch>
        </p:blipFill>
        <p:spPr bwMode="auto">
          <a:xfrm>
            <a:off x="1774825" y="5876926"/>
            <a:ext cx="1441450" cy="720725"/>
          </a:xfrm>
          <a:prstGeom prst="rect">
            <a:avLst/>
          </a:prstGeom>
          <a:noFill/>
          <a:ln w="9525">
            <a:noFill/>
            <a:miter lim="800000"/>
            <a:headEnd/>
            <a:tailEnd/>
          </a:ln>
        </p:spPr>
      </p:pic>
      <p:sp>
        <p:nvSpPr>
          <p:cNvPr id="5" name="TextBox 4"/>
          <p:cNvSpPr txBox="1"/>
          <p:nvPr/>
        </p:nvSpPr>
        <p:spPr>
          <a:xfrm>
            <a:off x="2896394" y="2990968"/>
            <a:ext cx="6480175" cy="1107996"/>
          </a:xfrm>
          <a:prstGeom prst="rect">
            <a:avLst/>
          </a:prstGeom>
          <a:noFill/>
        </p:spPr>
        <p:txBody>
          <a:bodyPr>
            <a:spAutoFit/>
          </a:bodyPr>
          <a:lstStyle/>
          <a:p>
            <a:pPr algn="ctr">
              <a:defRPr/>
            </a:pPr>
            <a:r>
              <a:rPr lang="en-ZA" sz="6600" dirty="0">
                <a:solidFill>
                  <a:schemeClr val="bg1"/>
                </a:solidFill>
                <a:latin typeface="+mn-lt"/>
              </a:rPr>
              <a:t>THANK YOU</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4744"/>
            <a:ext cx="11712624" cy="5123656"/>
          </a:xfrm>
        </p:spPr>
        <p:txBody>
          <a:bodyPr/>
          <a:lstStyle/>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lgn="ctr">
              <a:buNone/>
            </a:pPr>
            <a:r>
              <a:rPr lang="en-US" sz="3600" b="1" dirty="0" smtClean="0"/>
              <a:t>PROGRAMME PERFORMANCE </a:t>
            </a:r>
            <a:r>
              <a:rPr lang="en-US" sz="3600" b="1" dirty="0"/>
              <a:t>INFORMATION</a:t>
            </a:r>
          </a:p>
          <a:p>
            <a:pPr marL="0" indent="0">
              <a:buNone/>
            </a:pPr>
            <a:endParaRPr lang="en-US" sz="2200" b="1" dirty="0"/>
          </a:p>
          <a:p>
            <a:pPr marL="0" indent="0">
              <a:buNone/>
            </a:pPr>
            <a:endParaRPr lang="en-US" sz="22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5</a:t>
            </a:fld>
            <a:endParaRPr lang="en-US" dirty="0"/>
          </a:p>
        </p:txBody>
      </p:sp>
    </p:spTree>
    <p:extLst>
      <p:ext uri="{BB962C8B-B14F-4D97-AF65-F5344CB8AC3E}">
        <p14:creationId xmlns:p14="http://schemas.microsoft.com/office/powerpoint/2010/main" xmlns="" val="61509054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7F17D5-3E48-4731-B6F9-6088C86C3E19}"/>
              </a:ext>
            </a:extLst>
          </p:cNvPr>
          <p:cNvSpPr>
            <a:spLocks noGrp="1"/>
          </p:cNvSpPr>
          <p:nvPr>
            <p:ph type="title"/>
          </p:nvPr>
        </p:nvSpPr>
        <p:spPr/>
        <p:txBody>
          <a:bodyPr/>
          <a:lstStyle/>
          <a:p>
            <a:r>
              <a:rPr lang="en-US" b="1" dirty="0"/>
              <a:t>SUMMARY OF ORGANISATIONAL PERFORMANCE</a:t>
            </a:r>
          </a:p>
        </p:txBody>
      </p:sp>
      <p:sp>
        <p:nvSpPr>
          <p:cNvPr id="4" name="Slide Number Placeholder 3">
            <a:extLst>
              <a:ext uri="{FF2B5EF4-FFF2-40B4-BE49-F238E27FC236}">
                <a16:creationId xmlns:a16="http://schemas.microsoft.com/office/drawing/2014/main" xmlns="" id="{B5DBCD4C-1A79-4593-95E8-E80EF06D3F2D}"/>
              </a:ext>
            </a:extLst>
          </p:cNvPr>
          <p:cNvSpPr>
            <a:spLocks noGrp="1"/>
          </p:cNvSpPr>
          <p:nvPr>
            <p:ph type="sldNum" sz="quarter" idx="12"/>
          </p:nvPr>
        </p:nvSpPr>
        <p:spPr/>
        <p:txBody>
          <a:bodyPr/>
          <a:lstStyle/>
          <a:p>
            <a:pPr>
              <a:defRPr/>
            </a:pPr>
            <a:fld id="{4B1C481C-EBB3-46B8-82E0-717F3C347144}" type="slidenum">
              <a:rPr lang="en-US" smtClean="0"/>
              <a:pPr>
                <a:defRPr/>
              </a:pPr>
              <a:t>6</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xmlns="" val="585371490"/>
              </p:ext>
            </p:extLst>
          </p:nvPr>
        </p:nvGraphicFramePr>
        <p:xfrm>
          <a:off x="695400" y="3766057"/>
          <a:ext cx="5472608"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xmlns="" val="3692818379"/>
              </p:ext>
            </p:extLst>
          </p:nvPr>
        </p:nvGraphicFramePr>
        <p:xfrm>
          <a:off x="6278862" y="3770605"/>
          <a:ext cx="4785690" cy="27386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xmlns="" val="2351906422"/>
              </p:ext>
            </p:extLst>
          </p:nvPr>
        </p:nvGraphicFramePr>
        <p:xfrm>
          <a:off x="695400" y="894703"/>
          <a:ext cx="10369152"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34833919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4744"/>
            <a:ext cx="11712624" cy="5123656"/>
          </a:xfrm>
        </p:spPr>
        <p:txBody>
          <a:bodyPr/>
          <a:lstStyle/>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buNone/>
            </a:pPr>
            <a:endParaRPr lang="en-US" sz="2200" b="1" dirty="0"/>
          </a:p>
          <a:p>
            <a:pPr marL="0" indent="0" algn="ctr">
              <a:buNone/>
            </a:pPr>
            <a:r>
              <a:rPr lang="en-US" sz="3600" b="1" dirty="0" smtClean="0"/>
              <a:t>PROGRAMME 1: PERFORMANCE </a:t>
            </a:r>
            <a:r>
              <a:rPr lang="en-US" sz="3600" b="1" dirty="0"/>
              <a:t>INFORMATION</a:t>
            </a:r>
          </a:p>
          <a:p>
            <a:pPr marL="0" indent="0">
              <a:buNone/>
            </a:pPr>
            <a:endParaRPr lang="en-US" sz="2200" b="1" dirty="0"/>
          </a:p>
          <a:p>
            <a:pPr marL="0" indent="0">
              <a:buNone/>
            </a:pPr>
            <a:endParaRPr lang="en-US" sz="22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7</a:t>
            </a:fld>
            <a:endParaRPr lang="en-US" dirty="0"/>
          </a:p>
        </p:txBody>
      </p:sp>
    </p:spTree>
    <p:extLst>
      <p:ext uri="{BB962C8B-B14F-4D97-AF65-F5344CB8AC3E}">
        <p14:creationId xmlns:p14="http://schemas.microsoft.com/office/powerpoint/2010/main" xmlns="" val="325781470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67479006"/>
              </p:ext>
            </p:extLst>
          </p:nvPr>
        </p:nvGraphicFramePr>
        <p:xfrm>
          <a:off x="1016000" y="838198"/>
          <a:ext cx="10217152" cy="5683003"/>
        </p:xfrm>
        <a:graphic>
          <a:graphicData uri="http://schemas.openxmlformats.org/drawingml/2006/table">
            <a:tbl>
              <a:tblPr firstRow="1" firstCol="1" bandRow="1">
                <a:tableStyleId>{5C22544A-7EE6-4342-B048-85BDC9FD1C3A}</a:tableStyleId>
              </a:tblPr>
              <a:tblGrid>
                <a:gridCol w="1902295">
                  <a:extLst>
                    <a:ext uri="{9D8B030D-6E8A-4147-A177-3AD203B41FA5}">
                      <a16:colId xmlns:a16="http://schemas.microsoft.com/office/drawing/2014/main" xmlns="" val="3473864839"/>
                    </a:ext>
                  </a:extLst>
                </a:gridCol>
                <a:gridCol w="6854420">
                  <a:extLst>
                    <a:ext uri="{9D8B030D-6E8A-4147-A177-3AD203B41FA5}">
                      <a16:colId xmlns:a16="http://schemas.microsoft.com/office/drawing/2014/main" xmlns="" val="1813656344"/>
                    </a:ext>
                  </a:extLst>
                </a:gridCol>
                <a:gridCol w="1460437">
                  <a:extLst>
                    <a:ext uri="{9D8B030D-6E8A-4147-A177-3AD203B41FA5}">
                      <a16:colId xmlns:a16="http://schemas.microsoft.com/office/drawing/2014/main" xmlns="" val="2346815840"/>
                    </a:ext>
                  </a:extLst>
                </a:gridCol>
              </a:tblGrid>
              <a:tr h="930955">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KPI 01</a:t>
                      </a:r>
                      <a:endParaRPr lang="en-US" sz="20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1" kern="1200" dirty="0" smtClean="0">
                          <a:solidFill>
                            <a:schemeClr val="dk1"/>
                          </a:solidFill>
                          <a:effectLst/>
                          <a:latin typeface="+mn-lt"/>
                          <a:ea typeface="+mn-ea"/>
                          <a:cs typeface="+mn-cs"/>
                        </a:rPr>
                        <a:t>Percentage (%) reduction of cumulative balance of IFW expenditure reported in the prior year Annual Financial Statements</a:t>
                      </a:r>
                    </a:p>
                  </a:txBody>
                  <a:tcPr marL="23485" marR="23485" marT="3728" marB="0" anchor="ctr">
                    <a:noFill/>
                  </a:tcPr>
                </a:tc>
                <a:tc>
                  <a:txBody>
                    <a:bodyPr/>
                    <a:lstStyle/>
                    <a:p>
                      <a:pPr>
                        <a:spcBef>
                          <a:spcPts val="600"/>
                        </a:spcBef>
                        <a:spcAft>
                          <a:spcPts val="600"/>
                        </a:spcAft>
                      </a:pPr>
                      <a:endParaRPr lang="en-US" sz="2000" dirty="0"/>
                    </a:p>
                  </a:txBody>
                  <a:tcPr marL="23485" marR="23485" marT="3728" marB="0" anchor="ctr">
                    <a:noFill/>
                  </a:tcPr>
                </a:tc>
                <a:extLst>
                  <a:ext uri="{0D108BD9-81ED-4DB2-BD59-A6C34878D82A}">
                    <a16:rowId xmlns:a16="http://schemas.microsoft.com/office/drawing/2014/main" xmlns="" val="1052766316"/>
                  </a:ext>
                </a:extLst>
              </a:tr>
              <a:tr h="486283">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2000" b="0" kern="1200" dirty="0" smtClean="0">
                          <a:solidFill>
                            <a:schemeClr val="bg1"/>
                          </a:solidFill>
                          <a:effectLst/>
                          <a:latin typeface="+mn-lt"/>
                          <a:ea typeface="+mn-ea"/>
                          <a:cs typeface="+mn-cs"/>
                        </a:rPr>
                        <a:t>Annual Target</a:t>
                      </a:r>
                      <a:endParaRPr lang="en-US" sz="2000" b="0" kern="1200" dirty="0" smtClean="0">
                        <a:solidFill>
                          <a:schemeClr val="bg1"/>
                        </a:solidFill>
                        <a:effectLst/>
                        <a:latin typeface="+mn-lt"/>
                        <a:ea typeface="+mn-ea"/>
                        <a:cs typeface="+mn-cs"/>
                      </a:endParaRPr>
                    </a:p>
                  </a:txBody>
                  <a:tcPr marL="23485" marR="23485" marT="3728" marB="0" anchor="ctr"/>
                </a:tc>
                <a:tc gridSpan="2">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2000" b="0" kern="1200" dirty="0" smtClean="0">
                          <a:solidFill>
                            <a:schemeClr val="dk1"/>
                          </a:solidFill>
                          <a:effectLst/>
                          <a:latin typeface="+mn-lt"/>
                          <a:ea typeface="Calibri" panose="020F0502020204030204" pitchFamily="34" charset="0"/>
                          <a:cs typeface="Times New Roman" panose="02020603050405020304" pitchFamily="18" charset="0"/>
                        </a:rPr>
                        <a:t>80% reduction of cumulative IFW expenditure</a:t>
                      </a:r>
                      <a:endParaRPr lang="en-US" sz="2000" b="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xmlns="" val="1456129156"/>
                  </a:ext>
                </a:extLst>
              </a:tr>
              <a:tr h="614537">
                <a:tc>
                  <a:txBody>
                    <a:bodyPr/>
                    <a:lstStyle/>
                    <a:p>
                      <a:pPr marL="0" lvl="0" algn="l" defTabSz="914400" rtl="0" eaLnBrk="1" latinLnBrk="0" hangingPunct="1">
                        <a:lnSpc>
                          <a:spcPct val="107000"/>
                        </a:lnSpc>
                        <a:spcBef>
                          <a:spcPts val="600"/>
                        </a:spcBef>
                        <a:spcAft>
                          <a:spcPts val="600"/>
                        </a:spcAft>
                      </a:pPr>
                      <a:r>
                        <a:rPr lang="en-US" sz="2000" b="0" kern="1200" dirty="0" smtClean="0">
                          <a:solidFill>
                            <a:schemeClr val="bg1"/>
                          </a:solidFill>
                          <a:effectLst/>
                          <a:latin typeface="+mn-lt"/>
                          <a:ea typeface="+mn-ea"/>
                          <a:cs typeface="+mn-cs"/>
                        </a:rPr>
                        <a:t>Annual Achievement</a:t>
                      </a:r>
                      <a:endParaRPr lang="en-US" sz="2000" b="0" kern="1200" dirty="0">
                        <a:solidFill>
                          <a:schemeClr val="bg1"/>
                        </a:solidFill>
                        <a:effectLst/>
                        <a:latin typeface="+mn-lt"/>
                        <a:ea typeface="+mn-ea"/>
                        <a:cs typeface="+mn-cs"/>
                      </a:endParaRPr>
                    </a:p>
                  </a:txBody>
                  <a:tcPr marL="23485" marR="23485" marT="3728" marB="0" anchor="ctr"/>
                </a:tc>
                <a:tc gridSpan="2">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0" kern="1200" dirty="0" smtClean="0">
                          <a:solidFill>
                            <a:schemeClr val="dk1"/>
                          </a:solidFill>
                          <a:effectLst/>
                          <a:latin typeface="+mn-lt"/>
                          <a:ea typeface="Calibri" panose="020F0502020204030204" pitchFamily="34" charset="0"/>
                          <a:cs typeface="Times New Roman" panose="02020603050405020304" pitchFamily="18" charset="0"/>
                        </a:rPr>
                        <a:t>56.3% (R98 752 994.96) of IFW expenditure reduced from the 2020/21 cumulative balance of R175 409 910.00</a:t>
                      </a:r>
                    </a:p>
                  </a:txBody>
                  <a:tcPr marL="24231" marR="24231" marT="4101" marB="0" anchor="ctr"/>
                </a:tc>
                <a:tc hMerge="1">
                  <a:txBody>
                    <a:bodyPr/>
                    <a:lstStyle/>
                    <a:p>
                      <a:endParaRPr lang="en-US" dirty="0"/>
                    </a:p>
                  </a:txBody>
                  <a:tcPr/>
                </a:tc>
                <a:extLst>
                  <a:ext uri="{0D108BD9-81ED-4DB2-BD59-A6C34878D82A}">
                    <a16:rowId xmlns:a16="http://schemas.microsoft.com/office/drawing/2014/main" xmlns="" val="1847704917"/>
                  </a:ext>
                </a:extLst>
              </a:tr>
              <a:tr h="553206">
                <a:tc>
                  <a:txBody>
                    <a:bodyPr/>
                    <a:lstStyle/>
                    <a:p>
                      <a:pPr marL="0" lvl="0" algn="l" defTabSz="914400" rtl="0" eaLnBrk="1" latinLnBrk="0" hangingPunct="1">
                        <a:lnSpc>
                          <a:spcPct val="107000"/>
                        </a:lnSpc>
                        <a:spcBef>
                          <a:spcPts val="600"/>
                        </a:spcBef>
                        <a:spcAft>
                          <a:spcPts val="600"/>
                        </a:spcAft>
                      </a:pPr>
                      <a:r>
                        <a:rPr lang="en-GB" sz="2000" b="0" kern="1200" dirty="0" smtClean="0">
                          <a:solidFill>
                            <a:schemeClr val="bg1"/>
                          </a:solidFill>
                          <a:effectLst/>
                          <a:latin typeface="+mn-lt"/>
                          <a:ea typeface="+mn-ea"/>
                          <a:cs typeface="+mn-cs"/>
                        </a:rPr>
                        <a:t>Deviation </a:t>
                      </a:r>
                      <a:endParaRPr lang="en-US" sz="2000" b="0" kern="1200" dirty="0">
                        <a:solidFill>
                          <a:schemeClr val="bg1"/>
                        </a:solidFill>
                        <a:effectLst/>
                        <a:latin typeface="+mn-lt"/>
                        <a:ea typeface="+mn-ea"/>
                        <a:cs typeface="+mn-cs"/>
                      </a:endParaRPr>
                    </a:p>
                  </a:txBody>
                  <a:tcPr marL="23485" marR="23485" marT="3728" marB="0" anchor="ctr"/>
                </a:tc>
                <a:tc gridSpan="2">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0" kern="1200" noProof="0" dirty="0" smtClean="0">
                          <a:solidFill>
                            <a:schemeClr val="dk1"/>
                          </a:solidFill>
                          <a:effectLst/>
                          <a:latin typeface="+mn-lt"/>
                          <a:ea typeface="Calibri" panose="020F0502020204030204" pitchFamily="34" charset="0"/>
                          <a:cs typeface="Times New Roman" panose="02020603050405020304" pitchFamily="18" charset="0"/>
                        </a:rPr>
                        <a:t>23.70%</a:t>
                      </a:r>
                    </a:p>
                  </a:txBody>
                  <a:tcPr marL="24231" marR="24231" marT="4101" marB="0" anchor="ctr"/>
                </a:tc>
                <a:tc hMerge="1">
                  <a:txBody>
                    <a:bodyPr/>
                    <a:lstStyle/>
                    <a:p>
                      <a:endParaRPr lang="en-US"/>
                    </a:p>
                  </a:txBody>
                  <a:tcPr/>
                </a:tc>
                <a:extLst>
                  <a:ext uri="{0D108BD9-81ED-4DB2-BD59-A6C34878D82A}">
                    <a16:rowId xmlns:a16="http://schemas.microsoft.com/office/drawing/2014/main" xmlns="" val="85011764"/>
                  </a:ext>
                </a:extLst>
              </a:tr>
              <a:tr h="3005005">
                <a:tc>
                  <a:txBody>
                    <a:bodyPr/>
                    <a:lstStyle/>
                    <a:p>
                      <a:pPr marL="0" lvl="0" algn="l" defTabSz="914400" rtl="0" eaLnBrk="1" latinLnBrk="0" hangingPunct="1">
                        <a:lnSpc>
                          <a:spcPct val="107000"/>
                        </a:lnSpc>
                        <a:spcBef>
                          <a:spcPts val="600"/>
                        </a:spcBef>
                        <a:spcAft>
                          <a:spcPts val="600"/>
                        </a:spcAft>
                      </a:pPr>
                      <a:r>
                        <a:rPr lang="en-US" sz="2000" b="0" kern="1200" dirty="0" smtClean="0">
                          <a:solidFill>
                            <a:schemeClr val="bg1"/>
                          </a:solidFill>
                          <a:effectLst/>
                          <a:latin typeface="+mn-lt"/>
                          <a:ea typeface="+mn-ea"/>
                          <a:cs typeface="+mn-cs"/>
                        </a:rPr>
                        <a:t>Reasons for variance</a:t>
                      </a:r>
                      <a:endParaRPr lang="en-US" sz="2000" b="0" kern="1200" dirty="0">
                        <a:solidFill>
                          <a:schemeClr val="bg1"/>
                        </a:solidFill>
                        <a:effectLst/>
                        <a:latin typeface="+mn-lt"/>
                        <a:ea typeface="+mn-ea"/>
                        <a:cs typeface="+mn-cs"/>
                      </a:endParaRPr>
                    </a:p>
                  </a:txBody>
                  <a:tcPr marL="23485" marR="23485" marT="3728" marB="0" anchor="ctr"/>
                </a:tc>
                <a:tc gridSpan="2">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US" sz="2000" b="0" kern="1200" noProof="0" dirty="0" smtClean="0">
                          <a:solidFill>
                            <a:schemeClr val="dk1"/>
                          </a:solidFill>
                          <a:effectLst/>
                          <a:latin typeface="+mn-lt"/>
                          <a:ea typeface="Calibri" panose="020F0502020204030204" pitchFamily="34" charset="0"/>
                          <a:cs typeface="Times New Roman" panose="02020603050405020304" pitchFamily="18" charset="0"/>
                        </a:rPr>
                        <a:t>The process of investigation of the Irregular Expenditure amounting to R23,2 million only got underway in the 2022/23 financial year, where an independent forensic investigator was appointed to investigate this Irregular Expenditure. Further, an amount of R26,9m on the Volunteer Programme was referred towards the end of the financial year to Internal Audit for determination. Once all the processes as prescribed in the Irregular Expenditure Framework have been completed in respect of these transactions, they will be submitted to the relevant approval authority for condonation.</a:t>
                      </a:r>
                    </a:p>
                  </a:txBody>
                  <a:tcPr marL="24231" marR="24231" marT="4101" marB="0" anchor="ctr"/>
                </a:tc>
                <a:tc hMerge="1">
                  <a:txBody>
                    <a:bodyPr/>
                    <a:lstStyle/>
                    <a:p>
                      <a:endParaRPr lang="en-ZA"/>
                    </a:p>
                  </a:txBody>
                  <a:tcPr/>
                </a:tc>
                <a:extLst>
                  <a:ext uri="{0D108BD9-81ED-4DB2-BD59-A6C34878D82A}">
                    <a16:rowId xmlns:a16="http://schemas.microsoft.com/office/drawing/2014/main" xmlns="" val="2974535810"/>
                  </a:ext>
                </a:extLst>
              </a:tr>
            </a:tbl>
          </a:graphicData>
        </a:graphic>
      </p:graphicFrame>
    </p:spTree>
    <p:extLst>
      <p:ext uri="{BB962C8B-B14F-4D97-AF65-F5344CB8AC3E}">
        <p14:creationId xmlns:p14="http://schemas.microsoft.com/office/powerpoint/2010/main" xmlns="" val="2777060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177283580"/>
              </p:ext>
            </p:extLst>
          </p:nvPr>
        </p:nvGraphicFramePr>
        <p:xfrm>
          <a:off x="1016001" y="838197"/>
          <a:ext cx="10217151" cy="5589987"/>
        </p:xfrm>
        <a:graphic>
          <a:graphicData uri="http://schemas.openxmlformats.org/drawingml/2006/table">
            <a:tbl>
              <a:tblPr firstRow="1" firstCol="1" bandRow="1">
                <a:tableStyleId>{5C22544A-7EE6-4342-B048-85BDC9FD1C3A}</a:tableStyleId>
              </a:tblPr>
              <a:tblGrid>
                <a:gridCol w="1806345">
                  <a:extLst>
                    <a:ext uri="{9D8B030D-6E8A-4147-A177-3AD203B41FA5}">
                      <a16:colId xmlns:a16="http://schemas.microsoft.com/office/drawing/2014/main" xmlns="" val="3473864839"/>
                    </a:ext>
                  </a:extLst>
                </a:gridCol>
                <a:gridCol w="8410806">
                  <a:extLst>
                    <a:ext uri="{9D8B030D-6E8A-4147-A177-3AD203B41FA5}">
                      <a16:colId xmlns:a16="http://schemas.microsoft.com/office/drawing/2014/main" xmlns="" val="1813656344"/>
                    </a:ext>
                  </a:extLst>
                </a:gridCol>
              </a:tblGrid>
              <a:tr h="580138">
                <a:tc>
                  <a:txBody>
                    <a:bodyPr/>
                    <a:lstStyle/>
                    <a:p>
                      <a:pPr marL="0" lvl="0" algn="l" defTabSz="914400" rtl="0" eaLnBrk="1" latinLnBrk="0" hangingPunct="1">
                        <a:lnSpc>
                          <a:spcPct val="107000"/>
                        </a:lnSpc>
                        <a:spcBef>
                          <a:spcPts val="600"/>
                        </a:spcBef>
                        <a:spcAft>
                          <a:spcPts val="600"/>
                        </a:spcAft>
                      </a:pPr>
                      <a:r>
                        <a:rPr lang="en-GB" sz="1800" b="0" kern="1200" dirty="0" smtClean="0">
                          <a:solidFill>
                            <a:schemeClr val="bg1"/>
                          </a:solidFill>
                          <a:effectLst/>
                          <a:latin typeface="+mn-lt"/>
                          <a:ea typeface="+mn-ea"/>
                          <a:cs typeface="+mn-cs"/>
                        </a:rPr>
                        <a:t>KPI 02</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indent="0" algn="l" defTabSz="914400" rtl="0" eaLnBrk="1" fontAlgn="auto" latinLnBrk="0" hangingPunct="1">
                        <a:lnSpc>
                          <a:spcPct val="107000"/>
                        </a:lnSpc>
                        <a:spcBef>
                          <a:spcPts val="600"/>
                        </a:spcBef>
                        <a:spcAft>
                          <a:spcPts val="600"/>
                        </a:spcAft>
                        <a:buClrTx/>
                        <a:buSzTx/>
                        <a:buFontTx/>
                        <a:buNone/>
                        <a:tabLst/>
                        <a:defRPr/>
                      </a:pPr>
                      <a:r>
                        <a:rPr lang="en-GB" sz="1800" b="1" kern="1200" noProof="0" dirty="0" smtClean="0">
                          <a:solidFill>
                            <a:schemeClr val="dk1"/>
                          </a:solidFill>
                          <a:effectLst/>
                          <a:latin typeface="+mn-lt"/>
                          <a:ea typeface="+mn-ea"/>
                          <a:cs typeface="+mn-cs"/>
                        </a:rPr>
                        <a:t>Integrated Information Management system developed</a:t>
                      </a:r>
                    </a:p>
                  </a:txBody>
                  <a:tcPr marL="23485" marR="23485" marT="3728" marB="0" anchor="ctr">
                    <a:noFill/>
                  </a:tcPr>
                </a:tc>
                <a:extLst>
                  <a:ext uri="{0D108BD9-81ED-4DB2-BD59-A6C34878D82A}">
                    <a16:rowId xmlns:a16="http://schemas.microsoft.com/office/drawing/2014/main" xmlns="" val="1052766316"/>
                  </a:ext>
                </a:extLst>
              </a:tr>
              <a:tr h="815557">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GB" sz="1800" b="0" kern="1200" dirty="0" smtClean="0">
                          <a:solidFill>
                            <a:schemeClr val="bg1"/>
                          </a:solidFill>
                          <a:effectLst/>
                          <a:latin typeface="+mn-lt"/>
                          <a:ea typeface="+mn-ea"/>
                          <a:cs typeface="+mn-cs"/>
                        </a:rPr>
                        <a:t>Annual Target</a:t>
                      </a:r>
                      <a:endParaRPr lang="en-US" sz="1800" b="0" kern="1200" dirty="0" smtClean="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1800" kern="1200" noProof="0" dirty="0" smtClean="0">
                          <a:solidFill>
                            <a:schemeClr val="dk1"/>
                          </a:solidFill>
                          <a:effectLst/>
                          <a:latin typeface="+mn-lt"/>
                          <a:ea typeface="Calibri" panose="020F0502020204030204" pitchFamily="34" charset="0"/>
                          <a:cs typeface="Times New Roman" panose="02020603050405020304" pitchFamily="18" charset="0"/>
                        </a:rPr>
                        <a:t>Integrated Portal developed</a:t>
                      </a:r>
                      <a:endParaRPr lang="en-GB" sz="1800" kern="1200" noProof="0" dirty="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extLst>
                  <a:ext uri="{0D108BD9-81ED-4DB2-BD59-A6C34878D82A}">
                    <a16:rowId xmlns:a16="http://schemas.microsoft.com/office/drawing/2014/main" xmlns="" val="1456129156"/>
                  </a:ext>
                </a:extLst>
              </a:tr>
              <a:tr h="790053">
                <a:tc>
                  <a:txBody>
                    <a:bodyPr/>
                    <a:lstStyle/>
                    <a:p>
                      <a:pPr marL="0" lvl="0" algn="l" defTabSz="914400" rtl="0" eaLnBrk="1" latinLnBrk="0" hangingPunct="1">
                        <a:lnSpc>
                          <a:spcPct val="107000"/>
                        </a:lnSpc>
                        <a:spcBef>
                          <a:spcPts val="600"/>
                        </a:spcBef>
                        <a:spcAft>
                          <a:spcPts val="600"/>
                        </a:spcAft>
                      </a:pPr>
                      <a:r>
                        <a:rPr lang="en-US" sz="1800" b="0" kern="1200" dirty="0" smtClean="0">
                          <a:solidFill>
                            <a:schemeClr val="bg1"/>
                          </a:solidFill>
                          <a:effectLst/>
                          <a:latin typeface="+mn-lt"/>
                          <a:ea typeface="+mn-ea"/>
                          <a:cs typeface="+mn-cs"/>
                        </a:rPr>
                        <a:t>Annual Achievement</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ZA" sz="1800" kern="1200" dirty="0" smtClean="0">
                          <a:solidFill>
                            <a:schemeClr val="dk1"/>
                          </a:solidFill>
                          <a:effectLst/>
                          <a:latin typeface="+mn-lt"/>
                          <a:ea typeface="+mn-ea"/>
                          <a:cs typeface="+mn-cs"/>
                        </a:rPr>
                        <a:t>Integrated Portal was not developed as anticipated due to a change in strategic direction</a:t>
                      </a:r>
                      <a:endParaRPr lang="en-US" sz="18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extLst>
                  <a:ext uri="{0D108BD9-81ED-4DB2-BD59-A6C34878D82A}">
                    <a16:rowId xmlns:a16="http://schemas.microsoft.com/office/drawing/2014/main" xmlns="" val="1847704917"/>
                  </a:ext>
                </a:extLst>
              </a:tr>
              <a:tr h="1042714">
                <a:tc>
                  <a:txBody>
                    <a:bodyPr/>
                    <a:lstStyle/>
                    <a:p>
                      <a:pPr marL="0" lvl="0" algn="l" defTabSz="914400" rtl="0" eaLnBrk="1" latinLnBrk="0" hangingPunct="1">
                        <a:lnSpc>
                          <a:spcPct val="107000"/>
                        </a:lnSpc>
                        <a:spcBef>
                          <a:spcPts val="600"/>
                        </a:spcBef>
                        <a:spcAft>
                          <a:spcPts val="600"/>
                        </a:spcAft>
                      </a:pPr>
                      <a:r>
                        <a:rPr lang="en-GB" sz="1800" b="0" kern="1200" dirty="0" smtClean="0">
                          <a:solidFill>
                            <a:schemeClr val="bg1"/>
                          </a:solidFill>
                          <a:effectLst/>
                          <a:latin typeface="+mn-lt"/>
                          <a:ea typeface="+mn-ea"/>
                          <a:cs typeface="+mn-cs"/>
                        </a:rPr>
                        <a:t>Deviation </a:t>
                      </a:r>
                      <a:endParaRPr lang="en-US" sz="1800" b="0" kern="1200" dirty="0">
                        <a:solidFill>
                          <a:schemeClr val="bg1"/>
                        </a:solidFill>
                        <a:effectLst/>
                        <a:latin typeface="+mn-lt"/>
                        <a:ea typeface="+mn-ea"/>
                        <a:cs typeface="+mn-cs"/>
                      </a:endParaRP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GB" sz="1800" kern="1200" noProof="0" dirty="0" smtClean="0">
                          <a:solidFill>
                            <a:schemeClr val="dk1"/>
                          </a:solidFill>
                          <a:effectLst/>
                          <a:latin typeface="+mn-lt"/>
                          <a:ea typeface="Calibri" panose="020F0502020204030204" pitchFamily="34" charset="0"/>
                          <a:cs typeface="Times New Roman" panose="02020603050405020304" pitchFamily="18" charset="0"/>
                        </a:rPr>
                        <a:t>Integrated Portal was not developed</a:t>
                      </a:r>
                      <a:endParaRPr lang="en-US" sz="18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extLst>
                  <a:ext uri="{0D108BD9-81ED-4DB2-BD59-A6C34878D82A}">
                    <a16:rowId xmlns:a16="http://schemas.microsoft.com/office/drawing/2014/main" xmlns="" val="2120019415"/>
                  </a:ext>
                </a:extLst>
              </a:tr>
              <a:tr h="2361525">
                <a:tc>
                  <a:txBody>
                    <a:bodyPr/>
                    <a:lstStyle/>
                    <a:p>
                      <a:pPr marL="0" lvl="0" algn="l" defTabSz="914400" rtl="0" eaLnBrk="1" latinLnBrk="0" hangingPunct="1">
                        <a:lnSpc>
                          <a:spcPct val="107000"/>
                        </a:lnSpc>
                        <a:spcBef>
                          <a:spcPts val="600"/>
                        </a:spcBef>
                        <a:spcAft>
                          <a:spcPts val="600"/>
                        </a:spcAft>
                      </a:pPr>
                      <a:r>
                        <a:rPr lang="en-ZA" sz="1800" b="0" kern="1200" dirty="0" smtClean="0">
                          <a:solidFill>
                            <a:schemeClr val="bg1"/>
                          </a:solidFill>
                          <a:effectLst/>
                          <a:latin typeface="+mn-lt"/>
                          <a:ea typeface="+mn-ea"/>
                          <a:cs typeface="+mn-cs"/>
                        </a:rPr>
                        <a:t>Reasons for variance</a:t>
                      </a:r>
                    </a:p>
                  </a:txBody>
                  <a:tcPr marL="23485" marR="23485" marT="3728" marB="0" anchor="ctr"/>
                </a:tc>
                <a:tc>
                  <a:txBody>
                    <a:bodyPr/>
                    <a:lstStyle/>
                    <a:p>
                      <a:pPr marL="84455" marR="0" lvl="0" indent="0" algn="l" defTabSz="914400" rtl="0" eaLnBrk="1" fontAlgn="auto" latinLnBrk="0" hangingPunct="1">
                        <a:lnSpc>
                          <a:spcPct val="107000"/>
                        </a:lnSpc>
                        <a:spcBef>
                          <a:spcPts val="600"/>
                        </a:spcBef>
                        <a:spcAft>
                          <a:spcPts val="600"/>
                        </a:spcAft>
                        <a:buClrTx/>
                        <a:buSzTx/>
                        <a:buFontTx/>
                        <a:buNone/>
                        <a:tabLst/>
                        <a:defRPr/>
                      </a:pPr>
                      <a:r>
                        <a:rPr lang="en-US" sz="1800" kern="1200" dirty="0" smtClean="0">
                          <a:solidFill>
                            <a:schemeClr val="dk1"/>
                          </a:solidFill>
                          <a:effectLst/>
                          <a:latin typeface="+mn-lt"/>
                          <a:ea typeface="Calibri" panose="020F0502020204030204" pitchFamily="34" charset="0"/>
                          <a:cs typeface="Times New Roman" panose="02020603050405020304" pitchFamily="18" charset="0"/>
                        </a:rPr>
                        <a:t>During</a:t>
                      </a:r>
                      <a:r>
                        <a:rPr lang="en-US" sz="1800" kern="1200" baseline="0" dirty="0" smtClean="0">
                          <a:solidFill>
                            <a:schemeClr val="dk1"/>
                          </a:solidFill>
                          <a:effectLst/>
                          <a:latin typeface="+mn-lt"/>
                          <a:ea typeface="Calibri" panose="020F0502020204030204" pitchFamily="34" charset="0"/>
                          <a:cs typeface="Times New Roman" panose="02020603050405020304" pitchFamily="18" charset="0"/>
                        </a:rPr>
                        <a:t> the development of the </a:t>
                      </a:r>
                      <a:r>
                        <a:rPr lang="en-US" sz="1800" kern="1200" dirty="0" smtClean="0">
                          <a:solidFill>
                            <a:schemeClr val="dk1"/>
                          </a:solidFill>
                          <a:effectLst/>
                          <a:latin typeface="+mn-lt"/>
                          <a:ea typeface="Calibri" panose="020F0502020204030204" pitchFamily="34" charset="0"/>
                          <a:cs typeface="Times New Roman" panose="02020603050405020304" pitchFamily="18" charset="0"/>
                        </a:rPr>
                        <a:t>NDA Turnaround Strategy,</a:t>
                      </a:r>
                      <a:r>
                        <a:rPr lang="en-US" sz="1800" kern="1200" baseline="0" dirty="0" smtClean="0">
                          <a:solidFill>
                            <a:schemeClr val="dk1"/>
                          </a:solidFill>
                          <a:effectLst/>
                          <a:latin typeface="+mn-lt"/>
                          <a:ea typeface="Calibri" panose="020F0502020204030204" pitchFamily="34" charset="0"/>
                          <a:cs typeface="Times New Roman" panose="02020603050405020304" pitchFamily="18" charset="0"/>
                        </a:rPr>
                        <a:t> it became apparent that the development of the Integrated Portal as was initially conceptualized would have to change drastically to align it to the proposed business model and business processes. A strategic and prudent decision was taken to delay the development of Integrated Portal which would have resulted in wasteful investment made in an IT project that would still require alignment to the new business model. The KPI will be pursued in the 2022/23 financial year in alignment to the IT requirements of the new business model.</a:t>
                      </a:r>
                    </a:p>
                  </a:txBody>
                  <a:tcPr marL="24231" marR="24231" marT="4101" marB="0" anchor="ctr"/>
                </a:tc>
                <a:extLst>
                  <a:ext uri="{0D108BD9-81ED-4DB2-BD59-A6C34878D82A}">
                    <a16:rowId xmlns:a16="http://schemas.microsoft.com/office/drawing/2014/main" xmlns="" val="1946926711"/>
                  </a:ext>
                </a:extLst>
              </a:tr>
            </a:tbl>
          </a:graphicData>
        </a:graphic>
      </p:graphicFrame>
    </p:spTree>
    <p:extLst>
      <p:ext uri="{BB962C8B-B14F-4D97-AF65-F5344CB8AC3E}">
        <p14:creationId xmlns:p14="http://schemas.microsoft.com/office/powerpoint/2010/main" xmlns="" val="5913010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
  <a:themeElements>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MONTHLY REPORTING June 17 OCEO EXCO Presentation</Template>
  <TotalTime>13782</TotalTime>
  <Words>2753</Words>
  <Application>Microsoft Office PowerPoint</Application>
  <PresentationFormat>Custom</PresentationFormat>
  <Paragraphs>358</Paragraphs>
  <Slides>40</Slides>
  <Notes>13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Azure</vt:lpstr>
      <vt:lpstr>             annual performance REPORT  (2021/22)  Presented to the PORTFOLIO Committee ON Social Development  12 OCTOBER 2022</vt:lpstr>
      <vt:lpstr>PURPOSE</vt:lpstr>
      <vt:lpstr>NDA CONTEXTUAL ANALYSIS OF THE YEAR UNDER REVIEW</vt:lpstr>
      <vt:lpstr>NDA PERFORMANCE OVERVIEW SUMMARY</vt:lpstr>
      <vt:lpstr>Slide 5</vt:lpstr>
      <vt:lpstr>SUMMARY OF ORGANISATIONAL PERFORMANCE</vt:lpstr>
      <vt:lpstr>Slide 7</vt:lpstr>
      <vt:lpstr>Program 1: GOVERNANCE AND ADMINISTRATION</vt:lpstr>
      <vt:lpstr>Program 1: GOVERNANCE AND ADMINISTRATION</vt:lpstr>
      <vt:lpstr>Program 1: GOVERNANCE AND ADMINISTRATION</vt:lpstr>
      <vt:lpstr>Program 1: GOVERNANCE AND ADMINISTRATION</vt:lpstr>
      <vt:lpstr>Slide 12</vt:lpstr>
      <vt:lpstr>Program 2: CSO DEVELOPMENT</vt:lpstr>
      <vt:lpstr>Program 2: CSO DEVELOPMENT</vt:lpstr>
      <vt:lpstr>Program 2: CSO DEVELOPMENT</vt:lpstr>
      <vt:lpstr>Program 2: CSO DEVELOPMENT</vt:lpstr>
      <vt:lpstr>Slide 17</vt:lpstr>
      <vt:lpstr>Program 3: RESEARCH </vt:lpstr>
      <vt:lpstr>Program 3: RESEARCH </vt:lpstr>
      <vt:lpstr>Program 3: RESEARCH </vt:lpstr>
      <vt:lpstr>Slide 21</vt:lpstr>
      <vt:lpstr>2021-22 FINANCIAL POSITION - ASSETS </vt:lpstr>
      <vt:lpstr>2021-22 FINANCIAL POSITION - LIABILITIES </vt:lpstr>
      <vt:lpstr>2021-22 FINANCIAL PERFORMANCE</vt:lpstr>
      <vt:lpstr>2021-22 FY – MANDATE EXPENDITURE </vt:lpstr>
      <vt:lpstr>2021-22 FY – ADMIN EXPENDITURE </vt:lpstr>
      <vt:lpstr>2021-22 FY – STAFF COSTS</vt:lpstr>
      <vt:lpstr>2021-22 FY – EXPENDITURE PER PROGRAMME</vt:lpstr>
      <vt:lpstr>2021-22 FY – COMMITMENTS  Disclosed in Note 24 of the AFS</vt:lpstr>
      <vt:lpstr>2021-22 – IRREGULAR EXPENDITURE</vt:lpstr>
      <vt:lpstr>2021-22 – FRUITLESS &amp; WASTEFUL EXPENDITURE</vt:lpstr>
      <vt:lpstr>Slide 32</vt:lpstr>
      <vt:lpstr>2021-22 AUDIT OUTCOME</vt:lpstr>
      <vt:lpstr>2021-22 AUDIT OUTCOME</vt:lpstr>
      <vt:lpstr>ASSESSMENT OF ASSURANCE PROVIDERS</vt:lpstr>
      <vt:lpstr>ROOT CAUSES &amp; RISK AREAS</vt:lpstr>
      <vt:lpstr>STATUS OF DRIVERS OF INTERNAL CONTROL</vt:lpstr>
      <vt:lpstr>2021-22 SUMMARY OF AUDIT FINDINGS</vt:lpstr>
      <vt:lpstr>CONCLUSION</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THE CEO - PERFORMANCE PLANNING, MONITORING AND REPORTING   APRIL MONTHLY REPORT (2017/2018 13 JUNE 2017</dc:title>
  <dc:creator>Zweli Mngadi</dc:creator>
  <cp:lastModifiedBy>USER</cp:lastModifiedBy>
  <cp:revision>1261</cp:revision>
  <cp:lastPrinted>2020-10-26T14:53:40Z</cp:lastPrinted>
  <dcterms:created xsi:type="dcterms:W3CDTF">2017-07-04T09:02:51Z</dcterms:created>
  <dcterms:modified xsi:type="dcterms:W3CDTF">2022-10-13T07:19:13Z</dcterms:modified>
</cp:coreProperties>
</file>