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8" r:id="rId2"/>
    <p:sldMasterId id="2147483722" r:id="rId3"/>
    <p:sldMasterId id="2147483734" r:id="rId4"/>
    <p:sldMasterId id="2147483746" r:id="rId5"/>
  </p:sldMasterIdLst>
  <p:notesMasterIdLst>
    <p:notesMasterId r:id="rId107"/>
  </p:notesMasterIdLst>
  <p:handoutMasterIdLst>
    <p:handoutMasterId r:id="rId108"/>
  </p:handoutMasterIdLst>
  <p:sldIdLst>
    <p:sldId id="305" r:id="rId6"/>
    <p:sldId id="679" r:id="rId7"/>
    <p:sldId id="677" r:id="rId8"/>
    <p:sldId id="640" r:id="rId9"/>
    <p:sldId id="683" r:id="rId10"/>
    <p:sldId id="684" r:id="rId11"/>
    <p:sldId id="685" r:id="rId12"/>
    <p:sldId id="686" r:id="rId13"/>
    <p:sldId id="690" r:id="rId14"/>
    <p:sldId id="687" r:id="rId15"/>
    <p:sldId id="689" r:id="rId16"/>
    <p:sldId id="692" r:id="rId17"/>
    <p:sldId id="626" r:id="rId18"/>
    <p:sldId id="641" r:id="rId19"/>
    <p:sldId id="693" r:id="rId20"/>
    <p:sldId id="363" r:id="rId21"/>
    <p:sldId id="537" r:id="rId22"/>
    <p:sldId id="617" r:id="rId23"/>
    <p:sldId id="579" r:id="rId24"/>
    <p:sldId id="637" r:id="rId25"/>
    <p:sldId id="580" r:id="rId26"/>
    <p:sldId id="698" r:id="rId27"/>
    <p:sldId id="654" r:id="rId28"/>
    <p:sldId id="665" r:id="rId29"/>
    <p:sldId id="581" r:id="rId30"/>
    <p:sldId id="600" r:id="rId31"/>
    <p:sldId id="656" r:id="rId32"/>
    <p:sldId id="657" r:id="rId33"/>
    <p:sldId id="658" r:id="rId34"/>
    <p:sldId id="669" r:id="rId35"/>
    <p:sldId id="584" r:id="rId36"/>
    <p:sldId id="670" r:id="rId37"/>
    <p:sldId id="660" r:id="rId38"/>
    <p:sldId id="671" r:id="rId39"/>
    <p:sldId id="662" r:id="rId40"/>
    <p:sldId id="672" r:id="rId41"/>
    <p:sldId id="364" r:id="rId42"/>
    <p:sldId id="620" r:id="rId43"/>
    <p:sldId id="621" r:id="rId44"/>
    <p:sldId id="587" r:id="rId45"/>
    <p:sldId id="588" r:id="rId46"/>
    <p:sldId id="622" r:id="rId47"/>
    <p:sldId id="638" r:id="rId48"/>
    <p:sldId id="699" r:id="rId49"/>
    <p:sldId id="592" r:id="rId50"/>
    <p:sldId id="697" r:id="rId51"/>
    <p:sldId id="595" r:id="rId52"/>
    <p:sldId id="602" r:id="rId53"/>
    <p:sldId id="603" r:id="rId54"/>
    <p:sldId id="605" r:id="rId55"/>
    <p:sldId id="604" r:id="rId56"/>
    <p:sldId id="432" r:id="rId57"/>
    <p:sldId id="594" r:id="rId58"/>
    <p:sldId id="680" r:id="rId59"/>
    <p:sldId id="593" r:id="rId60"/>
    <p:sldId id="681" r:id="rId61"/>
    <p:sldId id="408" r:id="rId62"/>
    <p:sldId id="623" r:id="rId63"/>
    <p:sldId id="624" r:id="rId64"/>
    <p:sldId id="589" r:id="rId65"/>
    <p:sldId id="590" r:id="rId66"/>
    <p:sldId id="625" r:id="rId67"/>
    <p:sldId id="700" r:id="rId68"/>
    <p:sldId id="597" r:id="rId69"/>
    <p:sldId id="674" r:id="rId70"/>
    <p:sldId id="596" r:id="rId71"/>
    <p:sldId id="675" r:id="rId72"/>
    <p:sldId id="598" r:id="rId73"/>
    <p:sldId id="682" r:id="rId74"/>
    <p:sldId id="633" r:id="rId75"/>
    <p:sldId id="606" r:id="rId76"/>
    <p:sldId id="676" r:id="rId77"/>
    <p:sldId id="611" r:id="rId78"/>
    <p:sldId id="694" r:id="rId79"/>
    <p:sldId id="696" r:id="rId80"/>
    <p:sldId id="651" r:id="rId81"/>
    <p:sldId id="652" r:id="rId82"/>
    <p:sldId id="701" r:id="rId83"/>
    <p:sldId id="702" r:id="rId84"/>
    <p:sldId id="703" r:id="rId85"/>
    <p:sldId id="704" r:id="rId86"/>
    <p:sldId id="705" r:id="rId87"/>
    <p:sldId id="706" r:id="rId88"/>
    <p:sldId id="707" r:id="rId89"/>
    <p:sldId id="708" r:id="rId90"/>
    <p:sldId id="709" r:id="rId91"/>
    <p:sldId id="710" r:id="rId92"/>
    <p:sldId id="711" r:id="rId93"/>
    <p:sldId id="712" r:id="rId94"/>
    <p:sldId id="713" r:id="rId95"/>
    <p:sldId id="714" r:id="rId96"/>
    <p:sldId id="715" r:id="rId97"/>
    <p:sldId id="716" r:id="rId98"/>
    <p:sldId id="717" r:id="rId99"/>
    <p:sldId id="718" r:id="rId100"/>
    <p:sldId id="719" r:id="rId101"/>
    <p:sldId id="720" r:id="rId102"/>
    <p:sldId id="721" r:id="rId103"/>
    <p:sldId id="722" r:id="rId104"/>
    <p:sldId id="723" r:id="rId105"/>
    <p:sldId id="292" r:id="rId106"/>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01E"/>
    <a:srgbClr val="2C51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12" autoAdjust="0"/>
    <p:restoredTop sz="93975" autoAdjust="0"/>
  </p:normalViewPr>
  <p:slideViewPr>
    <p:cSldViewPr snapToGrid="0" snapToObjects="1">
      <p:cViewPr varScale="1">
        <p:scale>
          <a:sx n="85" d="100"/>
          <a:sy n="85" d="100"/>
        </p:scale>
        <p:origin x="1864" y="176"/>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390"/>
    </p:cViewPr>
  </p:sorterViewPr>
  <p:notesViewPr>
    <p:cSldViewPr snapToGrid="0" snapToObjects="1">
      <p:cViewPr varScale="1">
        <p:scale>
          <a:sx n="67" d="100"/>
          <a:sy n="67" d="100"/>
        </p:scale>
        <p:origin x="-3276" y="-9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 /><Relationship Id="rId21" Type="http://schemas.openxmlformats.org/officeDocument/2006/relationships/slide" Target="slides/slide16.xml" /><Relationship Id="rId42" Type="http://schemas.openxmlformats.org/officeDocument/2006/relationships/slide" Target="slides/slide37.xml" /><Relationship Id="rId47" Type="http://schemas.openxmlformats.org/officeDocument/2006/relationships/slide" Target="slides/slide42.xml" /><Relationship Id="rId63" Type="http://schemas.openxmlformats.org/officeDocument/2006/relationships/slide" Target="slides/slide58.xml" /><Relationship Id="rId68" Type="http://schemas.openxmlformats.org/officeDocument/2006/relationships/slide" Target="slides/slide63.xml" /><Relationship Id="rId84" Type="http://schemas.openxmlformats.org/officeDocument/2006/relationships/slide" Target="slides/slide79.xml" /><Relationship Id="rId89" Type="http://schemas.openxmlformats.org/officeDocument/2006/relationships/slide" Target="slides/slide84.xml" /><Relationship Id="rId112" Type="http://schemas.openxmlformats.org/officeDocument/2006/relationships/theme" Target="theme/theme1.xml" /><Relationship Id="rId2" Type="http://schemas.openxmlformats.org/officeDocument/2006/relationships/slideMaster" Target="slideMasters/slideMaster2.xml" /><Relationship Id="rId16" Type="http://schemas.openxmlformats.org/officeDocument/2006/relationships/slide" Target="slides/slide11.xml" /><Relationship Id="rId29" Type="http://schemas.openxmlformats.org/officeDocument/2006/relationships/slide" Target="slides/slide24.xml" /><Relationship Id="rId107" Type="http://schemas.openxmlformats.org/officeDocument/2006/relationships/notesMaster" Target="notesMasters/notesMaster1.xml" /><Relationship Id="rId11" Type="http://schemas.openxmlformats.org/officeDocument/2006/relationships/slide" Target="slides/slide6.xml" /><Relationship Id="rId24" Type="http://schemas.openxmlformats.org/officeDocument/2006/relationships/slide" Target="slides/slide19.xml" /><Relationship Id="rId32" Type="http://schemas.openxmlformats.org/officeDocument/2006/relationships/slide" Target="slides/slide27.xml" /><Relationship Id="rId37" Type="http://schemas.openxmlformats.org/officeDocument/2006/relationships/slide" Target="slides/slide32.xml" /><Relationship Id="rId40" Type="http://schemas.openxmlformats.org/officeDocument/2006/relationships/slide" Target="slides/slide35.xml" /><Relationship Id="rId45" Type="http://schemas.openxmlformats.org/officeDocument/2006/relationships/slide" Target="slides/slide40.xml" /><Relationship Id="rId53" Type="http://schemas.openxmlformats.org/officeDocument/2006/relationships/slide" Target="slides/slide48.xml" /><Relationship Id="rId58" Type="http://schemas.openxmlformats.org/officeDocument/2006/relationships/slide" Target="slides/slide53.xml" /><Relationship Id="rId66" Type="http://schemas.openxmlformats.org/officeDocument/2006/relationships/slide" Target="slides/slide61.xml" /><Relationship Id="rId74" Type="http://schemas.openxmlformats.org/officeDocument/2006/relationships/slide" Target="slides/slide69.xml" /><Relationship Id="rId79" Type="http://schemas.openxmlformats.org/officeDocument/2006/relationships/slide" Target="slides/slide74.xml" /><Relationship Id="rId87" Type="http://schemas.openxmlformats.org/officeDocument/2006/relationships/slide" Target="slides/slide82.xml" /><Relationship Id="rId102" Type="http://schemas.openxmlformats.org/officeDocument/2006/relationships/slide" Target="slides/slide97.xml" /><Relationship Id="rId110" Type="http://schemas.openxmlformats.org/officeDocument/2006/relationships/presProps" Target="presProps.xml" /><Relationship Id="rId5" Type="http://schemas.openxmlformats.org/officeDocument/2006/relationships/slideMaster" Target="slideMasters/slideMaster5.xml" /><Relationship Id="rId61" Type="http://schemas.openxmlformats.org/officeDocument/2006/relationships/slide" Target="slides/slide56.xml" /><Relationship Id="rId82" Type="http://schemas.openxmlformats.org/officeDocument/2006/relationships/slide" Target="slides/slide77.xml" /><Relationship Id="rId90" Type="http://schemas.openxmlformats.org/officeDocument/2006/relationships/slide" Target="slides/slide85.xml" /><Relationship Id="rId95" Type="http://schemas.openxmlformats.org/officeDocument/2006/relationships/slide" Target="slides/slide90.xml" /><Relationship Id="rId19" Type="http://schemas.openxmlformats.org/officeDocument/2006/relationships/slide" Target="slides/slide14.xml" /><Relationship Id="rId14" Type="http://schemas.openxmlformats.org/officeDocument/2006/relationships/slide" Target="slides/slide9.xml" /><Relationship Id="rId22" Type="http://schemas.openxmlformats.org/officeDocument/2006/relationships/slide" Target="slides/slide17.xml" /><Relationship Id="rId27" Type="http://schemas.openxmlformats.org/officeDocument/2006/relationships/slide" Target="slides/slide22.xml" /><Relationship Id="rId30" Type="http://schemas.openxmlformats.org/officeDocument/2006/relationships/slide" Target="slides/slide25.xml" /><Relationship Id="rId35" Type="http://schemas.openxmlformats.org/officeDocument/2006/relationships/slide" Target="slides/slide30.xml" /><Relationship Id="rId43" Type="http://schemas.openxmlformats.org/officeDocument/2006/relationships/slide" Target="slides/slide38.xml" /><Relationship Id="rId48" Type="http://schemas.openxmlformats.org/officeDocument/2006/relationships/slide" Target="slides/slide43.xml" /><Relationship Id="rId56" Type="http://schemas.openxmlformats.org/officeDocument/2006/relationships/slide" Target="slides/slide51.xml" /><Relationship Id="rId64" Type="http://schemas.openxmlformats.org/officeDocument/2006/relationships/slide" Target="slides/slide59.xml" /><Relationship Id="rId69" Type="http://schemas.openxmlformats.org/officeDocument/2006/relationships/slide" Target="slides/slide64.xml" /><Relationship Id="rId77" Type="http://schemas.openxmlformats.org/officeDocument/2006/relationships/slide" Target="slides/slide72.xml" /><Relationship Id="rId100" Type="http://schemas.openxmlformats.org/officeDocument/2006/relationships/slide" Target="slides/slide95.xml" /><Relationship Id="rId105" Type="http://schemas.openxmlformats.org/officeDocument/2006/relationships/slide" Target="slides/slide100.xml" /><Relationship Id="rId113" Type="http://schemas.openxmlformats.org/officeDocument/2006/relationships/tableStyles" Target="tableStyles.xml" /><Relationship Id="rId8" Type="http://schemas.openxmlformats.org/officeDocument/2006/relationships/slide" Target="slides/slide3.xml" /><Relationship Id="rId51" Type="http://schemas.openxmlformats.org/officeDocument/2006/relationships/slide" Target="slides/slide46.xml" /><Relationship Id="rId72" Type="http://schemas.openxmlformats.org/officeDocument/2006/relationships/slide" Target="slides/slide67.xml" /><Relationship Id="rId80" Type="http://schemas.openxmlformats.org/officeDocument/2006/relationships/slide" Target="slides/slide75.xml" /><Relationship Id="rId85" Type="http://schemas.openxmlformats.org/officeDocument/2006/relationships/slide" Target="slides/slide80.xml" /><Relationship Id="rId93" Type="http://schemas.openxmlformats.org/officeDocument/2006/relationships/slide" Target="slides/slide88.xml" /><Relationship Id="rId98" Type="http://schemas.openxmlformats.org/officeDocument/2006/relationships/slide" Target="slides/slide93.xml" /><Relationship Id="rId3" Type="http://schemas.openxmlformats.org/officeDocument/2006/relationships/slideMaster" Target="slideMasters/slideMaster3.xml" /><Relationship Id="rId12" Type="http://schemas.openxmlformats.org/officeDocument/2006/relationships/slide" Target="slides/slide7.xml" /><Relationship Id="rId17" Type="http://schemas.openxmlformats.org/officeDocument/2006/relationships/slide" Target="slides/slide12.xml" /><Relationship Id="rId25" Type="http://schemas.openxmlformats.org/officeDocument/2006/relationships/slide" Target="slides/slide20.xml" /><Relationship Id="rId33" Type="http://schemas.openxmlformats.org/officeDocument/2006/relationships/slide" Target="slides/slide28.xml" /><Relationship Id="rId38" Type="http://schemas.openxmlformats.org/officeDocument/2006/relationships/slide" Target="slides/slide33.xml" /><Relationship Id="rId46" Type="http://schemas.openxmlformats.org/officeDocument/2006/relationships/slide" Target="slides/slide41.xml" /><Relationship Id="rId59" Type="http://schemas.openxmlformats.org/officeDocument/2006/relationships/slide" Target="slides/slide54.xml" /><Relationship Id="rId67" Type="http://schemas.openxmlformats.org/officeDocument/2006/relationships/slide" Target="slides/slide62.xml" /><Relationship Id="rId103" Type="http://schemas.openxmlformats.org/officeDocument/2006/relationships/slide" Target="slides/slide98.xml" /><Relationship Id="rId108" Type="http://schemas.openxmlformats.org/officeDocument/2006/relationships/handoutMaster" Target="handoutMasters/handoutMaster1.xml" /><Relationship Id="rId20" Type="http://schemas.openxmlformats.org/officeDocument/2006/relationships/slide" Target="slides/slide15.xml" /><Relationship Id="rId41" Type="http://schemas.openxmlformats.org/officeDocument/2006/relationships/slide" Target="slides/slide36.xml" /><Relationship Id="rId54" Type="http://schemas.openxmlformats.org/officeDocument/2006/relationships/slide" Target="slides/slide49.xml" /><Relationship Id="rId62" Type="http://schemas.openxmlformats.org/officeDocument/2006/relationships/slide" Target="slides/slide57.xml" /><Relationship Id="rId70" Type="http://schemas.openxmlformats.org/officeDocument/2006/relationships/slide" Target="slides/slide65.xml" /><Relationship Id="rId75" Type="http://schemas.openxmlformats.org/officeDocument/2006/relationships/slide" Target="slides/slide70.xml" /><Relationship Id="rId83" Type="http://schemas.openxmlformats.org/officeDocument/2006/relationships/slide" Target="slides/slide78.xml" /><Relationship Id="rId88" Type="http://schemas.openxmlformats.org/officeDocument/2006/relationships/slide" Target="slides/slide83.xml" /><Relationship Id="rId91" Type="http://schemas.openxmlformats.org/officeDocument/2006/relationships/slide" Target="slides/slide86.xml" /><Relationship Id="rId96" Type="http://schemas.openxmlformats.org/officeDocument/2006/relationships/slide" Target="slides/slide91.xml" /><Relationship Id="rId111"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1.xml" /><Relationship Id="rId15" Type="http://schemas.openxmlformats.org/officeDocument/2006/relationships/slide" Target="slides/slide10.xml" /><Relationship Id="rId23" Type="http://schemas.openxmlformats.org/officeDocument/2006/relationships/slide" Target="slides/slide18.xml" /><Relationship Id="rId28" Type="http://schemas.openxmlformats.org/officeDocument/2006/relationships/slide" Target="slides/slide23.xml" /><Relationship Id="rId36" Type="http://schemas.openxmlformats.org/officeDocument/2006/relationships/slide" Target="slides/slide31.xml" /><Relationship Id="rId49" Type="http://schemas.openxmlformats.org/officeDocument/2006/relationships/slide" Target="slides/slide44.xml" /><Relationship Id="rId57" Type="http://schemas.openxmlformats.org/officeDocument/2006/relationships/slide" Target="slides/slide52.xml" /><Relationship Id="rId106" Type="http://schemas.openxmlformats.org/officeDocument/2006/relationships/slide" Target="slides/slide101.xml" /><Relationship Id="rId10" Type="http://schemas.openxmlformats.org/officeDocument/2006/relationships/slide" Target="slides/slide5.xml" /><Relationship Id="rId31" Type="http://schemas.openxmlformats.org/officeDocument/2006/relationships/slide" Target="slides/slide26.xml" /><Relationship Id="rId44" Type="http://schemas.openxmlformats.org/officeDocument/2006/relationships/slide" Target="slides/slide39.xml" /><Relationship Id="rId52" Type="http://schemas.openxmlformats.org/officeDocument/2006/relationships/slide" Target="slides/slide47.xml" /><Relationship Id="rId60" Type="http://schemas.openxmlformats.org/officeDocument/2006/relationships/slide" Target="slides/slide55.xml" /><Relationship Id="rId65" Type="http://schemas.openxmlformats.org/officeDocument/2006/relationships/slide" Target="slides/slide60.xml" /><Relationship Id="rId73" Type="http://schemas.openxmlformats.org/officeDocument/2006/relationships/slide" Target="slides/slide68.xml" /><Relationship Id="rId78" Type="http://schemas.openxmlformats.org/officeDocument/2006/relationships/slide" Target="slides/slide73.xml" /><Relationship Id="rId81" Type="http://schemas.openxmlformats.org/officeDocument/2006/relationships/slide" Target="slides/slide76.xml" /><Relationship Id="rId86" Type="http://schemas.openxmlformats.org/officeDocument/2006/relationships/slide" Target="slides/slide81.xml" /><Relationship Id="rId94" Type="http://schemas.openxmlformats.org/officeDocument/2006/relationships/slide" Target="slides/slide89.xml" /><Relationship Id="rId99" Type="http://schemas.openxmlformats.org/officeDocument/2006/relationships/slide" Target="slides/slide94.xml" /><Relationship Id="rId101" Type="http://schemas.openxmlformats.org/officeDocument/2006/relationships/slide" Target="slides/slide96.xml" /><Relationship Id="rId4" Type="http://schemas.openxmlformats.org/officeDocument/2006/relationships/slideMaster" Target="slideMasters/slideMaster4.xml" /><Relationship Id="rId9" Type="http://schemas.openxmlformats.org/officeDocument/2006/relationships/slide" Target="slides/slide4.xml" /><Relationship Id="rId13" Type="http://schemas.openxmlformats.org/officeDocument/2006/relationships/slide" Target="slides/slide8.xml" /><Relationship Id="rId18" Type="http://schemas.openxmlformats.org/officeDocument/2006/relationships/slide" Target="slides/slide13.xml" /><Relationship Id="rId39" Type="http://schemas.openxmlformats.org/officeDocument/2006/relationships/slide" Target="slides/slide34.xml" /><Relationship Id="rId109" Type="http://schemas.openxmlformats.org/officeDocument/2006/relationships/commentAuthors" Target="commentAuthors.xml" /><Relationship Id="rId34" Type="http://schemas.openxmlformats.org/officeDocument/2006/relationships/slide" Target="slides/slide29.xml" /><Relationship Id="rId50" Type="http://schemas.openxmlformats.org/officeDocument/2006/relationships/slide" Target="slides/slide45.xml" /><Relationship Id="rId55" Type="http://schemas.openxmlformats.org/officeDocument/2006/relationships/slide" Target="slides/slide50.xml" /><Relationship Id="rId76" Type="http://schemas.openxmlformats.org/officeDocument/2006/relationships/slide" Target="slides/slide71.xml" /><Relationship Id="rId97" Type="http://schemas.openxmlformats.org/officeDocument/2006/relationships/slide" Target="slides/slide92.xml" /><Relationship Id="rId104" Type="http://schemas.openxmlformats.org/officeDocument/2006/relationships/slide" Target="slides/slide99.xml" /><Relationship Id="rId7" Type="http://schemas.openxmlformats.org/officeDocument/2006/relationships/slide" Target="slides/slide2.xml" /><Relationship Id="rId71" Type="http://schemas.openxmlformats.org/officeDocument/2006/relationships/slide" Target="slides/slide66.xml" /><Relationship Id="rId92" Type="http://schemas.openxmlformats.org/officeDocument/2006/relationships/slide" Target="slides/slide87.xml" /></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 /><Relationship Id="rId1" Type="http://schemas.openxmlformats.org/officeDocument/2006/relationships/themeOverride" Target="../theme/themeOverride1.xml" /></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 /><Relationship Id="rId1" Type="http://schemas.openxmlformats.org/officeDocument/2006/relationships/themeOverride" Target="../theme/themeOverride2.xml" /></Relationships>
</file>

<file path=ppt/charts/_rels/chart3.xml.rels><?xml version="1.0" encoding="UTF-8" standalone="yes"?>
<Relationships xmlns="http://schemas.openxmlformats.org/package/2006/relationships"><Relationship Id="rId2" Type="http://schemas.openxmlformats.org/officeDocument/2006/relationships/oleObject" Target="file:///C:\Users\NtiwaneBC\Documents\doc\District%20Coordination%20Model\Presidential%20Imbizo\Book1.xlsx" TargetMode="External" /><Relationship Id="rId1" Type="http://schemas.openxmlformats.org/officeDocument/2006/relationships/themeOverride" Target="../theme/themeOverride3.xml" /></Relationships>
</file>

<file path=ppt/charts/_rels/chart4.xml.rels><?xml version="1.0" encoding="UTF-8" standalone="yes"?>
<Relationships xmlns="http://schemas.openxmlformats.org/package/2006/relationships"><Relationship Id="rId2" Type="http://schemas.openxmlformats.org/officeDocument/2006/relationships/oleObject" Target="file:///C:\Users\NtiwaneBC\Documents\doc\District%20Coordination%20Model\Presidential%20Imbizo\Book1.xlsx" TargetMode="External" /><Relationship Id="rId1" Type="http://schemas.openxmlformats.org/officeDocument/2006/relationships/themeOverride" Target="../theme/themeOverride4.xml" /></Relationships>
</file>

<file path=ppt/charts/_rels/chart5.xml.rels><?xml version="1.0" encoding="UTF-8" standalone="yes"?>
<Relationships xmlns="http://schemas.openxmlformats.org/package/2006/relationships"><Relationship Id="rId2" Type="http://schemas.openxmlformats.org/officeDocument/2006/relationships/oleObject" Target="Book1" TargetMode="External" /><Relationship Id="rId1" Type="http://schemas.openxmlformats.org/officeDocument/2006/relationships/themeOverride" Target="../theme/themeOverride5.xml" /></Relationships>
</file>

<file path=ppt/charts/_rels/chart6.xml.rels><?xml version="1.0" encoding="UTF-8" standalone="yes"?>
<Relationships xmlns="http://schemas.openxmlformats.org/package/2006/relationships"><Relationship Id="rId2" Type="http://schemas.openxmlformats.org/officeDocument/2006/relationships/oleObject" Target="Book1" TargetMode="External" /><Relationship Id="rId1" Type="http://schemas.openxmlformats.org/officeDocument/2006/relationships/themeOverride" Target="../theme/themeOverride6.xml" /></Relationships>
</file>

<file path=ppt/charts/_rels/chart7.xml.rels><?xml version="1.0" encoding="UTF-8" standalone="yes"?>
<Relationships xmlns="http://schemas.openxmlformats.org/package/2006/relationships"><Relationship Id="rId2" Type="http://schemas.openxmlformats.org/officeDocument/2006/relationships/oleObject" Target="file:///C:\Users\NtiwaneBC\Documents\doc\District%20Coordination%20Model\Presidential%20Imbizo\Book1.xlsx" TargetMode="External" /><Relationship Id="rId1" Type="http://schemas.openxmlformats.org/officeDocument/2006/relationships/themeOverride" Target="../theme/themeOverride7.xml" /></Relationships>
</file>

<file path=ppt/charts/_rels/chart8.xml.rels><?xml version="1.0" encoding="UTF-8" standalone="yes"?>
<Relationships xmlns="http://schemas.openxmlformats.org/package/2006/relationships"><Relationship Id="rId2" Type="http://schemas.openxmlformats.org/officeDocument/2006/relationships/oleObject" Target="file:///C:\Users\NtiwaneBC\Documents\doc\District%20Coordination%20Model\Presidential%20Imbizo\Book1.xlsx" TargetMode="External" /><Relationship Id="rId1" Type="http://schemas.openxmlformats.org/officeDocument/2006/relationships/themeOverride" Target="../theme/themeOverride8.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a:pPr>
            <a:r>
              <a:rPr lang="en-ZA" sz="1100" dirty="0"/>
              <a:t>Nkangala Access to Water Services, 2021</a:t>
            </a:r>
          </a:p>
        </c:rich>
      </c:tx>
      <c:overlay val="0"/>
    </c:title>
    <c:autoTitleDeleted val="0"/>
    <c:plotArea>
      <c:layout>
        <c:manualLayout>
          <c:layoutTarget val="inner"/>
          <c:xMode val="edge"/>
          <c:yMode val="edge"/>
          <c:x val="8.68686569390823E-2"/>
          <c:y val="0.16895173817558501"/>
          <c:w val="0.45354889267919501"/>
          <c:h val="0.705123734533183"/>
        </c:manualLayout>
      </c:layout>
      <c:pieChart>
        <c:varyColors val="1"/>
        <c:ser>
          <c:idx val="0"/>
          <c:order val="0"/>
          <c:dLbls>
            <c:dLbl>
              <c:idx val="0"/>
              <c:layout>
                <c:manualLayout>
                  <c:x val="-0.13277140914254901"/>
                  <c:y val="9.678125488481620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6836-4AAD-8162-CC0257226424}"/>
                </c:ext>
              </c:extLst>
            </c:dLbl>
            <c:dLbl>
              <c:idx val="1"/>
              <c:layout>
                <c:manualLayout>
                  <c:x val="8.1702952183477701E-2"/>
                  <c:y val="-0.1728226784347250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836-4AAD-8162-CC0257226424}"/>
                </c:ext>
              </c:extLst>
            </c:dLbl>
            <c:dLbl>
              <c:idx val="2"/>
              <c:layout>
                <c:manualLayout>
                  <c:x val="8.4975940507436606E-2"/>
                  <c:y val="0.1358905657626129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6836-4AAD-8162-CC0257226424}"/>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Sheet1!$B$24:$F$24</c:f>
              <c:strCache>
                <c:ptCount val="5"/>
                <c:pt idx="0">
                  <c:v>Piped water inside dwelling</c:v>
                </c:pt>
                <c:pt idx="1">
                  <c:v>Piped water in yard</c:v>
                </c:pt>
                <c:pt idx="2">
                  <c:v>Communal piped water: less than 200m from dwelling (At RDP‑level)</c:v>
                </c:pt>
                <c:pt idx="3">
                  <c:v>Communal piped water: more than 200m from dwelling (Below RDP)</c:v>
                </c:pt>
                <c:pt idx="4">
                  <c:v>No formal piped water</c:v>
                </c:pt>
              </c:strCache>
            </c:strRef>
          </c:cat>
          <c:val>
            <c:numRef>
              <c:f>Sheet1!$B$25:$F$25</c:f>
              <c:numCache>
                <c:formatCode>General</c:formatCode>
                <c:ptCount val="5"/>
                <c:pt idx="0">
                  <c:v>157.80600000000001</c:v>
                </c:pt>
                <c:pt idx="1">
                  <c:v>195.80099999999999</c:v>
                </c:pt>
                <c:pt idx="2">
                  <c:v>49.66</c:v>
                </c:pt>
                <c:pt idx="3">
                  <c:v>22.14</c:v>
                </c:pt>
                <c:pt idx="4">
                  <c:v>7.1569999999999956</c:v>
                </c:pt>
              </c:numCache>
            </c:numRef>
          </c:val>
          <c:extLst>
            <c:ext xmlns:c16="http://schemas.microsoft.com/office/drawing/2014/chart" uri="{C3380CC4-5D6E-409C-BE32-E72D297353CC}">
              <c16:uniqueId val="{00000003-6836-4AAD-8162-CC0257226424}"/>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0540784138551296"/>
          <c:y val="0.17971075044190901"/>
          <c:w val="0.38146524287292"/>
          <c:h val="0.770425571803525"/>
        </c:manualLayout>
      </c:layout>
      <c:overlay val="0"/>
    </c:legend>
    <c:plotVisOnly val="1"/>
    <c:dispBlanksAs val="gap"/>
    <c:showDLblsOverMax val="0"/>
  </c:chart>
  <c:spPr>
    <a:noFill/>
    <a:ln>
      <a:noFill/>
    </a:ln>
  </c:spPr>
  <c:txPr>
    <a:bodyPr/>
    <a:lstStyle/>
    <a:p>
      <a:pPr>
        <a:defRPr sz="1100">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6"/>
            </a:solidFill>
          </c:spPr>
          <c:invertIfNegative val="0"/>
          <c:dPt>
            <c:idx val="0"/>
            <c:invertIfNegative val="0"/>
            <c:bubble3D val="0"/>
            <c:spPr>
              <a:solidFill>
                <a:schemeClr val="accent3"/>
              </a:solidFill>
            </c:spPr>
            <c:extLst>
              <c:ext xmlns:c16="http://schemas.microsoft.com/office/drawing/2014/chart" uri="{C3380CC4-5D6E-409C-BE32-E72D297353CC}">
                <c16:uniqueId val="{00000001-F148-42A5-BD66-30946C670AAF}"/>
              </c:ext>
            </c:extLst>
          </c:dPt>
          <c:dPt>
            <c:idx val="1"/>
            <c:invertIfNegative val="0"/>
            <c:bubble3D val="0"/>
            <c:spPr>
              <a:solidFill>
                <a:schemeClr val="accent2"/>
              </a:solidFill>
            </c:spPr>
            <c:extLst>
              <c:ext xmlns:c16="http://schemas.microsoft.com/office/drawing/2014/chart" uri="{C3380CC4-5D6E-409C-BE32-E72D297353CC}">
                <c16:uniqueId val="{00000003-F148-42A5-BD66-30946C670AAF}"/>
              </c:ext>
            </c:extLst>
          </c:dPt>
          <c:dPt>
            <c:idx val="2"/>
            <c:invertIfNegative val="0"/>
            <c:bubble3D val="0"/>
            <c:spPr>
              <a:solidFill>
                <a:schemeClr val="accent2"/>
              </a:solidFill>
            </c:spPr>
            <c:extLst>
              <c:ext xmlns:c16="http://schemas.microsoft.com/office/drawing/2014/chart" uri="{C3380CC4-5D6E-409C-BE32-E72D297353CC}">
                <c16:uniqueId val="{00000005-F148-42A5-BD66-30946C670AAF}"/>
              </c:ext>
            </c:extLst>
          </c:dPt>
          <c:dPt>
            <c:idx val="3"/>
            <c:invertIfNegative val="0"/>
            <c:bubble3D val="0"/>
            <c:spPr>
              <a:solidFill>
                <a:schemeClr val="accent1"/>
              </a:solidFill>
            </c:spPr>
            <c:extLst>
              <c:ext xmlns:c16="http://schemas.microsoft.com/office/drawing/2014/chart" uri="{C3380CC4-5D6E-409C-BE32-E72D297353CC}">
                <c16:uniqueId val="{00000007-F148-42A5-BD66-30946C670AAF}"/>
              </c:ext>
            </c:extLst>
          </c:dPt>
          <c:dPt>
            <c:idx val="4"/>
            <c:invertIfNegative val="0"/>
            <c:bubble3D val="0"/>
            <c:spPr>
              <a:solidFill>
                <a:schemeClr val="accent1"/>
              </a:solidFill>
            </c:spPr>
            <c:extLst>
              <c:ext xmlns:c16="http://schemas.microsoft.com/office/drawing/2014/chart" uri="{C3380CC4-5D6E-409C-BE32-E72D297353CC}">
                <c16:uniqueId val="{00000009-F148-42A5-BD66-30946C670AAF}"/>
              </c:ext>
            </c:extLst>
          </c:dPt>
          <c:dLbls>
            <c:spPr>
              <a:noFill/>
              <a:ln>
                <a:noFill/>
              </a:ln>
              <a:effectLst/>
            </c:spPr>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Sheet1!$C$40:$C$44</c:f>
              <c:strCache>
                <c:ptCount val="5"/>
                <c:pt idx="0">
                  <c:v>Refuse removed weekly by authority</c:v>
                </c:pt>
                <c:pt idx="1">
                  <c:v>Not using electricity</c:v>
                </c:pt>
                <c:pt idx="2">
                  <c:v>Using electricity</c:v>
                </c:pt>
                <c:pt idx="3">
                  <c:v>Flush toilet</c:v>
                </c:pt>
                <c:pt idx="4">
                  <c:v>No toilet</c:v>
                </c:pt>
              </c:strCache>
            </c:strRef>
          </c:cat>
          <c:val>
            <c:numRef>
              <c:f>Sheet1!$D$40:$D$44</c:f>
              <c:numCache>
                <c:formatCode>General</c:formatCode>
                <c:ptCount val="5"/>
                <c:pt idx="0">
                  <c:v>216.46100000000001</c:v>
                </c:pt>
                <c:pt idx="1">
                  <c:v>49.847999999999999</c:v>
                </c:pt>
                <c:pt idx="2">
                  <c:v>382.71499999999992</c:v>
                </c:pt>
                <c:pt idx="3">
                  <c:v>228.52099999999999</c:v>
                </c:pt>
                <c:pt idx="4">
                  <c:v>3.2770000000000001</c:v>
                </c:pt>
              </c:numCache>
            </c:numRef>
          </c:val>
          <c:extLst>
            <c:ext xmlns:c16="http://schemas.microsoft.com/office/drawing/2014/chart" uri="{C3380CC4-5D6E-409C-BE32-E72D297353CC}">
              <c16:uniqueId val="{00000000-B8BD-9F40-A628-C3E3A8C8B213}"/>
            </c:ext>
          </c:extLst>
        </c:ser>
        <c:dLbls>
          <c:showLegendKey val="0"/>
          <c:showVal val="1"/>
          <c:showCatName val="0"/>
          <c:showSerName val="0"/>
          <c:showPercent val="0"/>
          <c:showBubbleSize val="0"/>
        </c:dLbls>
        <c:gapWidth val="84"/>
        <c:overlap val="-25"/>
        <c:axId val="-2140592496"/>
        <c:axId val="-2127274768"/>
      </c:barChart>
      <c:catAx>
        <c:axId val="-2140592496"/>
        <c:scaling>
          <c:orientation val="minMax"/>
        </c:scaling>
        <c:delete val="0"/>
        <c:axPos val="b"/>
        <c:numFmt formatCode="General" sourceLinked="0"/>
        <c:majorTickMark val="none"/>
        <c:minorTickMark val="none"/>
        <c:tickLblPos val="nextTo"/>
        <c:crossAx val="-2127274768"/>
        <c:crosses val="autoZero"/>
        <c:auto val="1"/>
        <c:lblAlgn val="ctr"/>
        <c:lblOffset val="100"/>
        <c:noMultiLvlLbl val="0"/>
      </c:catAx>
      <c:valAx>
        <c:axId val="-2127274768"/>
        <c:scaling>
          <c:orientation val="minMax"/>
        </c:scaling>
        <c:delete val="1"/>
        <c:axPos val="l"/>
        <c:numFmt formatCode="General" sourceLinked="1"/>
        <c:majorTickMark val="out"/>
        <c:minorTickMark val="none"/>
        <c:tickLblPos val="nextTo"/>
        <c:crossAx val="-2140592496"/>
        <c:crosses val="autoZero"/>
        <c:crossBetween val="between"/>
      </c:valAx>
      <c:spPr>
        <a:noFill/>
      </c:spPr>
    </c:plotArea>
    <c:plotVisOnly val="1"/>
    <c:dispBlanksAs val="gap"/>
    <c:showDLblsOverMax val="0"/>
  </c:chart>
  <c:spPr>
    <a:solidFill>
      <a:srgbClr val="FFFFFF"/>
    </a:solidFill>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500"/>
            </a:pPr>
            <a:r>
              <a:rPr lang="en-ZA" sz="1500"/>
              <a:t>Households in</a:t>
            </a:r>
            <a:r>
              <a:rPr lang="en-ZA" sz="1500" baseline="0"/>
              <a:t> Informal Dwellings</a:t>
            </a:r>
            <a:endParaRPr lang="en-ZA" sz="1500"/>
          </a:p>
        </c:rich>
      </c:tx>
      <c:layout>
        <c:manualLayout>
          <c:xMode val="edge"/>
          <c:yMode val="edge"/>
          <c:x val="6.9191542605060797E-3"/>
          <c:y val="8.2815194958054394E-3"/>
        </c:manualLayout>
      </c:layout>
      <c:overlay val="0"/>
    </c:title>
    <c:autoTitleDeleted val="0"/>
    <c:plotArea>
      <c:layout/>
      <c:barChart>
        <c:barDir val="col"/>
        <c:grouping val="clustered"/>
        <c:varyColors val="0"/>
        <c:ser>
          <c:idx val="0"/>
          <c:order val="0"/>
          <c:tx>
            <c:strRef>
              <c:f>'Sheet1 (3)'!$C$57</c:f>
              <c:strCache>
                <c:ptCount val="1"/>
                <c:pt idx="0">
                  <c:v>Steve Tshwete</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 (3)'!$D$57</c:f>
              <c:numCache>
                <c:formatCode>0.0%</c:formatCode>
                <c:ptCount val="1"/>
                <c:pt idx="0">
                  <c:v>0.14399999999999999</c:v>
                </c:pt>
              </c:numCache>
            </c:numRef>
          </c:val>
          <c:extLst>
            <c:ext xmlns:c16="http://schemas.microsoft.com/office/drawing/2014/chart" uri="{C3380CC4-5D6E-409C-BE32-E72D297353CC}">
              <c16:uniqueId val="{00000000-DDA8-614F-B7FC-8882A517A148}"/>
            </c:ext>
          </c:extLst>
        </c:ser>
        <c:ser>
          <c:idx val="1"/>
          <c:order val="1"/>
          <c:tx>
            <c:strRef>
              <c:f>'Sheet1 (3)'!$C$58</c:f>
              <c:strCache>
                <c:ptCount val="1"/>
                <c:pt idx="0">
                  <c:v>Emalahleni</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 (3)'!$D$58</c:f>
              <c:numCache>
                <c:formatCode>0.0%</c:formatCode>
                <c:ptCount val="1"/>
                <c:pt idx="0">
                  <c:v>0.23200000000000001</c:v>
                </c:pt>
              </c:numCache>
            </c:numRef>
          </c:val>
          <c:extLst>
            <c:ext xmlns:c16="http://schemas.microsoft.com/office/drawing/2014/chart" uri="{C3380CC4-5D6E-409C-BE32-E72D297353CC}">
              <c16:uniqueId val="{00000001-DDA8-614F-B7FC-8882A517A148}"/>
            </c:ext>
          </c:extLst>
        </c:ser>
        <c:ser>
          <c:idx val="2"/>
          <c:order val="2"/>
          <c:tx>
            <c:strRef>
              <c:f>'Sheet1 (3)'!$C$59</c:f>
              <c:strCache>
                <c:ptCount val="1"/>
                <c:pt idx="0">
                  <c:v>Emakhazeni</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 (3)'!$D$59</c:f>
              <c:numCache>
                <c:formatCode>0.0%</c:formatCode>
                <c:ptCount val="1"/>
                <c:pt idx="0">
                  <c:v>0.11600000000000001</c:v>
                </c:pt>
              </c:numCache>
            </c:numRef>
          </c:val>
          <c:extLst>
            <c:ext xmlns:c16="http://schemas.microsoft.com/office/drawing/2014/chart" uri="{C3380CC4-5D6E-409C-BE32-E72D297353CC}">
              <c16:uniqueId val="{00000002-DDA8-614F-B7FC-8882A517A148}"/>
            </c:ext>
          </c:extLst>
        </c:ser>
        <c:ser>
          <c:idx val="3"/>
          <c:order val="3"/>
          <c:tx>
            <c:strRef>
              <c:f>'Sheet1 (3)'!$C$60</c:f>
              <c:strCache>
                <c:ptCount val="1"/>
                <c:pt idx="0">
                  <c:v>Dr JS Moroka</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 (3)'!$D$60</c:f>
              <c:numCache>
                <c:formatCode>0.0%</c:formatCode>
                <c:ptCount val="1"/>
                <c:pt idx="0">
                  <c:v>6.6000000000000003E-2</c:v>
                </c:pt>
              </c:numCache>
            </c:numRef>
          </c:val>
          <c:extLst>
            <c:ext xmlns:c16="http://schemas.microsoft.com/office/drawing/2014/chart" uri="{C3380CC4-5D6E-409C-BE32-E72D297353CC}">
              <c16:uniqueId val="{00000003-DDA8-614F-B7FC-8882A517A148}"/>
            </c:ext>
          </c:extLst>
        </c:ser>
        <c:ser>
          <c:idx val="4"/>
          <c:order val="4"/>
          <c:tx>
            <c:strRef>
              <c:f>'Sheet1 (3)'!$C$61</c:f>
              <c:strCache>
                <c:ptCount val="1"/>
                <c:pt idx="0">
                  <c:v>Thembisile Hani</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 (3)'!$D$61</c:f>
              <c:numCache>
                <c:formatCode>0.0%</c:formatCode>
                <c:ptCount val="1"/>
                <c:pt idx="0">
                  <c:v>8.4000000000000005E-2</c:v>
                </c:pt>
              </c:numCache>
            </c:numRef>
          </c:val>
          <c:extLst>
            <c:ext xmlns:c16="http://schemas.microsoft.com/office/drawing/2014/chart" uri="{C3380CC4-5D6E-409C-BE32-E72D297353CC}">
              <c16:uniqueId val="{00000004-DDA8-614F-B7FC-8882A517A148}"/>
            </c:ext>
          </c:extLst>
        </c:ser>
        <c:ser>
          <c:idx val="5"/>
          <c:order val="5"/>
          <c:tx>
            <c:strRef>
              <c:f>'Sheet1 (3)'!$C$62</c:f>
              <c:strCache>
                <c:ptCount val="1"/>
                <c:pt idx="0">
                  <c:v>Victor Khanye</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 (3)'!$D$62</c:f>
              <c:numCache>
                <c:formatCode>0.0%</c:formatCode>
                <c:ptCount val="1"/>
                <c:pt idx="0">
                  <c:v>0.13600000000000001</c:v>
                </c:pt>
              </c:numCache>
            </c:numRef>
          </c:val>
          <c:extLst>
            <c:ext xmlns:c16="http://schemas.microsoft.com/office/drawing/2014/chart" uri="{C3380CC4-5D6E-409C-BE32-E72D297353CC}">
              <c16:uniqueId val="{00000005-DDA8-614F-B7FC-8882A517A148}"/>
            </c:ext>
          </c:extLst>
        </c:ser>
        <c:dLbls>
          <c:showLegendKey val="0"/>
          <c:showVal val="1"/>
          <c:showCatName val="0"/>
          <c:showSerName val="0"/>
          <c:showPercent val="0"/>
          <c:showBubbleSize val="0"/>
        </c:dLbls>
        <c:gapWidth val="150"/>
        <c:overlap val="-25"/>
        <c:axId val="-2137932320"/>
        <c:axId val="-2137929984"/>
      </c:barChart>
      <c:catAx>
        <c:axId val="-2137932320"/>
        <c:scaling>
          <c:orientation val="minMax"/>
        </c:scaling>
        <c:delete val="1"/>
        <c:axPos val="b"/>
        <c:majorTickMark val="none"/>
        <c:minorTickMark val="none"/>
        <c:tickLblPos val="nextTo"/>
        <c:crossAx val="-2137929984"/>
        <c:crosses val="autoZero"/>
        <c:auto val="1"/>
        <c:lblAlgn val="ctr"/>
        <c:lblOffset val="100"/>
        <c:noMultiLvlLbl val="0"/>
      </c:catAx>
      <c:valAx>
        <c:axId val="-2137929984"/>
        <c:scaling>
          <c:orientation val="minMax"/>
        </c:scaling>
        <c:delete val="1"/>
        <c:axPos val="l"/>
        <c:numFmt formatCode="0.0%" sourceLinked="1"/>
        <c:majorTickMark val="none"/>
        <c:minorTickMark val="none"/>
        <c:tickLblPos val="nextTo"/>
        <c:crossAx val="-2137932320"/>
        <c:crosses val="autoZero"/>
        <c:crossBetween val="between"/>
      </c:valAx>
      <c:spPr>
        <a:noFill/>
      </c:spPr>
    </c:plotArea>
    <c:legend>
      <c:legendPos val="t"/>
      <c:layout>
        <c:manualLayout>
          <c:xMode val="edge"/>
          <c:yMode val="edge"/>
          <c:x val="0"/>
          <c:y val="0.22587734962443701"/>
          <c:w val="0.91042798832817695"/>
          <c:h val="0.33294181286150798"/>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spPr>
    <a:no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118859819959321"/>
          <c:y val="3.9929720834008697E-2"/>
          <c:w val="0.86089154271816803"/>
          <c:h val="0.76230297518799195"/>
        </c:manualLayout>
      </c:layout>
      <c:bar3DChart>
        <c:barDir val="col"/>
        <c:grouping val="clustered"/>
        <c:varyColors val="0"/>
        <c:ser>
          <c:idx val="0"/>
          <c:order val="0"/>
          <c:invertIfNegative val="0"/>
          <c:dPt>
            <c:idx val="1"/>
            <c:invertIfNegative val="0"/>
            <c:bubble3D val="0"/>
            <c:spPr>
              <a:solidFill>
                <a:schemeClr val="accent3"/>
              </a:solidFill>
            </c:spPr>
            <c:extLst>
              <c:ext xmlns:c16="http://schemas.microsoft.com/office/drawing/2014/chart" uri="{C3380CC4-5D6E-409C-BE32-E72D297353CC}">
                <c16:uniqueId val="{00000001-BD2B-41AE-8753-31981BDE725E}"/>
              </c:ext>
            </c:extLst>
          </c:dPt>
          <c:dPt>
            <c:idx val="2"/>
            <c:invertIfNegative val="0"/>
            <c:bubble3D val="0"/>
            <c:spPr>
              <a:solidFill>
                <a:schemeClr val="accent6"/>
              </a:solidFill>
            </c:spPr>
            <c:extLst>
              <c:ext xmlns:c16="http://schemas.microsoft.com/office/drawing/2014/chart" uri="{C3380CC4-5D6E-409C-BE32-E72D297353CC}">
                <c16:uniqueId val="{00000003-BD2B-41AE-8753-31981BDE725E}"/>
              </c:ext>
            </c:extLst>
          </c:dPt>
          <c:dPt>
            <c:idx val="3"/>
            <c:invertIfNegative val="0"/>
            <c:bubble3D val="0"/>
            <c:spPr>
              <a:solidFill>
                <a:schemeClr val="tx2">
                  <a:lumMod val="40000"/>
                  <a:lumOff val="60000"/>
                </a:schemeClr>
              </a:solidFill>
            </c:spPr>
            <c:extLst>
              <c:ext xmlns:c16="http://schemas.microsoft.com/office/drawing/2014/chart" uri="{C3380CC4-5D6E-409C-BE32-E72D297353CC}">
                <c16:uniqueId val="{00000005-BD2B-41AE-8753-31981BDE725E}"/>
              </c:ext>
            </c:extLst>
          </c:dPt>
          <c:dPt>
            <c:idx val="4"/>
            <c:invertIfNegative val="0"/>
            <c:bubble3D val="0"/>
            <c:spPr>
              <a:solidFill>
                <a:schemeClr val="accent2">
                  <a:lumMod val="60000"/>
                  <a:lumOff val="40000"/>
                </a:schemeClr>
              </a:solidFill>
            </c:spPr>
            <c:extLst>
              <c:ext xmlns:c16="http://schemas.microsoft.com/office/drawing/2014/chart" uri="{C3380CC4-5D6E-409C-BE32-E72D297353CC}">
                <c16:uniqueId val="{00000007-BD2B-41AE-8753-31981BDE725E}"/>
              </c:ext>
            </c:extLst>
          </c:dPt>
          <c:dPt>
            <c:idx val="5"/>
            <c:invertIfNegative val="0"/>
            <c:bubble3D val="0"/>
            <c:spPr>
              <a:solidFill>
                <a:schemeClr val="bg2">
                  <a:lumMod val="75000"/>
                </a:schemeClr>
              </a:solidFill>
            </c:spPr>
            <c:extLst>
              <c:ext xmlns:c16="http://schemas.microsoft.com/office/drawing/2014/chart" uri="{C3380CC4-5D6E-409C-BE32-E72D297353CC}">
                <c16:uniqueId val="{00000009-BD2B-41AE-8753-31981BDE725E}"/>
              </c:ext>
            </c:extLst>
          </c:dPt>
          <c:dLbls>
            <c:dLbl>
              <c:idx val="0"/>
              <c:layout>
                <c:manualLayout>
                  <c:x val="3.38839474798814E-3"/>
                  <c:y val="-3.2407407407407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D2B-41AE-8753-31981BDE725E}"/>
                </c:ext>
              </c:extLst>
            </c:dLbl>
            <c:dLbl>
              <c:idx val="1"/>
              <c:layout>
                <c:manualLayout>
                  <c:x val="1.1859381617958501E-2"/>
                  <c:y val="-4.1666666666666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2B-41AE-8753-31981BDE725E}"/>
                </c:ext>
              </c:extLst>
            </c:dLbl>
            <c:dLbl>
              <c:idx val="2"/>
              <c:layout>
                <c:manualLayout>
                  <c:x val="8.4709868699703508E-3"/>
                  <c:y val="-3.70370370370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2B-41AE-8753-31981BDE725E}"/>
                </c:ext>
              </c:extLst>
            </c:dLbl>
            <c:dLbl>
              <c:idx val="3"/>
              <c:layout>
                <c:manualLayout>
                  <c:x val="6.7767894959762801E-3"/>
                  <c:y val="-3.2407407407407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D2B-41AE-8753-31981BDE725E}"/>
                </c:ext>
              </c:extLst>
            </c:dLbl>
            <c:dLbl>
              <c:idx val="4"/>
              <c:layout>
                <c:manualLayout>
                  <c:x val="1.6198909858009199E-2"/>
                  <c:y val="-3.4892314624275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D2B-41AE-8753-31981BDE725E}"/>
                </c:ext>
              </c:extLst>
            </c:dLbl>
            <c:dLbl>
              <c:idx val="5"/>
              <c:layout>
                <c:manualLayout>
                  <c:x val="2.4298364787013801E-2"/>
                  <c:y val="-2.61692359682067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D2B-41AE-8753-31981BDE725E}"/>
                </c:ext>
              </c:extLst>
            </c:dLbl>
            <c:dLbl>
              <c:idx val="6"/>
              <c:layout>
                <c:manualLayout>
                  <c:x val="2.0330368487928799E-2"/>
                  <c:y val="-3.2407407407407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D2B-41AE-8753-31981BDE725E}"/>
                </c:ext>
              </c:extLst>
            </c:dLbl>
            <c:spPr>
              <a:noFill/>
              <a:ln>
                <a:noFill/>
              </a:ln>
              <a:effectLst/>
            </c:spPr>
            <c:txPr>
              <a:bodyPr/>
              <a:lstStyle/>
              <a:p>
                <a:pPr>
                  <a:defRPr sz="15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(3)'!$C$71:$C$76</c:f>
              <c:strCache>
                <c:ptCount val="6"/>
                <c:pt idx="0">
                  <c:v>Steve Tshwete</c:v>
                </c:pt>
                <c:pt idx="1">
                  <c:v>Emalahleni</c:v>
                </c:pt>
                <c:pt idx="2">
                  <c:v>Emakhazeni</c:v>
                </c:pt>
                <c:pt idx="3">
                  <c:v>Dr JS Moroka</c:v>
                </c:pt>
                <c:pt idx="4">
                  <c:v>Thembisile Hani</c:v>
                </c:pt>
                <c:pt idx="5">
                  <c:v>Victor Khanye</c:v>
                </c:pt>
              </c:strCache>
            </c:strRef>
          </c:cat>
          <c:val>
            <c:numRef>
              <c:f>'Sheet1 (3)'!$D$71:$D$76</c:f>
              <c:numCache>
                <c:formatCode>0.0%</c:formatCode>
                <c:ptCount val="6"/>
                <c:pt idx="0">
                  <c:v>4.7E-2</c:v>
                </c:pt>
                <c:pt idx="1">
                  <c:v>9.1999999999999998E-2</c:v>
                </c:pt>
                <c:pt idx="2">
                  <c:v>0.115</c:v>
                </c:pt>
                <c:pt idx="3">
                  <c:v>0.221</c:v>
                </c:pt>
                <c:pt idx="4">
                  <c:v>5.8000000000000003E-2</c:v>
                </c:pt>
                <c:pt idx="5">
                  <c:v>0.13100000000000001</c:v>
                </c:pt>
              </c:numCache>
            </c:numRef>
          </c:val>
          <c:extLst>
            <c:ext xmlns:c16="http://schemas.microsoft.com/office/drawing/2014/chart" uri="{C3380CC4-5D6E-409C-BE32-E72D297353CC}">
              <c16:uniqueId val="{00000000-3BFB-404D-BA11-F1439422601A}"/>
            </c:ext>
          </c:extLst>
        </c:ser>
        <c:dLbls>
          <c:showLegendKey val="0"/>
          <c:showVal val="1"/>
          <c:showCatName val="0"/>
          <c:showSerName val="0"/>
          <c:showPercent val="0"/>
          <c:showBubbleSize val="0"/>
        </c:dLbls>
        <c:gapWidth val="75"/>
        <c:shape val="cylinder"/>
        <c:axId val="-2141115216"/>
        <c:axId val="-2141112144"/>
        <c:axId val="0"/>
      </c:bar3DChart>
      <c:catAx>
        <c:axId val="-2141115216"/>
        <c:scaling>
          <c:orientation val="minMax"/>
        </c:scaling>
        <c:delete val="0"/>
        <c:axPos val="b"/>
        <c:numFmt formatCode="General" sourceLinked="0"/>
        <c:majorTickMark val="none"/>
        <c:minorTickMark val="none"/>
        <c:tickLblPos val="nextTo"/>
        <c:txPr>
          <a:bodyPr/>
          <a:lstStyle/>
          <a:p>
            <a:pPr>
              <a:defRPr sz="1000" b="1"/>
            </a:pPr>
            <a:endParaRPr lang="en-US"/>
          </a:p>
        </c:txPr>
        <c:crossAx val="-2141112144"/>
        <c:crosses val="autoZero"/>
        <c:auto val="1"/>
        <c:lblAlgn val="ctr"/>
        <c:lblOffset val="100"/>
        <c:noMultiLvlLbl val="0"/>
      </c:catAx>
      <c:valAx>
        <c:axId val="-2141112144"/>
        <c:scaling>
          <c:orientation val="minMax"/>
        </c:scaling>
        <c:delete val="0"/>
        <c:axPos val="l"/>
        <c:numFmt formatCode="0.0%" sourceLinked="1"/>
        <c:majorTickMark val="none"/>
        <c:minorTickMark val="none"/>
        <c:tickLblPos val="nextTo"/>
        <c:txPr>
          <a:bodyPr/>
          <a:lstStyle/>
          <a:p>
            <a:pPr>
              <a:defRPr sz="1500"/>
            </a:pPr>
            <a:endParaRPr lang="en-US"/>
          </a:p>
        </c:txPr>
        <c:crossAx val="-2141115216"/>
        <c:crosses val="autoZero"/>
        <c:crossBetween val="between"/>
      </c:valAx>
      <c:spPr>
        <a:noFill/>
      </c:spPr>
    </c:plotArea>
    <c:plotVisOnly val="1"/>
    <c:dispBlanksAs val="gap"/>
    <c:showDLblsOverMax val="0"/>
  </c:chart>
  <c:spPr>
    <a:solidFill>
      <a:srgbClr val="FFFFFF"/>
    </a:solidFill>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a:pPr>
            <a:r>
              <a:rPr lang="en-ZA" sz="1100"/>
              <a:t>Ehlanzeni Access to Water Services, 2021</a:t>
            </a:r>
          </a:p>
        </c:rich>
      </c:tx>
      <c:layout>
        <c:manualLayout>
          <c:xMode val="edge"/>
          <c:yMode val="edge"/>
          <c:x val="5.4633864999129797E-2"/>
          <c:y val="2.1397822589024201E-2"/>
        </c:manualLayout>
      </c:layout>
      <c:overlay val="0"/>
    </c:title>
    <c:autoTitleDeleted val="0"/>
    <c:plotArea>
      <c:layout>
        <c:manualLayout>
          <c:layoutTarget val="inner"/>
          <c:xMode val="edge"/>
          <c:yMode val="edge"/>
          <c:x val="3.1870370770629097E-2"/>
          <c:y val="0.124481130883348"/>
          <c:w val="0.48975592516712002"/>
          <c:h val="0.72537832305095895"/>
        </c:manualLayout>
      </c:layout>
      <c:pieChart>
        <c:varyColors val="1"/>
        <c:ser>
          <c:idx val="0"/>
          <c:order val="0"/>
          <c:dLbls>
            <c:dLbl>
              <c:idx val="0"/>
              <c:layout>
                <c:manualLayout>
                  <c:x val="-8.73689851268592E-2"/>
                  <c:y val="0.15074905356456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AE86-405F-93CA-319AB7C4A87C}"/>
                </c:ext>
              </c:extLst>
            </c:dLbl>
            <c:dLbl>
              <c:idx val="1"/>
              <c:layout>
                <c:manualLayout>
                  <c:x val="-0.100672790901137"/>
                  <c:y val="-0.2128024312219690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E86-405F-93CA-319AB7C4A87C}"/>
                </c:ext>
              </c:extLst>
            </c:dLbl>
            <c:dLbl>
              <c:idx val="2"/>
              <c:layout>
                <c:manualLayout>
                  <c:x val="0.124474300087489"/>
                  <c:y val="-5.533985821865720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AE86-405F-93CA-319AB7C4A87C}"/>
                </c:ext>
              </c:extLst>
            </c:dLbl>
            <c:dLbl>
              <c:idx val="3"/>
              <c:layout>
                <c:manualLayout>
                  <c:x val="9.8844925634295699E-2"/>
                  <c:y val="0.12680321501868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E86-405F-93CA-319AB7C4A87C}"/>
                </c:ext>
              </c:extLst>
            </c:dLbl>
            <c:spPr>
              <a:noFill/>
              <a:ln>
                <a:noFill/>
              </a:ln>
              <a:effectLst/>
            </c:spPr>
            <c:txPr>
              <a:bodyPr/>
              <a:lstStyle/>
              <a:p>
                <a:pPr>
                  <a:defRPr sz="1400" b="1"/>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Sheet1!$B$41:$F$41</c:f>
              <c:strCache>
                <c:ptCount val="5"/>
                <c:pt idx="0">
                  <c:v>Piped water inside dwelling</c:v>
                </c:pt>
                <c:pt idx="1">
                  <c:v>Piped water in yard</c:v>
                </c:pt>
                <c:pt idx="2">
                  <c:v>Communal piped water: less than 200m from dwelling (At RDP‑level)</c:v>
                </c:pt>
                <c:pt idx="3">
                  <c:v>Communal piped water: more than 200m from dwelling (Below RDP)</c:v>
                </c:pt>
                <c:pt idx="4">
                  <c:v>No formal piped water</c:v>
                </c:pt>
              </c:strCache>
            </c:strRef>
          </c:cat>
          <c:val>
            <c:numRef>
              <c:f>Sheet1!$B$42:$F$42</c:f>
              <c:numCache>
                <c:formatCode>General</c:formatCode>
                <c:ptCount val="5"/>
                <c:pt idx="0">
                  <c:v>107.11799999999999</c:v>
                </c:pt>
                <c:pt idx="1">
                  <c:v>203.892</c:v>
                </c:pt>
                <c:pt idx="2">
                  <c:v>92.472999999999999</c:v>
                </c:pt>
                <c:pt idx="3">
                  <c:v>69.141000000000005</c:v>
                </c:pt>
                <c:pt idx="4">
                  <c:v>30.486000000000001</c:v>
                </c:pt>
              </c:numCache>
            </c:numRef>
          </c:val>
          <c:extLst>
            <c:ext xmlns:c16="http://schemas.microsoft.com/office/drawing/2014/chart" uri="{C3380CC4-5D6E-409C-BE32-E72D297353CC}">
              <c16:uniqueId val="{00000004-AE86-405F-93CA-319AB7C4A87C}"/>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56022088721184704"/>
          <c:y val="0.113646026098604"/>
          <c:w val="0.42552033742064899"/>
          <c:h val="0.79715112918320497"/>
        </c:manualLayout>
      </c:layout>
      <c:overlay val="0"/>
      <c:txPr>
        <a:bodyPr/>
        <a:lstStyle/>
        <a:p>
          <a:pPr>
            <a:defRPr sz="1200"/>
          </a:pPr>
          <a:endParaRPr lang="en-US"/>
        </a:p>
      </c:txPr>
    </c:legend>
    <c:plotVisOnly val="1"/>
    <c:dispBlanksAs val="gap"/>
    <c:showDLblsOverMax val="0"/>
  </c:chart>
  <c:spPr>
    <a:noFill/>
    <a:ln>
      <a:noFill/>
    </a:ln>
  </c:spPr>
  <c:txPr>
    <a:bodyPr/>
    <a:lstStyle/>
    <a:p>
      <a:pPr>
        <a:defRPr sz="1100">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invertIfNegative val="0"/>
          <c:dPt>
            <c:idx val="0"/>
            <c:invertIfNegative val="0"/>
            <c:bubble3D val="0"/>
            <c:spPr>
              <a:solidFill>
                <a:schemeClr val="accent3"/>
              </a:solidFill>
            </c:spPr>
            <c:extLst>
              <c:ext xmlns:c16="http://schemas.microsoft.com/office/drawing/2014/chart" uri="{C3380CC4-5D6E-409C-BE32-E72D297353CC}">
                <c16:uniqueId val="{00000001-C0E0-443E-8273-6CD99202B5EE}"/>
              </c:ext>
            </c:extLst>
          </c:dPt>
          <c:dPt>
            <c:idx val="1"/>
            <c:invertIfNegative val="0"/>
            <c:bubble3D val="0"/>
            <c:spPr>
              <a:solidFill>
                <a:schemeClr val="accent2"/>
              </a:solidFill>
            </c:spPr>
            <c:extLst>
              <c:ext xmlns:c16="http://schemas.microsoft.com/office/drawing/2014/chart" uri="{C3380CC4-5D6E-409C-BE32-E72D297353CC}">
                <c16:uniqueId val="{00000003-C0E0-443E-8273-6CD99202B5EE}"/>
              </c:ext>
            </c:extLst>
          </c:dPt>
          <c:dPt>
            <c:idx val="2"/>
            <c:invertIfNegative val="0"/>
            <c:bubble3D val="0"/>
            <c:spPr>
              <a:solidFill>
                <a:schemeClr val="accent6"/>
              </a:solidFill>
            </c:spPr>
            <c:extLst>
              <c:ext xmlns:c16="http://schemas.microsoft.com/office/drawing/2014/chart" uri="{C3380CC4-5D6E-409C-BE32-E72D297353CC}">
                <c16:uniqueId val="{00000005-C0E0-443E-8273-6CD99202B5EE}"/>
              </c:ext>
            </c:extLst>
          </c:dPt>
          <c:dLbls>
            <c:spPr>
              <a:noFill/>
              <a:ln>
                <a:noFill/>
              </a:ln>
              <a:effectLst/>
            </c:spPr>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Sheet1!$C$22:$C$26</c:f>
              <c:strCache>
                <c:ptCount val="5"/>
                <c:pt idx="0">
                  <c:v>Refuse removed weekly by authority</c:v>
                </c:pt>
                <c:pt idx="1">
                  <c:v>Not using electricity</c:v>
                </c:pt>
                <c:pt idx="2">
                  <c:v>Using electricity</c:v>
                </c:pt>
                <c:pt idx="3">
                  <c:v>Flush toilet</c:v>
                </c:pt>
                <c:pt idx="4">
                  <c:v>No toilet</c:v>
                </c:pt>
              </c:strCache>
            </c:strRef>
          </c:cat>
          <c:val>
            <c:numRef>
              <c:f>Sheet1!$D$22:$D$26</c:f>
              <c:numCache>
                <c:formatCode>General</c:formatCode>
                <c:ptCount val="5"/>
                <c:pt idx="0">
                  <c:v>97.795000000000002</c:v>
                </c:pt>
                <c:pt idx="1">
                  <c:v>23.6</c:v>
                </c:pt>
                <c:pt idx="2">
                  <c:v>479.51</c:v>
                </c:pt>
                <c:pt idx="3">
                  <c:v>116.30200000000001</c:v>
                </c:pt>
                <c:pt idx="4">
                  <c:v>12.755000000000001</c:v>
                </c:pt>
              </c:numCache>
            </c:numRef>
          </c:val>
          <c:extLst>
            <c:ext xmlns:c16="http://schemas.microsoft.com/office/drawing/2014/chart" uri="{C3380CC4-5D6E-409C-BE32-E72D297353CC}">
              <c16:uniqueId val="{00000000-D27D-2B4B-A391-065E59133B6B}"/>
            </c:ext>
          </c:extLst>
        </c:ser>
        <c:dLbls>
          <c:showLegendKey val="0"/>
          <c:showVal val="1"/>
          <c:showCatName val="0"/>
          <c:showSerName val="0"/>
          <c:showPercent val="0"/>
          <c:showBubbleSize val="0"/>
        </c:dLbls>
        <c:gapWidth val="95"/>
        <c:overlap val="-25"/>
        <c:axId val="-2123356336"/>
        <c:axId val="-2123125200"/>
      </c:barChart>
      <c:catAx>
        <c:axId val="-2123356336"/>
        <c:scaling>
          <c:orientation val="minMax"/>
        </c:scaling>
        <c:delete val="0"/>
        <c:axPos val="b"/>
        <c:numFmt formatCode="General" sourceLinked="0"/>
        <c:majorTickMark val="none"/>
        <c:minorTickMark val="none"/>
        <c:tickLblPos val="nextTo"/>
        <c:crossAx val="-2123125200"/>
        <c:crosses val="autoZero"/>
        <c:auto val="1"/>
        <c:lblAlgn val="ctr"/>
        <c:lblOffset val="100"/>
        <c:noMultiLvlLbl val="0"/>
      </c:catAx>
      <c:valAx>
        <c:axId val="-2123125200"/>
        <c:scaling>
          <c:orientation val="minMax"/>
        </c:scaling>
        <c:delete val="1"/>
        <c:axPos val="l"/>
        <c:numFmt formatCode="General" sourceLinked="1"/>
        <c:majorTickMark val="out"/>
        <c:minorTickMark val="none"/>
        <c:tickLblPos val="nextTo"/>
        <c:crossAx val="-2123356336"/>
        <c:crosses val="autoZero"/>
        <c:crossBetween val="between"/>
      </c:valAx>
      <c:spPr>
        <a:noFill/>
      </c:spPr>
    </c:plotArea>
    <c:plotVisOnly val="1"/>
    <c:dispBlanksAs val="gap"/>
    <c:showDLblsOverMax val="0"/>
  </c:chart>
  <c:spPr>
    <a:solidFill>
      <a:srgbClr val="FFFFFF"/>
    </a:solidFill>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ZA"/>
              <a:t>Households in</a:t>
            </a:r>
            <a:r>
              <a:rPr lang="en-ZA" baseline="0"/>
              <a:t> Informal Dwellings</a:t>
            </a:r>
            <a:endParaRPr lang="en-ZA"/>
          </a:p>
        </c:rich>
      </c:tx>
      <c:layout>
        <c:manualLayout>
          <c:xMode val="edge"/>
          <c:yMode val="edge"/>
          <c:x val="6.9690171633927905E-2"/>
          <c:y val="0"/>
        </c:manualLayout>
      </c:layout>
      <c:overlay val="0"/>
    </c:title>
    <c:autoTitleDeleted val="0"/>
    <c:plotArea>
      <c:layout/>
      <c:barChart>
        <c:barDir val="col"/>
        <c:grouping val="clustered"/>
        <c:varyColors val="0"/>
        <c:ser>
          <c:idx val="0"/>
          <c:order val="0"/>
          <c:tx>
            <c:strRef>
              <c:f>'Sheet1 (2)'!$C$57</c:f>
              <c:strCache>
                <c:ptCount val="1"/>
                <c:pt idx="0">
                  <c:v>Thaba Chweu</c:v>
                </c:pt>
              </c:strCache>
            </c:strRef>
          </c:tx>
          <c:invertIfNegative val="0"/>
          <c:dLbls>
            <c:spPr>
              <a:noFill/>
              <a:ln>
                <a:noFill/>
              </a:ln>
              <a:effectLst/>
            </c:spPr>
            <c:txPr>
              <a:bodyPr/>
              <a:lstStyle/>
              <a:p>
                <a:pPr>
                  <a:defRPr sz="13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 (2)'!$D$57</c:f>
              <c:numCache>
                <c:formatCode>0.0%</c:formatCode>
                <c:ptCount val="1"/>
                <c:pt idx="0">
                  <c:v>0.129</c:v>
                </c:pt>
              </c:numCache>
            </c:numRef>
          </c:val>
          <c:extLst>
            <c:ext xmlns:c16="http://schemas.microsoft.com/office/drawing/2014/chart" uri="{C3380CC4-5D6E-409C-BE32-E72D297353CC}">
              <c16:uniqueId val="{00000000-4016-B34B-8F02-18099F601A75}"/>
            </c:ext>
          </c:extLst>
        </c:ser>
        <c:ser>
          <c:idx val="1"/>
          <c:order val="1"/>
          <c:tx>
            <c:strRef>
              <c:f>'Sheet1 (2)'!$C$58</c:f>
              <c:strCache>
                <c:ptCount val="1"/>
                <c:pt idx="0">
                  <c:v>City of Mbombela</c:v>
                </c:pt>
              </c:strCache>
            </c:strRef>
          </c:tx>
          <c:invertIfNegative val="0"/>
          <c:dLbls>
            <c:spPr>
              <a:noFill/>
              <a:ln>
                <a:noFill/>
              </a:ln>
              <a:effectLst/>
            </c:spPr>
            <c:txPr>
              <a:bodyPr/>
              <a:lstStyle/>
              <a:p>
                <a:pPr>
                  <a:defRPr sz="13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 (2)'!$D$58</c:f>
              <c:numCache>
                <c:formatCode>0.0%</c:formatCode>
                <c:ptCount val="1"/>
                <c:pt idx="0">
                  <c:v>7.0000000000000007E-2</c:v>
                </c:pt>
              </c:numCache>
            </c:numRef>
          </c:val>
          <c:extLst>
            <c:ext xmlns:c16="http://schemas.microsoft.com/office/drawing/2014/chart" uri="{C3380CC4-5D6E-409C-BE32-E72D297353CC}">
              <c16:uniqueId val="{00000001-4016-B34B-8F02-18099F601A75}"/>
            </c:ext>
          </c:extLst>
        </c:ser>
        <c:ser>
          <c:idx val="2"/>
          <c:order val="2"/>
          <c:tx>
            <c:strRef>
              <c:f>'Sheet1 (2)'!$C$59</c:f>
              <c:strCache>
                <c:ptCount val="1"/>
                <c:pt idx="0">
                  <c:v>Nkomazi</c:v>
                </c:pt>
              </c:strCache>
            </c:strRef>
          </c:tx>
          <c:invertIfNegative val="0"/>
          <c:dLbls>
            <c:spPr>
              <a:noFill/>
              <a:ln>
                <a:noFill/>
              </a:ln>
              <a:effectLst/>
            </c:spPr>
            <c:txPr>
              <a:bodyPr/>
              <a:lstStyle/>
              <a:p>
                <a:pPr>
                  <a:defRPr sz="13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 (2)'!$D$59</c:f>
              <c:numCache>
                <c:formatCode>0.0%</c:formatCode>
                <c:ptCount val="1"/>
                <c:pt idx="0">
                  <c:v>6.4000000000000001E-2</c:v>
                </c:pt>
              </c:numCache>
            </c:numRef>
          </c:val>
          <c:extLst>
            <c:ext xmlns:c16="http://schemas.microsoft.com/office/drawing/2014/chart" uri="{C3380CC4-5D6E-409C-BE32-E72D297353CC}">
              <c16:uniqueId val="{00000002-4016-B34B-8F02-18099F601A75}"/>
            </c:ext>
          </c:extLst>
        </c:ser>
        <c:ser>
          <c:idx val="3"/>
          <c:order val="3"/>
          <c:tx>
            <c:strRef>
              <c:f>'Sheet1 (2)'!$C$60</c:f>
              <c:strCache>
                <c:ptCount val="1"/>
                <c:pt idx="0">
                  <c:v>Bushbuckridge</c:v>
                </c:pt>
              </c:strCache>
            </c:strRef>
          </c:tx>
          <c:invertIfNegative val="0"/>
          <c:dLbls>
            <c:spPr>
              <a:noFill/>
              <a:ln>
                <a:noFill/>
              </a:ln>
              <a:effectLst/>
            </c:spPr>
            <c:txPr>
              <a:bodyPr/>
              <a:lstStyle/>
              <a:p>
                <a:pPr>
                  <a:defRPr sz="13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 (2)'!$D$60</c:f>
              <c:numCache>
                <c:formatCode>0.0%</c:formatCode>
                <c:ptCount val="1"/>
                <c:pt idx="0">
                  <c:v>8.0000000000000002E-3</c:v>
                </c:pt>
              </c:numCache>
            </c:numRef>
          </c:val>
          <c:extLst>
            <c:ext xmlns:c16="http://schemas.microsoft.com/office/drawing/2014/chart" uri="{C3380CC4-5D6E-409C-BE32-E72D297353CC}">
              <c16:uniqueId val="{00000003-4016-B34B-8F02-18099F601A75}"/>
            </c:ext>
          </c:extLst>
        </c:ser>
        <c:dLbls>
          <c:showLegendKey val="0"/>
          <c:showVal val="1"/>
          <c:showCatName val="0"/>
          <c:showSerName val="0"/>
          <c:showPercent val="0"/>
          <c:showBubbleSize val="0"/>
        </c:dLbls>
        <c:gapWidth val="150"/>
        <c:overlap val="-25"/>
        <c:axId val="-2122818688"/>
        <c:axId val="-2135127104"/>
      </c:barChart>
      <c:catAx>
        <c:axId val="-2122818688"/>
        <c:scaling>
          <c:orientation val="minMax"/>
        </c:scaling>
        <c:delete val="1"/>
        <c:axPos val="b"/>
        <c:majorTickMark val="none"/>
        <c:minorTickMark val="none"/>
        <c:tickLblPos val="nextTo"/>
        <c:crossAx val="-2135127104"/>
        <c:crosses val="autoZero"/>
        <c:auto val="1"/>
        <c:lblAlgn val="ctr"/>
        <c:lblOffset val="100"/>
        <c:noMultiLvlLbl val="0"/>
      </c:catAx>
      <c:valAx>
        <c:axId val="-2135127104"/>
        <c:scaling>
          <c:orientation val="minMax"/>
        </c:scaling>
        <c:delete val="1"/>
        <c:axPos val="l"/>
        <c:numFmt formatCode="0.0%" sourceLinked="1"/>
        <c:majorTickMark val="none"/>
        <c:minorTickMark val="none"/>
        <c:tickLblPos val="nextTo"/>
        <c:crossAx val="-2122818688"/>
        <c:crosses val="autoZero"/>
        <c:crossBetween val="between"/>
      </c:valAx>
      <c:spPr>
        <a:noFill/>
      </c:spPr>
    </c:plotArea>
    <c:legend>
      <c:legendPos val="t"/>
      <c:layout>
        <c:manualLayout>
          <c:xMode val="edge"/>
          <c:yMode val="edge"/>
          <c:x val="0"/>
          <c:y val="0.32075330327298801"/>
          <c:w val="0.91949281831822305"/>
          <c:h val="0.23004483814523199"/>
        </c:manualLayout>
      </c:layout>
      <c:overlay val="0"/>
      <c:txPr>
        <a:bodyPr/>
        <a:lstStyle/>
        <a:p>
          <a:pPr>
            <a:defRPr sz="1200">
              <a:latin typeface="Arial" panose="020B0604020202020204" pitchFamily="34" charset="0"/>
              <a:cs typeface="Arial" panose="020B0604020202020204" pitchFamily="34" charset="0"/>
            </a:defRPr>
          </a:pPr>
          <a:endParaRPr lang="en-US"/>
        </a:p>
      </c:txPr>
    </c:legend>
    <c:plotVisOnly val="1"/>
    <c:dispBlanksAs val="gap"/>
    <c:showDLblsOverMax val="0"/>
  </c:chart>
  <c:spPr>
    <a:noFill/>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Pt>
            <c:idx val="1"/>
            <c:invertIfNegative val="0"/>
            <c:bubble3D val="0"/>
            <c:spPr>
              <a:solidFill>
                <a:schemeClr val="accent3"/>
              </a:solidFill>
            </c:spPr>
            <c:extLst>
              <c:ext xmlns:c16="http://schemas.microsoft.com/office/drawing/2014/chart" uri="{C3380CC4-5D6E-409C-BE32-E72D297353CC}">
                <c16:uniqueId val="{00000001-36C8-473A-8858-1C48B0ABD1FD}"/>
              </c:ext>
            </c:extLst>
          </c:dPt>
          <c:dPt>
            <c:idx val="2"/>
            <c:invertIfNegative val="0"/>
            <c:bubble3D val="0"/>
            <c:spPr>
              <a:solidFill>
                <a:schemeClr val="accent6"/>
              </a:solidFill>
            </c:spPr>
            <c:extLst>
              <c:ext xmlns:c16="http://schemas.microsoft.com/office/drawing/2014/chart" uri="{C3380CC4-5D6E-409C-BE32-E72D297353CC}">
                <c16:uniqueId val="{00000003-36C8-473A-8858-1C48B0ABD1FD}"/>
              </c:ext>
            </c:extLst>
          </c:dPt>
          <c:dPt>
            <c:idx val="3"/>
            <c:invertIfNegative val="0"/>
            <c:bubble3D val="0"/>
            <c:spPr>
              <a:solidFill>
                <a:schemeClr val="tx2">
                  <a:lumMod val="40000"/>
                  <a:lumOff val="60000"/>
                </a:schemeClr>
              </a:solidFill>
            </c:spPr>
            <c:extLst>
              <c:ext xmlns:c16="http://schemas.microsoft.com/office/drawing/2014/chart" uri="{C3380CC4-5D6E-409C-BE32-E72D297353CC}">
                <c16:uniqueId val="{00000005-36C8-473A-8858-1C48B0ABD1FD}"/>
              </c:ext>
            </c:extLst>
          </c:dPt>
          <c:dPt>
            <c:idx val="4"/>
            <c:invertIfNegative val="0"/>
            <c:bubble3D val="0"/>
            <c:spPr>
              <a:solidFill>
                <a:schemeClr val="accent2">
                  <a:lumMod val="60000"/>
                  <a:lumOff val="40000"/>
                </a:schemeClr>
              </a:solidFill>
            </c:spPr>
            <c:extLst>
              <c:ext xmlns:c16="http://schemas.microsoft.com/office/drawing/2014/chart" uri="{C3380CC4-5D6E-409C-BE32-E72D297353CC}">
                <c16:uniqueId val="{00000007-36C8-473A-8858-1C48B0ABD1FD}"/>
              </c:ext>
            </c:extLst>
          </c:dPt>
          <c:dPt>
            <c:idx val="5"/>
            <c:invertIfNegative val="0"/>
            <c:bubble3D val="0"/>
            <c:spPr>
              <a:solidFill>
                <a:schemeClr val="bg2">
                  <a:lumMod val="75000"/>
                </a:schemeClr>
              </a:solidFill>
            </c:spPr>
            <c:extLst>
              <c:ext xmlns:c16="http://schemas.microsoft.com/office/drawing/2014/chart" uri="{C3380CC4-5D6E-409C-BE32-E72D297353CC}">
                <c16:uniqueId val="{00000009-36C8-473A-8858-1C48B0ABD1FD}"/>
              </c:ext>
            </c:extLst>
          </c:dPt>
          <c:dLbls>
            <c:dLbl>
              <c:idx val="0"/>
              <c:layout>
                <c:manualLayout>
                  <c:x val="3.38839474798814E-3"/>
                  <c:y val="-3.2407407407407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6C8-473A-8858-1C48B0ABD1FD}"/>
                </c:ext>
              </c:extLst>
            </c:dLbl>
            <c:dLbl>
              <c:idx val="1"/>
              <c:layout>
                <c:manualLayout>
                  <c:x val="1.1859381617958501E-2"/>
                  <c:y val="-4.1666666666666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C8-473A-8858-1C48B0ABD1FD}"/>
                </c:ext>
              </c:extLst>
            </c:dLbl>
            <c:dLbl>
              <c:idx val="2"/>
              <c:layout>
                <c:manualLayout>
                  <c:x val="8.4709868699703508E-3"/>
                  <c:y val="-3.70370370370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C8-473A-8858-1C48B0ABD1FD}"/>
                </c:ext>
              </c:extLst>
            </c:dLbl>
            <c:dLbl>
              <c:idx val="3"/>
              <c:layout>
                <c:manualLayout>
                  <c:x val="6.7767894959762801E-3"/>
                  <c:y val="-3.2407407407407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6C8-473A-8858-1C48B0ABD1FD}"/>
                </c:ext>
              </c:extLst>
            </c:dLbl>
            <c:dLbl>
              <c:idx val="6"/>
              <c:layout>
                <c:manualLayout>
                  <c:x val="2.0330368487928799E-2"/>
                  <c:y val="-3.2407407407407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6C8-473A-8858-1C48B0ABD1FD}"/>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(2)'!$C$71:$C$74</c:f>
              <c:strCache>
                <c:ptCount val="4"/>
                <c:pt idx="0">
                  <c:v>Thaba Chweu</c:v>
                </c:pt>
                <c:pt idx="1">
                  <c:v>City of Mbombela</c:v>
                </c:pt>
                <c:pt idx="2">
                  <c:v>Nkomazi</c:v>
                </c:pt>
                <c:pt idx="3">
                  <c:v>Bushbuckridge</c:v>
                </c:pt>
              </c:strCache>
            </c:strRef>
          </c:cat>
          <c:val>
            <c:numRef>
              <c:f>'Sheet1 (2)'!$D$71:$D$74</c:f>
              <c:numCache>
                <c:formatCode>0.0%</c:formatCode>
                <c:ptCount val="4"/>
                <c:pt idx="0">
                  <c:v>0.11</c:v>
                </c:pt>
                <c:pt idx="1">
                  <c:v>0.21199999999999999</c:v>
                </c:pt>
                <c:pt idx="2">
                  <c:v>0.14699999999999999</c:v>
                </c:pt>
                <c:pt idx="3">
                  <c:v>0.111</c:v>
                </c:pt>
              </c:numCache>
            </c:numRef>
          </c:val>
          <c:extLst>
            <c:ext xmlns:c16="http://schemas.microsoft.com/office/drawing/2014/chart" uri="{C3380CC4-5D6E-409C-BE32-E72D297353CC}">
              <c16:uniqueId val="{00000000-60BF-D847-ACF0-AF6EA42A9D2A}"/>
            </c:ext>
          </c:extLst>
        </c:ser>
        <c:dLbls>
          <c:showLegendKey val="0"/>
          <c:showVal val="1"/>
          <c:showCatName val="0"/>
          <c:showSerName val="0"/>
          <c:showPercent val="0"/>
          <c:showBubbleSize val="0"/>
        </c:dLbls>
        <c:gapWidth val="75"/>
        <c:shape val="cylinder"/>
        <c:axId val="-2122385312"/>
        <c:axId val="-2123022864"/>
        <c:axId val="0"/>
      </c:bar3DChart>
      <c:catAx>
        <c:axId val="-2122385312"/>
        <c:scaling>
          <c:orientation val="minMax"/>
        </c:scaling>
        <c:delete val="0"/>
        <c:axPos val="b"/>
        <c:numFmt formatCode="General" sourceLinked="0"/>
        <c:majorTickMark val="none"/>
        <c:minorTickMark val="none"/>
        <c:tickLblPos val="nextTo"/>
        <c:txPr>
          <a:bodyPr/>
          <a:lstStyle/>
          <a:p>
            <a:pPr>
              <a:defRPr b="1">
                <a:latin typeface="+mn-lt"/>
              </a:defRPr>
            </a:pPr>
            <a:endParaRPr lang="en-US"/>
          </a:p>
        </c:txPr>
        <c:crossAx val="-2123022864"/>
        <c:crosses val="autoZero"/>
        <c:auto val="1"/>
        <c:lblAlgn val="ctr"/>
        <c:lblOffset val="100"/>
        <c:noMultiLvlLbl val="0"/>
      </c:catAx>
      <c:valAx>
        <c:axId val="-2123022864"/>
        <c:scaling>
          <c:orientation val="minMax"/>
        </c:scaling>
        <c:delete val="0"/>
        <c:axPos val="l"/>
        <c:numFmt formatCode="0.0%" sourceLinked="1"/>
        <c:majorTickMark val="none"/>
        <c:minorTickMark val="none"/>
        <c:tickLblPos val="nextTo"/>
        <c:crossAx val="-2122385312"/>
        <c:crosses val="autoZero"/>
        <c:crossBetween val="between"/>
      </c:valAx>
      <c:spPr>
        <a:noFill/>
      </c:spPr>
    </c:plotArea>
    <c:plotVisOnly val="1"/>
    <c:dispBlanksAs val="gap"/>
    <c:showDLblsOverMax val="0"/>
  </c:chart>
  <c:spPr>
    <a:solidFill>
      <a:srgbClr val="FFFFFF"/>
    </a:solidFill>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ACFCE3-B432-426F-B138-A085F25D4145}" type="doc">
      <dgm:prSet loTypeId="urn:microsoft.com/office/officeart/2005/8/layout/lProcess2#1" loCatId="list" qsTypeId="urn:microsoft.com/office/officeart/2005/8/quickstyle/3d3" qsCatId="3D" csTypeId="urn:microsoft.com/office/officeart/2005/8/colors/accent3_1" csCatId="accent3" phldr="1"/>
      <dgm:spPr/>
      <dgm:t>
        <a:bodyPr/>
        <a:lstStyle/>
        <a:p>
          <a:endParaRPr lang="en-ZA"/>
        </a:p>
      </dgm:t>
    </dgm:pt>
    <dgm:pt modelId="{0EF73FEA-91D0-4F23-9D7F-F810F387EA6E}">
      <dgm:prSet phldrT="[Text]" custT="1"/>
      <dgm:spPr>
        <a:xfrm>
          <a:off x="65890" y="0"/>
          <a:ext cx="2110629" cy="5466078"/>
        </a:xfrm>
        <a:prstGeom prst="roundRect">
          <a:avLst>
            <a:gd name="adj" fmla="val 10000"/>
          </a:avLst>
        </a:prstGeom>
        <a:solidFill>
          <a:srgbClr val="9BBB59">
            <a:tint val="40000"/>
            <a:hueOff val="0"/>
            <a:satOff val="0"/>
            <a:lumOff val="0"/>
            <a:alphaOff val="0"/>
          </a:srgbClr>
        </a:solidFill>
        <a:ln w="9525" cap="flat" cmpd="sng" algn="ctr">
          <a:solidFill>
            <a:srgbClr val="9BBB59">
              <a:hueOff val="0"/>
              <a:satOff val="0"/>
              <a:lumOff val="0"/>
              <a:alphaOff val="0"/>
            </a:srgbClr>
          </a:solidFill>
          <a:prstDash val="solid"/>
        </a:ln>
        <a:effectLst/>
        <a:scene3d>
          <a:camera prst="orthographicFront">
            <a:rot lat="0" lon="0" rev="0"/>
          </a:camera>
          <a:lightRig rig="contrasting" dir="t">
            <a:rot lat="0" lon="0" rev="1200000"/>
          </a:lightRig>
        </a:scene3d>
        <a:sp3d z="-300000" prstMaterial="plastic"/>
      </dgm:spPr>
      <dgm:t>
        <a:bodyPr/>
        <a:lstStyle/>
        <a:p>
          <a:r>
            <a:rPr lang="en-ZA" sz="2000" b="1" dirty="0">
              <a:solidFill>
                <a:sysClr val="windowText" lastClr="000000">
                  <a:hueOff val="0"/>
                  <a:satOff val="0"/>
                  <a:lumOff val="0"/>
                  <a:alphaOff val="0"/>
                </a:sysClr>
              </a:solidFill>
              <a:latin typeface="Calibri"/>
              <a:ea typeface="+mn-ea"/>
              <a:cs typeface="+mn-cs"/>
            </a:rPr>
            <a:t>Provincial DDM Council </a:t>
          </a:r>
        </a:p>
      </dgm:t>
    </dgm:pt>
    <dgm:pt modelId="{1122CE17-4B3E-46B2-A687-52553E826136}" type="parTrans" cxnId="{A32978F4-9528-44B9-83E7-B878109F97A1}">
      <dgm:prSet/>
      <dgm:spPr/>
      <dgm:t>
        <a:bodyPr/>
        <a:lstStyle/>
        <a:p>
          <a:endParaRPr lang="en-ZA"/>
        </a:p>
      </dgm:t>
    </dgm:pt>
    <dgm:pt modelId="{B6564995-7D13-40D5-AE97-0BE6C073D61A}" type="sibTrans" cxnId="{A32978F4-9528-44B9-83E7-B878109F97A1}">
      <dgm:prSet/>
      <dgm:spPr/>
      <dgm:t>
        <a:bodyPr/>
        <a:lstStyle/>
        <a:p>
          <a:endParaRPr lang="en-ZA"/>
        </a:p>
      </dgm:t>
    </dgm:pt>
    <dgm:pt modelId="{22B710CF-2BB3-425E-8B30-A9AC27C40B6E}">
      <dgm:prSet phldrT="[Text]" custT="1"/>
      <dgm:spPr>
        <a:xfrm>
          <a:off x="2270274" y="0"/>
          <a:ext cx="2110629" cy="5466078"/>
        </a:xfrm>
        <a:prstGeom prst="roundRect">
          <a:avLst>
            <a:gd name="adj" fmla="val 10000"/>
          </a:avLst>
        </a:prstGeom>
        <a:solidFill>
          <a:srgbClr val="9BBB59">
            <a:tint val="40000"/>
            <a:hueOff val="0"/>
            <a:satOff val="0"/>
            <a:lumOff val="0"/>
            <a:alphaOff val="0"/>
          </a:srgbClr>
        </a:solidFill>
        <a:ln w="9525" cap="flat" cmpd="sng" algn="ctr">
          <a:solidFill>
            <a:srgbClr val="9BBB59">
              <a:hueOff val="0"/>
              <a:satOff val="0"/>
              <a:lumOff val="0"/>
              <a:alphaOff val="0"/>
            </a:srgbClr>
          </a:solidFill>
          <a:prstDash val="solid"/>
        </a:ln>
        <a:effectLst/>
        <a:scene3d>
          <a:camera prst="orthographicFront">
            <a:rot lat="0" lon="0" rev="0"/>
          </a:camera>
          <a:lightRig rig="contrasting" dir="t">
            <a:rot lat="0" lon="0" rev="1200000"/>
          </a:lightRig>
        </a:scene3d>
        <a:sp3d z="-300000" prstMaterial="plastic"/>
      </dgm:spPr>
      <dgm:t>
        <a:bodyPr/>
        <a:lstStyle/>
        <a:p>
          <a:r>
            <a:rPr lang="en-ZA" sz="2000" b="1" dirty="0">
              <a:solidFill>
                <a:sysClr val="windowText" lastClr="000000">
                  <a:hueOff val="0"/>
                  <a:satOff val="0"/>
                  <a:lumOff val="0"/>
                  <a:alphaOff val="0"/>
                </a:sysClr>
              </a:solidFill>
              <a:latin typeface="Calibri"/>
              <a:ea typeface="+mn-ea"/>
              <a:cs typeface="+mn-cs"/>
            </a:rPr>
            <a:t>Provincial DDM Technical Team </a:t>
          </a:r>
        </a:p>
      </dgm:t>
    </dgm:pt>
    <dgm:pt modelId="{5FD3E0EB-5A3F-49B5-926C-84A4266B1960}" type="parTrans" cxnId="{639BF545-63DF-44EF-A57D-4A07E3C8FECF}">
      <dgm:prSet/>
      <dgm:spPr/>
      <dgm:t>
        <a:bodyPr/>
        <a:lstStyle/>
        <a:p>
          <a:endParaRPr lang="en-ZA"/>
        </a:p>
      </dgm:t>
    </dgm:pt>
    <dgm:pt modelId="{BB5B7544-6285-46FB-BD2F-48C7AEAD1646}" type="sibTrans" cxnId="{639BF545-63DF-44EF-A57D-4A07E3C8FECF}">
      <dgm:prSet/>
      <dgm:spPr/>
      <dgm:t>
        <a:bodyPr/>
        <a:lstStyle/>
        <a:p>
          <a:endParaRPr lang="en-ZA"/>
        </a:p>
      </dgm:t>
    </dgm:pt>
    <dgm:pt modelId="{FCF54697-C8A8-435E-B34C-4244C33B5AEE}">
      <dgm:prSet phldrT="[Text]"/>
      <dgm:spPr>
        <a:xfrm rot="10800000" flipV="1">
          <a:off x="2387642" y="1398451"/>
          <a:ext cx="1744123" cy="545142"/>
        </a:xfrm>
        <a:prstGeom prst="roundRect">
          <a:avLst>
            <a:gd name="adj" fmla="val 10000"/>
          </a:avLst>
        </a:prstGeom>
        <a:solidFill>
          <a:sysClr val="window" lastClr="FFFFFF">
            <a:hueOff val="0"/>
            <a:satOff val="0"/>
            <a:lumOff val="0"/>
            <a:alphaOff val="0"/>
          </a:sys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ZA" dirty="0">
              <a:solidFill>
                <a:sysClr val="windowText" lastClr="000000">
                  <a:hueOff val="0"/>
                  <a:satOff val="0"/>
                  <a:lumOff val="0"/>
                  <a:alphaOff val="0"/>
                </a:sysClr>
              </a:solidFill>
              <a:latin typeface="Calibri"/>
              <a:ea typeface="+mn-ea"/>
              <a:cs typeface="+mn-cs"/>
            </a:rPr>
            <a:t>Chaired by DG</a:t>
          </a:r>
        </a:p>
      </dgm:t>
    </dgm:pt>
    <dgm:pt modelId="{656D409E-BBE4-45C1-BFD7-C7FAD27502A7}" type="parTrans" cxnId="{9236FD50-99FD-4638-B10E-39B264E9997F}">
      <dgm:prSet/>
      <dgm:spPr/>
      <dgm:t>
        <a:bodyPr/>
        <a:lstStyle/>
        <a:p>
          <a:endParaRPr lang="en-ZA"/>
        </a:p>
      </dgm:t>
    </dgm:pt>
    <dgm:pt modelId="{3948032C-1C16-4DF2-9B4B-9D91532B75E9}" type="sibTrans" cxnId="{9236FD50-99FD-4638-B10E-39B264E9997F}">
      <dgm:prSet/>
      <dgm:spPr/>
      <dgm:t>
        <a:bodyPr/>
        <a:lstStyle/>
        <a:p>
          <a:endParaRPr lang="en-ZA"/>
        </a:p>
      </dgm:t>
    </dgm:pt>
    <dgm:pt modelId="{4F847FCF-F451-4493-87E6-10936921316B}">
      <dgm:prSet phldrT="[Text]" custT="1"/>
      <dgm:spPr>
        <a:xfrm>
          <a:off x="2314960" y="2208385"/>
          <a:ext cx="2021257" cy="2983923"/>
        </a:xfrm>
        <a:prstGeom prst="roundRect">
          <a:avLst>
            <a:gd name="adj" fmla="val 10000"/>
          </a:avLst>
        </a:prstGeom>
        <a:solidFill>
          <a:sysClr val="window" lastClr="FFFFFF">
            <a:hueOff val="0"/>
            <a:satOff val="0"/>
            <a:lumOff val="0"/>
            <a:alphaOff val="0"/>
          </a:sys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gn="ctr"/>
          <a:r>
            <a:rPr lang="en-ZA" sz="1320" b="1" u="sng" dirty="0">
              <a:solidFill>
                <a:sysClr val="windowText" lastClr="000000">
                  <a:hueOff val="0"/>
                  <a:satOff val="0"/>
                  <a:lumOff val="0"/>
                  <a:alphaOff val="0"/>
                </a:sysClr>
              </a:solidFill>
              <a:latin typeface="Calibri"/>
              <a:ea typeface="+mn-ea"/>
              <a:cs typeface="+mn-cs"/>
            </a:rPr>
            <a:t>Members</a:t>
          </a:r>
          <a:r>
            <a:rPr lang="en-ZA" sz="1320" dirty="0">
              <a:solidFill>
                <a:sysClr val="windowText" lastClr="000000">
                  <a:hueOff val="0"/>
                  <a:satOff val="0"/>
                  <a:lumOff val="0"/>
                  <a:alphaOff val="0"/>
                </a:sysClr>
              </a:solidFill>
              <a:latin typeface="Calibri"/>
              <a:ea typeface="+mn-ea"/>
              <a:cs typeface="+mn-cs"/>
            </a:rPr>
            <a:t> </a:t>
          </a:r>
        </a:p>
        <a:p>
          <a:pPr algn="l"/>
          <a:r>
            <a:rPr lang="en-ZA" sz="1320" dirty="0">
              <a:solidFill>
                <a:sysClr val="windowText" lastClr="000000">
                  <a:hueOff val="0"/>
                  <a:satOff val="0"/>
                  <a:lumOff val="0"/>
                  <a:alphaOff val="0"/>
                </a:sysClr>
              </a:solidFill>
              <a:latin typeface="Calibri"/>
              <a:ea typeface="+mn-ea"/>
              <a:cs typeface="+mn-cs"/>
            </a:rPr>
            <a:t>COGTA National Officials</a:t>
          </a:r>
        </a:p>
        <a:p>
          <a:pPr algn="l"/>
          <a:r>
            <a:rPr lang="en-ZA" sz="1320" dirty="0">
              <a:solidFill>
                <a:sysClr val="windowText" lastClr="000000">
                  <a:hueOff val="0"/>
                  <a:satOff val="0"/>
                  <a:lumOff val="0"/>
                  <a:alphaOff val="0"/>
                </a:sysClr>
              </a:solidFill>
              <a:latin typeface="Calibri"/>
              <a:ea typeface="+mn-ea"/>
              <a:cs typeface="+mn-cs"/>
            </a:rPr>
            <a:t>COGTA Provincial Officials</a:t>
          </a:r>
        </a:p>
        <a:p>
          <a:pPr algn="l"/>
          <a:r>
            <a:rPr lang="en-ZA" sz="1320" dirty="0">
              <a:solidFill>
                <a:sysClr val="windowText" lastClr="000000">
                  <a:hueOff val="0"/>
                  <a:satOff val="0"/>
                  <a:lumOff val="0"/>
                  <a:alphaOff val="0"/>
                </a:sysClr>
              </a:solidFill>
              <a:latin typeface="Calibri"/>
              <a:ea typeface="+mn-ea"/>
              <a:cs typeface="+mn-cs"/>
            </a:rPr>
            <a:t>Sector Departments (National and Provincial)</a:t>
          </a:r>
        </a:p>
        <a:p>
          <a:pPr algn="l"/>
          <a:r>
            <a:rPr lang="en-ZA" sz="1320" dirty="0">
              <a:solidFill>
                <a:sysClr val="windowText" lastClr="000000">
                  <a:hueOff val="0"/>
                  <a:satOff val="0"/>
                  <a:lumOff val="0"/>
                  <a:alphaOff val="0"/>
                </a:sysClr>
              </a:solidFill>
              <a:latin typeface="Calibri"/>
              <a:ea typeface="+mn-ea"/>
              <a:cs typeface="+mn-cs"/>
            </a:rPr>
            <a:t>District Municipal Managers</a:t>
          </a:r>
        </a:p>
        <a:p>
          <a:pPr algn="l"/>
          <a:r>
            <a:rPr lang="en-ZA" sz="1320" dirty="0">
              <a:solidFill>
                <a:sysClr val="windowText" lastClr="000000">
                  <a:hueOff val="0"/>
                  <a:satOff val="0"/>
                  <a:lumOff val="0"/>
                  <a:alphaOff val="0"/>
                </a:sysClr>
              </a:solidFill>
              <a:latin typeface="Calibri"/>
              <a:ea typeface="+mn-ea"/>
              <a:cs typeface="+mn-cs"/>
            </a:rPr>
            <a:t>SALGA Provincial</a:t>
          </a:r>
        </a:p>
        <a:p>
          <a:pPr algn="l"/>
          <a:r>
            <a:rPr lang="en-ZA" sz="1320" dirty="0">
              <a:solidFill>
                <a:sysClr val="windowText" lastClr="000000">
                  <a:hueOff val="0"/>
                  <a:satOff val="0"/>
                  <a:lumOff val="0"/>
                  <a:alphaOff val="0"/>
                </a:sysClr>
              </a:solidFill>
              <a:latin typeface="Calibri"/>
              <a:ea typeface="+mn-ea"/>
              <a:cs typeface="+mn-cs"/>
            </a:rPr>
            <a:t>Provincial House of Traditional Leaders</a:t>
          </a:r>
        </a:p>
        <a:p>
          <a:pPr algn="l"/>
          <a:r>
            <a:rPr lang="en-ZA" sz="1320" dirty="0">
              <a:solidFill>
                <a:sysClr val="windowText" lastClr="000000">
                  <a:hueOff val="0"/>
                  <a:satOff val="0"/>
                  <a:lumOff val="0"/>
                  <a:alphaOff val="0"/>
                </a:sysClr>
              </a:solidFill>
              <a:latin typeface="Calibri"/>
              <a:ea typeface="+mn-ea"/>
              <a:cs typeface="+mn-cs"/>
            </a:rPr>
            <a:t>Social Partners (DBSA)</a:t>
          </a:r>
        </a:p>
        <a:p>
          <a:pPr algn="l"/>
          <a:r>
            <a:rPr lang="en-ZA" sz="1320" dirty="0">
              <a:solidFill>
                <a:sysClr val="windowText" lastClr="000000">
                  <a:hueOff val="0"/>
                  <a:satOff val="0"/>
                  <a:lumOff val="0"/>
                  <a:alphaOff val="0"/>
                </a:sysClr>
              </a:solidFill>
              <a:latin typeface="Calibri"/>
              <a:ea typeface="+mn-ea"/>
              <a:cs typeface="+mn-cs"/>
            </a:rPr>
            <a:t>Private Sector/Business</a:t>
          </a:r>
        </a:p>
        <a:p>
          <a:pPr algn="l"/>
          <a:r>
            <a:rPr lang="en-ZA" sz="1320" dirty="0">
              <a:solidFill>
                <a:sysClr val="windowText" lastClr="000000">
                  <a:hueOff val="0"/>
                  <a:satOff val="0"/>
                  <a:lumOff val="0"/>
                  <a:alphaOff val="0"/>
                </a:sysClr>
              </a:solidFill>
              <a:latin typeface="Calibri"/>
              <a:ea typeface="+mn-ea"/>
              <a:cs typeface="+mn-cs"/>
            </a:rPr>
            <a:t>Civil Society</a:t>
          </a:r>
        </a:p>
      </dgm:t>
    </dgm:pt>
    <dgm:pt modelId="{69A628E5-A9B8-4257-AC7B-A2D7B91B6848}" type="parTrans" cxnId="{625256BA-2863-4231-8316-BE34AD9BB156}">
      <dgm:prSet/>
      <dgm:spPr/>
      <dgm:t>
        <a:bodyPr/>
        <a:lstStyle/>
        <a:p>
          <a:endParaRPr lang="en-ZA"/>
        </a:p>
      </dgm:t>
    </dgm:pt>
    <dgm:pt modelId="{3B76A62B-2135-47A4-939D-EA3843749FCA}" type="sibTrans" cxnId="{625256BA-2863-4231-8316-BE34AD9BB156}">
      <dgm:prSet/>
      <dgm:spPr/>
      <dgm:t>
        <a:bodyPr/>
        <a:lstStyle/>
        <a:p>
          <a:endParaRPr lang="en-ZA"/>
        </a:p>
      </dgm:t>
    </dgm:pt>
    <dgm:pt modelId="{D937D6D7-05BD-496D-B703-34D3A5FD7658}">
      <dgm:prSet phldrT="[Text]" custT="1"/>
      <dgm:spPr>
        <a:xfrm>
          <a:off x="6829535" y="0"/>
          <a:ext cx="2110629" cy="5466078"/>
        </a:xfrm>
        <a:prstGeom prst="roundRect">
          <a:avLst>
            <a:gd name="adj" fmla="val 10000"/>
          </a:avLst>
        </a:prstGeom>
        <a:solidFill>
          <a:srgbClr val="9BBB59">
            <a:tint val="40000"/>
            <a:hueOff val="0"/>
            <a:satOff val="0"/>
            <a:lumOff val="0"/>
            <a:alphaOff val="0"/>
          </a:srgbClr>
        </a:solidFill>
        <a:ln w="9525" cap="flat" cmpd="sng" algn="ctr">
          <a:solidFill>
            <a:srgbClr val="9BBB59">
              <a:hueOff val="0"/>
              <a:satOff val="0"/>
              <a:lumOff val="0"/>
              <a:alphaOff val="0"/>
            </a:srgbClr>
          </a:solidFill>
          <a:prstDash val="solid"/>
        </a:ln>
        <a:effectLst/>
        <a:scene3d>
          <a:camera prst="orthographicFront">
            <a:rot lat="0" lon="0" rev="0"/>
          </a:camera>
          <a:lightRig rig="contrasting" dir="t">
            <a:rot lat="0" lon="0" rev="1200000"/>
          </a:lightRig>
        </a:scene3d>
        <a:sp3d z="-300000" prstMaterial="plastic"/>
      </dgm:spPr>
      <dgm:t>
        <a:bodyPr/>
        <a:lstStyle/>
        <a:p>
          <a:r>
            <a:rPr lang="en-ZA" sz="2000" b="1" dirty="0">
              <a:solidFill>
                <a:sysClr val="windowText" lastClr="000000">
                  <a:hueOff val="0"/>
                  <a:satOff val="0"/>
                  <a:lumOff val="0"/>
                  <a:alphaOff val="0"/>
                </a:sysClr>
              </a:solidFill>
              <a:latin typeface="Calibri"/>
              <a:ea typeface="+mn-ea"/>
              <a:cs typeface="+mn-cs"/>
            </a:rPr>
            <a:t>3x District DDM Technical Teams  </a:t>
          </a:r>
        </a:p>
      </dgm:t>
    </dgm:pt>
    <dgm:pt modelId="{E303A841-21DD-4829-8593-A47C080250FD}" type="parTrans" cxnId="{7D128EA1-3B1C-441C-AA88-3E6E3314FDD4}">
      <dgm:prSet/>
      <dgm:spPr/>
      <dgm:t>
        <a:bodyPr/>
        <a:lstStyle/>
        <a:p>
          <a:endParaRPr lang="en-ZA"/>
        </a:p>
      </dgm:t>
    </dgm:pt>
    <dgm:pt modelId="{A84903BB-8EAB-4329-BD2C-1D2669E3D40A}" type="sibTrans" cxnId="{7D128EA1-3B1C-441C-AA88-3E6E3314FDD4}">
      <dgm:prSet/>
      <dgm:spPr/>
      <dgm:t>
        <a:bodyPr/>
        <a:lstStyle/>
        <a:p>
          <a:endParaRPr lang="en-ZA"/>
        </a:p>
      </dgm:t>
    </dgm:pt>
    <dgm:pt modelId="{0354778E-1385-4A88-91C2-C5D7938CF93B}">
      <dgm:prSet phldrT="[Text]"/>
      <dgm:spPr>
        <a:xfrm>
          <a:off x="6910198" y="1360369"/>
          <a:ext cx="1809704" cy="615051"/>
        </a:xfrm>
        <a:prstGeom prst="roundRect">
          <a:avLst>
            <a:gd name="adj" fmla="val 10000"/>
          </a:avLst>
        </a:prstGeom>
        <a:solidFill>
          <a:sysClr val="window" lastClr="FFFFFF">
            <a:hueOff val="0"/>
            <a:satOff val="0"/>
            <a:lumOff val="0"/>
            <a:alphaOff val="0"/>
          </a:sys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ZA" dirty="0">
              <a:solidFill>
                <a:sysClr val="windowText" lastClr="000000">
                  <a:hueOff val="0"/>
                  <a:satOff val="0"/>
                  <a:lumOff val="0"/>
                  <a:alphaOff val="0"/>
                </a:sysClr>
              </a:solidFill>
              <a:latin typeface="Calibri"/>
              <a:ea typeface="+mn-ea"/>
              <a:cs typeface="+mn-cs"/>
            </a:rPr>
            <a:t>Chaired by District MM</a:t>
          </a:r>
        </a:p>
      </dgm:t>
    </dgm:pt>
    <dgm:pt modelId="{D98866B4-B1E1-4C99-A27A-2A19C769B812}" type="parTrans" cxnId="{A8844345-A3B5-4E11-9ECB-0DA64E3DAC51}">
      <dgm:prSet/>
      <dgm:spPr/>
      <dgm:t>
        <a:bodyPr/>
        <a:lstStyle/>
        <a:p>
          <a:endParaRPr lang="en-ZA"/>
        </a:p>
      </dgm:t>
    </dgm:pt>
    <dgm:pt modelId="{DC97C03F-173E-47E2-85E9-711CFCA2206A}" type="sibTrans" cxnId="{A8844345-A3B5-4E11-9ECB-0DA64E3DAC51}">
      <dgm:prSet/>
      <dgm:spPr/>
      <dgm:t>
        <a:bodyPr/>
        <a:lstStyle/>
        <a:p>
          <a:endParaRPr lang="en-ZA"/>
        </a:p>
      </dgm:t>
    </dgm:pt>
    <dgm:pt modelId="{EF02A45C-2B43-4FE2-A244-ED74D778A1BB}">
      <dgm:prSet phldrT="[Text]" custT="1"/>
      <dgm:spPr>
        <a:xfrm>
          <a:off x="6872874" y="2228076"/>
          <a:ext cx="2021257" cy="2914530"/>
        </a:xfrm>
        <a:prstGeom prst="roundRect">
          <a:avLst>
            <a:gd name="adj" fmla="val 10000"/>
          </a:avLst>
        </a:prstGeom>
        <a:solidFill>
          <a:sysClr val="window" lastClr="FFFFFF">
            <a:hueOff val="0"/>
            <a:satOff val="0"/>
            <a:lumOff val="0"/>
            <a:alphaOff val="0"/>
          </a:sys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gn="ctr"/>
          <a:r>
            <a:rPr lang="en-ZA" sz="1340" b="1" u="sng" dirty="0">
              <a:solidFill>
                <a:sysClr val="windowText" lastClr="000000">
                  <a:hueOff val="0"/>
                  <a:satOff val="0"/>
                  <a:lumOff val="0"/>
                  <a:alphaOff val="0"/>
                </a:sysClr>
              </a:solidFill>
              <a:latin typeface="Calibri"/>
              <a:ea typeface="+mn-ea"/>
              <a:cs typeface="+mn-cs"/>
            </a:rPr>
            <a:t>Members</a:t>
          </a:r>
        </a:p>
        <a:p>
          <a:pPr algn="l"/>
          <a:r>
            <a:rPr lang="en-ZA" sz="1340" dirty="0">
              <a:solidFill>
                <a:sysClr val="windowText" lastClr="000000">
                  <a:hueOff val="0"/>
                  <a:satOff val="0"/>
                  <a:lumOff val="0"/>
                  <a:alphaOff val="0"/>
                </a:sysClr>
              </a:solidFill>
              <a:latin typeface="Calibri"/>
              <a:ea typeface="+mn-ea"/>
              <a:cs typeface="+mn-cs"/>
            </a:rPr>
            <a:t>Provincial HOD(s)</a:t>
          </a:r>
        </a:p>
        <a:p>
          <a:pPr algn="l"/>
          <a:r>
            <a:rPr lang="en-ZA" sz="1340" dirty="0">
              <a:solidFill>
                <a:sysClr val="windowText" lastClr="000000">
                  <a:hueOff val="0"/>
                  <a:satOff val="0"/>
                  <a:lumOff val="0"/>
                  <a:alphaOff val="0"/>
                </a:sysClr>
              </a:solidFill>
              <a:latin typeface="Calibri"/>
              <a:ea typeface="+mn-ea"/>
              <a:cs typeface="+mn-cs"/>
            </a:rPr>
            <a:t>COGTA National Officials</a:t>
          </a:r>
        </a:p>
        <a:p>
          <a:pPr algn="l"/>
          <a:r>
            <a:rPr lang="en-ZA" sz="1340" dirty="0">
              <a:solidFill>
                <a:sysClr val="windowText" lastClr="000000">
                  <a:hueOff val="0"/>
                  <a:satOff val="0"/>
                  <a:lumOff val="0"/>
                  <a:alphaOff val="0"/>
                </a:sysClr>
              </a:solidFill>
              <a:latin typeface="Calibri"/>
              <a:ea typeface="+mn-ea"/>
              <a:cs typeface="+mn-cs"/>
            </a:rPr>
            <a:t>COGTA Provincial Officials</a:t>
          </a:r>
        </a:p>
        <a:p>
          <a:pPr algn="l"/>
          <a:r>
            <a:rPr lang="en-ZA" sz="1340" dirty="0">
              <a:solidFill>
                <a:sysClr val="windowText" lastClr="000000">
                  <a:hueOff val="0"/>
                  <a:satOff val="0"/>
                  <a:lumOff val="0"/>
                  <a:alphaOff val="0"/>
                </a:sysClr>
              </a:solidFill>
              <a:latin typeface="Calibri"/>
              <a:ea typeface="+mn-ea"/>
              <a:cs typeface="+mn-cs"/>
            </a:rPr>
            <a:t>MMs and Senior Managers (District and Locals)</a:t>
          </a:r>
        </a:p>
        <a:p>
          <a:pPr algn="l"/>
          <a:r>
            <a:rPr lang="en-ZA" sz="1340" dirty="0">
              <a:solidFill>
                <a:sysClr val="windowText" lastClr="000000">
                  <a:hueOff val="0"/>
                  <a:satOff val="0"/>
                  <a:lumOff val="0"/>
                  <a:alphaOff val="0"/>
                </a:sysClr>
              </a:solidFill>
              <a:latin typeface="Calibri"/>
              <a:ea typeface="+mn-ea"/>
              <a:cs typeface="+mn-cs"/>
            </a:rPr>
            <a:t>Sector Departments (National and Provincial)</a:t>
          </a:r>
        </a:p>
        <a:p>
          <a:pPr algn="l"/>
          <a:r>
            <a:rPr lang="en-ZA" sz="1340" dirty="0">
              <a:solidFill>
                <a:sysClr val="windowText" lastClr="000000">
                  <a:hueOff val="0"/>
                  <a:satOff val="0"/>
                  <a:lumOff val="0"/>
                  <a:alphaOff val="0"/>
                </a:sysClr>
              </a:solidFill>
              <a:latin typeface="Calibri"/>
              <a:ea typeface="+mn-ea"/>
              <a:cs typeface="+mn-cs"/>
            </a:rPr>
            <a:t>SALGA District</a:t>
          </a:r>
        </a:p>
        <a:p>
          <a:pPr algn="l"/>
          <a:r>
            <a:rPr lang="en-ZA" sz="1340" dirty="0">
              <a:solidFill>
                <a:sysClr val="windowText" lastClr="000000">
                  <a:hueOff val="0"/>
                  <a:satOff val="0"/>
                  <a:lumOff val="0"/>
                  <a:alphaOff val="0"/>
                </a:sysClr>
              </a:solidFill>
              <a:latin typeface="Calibri"/>
              <a:ea typeface="+mn-ea"/>
              <a:cs typeface="+mn-cs"/>
            </a:rPr>
            <a:t>Private Sector/Business</a:t>
          </a:r>
        </a:p>
        <a:p>
          <a:pPr algn="l"/>
          <a:r>
            <a:rPr lang="en-ZA" sz="1340" dirty="0">
              <a:solidFill>
                <a:sysClr val="windowText" lastClr="000000">
                  <a:hueOff val="0"/>
                  <a:satOff val="0"/>
                  <a:lumOff val="0"/>
                  <a:alphaOff val="0"/>
                </a:sysClr>
              </a:solidFill>
              <a:latin typeface="Calibri"/>
              <a:ea typeface="+mn-ea"/>
              <a:cs typeface="+mn-cs"/>
            </a:rPr>
            <a:t>Civil Society</a:t>
          </a:r>
        </a:p>
      </dgm:t>
    </dgm:pt>
    <dgm:pt modelId="{7EB023AC-5484-404E-AFC3-C090E94908A9}" type="parTrans" cxnId="{2A61ADD4-57CE-44F7-BC06-63A81AC909A8}">
      <dgm:prSet/>
      <dgm:spPr/>
      <dgm:t>
        <a:bodyPr/>
        <a:lstStyle/>
        <a:p>
          <a:endParaRPr lang="en-ZA"/>
        </a:p>
      </dgm:t>
    </dgm:pt>
    <dgm:pt modelId="{B6081DA0-F783-4FB5-8A01-6CA4834329A2}" type="sibTrans" cxnId="{2A61ADD4-57CE-44F7-BC06-63A81AC909A8}">
      <dgm:prSet/>
      <dgm:spPr/>
      <dgm:t>
        <a:bodyPr/>
        <a:lstStyle/>
        <a:p>
          <a:endParaRPr lang="en-ZA"/>
        </a:p>
      </dgm:t>
    </dgm:pt>
    <dgm:pt modelId="{E8863114-AB80-473D-B3CD-9C117A760A00}">
      <dgm:prSet custT="1"/>
      <dgm:spPr>
        <a:xfrm>
          <a:off x="4549231" y="0"/>
          <a:ext cx="2110629" cy="5466078"/>
        </a:xfrm>
        <a:prstGeom prst="roundRect">
          <a:avLst>
            <a:gd name="adj" fmla="val 10000"/>
          </a:avLst>
        </a:prstGeom>
        <a:solidFill>
          <a:srgbClr val="9BBB59">
            <a:tint val="40000"/>
            <a:hueOff val="0"/>
            <a:satOff val="0"/>
            <a:lumOff val="0"/>
            <a:alphaOff val="0"/>
          </a:srgbClr>
        </a:solidFill>
        <a:ln w="9525" cap="flat" cmpd="sng" algn="ctr">
          <a:solidFill>
            <a:srgbClr val="9BBB59">
              <a:hueOff val="0"/>
              <a:satOff val="0"/>
              <a:lumOff val="0"/>
              <a:alphaOff val="0"/>
            </a:srgbClr>
          </a:solidFill>
          <a:prstDash val="solid"/>
        </a:ln>
        <a:effectLst/>
        <a:scene3d>
          <a:camera prst="orthographicFront">
            <a:rot lat="0" lon="0" rev="0"/>
          </a:camera>
          <a:lightRig rig="contrasting" dir="t">
            <a:rot lat="0" lon="0" rev="1200000"/>
          </a:lightRig>
        </a:scene3d>
        <a:sp3d z="-300000" prstMaterial="plastic"/>
      </dgm:spPr>
      <dgm:t>
        <a:bodyPr/>
        <a:lstStyle/>
        <a:p>
          <a:r>
            <a:rPr lang="en-ZA" sz="2000" b="1" dirty="0">
              <a:solidFill>
                <a:sysClr val="windowText" lastClr="000000">
                  <a:hueOff val="0"/>
                  <a:satOff val="0"/>
                  <a:lumOff val="0"/>
                  <a:alphaOff val="0"/>
                </a:sysClr>
              </a:solidFill>
              <a:latin typeface="Calibri"/>
              <a:ea typeface="+mn-ea"/>
              <a:cs typeface="+mn-cs"/>
            </a:rPr>
            <a:t>3 x District DDM Councils </a:t>
          </a:r>
        </a:p>
      </dgm:t>
    </dgm:pt>
    <dgm:pt modelId="{C20DA2E1-261F-4FBD-AF9B-50472F85B0E7}" type="sibTrans" cxnId="{CD5DAADE-EC7F-494C-AA89-1E732C3BE973}">
      <dgm:prSet/>
      <dgm:spPr/>
      <dgm:t>
        <a:bodyPr/>
        <a:lstStyle/>
        <a:p>
          <a:endParaRPr lang="en-ZA"/>
        </a:p>
      </dgm:t>
    </dgm:pt>
    <dgm:pt modelId="{307F2FA6-55D9-4F8E-BF12-289385152012}" type="parTrans" cxnId="{CD5DAADE-EC7F-494C-AA89-1E732C3BE973}">
      <dgm:prSet/>
      <dgm:spPr/>
      <dgm:t>
        <a:bodyPr/>
        <a:lstStyle/>
        <a:p>
          <a:endParaRPr lang="en-ZA"/>
        </a:p>
      </dgm:t>
    </dgm:pt>
    <dgm:pt modelId="{E3C8AA4D-B72C-4DE4-8AA7-67A208BB4400}">
      <dgm:prSet/>
      <dgm:spPr>
        <a:xfrm>
          <a:off x="4722015" y="1413629"/>
          <a:ext cx="1688503" cy="528710"/>
        </a:xfrm>
        <a:prstGeom prst="roundRect">
          <a:avLst>
            <a:gd name="adj" fmla="val 10000"/>
          </a:avLst>
        </a:prstGeom>
        <a:solidFill>
          <a:sysClr val="window" lastClr="FFFFFF">
            <a:hueOff val="0"/>
            <a:satOff val="0"/>
            <a:lumOff val="0"/>
            <a:alphaOff val="0"/>
          </a:sys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ZA" dirty="0">
              <a:solidFill>
                <a:sysClr val="windowText" lastClr="000000">
                  <a:hueOff val="0"/>
                  <a:satOff val="0"/>
                  <a:lumOff val="0"/>
                  <a:alphaOff val="0"/>
                </a:sysClr>
              </a:solidFill>
              <a:latin typeface="Calibri"/>
              <a:ea typeface="+mn-ea"/>
              <a:cs typeface="+mn-cs"/>
            </a:rPr>
            <a:t>Chaired by District Executive Mayor</a:t>
          </a:r>
        </a:p>
      </dgm:t>
    </dgm:pt>
    <dgm:pt modelId="{C8B4764D-061C-465F-B5CC-B850E517BE55}" type="parTrans" cxnId="{2EF50C27-0FDD-48C2-90A1-76540570F478}">
      <dgm:prSet/>
      <dgm:spPr/>
      <dgm:t>
        <a:bodyPr/>
        <a:lstStyle/>
        <a:p>
          <a:endParaRPr lang="en-ZA"/>
        </a:p>
      </dgm:t>
    </dgm:pt>
    <dgm:pt modelId="{3282AC84-8C14-417E-9D9B-A655231BED40}" type="sibTrans" cxnId="{2EF50C27-0FDD-48C2-90A1-76540570F478}">
      <dgm:prSet/>
      <dgm:spPr/>
      <dgm:t>
        <a:bodyPr/>
        <a:lstStyle/>
        <a:p>
          <a:endParaRPr lang="en-ZA"/>
        </a:p>
      </dgm:t>
    </dgm:pt>
    <dgm:pt modelId="{B6404C51-5241-469F-B0D1-2527704BA413}">
      <dgm:prSet phldrT="[Text]"/>
      <dgm:spPr>
        <a:xfrm>
          <a:off x="194816" y="1418012"/>
          <a:ext cx="1688503" cy="460334"/>
        </a:xfrm>
        <a:prstGeom prst="roundRect">
          <a:avLst>
            <a:gd name="adj" fmla="val 10000"/>
          </a:avLst>
        </a:prstGeom>
        <a:solidFill>
          <a:sysClr val="window" lastClr="FFFFFF">
            <a:hueOff val="0"/>
            <a:satOff val="0"/>
            <a:lumOff val="0"/>
            <a:alphaOff val="0"/>
          </a:sys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en-ZA" dirty="0">
              <a:solidFill>
                <a:sysClr val="windowText" lastClr="000000">
                  <a:hueOff val="0"/>
                  <a:satOff val="0"/>
                  <a:lumOff val="0"/>
                  <a:alphaOff val="0"/>
                </a:sysClr>
              </a:solidFill>
              <a:latin typeface="Calibri"/>
              <a:ea typeface="+mn-ea"/>
              <a:cs typeface="+mn-cs"/>
            </a:rPr>
            <a:t>Chaired by Hon. Premier</a:t>
          </a:r>
        </a:p>
      </dgm:t>
    </dgm:pt>
    <dgm:pt modelId="{9B336CC6-5A77-42A8-9D8F-3AF74BC14C1B}" type="sibTrans" cxnId="{864D99DA-1344-4581-855C-D0ABB56D367E}">
      <dgm:prSet/>
      <dgm:spPr/>
      <dgm:t>
        <a:bodyPr/>
        <a:lstStyle/>
        <a:p>
          <a:endParaRPr lang="en-ZA"/>
        </a:p>
      </dgm:t>
    </dgm:pt>
    <dgm:pt modelId="{9262E912-399B-41F5-B4A7-2D2C29A7C3F3}" type="parTrans" cxnId="{864D99DA-1344-4581-855C-D0ABB56D367E}">
      <dgm:prSet/>
      <dgm:spPr/>
      <dgm:t>
        <a:bodyPr/>
        <a:lstStyle/>
        <a:p>
          <a:endParaRPr lang="en-ZA"/>
        </a:p>
      </dgm:t>
    </dgm:pt>
    <dgm:pt modelId="{B78B7A2D-C232-49AE-84E0-F7621D962BEA}">
      <dgm:prSet phldrT="[Text]" custT="1"/>
      <dgm:spPr>
        <a:xfrm>
          <a:off x="4673" y="2125095"/>
          <a:ext cx="2103977" cy="3066328"/>
        </a:xfrm>
        <a:prstGeom prst="roundRect">
          <a:avLst>
            <a:gd name="adj" fmla="val 10000"/>
          </a:avLst>
        </a:prstGeom>
        <a:solidFill>
          <a:sysClr val="window" lastClr="FFFFFF">
            <a:hueOff val="0"/>
            <a:satOff val="0"/>
            <a:lumOff val="0"/>
            <a:alphaOff val="0"/>
          </a:sys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gn="ctr"/>
          <a:r>
            <a:rPr lang="en-ZA" sz="1400" b="1" u="sng" dirty="0">
              <a:solidFill>
                <a:sysClr val="windowText" lastClr="000000">
                  <a:hueOff val="0"/>
                  <a:satOff val="0"/>
                  <a:lumOff val="0"/>
                  <a:alphaOff val="0"/>
                </a:sysClr>
              </a:solidFill>
              <a:latin typeface="Calibri"/>
              <a:ea typeface="+mn-ea"/>
              <a:cs typeface="+mn-cs"/>
            </a:rPr>
            <a:t>Members</a:t>
          </a:r>
          <a:r>
            <a:rPr lang="en-ZA" sz="1400" dirty="0">
              <a:solidFill>
                <a:sysClr val="windowText" lastClr="000000">
                  <a:hueOff val="0"/>
                  <a:satOff val="0"/>
                  <a:lumOff val="0"/>
                  <a:alphaOff val="0"/>
                </a:sysClr>
              </a:solidFill>
              <a:latin typeface="Calibri"/>
              <a:ea typeface="+mn-ea"/>
              <a:cs typeface="+mn-cs"/>
            </a:rPr>
            <a:t> </a:t>
          </a:r>
        </a:p>
        <a:p>
          <a:pPr algn="l"/>
          <a:r>
            <a:rPr lang="en-ZA" sz="1400" dirty="0">
              <a:solidFill>
                <a:sysClr val="windowText" lastClr="000000">
                  <a:hueOff val="0"/>
                  <a:satOff val="0"/>
                  <a:lumOff val="0"/>
                  <a:alphaOff val="0"/>
                </a:sysClr>
              </a:solidFill>
              <a:latin typeface="Calibri"/>
              <a:ea typeface="+mn-ea"/>
              <a:cs typeface="+mn-cs"/>
            </a:rPr>
            <a:t>District Champions(Three Ministers/Deputy Ministers)</a:t>
          </a:r>
        </a:p>
        <a:p>
          <a:pPr algn="l"/>
          <a:r>
            <a:rPr lang="en-ZA" sz="1400" dirty="0">
              <a:solidFill>
                <a:sysClr val="windowText" lastClr="000000">
                  <a:hueOff val="0"/>
                  <a:satOff val="0"/>
                  <a:lumOff val="0"/>
                  <a:alphaOff val="0"/>
                </a:sysClr>
              </a:solidFill>
              <a:latin typeface="Calibri"/>
              <a:ea typeface="+mn-ea"/>
              <a:cs typeface="+mn-cs"/>
            </a:rPr>
            <a:t>MECs</a:t>
          </a:r>
        </a:p>
        <a:p>
          <a:pPr algn="l"/>
          <a:r>
            <a:rPr lang="en-ZA" sz="1400" dirty="0">
              <a:solidFill>
                <a:sysClr val="windowText" lastClr="000000">
                  <a:hueOff val="0"/>
                  <a:satOff val="0"/>
                  <a:lumOff val="0"/>
                  <a:alphaOff val="0"/>
                </a:sysClr>
              </a:solidFill>
              <a:latin typeface="Calibri"/>
              <a:ea typeface="+mn-ea"/>
              <a:cs typeface="+mn-cs"/>
            </a:rPr>
            <a:t>District Executive Mayors</a:t>
          </a:r>
        </a:p>
        <a:p>
          <a:pPr algn="l"/>
          <a:r>
            <a:rPr lang="en-ZA" sz="1400" dirty="0">
              <a:solidFill>
                <a:sysClr val="windowText" lastClr="000000">
                  <a:hueOff val="0"/>
                  <a:satOff val="0"/>
                  <a:lumOff val="0"/>
                  <a:alphaOff val="0"/>
                </a:sysClr>
              </a:solidFill>
              <a:latin typeface="Calibri"/>
              <a:ea typeface="+mn-ea"/>
              <a:cs typeface="+mn-cs"/>
            </a:rPr>
            <a:t>SALGA Provincial</a:t>
          </a:r>
        </a:p>
        <a:p>
          <a:pPr algn="l"/>
          <a:r>
            <a:rPr lang="en-ZA" sz="1400" dirty="0">
              <a:solidFill>
                <a:sysClr val="windowText" lastClr="000000">
                  <a:hueOff val="0"/>
                  <a:satOff val="0"/>
                  <a:lumOff val="0"/>
                  <a:alphaOff val="0"/>
                </a:sysClr>
              </a:solidFill>
              <a:latin typeface="Calibri"/>
              <a:ea typeface="+mn-ea"/>
              <a:cs typeface="+mn-cs"/>
            </a:rPr>
            <a:t>Provincial House of Traditional Leaders</a:t>
          </a:r>
        </a:p>
        <a:p>
          <a:pPr algn="l"/>
          <a:r>
            <a:rPr lang="en-ZA" sz="1400" dirty="0">
              <a:solidFill>
                <a:sysClr val="windowText" lastClr="000000">
                  <a:hueOff val="0"/>
                  <a:satOff val="0"/>
                  <a:lumOff val="0"/>
                  <a:alphaOff val="0"/>
                </a:sysClr>
              </a:solidFill>
              <a:latin typeface="Calibri"/>
              <a:ea typeface="+mn-ea"/>
              <a:cs typeface="+mn-cs"/>
            </a:rPr>
            <a:t>Social Partners (DBSA)</a:t>
          </a:r>
        </a:p>
        <a:p>
          <a:pPr algn="l"/>
          <a:r>
            <a:rPr lang="en-ZA" sz="1400" dirty="0">
              <a:solidFill>
                <a:sysClr val="windowText" lastClr="000000">
                  <a:hueOff val="0"/>
                  <a:satOff val="0"/>
                  <a:lumOff val="0"/>
                  <a:alphaOff val="0"/>
                </a:sysClr>
              </a:solidFill>
              <a:latin typeface="Calibri"/>
              <a:ea typeface="+mn-ea"/>
              <a:cs typeface="+mn-cs"/>
            </a:rPr>
            <a:t>Private Sector/Business</a:t>
          </a:r>
        </a:p>
        <a:p>
          <a:pPr algn="l"/>
          <a:r>
            <a:rPr lang="en-ZA" sz="1400" dirty="0">
              <a:solidFill>
                <a:sysClr val="windowText" lastClr="000000">
                  <a:hueOff val="0"/>
                  <a:satOff val="0"/>
                  <a:lumOff val="0"/>
                  <a:alphaOff val="0"/>
                </a:sysClr>
              </a:solidFill>
              <a:latin typeface="Calibri"/>
              <a:ea typeface="+mn-ea"/>
              <a:cs typeface="+mn-cs"/>
            </a:rPr>
            <a:t>Civil Society</a:t>
          </a:r>
        </a:p>
      </dgm:t>
    </dgm:pt>
    <dgm:pt modelId="{D9D6EB82-769B-48B1-B365-F3CC48970A28}" type="sibTrans" cxnId="{B9E70D2C-20CD-44FA-A38D-81D5B5B70954}">
      <dgm:prSet/>
      <dgm:spPr/>
      <dgm:t>
        <a:bodyPr/>
        <a:lstStyle/>
        <a:p>
          <a:endParaRPr lang="en-ZA"/>
        </a:p>
      </dgm:t>
    </dgm:pt>
    <dgm:pt modelId="{B7303CC4-5CA4-4B68-9B80-B92BF78D45FB}" type="parTrans" cxnId="{B9E70D2C-20CD-44FA-A38D-81D5B5B70954}">
      <dgm:prSet/>
      <dgm:spPr/>
      <dgm:t>
        <a:bodyPr/>
        <a:lstStyle/>
        <a:p>
          <a:endParaRPr lang="en-ZA"/>
        </a:p>
      </dgm:t>
    </dgm:pt>
    <dgm:pt modelId="{F990A75E-E722-4D7F-B2EE-0D6C4184FA0D}">
      <dgm:prSet custT="1"/>
      <dgm:spPr>
        <a:xfrm>
          <a:off x="4539201" y="2193713"/>
          <a:ext cx="2130689" cy="2996935"/>
        </a:xfrm>
        <a:prstGeom prst="roundRect">
          <a:avLst>
            <a:gd name="adj" fmla="val 10000"/>
          </a:avLst>
        </a:prstGeom>
        <a:solidFill>
          <a:sysClr val="window" lastClr="FFFFFF">
            <a:hueOff val="0"/>
            <a:satOff val="0"/>
            <a:lumOff val="0"/>
            <a:alphaOff val="0"/>
          </a:sys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lgn="ctr"/>
          <a:r>
            <a:rPr lang="en-ZA" sz="1500" b="1" u="sng" dirty="0">
              <a:solidFill>
                <a:sysClr val="windowText" lastClr="000000">
                  <a:hueOff val="0"/>
                  <a:satOff val="0"/>
                  <a:lumOff val="0"/>
                  <a:alphaOff val="0"/>
                </a:sysClr>
              </a:solidFill>
              <a:latin typeface="Calibri"/>
              <a:ea typeface="+mn-ea"/>
              <a:cs typeface="+mn-cs"/>
            </a:rPr>
            <a:t>Members</a:t>
          </a:r>
          <a:r>
            <a:rPr lang="en-ZA" sz="1500" dirty="0">
              <a:solidFill>
                <a:sysClr val="windowText" lastClr="000000">
                  <a:hueOff val="0"/>
                  <a:satOff val="0"/>
                  <a:lumOff val="0"/>
                  <a:alphaOff val="0"/>
                </a:sysClr>
              </a:solidFill>
              <a:latin typeface="Calibri"/>
              <a:ea typeface="+mn-ea"/>
              <a:cs typeface="+mn-cs"/>
            </a:rPr>
            <a:t> </a:t>
          </a:r>
        </a:p>
        <a:p>
          <a:pPr algn="l"/>
          <a:r>
            <a:rPr lang="en-ZA" sz="1500" dirty="0">
              <a:solidFill>
                <a:sysClr val="windowText" lastClr="000000">
                  <a:hueOff val="0"/>
                  <a:satOff val="0"/>
                  <a:lumOff val="0"/>
                  <a:alphaOff val="0"/>
                </a:sysClr>
              </a:solidFill>
              <a:latin typeface="Calibri"/>
              <a:ea typeface="+mn-ea"/>
              <a:cs typeface="+mn-cs"/>
            </a:rPr>
            <a:t>District Champion (Minister/Deputy Minister)</a:t>
          </a:r>
        </a:p>
        <a:p>
          <a:pPr algn="l"/>
          <a:r>
            <a:rPr lang="en-ZA" sz="1500" dirty="0">
              <a:solidFill>
                <a:sysClr val="windowText" lastClr="000000">
                  <a:hueOff val="0"/>
                  <a:satOff val="0"/>
                  <a:lumOff val="0"/>
                  <a:alphaOff val="0"/>
                </a:sysClr>
              </a:solidFill>
              <a:latin typeface="Calibri"/>
              <a:ea typeface="+mn-ea"/>
              <a:cs typeface="+mn-cs"/>
            </a:rPr>
            <a:t>MEC(s)</a:t>
          </a:r>
        </a:p>
        <a:p>
          <a:pPr algn="l"/>
          <a:r>
            <a:rPr lang="en-ZA" sz="1500" dirty="0">
              <a:solidFill>
                <a:sysClr val="windowText" lastClr="000000">
                  <a:hueOff val="0"/>
                  <a:satOff val="0"/>
                  <a:lumOff val="0"/>
                  <a:alphaOff val="0"/>
                </a:sysClr>
              </a:solidFill>
              <a:latin typeface="Calibri"/>
              <a:ea typeface="+mn-ea"/>
              <a:cs typeface="+mn-cs"/>
            </a:rPr>
            <a:t>MMCs</a:t>
          </a:r>
        </a:p>
        <a:p>
          <a:pPr algn="l"/>
          <a:r>
            <a:rPr lang="en-ZA" sz="1500" dirty="0">
              <a:solidFill>
                <a:sysClr val="windowText" lastClr="000000">
                  <a:hueOff val="0"/>
                  <a:satOff val="0"/>
                  <a:lumOff val="0"/>
                  <a:alphaOff val="0"/>
                </a:sysClr>
              </a:solidFill>
              <a:latin typeface="Calibri"/>
              <a:ea typeface="+mn-ea"/>
              <a:cs typeface="+mn-cs"/>
            </a:rPr>
            <a:t>Local Mayors and Heads of Portfolio Committees</a:t>
          </a:r>
        </a:p>
        <a:p>
          <a:pPr algn="l"/>
          <a:r>
            <a:rPr lang="en-ZA" sz="1500" dirty="0">
              <a:solidFill>
                <a:sysClr val="windowText" lastClr="000000">
                  <a:hueOff val="0"/>
                  <a:satOff val="0"/>
                  <a:lumOff val="0"/>
                  <a:alphaOff val="0"/>
                </a:sysClr>
              </a:solidFill>
              <a:latin typeface="Calibri"/>
              <a:ea typeface="+mn-ea"/>
              <a:cs typeface="+mn-cs"/>
            </a:rPr>
            <a:t>SALGA District</a:t>
          </a:r>
        </a:p>
        <a:p>
          <a:pPr algn="l"/>
          <a:r>
            <a:rPr lang="en-ZA" sz="1500" dirty="0">
              <a:solidFill>
                <a:sysClr val="windowText" lastClr="000000">
                  <a:hueOff val="0"/>
                  <a:satOff val="0"/>
                  <a:lumOff val="0"/>
                  <a:alphaOff val="0"/>
                </a:sysClr>
              </a:solidFill>
              <a:latin typeface="Calibri"/>
              <a:ea typeface="+mn-ea"/>
              <a:cs typeface="+mn-cs"/>
            </a:rPr>
            <a:t>Private Sector/Business</a:t>
          </a:r>
        </a:p>
        <a:p>
          <a:pPr algn="l"/>
          <a:r>
            <a:rPr lang="en-ZA" sz="1500" dirty="0">
              <a:solidFill>
                <a:sysClr val="windowText" lastClr="000000">
                  <a:hueOff val="0"/>
                  <a:satOff val="0"/>
                  <a:lumOff val="0"/>
                  <a:alphaOff val="0"/>
                </a:sysClr>
              </a:solidFill>
              <a:latin typeface="Calibri"/>
              <a:ea typeface="+mn-ea"/>
              <a:cs typeface="+mn-cs"/>
            </a:rPr>
            <a:t>Civil Society</a:t>
          </a:r>
        </a:p>
      </dgm:t>
    </dgm:pt>
    <dgm:pt modelId="{BD33E3C1-99C7-4D78-8A4E-AC19ED0FFC4A}" type="sibTrans" cxnId="{6A215416-BE0B-423E-B34F-08F9C4F58FD2}">
      <dgm:prSet/>
      <dgm:spPr/>
      <dgm:t>
        <a:bodyPr/>
        <a:lstStyle/>
        <a:p>
          <a:endParaRPr lang="en-ZA"/>
        </a:p>
      </dgm:t>
    </dgm:pt>
    <dgm:pt modelId="{14333382-6DB7-4D16-90EE-766CAA4309BD}" type="parTrans" cxnId="{6A215416-BE0B-423E-B34F-08F9C4F58FD2}">
      <dgm:prSet/>
      <dgm:spPr/>
      <dgm:t>
        <a:bodyPr/>
        <a:lstStyle/>
        <a:p>
          <a:endParaRPr lang="en-ZA"/>
        </a:p>
      </dgm:t>
    </dgm:pt>
    <dgm:pt modelId="{E1F03C08-5C88-4D09-9549-F38DC1ADC96C}" type="pres">
      <dgm:prSet presAssocID="{F1ACFCE3-B432-426F-B138-A085F25D4145}" presName="theList" presStyleCnt="0">
        <dgm:presLayoutVars>
          <dgm:dir/>
          <dgm:animLvl val="lvl"/>
          <dgm:resizeHandles val="exact"/>
        </dgm:presLayoutVars>
      </dgm:prSet>
      <dgm:spPr/>
    </dgm:pt>
    <dgm:pt modelId="{03FAADE5-678F-474F-A791-9DE2F3185549}" type="pres">
      <dgm:prSet presAssocID="{0EF73FEA-91D0-4F23-9D7F-F810F387EA6E}" presName="compNode" presStyleCnt="0"/>
      <dgm:spPr/>
    </dgm:pt>
    <dgm:pt modelId="{0255AB79-43FF-4E3B-9AE6-2A8AE53C7F0C}" type="pres">
      <dgm:prSet presAssocID="{0EF73FEA-91D0-4F23-9D7F-F810F387EA6E}" presName="aNode" presStyleLbl="bgShp" presStyleIdx="0" presStyleCnt="4" custLinFactNeighborX="3058" custLinFactNeighborY="-27113"/>
      <dgm:spPr/>
    </dgm:pt>
    <dgm:pt modelId="{01BE4A62-C154-47E8-9888-6D7AF963AAD2}" type="pres">
      <dgm:prSet presAssocID="{0EF73FEA-91D0-4F23-9D7F-F810F387EA6E}" presName="textNode" presStyleLbl="bgShp" presStyleIdx="0" presStyleCnt="4"/>
      <dgm:spPr/>
    </dgm:pt>
    <dgm:pt modelId="{8EB45456-D49C-44EA-8D5B-27092F39B69C}" type="pres">
      <dgm:prSet presAssocID="{0EF73FEA-91D0-4F23-9D7F-F810F387EA6E}" presName="compChildNode" presStyleCnt="0"/>
      <dgm:spPr/>
    </dgm:pt>
    <dgm:pt modelId="{3C54F378-8721-4B85-892B-3D2175A42E2E}" type="pres">
      <dgm:prSet presAssocID="{0EF73FEA-91D0-4F23-9D7F-F810F387EA6E}" presName="theInnerList" presStyleCnt="0"/>
      <dgm:spPr/>
    </dgm:pt>
    <dgm:pt modelId="{ACAE30AD-1170-4A94-9EE2-2E24EC3E2183}" type="pres">
      <dgm:prSet presAssocID="{B6404C51-5241-469F-B0D1-2527704BA413}" presName="childNode" presStyleLbl="node1" presStyleIdx="0" presStyleCnt="8" custScaleY="300251" custLinFactY="-114787" custLinFactNeighborX="-1042" custLinFactNeighborY="-200000">
        <dgm:presLayoutVars>
          <dgm:bulletEnabled val="1"/>
        </dgm:presLayoutVars>
      </dgm:prSet>
      <dgm:spPr/>
    </dgm:pt>
    <dgm:pt modelId="{3E3CA1E1-55CA-4FD3-BEED-22F8057664A6}" type="pres">
      <dgm:prSet presAssocID="{B6404C51-5241-469F-B0D1-2527704BA413}" presName="aSpace2" presStyleCnt="0"/>
      <dgm:spPr/>
    </dgm:pt>
    <dgm:pt modelId="{30317D5E-88BF-49FB-A26B-EA8783F68594}" type="pres">
      <dgm:prSet presAssocID="{B78B7A2D-C232-49AE-84E0-F7621D962BEA}" presName="childNode" presStyleLbl="node1" presStyleIdx="1" presStyleCnt="8" custScaleX="124606" custScaleY="2000000" custLinFactY="42719" custLinFactNeighborX="4624" custLinFactNeighborY="100000">
        <dgm:presLayoutVars>
          <dgm:bulletEnabled val="1"/>
        </dgm:presLayoutVars>
      </dgm:prSet>
      <dgm:spPr/>
    </dgm:pt>
    <dgm:pt modelId="{B0D746CF-33AE-4DF1-8606-5A08866537C3}" type="pres">
      <dgm:prSet presAssocID="{0EF73FEA-91D0-4F23-9D7F-F810F387EA6E}" presName="aSpace" presStyleCnt="0"/>
      <dgm:spPr/>
    </dgm:pt>
    <dgm:pt modelId="{18FEE54D-2621-49F8-8254-268F26CFC2E1}" type="pres">
      <dgm:prSet presAssocID="{22B710CF-2BB3-425E-8B30-A9AC27C40B6E}" presName="compNode" presStyleCnt="0"/>
      <dgm:spPr/>
    </dgm:pt>
    <dgm:pt modelId="{313E213B-92AB-4723-B6AB-656E2A19E266}" type="pres">
      <dgm:prSet presAssocID="{22B710CF-2BB3-425E-8B30-A9AC27C40B6E}" presName="aNode" presStyleLbl="bgShp" presStyleIdx="1" presStyleCnt="4"/>
      <dgm:spPr/>
    </dgm:pt>
    <dgm:pt modelId="{0BE41E59-1D75-465D-BED6-7AF1B99488B6}" type="pres">
      <dgm:prSet presAssocID="{22B710CF-2BB3-425E-8B30-A9AC27C40B6E}" presName="textNode" presStyleLbl="bgShp" presStyleIdx="1" presStyleCnt="4"/>
      <dgm:spPr/>
    </dgm:pt>
    <dgm:pt modelId="{078A9EB6-3A7F-4422-BBF4-60A9FEB703BE}" type="pres">
      <dgm:prSet presAssocID="{22B710CF-2BB3-425E-8B30-A9AC27C40B6E}" presName="compChildNode" presStyleCnt="0"/>
      <dgm:spPr/>
    </dgm:pt>
    <dgm:pt modelId="{2C7A1670-613A-4932-8426-84545D6AA8CD}" type="pres">
      <dgm:prSet presAssocID="{22B710CF-2BB3-425E-8B30-A9AC27C40B6E}" presName="theInnerList" presStyleCnt="0"/>
      <dgm:spPr/>
    </dgm:pt>
    <dgm:pt modelId="{623F7993-C3A7-43B0-9BD5-E9D6E9393FF4}" type="pres">
      <dgm:prSet presAssocID="{FCF54697-C8A8-435E-B34C-4244C33B5AEE}" presName="childNode" presStyleLbl="node1" presStyleIdx="2" presStyleCnt="8" custAng="10800000" custFlipVert="1" custScaleX="103294" custScaleY="365386" custLinFactY="-131325" custLinFactNeighborX="-3902" custLinFactNeighborY="-200000">
        <dgm:presLayoutVars>
          <dgm:bulletEnabled val="1"/>
        </dgm:presLayoutVars>
      </dgm:prSet>
      <dgm:spPr/>
    </dgm:pt>
    <dgm:pt modelId="{88D98D65-A059-4FD0-B5A3-329030B1D307}" type="pres">
      <dgm:prSet presAssocID="{FCF54697-C8A8-435E-B34C-4244C33B5AEE}" presName="aSpace2" presStyleCnt="0"/>
      <dgm:spPr/>
    </dgm:pt>
    <dgm:pt modelId="{4AE58827-55D6-48F8-80B0-8519646CF98C}" type="pres">
      <dgm:prSet presAssocID="{4F847FCF-F451-4493-87E6-10936921316B}" presName="childNode" presStyleLbl="node1" presStyleIdx="3" presStyleCnt="8" custScaleX="119707" custScaleY="2000000">
        <dgm:presLayoutVars>
          <dgm:bulletEnabled val="1"/>
        </dgm:presLayoutVars>
      </dgm:prSet>
      <dgm:spPr/>
    </dgm:pt>
    <dgm:pt modelId="{83DE8B4E-9681-40E8-BBC6-39A18852A0DA}" type="pres">
      <dgm:prSet presAssocID="{22B710CF-2BB3-425E-8B30-A9AC27C40B6E}" presName="aSpace" presStyleCnt="0"/>
      <dgm:spPr/>
    </dgm:pt>
    <dgm:pt modelId="{77130803-0556-4B58-B1D1-CD4576EF6553}" type="pres">
      <dgm:prSet presAssocID="{E8863114-AB80-473D-B3CD-9C117A760A00}" presName="compNode" presStyleCnt="0"/>
      <dgm:spPr/>
    </dgm:pt>
    <dgm:pt modelId="{64F9FE7D-8DB1-4B80-9AEE-03E637DC450F}" type="pres">
      <dgm:prSet presAssocID="{E8863114-AB80-473D-B3CD-9C117A760A00}" presName="aNode" presStyleLbl="bgShp" presStyleIdx="2" presStyleCnt="4"/>
      <dgm:spPr/>
    </dgm:pt>
    <dgm:pt modelId="{796FAE58-CA72-4852-8193-A76B4D7E9F58}" type="pres">
      <dgm:prSet presAssocID="{E8863114-AB80-473D-B3CD-9C117A760A00}" presName="textNode" presStyleLbl="bgShp" presStyleIdx="2" presStyleCnt="4"/>
      <dgm:spPr/>
    </dgm:pt>
    <dgm:pt modelId="{746B9FDE-156E-4735-A90C-51E3DE955351}" type="pres">
      <dgm:prSet presAssocID="{E8863114-AB80-473D-B3CD-9C117A760A00}" presName="compChildNode" presStyleCnt="0"/>
      <dgm:spPr/>
    </dgm:pt>
    <dgm:pt modelId="{DE4AE097-0336-4F6A-87E4-83DD5321E8C8}" type="pres">
      <dgm:prSet presAssocID="{E8863114-AB80-473D-B3CD-9C117A760A00}" presName="theInnerList" presStyleCnt="0"/>
      <dgm:spPr/>
    </dgm:pt>
    <dgm:pt modelId="{503F4F0B-B8BB-40B2-9D1C-BD4FDC13233F}" type="pres">
      <dgm:prSet presAssocID="{E3C8AA4D-B72C-4DE4-8AA7-67A208BB4400}" presName="childNode" presStyleLbl="node1" presStyleIdx="4" presStyleCnt="8" custScaleY="352834" custLinFactY="-121600" custLinFactNeighborX="-2267" custLinFactNeighborY="-200000">
        <dgm:presLayoutVars>
          <dgm:bulletEnabled val="1"/>
        </dgm:presLayoutVars>
      </dgm:prSet>
      <dgm:spPr/>
    </dgm:pt>
    <dgm:pt modelId="{76ED7A5F-00EB-42E4-9673-1CFA1AE0DACB}" type="pres">
      <dgm:prSet presAssocID="{E3C8AA4D-B72C-4DE4-8AA7-67A208BB4400}" presName="aSpace2" presStyleCnt="0"/>
      <dgm:spPr/>
    </dgm:pt>
    <dgm:pt modelId="{198BB7CF-6453-4A56-8C9F-1C6F733DC179}" type="pres">
      <dgm:prSet presAssocID="{F990A75E-E722-4D7F-B2EE-0D6C4184FA0D}" presName="childNode" presStyleLbl="node1" presStyleIdx="5" presStyleCnt="8" custScaleX="126188" custScaleY="2000000">
        <dgm:presLayoutVars>
          <dgm:bulletEnabled val="1"/>
        </dgm:presLayoutVars>
      </dgm:prSet>
      <dgm:spPr/>
    </dgm:pt>
    <dgm:pt modelId="{F4DACE0A-02C9-4D44-8DFD-594592DD5FB3}" type="pres">
      <dgm:prSet presAssocID="{E8863114-AB80-473D-B3CD-9C117A760A00}" presName="aSpace" presStyleCnt="0"/>
      <dgm:spPr/>
    </dgm:pt>
    <dgm:pt modelId="{7CE02D55-6983-49C4-8BC4-39DCC5D8623B}" type="pres">
      <dgm:prSet presAssocID="{D937D6D7-05BD-496D-B703-34D3A5FD7658}" presName="compNode" presStyleCnt="0"/>
      <dgm:spPr/>
    </dgm:pt>
    <dgm:pt modelId="{B8F6C15E-1DCC-486C-AF2B-7B7EB29E6456}" type="pres">
      <dgm:prSet presAssocID="{D937D6D7-05BD-496D-B703-34D3A5FD7658}" presName="aNode" presStyleLbl="bgShp" presStyleIdx="3" presStyleCnt="4" custLinFactNeighborX="78063" custLinFactNeighborY="25655"/>
      <dgm:spPr/>
    </dgm:pt>
    <dgm:pt modelId="{0B2D332E-82BF-4A7C-A32D-74656B75D8F2}" type="pres">
      <dgm:prSet presAssocID="{D937D6D7-05BD-496D-B703-34D3A5FD7658}" presName="textNode" presStyleLbl="bgShp" presStyleIdx="3" presStyleCnt="4"/>
      <dgm:spPr/>
    </dgm:pt>
    <dgm:pt modelId="{F5200368-9254-44B4-BD2B-E61C243E898E}" type="pres">
      <dgm:prSet presAssocID="{D937D6D7-05BD-496D-B703-34D3A5FD7658}" presName="compChildNode" presStyleCnt="0"/>
      <dgm:spPr/>
    </dgm:pt>
    <dgm:pt modelId="{6E4CDCAE-474F-4CDA-8861-C50DA49CBBF6}" type="pres">
      <dgm:prSet presAssocID="{D937D6D7-05BD-496D-B703-34D3A5FD7658}" presName="theInnerList" presStyleCnt="0"/>
      <dgm:spPr/>
    </dgm:pt>
    <dgm:pt modelId="{AF16CEE5-8ED4-4CB2-87D1-D5C6F0BDB00B}" type="pres">
      <dgm:prSet presAssocID="{0354778E-1385-4A88-91C2-C5D7938CF93B}" presName="childNode" presStyleLbl="node1" presStyleIdx="6" presStyleCnt="8" custScaleX="107178" custScaleY="422059" custLinFactY="-161323" custLinFactNeighborX="-4054" custLinFactNeighborY="-200000">
        <dgm:presLayoutVars>
          <dgm:bulletEnabled val="1"/>
        </dgm:presLayoutVars>
      </dgm:prSet>
      <dgm:spPr/>
    </dgm:pt>
    <dgm:pt modelId="{56153D1D-B2B9-4B6F-B03E-B6E9B4CA3823}" type="pres">
      <dgm:prSet presAssocID="{0354778E-1385-4A88-91C2-C5D7938CF93B}" presName="aSpace2" presStyleCnt="0"/>
      <dgm:spPr/>
    </dgm:pt>
    <dgm:pt modelId="{E801301D-E313-46A9-BF14-EC895D5DDF02}" type="pres">
      <dgm:prSet presAssocID="{EF02A45C-2B43-4FE2-A244-ED74D778A1BB}" presName="childNode" presStyleLbl="node1" presStyleIdx="7" presStyleCnt="8" custScaleX="119707" custScaleY="2000000" custLinFactY="-18716" custLinFactNeighborY="-100000">
        <dgm:presLayoutVars>
          <dgm:bulletEnabled val="1"/>
        </dgm:presLayoutVars>
      </dgm:prSet>
      <dgm:spPr/>
    </dgm:pt>
  </dgm:ptLst>
  <dgm:cxnLst>
    <dgm:cxn modelId="{6A215416-BE0B-423E-B34F-08F9C4F58FD2}" srcId="{E8863114-AB80-473D-B3CD-9C117A760A00}" destId="{F990A75E-E722-4D7F-B2EE-0D6C4184FA0D}" srcOrd="1" destOrd="0" parTransId="{14333382-6DB7-4D16-90EE-766CAA4309BD}" sibTransId="{BD33E3C1-99C7-4D78-8A4E-AC19ED0FFC4A}"/>
    <dgm:cxn modelId="{9C06C222-6C1B-43F1-B1F2-CC474DE3C845}" type="presOf" srcId="{F1ACFCE3-B432-426F-B138-A085F25D4145}" destId="{E1F03C08-5C88-4D09-9549-F38DC1ADC96C}" srcOrd="0" destOrd="0" presId="urn:microsoft.com/office/officeart/2005/8/layout/lProcess2#1"/>
    <dgm:cxn modelId="{2EF50C27-0FDD-48C2-90A1-76540570F478}" srcId="{E8863114-AB80-473D-B3CD-9C117A760A00}" destId="{E3C8AA4D-B72C-4DE4-8AA7-67A208BB4400}" srcOrd="0" destOrd="0" parTransId="{C8B4764D-061C-465F-B5CC-B850E517BE55}" sibTransId="{3282AC84-8C14-417E-9D9B-A655231BED40}"/>
    <dgm:cxn modelId="{B9E70D2C-20CD-44FA-A38D-81D5B5B70954}" srcId="{0EF73FEA-91D0-4F23-9D7F-F810F387EA6E}" destId="{B78B7A2D-C232-49AE-84E0-F7621D962BEA}" srcOrd="1" destOrd="0" parTransId="{B7303CC4-5CA4-4B68-9B80-B92BF78D45FB}" sibTransId="{D9D6EB82-769B-48B1-B365-F3CC48970A28}"/>
    <dgm:cxn modelId="{95276138-2F6C-4AA2-8C22-B5360EB37E34}" type="presOf" srcId="{F990A75E-E722-4D7F-B2EE-0D6C4184FA0D}" destId="{198BB7CF-6453-4A56-8C9F-1C6F733DC179}" srcOrd="0" destOrd="0" presId="urn:microsoft.com/office/officeart/2005/8/layout/lProcess2#1"/>
    <dgm:cxn modelId="{A8844345-A3B5-4E11-9ECB-0DA64E3DAC51}" srcId="{D937D6D7-05BD-496D-B703-34D3A5FD7658}" destId="{0354778E-1385-4A88-91C2-C5D7938CF93B}" srcOrd="0" destOrd="0" parTransId="{D98866B4-B1E1-4C99-A27A-2A19C769B812}" sibTransId="{DC97C03F-173E-47E2-85E9-711CFCA2206A}"/>
    <dgm:cxn modelId="{639BF545-63DF-44EF-A57D-4A07E3C8FECF}" srcId="{F1ACFCE3-B432-426F-B138-A085F25D4145}" destId="{22B710CF-2BB3-425E-8B30-A9AC27C40B6E}" srcOrd="1" destOrd="0" parTransId="{5FD3E0EB-5A3F-49B5-926C-84A4266B1960}" sibTransId="{BB5B7544-6285-46FB-BD2F-48C7AEAD1646}"/>
    <dgm:cxn modelId="{9236FD50-99FD-4638-B10E-39B264E9997F}" srcId="{22B710CF-2BB3-425E-8B30-A9AC27C40B6E}" destId="{FCF54697-C8A8-435E-B34C-4244C33B5AEE}" srcOrd="0" destOrd="0" parTransId="{656D409E-BBE4-45C1-BFD7-C7FAD27502A7}" sibTransId="{3948032C-1C16-4DF2-9B4B-9D91532B75E9}"/>
    <dgm:cxn modelId="{326C3D79-A691-41BA-9711-873F23530F32}" type="presOf" srcId="{FCF54697-C8A8-435E-B34C-4244C33B5AEE}" destId="{623F7993-C3A7-43B0-9BD5-E9D6E9393FF4}" srcOrd="0" destOrd="0" presId="urn:microsoft.com/office/officeart/2005/8/layout/lProcess2#1"/>
    <dgm:cxn modelId="{BB72F581-40C1-4D93-9BA1-9650063477FA}" type="presOf" srcId="{0354778E-1385-4A88-91C2-C5D7938CF93B}" destId="{AF16CEE5-8ED4-4CB2-87D1-D5C6F0BDB00B}" srcOrd="0" destOrd="0" presId="urn:microsoft.com/office/officeart/2005/8/layout/lProcess2#1"/>
    <dgm:cxn modelId="{88641788-49E7-4965-927A-E4629466C310}" type="presOf" srcId="{E3C8AA4D-B72C-4DE4-8AA7-67A208BB4400}" destId="{503F4F0B-B8BB-40B2-9D1C-BD4FDC13233F}" srcOrd="0" destOrd="0" presId="urn:microsoft.com/office/officeart/2005/8/layout/lProcess2#1"/>
    <dgm:cxn modelId="{41101C94-47B1-450E-A6D9-FDB0E2791597}" type="presOf" srcId="{B78B7A2D-C232-49AE-84E0-F7621D962BEA}" destId="{30317D5E-88BF-49FB-A26B-EA8783F68594}" srcOrd="0" destOrd="0" presId="urn:microsoft.com/office/officeart/2005/8/layout/lProcess2#1"/>
    <dgm:cxn modelId="{D37ADA94-DE8E-4F78-8406-2A703E952DD0}" type="presOf" srcId="{E8863114-AB80-473D-B3CD-9C117A760A00}" destId="{64F9FE7D-8DB1-4B80-9AEE-03E637DC450F}" srcOrd="0" destOrd="0" presId="urn:microsoft.com/office/officeart/2005/8/layout/lProcess2#1"/>
    <dgm:cxn modelId="{9CA7D598-6855-4594-966A-1B978C5B09CA}" type="presOf" srcId="{22B710CF-2BB3-425E-8B30-A9AC27C40B6E}" destId="{313E213B-92AB-4723-B6AB-656E2A19E266}" srcOrd="0" destOrd="0" presId="urn:microsoft.com/office/officeart/2005/8/layout/lProcess2#1"/>
    <dgm:cxn modelId="{7D128EA1-3B1C-441C-AA88-3E6E3314FDD4}" srcId="{F1ACFCE3-B432-426F-B138-A085F25D4145}" destId="{D937D6D7-05BD-496D-B703-34D3A5FD7658}" srcOrd="3" destOrd="0" parTransId="{E303A841-21DD-4829-8593-A47C080250FD}" sibTransId="{A84903BB-8EAB-4329-BD2C-1D2669E3D40A}"/>
    <dgm:cxn modelId="{249E9AA4-3A1F-4161-91CB-CA3E77F25809}" type="presOf" srcId="{0EF73FEA-91D0-4F23-9D7F-F810F387EA6E}" destId="{01BE4A62-C154-47E8-9888-6D7AF963AAD2}" srcOrd="1" destOrd="0" presId="urn:microsoft.com/office/officeart/2005/8/layout/lProcess2#1"/>
    <dgm:cxn modelId="{1F3FB9B3-0736-4A45-8A67-08017177C5A1}" type="presOf" srcId="{D937D6D7-05BD-496D-B703-34D3A5FD7658}" destId="{0B2D332E-82BF-4A7C-A32D-74656B75D8F2}" srcOrd="1" destOrd="0" presId="urn:microsoft.com/office/officeart/2005/8/layout/lProcess2#1"/>
    <dgm:cxn modelId="{625256BA-2863-4231-8316-BE34AD9BB156}" srcId="{22B710CF-2BB3-425E-8B30-A9AC27C40B6E}" destId="{4F847FCF-F451-4493-87E6-10936921316B}" srcOrd="1" destOrd="0" parTransId="{69A628E5-A9B8-4257-AC7B-A2D7B91B6848}" sibTransId="{3B76A62B-2135-47A4-939D-EA3843749FCA}"/>
    <dgm:cxn modelId="{C84CADBB-AAC3-423A-8C43-9F492A22F6CC}" type="presOf" srcId="{E8863114-AB80-473D-B3CD-9C117A760A00}" destId="{796FAE58-CA72-4852-8193-A76B4D7E9F58}" srcOrd="1" destOrd="0" presId="urn:microsoft.com/office/officeart/2005/8/layout/lProcess2#1"/>
    <dgm:cxn modelId="{2A61ADD4-57CE-44F7-BC06-63A81AC909A8}" srcId="{D937D6D7-05BD-496D-B703-34D3A5FD7658}" destId="{EF02A45C-2B43-4FE2-A244-ED74D778A1BB}" srcOrd="1" destOrd="0" parTransId="{7EB023AC-5484-404E-AFC3-C090E94908A9}" sibTransId="{B6081DA0-F783-4FB5-8A01-6CA4834329A2}"/>
    <dgm:cxn modelId="{DC42B6D8-D139-4F4D-8616-74E83D98488E}" type="presOf" srcId="{22B710CF-2BB3-425E-8B30-A9AC27C40B6E}" destId="{0BE41E59-1D75-465D-BED6-7AF1B99488B6}" srcOrd="1" destOrd="0" presId="urn:microsoft.com/office/officeart/2005/8/layout/lProcess2#1"/>
    <dgm:cxn modelId="{61FFA3D9-EAB6-4EDD-8A48-6F78F991A97D}" type="presOf" srcId="{0EF73FEA-91D0-4F23-9D7F-F810F387EA6E}" destId="{0255AB79-43FF-4E3B-9AE6-2A8AE53C7F0C}" srcOrd="0" destOrd="0" presId="urn:microsoft.com/office/officeart/2005/8/layout/lProcess2#1"/>
    <dgm:cxn modelId="{864D99DA-1344-4581-855C-D0ABB56D367E}" srcId="{0EF73FEA-91D0-4F23-9D7F-F810F387EA6E}" destId="{B6404C51-5241-469F-B0D1-2527704BA413}" srcOrd="0" destOrd="0" parTransId="{9262E912-399B-41F5-B4A7-2D2C29A7C3F3}" sibTransId="{9B336CC6-5A77-42A8-9D8F-3AF74BC14C1B}"/>
    <dgm:cxn modelId="{07AC74DB-36B9-44DD-B89E-54FC647F5691}" type="presOf" srcId="{4F847FCF-F451-4493-87E6-10936921316B}" destId="{4AE58827-55D6-48F8-80B0-8519646CF98C}" srcOrd="0" destOrd="0" presId="urn:microsoft.com/office/officeart/2005/8/layout/lProcess2#1"/>
    <dgm:cxn modelId="{CD5DAADE-EC7F-494C-AA89-1E732C3BE973}" srcId="{F1ACFCE3-B432-426F-B138-A085F25D4145}" destId="{E8863114-AB80-473D-B3CD-9C117A760A00}" srcOrd="2" destOrd="0" parTransId="{307F2FA6-55D9-4F8E-BF12-289385152012}" sibTransId="{C20DA2E1-261F-4FBD-AF9B-50472F85B0E7}"/>
    <dgm:cxn modelId="{957CE7E0-6360-41F0-A7DE-395C9F45DF88}" type="presOf" srcId="{EF02A45C-2B43-4FE2-A244-ED74D778A1BB}" destId="{E801301D-E313-46A9-BF14-EC895D5DDF02}" srcOrd="0" destOrd="0" presId="urn:microsoft.com/office/officeart/2005/8/layout/lProcess2#1"/>
    <dgm:cxn modelId="{F0E053E4-8A78-4DCA-8C04-7D0CD998BC0F}" type="presOf" srcId="{D937D6D7-05BD-496D-B703-34D3A5FD7658}" destId="{B8F6C15E-1DCC-486C-AF2B-7B7EB29E6456}" srcOrd="0" destOrd="0" presId="urn:microsoft.com/office/officeart/2005/8/layout/lProcess2#1"/>
    <dgm:cxn modelId="{A32978F4-9528-44B9-83E7-B878109F97A1}" srcId="{F1ACFCE3-B432-426F-B138-A085F25D4145}" destId="{0EF73FEA-91D0-4F23-9D7F-F810F387EA6E}" srcOrd="0" destOrd="0" parTransId="{1122CE17-4B3E-46B2-A687-52553E826136}" sibTransId="{B6564995-7D13-40D5-AE97-0BE6C073D61A}"/>
    <dgm:cxn modelId="{AF53FFF6-0AFE-4B6A-A338-91731E6D037E}" type="presOf" srcId="{B6404C51-5241-469F-B0D1-2527704BA413}" destId="{ACAE30AD-1170-4A94-9EE2-2E24EC3E2183}" srcOrd="0" destOrd="0" presId="urn:microsoft.com/office/officeart/2005/8/layout/lProcess2#1"/>
    <dgm:cxn modelId="{193F1149-4276-46DF-943B-E3D6FAD18A1B}" type="presParOf" srcId="{E1F03C08-5C88-4D09-9549-F38DC1ADC96C}" destId="{03FAADE5-678F-474F-A791-9DE2F3185549}" srcOrd="0" destOrd="0" presId="urn:microsoft.com/office/officeart/2005/8/layout/lProcess2#1"/>
    <dgm:cxn modelId="{A8C9DF6F-2E69-4F4B-ABA8-4E3768ED4C14}" type="presParOf" srcId="{03FAADE5-678F-474F-A791-9DE2F3185549}" destId="{0255AB79-43FF-4E3B-9AE6-2A8AE53C7F0C}" srcOrd="0" destOrd="0" presId="urn:microsoft.com/office/officeart/2005/8/layout/lProcess2#1"/>
    <dgm:cxn modelId="{A37F3B22-623F-4682-9111-06D2EE19D899}" type="presParOf" srcId="{03FAADE5-678F-474F-A791-9DE2F3185549}" destId="{01BE4A62-C154-47E8-9888-6D7AF963AAD2}" srcOrd="1" destOrd="0" presId="urn:microsoft.com/office/officeart/2005/8/layout/lProcess2#1"/>
    <dgm:cxn modelId="{49AC79D6-0EA9-47B1-886F-44EA7D0B5D8E}" type="presParOf" srcId="{03FAADE5-678F-474F-A791-9DE2F3185549}" destId="{8EB45456-D49C-44EA-8D5B-27092F39B69C}" srcOrd="2" destOrd="0" presId="urn:microsoft.com/office/officeart/2005/8/layout/lProcess2#1"/>
    <dgm:cxn modelId="{D0E98A88-E5A2-453E-8B6A-9C547F9FF9B1}" type="presParOf" srcId="{8EB45456-D49C-44EA-8D5B-27092F39B69C}" destId="{3C54F378-8721-4B85-892B-3D2175A42E2E}" srcOrd="0" destOrd="0" presId="urn:microsoft.com/office/officeart/2005/8/layout/lProcess2#1"/>
    <dgm:cxn modelId="{956E7634-8974-4407-AA6D-489CBC2FE162}" type="presParOf" srcId="{3C54F378-8721-4B85-892B-3D2175A42E2E}" destId="{ACAE30AD-1170-4A94-9EE2-2E24EC3E2183}" srcOrd="0" destOrd="0" presId="urn:microsoft.com/office/officeart/2005/8/layout/lProcess2#1"/>
    <dgm:cxn modelId="{30283D2F-2E15-4D87-B0A3-228AE1F5144D}" type="presParOf" srcId="{3C54F378-8721-4B85-892B-3D2175A42E2E}" destId="{3E3CA1E1-55CA-4FD3-BEED-22F8057664A6}" srcOrd="1" destOrd="0" presId="urn:microsoft.com/office/officeart/2005/8/layout/lProcess2#1"/>
    <dgm:cxn modelId="{CA945EA1-FCE7-4389-9A60-DA5D479534D1}" type="presParOf" srcId="{3C54F378-8721-4B85-892B-3D2175A42E2E}" destId="{30317D5E-88BF-49FB-A26B-EA8783F68594}" srcOrd="2" destOrd="0" presId="urn:microsoft.com/office/officeart/2005/8/layout/lProcess2#1"/>
    <dgm:cxn modelId="{7DB7FE4B-38F5-43A8-930F-B2D9C9C15480}" type="presParOf" srcId="{E1F03C08-5C88-4D09-9549-F38DC1ADC96C}" destId="{B0D746CF-33AE-4DF1-8606-5A08866537C3}" srcOrd="1" destOrd="0" presId="urn:microsoft.com/office/officeart/2005/8/layout/lProcess2#1"/>
    <dgm:cxn modelId="{DF4E5B18-8E9F-490F-9C45-18D40D87362D}" type="presParOf" srcId="{E1F03C08-5C88-4D09-9549-F38DC1ADC96C}" destId="{18FEE54D-2621-49F8-8254-268F26CFC2E1}" srcOrd="2" destOrd="0" presId="urn:microsoft.com/office/officeart/2005/8/layout/lProcess2#1"/>
    <dgm:cxn modelId="{ECB727D6-A797-4D84-B2B7-D4B6CF34F9B6}" type="presParOf" srcId="{18FEE54D-2621-49F8-8254-268F26CFC2E1}" destId="{313E213B-92AB-4723-B6AB-656E2A19E266}" srcOrd="0" destOrd="0" presId="urn:microsoft.com/office/officeart/2005/8/layout/lProcess2#1"/>
    <dgm:cxn modelId="{3F5D3E77-0FD0-4C7D-B405-05CA5AFC533D}" type="presParOf" srcId="{18FEE54D-2621-49F8-8254-268F26CFC2E1}" destId="{0BE41E59-1D75-465D-BED6-7AF1B99488B6}" srcOrd="1" destOrd="0" presId="urn:microsoft.com/office/officeart/2005/8/layout/lProcess2#1"/>
    <dgm:cxn modelId="{146A4861-2E50-4734-9A87-1629B6354DB6}" type="presParOf" srcId="{18FEE54D-2621-49F8-8254-268F26CFC2E1}" destId="{078A9EB6-3A7F-4422-BBF4-60A9FEB703BE}" srcOrd="2" destOrd="0" presId="urn:microsoft.com/office/officeart/2005/8/layout/lProcess2#1"/>
    <dgm:cxn modelId="{D68AD70F-0B06-4D68-B7F7-3EADB420ECE7}" type="presParOf" srcId="{078A9EB6-3A7F-4422-BBF4-60A9FEB703BE}" destId="{2C7A1670-613A-4932-8426-84545D6AA8CD}" srcOrd="0" destOrd="0" presId="urn:microsoft.com/office/officeart/2005/8/layout/lProcess2#1"/>
    <dgm:cxn modelId="{D498B195-7163-4EAB-BD3A-2F26E895890F}" type="presParOf" srcId="{2C7A1670-613A-4932-8426-84545D6AA8CD}" destId="{623F7993-C3A7-43B0-9BD5-E9D6E9393FF4}" srcOrd="0" destOrd="0" presId="urn:microsoft.com/office/officeart/2005/8/layout/lProcess2#1"/>
    <dgm:cxn modelId="{84A99D19-ED57-4BEA-9E54-5B4DB31F2C77}" type="presParOf" srcId="{2C7A1670-613A-4932-8426-84545D6AA8CD}" destId="{88D98D65-A059-4FD0-B5A3-329030B1D307}" srcOrd="1" destOrd="0" presId="urn:microsoft.com/office/officeart/2005/8/layout/lProcess2#1"/>
    <dgm:cxn modelId="{3E24DCFA-CDEC-480C-BE95-F8BB30771BC3}" type="presParOf" srcId="{2C7A1670-613A-4932-8426-84545D6AA8CD}" destId="{4AE58827-55D6-48F8-80B0-8519646CF98C}" srcOrd="2" destOrd="0" presId="urn:microsoft.com/office/officeart/2005/8/layout/lProcess2#1"/>
    <dgm:cxn modelId="{B0189D6A-9DBA-42E8-A859-E83006A15541}" type="presParOf" srcId="{E1F03C08-5C88-4D09-9549-F38DC1ADC96C}" destId="{83DE8B4E-9681-40E8-BBC6-39A18852A0DA}" srcOrd="3" destOrd="0" presId="urn:microsoft.com/office/officeart/2005/8/layout/lProcess2#1"/>
    <dgm:cxn modelId="{A48051EC-8721-4642-BC6B-CD38DE0352BB}" type="presParOf" srcId="{E1F03C08-5C88-4D09-9549-F38DC1ADC96C}" destId="{77130803-0556-4B58-B1D1-CD4576EF6553}" srcOrd="4" destOrd="0" presId="urn:microsoft.com/office/officeart/2005/8/layout/lProcess2#1"/>
    <dgm:cxn modelId="{FEF56F9B-A26C-4E95-BF9E-25801DE5F9E5}" type="presParOf" srcId="{77130803-0556-4B58-B1D1-CD4576EF6553}" destId="{64F9FE7D-8DB1-4B80-9AEE-03E637DC450F}" srcOrd="0" destOrd="0" presId="urn:microsoft.com/office/officeart/2005/8/layout/lProcess2#1"/>
    <dgm:cxn modelId="{16545B77-0945-439B-9DBD-F9F9AAE86D32}" type="presParOf" srcId="{77130803-0556-4B58-B1D1-CD4576EF6553}" destId="{796FAE58-CA72-4852-8193-A76B4D7E9F58}" srcOrd="1" destOrd="0" presId="urn:microsoft.com/office/officeart/2005/8/layout/lProcess2#1"/>
    <dgm:cxn modelId="{B99AD9DC-34DD-41B8-BBCC-BB943B780BBE}" type="presParOf" srcId="{77130803-0556-4B58-B1D1-CD4576EF6553}" destId="{746B9FDE-156E-4735-A90C-51E3DE955351}" srcOrd="2" destOrd="0" presId="urn:microsoft.com/office/officeart/2005/8/layout/lProcess2#1"/>
    <dgm:cxn modelId="{8117BD86-ECBD-4CFF-990D-ED35BF9EE796}" type="presParOf" srcId="{746B9FDE-156E-4735-A90C-51E3DE955351}" destId="{DE4AE097-0336-4F6A-87E4-83DD5321E8C8}" srcOrd="0" destOrd="0" presId="urn:microsoft.com/office/officeart/2005/8/layout/lProcess2#1"/>
    <dgm:cxn modelId="{0980124E-A72E-447E-9AEC-333F301E3742}" type="presParOf" srcId="{DE4AE097-0336-4F6A-87E4-83DD5321E8C8}" destId="{503F4F0B-B8BB-40B2-9D1C-BD4FDC13233F}" srcOrd="0" destOrd="0" presId="urn:microsoft.com/office/officeart/2005/8/layout/lProcess2#1"/>
    <dgm:cxn modelId="{D511EA90-566E-4E0B-A18A-91E4CD724431}" type="presParOf" srcId="{DE4AE097-0336-4F6A-87E4-83DD5321E8C8}" destId="{76ED7A5F-00EB-42E4-9673-1CFA1AE0DACB}" srcOrd="1" destOrd="0" presId="urn:microsoft.com/office/officeart/2005/8/layout/lProcess2#1"/>
    <dgm:cxn modelId="{CA2FCAAE-A0F3-462F-B290-807E312BA465}" type="presParOf" srcId="{DE4AE097-0336-4F6A-87E4-83DD5321E8C8}" destId="{198BB7CF-6453-4A56-8C9F-1C6F733DC179}" srcOrd="2" destOrd="0" presId="urn:microsoft.com/office/officeart/2005/8/layout/lProcess2#1"/>
    <dgm:cxn modelId="{0F008AFB-0D4F-489E-8846-86E6EB7FEB04}" type="presParOf" srcId="{E1F03C08-5C88-4D09-9549-F38DC1ADC96C}" destId="{F4DACE0A-02C9-4D44-8DFD-594592DD5FB3}" srcOrd="5" destOrd="0" presId="urn:microsoft.com/office/officeart/2005/8/layout/lProcess2#1"/>
    <dgm:cxn modelId="{74C256A6-B1CE-402D-B4E7-BDA87693DB14}" type="presParOf" srcId="{E1F03C08-5C88-4D09-9549-F38DC1ADC96C}" destId="{7CE02D55-6983-49C4-8BC4-39DCC5D8623B}" srcOrd="6" destOrd="0" presId="urn:microsoft.com/office/officeart/2005/8/layout/lProcess2#1"/>
    <dgm:cxn modelId="{5728B63C-25A0-417B-8F8B-5B5826B525A0}" type="presParOf" srcId="{7CE02D55-6983-49C4-8BC4-39DCC5D8623B}" destId="{B8F6C15E-1DCC-486C-AF2B-7B7EB29E6456}" srcOrd="0" destOrd="0" presId="urn:microsoft.com/office/officeart/2005/8/layout/lProcess2#1"/>
    <dgm:cxn modelId="{80375189-6CE5-4751-B536-82E0F6A4D8A8}" type="presParOf" srcId="{7CE02D55-6983-49C4-8BC4-39DCC5D8623B}" destId="{0B2D332E-82BF-4A7C-A32D-74656B75D8F2}" srcOrd="1" destOrd="0" presId="urn:microsoft.com/office/officeart/2005/8/layout/lProcess2#1"/>
    <dgm:cxn modelId="{8863FB0B-C01D-433B-93C2-03F167B3D2EC}" type="presParOf" srcId="{7CE02D55-6983-49C4-8BC4-39DCC5D8623B}" destId="{F5200368-9254-44B4-BD2B-E61C243E898E}" srcOrd="2" destOrd="0" presId="urn:microsoft.com/office/officeart/2005/8/layout/lProcess2#1"/>
    <dgm:cxn modelId="{4B91D2DF-3A9F-4258-A707-B5B59A1B103C}" type="presParOf" srcId="{F5200368-9254-44B4-BD2B-E61C243E898E}" destId="{6E4CDCAE-474F-4CDA-8861-C50DA49CBBF6}" srcOrd="0" destOrd="0" presId="urn:microsoft.com/office/officeart/2005/8/layout/lProcess2#1"/>
    <dgm:cxn modelId="{DE93ED66-5E79-40AA-99DE-1E823380C5F9}" type="presParOf" srcId="{6E4CDCAE-474F-4CDA-8861-C50DA49CBBF6}" destId="{AF16CEE5-8ED4-4CB2-87D1-D5C6F0BDB00B}" srcOrd="0" destOrd="0" presId="urn:microsoft.com/office/officeart/2005/8/layout/lProcess2#1"/>
    <dgm:cxn modelId="{D5261E7F-B287-44C9-ABD0-59EBA7001024}" type="presParOf" srcId="{6E4CDCAE-474F-4CDA-8861-C50DA49CBBF6}" destId="{56153D1D-B2B9-4B6F-B03E-B6E9B4CA3823}" srcOrd="1" destOrd="0" presId="urn:microsoft.com/office/officeart/2005/8/layout/lProcess2#1"/>
    <dgm:cxn modelId="{BD66A83B-D74B-4606-8A6F-011B12448CA2}" type="presParOf" srcId="{6E4CDCAE-474F-4CDA-8861-C50DA49CBBF6}" destId="{E801301D-E313-46A9-BF14-EC895D5DDF02}" srcOrd="2" destOrd="0" presId="urn:microsoft.com/office/officeart/2005/8/layout/lProcess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5AB79-43FF-4E3B-9AE6-2A8AE53C7F0C}">
      <dsp:nvSpPr>
        <dsp:cNvPr id="0" name=""/>
        <dsp:cNvSpPr/>
      </dsp:nvSpPr>
      <dsp:spPr>
        <a:xfrm>
          <a:off x="64872" y="0"/>
          <a:ext cx="2078014" cy="5406886"/>
        </a:xfrm>
        <a:prstGeom prst="roundRect">
          <a:avLst>
            <a:gd name="adj" fmla="val 10000"/>
          </a:avLst>
        </a:prstGeom>
        <a:solidFill>
          <a:srgbClr val="9BBB59">
            <a:tint val="40000"/>
            <a:hueOff val="0"/>
            <a:satOff val="0"/>
            <a:lumOff val="0"/>
            <a:alphaOff val="0"/>
          </a:srgbClr>
        </a:solidFill>
        <a:ln w="9525" cap="flat" cmpd="sng" algn="ctr">
          <a:solidFill>
            <a:srgbClr val="9BBB59">
              <a:hueOff val="0"/>
              <a:satOff val="0"/>
              <a:lumOff val="0"/>
              <a:alphaOff val="0"/>
            </a:srgb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a:solidFill>
                <a:sysClr val="windowText" lastClr="000000">
                  <a:hueOff val="0"/>
                  <a:satOff val="0"/>
                  <a:lumOff val="0"/>
                  <a:alphaOff val="0"/>
                </a:sysClr>
              </a:solidFill>
              <a:latin typeface="Calibri"/>
              <a:ea typeface="+mn-ea"/>
              <a:cs typeface="+mn-cs"/>
            </a:rPr>
            <a:t>Provincial DDM Council </a:t>
          </a:r>
        </a:p>
      </dsp:txBody>
      <dsp:txXfrm>
        <a:off x="112381" y="47509"/>
        <a:ext cx="1982996" cy="1527048"/>
      </dsp:txXfrm>
    </dsp:sp>
    <dsp:sp modelId="{ACAE30AD-1170-4A94-9EE2-2E24EC3E2183}">
      <dsp:nvSpPr>
        <dsp:cNvPr id="0" name=""/>
        <dsp:cNvSpPr/>
      </dsp:nvSpPr>
      <dsp:spPr>
        <a:xfrm>
          <a:off x="191805" y="1402657"/>
          <a:ext cx="1662411" cy="455349"/>
        </a:xfrm>
        <a:prstGeom prst="roundRect">
          <a:avLst>
            <a:gd name="adj" fmla="val 10000"/>
          </a:avLst>
        </a:prstGeom>
        <a:solidFill>
          <a:sysClr val="window" lastClr="FFFFFF">
            <a:hueOff val="0"/>
            <a:satOff val="0"/>
            <a:lumOff val="0"/>
            <a:alphaOff val="0"/>
          </a:sys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ZA" sz="1300" kern="1200" dirty="0">
              <a:solidFill>
                <a:sysClr val="windowText" lastClr="000000">
                  <a:hueOff val="0"/>
                  <a:satOff val="0"/>
                  <a:lumOff val="0"/>
                  <a:alphaOff val="0"/>
                </a:sysClr>
              </a:solidFill>
              <a:latin typeface="Calibri"/>
              <a:ea typeface="+mn-ea"/>
              <a:cs typeface="+mn-cs"/>
            </a:rPr>
            <a:t>Chaired by Hon. Premier</a:t>
          </a:r>
        </a:p>
      </dsp:txBody>
      <dsp:txXfrm>
        <a:off x="205142" y="1415994"/>
        <a:ext cx="1635737" cy="428675"/>
      </dsp:txXfrm>
    </dsp:sp>
    <dsp:sp modelId="{30317D5E-88BF-49FB-A26B-EA8783F68594}">
      <dsp:nvSpPr>
        <dsp:cNvPr id="0" name=""/>
        <dsp:cNvSpPr/>
      </dsp:nvSpPr>
      <dsp:spPr>
        <a:xfrm>
          <a:off x="81471" y="2190200"/>
          <a:ext cx="2071464" cy="3033123"/>
        </a:xfrm>
        <a:prstGeom prst="roundRect">
          <a:avLst>
            <a:gd name="adj" fmla="val 10000"/>
          </a:avLst>
        </a:prstGeom>
        <a:solidFill>
          <a:sysClr val="window" lastClr="FFFFFF">
            <a:hueOff val="0"/>
            <a:satOff val="0"/>
            <a:lumOff val="0"/>
            <a:alphaOff val="0"/>
          </a:sys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ZA" sz="1400" b="1" u="sng" kern="1200" dirty="0">
              <a:solidFill>
                <a:sysClr val="windowText" lastClr="000000">
                  <a:hueOff val="0"/>
                  <a:satOff val="0"/>
                  <a:lumOff val="0"/>
                  <a:alphaOff val="0"/>
                </a:sysClr>
              </a:solidFill>
              <a:latin typeface="Calibri"/>
              <a:ea typeface="+mn-ea"/>
              <a:cs typeface="+mn-cs"/>
            </a:rPr>
            <a:t>Members</a:t>
          </a:r>
          <a:r>
            <a:rPr lang="en-ZA" sz="1400" kern="1200" dirty="0">
              <a:solidFill>
                <a:sysClr val="windowText" lastClr="000000">
                  <a:hueOff val="0"/>
                  <a:satOff val="0"/>
                  <a:lumOff val="0"/>
                  <a:alphaOff val="0"/>
                </a:sysClr>
              </a:solidFill>
              <a:latin typeface="Calibri"/>
              <a:ea typeface="+mn-ea"/>
              <a:cs typeface="+mn-cs"/>
            </a:rPr>
            <a:t> </a:t>
          </a:r>
        </a:p>
        <a:p>
          <a:pPr marL="0" lvl="0" indent="0" algn="l" defTabSz="622300">
            <a:lnSpc>
              <a:spcPct val="90000"/>
            </a:lnSpc>
            <a:spcBef>
              <a:spcPct val="0"/>
            </a:spcBef>
            <a:spcAft>
              <a:spcPct val="35000"/>
            </a:spcAft>
            <a:buNone/>
          </a:pPr>
          <a:r>
            <a:rPr lang="en-ZA" sz="1400" kern="1200" dirty="0">
              <a:solidFill>
                <a:sysClr val="windowText" lastClr="000000">
                  <a:hueOff val="0"/>
                  <a:satOff val="0"/>
                  <a:lumOff val="0"/>
                  <a:alphaOff val="0"/>
                </a:sysClr>
              </a:solidFill>
              <a:latin typeface="Calibri"/>
              <a:ea typeface="+mn-ea"/>
              <a:cs typeface="+mn-cs"/>
            </a:rPr>
            <a:t>District Champions(Three Ministers/Deputy Ministers)</a:t>
          </a:r>
        </a:p>
        <a:p>
          <a:pPr marL="0" lvl="0" indent="0" algn="l" defTabSz="622300">
            <a:lnSpc>
              <a:spcPct val="90000"/>
            </a:lnSpc>
            <a:spcBef>
              <a:spcPct val="0"/>
            </a:spcBef>
            <a:spcAft>
              <a:spcPct val="35000"/>
            </a:spcAft>
            <a:buNone/>
          </a:pPr>
          <a:r>
            <a:rPr lang="en-ZA" sz="1400" kern="1200" dirty="0">
              <a:solidFill>
                <a:sysClr val="windowText" lastClr="000000">
                  <a:hueOff val="0"/>
                  <a:satOff val="0"/>
                  <a:lumOff val="0"/>
                  <a:alphaOff val="0"/>
                </a:sysClr>
              </a:solidFill>
              <a:latin typeface="Calibri"/>
              <a:ea typeface="+mn-ea"/>
              <a:cs typeface="+mn-cs"/>
            </a:rPr>
            <a:t>MECs</a:t>
          </a:r>
        </a:p>
        <a:p>
          <a:pPr marL="0" lvl="0" indent="0" algn="l" defTabSz="622300">
            <a:lnSpc>
              <a:spcPct val="90000"/>
            </a:lnSpc>
            <a:spcBef>
              <a:spcPct val="0"/>
            </a:spcBef>
            <a:spcAft>
              <a:spcPct val="35000"/>
            </a:spcAft>
            <a:buNone/>
          </a:pPr>
          <a:r>
            <a:rPr lang="en-ZA" sz="1400" kern="1200" dirty="0">
              <a:solidFill>
                <a:sysClr val="windowText" lastClr="000000">
                  <a:hueOff val="0"/>
                  <a:satOff val="0"/>
                  <a:lumOff val="0"/>
                  <a:alphaOff val="0"/>
                </a:sysClr>
              </a:solidFill>
              <a:latin typeface="Calibri"/>
              <a:ea typeface="+mn-ea"/>
              <a:cs typeface="+mn-cs"/>
            </a:rPr>
            <a:t>District Executive Mayors</a:t>
          </a:r>
        </a:p>
        <a:p>
          <a:pPr marL="0" lvl="0" indent="0" algn="l" defTabSz="622300">
            <a:lnSpc>
              <a:spcPct val="90000"/>
            </a:lnSpc>
            <a:spcBef>
              <a:spcPct val="0"/>
            </a:spcBef>
            <a:spcAft>
              <a:spcPct val="35000"/>
            </a:spcAft>
            <a:buNone/>
          </a:pPr>
          <a:r>
            <a:rPr lang="en-ZA" sz="1400" kern="1200" dirty="0">
              <a:solidFill>
                <a:sysClr val="windowText" lastClr="000000">
                  <a:hueOff val="0"/>
                  <a:satOff val="0"/>
                  <a:lumOff val="0"/>
                  <a:alphaOff val="0"/>
                </a:sysClr>
              </a:solidFill>
              <a:latin typeface="Calibri"/>
              <a:ea typeface="+mn-ea"/>
              <a:cs typeface="+mn-cs"/>
            </a:rPr>
            <a:t>SALGA Provincial</a:t>
          </a:r>
        </a:p>
        <a:p>
          <a:pPr marL="0" lvl="0" indent="0" algn="l" defTabSz="622300">
            <a:lnSpc>
              <a:spcPct val="90000"/>
            </a:lnSpc>
            <a:spcBef>
              <a:spcPct val="0"/>
            </a:spcBef>
            <a:spcAft>
              <a:spcPct val="35000"/>
            </a:spcAft>
            <a:buNone/>
          </a:pPr>
          <a:r>
            <a:rPr lang="en-ZA" sz="1400" kern="1200" dirty="0">
              <a:solidFill>
                <a:sysClr val="windowText" lastClr="000000">
                  <a:hueOff val="0"/>
                  <a:satOff val="0"/>
                  <a:lumOff val="0"/>
                  <a:alphaOff val="0"/>
                </a:sysClr>
              </a:solidFill>
              <a:latin typeface="Calibri"/>
              <a:ea typeface="+mn-ea"/>
              <a:cs typeface="+mn-cs"/>
            </a:rPr>
            <a:t>Provincial House of Traditional Leaders</a:t>
          </a:r>
        </a:p>
        <a:p>
          <a:pPr marL="0" lvl="0" indent="0" algn="l" defTabSz="622300">
            <a:lnSpc>
              <a:spcPct val="90000"/>
            </a:lnSpc>
            <a:spcBef>
              <a:spcPct val="0"/>
            </a:spcBef>
            <a:spcAft>
              <a:spcPct val="35000"/>
            </a:spcAft>
            <a:buNone/>
          </a:pPr>
          <a:r>
            <a:rPr lang="en-ZA" sz="1400" kern="1200" dirty="0">
              <a:solidFill>
                <a:sysClr val="windowText" lastClr="000000">
                  <a:hueOff val="0"/>
                  <a:satOff val="0"/>
                  <a:lumOff val="0"/>
                  <a:alphaOff val="0"/>
                </a:sysClr>
              </a:solidFill>
              <a:latin typeface="Calibri"/>
              <a:ea typeface="+mn-ea"/>
              <a:cs typeface="+mn-cs"/>
            </a:rPr>
            <a:t>Social Partners (DBSA)</a:t>
          </a:r>
        </a:p>
        <a:p>
          <a:pPr marL="0" lvl="0" indent="0" algn="l" defTabSz="622300">
            <a:lnSpc>
              <a:spcPct val="90000"/>
            </a:lnSpc>
            <a:spcBef>
              <a:spcPct val="0"/>
            </a:spcBef>
            <a:spcAft>
              <a:spcPct val="35000"/>
            </a:spcAft>
            <a:buNone/>
          </a:pPr>
          <a:r>
            <a:rPr lang="en-ZA" sz="1400" kern="1200" dirty="0">
              <a:solidFill>
                <a:sysClr val="windowText" lastClr="000000">
                  <a:hueOff val="0"/>
                  <a:satOff val="0"/>
                  <a:lumOff val="0"/>
                  <a:alphaOff val="0"/>
                </a:sysClr>
              </a:solidFill>
              <a:latin typeface="Calibri"/>
              <a:ea typeface="+mn-ea"/>
              <a:cs typeface="+mn-cs"/>
            </a:rPr>
            <a:t>Private Sector/Business</a:t>
          </a:r>
        </a:p>
        <a:p>
          <a:pPr marL="0" lvl="0" indent="0" algn="l" defTabSz="622300">
            <a:lnSpc>
              <a:spcPct val="90000"/>
            </a:lnSpc>
            <a:spcBef>
              <a:spcPct val="0"/>
            </a:spcBef>
            <a:spcAft>
              <a:spcPct val="35000"/>
            </a:spcAft>
            <a:buNone/>
          </a:pPr>
          <a:r>
            <a:rPr lang="en-ZA" sz="1400" kern="1200" dirty="0">
              <a:solidFill>
                <a:sysClr val="windowText" lastClr="000000">
                  <a:hueOff val="0"/>
                  <a:satOff val="0"/>
                  <a:lumOff val="0"/>
                  <a:alphaOff val="0"/>
                </a:sysClr>
              </a:solidFill>
              <a:latin typeface="Calibri"/>
              <a:ea typeface="+mn-ea"/>
              <a:cs typeface="+mn-cs"/>
            </a:rPr>
            <a:t>Civil Society</a:t>
          </a:r>
        </a:p>
      </dsp:txBody>
      <dsp:txXfrm>
        <a:off x="142142" y="2250871"/>
        <a:ext cx="1950122" cy="2911781"/>
      </dsp:txXfrm>
    </dsp:sp>
    <dsp:sp modelId="{313E213B-92AB-4723-B6AB-656E2A19E266}">
      <dsp:nvSpPr>
        <dsp:cNvPr id="0" name=""/>
        <dsp:cNvSpPr/>
      </dsp:nvSpPr>
      <dsp:spPr>
        <a:xfrm>
          <a:off x="2235191" y="0"/>
          <a:ext cx="2078014" cy="5406886"/>
        </a:xfrm>
        <a:prstGeom prst="roundRect">
          <a:avLst>
            <a:gd name="adj" fmla="val 10000"/>
          </a:avLst>
        </a:prstGeom>
        <a:solidFill>
          <a:srgbClr val="9BBB59">
            <a:tint val="40000"/>
            <a:hueOff val="0"/>
            <a:satOff val="0"/>
            <a:lumOff val="0"/>
            <a:alphaOff val="0"/>
          </a:srgbClr>
        </a:solidFill>
        <a:ln w="9525" cap="flat" cmpd="sng" algn="ctr">
          <a:solidFill>
            <a:srgbClr val="9BBB59">
              <a:hueOff val="0"/>
              <a:satOff val="0"/>
              <a:lumOff val="0"/>
              <a:alphaOff val="0"/>
            </a:srgb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a:solidFill>
                <a:sysClr val="windowText" lastClr="000000">
                  <a:hueOff val="0"/>
                  <a:satOff val="0"/>
                  <a:lumOff val="0"/>
                  <a:alphaOff val="0"/>
                </a:sysClr>
              </a:solidFill>
              <a:latin typeface="Calibri"/>
              <a:ea typeface="+mn-ea"/>
              <a:cs typeface="+mn-cs"/>
            </a:rPr>
            <a:t>Provincial DDM Technical Team </a:t>
          </a:r>
        </a:p>
      </dsp:txBody>
      <dsp:txXfrm>
        <a:off x="2282700" y="47509"/>
        <a:ext cx="1982996" cy="1527048"/>
      </dsp:txXfrm>
    </dsp:sp>
    <dsp:sp modelId="{623F7993-C3A7-43B0-9BD5-E9D6E9393FF4}">
      <dsp:nvSpPr>
        <dsp:cNvPr id="0" name=""/>
        <dsp:cNvSpPr/>
      </dsp:nvSpPr>
      <dsp:spPr>
        <a:xfrm rot="10800000" flipV="1">
          <a:off x="2350745" y="1383307"/>
          <a:ext cx="1717171" cy="539238"/>
        </a:xfrm>
        <a:prstGeom prst="roundRect">
          <a:avLst>
            <a:gd name="adj" fmla="val 10000"/>
          </a:avLst>
        </a:prstGeom>
        <a:solidFill>
          <a:sysClr val="window" lastClr="FFFFFF">
            <a:hueOff val="0"/>
            <a:satOff val="0"/>
            <a:lumOff val="0"/>
            <a:alphaOff val="0"/>
          </a:sys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ZA" sz="1300" kern="1200" dirty="0">
              <a:solidFill>
                <a:sysClr val="windowText" lastClr="000000">
                  <a:hueOff val="0"/>
                  <a:satOff val="0"/>
                  <a:lumOff val="0"/>
                  <a:alphaOff val="0"/>
                </a:sysClr>
              </a:solidFill>
              <a:latin typeface="Calibri"/>
              <a:ea typeface="+mn-ea"/>
              <a:cs typeface="+mn-cs"/>
            </a:rPr>
            <a:t>Chaired by DG</a:t>
          </a:r>
        </a:p>
      </dsp:txBody>
      <dsp:txXfrm rot="-10800000">
        <a:off x="2366539" y="1399101"/>
        <a:ext cx="1685583" cy="507650"/>
      </dsp:txXfrm>
    </dsp:sp>
    <dsp:sp modelId="{4AE58827-55D6-48F8-80B0-8519646CF98C}">
      <dsp:nvSpPr>
        <dsp:cNvPr id="0" name=""/>
        <dsp:cNvSpPr/>
      </dsp:nvSpPr>
      <dsp:spPr>
        <a:xfrm>
          <a:off x="2279187" y="2184470"/>
          <a:ext cx="1990022" cy="2951611"/>
        </a:xfrm>
        <a:prstGeom prst="roundRect">
          <a:avLst>
            <a:gd name="adj" fmla="val 10000"/>
          </a:avLst>
        </a:prstGeom>
        <a:solidFill>
          <a:sysClr val="window" lastClr="FFFFFF">
            <a:hueOff val="0"/>
            <a:satOff val="0"/>
            <a:lumOff val="0"/>
            <a:alphaOff val="0"/>
          </a:sys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86740">
            <a:lnSpc>
              <a:spcPct val="90000"/>
            </a:lnSpc>
            <a:spcBef>
              <a:spcPct val="0"/>
            </a:spcBef>
            <a:spcAft>
              <a:spcPct val="35000"/>
            </a:spcAft>
            <a:buNone/>
          </a:pPr>
          <a:r>
            <a:rPr lang="en-ZA" sz="1320" b="1" u="sng" kern="1200" dirty="0">
              <a:solidFill>
                <a:sysClr val="windowText" lastClr="000000">
                  <a:hueOff val="0"/>
                  <a:satOff val="0"/>
                  <a:lumOff val="0"/>
                  <a:alphaOff val="0"/>
                </a:sysClr>
              </a:solidFill>
              <a:latin typeface="Calibri"/>
              <a:ea typeface="+mn-ea"/>
              <a:cs typeface="+mn-cs"/>
            </a:rPr>
            <a:t>Members</a:t>
          </a:r>
          <a:r>
            <a:rPr lang="en-ZA" sz="1320" kern="1200" dirty="0">
              <a:solidFill>
                <a:sysClr val="windowText" lastClr="000000">
                  <a:hueOff val="0"/>
                  <a:satOff val="0"/>
                  <a:lumOff val="0"/>
                  <a:alphaOff val="0"/>
                </a:sysClr>
              </a:solidFill>
              <a:latin typeface="Calibri"/>
              <a:ea typeface="+mn-ea"/>
              <a:cs typeface="+mn-cs"/>
            </a:rPr>
            <a:t> </a:t>
          </a:r>
        </a:p>
        <a:p>
          <a:pPr marL="0" lvl="0" indent="0" algn="l" defTabSz="586740">
            <a:lnSpc>
              <a:spcPct val="90000"/>
            </a:lnSpc>
            <a:spcBef>
              <a:spcPct val="0"/>
            </a:spcBef>
            <a:spcAft>
              <a:spcPct val="35000"/>
            </a:spcAft>
            <a:buNone/>
          </a:pPr>
          <a:r>
            <a:rPr lang="en-ZA" sz="1320" kern="1200" dirty="0">
              <a:solidFill>
                <a:sysClr val="windowText" lastClr="000000">
                  <a:hueOff val="0"/>
                  <a:satOff val="0"/>
                  <a:lumOff val="0"/>
                  <a:alphaOff val="0"/>
                </a:sysClr>
              </a:solidFill>
              <a:latin typeface="Calibri"/>
              <a:ea typeface="+mn-ea"/>
              <a:cs typeface="+mn-cs"/>
            </a:rPr>
            <a:t>COGTA National Officials</a:t>
          </a:r>
        </a:p>
        <a:p>
          <a:pPr marL="0" lvl="0" indent="0" algn="l" defTabSz="586740">
            <a:lnSpc>
              <a:spcPct val="90000"/>
            </a:lnSpc>
            <a:spcBef>
              <a:spcPct val="0"/>
            </a:spcBef>
            <a:spcAft>
              <a:spcPct val="35000"/>
            </a:spcAft>
            <a:buNone/>
          </a:pPr>
          <a:r>
            <a:rPr lang="en-ZA" sz="1320" kern="1200" dirty="0">
              <a:solidFill>
                <a:sysClr val="windowText" lastClr="000000">
                  <a:hueOff val="0"/>
                  <a:satOff val="0"/>
                  <a:lumOff val="0"/>
                  <a:alphaOff val="0"/>
                </a:sysClr>
              </a:solidFill>
              <a:latin typeface="Calibri"/>
              <a:ea typeface="+mn-ea"/>
              <a:cs typeface="+mn-cs"/>
            </a:rPr>
            <a:t>COGTA Provincial Officials</a:t>
          </a:r>
        </a:p>
        <a:p>
          <a:pPr marL="0" lvl="0" indent="0" algn="l" defTabSz="586740">
            <a:lnSpc>
              <a:spcPct val="90000"/>
            </a:lnSpc>
            <a:spcBef>
              <a:spcPct val="0"/>
            </a:spcBef>
            <a:spcAft>
              <a:spcPct val="35000"/>
            </a:spcAft>
            <a:buNone/>
          </a:pPr>
          <a:r>
            <a:rPr lang="en-ZA" sz="1320" kern="1200" dirty="0">
              <a:solidFill>
                <a:sysClr val="windowText" lastClr="000000">
                  <a:hueOff val="0"/>
                  <a:satOff val="0"/>
                  <a:lumOff val="0"/>
                  <a:alphaOff val="0"/>
                </a:sysClr>
              </a:solidFill>
              <a:latin typeface="Calibri"/>
              <a:ea typeface="+mn-ea"/>
              <a:cs typeface="+mn-cs"/>
            </a:rPr>
            <a:t>Sector Departments (National and Provincial)</a:t>
          </a:r>
        </a:p>
        <a:p>
          <a:pPr marL="0" lvl="0" indent="0" algn="l" defTabSz="586740">
            <a:lnSpc>
              <a:spcPct val="90000"/>
            </a:lnSpc>
            <a:spcBef>
              <a:spcPct val="0"/>
            </a:spcBef>
            <a:spcAft>
              <a:spcPct val="35000"/>
            </a:spcAft>
            <a:buNone/>
          </a:pPr>
          <a:r>
            <a:rPr lang="en-ZA" sz="1320" kern="1200" dirty="0">
              <a:solidFill>
                <a:sysClr val="windowText" lastClr="000000">
                  <a:hueOff val="0"/>
                  <a:satOff val="0"/>
                  <a:lumOff val="0"/>
                  <a:alphaOff val="0"/>
                </a:sysClr>
              </a:solidFill>
              <a:latin typeface="Calibri"/>
              <a:ea typeface="+mn-ea"/>
              <a:cs typeface="+mn-cs"/>
            </a:rPr>
            <a:t>District Municipal Managers</a:t>
          </a:r>
        </a:p>
        <a:p>
          <a:pPr marL="0" lvl="0" indent="0" algn="l" defTabSz="586740">
            <a:lnSpc>
              <a:spcPct val="90000"/>
            </a:lnSpc>
            <a:spcBef>
              <a:spcPct val="0"/>
            </a:spcBef>
            <a:spcAft>
              <a:spcPct val="35000"/>
            </a:spcAft>
            <a:buNone/>
          </a:pPr>
          <a:r>
            <a:rPr lang="en-ZA" sz="1320" kern="1200" dirty="0">
              <a:solidFill>
                <a:sysClr val="windowText" lastClr="000000">
                  <a:hueOff val="0"/>
                  <a:satOff val="0"/>
                  <a:lumOff val="0"/>
                  <a:alphaOff val="0"/>
                </a:sysClr>
              </a:solidFill>
              <a:latin typeface="Calibri"/>
              <a:ea typeface="+mn-ea"/>
              <a:cs typeface="+mn-cs"/>
            </a:rPr>
            <a:t>SALGA Provincial</a:t>
          </a:r>
        </a:p>
        <a:p>
          <a:pPr marL="0" lvl="0" indent="0" algn="l" defTabSz="586740">
            <a:lnSpc>
              <a:spcPct val="90000"/>
            </a:lnSpc>
            <a:spcBef>
              <a:spcPct val="0"/>
            </a:spcBef>
            <a:spcAft>
              <a:spcPct val="35000"/>
            </a:spcAft>
            <a:buNone/>
          </a:pPr>
          <a:r>
            <a:rPr lang="en-ZA" sz="1320" kern="1200" dirty="0">
              <a:solidFill>
                <a:sysClr val="windowText" lastClr="000000">
                  <a:hueOff val="0"/>
                  <a:satOff val="0"/>
                  <a:lumOff val="0"/>
                  <a:alphaOff val="0"/>
                </a:sysClr>
              </a:solidFill>
              <a:latin typeface="Calibri"/>
              <a:ea typeface="+mn-ea"/>
              <a:cs typeface="+mn-cs"/>
            </a:rPr>
            <a:t>Provincial House of Traditional Leaders</a:t>
          </a:r>
        </a:p>
        <a:p>
          <a:pPr marL="0" lvl="0" indent="0" algn="l" defTabSz="586740">
            <a:lnSpc>
              <a:spcPct val="90000"/>
            </a:lnSpc>
            <a:spcBef>
              <a:spcPct val="0"/>
            </a:spcBef>
            <a:spcAft>
              <a:spcPct val="35000"/>
            </a:spcAft>
            <a:buNone/>
          </a:pPr>
          <a:r>
            <a:rPr lang="en-ZA" sz="1320" kern="1200" dirty="0">
              <a:solidFill>
                <a:sysClr val="windowText" lastClr="000000">
                  <a:hueOff val="0"/>
                  <a:satOff val="0"/>
                  <a:lumOff val="0"/>
                  <a:alphaOff val="0"/>
                </a:sysClr>
              </a:solidFill>
              <a:latin typeface="Calibri"/>
              <a:ea typeface="+mn-ea"/>
              <a:cs typeface="+mn-cs"/>
            </a:rPr>
            <a:t>Social Partners (DBSA)</a:t>
          </a:r>
        </a:p>
        <a:p>
          <a:pPr marL="0" lvl="0" indent="0" algn="l" defTabSz="586740">
            <a:lnSpc>
              <a:spcPct val="90000"/>
            </a:lnSpc>
            <a:spcBef>
              <a:spcPct val="0"/>
            </a:spcBef>
            <a:spcAft>
              <a:spcPct val="35000"/>
            </a:spcAft>
            <a:buNone/>
          </a:pPr>
          <a:r>
            <a:rPr lang="en-ZA" sz="1320" kern="1200" dirty="0">
              <a:solidFill>
                <a:sysClr val="windowText" lastClr="000000">
                  <a:hueOff val="0"/>
                  <a:satOff val="0"/>
                  <a:lumOff val="0"/>
                  <a:alphaOff val="0"/>
                </a:sysClr>
              </a:solidFill>
              <a:latin typeface="Calibri"/>
              <a:ea typeface="+mn-ea"/>
              <a:cs typeface="+mn-cs"/>
            </a:rPr>
            <a:t>Private Sector/Business</a:t>
          </a:r>
        </a:p>
        <a:p>
          <a:pPr marL="0" lvl="0" indent="0" algn="l" defTabSz="586740">
            <a:lnSpc>
              <a:spcPct val="90000"/>
            </a:lnSpc>
            <a:spcBef>
              <a:spcPct val="0"/>
            </a:spcBef>
            <a:spcAft>
              <a:spcPct val="35000"/>
            </a:spcAft>
            <a:buNone/>
          </a:pPr>
          <a:r>
            <a:rPr lang="en-ZA" sz="1320" kern="1200" dirty="0">
              <a:solidFill>
                <a:sysClr val="windowText" lastClr="000000">
                  <a:hueOff val="0"/>
                  <a:satOff val="0"/>
                  <a:lumOff val="0"/>
                  <a:alphaOff val="0"/>
                </a:sysClr>
              </a:solidFill>
              <a:latin typeface="Calibri"/>
              <a:ea typeface="+mn-ea"/>
              <a:cs typeface="+mn-cs"/>
            </a:rPr>
            <a:t>Civil Society</a:t>
          </a:r>
        </a:p>
      </dsp:txBody>
      <dsp:txXfrm>
        <a:off x="2337473" y="2242756"/>
        <a:ext cx="1873450" cy="2835039"/>
      </dsp:txXfrm>
    </dsp:sp>
    <dsp:sp modelId="{64F9FE7D-8DB1-4B80-9AEE-03E637DC450F}">
      <dsp:nvSpPr>
        <dsp:cNvPr id="0" name=""/>
        <dsp:cNvSpPr/>
      </dsp:nvSpPr>
      <dsp:spPr>
        <a:xfrm>
          <a:off x="4478931" y="0"/>
          <a:ext cx="2078014" cy="5406886"/>
        </a:xfrm>
        <a:prstGeom prst="roundRect">
          <a:avLst>
            <a:gd name="adj" fmla="val 10000"/>
          </a:avLst>
        </a:prstGeom>
        <a:solidFill>
          <a:srgbClr val="9BBB59">
            <a:tint val="40000"/>
            <a:hueOff val="0"/>
            <a:satOff val="0"/>
            <a:lumOff val="0"/>
            <a:alphaOff val="0"/>
          </a:srgbClr>
        </a:solidFill>
        <a:ln w="9525" cap="flat" cmpd="sng" algn="ctr">
          <a:solidFill>
            <a:srgbClr val="9BBB59">
              <a:hueOff val="0"/>
              <a:satOff val="0"/>
              <a:lumOff val="0"/>
              <a:alphaOff val="0"/>
            </a:srgb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a:solidFill>
                <a:sysClr val="windowText" lastClr="000000">
                  <a:hueOff val="0"/>
                  <a:satOff val="0"/>
                  <a:lumOff val="0"/>
                  <a:alphaOff val="0"/>
                </a:sysClr>
              </a:solidFill>
              <a:latin typeface="Calibri"/>
              <a:ea typeface="+mn-ea"/>
              <a:cs typeface="+mn-cs"/>
            </a:rPr>
            <a:t>3 x District DDM Councils </a:t>
          </a:r>
        </a:p>
      </dsp:txBody>
      <dsp:txXfrm>
        <a:off x="4526440" y="47509"/>
        <a:ext cx="1982996" cy="1527048"/>
      </dsp:txXfrm>
    </dsp:sp>
    <dsp:sp modelId="{503F4F0B-B8BB-40B2-9D1C-BD4FDC13233F}">
      <dsp:nvSpPr>
        <dsp:cNvPr id="0" name=""/>
        <dsp:cNvSpPr/>
      </dsp:nvSpPr>
      <dsp:spPr>
        <a:xfrm>
          <a:off x="4649046" y="1398321"/>
          <a:ext cx="1662411" cy="522984"/>
        </a:xfrm>
        <a:prstGeom prst="roundRect">
          <a:avLst>
            <a:gd name="adj" fmla="val 10000"/>
          </a:avLst>
        </a:prstGeom>
        <a:solidFill>
          <a:sysClr val="window" lastClr="FFFFFF">
            <a:hueOff val="0"/>
            <a:satOff val="0"/>
            <a:lumOff val="0"/>
            <a:alphaOff val="0"/>
          </a:sys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ZA" sz="1300" kern="1200" dirty="0">
              <a:solidFill>
                <a:sysClr val="windowText" lastClr="000000">
                  <a:hueOff val="0"/>
                  <a:satOff val="0"/>
                  <a:lumOff val="0"/>
                  <a:alphaOff val="0"/>
                </a:sysClr>
              </a:solidFill>
              <a:latin typeface="Calibri"/>
              <a:ea typeface="+mn-ea"/>
              <a:cs typeface="+mn-cs"/>
            </a:rPr>
            <a:t>Chaired by District Executive Mayor</a:t>
          </a:r>
        </a:p>
      </dsp:txBody>
      <dsp:txXfrm>
        <a:off x="4664364" y="1413639"/>
        <a:ext cx="1631775" cy="492348"/>
      </dsp:txXfrm>
    </dsp:sp>
    <dsp:sp modelId="{198BB7CF-6453-4A56-8C9F-1C6F733DC179}">
      <dsp:nvSpPr>
        <dsp:cNvPr id="0" name=""/>
        <dsp:cNvSpPr/>
      </dsp:nvSpPr>
      <dsp:spPr>
        <a:xfrm>
          <a:off x="4469056" y="2169957"/>
          <a:ext cx="2097763" cy="2964481"/>
        </a:xfrm>
        <a:prstGeom prst="roundRect">
          <a:avLst>
            <a:gd name="adj" fmla="val 10000"/>
          </a:avLst>
        </a:prstGeom>
        <a:solidFill>
          <a:sysClr val="window" lastClr="FFFFFF">
            <a:hueOff val="0"/>
            <a:satOff val="0"/>
            <a:lumOff val="0"/>
            <a:alphaOff val="0"/>
          </a:sys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ZA" sz="1500" b="1" u="sng" kern="1200" dirty="0">
              <a:solidFill>
                <a:sysClr val="windowText" lastClr="000000">
                  <a:hueOff val="0"/>
                  <a:satOff val="0"/>
                  <a:lumOff val="0"/>
                  <a:alphaOff val="0"/>
                </a:sysClr>
              </a:solidFill>
              <a:latin typeface="Calibri"/>
              <a:ea typeface="+mn-ea"/>
              <a:cs typeface="+mn-cs"/>
            </a:rPr>
            <a:t>Members</a:t>
          </a:r>
          <a:r>
            <a:rPr lang="en-ZA" sz="1500" kern="1200" dirty="0">
              <a:solidFill>
                <a:sysClr val="windowText" lastClr="000000">
                  <a:hueOff val="0"/>
                  <a:satOff val="0"/>
                  <a:lumOff val="0"/>
                  <a:alphaOff val="0"/>
                </a:sysClr>
              </a:solidFill>
              <a:latin typeface="Calibri"/>
              <a:ea typeface="+mn-ea"/>
              <a:cs typeface="+mn-cs"/>
            </a:rPr>
            <a:t> </a:t>
          </a:r>
        </a:p>
        <a:p>
          <a:pPr marL="0" lvl="0" indent="0" algn="l" defTabSz="666750">
            <a:lnSpc>
              <a:spcPct val="90000"/>
            </a:lnSpc>
            <a:spcBef>
              <a:spcPct val="0"/>
            </a:spcBef>
            <a:spcAft>
              <a:spcPct val="35000"/>
            </a:spcAft>
            <a:buNone/>
          </a:pPr>
          <a:r>
            <a:rPr lang="en-ZA" sz="1500" kern="1200" dirty="0">
              <a:solidFill>
                <a:sysClr val="windowText" lastClr="000000">
                  <a:hueOff val="0"/>
                  <a:satOff val="0"/>
                  <a:lumOff val="0"/>
                  <a:alphaOff val="0"/>
                </a:sysClr>
              </a:solidFill>
              <a:latin typeface="Calibri"/>
              <a:ea typeface="+mn-ea"/>
              <a:cs typeface="+mn-cs"/>
            </a:rPr>
            <a:t>District Champion (Minister/Deputy Minister)</a:t>
          </a:r>
        </a:p>
        <a:p>
          <a:pPr marL="0" lvl="0" indent="0" algn="l" defTabSz="666750">
            <a:lnSpc>
              <a:spcPct val="90000"/>
            </a:lnSpc>
            <a:spcBef>
              <a:spcPct val="0"/>
            </a:spcBef>
            <a:spcAft>
              <a:spcPct val="35000"/>
            </a:spcAft>
            <a:buNone/>
          </a:pPr>
          <a:r>
            <a:rPr lang="en-ZA" sz="1500" kern="1200" dirty="0">
              <a:solidFill>
                <a:sysClr val="windowText" lastClr="000000">
                  <a:hueOff val="0"/>
                  <a:satOff val="0"/>
                  <a:lumOff val="0"/>
                  <a:alphaOff val="0"/>
                </a:sysClr>
              </a:solidFill>
              <a:latin typeface="Calibri"/>
              <a:ea typeface="+mn-ea"/>
              <a:cs typeface="+mn-cs"/>
            </a:rPr>
            <a:t>MEC(s)</a:t>
          </a:r>
        </a:p>
        <a:p>
          <a:pPr marL="0" lvl="0" indent="0" algn="l" defTabSz="666750">
            <a:lnSpc>
              <a:spcPct val="90000"/>
            </a:lnSpc>
            <a:spcBef>
              <a:spcPct val="0"/>
            </a:spcBef>
            <a:spcAft>
              <a:spcPct val="35000"/>
            </a:spcAft>
            <a:buNone/>
          </a:pPr>
          <a:r>
            <a:rPr lang="en-ZA" sz="1500" kern="1200" dirty="0">
              <a:solidFill>
                <a:sysClr val="windowText" lastClr="000000">
                  <a:hueOff val="0"/>
                  <a:satOff val="0"/>
                  <a:lumOff val="0"/>
                  <a:alphaOff val="0"/>
                </a:sysClr>
              </a:solidFill>
              <a:latin typeface="Calibri"/>
              <a:ea typeface="+mn-ea"/>
              <a:cs typeface="+mn-cs"/>
            </a:rPr>
            <a:t>MMCs</a:t>
          </a:r>
        </a:p>
        <a:p>
          <a:pPr marL="0" lvl="0" indent="0" algn="l" defTabSz="666750">
            <a:lnSpc>
              <a:spcPct val="90000"/>
            </a:lnSpc>
            <a:spcBef>
              <a:spcPct val="0"/>
            </a:spcBef>
            <a:spcAft>
              <a:spcPct val="35000"/>
            </a:spcAft>
            <a:buNone/>
          </a:pPr>
          <a:r>
            <a:rPr lang="en-ZA" sz="1500" kern="1200" dirty="0">
              <a:solidFill>
                <a:sysClr val="windowText" lastClr="000000">
                  <a:hueOff val="0"/>
                  <a:satOff val="0"/>
                  <a:lumOff val="0"/>
                  <a:alphaOff val="0"/>
                </a:sysClr>
              </a:solidFill>
              <a:latin typeface="Calibri"/>
              <a:ea typeface="+mn-ea"/>
              <a:cs typeface="+mn-cs"/>
            </a:rPr>
            <a:t>Local Mayors and Heads of Portfolio Committees</a:t>
          </a:r>
        </a:p>
        <a:p>
          <a:pPr marL="0" lvl="0" indent="0" algn="l" defTabSz="666750">
            <a:lnSpc>
              <a:spcPct val="90000"/>
            </a:lnSpc>
            <a:spcBef>
              <a:spcPct val="0"/>
            </a:spcBef>
            <a:spcAft>
              <a:spcPct val="35000"/>
            </a:spcAft>
            <a:buNone/>
          </a:pPr>
          <a:r>
            <a:rPr lang="en-ZA" sz="1500" kern="1200" dirty="0">
              <a:solidFill>
                <a:sysClr val="windowText" lastClr="000000">
                  <a:hueOff val="0"/>
                  <a:satOff val="0"/>
                  <a:lumOff val="0"/>
                  <a:alphaOff val="0"/>
                </a:sysClr>
              </a:solidFill>
              <a:latin typeface="Calibri"/>
              <a:ea typeface="+mn-ea"/>
              <a:cs typeface="+mn-cs"/>
            </a:rPr>
            <a:t>SALGA District</a:t>
          </a:r>
        </a:p>
        <a:p>
          <a:pPr marL="0" lvl="0" indent="0" algn="l" defTabSz="666750">
            <a:lnSpc>
              <a:spcPct val="90000"/>
            </a:lnSpc>
            <a:spcBef>
              <a:spcPct val="0"/>
            </a:spcBef>
            <a:spcAft>
              <a:spcPct val="35000"/>
            </a:spcAft>
            <a:buNone/>
          </a:pPr>
          <a:r>
            <a:rPr lang="en-ZA" sz="1500" kern="1200" dirty="0">
              <a:solidFill>
                <a:sysClr val="windowText" lastClr="000000">
                  <a:hueOff val="0"/>
                  <a:satOff val="0"/>
                  <a:lumOff val="0"/>
                  <a:alphaOff val="0"/>
                </a:sysClr>
              </a:solidFill>
              <a:latin typeface="Calibri"/>
              <a:ea typeface="+mn-ea"/>
              <a:cs typeface="+mn-cs"/>
            </a:rPr>
            <a:t>Private Sector/Business</a:t>
          </a:r>
        </a:p>
        <a:p>
          <a:pPr marL="0" lvl="0" indent="0" algn="l" defTabSz="666750">
            <a:lnSpc>
              <a:spcPct val="90000"/>
            </a:lnSpc>
            <a:spcBef>
              <a:spcPct val="0"/>
            </a:spcBef>
            <a:spcAft>
              <a:spcPct val="35000"/>
            </a:spcAft>
            <a:buNone/>
          </a:pPr>
          <a:r>
            <a:rPr lang="en-ZA" sz="1500" kern="1200" dirty="0">
              <a:solidFill>
                <a:sysClr val="windowText" lastClr="000000">
                  <a:hueOff val="0"/>
                  <a:satOff val="0"/>
                  <a:lumOff val="0"/>
                  <a:alphaOff val="0"/>
                </a:sysClr>
              </a:solidFill>
              <a:latin typeface="Calibri"/>
              <a:ea typeface="+mn-ea"/>
              <a:cs typeface="+mn-cs"/>
            </a:rPr>
            <a:t>Civil Society</a:t>
          </a:r>
        </a:p>
      </dsp:txBody>
      <dsp:txXfrm>
        <a:off x="4530497" y="2231398"/>
        <a:ext cx="1974881" cy="2841599"/>
      </dsp:txXfrm>
    </dsp:sp>
    <dsp:sp modelId="{B8F6C15E-1DCC-486C-AF2B-7B7EB29E6456}">
      <dsp:nvSpPr>
        <dsp:cNvPr id="0" name=""/>
        <dsp:cNvSpPr/>
      </dsp:nvSpPr>
      <dsp:spPr>
        <a:xfrm>
          <a:off x="6723997" y="0"/>
          <a:ext cx="2078014" cy="5406886"/>
        </a:xfrm>
        <a:prstGeom prst="roundRect">
          <a:avLst>
            <a:gd name="adj" fmla="val 10000"/>
          </a:avLst>
        </a:prstGeom>
        <a:solidFill>
          <a:srgbClr val="9BBB59">
            <a:tint val="40000"/>
            <a:hueOff val="0"/>
            <a:satOff val="0"/>
            <a:lumOff val="0"/>
            <a:alphaOff val="0"/>
          </a:srgbClr>
        </a:solidFill>
        <a:ln w="9525" cap="flat" cmpd="sng" algn="ctr">
          <a:solidFill>
            <a:srgbClr val="9BBB59">
              <a:hueOff val="0"/>
              <a:satOff val="0"/>
              <a:lumOff val="0"/>
              <a:alphaOff val="0"/>
            </a:srgb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a:solidFill>
                <a:sysClr val="windowText" lastClr="000000">
                  <a:hueOff val="0"/>
                  <a:satOff val="0"/>
                  <a:lumOff val="0"/>
                  <a:alphaOff val="0"/>
                </a:sysClr>
              </a:solidFill>
              <a:latin typeface="Calibri"/>
              <a:ea typeface="+mn-ea"/>
              <a:cs typeface="+mn-cs"/>
            </a:rPr>
            <a:t>3x District DDM Technical Teams  </a:t>
          </a:r>
        </a:p>
      </dsp:txBody>
      <dsp:txXfrm>
        <a:off x="6771506" y="47509"/>
        <a:ext cx="1982996" cy="1527048"/>
      </dsp:txXfrm>
    </dsp:sp>
    <dsp:sp modelId="{AF16CEE5-8ED4-4CB2-87D1-D5C6F0BDB00B}">
      <dsp:nvSpPr>
        <dsp:cNvPr id="0" name=""/>
        <dsp:cNvSpPr/>
      </dsp:nvSpPr>
      <dsp:spPr>
        <a:xfrm>
          <a:off x="6803414" y="1345637"/>
          <a:ext cx="1781739" cy="608391"/>
        </a:xfrm>
        <a:prstGeom prst="roundRect">
          <a:avLst>
            <a:gd name="adj" fmla="val 10000"/>
          </a:avLst>
        </a:prstGeom>
        <a:solidFill>
          <a:sysClr val="window" lastClr="FFFFFF">
            <a:hueOff val="0"/>
            <a:satOff val="0"/>
            <a:lumOff val="0"/>
            <a:alphaOff val="0"/>
          </a:sys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ZA" sz="1300" kern="1200" dirty="0">
              <a:solidFill>
                <a:sysClr val="windowText" lastClr="000000">
                  <a:hueOff val="0"/>
                  <a:satOff val="0"/>
                  <a:lumOff val="0"/>
                  <a:alphaOff val="0"/>
                </a:sysClr>
              </a:solidFill>
              <a:latin typeface="Calibri"/>
              <a:ea typeface="+mn-ea"/>
              <a:cs typeface="+mn-cs"/>
            </a:rPr>
            <a:t>Chaired by District MM</a:t>
          </a:r>
        </a:p>
      </dsp:txBody>
      <dsp:txXfrm>
        <a:off x="6821233" y="1363456"/>
        <a:ext cx="1746101" cy="572753"/>
      </dsp:txXfrm>
    </dsp:sp>
    <dsp:sp modelId="{E801301D-E313-46A9-BF14-EC895D5DDF02}">
      <dsp:nvSpPr>
        <dsp:cNvPr id="0" name=""/>
        <dsp:cNvSpPr/>
      </dsp:nvSpPr>
      <dsp:spPr>
        <a:xfrm>
          <a:off x="6766667" y="2203948"/>
          <a:ext cx="1990022" cy="2882969"/>
        </a:xfrm>
        <a:prstGeom prst="roundRect">
          <a:avLst>
            <a:gd name="adj" fmla="val 10000"/>
          </a:avLst>
        </a:prstGeom>
        <a:solidFill>
          <a:sysClr val="window" lastClr="FFFFFF">
            <a:hueOff val="0"/>
            <a:satOff val="0"/>
            <a:lumOff val="0"/>
            <a:alphaOff val="0"/>
          </a:sys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95630">
            <a:lnSpc>
              <a:spcPct val="90000"/>
            </a:lnSpc>
            <a:spcBef>
              <a:spcPct val="0"/>
            </a:spcBef>
            <a:spcAft>
              <a:spcPct val="35000"/>
            </a:spcAft>
            <a:buNone/>
          </a:pPr>
          <a:r>
            <a:rPr lang="en-ZA" sz="1340" b="1" u="sng" kern="1200" dirty="0">
              <a:solidFill>
                <a:sysClr val="windowText" lastClr="000000">
                  <a:hueOff val="0"/>
                  <a:satOff val="0"/>
                  <a:lumOff val="0"/>
                  <a:alphaOff val="0"/>
                </a:sysClr>
              </a:solidFill>
              <a:latin typeface="Calibri"/>
              <a:ea typeface="+mn-ea"/>
              <a:cs typeface="+mn-cs"/>
            </a:rPr>
            <a:t>Members</a:t>
          </a:r>
        </a:p>
        <a:p>
          <a:pPr marL="0" lvl="0" indent="0" algn="l" defTabSz="595630">
            <a:lnSpc>
              <a:spcPct val="90000"/>
            </a:lnSpc>
            <a:spcBef>
              <a:spcPct val="0"/>
            </a:spcBef>
            <a:spcAft>
              <a:spcPct val="35000"/>
            </a:spcAft>
            <a:buNone/>
          </a:pPr>
          <a:r>
            <a:rPr lang="en-ZA" sz="1340" kern="1200" dirty="0">
              <a:solidFill>
                <a:sysClr val="windowText" lastClr="000000">
                  <a:hueOff val="0"/>
                  <a:satOff val="0"/>
                  <a:lumOff val="0"/>
                  <a:alphaOff val="0"/>
                </a:sysClr>
              </a:solidFill>
              <a:latin typeface="Calibri"/>
              <a:ea typeface="+mn-ea"/>
              <a:cs typeface="+mn-cs"/>
            </a:rPr>
            <a:t>Provincial HOD(s)</a:t>
          </a:r>
        </a:p>
        <a:p>
          <a:pPr marL="0" lvl="0" indent="0" algn="l" defTabSz="595630">
            <a:lnSpc>
              <a:spcPct val="90000"/>
            </a:lnSpc>
            <a:spcBef>
              <a:spcPct val="0"/>
            </a:spcBef>
            <a:spcAft>
              <a:spcPct val="35000"/>
            </a:spcAft>
            <a:buNone/>
          </a:pPr>
          <a:r>
            <a:rPr lang="en-ZA" sz="1340" kern="1200" dirty="0">
              <a:solidFill>
                <a:sysClr val="windowText" lastClr="000000">
                  <a:hueOff val="0"/>
                  <a:satOff val="0"/>
                  <a:lumOff val="0"/>
                  <a:alphaOff val="0"/>
                </a:sysClr>
              </a:solidFill>
              <a:latin typeface="Calibri"/>
              <a:ea typeface="+mn-ea"/>
              <a:cs typeface="+mn-cs"/>
            </a:rPr>
            <a:t>COGTA National Officials</a:t>
          </a:r>
        </a:p>
        <a:p>
          <a:pPr marL="0" lvl="0" indent="0" algn="l" defTabSz="595630">
            <a:lnSpc>
              <a:spcPct val="90000"/>
            </a:lnSpc>
            <a:spcBef>
              <a:spcPct val="0"/>
            </a:spcBef>
            <a:spcAft>
              <a:spcPct val="35000"/>
            </a:spcAft>
            <a:buNone/>
          </a:pPr>
          <a:r>
            <a:rPr lang="en-ZA" sz="1340" kern="1200" dirty="0">
              <a:solidFill>
                <a:sysClr val="windowText" lastClr="000000">
                  <a:hueOff val="0"/>
                  <a:satOff val="0"/>
                  <a:lumOff val="0"/>
                  <a:alphaOff val="0"/>
                </a:sysClr>
              </a:solidFill>
              <a:latin typeface="Calibri"/>
              <a:ea typeface="+mn-ea"/>
              <a:cs typeface="+mn-cs"/>
            </a:rPr>
            <a:t>COGTA Provincial Officials</a:t>
          </a:r>
        </a:p>
        <a:p>
          <a:pPr marL="0" lvl="0" indent="0" algn="l" defTabSz="595630">
            <a:lnSpc>
              <a:spcPct val="90000"/>
            </a:lnSpc>
            <a:spcBef>
              <a:spcPct val="0"/>
            </a:spcBef>
            <a:spcAft>
              <a:spcPct val="35000"/>
            </a:spcAft>
            <a:buNone/>
          </a:pPr>
          <a:r>
            <a:rPr lang="en-ZA" sz="1340" kern="1200" dirty="0">
              <a:solidFill>
                <a:sysClr val="windowText" lastClr="000000">
                  <a:hueOff val="0"/>
                  <a:satOff val="0"/>
                  <a:lumOff val="0"/>
                  <a:alphaOff val="0"/>
                </a:sysClr>
              </a:solidFill>
              <a:latin typeface="Calibri"/>
              <a:ea typeface="+mn-ea"/>
              <a:cs typeface="+mn-cs"/>
            </a:rPr>
            <a:t>MMs and Senior Managers (District and Locals)</a:t>
          </a:r>
        </a:p>
        <a:p>
          <a:pPr marL="0" lvl="0" indent="0" algn="l" defTabSz="595630">
            <a:lnSpc>
              <a:spcPct val="90000"/>
            </a:lnSpc>
            <a:spcBef>
              <a:spcPct val="0"/>
            </a:spcBef>
            <a:spcAft>
              <a:spcPct val="35000"/>
            </a:spcAft>
            <a:buNone/>
          </a:pPr>
          <a:r>
            <a:rPr lang="en-ZA" sz="1340" kern="1200" dirty="0">
              <a:solidFill>
                <a:sysClr val="windowText" lastClr="000000">
                  <a:hueOff val="0"/>
                  <a:satOff val="0"/>
                  <a:lumOff val="0"/>
                  <a:alphaOff val="0"/>
                </a:sysClr>
              </a:solidFill>
              <a:latin typeface="Calibri"/>
              <a:ea typeface="+mn-ea"/>
              <a:cs typeface="+mn-cs"/>
            </a:rPr>
            <a:t>Sector Departments (National and Provincial)</a:t>
          </a:r>
        </a:p>
        <a:p>
          <a:pPr marL="0" lvl="0" indent="0" algn="l" defTabSz="595630">
            <a:lnSpc>
              <a:spcPct val="90000"/>
            </a:lnSpc>
            <a:spcBef>
              <a:spcPct val="0"/>
            </a:spcBef>
            <a:spcAft>
              <a:spcPct val="35000"/>
            </a:spcAft>
            <a:buNone/>
          </a:pPr>
          <a:r>
            <a:rPr lang="en-ZA" sz="1340" kern="1200" dirty="0">
              <a:solidFill>
                <a:sysClr val="windowText" lastClr="000000">
                  <a:hueOff val="0"/>
                  <a:satOff val="0"/>
                  <a:lumOff val="0"/>
                  <a:alphaOff val="0"/>
                </a:sysClr>
              </a:solidFill>
              <a:latin typeface="Calibri"/>
              <a:ea typeface="+mn-ea"/>
              <a:cs typeface="+mn-cs"/>
            </a:rPr>
            <a:t>SALGA District</a:t>
          </a:r>
        </a:p>
        <a:p>
          <a:pPr marL="0" lvl="0" indent="0" algn="l" defTabSz="595630">
            <a:lnSpc>
              <a:spcPct val="90000"/>
            </a:lnSpc>
            <a:spcBef>
              <a:spcPct val="0"/>
            </a:spcBef>
            <a:spcAft>
              <a:spcPct val="35000"/>
            </a:spcAft>
            <a:buNone/>
          </a:pPr>
          <a:r>
            <a:rPr lang="en-ZA" sz="1340" kern="1200" dirty="0">
              <a:solidFill>
                <a:sysClr val="windowText" lastClr="000000">
                  <a:hueOff val="0"/>
                  <a:satOff val="0"/>
                  <a:lumOff val="0"/>
                  <a:alphaOff val="0"/>
                </a:sysClr>
              </a:solidFill>
              <a:latin typeface="Calibri"/>
              <a:ea typeface="+mn-ea"/>
              <a:cs typeface="+mn-cs"/>
            </a:rPr>
            <a:t>Private Sector/Business</a:t>
          </a:r>
        </a:p>
        <a:p>
          <a:pPr marL="0" lvl="0" indent="0" algn="l" defTabSz="595630">
            <a:lnSpc>
              <a:spcPct val="90000"/>
            </a:lnSpc>
            <a:spcBef>
              <a:spcPct val="0"/>
            </a:spcBef>
            <a:spcAft>
              <a:spcPct val="35000"/>
            </a:spcAft>
            <a:buNone/>
          </a:pPr>
          <a:r>
            <a:rPr lang="en-ZA" sz="1340" kern="1200" dirty="0">
              <a:solidFill>
                <a:sysClr val="windowText" lastClr="000000">
                  <a:hueOff val="0"/>
                  <a:satOff val="0"/>
                  <a:lumOff val="0"/>
                  <a:alphaOff val="0"/>
                </a:sysClr>
              </a:solidFill>
              <a:latin typeface="Calibri"/>
              <a:ea typeface="+mn-ea"/>
              <a:cs typeface="+mn-cs"/>
            </a:rPr>
            <a:t>Civil Society</a:t>
          </a:r>
        </a:p>
      </dsp:txBody>
      <dsp:txXfrm>
        <a:off x="6824953" y="2262234"/>
        <a:ext cx="1873450" cy="276639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1">
  <dgm:title val=""/>
  <dgm:desc val=""/>
  <dgm:catLst>
    <dgm:cat type="list" pri="10000"/>
    <dgm:cat type="relationship" pri="10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 /></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0" tIns="45716" rIns="91430" bIns="45716" rtlCol="0"/>
          <a:lstStyle>
            <a:lvl1pPr algn="l">
              <a:defRPr sz="1200"/>
            </a:lvl1pPr>
          </a:lstStyle>
          <a:p>
            <a:endParaRPr lang="en-US" dirty="0"/>
          </a:p>
        </p:txBody>
      </p:sp>
      <p:sp>
        <p:nvSpPr>
          <p:cNvPr id="3" name="Date Placeholder 2"/>
          <p:cNvSpPr>
            <a:spLocks noGrp="1"/>
          </p:cNvSpPr>
          <p:nvPr>
            <p:ph type="dt" sz="quarter" idx="1"/>
          </p:nvPr>
        </p:nvSpPr>
        <p:spPr>
          <a:xfrm>
            <a:off x="3850444" y="0"/>
            <a:ext cx="2945659" cy="496332"/>
          </a:xfrm>
          <a:prstGeom prst="rect">
            <a:avLst/>
          </a:prstGeom>
        </p:spPr>
        <p:txBody>
          <a:bodyPr vert="horz" lIns="91430" tIns="45716" rIns="91430" bIns="45716" rtlCol="0"/>
          <a:lstStyle>
            <a:lvl1pPr algn="r">
              <a:defRPr sz="1200"/>
            </a:lvl1pPr>
          </a:lstStyle>
          <a:p>
            <a:fld id="{D0BEC4F1-952F-41C7-AC03-09D2738F5582}" type="datetimeFigureOut">
              <a:rPr lang="en-US" smtClean="0"/>
              <a:pPr/>
              <a:t>10/11/2022</a:t>
            </a:fld>
            <a:endParaRPr lang="en-US" dirty="0"/>
          </a:p>
        </p:txBody>
      </p:sp>
      <p:sp>
        <p:nvSpPr>
          <p:cNvPr id="4" name="Footer Placeholder 3"/>
          <p:cNvSpPr>
            <a:spLocks noGrp="1"/>
          </p:cNvSpPr>
          <p:nvPr>
            <p:ph type="ftr" sz="quarter" idx="2"/>
          </p:nvPr>
        </p:nvSpPr>
        <p:spPr>
          <a:xfrm>
            <a:off x="1" y="9428584"/>
            <a:ext cx="2945659" cy="496332"/>
          </a:xfrm>
          <a:prstGeom prst="rect">
            <a:avLst/>
          </a:prstGeom>
        </p:spPr>
        <p:txBody>
          <a:bodyPr vert="horz" lIns="91430" tIns="45716" rIns="91430" bIns="4571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30" tIns="45716" rIns="91430" bIns="45716" rtlCol="0" anchor="b"/>
          <a:lstStyle>
            <a:lvl1pPr algn="r">
              <a:defRPr sz="1200"/>
            </a:lvl1pPr>
          </a:lstStyle>
          <a:p>
            <a:fld id="{5D7BFB70-909D-4F45-BE95-CEAA40B29198}" type="slidenum">
              <a:rPr lang="en-US" smtClean="0"/>
              <a:pPr/>
              <a:t>‹#›</a:t>
            </a:fld>
            <a:endParaRPr lang="en-US" dirty="0"/>
          </a:p>
        </p:txBody>
      </p:sp>
    </p:spTree>
    <p:extLst>
      <p:ext uri="{BB962C8B-B14F-4D97-AF65-F5344CB8AC3E}">
        <p14:creationId xmlns:p14="http://schemas.microsoft.com/office/powerpoint/2010/main" val="26998525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0" tIns="45716" rIns="91430" bIns="45716" rtlCol="0"/>
          <a:lstStyle>
            <a:lvl1pPr algn="l">
              <a:defRPr sz="1200"/>
            </a:lvl1pPr>
          </a:lstStyle>
          <a:p>
            <a:endParaRPr lang="en-US" dirty="0"/>
          </a:p>
        </p:txBody>
      </p:sp>
      <p:sp>
        <p:nvSpPr>
          <p:cNvPr id="3" name="Date Placeholder 2"/>
          <p:cNvSpPr>
            <a:spLocks noGrp="1"/>
          </p:cNvSpPr>
          <p:nvPr>
            <p:ph type="dt" idx="1"/>
          </p:nvPr>
        </p:nvSpPr>
        <p:spPr>
          <a:xfrm>
            <a:off x="3850444" y="0"/>
            <a:ext cx="2945659" cy="496332"/>
          </a:xfrm>
          <a:prstGeom prst="rect">
            <a:avLst/>
          </a:prstGeom>
        </p:spPr>
        <p:txBody>
          <a:bodyPr vert="horz" lIns="91430" tIns="45716" rIns="91430" bIns="45716" rtlCol="0"/>
          <a:lstStyle>
            <a:lvl1pPr algn="r">
              <a:defRPr sz="1200"/>
            </a:lvl1pPr>
          </a:lstStyle>
          <a:p>
            <a:fld id="{9828E759-7FB0-4B45-BFC4-0D45ED365F90}" type="datetimeFigureOut">
              <a:rPr lang="en-US" smtClean="0"/>
              <a:pPr/>
              <a:t>10/11/2022</a:t>
            </a:fld>
            <a:endParaRPr lang="en-US" dirty="0"/>
          </a:p>
        </p:txBody>
      </p:sp>
      <p:sp>
        <p:nvSpPr>
          <p:cNvPr id="4" name="Slide Image Placeholder 3"/>
          <p:cNvSpPr>
            <a:spLocks noGrp="1" noRot="1" noChangeAspect="1"/>
          </p:cNvSpPr>
          <p:nvPr>
            <p:ph type="sldImg" idx="2"/>
          </p:nvPr>
        </p:nvSpPr>
        <p:spPr>
          <a:xfrm>
            <a:off x="709613" y="744538"/>
            <a:ext cx="5378450" cy="3722687"/>
          </a:xfrm>
          <a:prstGeom prst="rect">
            <a:avLst/>
          </a:prstGeom>
          <a:noFill/>
          <a:ln w="12700">
            <a:solidFill>
              <a:prstClr val="black"/>
            </a:solidFill>
          </a:ln>
        </p:spPr>
        <p:txBody>
          <a:bodyPr vert="horz" lIns="91430" tIns="45716" rIns="91430" bIns="45716" rtlCol="0" anchor="ctr"/>
          <a:lstStyle/>
          <a:p>
            <a:endParaRPr lang="en-US"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0" tIns="45716" rIns="91430"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6332"/>
          </a:xfrm>
          <a:prstGeom prst="rect">
            <a:avLst/>
          </a:prstGeom>
        </p:spPr>
        <p:txBody>
          <a:bodyPr vert="horz" lIns="91430" tIns="45716" rIns="91430" bIns="457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30" tIns="45716" rIns="91430" bIns="45716" rtlCol="0" anchor="b"/>
          <a:lstStyle>
            <a:lvl1pPr algn="r">
              <a:defRPr sz="1200"/>
            </a:lvl1pPr>
          </a:lstStyle>
          <a:p>
            <a:fld id="{BA6E79CC-0C8D-8445-B899-832E514306EA}" type="slidenum">
              <a:rPr lang="en-US" smtClean="0"/>
              <a:pPr/>
              <a:t>‹#›</a:t>
            </a:fld>
            <a:endParaRPr lang="en-US" dirty="0"/>
          </a:p>
        </p:txBody>
      </p:sp>
    </p:spTree>
    <p:extLst>
      <p:ext uri="{BB962C8B-B14F-4D97-AF65-F5344CB8AC3E}">
        <p14:creationId xmlns:p14="http://schemas.microsoft.com/office/powerpoint/2010/main" val="42497851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8.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5.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9.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2.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5.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6.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7.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8.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9.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1.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4538"/>
            <a:ext cx="537845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9D29D2-06BA-CD44-B037-CDB34617D45F}" type="slidenum">
              <a:rPr lang="en-US" smtClean="0"/>
              <a:pPr/>
              <a:t>1</a:t>
            </a:fld>
            <a:endParaRPr lang="en-US" dirty="0"/>
          </a:p>
        </p:txBody>
      </p:sp>
    </p:spTree>
    <p:extLst>
      <p:ext uri="{BB962C8B-B14F-4D97-AF65-F5344CB8AC3E}">
        <p14:creationId xmlns:p14="http://schemas.microsoft.com/office/powerpoint/2010/main" val="824771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9D29D2-06BA-CD44-B037-CDB34617D4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8475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9: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4844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AE1AA-C5A6-4170-9751-6E2BF44E83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5117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AE1AA-C5A6-4170-9751-6E2BF44E83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9995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AE1AA-C5A6-4170-9751-6E2BF44E83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4662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AE1AA-C5A6-4170-9751-6E2BF44E83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3799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AE1AA-C5A6-4170-9751-6E2BF44E83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013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AE1AA-C5A6-4170-9751-6E2BF44E83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7206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AE1AA-C5A6-4170-9751-6E2BF44E83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614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BAE1AA-C5A6-4170-9751-6E2BF44E830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2831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5: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866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xfrm>
            <a:off x="709613" y="744538"/>
            <a:ext cx="537845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Arial" charset="0"/>
              <a:cs typeface="Arial" charset="0"/>
            </a:endParaRPr>
          </a:p>
        </p:txBody>
      </p:sp>
      <p:sp>
        <p:nvSpPr>
          <p:cNvPr id="74755" name="Slide Number Placeholder 3"/>
          <p:cNvSpPr>
            <a:spLocks noGrp="1"/>
          </p:cNvSpPr>
          <p:nvPr>
            <p:ph type="sldNum" sz="quarter" idx="5"/>
          </p:nvPr>
        </p:nvSpPr>
        <p:spPr bwMode="auto">
          <a:xfrm>
            <a:off x="3850444" y="9428584"/>
            <a:ext cx="2945659" cy="496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873" indent="-285721" eaLnBrk="0" hangingPunct="0">
              <a:defRPr sz="2400">
                <a:solidFill>
                  <a:schemeClr val="tx1"/>
                </a:solidFill>
                <a:latin typeface="Arial" charset="0"/>
                <a:ea typeface="ＭＳ Ｐゴシック" charset="0"/>
              </a:defRPr>
            </a:lvl2pPr>
            <a:lvl3pPr marL="1142883" indent="-228577" eaLnBrk="0" hangingPunct="0">
              <a:defRPr sz="2400">
                <a:solidFill>
                  <a:schemeClr val="tx1"/>
                </a:solidFill>
                <a:latin typeface="Arial" charset="0"/>
                <a:ea typeface="ＭＳ Ｐゴシック" charset="0"/>
              </a:defRPr>
            </a:lvl3pPr>
            <a:lvl4pPr marL="1600036" indent="-228577" eaLnBrk="0" hangingPunct="0">
              <a:defRPr sz="2400">
                <a:solidFill>
                  <a:schemeClr val="tx1"/>
                </a:solidFill>
                <a:latin typeface="Arial" charset="0"/>
                <a:ea typeface="ＭＳ Ｐゴシック" charset="0"/>
              </a:defRPr>
            </a:lvl4pPr>
            <a:lvl5pPr marL="2057189" indent="-228577" eaLnBrk="0" hangingPunct="0">
              <a:defRPr sz="2400">
                <a:solidFill>
                  <a:schemeClr val="tx1"/>
                </a:solidFill>
                <a:latin typeface="Arial" charset="0"/>
                <a:ea typeface="ＭＳ Ｐゴシック" charset="0"/>
              </a:defRPr>
            </a:lvl5pPr>
            <a:lvl6pPr marL="2514343" indent="-228577" eaLnBrk="0" fontAlgn="base" hangingPunct="0">
              <a:spcBef>
                <a:spcPct val="0"/>
              </a:spcBef>
              <a:spcAft>
                <a:spcPct val="0"/>
              </a:spcAft>
              <a:defRPr sz="2400">
                <a:solidFill>
                  <a:schemeClr val="tx1"/>
                </a:solidFill>
                <a:latin typeface="Arial" charset="0"/>
                <a:ea typeface="ＭＳ Ｐゴシック" charset="0"/>
              </a:defRPr>
            </a:lvl6pPr>
            <a:lvl7pPr marL="2971496" indent="-228577" eaLnBrk="0" fontAlgn="base" hangingPunct="0">
              <a:spcBef>
                <a:spcPct val="0"/>
              </a:spcBef>
              <a:spcAft>
                <a:spcPct val="0"/>
              </a:spcAft>
              <a:defRPr sz="2400">
                <a:solidFill>
                  <a:schemeClr val="tx1"/>
                </a:solidFill>
                <a:latin typeface="Arial" charset="0"/>
                <a:ea typeface="ＭＳ Ｐゴシック" charset="0"/>
              </a:defRPr>
            </a:lvl7pPr>
            <a:lvl8pPr marL="3428649" indent="-228577" eaLnBrk="0" fontAlgn="base" hangingPunct="0">
              <a:spcBef>
                <a:spcPct val="0"/>
              </a:spcBef>
              <a:spcAft>
                <a:spcPct val="0"/>
              </a:spcAft>
              <a:defRPr sz="2400">
                <a:solidFill>
                  <a:schemeClr val="tx1"/>
                </a:solidFill>
                <a:latin typeface="Arial" charset="0"/>
                <a:ea typeface="ＭＳ Ｐゴシック" charset="0"/>
              </a:defRPr>
            </a:lvl8pPr>
            <a:lvl9pPr marL="3885802" indent="-22857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E8B701-89C7-564E-B6D4-AE85C0F06D12}" type="slidenum">
              <a:rPr lang="en-ZA" sz="1200">
                <a:solidFill>
                  <a:prstClr val="black"/>
                </a:solidFill>
                <a:latin typeface="Calibri" charset="0"/>
              </a:rPr>
              <a:pPr eaLnBrk="1" hangingPunct="1"/>
              <a:t>101</a:t>
            </a:fld>
            <a:endParaRPr lang="en-ZA" sz="1200" dirty="0">
              <a:solidFill>
                <a:prstClr val="black"/>
              </a:solidFill>
              <a:latin typeface="Calibri" charset="0"/>
            </a:endParaRPr>
          </a:p>
        </p:txBody>
      </p:sp>
    </p:spTree>
    <p:extLst>
      <p:ext uri="{BB962C8B-B14F-4D97-AF65-F5344CB8AC3E}">
        <p14:creationId xmlns:p14="http://schemas.microsoft.com/office/powerpoint/2010/main" val="109088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5: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8313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A6E79CC-0C8D-8445-B899-832E514306EA}" type="slidenum">
              <a:rPr lang="en-US" smtClean="0"/>
              <a:pPr/>
              <a:t>19</a:t>
            </a:fld>
            <a:endParaRPr lang="en-US" dirty="0"/>
          </a:p>
        </p:txBody>
      </p:sp>
    </p:spTree>
    <p:extLst>
      <p:ext uri="{BB962C8B-B14F-4D97-AF65-F5344CB8AC3E}">
        <p14:creationId xmlns:p14="http://schemas.microsoft.com/office/powerpoint/2010/main" val="3053617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6E79CC-0C8D-8445-B899-832E514306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1135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2: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6141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5859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3498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1" name="Google Shape;191;p1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0911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3.emf" /><Relationship Id="rId1" Type="http://schemas.openxmlformats.org/officeDocument/2006/relationships/slideMaster" Target="../slideMasters/slideMaster5.xml" /><Relationship Id="rId4" Type="http://schemas.openxmlformats.org/officeDocument/2006/relationships/image" Target="../media/image5.jpeg" /></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1.jpeg" /><Relationship Id="rId1" Type="http://schemas.openxmlformats.org/officeDocument/2006/relationships/slideMaster" Target="../slideMasters/slideMaster5.xml" /><Relationship Id="rId4" Type="http://schemas.openxmlformats.org/officeDocument/2006/relationships/image" Target="../media/image3.emf" /></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1.jpeg" /><Relationship Id="rId1" Type="http://schemas.openxmlformats.org/officeDocument/2006/relationships/slideMaster" Target="../slideMasters/slideMaster5.xml" /><Relationship Id="rId4" Type="http://schemas.openxmlformats.org/officeDocument/2006/relationships/image" Target="../media/image3.emf"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3.emf" /><Relationship Id="rId1" Type="http://schemas.openxmlformats.org/officeDocument/2006/relationships/slideMaster" Target="../slideMasters/slideMaster5.xml" /><Relationship Id="rId4" Type="http://schemas.openxmlformats.org/officeDocument/2006/relationships/image" Target="../media/image6.jpeg" /></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1.jpeg" /><Relationship Id="rId1" Type="http://schemas.openxmlformats.org/officeDocument/2006/relationships/slideMaster" Target="../slideMasters/slideMaster5.xml" /><Relationship Id="rId4" Type="http://schemas.openxmlformats.org/officeDocument/2006/relationships/image" Target="../media/image3.emf" /></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3.emf" /><Relationship Id="rId1" Type="http://schemas.openxmlformats.org/officeDocument/2006/relationships/slideMaster" Target="../slideMasters/slideMaster5.xml" /><Relationship Id="rId4" Type="http://schemas.openxmlformats.org/officeDocument/2006/relationships/image" Target="../media/image6.jpeg" /></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3.emf" /><Relationship Id="rId1" Type="http://schemas.openxmlformats.org/officeDocument/2006/relationships/slideMaster" Target="../slideMasters/slideMaster5.xml" /><Relationship Id="rId4" Type="http://schemas.openxmlformats.org/officeDocument/2006/relationships/image" Target="../media/image6.jpeg" /></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3.emf" /><Relationship Id="rId1" Type="http://schemas.openxmlformats.org/officeDocument/2006/relationships/slideMaster" Target="../slideMasters/slideMaster5.xml" /><Relationship Id="rId4" Type="http://schemas.openxmlformats.org/officeDocument/2006/relationships/image" Target="../media/image6.jpeg" /></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3.emf" /><Relationship Id="rId1" Type="http://schemas.openxmlformats.org/officeDocument/2006/relationships/slideMaster" Target="../slideMasters/slideMaster5.xml" /><Relationship Id="rId4" Type="http://schemas.openxmlformats.org/officeDocument/2006/relationships/image" Target="../media/image6.jpeg" /></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3.emf" /><Relationship Id="rId1" Type="http://schemas.openxmlformats.org/officeDocument/2006/relationships/slideMaster" Target="../slideMasters/slideMaster5.xml" /><Relationship Id="rId4" Type="http://schemas.openxmlformats.org/officeDocument/2006/relationships/image" Target="../media/image6.jpeg" /></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jpg" /><Relationship Id="rId2" Type="http://schemas.openxmlformats.org/officeDocument/2006/relationships/image" Target="../media/image7.jpg" /><Relationship Id="rId1" Type="http://schemas.openxmlformats.org/officeDocument/2006/relationships/slideMaster" Target="../slideMasters/slideMaster5.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0BB5A6D-F9FB-47D3-9779-9D68CFBC598A}" type="datetime1">
              <a:rPr lang="en-ZA" smtClean="0"/>
              <a:t>2022/10/11</a:t>
            </a:fld>
            <a:endParaRPr lang="en-US" dirty="0"/>
          </a:p>
        </p:txBody>
      </p:sp>
      <p:sp>
        <p:nvSpPr>
          <p:cNvPr id="6" name="Slide Number Placeholder 5"/>
          <p:cNvSpPr>
            <a:spLocks noGrp="1"/>
          </p:cNvSpPr>
          <p:nvPr>
            <p:ph type="sldNum" sz="quarter" idx="12"/>
          </p:nvPr>
        </p:nvSpPr>
        <p:spPr/>
        <p:txBody>
          <a:bodyPr/>
          <a:lstStyle/>
          <a:p>
            <a:fld id="{39AC5568-C467-DA4E-A229-6C912B895CA4}" type="slidenum">
              <a:rPr lang="en-US" smtClean="0"/>
              <a:pPr/>
              <a:t>‹#›</a:t>
            </a:fld>
            <a:endParaRPr lang="en-US" dirty="0"/>
          </a:p>
        </p:txBody>
      </p:sp>
    </p:spTree>
    <p:extLst>
      <p:ext uri="{BB962C8B-B14F-4D97-AF65-F5344CB8AC3E}">
        <p14:creationId xmlns:p14="http://schemas.microsoft.com/office/powerpoint/2010/main" val="52223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250521" y="-934"/>
            <a:ext cx="9344417" cy="915335"/>
          </a:xfrm>
          <a:prstGeom prst="rect">
            <a:avLst/>
          </a:prstGeom>
        </p:spPr>
      </p:pic>
      <p:sp>
        <p:nvSpPr>
          <p:cNvPr id="2" name="Title 1"/>
          <p:cNvSpPr>
            <a:spLocks noGrp="1"/>
          </p:cNvSpPr>
          <p:nvPr>
            <p:ph type="title"/>
          </p:nvPr>
        </p:nvSpPr>
        <p:spPr>
          <a:xfrm>
            <a:off x="495300" y="-934"/>
            <a:ext cx="8915400" cy="915335"/>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921E9F-5E7A-4A35-A272-E0B6445799D9}" type="datetime1">
              <a:rPr lang="en-ZA" smtClean="0"/>
              <a:t>2022/10/11</a:t>
            </a:fld>
            <a:endParaRPr lang="en-US" dirty="0"/>
          </a:p>
        </p:txBody>
      </p:sp>
      <p:sp>
        <p:nvSpPr>
          <p:cNvPr id="5" name="Footer Placeholder 4"/>
          <p:cNvSpPr>
            <a:spLocks noGrp="1"/>
          </p:cNvSpPr>
          <p:nvPr>
            <p:ph type="ftr" sz="quarter" idx="11"/>
          </p:nvPr>
        </p:nvSpPr>
        <p:spPr>
          <a:xfrm>
            <a:off x="3384550" y="6356353"/>
            <a:ext cx="31369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9AC5568-C467-DA4E-A229-6C912B895CA4}" type="slidenum">
              <a:rPr lang="en-US" smtClean="0"/>
              <a:pPr/>
              <a:t>‹#›</a:t>
            </a:fld>
            <a:endParaRPr lang="en-US" dirty="0"/>
          </a:p>
        </p:txBody>
      </p:sp>
      <p:cxnSp>
        <p:nvCxnSpPr>
          <p:cNvPr id="11" name="Straight Connector 10"/>
          <p:cNvCxnSpPr/>
          <p:nvPr userDrawn="1"/>
        </p:nvCxnSpPr>
        <p:spPr>
          <a:xfrm>
            <a:off x="250521" y="914403"/>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5332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6576" y="274639"/>
            <a:ext cx="70786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BB0ED-AEE3-4C2B-9C73-5C65E1BC94F4}" type="datetime1">
              <a:rPr lang="en-ZA" smtClean="0"/>
              <a:t>2022/10/11</a:t>
            </a:fld>
            <a:endParaRPr lang="en-US" dirty="0"/>
          </a:p>
        </p:txBody>
      </p:sp>
      <p:sp>
        <p:nvSpPr>
          <p:cNvPr id="5" name="Footer Placeholder 4"/>
          <p:cNvSpPr>
            <a:spLocks noGrp="1"/>
          </p:cNvSpPr>
          <p:nvPr>
            <p:ph type="ftr" sz="quarter" idx="11"/>
          </p:nvPr>
        </p:nvSpPr>
        <p:spPr>
          <a:xfrm>
            <a:off x="3384550" y="6356353"/>
            <a:ext cx="31369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9AC5568-C467-DA4E-A229-6C912B895CA4}"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250521" y="-934"/>
            <a:ext cx="9344417" cy="915335"/>
          </a:xfrm>
          <a:prstGeom prst="rect">
            <a:avLst/>
          </a:prstGeom>
        </p:spPr>
      </p:pic>
      <p:cxnSp>
        <p:nvCxnSpPr>
          <p:cNvPr id="11" name="Straight Connector 10"/>
          <p:cNvCxnSpPr/>
          <p:nvPr userDrawn="1"/>
        </p:nvCxnSpPr>
        <p:spPr>
          <a:xfrm>
            <a:off x="250521" y="914403"/>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1853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userDrawn="1">
  <p:cSld name="2_Title and Content">
    <p:spTree>
      <p:nvGrpSpPr>
        <p:cNvPr id="1" name="Shape 24"/>
        <p:cNvGrpSpPr/>
        <p:nvPr/>
      </p:nvGrpSpPr>
      <p:grpSpPr>
        <a:xfrm>
          <a:off x="0" y="0"/>
          <a:ext cx="0" cy="0"/>
          <a:chOff x="0" y="0"/>
          <a:chExt cx="0" cy="0"/>
        </a:xfrm>
      </p:grpSpPr>
      <p:sp>
        <p:nvSpPr>
          <p:cNvPr id="27" name="Google Shape;27;p81"/>
          <p:cNvSpPr txBox="1"/>
          <p:nvPr/>
        </p:nvSpPr>
        <p:spPr>
          <a:xfrm>
            <a:off x="8679007" y="6435599"/>
            <a:ext cx="830753" cy="365125"/>
          </a:xfrm>
          <a:prstGeom prst="rect">
            <a:avLst/>
          </a:prstGeom>
          <a:noFill/>
          <a:ln>
            <a:noFill/>
          </a:ln>
        </p:spPr>
        <p:txBody>
          <a:bodyPr spcFirstLastPara="1" wrap="square" lIns="74283" tIns="37131" rIns="74283" bIns="37131" anchor="t" anchorCtr="0">
            <a:noAutofit/>
          </a:bodyPr>
          <a:lstStyle/>
          <a:p>
            <a:pPr marL="0" marR="0" lvl="0" indent="0" algn="r" rtl="0">
              <a:spcBef>
                <a:spcPts val="0"/>
              </a:spcBef>
              <a:spcAft>
                <a:spcPts val="0"/>
              </a:spcAft>
              <a:buNone/>
            </a:pPr>
            <a:fld id="{00000000-1234-1234-1234-123412341234}" type="slidenum">
              <a:rPr lang="en-ZA" sz="1138" b="0" i="0" u="none" strike="noStrike" cap="none">
                <a:solidFill>
                  <a:srgbClr val="7F7F7F"/>
                </a:solidFill>
                <a:latin typeface="Calibri"/>
                <a:ea typeface="Calibri"/>
                <a:cs typeface="Calibri"/>
                <a:sym typeface="Calibri"/>
              </a:rPr>
              <a:pPr marL="0" marR="0" lvl="0" indent="0" algn="r" rtl="0">
                <a:spcBef>
                  <a:spcPts val="0"/>
                </a:spcBef>
                <a:spcAft>
                  <a:spcPts val="0"/>
                </a:spcAft>
                <a:buNone/>
              </a:pPr>
              <a:t>‹#›</a:t>
            </a:fld>
            <a:endParaRPr sz="1138" b="0" i="0" u="none" strike="noStrike" cap="none">
              <a:solidFill>
                <a:srgbClr val="7F7F7F"/>
              </a:solidFill>
              <a:latin typeface="Calibri"/>
              <a:ea typeface="Calibri"/>
              <a:cs typeface="Calibri"/>
              <a:sym typeface="Calibri"/>
            </a:endParaRPr>
          </a:p>
        </p:txBody>
      </p:sp>
      <p:sp>
        <p:nvSpPr>
          <p:cNvPr id="30" name="Google Shape;30;p81"/>
          <p:cNvSpPr txBox="1">
            <a:spLocks noGrp="1"/>
          </p:cNvSpPr>
          <p:nvPr>
            <p:ph type="body" idx="1"/>
          </p:nvPr>
        </p:nvSpPr>
        <p:spPr>
          <a:xfrm>
            <a:off x="405181" y="814648"/>
            <a:ext cx="9104579" cy="5325681"/>
          </a:xfrm>
          <a:prstGeom prst="rect">
            <a:avLst/>
          </a:prstGeom>
          <a:noFill/>
          <a:ln>
            <a:noFill/>
          </a:ln>
        </p:spPr>
        <p:txBody>
          <a:bodyPr spcFirstLastPara="1" wrap="square" lIns="91425" tIns="45700" rIns="91425" bIns="45700" anchor="t" anchorCtr="0">
            <a:normAutofit/>
          </a:bodyPr>
          <a:lstStyle>
            <a:lvl1pPr marL="371475" lvl="0" indent="-288925" algn="l">
              <a:lnSpc>
                <a:spcPct val="90000"/>
              </a:lnSpc>
              <a:spcBef>
                <a:spcPts val="813"/>
              </a:spcBef>
              <a:spcAft>
                <a:spcPts val="0"/>
              </a:spcAft>
              <a:buClr>
                <a:schemeClr val="dk1"/>
              </a:buClr>
              <a:buSzPts val="2000"/>
              <a:buChar char="•"/>
              <a:defRPr sz="1625"/>
            </a:lvl1pPr>
            <a:lvl2pPr marL="742950" lvl="1" indent="-278606" algn="l">
              <a:lnSpc>
                <a:spcPct val="90000"/>
              </a:lnSpc>
              <a:spcBef>
                <a:spcPts val="406"/>
              </a:spcBef>
              <a:spcAft>
                <a:spcPts val="0"/>
              </a:spcAft>
              <a:buClr>
                <a:schemeClr val="dk1"/>
              </a:buClr>
              <a:buSzPts val="1800"/>
              <a:buChar char="•"/>
              <a:defRPr sz="1463"/>
            </a:lvl2pPr>
            <a:lvl3pPr marL="1114425" lvl="2" indent="-278606" algn="l">
              <a:lnSpc>
                <a:spcPct val="90000"/>
              </a:lnSpc>
              <a:spcBef>
                <a:spcPts val="406"/>
              </a:spcBef>
              <a:spcAft>
                <a:spcPts val="0"/>
              </a:spcAft>
              <a:buClr>
                <a:schemeClr val="dk1"/>
              </a:buClr>
              <a:buSzPts val="1800"/>
              <a:buChar char="•"/>
              <a:defRPr sz="1463"/>
            </a:lvl3pPr>
            <a:lvl4pPr marL="1485900" lvl="3" indent="-278606" algn="l">
              <a:lnSpc>
                <a:spcPct val="90000"/>
              </a:lnSpc>
              <a:spcBef>
                <a:spcPts val="406"/>
              </a:spcBef>
              <a:spcAft>
                <a:spcPts val="0"/>
              </a:spcAft>
              <a:buClr>
                <a:schemeClr val="dk1"/>
              </a:buClr>
              <a:buSzPts val="1800"/>
              <a:buChar char="•"/>
              <a:defRPr/>
            </a:lvl4pPr>
            <a:lvl5pPr marL="1857375" lvl="4" indent="-278606" algn="l">
              <a:lnSpc>
                <a:spcPct val="90000"/>
              </a:lnSpc>
              <a:spcBef>
                <a:spcPts val="406"/>
              </a:spcBef>
              <a:spcAft>
                <a:spcPts val="0"/>
              </a:spcAft>
              <a:buClr>
                <a:schemeClr val="dk1"/>
              </a:buClr>
              <a:buSzPts val="1800"/>
              <a:buChar char="•"/>
              <a:defRPr/>
            </a:lvl5pPr>
            <a:lvl6pPr marL="2228850" lvl="5" indent="-278606" algn="l">
              <a:lnSpc>
                <a:spcPct val="90000"/>
              </a:lnSpc>
              <a:spcBef>
                <a:spcPts val="406"/>
              </a:spcBef>
              <a:spcAft>
                <a:spcPts val="0"/>
              </a:spcAft>
              <a:buClr>
                <a:schemeClr val="dk1"/>
              </a:buClr>
              <a:buSzPts val="1800"/>
              <a:buChar char="•"/>
              <a:defRPr/>
            </a:lvl6pPr>
            <a:lvl7pPr marL="2600325" lvl="6" indent="-278606" algn="l">
              <a:lnSpc>
                <a:spcPct val="90000"/>
              </a:lnSpc>
              <a:spcBef>
                <a:spcPts val="406"/>
              </a:spcBef>
              <a:spcAft>
                <a:spcPts val="0"/>
              </a:spcAft>
              <a:buClr>
                <a:schemeClr val="dk1"/>
              </a:buClr>
              <a:buSzPts val="1800"/>
              <a:buChar char="•"/>
              <a:defRPr/>
            </a:lvl7pPr>
            <a:lvl8pPr marL="2971800" lvl="7" indent="-278606" algn="l">
              <a:lnSpc>
                <a:spcPct val="90000"/>
              </a:lnSpc>
              <a:spcBef>
                <a:spcPts val="406"/>
              </a:spcBef>
              <a:spcAft>
                <a:spcPts val="0"/>
              </a:spcAft>
              <a:buClr>
                <a:schemeClr val="dk1"/>
              </a:buClr>
              <a:buSzPts val="1800"/>
              <a:buChar char="•"/>
              <a:defRPr/>
            </a:lvl8pPr>
            <a:lvl9pPr marL="3343275" lvl="8" indent="-278606" algn="l">
              <a:lnSpc>
                <a:spcPct val="90000"/>
              </a:lnSpc>
              <a:spcBef>
                <a:spcPts val="406"/>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61630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p>
        </p:txBody>
      </p:sp>
      <p:sp>
        <p:nvSpPr>
          <p:cNvPr id="4" name="Date Placeholder 3"/>
          <p:cNvSpPr>
            <a:spLocks noGrp="1"/>
          </p:cNvSpPr>
          <p:nvPr>
            <p:ph type="dt" sz="half" idx="10"/>
          </p:nvPr>
        </p:nvSpPr>
        <p:spPr>
          <a:xfrm>
            <a:off x="681038" y="6356351"/>
            <a:ext cx="2228850" cy="365125"/>
          </a:xfrm>
          <a:prstGeom prst="rect">
            <a:avLst/>
          </a:prstGeom>
        </p:spPr>
        <p:txBody>
          <a:bodyPr/>
          <a:lstStyle/>
          <a:p>
            <a:pPr defTabSz="742950"/>
            <a:fld id="{A97B04E0-3EC5-4EA4-8A0F-6D3579736A75}" type="datetime1">
              <a:rPr lang="en-ZA" sz="1463" smtClean="0">
                <a:solidFill>
                  <a:prstClr val="black"/>
                </a:solidFill>
              </a:rPr>
              <a:pPr defTabSz="742950"/>
              <a:t>2022/10/11</a:t>
            </a:fld>
            <a:endParaRPr lang="en-US" sz="1463" dirty="0">
              <a:solidFill>
                <a:prstClr val="black"/>
              </a:solidFill>
            </a:endParaRPr>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pPr defTabSz="742950"/>
            <a:endParaRPr lang="en-US" sz="1463" dirty="0">
              <a:solidFill>
                <a:prstClr val="black"/>
              </a:solidFill>
            </a:endParaRPr>
          </a:p>
        </p:txBody>
      </p:sp>
      <p:sp>
        <p:nvSpPr>
          <p:cNvPr id="6" name="Slide Number Placeholder 5"/>
          <p:cNvSpPr>
            <a:spLocks noGrp="1"/>
          </p:cNvSpPr>
          <p:nvPr>
            <p:ph type="sldNum" sz="quarter" idx="12"/>
          </p:nvPr>
        </p:nvSpPr>
        <p:spPr/>
        <p:txBody>
          <a:bodyPr/>
          <a:lstStyle/>
          <a:p>
            <a:pPr defTabSz="742950"/>
            <a:fld id="{B57FC8E7-2C15-477C-BC4C-DB0042BF0BDF}" type="slidenum">
              <a:rPr lang="en-US" smtClean="0">
                <a:solidFill>
                  <a:prstClr val="black">
                    <a:tint val="75000"/>
                  </a:prstClr>
                </a:solidFill>
              </a:rPr>
              <a:pPr defTabSz="742950"/>
              <a:t>‹#›</a:t>
            </a:fld>
            <a:endParaRPr lang="en-US" dirty="0">
              <a:solidFill>
                <a:prstClr val="black">
                  <a:tint val="75000"/>
                </a:prstClr>
              </a:solidFill>
            </a:endParaRPr>
          </a:p>
        </p:txBody>
      </p:sp>
    </p:spTree>
    <p:extLst>
      <p:ext uri="{BB962C8B-B14F-4D97-AF65-F5344CB8AC3E}">
        <p14:creationId xmlns:p14="http://schemas.microsoft.com/office/powerpoint/2010/main" val="3268213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1038" y="6356351"/>
            <a:ext cx="2228850" cy="365125"/>
          </a:xfrm>
          <a:prstGeom prst="rect">
            <a:avLst/>
          </a:prstGeom>
        </p:spPr>
        <p:txBody>
          <a:bodyPr/>
          <a:lstStyle/>
          <a:p>
            <a:pPr defTabSz="742950"/>
            <a:fld id="{4018FB9A-A74A-4F04-A07B-D0381418865F}" type="datetime1">
              <a:rPr lang="en-ZA" sz="1463" smtClean="0">
                <a:solidFill>
                  <a:prstClr val="black"/>
                </a:solidFill>
              </a:rPr>
              <a:pPr defTabSz="742950"/>
              <a:t>2022/10/11</a:t>
            </a:fld>
            <a:endParaRPr lang="en-US" sz="1463" dirty="0">
              <a:solidFill>
                <a:prstClr val="black"/>
              </a:solidFill>
            </a:endParaRPr>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pPr defTabSz="742950"/>
            <a:endParaRPr lang="en-US" sz="1463" dirty="0">
              <a:solidFill>
                <a:prstClr val="black"/>
              </a:solidFill>
            </a:endParaRPr>
          </a:p>
        </p:txBody>
      </p:sp>
      <p:sp>
        <p:nvSpPr>
          <p:cNvPr id="6" name="Slide Number Placeholder 5"/>
          <p:cNvSpPr>
            <a:spLocks noGrp="1"/>
          </p:cNvSpPr>
          <p:nvPr>
            <p:ph type="sldNum" sz="quarter" idx="12"/>
          </p:nvPr>
        </p:nvSpPr>
        <p:spPr/>
        <p:txBody>
          <a:bodyPr/>
          <a:lstStyle/>
          <a:p>
            <a:pPr defTabSz="742950"/>
            <a:fld id="{B57FC8E7-2C15-477C-BC4C-DB0042BF0BDF}" type="slidenum">
              <a:rPr lang="en-US" smtClean="0">
                <a:solidFill>
                  <a:prstClr val="black">
                    <a:tint val="75000"/>
                  </a:prstClr>
                </a:solidFill>
              </a:rPr>
              <a:pPr defTabSz="742950"/>
              <a:t>‹#›</a:t>
            </a:fld>
            <a:endParaRPr lang="en-US" dirty="0">
              <a:solidFill>
                <a:prstClr val="black">
                  <a:tint val="75000"/>
                </a:prstClr>
              </a:solidFill>
            </a:endParaRPr>
          </a:p>
        </p:txBody>
      </p:sp>
    </p:spTree>
    <p:extLst>
      <p:ext uri="{BB962C8B-B14F-4D97-AF65-F5344CB8AC3E}">
        <p14:creationId xmlns:p14="http://schemas.microsoft.com/office/powerpoint/2010/main" val="28241761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a:t>Click to edit Master title style</a:t>
            </a:r>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81038" y="6356351"/>
            <a:ext cx="2228850" cy="365125"/>
          </a:xfrm>
          <a:prstGeom prst="rect">
            <a:avLst/>
          </a:prstGeom>
        </p:spPr>
        <p:txBody>
          <a:bodyPr/>
          <a:lstStyle/>
          <a:p>
            <a:pPr defTabSz="742950"/>
            <a:fld id="{E3B376BF-705A-4E1C-A88F-6392EC61421B}" type="datetime1">
              <a:rPr lang="en-ZA" sz="1463" smtClean="0">
                <a:solidFill>
                  <a:prstClr val="black"/>
                </a:solidFill>
              </a:rPr>
              <a:pPr defTabSz="742950"/>
              <a:t>2022/10/11</a:t>
            </a:fld>
            <a:endParaRPr lang="en-US" sz="1463" dirty="0">
              <a:solidFill>
                <a:prstClr val="black"/>
              </a:solidFill>
            </a:endParaRPr>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pPr defTabSz="742950"/>
            <a:endParaRPr lang="en-US" sz="1463" dirty="0">
              <a:solidFill>
                <a:prstClr val="black"/>
              </a:solidFill>
            </a:endParaRPr>
          </a:p>
        </p:txBody>
      </p:sp>
      <p:sp>
        <p:nvSpPr>
          <p:cNvPr id="6" name="Slide Number Placeholder 5"/>
          <p:cNvSpPr>
            <a:spLocks noGrp="1"/>
          </p:cNvSpPr>
          <p:nvPr>
            <p:ph type="sldNum" sz="quarter" idx="12"/>
          </p:nvPr>
        </p:nvSpPr>
        <p:spPr/>
        <p:txBody>
          <a:bodyPr/>
          <a:lstStyle/>
          <a:p>
            <a:pPr defTabSz="742950"/>
            <a:fld id="{B57FC8E7-2C15-477C-BC4C-DB0042BF0BDF}" type="slidenum">
              <a:rPr lang="en-US" smtClean="0">
                <a:solidFill>
                  <a:prstClr val="black">
                    <a:tint val="75000"/>
                  </a:prstClr>
                </a:solidFill>
              </a:rPr>
              <a:pPr defTabSz="742950"/>
              <a:t>‹#›</a:t>
            </a:fld>
            <a:endParaRPr lang="en-US" dirty="0">
              <a:solidFill>
                <a:prstClr val="black">
                  <a:tint val="75000"/>
                </a:prstClr>
              </a:solidFill>
            </a:endParaRPr>
          </a:p>
        </p:txBody>
      </p:sp>
    </p:spTree>
    <p:extLst>
      <p:ext uri="{BB962C8B-B14F-4D97-AF65-F5344CB8AC3E}">
        <p14:creationId xmlns:p14="http://schemas.microsoft.com/office/powerpoint/2010/main" val="12451914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1038" y="6356351"/>
            <a:ext cx="2228850" cy="365125"/>
          </a:xfrm>
          <a:prstGeom prst="rect">
            <a:avLst/>
          </a:prstGeom>
        </p:spPr>
        <p:txBody>
          <a:bodyPr/>
          <a:lstStyle/>
          <a:p>
            <a:pPr defTabSz="742950"/>
            <a:fld id="{DE9DAD7F-90EA-49EC-BCA2-F4A4B7C4FBDA}" type="datetime1">
              <a:rPr lang="en-ZA" sz="1463" smtClean="0">
                <a:solidFill>
                  <a:prstClr val="black"/>
                </a:solidFill>
              </a:rPr>
              <a:pPr defTabSz="742950"/>
              <a:t>2022/10/11</a:t>
            </a:fld>
            <a:endParaRPr lang="en-US" sz="1463" dirty="0">
              <a:solidFill>
                <a:prstClr val="black"/>
              </a:solidFill>
            </a:endParaRPr>
          </a:p>
        </p:txBody>
      </p:sp>
      <p:sp>
        <p:nvSpPr>
          <p:cNvPr id="6" name="Footer Placeholder 5"/>
          <p:cNvSpPr>
            <a:spLocks noGrp="1"/>
          </p:cNvSpPr>
          <p:nvPr>
            <p:ph type="ftr" sz="quarter" idx="11"/>
          </p:nvPr>
        </p:nvSpPr>
        <p:spPr>
          <a:xfrm>
            <a:off x="3281363" y="6356351"/>
            <a:ext cx="3343275" cy="365125"/>
          </a:xfrm>
          <a:prstGeom prst="rect">
            <a:avLst/>
          </a:prstGeom>
        </p:spPr>
        <p:txBody>
          <a:bodyPr/>
          <a:lstStyle/>
          <a:p>
            <a:pPr defTabSz="742950"/>
            <a:endParaRPr lang="en-US" sz="1463" dirty="0">
              <a:solidFill>
                <a:prstClr val="black"/>
              </a:solidFill>
            </a:endParaRPr>
          </a:p>
        </p:txBody>
      </p:sp>
      <p:sp>
        <p:nvSpPr>
          <p:cNvPr id="7" name="Slide Number Placeholder 6"/>
          <p:cNvSpPr>
            <a:spLocks noGrp="1"/>
          </p:cNvSpPr>
          <p:nvPr>
            <p:ph type="sldNum" sz="quarter" idx="12"/>
          </p:nvPr>
        </p:nvSpPr>
        <p:spPr/>
        <p:txBody>
          <a:bodyPr/>
          <a:lstStyle/>
          <a:p>
            <a:pPr defTabSz="742950"/>
            <a:fld id="{B57FC8E7-2C15-477C-BC4C-DB0042BF0BDF}" type="slidenum">
              <a:rPr lang="en-US" smtClean="0">
                <a:solidFill>
                  <a:prstClr val="black">
                    <a:tint val="75000"/>
                  </a:prstClr>
                </a:solidFill>
              </a:rPr>
              <a:pPr defTabSz="742950"/>
              <a:t>‹#›</a:t>
            </a:fld>
            <a:endParaRPr lang="en-US" dirty="0">
              <a:solidFill>
                <a:prstClr val="black">
                  <a:tint val="75000"/>
                </a:prstClr>
              </a:solidFill>
            </a:endParaRPr>
          </a:p>
        </p:txBody>
      </p:sp>
    </p:spTree>
    <p:extLst>
      <p:ext uri="{BB962C8B-B14F-4D97-AF65-F5344CB8AC3E}">
        <p14:creationId xmlns:p14="http://schemas.microsoft.com/office/powerpoint/2010/main" val="13028833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1038" y="6356351"/>
            <a:ext cx="2228850" cy="365125"/>
          </a:xfrm>
          <a:prstGeom prst="rect">
            <a:avLst/>
          </a:prstGeom>
        </p:spPr>
        <p:txBody>
          <a:bodyPr/>
          <a:lstStyle/>
          <a:p>
            <a:pPr defTabSz="742950"/>
            <a:fld id="{F6CFE92A-7562-4C8D-9568-11F7F5F465BB}" type="datetime1">
              <a:rPr lang="en-ZA" sz="1463" smtClean="0">
                <a:solidFill>
                  <a:prstClr val="black"/>
                </a:solidFill>
              </a:rPr>
              <a:pPr defTabSz="742950"/>
              <a:t>2022/10/11</a:t>
            </a:fld>
            <a:endParaRPr lang="en-US" sz="1463" dirty="0">
              <a:solidFill>
                <a:prstClr val="black"/>
              </a:solidFill>
            </a:endParaRPr>
          </a:p>
        </p:txBody>
      </p:sp>
      <p:sp>
        <p:nvSpPr>
          <p:cNvPr id="8" name="Footer Placeholder 7"/>
          <p:cNvSpPr>
            <a:spLocks noGrp="1"/>
          </p:cNvSpPr>
          <p:nvPr>
            <p:ph type="ftr" sz="quarter" idx="11"/>
          </p:nvPr>
        </p:nvSpPr>
        <p:spPr>
          <a:xfrm>
            <a:off x="3281363" y="6356351"/>
            <a:ext cx="3343275" cy="365125"/>
          </a:xfrm>
          <a:prstGeom prst="rect">
            <a:avLst/>
          </a:prstGeom>
        </p:spPr>
        <p:txBody>
          <a:bodyPr/>
          <a:lstStyle/>
          <a:p>
            <a:pPr defTabSz="742950"/>
            <a:endParaRPr lang="en-US" sz="1463" dirty="0">
              <a:solidFill>
                <a:prstClr val="black"/>
              </a:solidFill>
            </a:endParaRPr>
          </a:p>
        </p:txBody>
      </p:sp>
      <p:sp>
        <p:nvSpPr>
          <p:cNvPr id="9" name="Slide Number Placeholder 8"/>
          <p:cNvSpPr>
            <a:spLocks noGrp="1"/>
          </p:cNvSpPr>
          <p:nvPr>
            <p:ph type="sldNum" sz="quarter" idx="12"/>
          </p:nvPr>
        </p:nvSpPr>
        <p:spPr/>
        <p:txBody>
          <a:bodyPr/>
          <a:lstStyle/>
          <a:p>
            <a:pPr defTabSz="742950"/>
            <a:fld id="{B57FC8E7-2C15-477C-BC4C-DB0042BF0BDF}" type="slidenum">
              <a:rPr lang="en-US" smtClean="0">
                <a:solidFill>
                  <a:prstClr val="black">
                    <a:tint val="75000"/>
                  </a:prstClr>
                </a:solidFill>
              </a:rPr>
              <a:pPr defTabSz="742950"/>
              <a:t>‹#›</a:t>
            </a:fld>
            <a:endParaRPr lang="en-US" dirty="0">
              <a:solidFill>
                <a:prstClr val="black">
                  <a:tint val="75000"/>
                </a:prstClr>
              </a:solidFill>
            </a:endParaRPr>
          </a:p>
        </p:txBody>
      </p:sp>
    </p:spTree>
    <p:extLst>
      <p:ext uri="{BB962C8B-B14F-4D97-AF65-F5344CB8AC3E}">
        <p14:creationId xmlns:p14="http://schemas.microsoft.com/office/powerpoint/2010/main" val="19386569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81038" y="6356351"/>
            <a:ext cx="2228850" cy="365125"/>
          </a:xfrm>
          <a:prstGeom prst="rect">
            <a:avLst/>
          </a:prstGeom>
        </p:spPr>
        <p:txBody>
          <a:bodyPr/>
          <a:lstStyle/>
          <a:p>
            <a:pPr defTabSz="742950"/>
            <a:fld id="{C6A9226C-CC48-453A-968A-FAA0E67495FA}" type="datetime1">
              <a:rPr lang="en-ZA" sz="1463" smtClean="0">
                <a:solidFill>
                  <a:prstClr val="black"/>
                </a:solidFill>
              </a:rPr>
              <a:pPr defTabSz="742950"/>
              <a:t>2022/10/11</a:t>
            </a:fld>
            <a:endParaRPr lang="en-US" sz="1463" dirty="0">
              <a:solidFill>
                <a:prstClr val="black"/>
              </a:solidFill>
            </a:endParaRPr>
          </a:p>
        </p:txBody>
      </p:sp>
      <p:sp>
        <p:nvSpPr>
          <p:cNvPr id="4" name="Footer Placeholder 3"/>
          <p:cNvSpPr>
            <a:spLocks noGrp="1"/>
          </p:cNvSpPr>
          <p:nvPr>
            <p:ph type="ftr" sz="quarter" idx="11"/>
          </p:nvPr>
        </p:nvSpPr>
        <p:spPr>
          <a:xfrm>
            <a:off x="3281363" y="6356351"/>
            <a:ext cx="3343275" cy="365125"/>
          </a:xfrm>
          <a:prstGeom prst="rect">
            <a:avLst/>
          </a:prstGeom>
        </p:spPr>
        <p:txBody>
          <a:bodyPr/>
          <a:lstStyle/>
          <a:p>
            <a:pPr defTabSz="742950"/>
            <a:endParaRPr lang="en-US" sz="1463" dirty="0">
              <a:solidFill>
                <a:prstClr val="black"/>
              </a:solidFill>
            </a:endParaRPr>
          </a:p>
        </p:txBody>
      </p:sp>
      <p:sp>
        <p:nvSpPr>
          <p:cNvPr id="5" name="Slide Number Placeholder 4"/>
          <p:cNvSpPr>
            <a:spLocks noGrp="1"/>
          </p:cNvSpPr>
          <p:nvPr>
            <p:ph type="sldNum" sz="quarter" idx="12"/>
          </p:nvPr>
        </p:nvSpPr>
        <p:spPr/>
        <p:txBody>
          <a:bodyPr/>
          <a:lstStyle/>
          <a:p>
            <a:pPr defTabSz="742950"/>
            <a:fld id="{B57FC8E7-2C15-477C-BC4C-DB0042BF0BDF}" type="slidenum">
              <a:rPr lang="en-US" smtClean="0">
                <a:solidFill>
                  <a:prstClr val="black">
                    <a:tint val="75000"/>
                  </a:prstClr>
                </a:solidFill>
              </a:rPr>
              <a:pPr defTabSz="742950"/>
              <a:t>‹#›</a:t>
            </a:fld>
            <a:endParaRPr lang="en-US" dirty="0">
              <a:solidFill>
                <a:prstClr val="black">
                  <a:tint val="75000"/>
                </a:prstClr>
              </a:solidFill>
            </a:endParaRPr>
          </a:p>
        </p:txBody>
      </p:sp>
    </p:spTree>
    <p:extLst>
      <p:ext uri="{BB962C8B-B14F-4D97-AF65-F5344CB8AC3E}">
        <p14:creationId xmlns:p14="http://schemas.microsoft.com/office/powerpoint/2010/main" val="651235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1"/>
            <a:ext cx="2228850" cy="365125"/>
          </a:xfrm>
          <a:prstGeom prst="rect">
            <a:avLst/>
          </a:prstGeom>
        </p:spPr>
        <p:txBody>
          <a:bodyPr/>
          <a:lstStyle/>
          <a:p>
            <a:pPr defTabSz="742950"/>
            <a:fld id="{63943D73-F1BF-4FC1-B67C-638429434D29}" type="datetime1">
              <a:rPr lang="en-ZA" sz="1463" smtClean="0">
                <a:solidFill>
                  <a:prstClr val="black"/>
                </a:solidFill>
              </a:rPr>
              <a:pPr defTabSz="742950"/>
              <a:t>2022/10/11</a:t>
            </a:fld>
            <a:endParaRPr lang="en-US" sz="1463" dirty="0">
              <a:solidFill>
                <a:prstClr val="black"/>
              </a:solidFill>
            </a:endParaRPr>
          </a:p>
        </p:txBody>
      </p:sp>
      <p:sp>
        <p:nvSpPr>
          <p:cNvPr id="3" name="Footer Placeholder 2"/>
          <p:cNvSpPr>
            <a:spLocks noGrp="1"/>
          </p:cNvSpPr>
          <p:nvPr>
            <p:ph type="ftr" sz="quarter" idx="11"/>
          </p:nvPr>
        </p:nvSpPr>
        <p:spPr>
          <a:xfrm>
            <a:off x="3281363" y="6356351"/>
            <a:ext cx="3343275" cy="365125"/>
          </a:xfrm>
          <a:prstGeom prst="rect">
            <a:avLst/>
          </a:prstGeom>
        </p:spPr>
        <p:txBody>
          <a:bodyPr/>
          <a:lstStyle/>
          <a:p>
            <a:pPr defTabSz="742950"/>
            <a:endParaRPr lang="en-US" sz="1463" dirty="0">
              <a:solidFill>
                <a:prstClr val="black"/>
              </a:solidFill>
            </a:endParaRPr>
          </a:p>
        </p:txBody>
      </p:sp>
      <p:sp>
        <p:nvSpPr>
          <p:cNvPr id="4" name="Slide Number Placeholder 3"/>
          <p:cNvSpPr>
            <a:spLocks noGrp="1"/>
          </p:cNvSpPr>
          <p:nvPr>
            <p:ph type="sldNum" sz="quarter" idx="12"/>
          </p:nvPr>
        </p:nvSpPr>
        <p:spPr/>
        <p:txBody>
          <a:bodyPr/>
          <a:lstStyle/>
          <a:p>
            <a:pPr defTabSz="742950"/>
            <a:fld id="{B57FC8E7-2C15-477C-BC4C-DB0042BF0BDF}" type="slidenum">
              <a:rPr lang="en-US" smtClean="0">
                <a:solidFill>
                  <a:prstClr val="black">
                    <a:tint val="75000"/>
                  </a:prstClr>
                </a:solidFill>
              </a:rPr>
              <a:pPr defTabSz="742950"/>
              <a:t>‹#›</a:t>
            </a:fld>
            <a:endParaRPr lang="en-US" dirty="0">
              <a:solidFill>
                <a:prstClr val="black">
                  <a:tint val="75000"/>
                </a:prstClr>
              </a:solidFill>
            </a:endParaRPr>
          </a:p>
        </p:txBody>
      </p:sp>
    </p:spTree>
    <p:extLst>
      <p:ext uri="{BB962C8B-B14F-4D97-AF65-F5344CB8AC3E}">
        <p14:creationId xmlns:p14="http://schemas.microsoft.com/office/powerpoint/2010/main" val="12230584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50521" y="-934"/>
            <a:ext cx="9344417" cy="915335"/>
          </a:xfrm>
          <a:prstGeom prst="rect">
            <a:avLst/>
          </a:prstGeom>
        </p:spPr>
      </p:pic>
      <p:sp>
        <p:nvSpPr>
          <p:cNvPr id="2" name="Title 1"/>
          <p:cNvSpPr>
            <a:spLocks noGrp="1"/>
          </p:cNvSpPr>
          <p:nvPr>
            <p:ph type="title"/>
          </p:nvPr>
        </p:nvSpPr>
        <p:spPr>
          <a:xfrm>
            <a:off x="495300" y="0"/>
            <a:ext cx="8915400" cy="914402"/>
          </a:xfrm>
        </p:spPr>
        <p:txBody>
          <a:bodyPr/>
          <a:lstStyle/>
          <a:p>
            <a:r>
              <a:rPr lang="en-US"/>
              <a:t>Click to edit Master title style</a:t>
            </a:r>
          </a:p>
        </p:txBody>
      </p:sp>
      <p:sp>
        <p:nvSpPr>
          <p:cNvPr id="3" name="Content Placeholder 2"/>
          <p:cNvSpPr>
            <a:spLocks noGrp="1"/>
          </p:cNvSpPr>
          <p:nvPr>
            <p:ph idx="1"/>
          </p:nvPr>
        </p:nvSpPr>
        <p:spPr>
          <a:xfrm>
            <a:off x="495300" y="1600203"/>
            <a:ext cx="8915400" cy="4048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AA1D85-92FC-40E5-A209-0CC920D632E2}" type="datetime1">
              <a:rPr lang="en-ZA" smtClean="0"/>
              <a:t>2022/10/11</a:t>
            </a:fld>
            <a:endParaRPr lang="en-US" dirty="0"/>
          </a:p>
        </p:txBody>
      </p:sp>
      <p:cxnSp>
        <p:nvCxnSpPr>
          <p:cNvPr id="10" name="Straight Connector 9"/>
          <p:cNvCxnSpPr/>
          <p:nvPr userDrawn="1"/>
        </p:nvCxnSpPr>
        <p:spPr>
          <a:xfrm>
            <a:off x="250521" y="914403"/>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3105146" y="6486985"/>
            <a:ext cx="2311400" cy="365125"/>
          </a:xfrm>
          <a:prstGeom prst="rect">
            <a:avLst/>
          </a:prstGeom>
        </p:spPr>
        <p:txBody>
          <a:bodyPr vert="horz" lIns="91440" tIns="45720" rIns="91440" bIns="45720" rtlCol="0" anchor="ctr"/>
          <a:lstStyle>
            <a:lvl1pPr algn="r">
              <a:defRPr sz="1200" b="1">
                <a:solidFill>
                  <a:schemeClr val="tx1"/>
                </a:solidFill>
              </a:defRPr>
            </a:lvl1pPr>
          </a:lstStyle>
          <a:p>
            <a:fld id="{39AC5568-C467-DA4E-A229-6C912B895CA4}" type="slidenum">
              <a:rPr lang="en-US" smtClean="0"/>
              <a:pPr/>
              <a:t>‹#›</a:t>
            </a:fld>
            <a:endParaRPr lang="en-US" dirty="0"/>
          </a:p>
        </p:txBody>
      </p:sp>
    </p:spTree>
    <p:extLst>
      <p:ext uri="{BB962C8B-B14F-4D97-AF65-F5344CB8AC3E}">
        <p14:creationId xmlns:p14="http://schemas.microsoft.com/office/powerpoint/2010/main" val="4076947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a:xfrm>
            <a:off x="681038" y="6356351"/>
            <a:ext cx="2228850" cy="365125"/>
          </a:xfrm>
          <a:prstGeom prst="rect">
            <a:avLst/>
          </a:prstGeom>
        </p:spPr>
        <p:txBody>
          <a:bodyPr/>
          <a:lstStyle/>
          <a:p>
            <a:pPr defTabSz="742950"/>
            <a:fld id="{C96620FD-256C-4E72-96F2-A960B20BD787}" type="datetime1">
              <a:rPr lang="en-ZA" sz="1463" smtClean="0">
                <a:solidFill>
                  <a:prstClr val="black"/>
                </a:solidFill>
              </a:rPr>
              <a:pPr defTabSz="742950"/>
              <a:t>2022/10/11</a:t>
            </a:fld>
            <a:endParaRPr lang="en-US" sz="1463" dirty="0">
              <a:solidFill>
                <a:prstClr val="black"/>
              </a:solidFill>
            </a:endParaRPr>
          </a:p>
        </p:txBody>
      </p:sp>
      <p:sp>
        <p:nvSpPr>
          <p:cNvPr id="6" name="Footer Placeholder 5"/>
          <p:cNvSpPr>
            <a:spLocks noGrp="1"/>
          </p:cNvSpPr>
          <p:nvPr>
            <p:ph type="ftr" sz="quarter" idx="11"/>
          </p:nvPr>
        </p:nvSpPr>
        <p:spPr>
          <a:xfrm>
            <a:off x="3281363" y="6356351"/>
            <a:ext cx="3343275" cy="365125"/>
          </a:xfrm>
          <a:prstGeom prst="rect">
            <a:avLst/>
          </a:prstGeom>
        </p:spPr>
        <p:txBody>
          <a:bodyPr/>
          <a:lstStyle/>
          <a:p>
            <a:pPr defTabSz="742950"/>
            <a:endParaRPr lang="en-US" sz="1463" dirty="0">
              <a:solidFill>
                <a:prstClr val="black"/>
              </a:solidFill>
            </a:endParaRPr>
          </a:p>
        </p:txBody>
      </p:sp>
      <p:sp>
        <p:nvSpPr>
          <p:cNvPr id="7" name="Slide Number Placeholder 6"/>
          <p:cNvSpPr>
            <a:spLocks noGrp="1"/>
          </p:cNvSpPr>
          <p:nvPr>
            <p:ph type="sldNum" sz="quarter" idx="12"/>
          </p:nvPr>
        </p:nvSpPr>
        <p:spPr/>
        <p:txBody>
          <a:bodyPr/>
          <a:lstStyle/>
          <a:p>
            <a:pPr defTabSz="742950"/>
            <a:fld id="{B57FC8E7-2C15-477C-BC4C-DB0042BF0BDF}" type="slidenum">
              <a:rPr lang="en-US" smtClean="0">
                <a:solidFill>
                  <a:prstClr val="black">
                    <a:tint val="75000"/>
                  </a:prstClr>
                </a:solidFill>
              </a:rPr>
              <a:pPr defTabSz="742950"/>
              <a:t>‹#›</a:t>
            </a:fld>
            <a:endParaRPr lang="en-US" dirty="0">
              <a:solidFill>
                <a:prstClr val="black">
                  <a:tint val="75000"/>
                </a:prstClr>
              </a:solidFill>
            </a:endParaRPr>
          </a:p>
        </p:txBody>
      </p:sp>
    </p:spTree>
    <p:extLst>
      <p:ext uri="{BB962C8B-B14F-4D97-AF65-F5344CB8AC3E}">
        <p14:creationId xmlns:p14="http://schemas.microsoft.com/office/powerpoint/2010/main" val="12200575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Picture Placeholder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a:xfrm>
            <a:off x="681038" y="6356351"/>
            <a:ext cx="2228850" cy="365125"/>
          </a:xfrm>
          <a:prstGeom prst="rect">
            <a:avLst/>
          </a:prstGeom>
        </p:spPr>
        <p:txBody>
          <a:bodyPr/>
          <a:lstStyle/>
          <a:p>
            <a:pPr defTabSz="742950"/>
            <a:fld id="{9B1DA815-34AA-4F86-A28C-15DFADBD9E6C}" type="datetime1">
              <a:rPr lang="en-ZA" sz="1463" smtClean="0">
                <a:solidFill>
                  <a:prstClr val="black"/>
                </a:solidFill>
              </a:rPr>
              <a:pPr defTabSz="742950"/>
              <a:t>2022/10/11</a:t>
            </a:fld>
            <a:endParaRPr lang="en-US" sz="1463" dirty="0">
              <a:solidFill>
                <a:prstClr val="black"/>
              </a:solidFill>
            </a:endParaRPr>
          </a:p>
        </p:txBody>
      </p:sp>
      <p:sp>
        <p:nvSpPr>
          <p:cNvPr id="6" name="Footer Placeholder 5"/>
          <p:cNvSpPr>
            <a:spLocks noGrp="1"/>
          </p:cNvSpPr>
          <p:nvPr>
            <p:ph type="ftr" sz="quarter" idx="11"/>
          </p:nvPr>
        </p:nvSpPr>
        <p:spPr>
          <a:xfrm>
            <a:off x="3281363" y="6356351"/>
            <a:ext cx="3343275" cy="365125"/>
          </a:xfrm>
          <a:prstGeom prst="rect">
            <a:avLst/>
          </a:prstGeom>
        </p:spPr>
        <p:txBody>
          <a:bodyPr/>
          <a:lstStyle/>
          <a:p>
            <a:pPr defTabSz="742950"/>
            <a:endParaRPr lang="en-US" sz="1463" dirty="0">
              <a:solidFill>
                <a:prstClr val="black"/>
              </a:solidFill>
            </a:endParaRPr>
          </a:p>
        </p:txBody>
      </p:sp>
      <p:sp>
        <p:nvSpPr>
          <p:cNvPr id="7" name="Slide Number Placeholder 6"/>
          <p:cNvSpPr>
            <a:spLocks noGrp="1"/>
          </p:cNvSpPr>
          <p:nvPr>
            <p:ph type="sldNum" sz="quarter" idx="12"/>
          </p:nvPr>
        </p:nvSpPr>
        <p:spPr/>
        <p:txBody>
          <a:bodyPr/>
          <a:lstStyle/>
          <a:p>
            <a:pPr defTabSz="742950"/>
            <a:fld id="{B57FC8E7-2C15-477C-BC4C-DB0042BF0BDF}" type="slidenum">
              <a:rPr lang="en-US" smtClean="0">
                <a:solidFill>
                  <a:prstClr val="black">
                    <a:tint val="75000"/>
                  </a:prstClr>
                </a:solidFill>
              </a:rPr>
              <a:pPr defTabSz="742950"/>
              <a:t>‹#›</a:t>
            </a:fld>
            <a:endParaRPr lang="en-US" dirty="0">
              <a:solidFill>
                <a:prstClr val="black">
                  <a:tint val="75000"/>
                </a:prstClr>
              </a:solidFill>
            </a:endParaRPr>
          </a:p>
        </p:txBody>
      </p:sp>
    </p:spTree>
    <p:extLst>
      <p:ext uri="{BB962C8B-B14F-4D97-AF65-F5344CB8AC3E}">
        <p14:creationId xmlns:p14="http://schemas.microsoft.com/office/powerpoint/2010/main" val="1132406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1038" y="6356351"/>
            <a:ext cx="2228850" cy="365125"/>
          </a:xfrm>
          <a:prstGeom prst="rect">
            <a:avLst/>
          </a:prstGeom>
        </p:spPr>
        <p:txBody>
          <a:bodyPr/>
          <a:lstStyle/>
          <a:p>
            <a:pPr defTabSz="742950"/>
            <a:fld id="{E5DB8246-210C-41B9-92E6-F3A72F8FF323}" type="datetime1">
              <a:rPr lang="en-ZA" sz="1463" smtClean="0">
                <a:solidFill>
                  <a:prstClr val="black"/>
                </a:solidFill>
              </a:rPr>
              <a:pPr defTabSz="742950"/>
              <a:t>2022/10/11</a:t>
            </a:fld>
            <a:endParaRPr lang="en-US" sz="1463" dirty="0">
              <a:solidFill>
                <a:prstClr val="black"/>
              </a:solidFill>
            </a:endParaRPr>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pPr defTabSz="742950"/>
            <a:endParaRPr lang="en-US" sz="1463" dirty="0">
              <a:solidFill>
                <a:prstClr val="black"/>
              </a:solidFill>
            </a:endParaRPr>
          </a:p>
        </p:txBody>
      </p:sp>
      <p:sp>
        <p:nvSpPr>
          <p:cNvPr id="6" name="Slide Number Placeholder 5"/>
          <p:cNvSpPr>
            <a:spLocks noGrp="1"/>
          </p:cNvSpPr>
          <p:nvPr>
            <p:ph type="sldNum" sz="quarter" idx="12"/>
          </p:nvPr>
        </p:nvSpPr>
        <p:spPr/>
        <p:txBody>
          <a:bodyPr/>
          <a:lstStyle/>
          <a:p>
            <a:pPr defTabSz="742950"/>
            <a:fld id="{B57FC8E7-2C15-477C-BC4C-DB0042BF0BDF}" type="slidenum">
              <a:rPr lang="en-US" smtClean="0">
                <a:solidFill>
                  <a:prstClr val="black">
                    <a:tint val="75000"/>
                  </a:prstClr>
                </a:solidFill>
              </a:rPr>
              <a:pPr defTabSz="742950"/>
              <a:t>‹#›</a:t>
            </a:fld>
            <a:endParaRPr lang="en-US" dirty="0">
              <a:solidFill>
                <a:prstClr val="black">
                  <a:tint val="75000"/>
                </a:prstClr>
              </a:solidFill>
            </a:endParaRPr>
          </a:p>
        </p:txBody>
      </p:sp>
    </p:spTree>
    <p:extLst>
      <p:ext uri="{BB962C8B-B14F-4D97-AF65-F5344CB8AC3E}">
        <p14:creationId xmlns:p14="http://schemas.microsoft.com/office/powerpoint/2010/main" val="31618407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1038" y="6356351"/>
            <a:ext cx="2228850" cy="365125"/>
          </a:xfrm>
          <a:prstGeom prst="rect">
            <a:avLst/>
          </a:prstGeom>
        </p:spPr>
        <p:txBody>
          <a:bodyPr/>
          <a:lstStyle/>
          <a:p>
            <a:pPr defTabSz="742950"/>
            <a:fld id="{4DCF0396-5349-4B3E-97A7-11A918939984}" type="datetime1">
              <a:rPr lang="en-ZA" sz="1463" smtClean="0">
                <a:solidFill>
                  <a:prstClr val="black"/>
                </a:solidFill>
              </a:rPr>
              <a:pPr defTabSz="742950"/>
              <a:t>2022/10/11</a:t>
            </a:fld>
            <a:endParaRPr lang="en-US" sz="1463" dirty="0">
              <a:solidFill>
                <a:prstClr val="black"/>
              </a:solidFill>
            </a:endParaRPr>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pPr defTabSz="742950"/>
            <a:endParaRPr lang="en-US" sz="1463" dirty="0">
              <a:solidFill>
                <a:prstClr val="black"/>
              </a:solidFill>
            </a:endParaRPr>
          </a:p>
        </p:txBody>
      </p:sp>
      <p:sp>
        <p:nvSpPr>
          <p:cNvPr id="6" name="Slide Number Placeholder 5"/>
          <p:cNvSpPr>
            <a:spLocks noGrp="1"/>
          </p:cNvSpPr>
          <p:nvPr>
            <p:ph type="sldNum" sz="quarter" idx="12"/>
          </p:nvPr>
        </p:nvSpPr>
        <p:spPr/>
        <p:txBody>
          <a:bodyPr/>
          <a:lstStyle/>
          <a:p>
            <a:pPr defTabSz="742950"/>
            <a:fld id="{B57FC8E7-2C15-477C-BC4C-DB0042BF0BDF}" type="slidenum">
              <a:rPr lang="en-US" smtClean="0">
                <a:solidFill>
                  <a:prstClr val="black">
                    <a:tint val="75000"/>
                  </a:prstClr>
                </a:solidFill>
              </a:rPr>
              <a:pPr defTabSz="742950"/>
              <a:t>‹#›</a:t>
            </a:fld>
            <a:endParaRPr lang="en-US" dirty="0">
              <a:solidFill>
                <a:prstClr val="black">
                  <a:tint val="75000"/>
                </a:prstClr>
              </a:solidFill>
            </a:endParaRPr>
          </a:p>
        </p:txBody>
      </p:sp>
    </p:spTree>
    <p:extLst>
      <p:ext uri="{BB962C8B-B14F-4D97-AF65-F5344CB8AC3E}">
        <p14:creationId xmlns:p14="http://schemas.microsoft.com/office/powerpoint/2010/main" val="14316405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p>
        </p:txBody>
      </p:sp>
      <p:sp>
        <p:nvSpPr>
          <p:cNvPr id="4" name="Date Placeholder 3"/>
          <p:cNvSpPr>
            <a:spLocks noGrp="1"/>
          </p:cNvSpPr>
          <p:nvPr>
            <p:ph type="dt" sz="half" idx="10"/>
          </p:nvPr>
        </p:nvSpPr>
        <p:spPr>
          <a:xfrm>
            <a:off x="681038" y="6356351"/>
            <a:ext cx="2228850" cy="365125"/>
          </a:xfrm>
          <a:prstGeom prst="rect">
            <a:avLst/>
          </a:prstGeom>
        </p:spPr>
        <p:txBody>
          <a:bodyPr/>
          <a:lstStyle/>
          <a:p>
            <a:pPr marL="0" marR="0" lvl="0" indent="0" algn="l" defTabSz="742950" rtl="0" eaLnBrk="1" fontAlgn="auto" latinLnBrk="0" hangingPunct="1">
              <a:lnSpc>
                <a:spcPct val="100000"/>
              </a:lnSpc>
              <a:spcBef>
                <a:spcPts val="0"/>
              </a:spcBef>
              <a:spcAft>
                <a:spcPts val="0"/>
              </a:spcAft>
              <a:buClrTx/>
              <a:buSzTx/>
              <a:buFontTx/>
              <a:buNone/>
              <a:tabLst/>
              <a:defRPr/>
            </a:pPr>
            <a:fld id="{A97B04E0-3EC5-4EA4-8A0F-6D3579736A75}" type="datetime1">
              <a:rPr kumimoji="0" lang="en-ZA" sz="146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742950" rtl="0" eaLnBrk="1" fontAlgn="auto" latinLnBrk="0" hangingPunct="1">
                <a:lnSpc>
                  <a:spcPct val="100000"/>
                </a:lnSpc>
                <a:spcBef>
                  <a:spcPts val="0"/>
                </a:spcBef>
                <a:spcAft>
                  <a:spcPts val="0"/>
                </a:spcAft>
                <a:buClrTx/>
                <a:buSzTx/>
                <a:buFontTx/>
                <a:buNone/>
                <a:tabLst/>
                <a:defRPr/>
              </a:pPr>
              <a:t>2022/10/11</a:t>
            </a:fld>
            <a:endParaRPr kumimoji="0" lang="en-US" sz="1463"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fld id="{B57FC8E7-2C15-477C-BC4C-DB0042BF0BDF}" type="slidenum">
              <a:rPr kumimoji="0" lang="en-US" sz="9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742950" rtl="0" eaLnBrk="1" fontAlgn="auto" latinLnBrk="0" hangingPunct="1">
                <a:lnSpc>
                  <a:spcPct val="100000"/>
                </a:lnSpc>
                <a:spcBef>
                  <a:spcPts val="0"/>
                </a:spcBef>
                <a:spcAft>
                  <a:spcPts val="0"/>
                </a:spcAft>
                <a:buClrTx/>
                <a:buSzTx/>
                <a:buFontTx/>
                <a:buNone/>
                <a:tabLst/>
                <a:defRPr/>
              </a:pPr>
              <a:t>‹#›</a:t>
            </a:fld>
            <a:endParaRPr kumimoji="0" lang="en-US" sz="9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46598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1038" y="6356351"/>
            <a:ext cx="2228850" cy="365125"/>
          </a:xfrm>
          <a:prstGeom prst="rect">
            <a:avLst/>
          </a:prstGeom>
        </p:spPr>
        <p:txBody>
          <a:bodyPr/>
          <a:lstStyle/>
          <a:p>
            <a:pPr marL="0" marR="0" lvl="0" indent="0" algn="l" defTabSz="742950" rtl="0" eaLnBrk="1" fontAlgn="auto" latinLnBrk="0" hangingPunct="1">
              <a:lnSpc>
                <a:spcPct val="100000"/>
              </a:lnSpc>
              <a:spcBef>
                <a:spcPts val="0"/>
              </a:spcBef>
              <a:spcAft>
                <a:spcPts val="0"/>
              </a:spcAft>
              <a:buClrTx/>
              <a:buSzTx/>
              <a:buFontTx/>
              <a:buNone/>
              <a:tabLst/>
              <a:defRPr/>
            </a:pPr>
            <a:fld id="{4018FB9A-A74A-4F04-A07B-D0381418865F}" type="datetime1">
              <a:rPr kumimoji="0" lang="en-ZA" sz="146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742950" rtl="0" eaLnBrk="1" fontAlgn="auto" latinLnBrk="0" hangingPunct="1">
                <a:lnSpc>
                  <a:spcPct val="100000"/>
                </a:lnSpc>
                <a:spcBef>
                  <a:spcPts val="0"/>
                </a:spcBef>
                <a:spcAft>
                  <a:spcPts val="0"/>
                </a:spcAft>
                <a:buClrTx/>
                <a:buSzTx/>
                <a:buFontTx/>
                <a:buNone/>
                <a:tabLst/>
                <a:defRPr/>
              </a:pPr>
              <a:t>2022/10/11</a:t>
            </a:fld>
            <a:endParaRPr kumimoji="0" lang="en-US" sz="1463"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fld id="{B57FC8E7-2C15-477C-BC4C-DB0042BF0BDF}" type="slidenum">
              <a:rPr kumimoji="0" lang="en-US" sz="9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742950" rtl="0" eaLnBrk="1" fontAlgn="auto" latinLnBrk="0" hangingPunct="1">
                <a:lnSpc>
                  <a:spcPct val="100000"/>
                </a:lnSpc>
                <a:spcBef>
                  <a:spcPts val="0"/>
                </a:spcBef>
                <a:spcAft>
                  <a:spcPts val="0"/>
                </a:spcAft>
                <a:buClrTx/>
                <a:buSzTx/>
                <a:buFontTx/>
                <a:buNone/>
                <a:tabLst/>
                <a:defRPr/>
              </a:pPr>
              <a:t>‹#›</a:t>
            </a:fld>
            <a:endParaRPr kumimoji="0" lang="en-US" sz="9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145476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a:t>Click to edit Master title style</a:t>
            </a:r>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81038" y="6356351"/>
            <a:ext cx="2228850" cy="365125"/>
          </a:xfrm>
          <a:prstGeom prst="rect">
            <a:avLst/>
          </a:prstGeom>
        </p:spPr>
        <p:txBody>
          <a:bodyPr/>
          <a:lstStyle/>
          <a:p>
            <a:pPr marL="0" marR="0" lvl="0" indent="0" algn="l" defTabSz="742950" rtl="0" eaLnBrk="1" fontAlgn="auto" latinLnBrk="0" hangingPunct="1">
              <a:lnSpc>
                <a:spcPct val="100000"/>
              </a:lnSpc>
              <a:spcBef>
                <a:spcPts val="0"/>
              </a:spcBef>
              <a:spcAft>
                <a:spcPts val="0"/>
              </a:spcAft>
              <a:buClrTx/>
              <a:buSzTx/>
              <a:buFontTx/>
              <a:buNone/>
              <a:tabLst/>
              <a:defRPr/>
            </a:pPr>
            <a:fld id="{E3B376BF-705A-4E1C-A88F-6392EC61421B}" type="datetime1">
              <a:rPr kumimoji="0" lang="en-ZA" sz="146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742950" rtl="0" eaLnBrk="1" fontAlgn="auto" latinLnBrk="0" hangingPunct="1">
                <a:lnSpc>
                  <a:spcPct val="100000"/>
                </a:lnSpc>
                <a:spcBef>
                  <a:spcPts val="0"/>
                </a:spcBef>
                <a:spcAft>
                  <a:spcPts val="0"/>
                </a:spcAft>
                <a:buClrTx/>
                <a:buSzTx/>
                <a:buFontTx/>
                <a:buNone/>
                <a:tabLst/>
                <a:defRPr/>
              </a:pPr>
              <a:t>2022/10/11</a:t>
            </a:fld>
            <a:endParaRPr kumimoji="0" lang="en-US" sz="1463"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fld id="{B57FC8E7-2C15-477C-BC4C-DB0042BF0BDF}" type="slidenum">
              <a:rPr kumimoji="0" lang="en-US" sz="9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742950" rtl="0" eaLnBrk="1" fontAlgn="auto" latinLnBrk="0" hangingPunct="1">
                <a:lnSpc>
                  <a:spcPct val="100000"/>
                </a:lnSpc>
                <a:spcBef>
                  <a:spcPts val="0"/>
                </a:spcBef>
                <a:spcAft>
                  <a:spcPts val="0"/>
                </a:spcAft>
                <a:buClrTx/>
                <a:buSzTx/>
                <a:buFontTx/>
                <a:buNone/>
                <a:tabLst/>
                <a:defRPr/>
              </a:pPr>
              <a:t>‹#›</a:t>
            </a:fld>
            <a:endParaRPr kumimoji="0" lang="en-US" sz="9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814287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1038" y="6356351"/>
            <a:ext cx="2228850" cy="365125"/>
          </a:xfrm>
          <a:prstGeom prst="rect">
            <a:avLst/>
          </a:prstGeom>
        </p:spPr>
        <p:txBody>
          <a:bodyPr/>
          <a:lstStyle/>
          <a:p>
            <a:pPr marL="0" marR="0" lvl="0" indent="0" algn="l" defTabSz="742950" rtl="0" eaLnBrk="1" fontAlgn="auto" latinLnBrk="0" hangingPunct="1">
              <a:lnSpc>
                <a:spcPct val="100000"/>
              </a:lnSpc>
              <a:spcBef>
                <a:spcPts val="0"/>
              </a:spcBef>
              <a:spcAft>
                <a:spcPts val="0"/>
              </a:spcAft>
              <a:buClrTx/>
              <a:buSzTx/>
              <a:buFontTx/>
              <a:buNone/>
              <a:tabLst/>
              <a:defRPr/>
            </a:pPr>
            <a:fld id="{DE9DAD7F-90EA-49EC-BCA2-F4A4B7C4FBDA}" type="datetime1">
              <a:rPr kumimoji="0" lang="en-ZA" sz="146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742950" rtl="0" eaLnBrk="1" fontAlgn="auto" latinLnBrk="0" hangingPunct="1">
                <a:lnSpc>
                  <a:spcPct val="100000"/>
                </a:lnSpc>
                <a:spcBef>
                  <a:spcPts val="0"/>
                </a:spcBef>
                <a:spcAft>
                  <a:spcPts val="0"/>
                </a:spcAft>
                <a:buClrTx/>
                <a:buSzTx/>
                <a:buFontTx/>
                <a:buNone/>
                <a:tabLst/>
                <a:defRPr/>
              </a:pPr>
              <a:t>2022/10/11</a:t>
            </a:fld>
            <a:endParaRPr kumimoji="0" lang="en-US" sz="1463"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281363" y="6356351"/>
            <a:ext cx="3343275" cy="365125"/>
          </a:xfrm>
          <a:prstGeom prst="rect">
            <a:avLst/>
          </a:prstGeom>
        </p:spPr>
        <p: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fld id="{B57FC8E7-2C15-477C-BC4C-DB0042BF0BDF}" type="slidenum">
              <a:rPr kumimoji="0" lang="en-US" sz="9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742950" rtl="0" eaLnBrk="1" fontAlgn="auto" latinLnBrk="0" hangingPunct="1">
                <a:lnSpc>
                  <a:spcPct val="100000"/>
                </a:lnSpc>
                <a:spcBef>
                  <a:spcPts val="0"/>
                </a:spcBef>
                <a:spcAft>
                  <a:spcPts val="0"/>
                </a:spcAft>
                <a:buClrTx/>
                <a:buSzTx/>
                <a:buFontTx/>
                <a:buNone/>
                <a:tabLst/>
                <a:defRPr/>
              </a:pPr>
              <a:t>‹#›</a:t>
            </a:fld>
            <a:endParaRPr kumimoji="0" lang="en-US" sz="9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6002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1038" y="6356351"/>
            <a:ext cx="2228850" cy="365125"/>
          </a:xfrm>
          <a:prstGeom prst="rect">
            <a:avLst/>
          </a:prstGeom>
        </p:spPr>
        <p:txBody>
          <a:bodyPr/>
          <a:lstStyle/>
          <a:p>
            <a:pPr marL="0" marR="0" lvl="0" indent="0" algn="l" defTabSz="742950" rtl="0" eaLnBrk="1" fontAlgn="auto" latinLnBrk="0" hangingPunct="1">
              <a:lnSpc>
                <a:spcPct val="100000"/>
              </a:lnSpc>
              <a:spcBef>
                <a:spcPts val="0"/>
              </a:spcBef>
              <a:spcAft>
                <a:spcPts val="0"/>
              </a:spcAft>
              <a:buClrTx/>
              <a:buSzTx/>
              <a:buFontTx/>
              <a:buNone/>
              <a:tabLst/>
              <a:defRPr/>
            </a:pPr>
            <a:fld id="{F6CFE92A-7562-4C8D-9568-11F7F5F465BB}" type="datetime1">
              <a:rPr kumimoji="0" lang="en-ZA" sz="146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742950" rtl="0" eaLnBrk="1" fontAlgn="auto" latinLnBrk="0" hangingPunct="1">
                <a:lnSpc>
                  <a:spcPct val="100000"/>
                </a:lnSpc>
                <a:spcBef>
                  <a:spcPts val="0"/>
                </a:spcBef>
                <a:spcAft>
                  <a:spcPts val="0"/>
                </a:spcAft>
                <a:buClrTx/>
                <a:buSzTx/>
                <a:buFontTx/>
                <a:buNone/>
                <a:tabLst/>
                <a:defRPr/>
              </a:pPr>
              <a:t>2022/10/11</a:t>
            </a:fld>
            <a:endParaRPr kumimoji="0" lang="en-US" sz="1463"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3281363" y="6356351"/>
            <a:ext cx="3343275" cy="365125"/>
          </a:xfrm>
          <a:prstGeom prst="rect">
            <a:avLst/>
          </a:prstGeom>
        </p:spPr>
        <p: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fld id="{B57FC8E7-2C15-477C-BC4C-DB0042BF0BDF}" type="slidenum">
              <a:rPr kumimoji="0" lang="en-US" sz="9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742950" rtl="0" eaLnBrk="1" fontAlgn="auto" latinLnBrk="0" hangingPunct="1">
                <a:lnSpc>
                  <a:spcPct val="100000"/>
                </a:lnSpc>
                <a:spcBef>
                  <a:spcPts val="0"/>
                </a:spcBef>
                <a:spcAft>
                  <a:spcPts val="0"/>
                </a:spcAft>
                <a:buClrTx/>
                <a:buSzTx/>
                <a:buFontTx/>
                <a:buNone/>
                <a:tabLst/>
                <a:defRPr/>
              </a:pPr>
              <a:t>‹#›</a:t>
            </a:fld>
            <a:endParaRPr kumimoji="0" lang="en-US" sz="9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684927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81038" y="6356351"/>
            <a:ext cx="2228850" cy="365125"/>
          </a:xfrm>
          <a:prstGeom prst="rect">
            <a:avLst/>
          </a:prstGeom>
        </p:spPr>
        <p:txBody>
          <a:bodyPr/>
          <a:lstStyle/>
          <a:p>
            <a:pPr marL="0" marR="0" lvl="0" indent="0" algn="l" defTabSz="742950" rtl="0" eaLnBrk="1" fontAlgn="auto" latinLnBrk="0" hangingPunct="1">
              <a:lnSpc>
                <a:spcPct val="100000"/>
              </a:lnSpc>
              <a:spcBef>
                <a:spcPts val="0"/>
              </a:spcBef>
              <a:spcAft>
                <a:spcPts val="0"/>
              </a:spcAft>
              <a:buClrTx/>
              <a:buSzTx/>
              <a:buFontTx/>
              <a:buNone/>
              <a:tabLst/>
              <a:defRPr/>
            </a:pPr>
            <a:fld id="{C6A9226C-CC48-453A-968A-FAA0E67495FA}" type="datetime1">
              <a:rPr kumimoji="0" lang="en-ZA" sz="146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742950" rtl="0" eaLnBrk="1" fontAlgn="auto" latinLnBrk="0" hangingPunct="1">
                <a:lnSpc>
                  <a:spcPct val="100000"/>
                </a:lnSpc>
                <a:spcBef>
                  <a:spcPts val="0"/>
                </a:spcBef>
                <a:spcAft>
                  <a:spcPts val="0"/>
                </a:spcAft>
                <a:buClrTx/>
                <a:buSzTx/>
                <a:buFontTx/>
                <a:buNone/>
                <a:tabLst/>
                <a:defRPr/>
              </a:pPr>
              <a:t>2022/10/11</a:t>
            </a:fld>
            <a:endParaRPr kumimoji="0" lang="en-US" sz="1463"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3281363" y="6356351"/>
            <a:ext cx="3343275" cy="365125"/>
          </a:xfrm>
          <a:prstGeom prst="rect">
            <a:avLst/>
          </a:prstGeom>
        </p:spPr>
        <p: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fld id="{B57FC8E7-2C15-477C-BC4C-DB0042BF0BDF}" type="slidenum">
              <a:rPr kumimoji="0" lang="en-US" sz="9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742950" rtl="0" eaLnBrk="1" fontAlgn="auto" latinLnBrk="0" hangingPunct="1">
                <a:lnSpc>
                  <a:spcPct val="100000"/>
                </a:lnSpc>
                <a:spcBef>
                  <a:spcPts val="0"/>
                </a:spcBef>
                <a:spcAft>
                  <a:spcPts val="0"/>
                </a:spcAft>
                <a:buClrTx/>
                <a:buSzTx/>
                <a:buFontTx/>
                <a:buNone/>
                <a:tabLst/>
                <a:defRPr/>
              </a:pPr>
              <a:t>‹#›</a:t>
            </a:fld>
            <a:endParaRPr kumimoji="0" lang="en-US" sz="9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38633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250521" y="-934"/>
            <a:ext cx="9344417" cy="915335"/>
          </a:xfrm>
          <a:prstGeom prst="rect">
            <a:avLst/>
          </a:prstGeom>
        </p:spPr>
      </p:pic>
      <p:sp>
        <p:nvSpPr>
          <p:cNvPr id="2" name="Title 1"/>
          <p:cNvSpPr>
            <a:spLocks noGrp="1"/>
          </p:cNvSpPr>
          <p:nvPr>
            <p:ph type="title"/>
          </p:nvPr>
        </p:nvSpPr>
        <p:spPr>
          <a:xfrm>
            <a:off x="782506" y="4406903"/>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2DEB10-7D11-4730-8A93-E69E04862568}" type="datetime1">
              <a:rPr lang="en-ZA" smtClean="0"/>
              <a:t>2022/10/11</a:t>
            </a:fld>
            <a:endParaRPr lang="en-US" dirty="0"/>
          </a:p>
        </p:txBody>
      </p:sp>
      <p:cxnSp>
        <p:nvCxnSpPr>
          <p:cNvPr id="13" name="Straight Connector 12"/>
          <p:cNvCxnSpPr/>
          <p:nvPr userDrawn="1"/>
        </p:nvCxnSpPr>
        <p:spPr>
          <a:xfrm>
            <a:off x="250521" y="914403"/>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3105146" y="6486985"/>
            <a:ext cx="2311400" cy="365125"/>
          </a:xfrm>
          <a:prstGeom prst="rect">
            <a:avLst/>
          </a:prstGeom>
        </p:spPr>
        <p:txBody>
          <a:bodyPr vert="horz" lIns="91440" tIns="45720" rIns="91440" bIns="45720" rtlCol="0" anchor="ctr"/>
          <a:lstStyle>
            <a:lvl1pPr algn="r">
              <a:defRPr sz="1200" b="1">
                <a:solidFill>
                  <a:schemeClr val="tx1"/>
                </a:solidFill>
              </a:defRPr>
            </a:lvl1pPr>
          </a:lstStyle>
          <a:p>
            <a:fld id="{39AC5568-C467-DA4E-A229-6C912B895CA4}" type="slidenum">
              <a:rPr lang="en-US" smtClean="0"/>
              <a:pPr/>
              <a:t>‹#›</a:t>
            </a:fld>
            <a:endParaRPr lang="en-US" dirty="0"/>
          </a:p>
        </p:txBody>
      </p:sp>
    </p:spTree>
    <p:extLst>
      <p:ext uri="{BB962C8B-B14F-4D97-AF65-F5344CB8AC3E}">
        <p14:creationId xmlns:p14="http://schemas.microsoft.com/office/powerpoint/2010/main" val="14434925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1"/>
            <a:ext cx="2228850" cy="365125"/>
          </a:xfrm>
          <a:prstGeom prst="rect">
            <a:avLst/>
          </a:prstGeom>
        </p:spPr>
        <p:txBody>
          <a:bodyPr/>
          <a:lstStyle/>
          <a:p>
            <a:pPr marL="0" marR="0" lvl="0" indent="0" algn="l" defTabSz="742950" rtl="0" eaLnBrk="1" fontAlgn="auto" latinLnBrk="0" hangingPunct="1">
              <a:lnSpc>
                <a:spcPct val="100000"/>
              </a:lnSpc>
              <a:spcBef>
                <a:spcPts val="0"/>
              </a:spcBef>
              <a:spcAft>
                <a:spcPts val="0"/>
              </a:spcAft>
              <a:buClrTx/>
              <a:buSzTx/>
              <a:buFontTx/>
              <a:buNone/>
              <a:tabLst/>
              <a:defRPr/>
            </a:pPr>
            <a:fld id="{63943D73-F1BF-4FC1-B67C-638429434D29}" type="datetime1">
              <a:rPr kumimoji="0" lang="en-ZA" sz="146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742950" rtl="0" eaLnBrk="1" fontAlgn="auto" latinLnBrk="0" hangingPunct="1">
                <a:lnSpc>
                  <a:spcPct val="100000"/>
                </a:lnSpc>
                <a:spcBef>
                  <a:spcPts val="0"/>
                </a:spcBef>
                <a:spcAft>
                  <a:spcPts val="0"/>
                </a:spcAft>
                <a:buClrTx/>
                <a:buSzTx/>
                <a:buFontTx/>
                <a:buNone/>
                <a:tabLst/>
                <a:defRPr/>
              </a:pPr>
              <a:t>2022/10/11</a:t>
            </a:fld>
            <a:endParaRPr kumimoji="0" lang="en-US" sz="1463"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3281363" y="6356351"/>
            <a:ext cx="3343275" cy="365125"/>
          </a:xfrm>
          <a:prstGeom prst="rect">
            <a:avLst/>
          </a:prstGeom>
        </p:spPr>
        <p: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fld id="{B57FC8E7-2C15-477C-BC4C-DB0042BF0BDF}" type="slidenum">
              <a:rPr kumimoji="0" lang="en-US" sz="9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742950" rtl="0" eaLnBrk="1" fontAlgn="auto" latinLnBrk="0" hangingPunct="1">
                <a:lnSpc>
                  <a:spcPct val="100000"/>
                </a:lnSpc>
                <a:spcBef>
                  <a:spcPts val="0"/>
                </a:spcBef>
                <a:spcAft>
                  <a:spcPts val="0"/>
                </a:spcAft>
                <a:buClrTx/>
                <a:buSzTx/>
                <a:buFontTx/>
                <a:buNone/>
                <a:tabLst/>
                <a:defRPr/>
              </a:pPr>
              <a:t>‹#›</a:t>
            </a:fld>
            <a:endParaRPr kumimoji="0" lang="en-US" sz="9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22994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a:xfrm>
            <a:off x="681038" y="6356351"/>
            <a:ext cx="2228850" cy="365125"/>
          </a:xfrm>
          <a:prstGeom prst="rect">
            <a:avLst/>
          </a:prstGeom>
        </p:spPr>
        <p:txBody>
          <a:bodyPr/>
          <a:lstStyle/>
          <a:p>
            <a:pPr marL="0" marR="0" lvl="0" indent="0" algn="l" defTabSz="742950" rtl="0" eaLnBrk="1" fontAlgn="auto" latinLnBrk="0" hangingPunct="1">
              <a:lnSpc>
                <a:spcPct val="100000"/>
              </a:lnSpc>
              <a:spcBef>
                <a:spcPts val="0"/>
              </a:spcBef>
              <a:spcAft>
                <a:spcPts val="0"/>
              </a:spcAft>
              <a:buClrTx/>
              <a:buSzTx/>
              <a:buFontTx/>
              <a:buNone/>
              <a:tabLst/>
              <a:defRPr/>
            </a:pPr>
            <a:fld id="{C96620FD-256C-4E72-96F2-A960B20BD787}" type="datetime1">
              <a:rPr kumimoji="0" lang="en-ZA" sz="146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742950" rtl="0" eaLnBrk="1" fontAlgn="auto" latinLnBrk="0" hangingPunct="1">
                <a:lnSpc>
                  <a:spcPct val="100000"/>
                </a:lnSpc>
                <a:spcBef>
                  <a:spcPts val="0"/>
                </a:spcBef>
                <a:spcAft>
                  <a:spcPts val="0"/>
                </a:spcAft>
                <a:buClrTx/>
                <a:buSzTx/>
                <a:buFontTx/>
                <a:buNone/>
                <a:tabLst/>
                <a:defRPr/>
              </a:pPr>
              <a:t>2022/10/11</a:t>
            </a:fld>
            <a:endParaRPr kumimoji="0" lang="en-US" sz="1463"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281363" y="6356351"/>
            <a:ext cx="3343275" cy="365125"/>
          </a:xfrm>
          <a:prstGeom prst="rect">
            <a:avLst/>
          </a:prstGeom>
        </p:spPr>
        <p: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fld id="{B57FC8E7-2C15-477C-BC4C-DB0042BF0BDF}" type="slidenum">
              <a:rPr kumimoji="0" lang="en-US" sz="9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742950" rtl="0" eaLnBrk="1" fontAlgn="auto" latinLnBrk="0" hangingPunct="1">
                <a:lnSpc>
                  <a:spcPct val="100000"/>
                </a:lnSpc>
                <a:spcBef>
                  <a:spcPts val="0"/>
                </a:spcBef>
                <a:spcAft>
                  <a:spcPts val="0"/>
                </a:spcAft>
                <a:buClrTx/>
                <a:buSzTx/>
                <a:buFontTx/>
                <a:buNone/>
                <a:tabLst/>
                <a:defRPr/>
              </a:pPr>
              <a:t>‹#›</a:t>
            </a:fld>
            <a:endParaRPr kumimoji="0" lang="en-US" sz="9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0008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Picture Placeholder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p:cNvSpPr>
            <a:spLocks noGrp="1"/>
          </p:cNvSpPr>
          <p:nvPr>
            <p:ph type="dt" sz="half" idx="10"/>
          </p:nvPr>
        </p:nvSpPr>
        <p:spPr>
          <a:xfrm>
            <a:off x="681038" y="6356351"/>
            <a:ext cx="2228850" cy="365125"/>
          </a:xfrm>
          <a:prstGeom prst="rect">
            <a:avLst/>
          </a:prstGeom>
        </p:spPr>
        <p:txBody>
          <a:bodyPr/>
          <a:lstStyle/>
          <a:p>
            <a:pPr marL="0" marR="0" lvl="0" indent="0" algn="l" defTabSz="742950" rtl="0" eaLnBrk="1" fontAlgn="auto" latinLnBrk="0" hangingPunct="1">
              <a:lnSpc>
                <a:spcPct val="100000"/>
              </a:lnSpc>
              <a:spcBef>
                <a:spcPts val="0"/>
              </a:spcBef>
              <a:spcAft>
                <a:spcPts val="0"/>
              </a:spcAft>
              <a:buClrTx/>
              <a:buSzTx/>
              <a:buFontTx/>
              <a:buNone/>
              <a:tabLst/>
              <a:defRPr/>
            </a:pPr>
            <a:fld id="{9B1DA815-34AA-4F86-A28C-15DFADBD9E6C}" type="datetime1">
              <a:rPr kumimoji="0" lang="en-ZA" sz="146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742950" rtl="0" eaLnBrk="1" fontAlgn="auto" latinLnBrk="0" hangingPunct="1">
                <a:lnSpc>
                  <a:spcPct val="100000"/>
                </a:lnSpc>
                <a:spcBef>
                  <a:spcPts val="0"/>
                </a:spcBef>
                <a:spcAft>
                  <a:spcPts val="0"/>
                </a:spcAft>
                <a:buClrTx/>
                <a:buSzTx/>
                <a:buFontTx/>
                <a:buNone/>
                <a:tabLst/>
                <a:defRPr/>
              </a:pPr>
              <a:t>2022/10/11</a:t>
            </a:fld>
            <a:endParaRPr kumimoji="0" lang="en-US" sz="1463"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3281363" y="6356351"/>
            <a:ext cx="3343275" cy="365125"/>
          </a:xfrm>
          <a:prstGeom prst="rect">
            <a:avLst/>
          </a:prstGeom>
        </p:spPr>
        <p: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fld id="{B57FC8E7-2C15-477C-BC4C-DB0042BF0BDF}" type="slidenum">
              <a:rPr kumimoji="0" lang="en-US" sz="9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742950" rtl="0" eaLnBrk="1" fontAlgn="auto" latinLnBrk="0" hangingPunct="1">
                <a:lnSpc>
                  <a:spcPct val="100000"/>
                </a:lnSpc>
                <a:spcBef>
                  <a:spcPts val="0"/>
                </a:spcBef>
                <a:spcAft>
                  <a:spcPts val="0"/>
                </a:spcAft>
                <a:buClrTx/>
                <a:buSzTx/>
                <a:buFontTx/>
                <a:buNone/>
                <a:tabLst/>
                <a:defRPr/>
              </a:pPr>
              <a:t>‹#›</a:t>
            </a:fld>
            <a:endParaRPr kumimoji="0" lang="en-US" sz="9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63364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1038" y="6356351"/>
            <a:ext cx="2228850" cy="365125"/>
          </a:xfrm>
          <a:prstGeom prst="rect">
            <a:avLst/>
          </a:prstGeom>
        </p:spPr>
        <p:txBody>
          <a:bodyPr/>
          <a:lstStyle/>
          <a:p>
            <a:pPr marL="0" marR="0" lvl="0" indent="0" algn="l" defTabSz="742950" rtl="0" eaLnBrk="1" fontAlgn="auto" latinLnBrk="0" hangingPunct="1">
              <a:lnSpc>
                <a:spcPct val="100000"/>
              </a:lnSpc>
              <a:spcBef>
                <a:spcPts val="0"/>
              </a:spcBef>
              <a:spcAft>
                <a:spcPts val="0"/>
              </a:spcAft>
              <a:buClrTx/>
              <a:buSzTx/>
              <a:buFontTx/>
              <a:buNone/>
              <a:tabLst/>
              <a:defRPr/>
            </a:pPr>
            <a:fld id="{E5DB8246-210C-41B9-92E6-F3A72F8FF323}" type="datetime1">
              <a:rPr kumimoji="0" lang="en-ZA" sz="146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742950" rtl="0" eaLnBrk="1" fontAlgn="auto" latinLnBrk="0" hangingPunct="1">
                <a:lnSpc>
                  <a:spcPct val="100000"/>
                </a:lnSpc>
                <a:spcBef>
                  <a:spcPts val="0"/>
                </a:spcBef>
                <a:spcAft>
                  <a:spcPts val="0"/>
                </a:spcAft>
                <a:buClrTx/>
                <a:buSzTx/>
                <a:buFontTx/>
                <a:buNone/>
                <a:tabLst/>
                <a:defRPr/>
              </a:pPr>
              <a:t>2022/10/11</a:t>
            </a:fld>
            <a:endParaRPr kumimoji="0" lang="en-US" sz="1463"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fld id="{B57FC8E7-2C15-477C-BC4C-DB0042BF0BDF}" type="slidenum">
              <a:rPr kumimoji="0" lang="en-US" sz="9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742950" rtl="0" eaLnBrk="1" fontAlgn="auto" latinLnBrk="0" hangingPunct="1">
                <a:lnSpc>
                  <a:spcPct val="100000"/>
                </a:lnSpc>
                <a:spcBef>
                  <a:spcPts val="0"/>
                </a:spcBef>
                <a:spcAft>
                  <a:spcPts val="0"/>
                </a:spcAft>
                <a:buClrTx/>
                <a:buSzTx/>
                <a:buFontTx/>
                <a:buNone/>
                <a:tabLst/>
                <a:defRPr/>
              </a:pPr>
              <a:t>‹#›</a:t>
            </a:fld>
            <a:endParaRPr kumimoji="0" lang="en-US" sz="9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89244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1038" y="6356351"/>
            <a:ext cx="2228850" cy="365125"/>
          </a:xfrm>
          <a:prstGeom prst="rect">
            <a:avLst/>
          </a:prstGeom>
        </p:spPr>
        <p:txBody>
          <a:bodyPr/>
          <a:lstStyle/>
          <a:p>
            <a:pPr marL="0" marR="0" lvl="0" indent="0" algn="l" defTabSz="742950" rtl="0" eaLnBrk="1" fontAlgn="auto" latinLnBrk="0" hangingPunct="1">
              <a:lnSpc>
                <a:spcPct val="100000"/>
              </a:lnSpc>
              <a:spcBef>
                <a:spcPts val="0"/>
              </a:spcBef>
              <a:spcAft>
                <a:spcPts val="0"/>
              </a:spcAft>
              <a:buClrTx/>
              <a:buSzTx/>
              <a:buFontTx/>
              <a:buNone/>
              <a:tabLst/>
              <a:defRPr/>
            </a:pPr>
            <a:fld id="{4DCF0396-5349-4B3E-97A7-11A918939984}" type="datetime1">
              <a:rPr kumimoji="0" lang="en-ZA" sz="1463"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742950" rtl="0" eaLnBrk="1" fontAlgn="auto" latinLnBrk="0" hangingPunct="1">
                <a:lnSpc>
                  <a:spcPct val="100000"/>
                </a:lnSpc>
                <a:spcBef>
                  <a:spcPts val="0"/>
                </a:spcBef>
                <a:spcAft>
                  <a:spcPts val="0"/>
                </a:spcAft>
                <a:buClrTx/>
                <a:buSzTx/>
                <a:buFontTx/>
                <a:buNone/>
                <a:tabLst/>
                <a:defRPr/>
              </a:pPr>
              <a:t>2022/10/11</a:t>
            </a:fld>
            <a:endParaRPr kumimoji="0" lang="en-US" sz="1463"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US" sz="1463"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fld id="{B57FC8E7-2C15-477C-BC4C-DB0042BF0BDF}" type="slidenum">
              <a:rPr kumimoji="0" lang="en-US" sz="9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742950" rtl="0" eaLnBrk="1" fontAlgn="auto" latinLnBrk="0" hangingPunct="1">
                <a:lnSpc>
                  <a:spcPct val="100000"/>
                </a:lnSpc>
                <a:spcBef>
                  <a:spcPts val="0"/>
                </a:spcBef>
                <a:spcAft>
                  <a:spcPts val="0"/>
                </a:spcAft>
                <a:buClrTx/>
                <a:buSzTx/>
                <a:buFontTx/>
                <a:buNone/>
                <a:tabLst/>
                <a:defRPr/>
              </a:pPr>
              <a:t>‹#›</a:t>
            </a:fld>
            <a:endParaRPr kumimoji="0" lang="en-US" sz="9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076138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914400"/>
            <a:fld id="{7A76484B-A08C-4E62-B3C8-93544C944C8B}" type="datetime1">
              <a:rPr lang="en-US" smtClean="0">
                <a:solidFill>
                  <a:prstClr val="black">
                    <a:tint val="75000"/>
                  </a:prstClr>
                </a:solidFill>
              </a:rPr>
              <a:pPr defTabSz="914400"/>
              <a:t>10/11/2022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CFAA004E-DED9-4181-A91B-BDB8124BE6C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8692668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914400"/>
            <a:fld id="{4B2BE708-44DA-4603-B93F-6882105748AE}" type="datetime1">
              <a:rPr lang="en-US" smtClean="0">
                <a:solidFill>
                  <a:prstClr val="black">
                    <a:tint val="75000"/>
                  </a:prstClr>
                </a:solidFill>
              </a:rPr>
              <a:pPr defTabSz="914400"/>
              <a:t>10/11/2022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CFAA004E-DED9-4181-A91B-BDB8124BE6C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790792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83" y="1709744"/>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83" y="4589747"/>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14400"/>
            <a:fld id="{45182B1E-AF7D-4747-AC0B-EC6F84D5965A}" type="datetime1">
              <a:rPr lang="en-US" smtClean="0">
                <a:solidFill>
                  <a:prstClr val="black">
                    <a:tint val="75000"/>
                  </a:prstClr>
                </a:solidFill>
              </a:rPr>
              <a:pPr defTabSz="914400"/>
              <a:t>10/11/2022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CFAA004E-DED9-4181-A91B-BDB8124BE6C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204705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914400"/>
            <a:fld id="{F1E7D6CF-FE2C-4047-AC01-07210D44D5D1}" type="datetime1">
              <a:rPr lang="en-US" smtClean="0">
                <a:solidFill>
                  <a:prstClr val="black">
                    <a:tint val="75000"/>
                  </a:prstClr>
                </a:solidFill>
              </a:rPr>
              <a:pPr defTabSz="914400"/>
              <a:t>10/11/2022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CFAA004E-DED9-4181-A91B-BDB8124BE6C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520977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31"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5"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5"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914400"/>
            <a:fld id="{81F9E29F-C22F-4E32-8A50-B4C22255FC47}" type="datetime1">
              <a:rPr lang="en-US" smtClean="0">
                <a:solidFill>
                  <a:prstClr val="black">
                    <a:tint val="75000"/>
                  </a:prstClr>
                </a:solidFill>
              </a:rPr>
              <a:pPr defTabSz="914400"/>
              <a:t>10/11/2022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4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400"/>
            <a:fld id="{CFAA004E-DED9-4181-A91B-BDB8124BE6C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195445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50521" y="-934"/>
            <a:ext cx="9344417" cy="915335"/>
          </a:xfrm>
          <a:prstGeom prst="rect">
            <a:avLst/>
          </a:prstGeom>
        </p:spPr>
      </p:pic>
      <p:sp>
        <p:nvSpPr>
          <p:cNvPr id="2" name="Title 1"/>
          <p:cNvSpPr>
            <a:spLocks noGrp="1"/>
          </p:cNvSpPr>
          <p:nvPr>
            <p:ph type="title"/>
          </p:nvPr>
        </p:nvSpPr>
        <p:spPr>
          <a:xfrm>
            <a:off x="495300" y="2"/>
            <a:ext cx="8915400" cy="914401"/>
          </a:xfrm>
        </p:spPr>
        <p:txBody>
          <a:bodyPr/>
          <a:lstStyle/>
          <a:p>
            <a:r>
              <a:rPr lang="en-US" dirty="0"/>
              <a:t>Click to edit Master title style</a:t>
            </a:r>
          </a:p>
        </p:txBody>
      </p:sp>
      <p:sp>
        <p:nvSpPr>
          <p:cNvPr id="3" name="Content Placeholder 2"/>
          <p:cNvSpPr>
            <a:spLocks noGrp="1"/>
          </p:cNvSpPr>
          <p:nvPr>
            <p:ph sz="half" idx="1"/>
          </p:nvPr>
        </p:nvSpPr>
        <p:spPr>
          <a:xfrm>
            <a:off x="536576"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48301"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C957A5-495A-45A5-A652-A5FE59E96A85}" type="datetime1">
              <a:rPr lang="en-ZA" smtClean="0"/>
              <a:t>2022/10/11</a:t>
            </a:fld>
            <a:endParaRPr lang="en-US" dirty="0"/>
          </a:p>
        </p:txBody>
      </p:sp>
      <p:cxnSp>
        <p:nvCxnSpPr>
          <p:cNvPr id="14" name="Straight Connector 13"/>
          <p:cNvCxnSpPr/>
          <p:nvPr userDrawn="1"/>
        </p:nvCxnSpPr>
        <p:spPr>
          <a:xfrm>
            <a:off x="250521" y="914403"/>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5"/>
          <p:cNvSpPr>
            <a:spLocks noGrp="1"/>
          </p:cNvSpPr>
          <p:nvPr>
            <p:ph type="sldNum" sz="quarter" idx="4"/>
          </p:nvPr>
        </p:nvSpPr>
        <p:spPr>
          <a:xfrm>
            <a:off x="3105146" y="6486985"/>
            <a:ext cx="2311400" cy="365125"/>
          </a:xfrm>
          <a:prstGeom prst="rect">
            <a:avLst/>
          </a:prstGeom>
        </p:spPr>
        <p:txBody>
          <a:bodyPr vert="horz" lIns="91440" tIns="45720" rIns="91440" bIns="45720" rtlCol="0" anchor="ctr"/>
          <a:lstStyle>
            <a:lvl1pPr algn="r">
              <a:defRPr sz="1200" b="1">
                <a:solidFill>
                  <a:schemeClr val="tx1"/>
                </a:solidFill>
              </a:defRPr>
            </a:lvl1pPr>
          </a:lstStyle>
          <a:p>
            <a:fld id="{39AC5568-C467-DA4E-A229-6C912B895CA4}" type="slidenum">
              <a:rPr lang="en-US" smtClean="0"/>
              <a:pPr/>
              <a:t>‹#›</a:t>
            </a:fld>
            <a:endParaRPr lang="en-US" dirty="0"/>
          </a:p>
        </p:txBody>
      </p:sp>
    </p:spTree>
    <p:extLst>
      <p:ext uri="{BB962C8B-B14F-4D97-AF65-F5344CB8AC3E}">
        <p14:creationId xmlns:p14="http://schemas.microsoft.com/office/powerpoint/2010/main" val="41048999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914400"/>
            <a:fld id="{715D64E8-E73D-4538-9CA3-5F9F48C2B71E}" type="datetime1">
              <a:rPr lang="en-US" smtClean="0">
                <a:solidFill>
                  <a:prstClr val="black">
                    <a:tint val="75000"/>
                  </a:prstClr>
                </a:solidFill>
              </a:rPr>
              <a:pPr defTabSz="914400"/>
              <a:t>10/11/2022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CFAA004E-DED9-4181-A91B-BDB8124BE6C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6501059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F8F69E44-F401-45DD-8085-602DFC3DBFB6}" type="datetime1">
              <a:rPr lang="en-US" smtClean="0">
                <a:solidFill>
                  <a:prstClr val="black">
                    <a:tint val="75000"/>
                  </a:prstClr>
                </a:solidFill>
              </a:rPr>
              <a:pPr defTabSz="914400"/>
              <a:t>10/11/2022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400"/>
            <a:fld id="{CFAA004E-DED9-4181-A91B-BDB8124BE6C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6802031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400"/>
            <a:fld id="{FEF30D29-5A1E-4105-819F-5657E514A7AC}" type="datetime1">
              <a:rPr lang="en-US" smtClean="0">
                <a:solidFill>
                  <a:prstClr val="black">
                    <a:tint val="75000"/>
                  </a:prstClr>
                </a:solidFill>
              </a:rPr>
              <a:pPr defTabSz="914400"/>
              <a:t>10/11/2022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CFAA004E-DED9-4181-A91B-BDB8124BE6C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2861483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400"/>
            <a:fld id="{B80383AA-6DE5-4B54-8DFF-56315C8E5047}" type="datetime1">
              <a:rPr lang="en-US" smtClean="0">
                <a:solidFill>
                  <a:prstClr val="black">
                    <a:tint val="75000"/>
                  </a:prstClr>
                </a:solidFill>
              </a:rPr>
              <a:pPr defTabSz="914400"/>
              <a:t>10/11/2022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4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400"/>
            <a:fld id="{CFAA004E-DED9-4181-A91B-BDB8124BE6C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1168661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914400"/>
            <a:fld id="{CB7528A9-0351-4616-BE89-88D5F3387756}" type="datetime1">
              <a:rPr lang="en-US" smtClean="0">
                <a:solidFill>
                  <a:prstClr val="black">
                    <a:tint val="75000"/>
                  </a:prstClr>
                </a:solidFill>
              </a:rPr>
              <a:pPr defTabSz="914400"/>
              <a:t>10/11/2022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CFAA004E-DED9-4181-A91B-BDB8124BE6C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0467196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9054"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85"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914400"/>
            <a:fld id="{992204CE-F442-43FC-9EF5-A05A39127715}" type="datetime1">
              <a:rPr lang="en-US" smtClean="0">
                <a:solidFill>
                  <a:prstClr val="black">
                    <a:tint val="75000"/>
                  </a:prstClr>
                </a:solidFill>
              </a:rPr>
              <a:pPr defTabSz="914400"/>
              <a:t>10/11/2022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CFAA004E-DED9-4181-A91B-BDB8124BE6C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1312483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5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914400"/>
            <a:fld id="{B529E761-5AF5-4490-BD6B-DA5F242961C3}" type="datetime1">
              <a:rPr lang="en-ZA" smtClean="0">
                <a:solidFill>
                  <a:prstClr val="black">
                    <a:tint val="75000"/>
                  </a:prstClr>
                </a:solidFill>
              </a:rPr>
              <a:pPr defTabSz="914400"/>
              <a:t>2022/10/11</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39AC5568-C467-DA4E-A229-6C912B895CA4}" type="slidenum">
              <a:rPr lang="en-US" smtClean="0">
                <a:solidFill>
                  <a:prstClr val="black"/>
                </a:solidFill>
              </a:rPr>
              <a:pPr defTabSz="914400"/>
              <a:t>‹#›</a:t>
            </a:fld>
            <a:endParaRPr lang="en-US">
              <a:solidFill>
                <a:prstClr val="black"/>
              </a:solidFill>
            </a:endParaRPr>
          </a:p>
        </p:txBody>
      </p:sp>
      <p:sp>
        <p:nvSpPr>
          <p:cNvPr id="5" name="Footer Placeholder 4"/>
          <p:cNvSpPr>
            <a:spLocks noGrp="1"/>
          </p:cNvSpPr>
          <p:nvPr>
            <p:ph type="ftr" sz="quarter" idx="11"/>
          </p:nvPr>
        </p:nvSpPr>
        <p:spPr>
          <a:xfrm>
            <a:off x="3384550" y="6356381"/>
            <a:ext cx="3136900" cy="365125"/>
          </a:xfrm>
          <a:prstGeom prst="rect">
            <a:avLst/>
          </a:prstGeom>
        </p:spPr>
        <p:txBody>
          <a:bodyPr/>
          <a:lstStyle/>
          <a:p>
            <a:endParaRPr lang="en-US">
              <a:solidFill>
                <a:prstClr val="black"/>
              </a:solidFill>
            </a:endParaRPr>
          </a:p>
        </p:txBody>
      </p:sp>
    </p:spTree>
    <p:extLst>
      <p:ext uri="{BB962C8B-B14F-4D97-AF65-F5344CB8AC3E}">
        <p14:creationId xmlns:p14="http://schemas.microsoft.com/office/powerpoint/2010/main" val="19186197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5300" y="1600204"/>
            <a:ext cx="8915400" cy="4048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400"/>
            <a:fld id="{A2AF6EDC-87E7-40D1-BBD8-A07A17F3A6CB}" type="datetime1">
              <a:rPr lang="en-ZA" smtClean="0">
                <a:solidFill>
                  <a:prstClr val="black">
                    <a:tint val="75000"/>
                  </a:prstClr>
                </a:solidFill>
              </a:rPr>
              <a:pPr defTabSz="914400"/>
              <a:t>2022/10/11</a:t>
            </a:fld>
            <a:endParaRPr lang="en-US">
              <a:solidFill>
                <a:prstClr val="black">
                  <a:tint val="75000"/>
                </a:prstClr>
              </a:solidFill>
            </a:endParaRPr>
          </a:p>
        </p:txBody>
      </p:sp>
      <p:sp>
        <p:nvSpPr>
          <p:cNvPr id="5" name="Footer Placeholder 4"/>
          <p:cNvSpPr>
            <a:spLocks noGrp="1"/>
          </p:cNvSpPr>
          <p:nvPr>
            <p:ph type="ftr" sz="quarter" idx="11"/>
          </p:nvPr>
        </p:nvSpPr>
        <p:spPr>
          <a:xfrm>
            <a:off x="3384550" y="6356381"/>
            <a:ext cx="31369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3284342" y="6356381"/>
            <a:ext cx="2311400" cy="365125"/>
          </a:xfrm>
        </p:spPr>
        <p:txBody>
          <a:bodyPr/>
          <a:lstStyle/>
          <a:p>
            <a:pPr defTabSz="914400"/>
            <a:fld id="{39AC5568-C467-DA4E-A229-6C912B895CA4}" type="slidenum">
              <a:rPr lang="en-US" smtClean="0">
                <a:solidFill>
                  <a:prstClr val="black"/>
                </a:solidFill>
              </a:rPr>
              <a:pPr defTabSz="914400"/>
              <a:t>‹#›</a:t>
            </a:fld>
            <a:endParaRPr lang="en-US">
              <a:solidFill>
                <a:prstClr val="black"/>
              </a:solidFill>
            </a:endParaRPr>
          </a:p>
        </p:txBody>
      </p:sp>
      <p:pic>
        <p:nvPicPr>
          <p:cNvPr id="7" name="Picture 6"/>
          <p:cNvPicPr>
            <a:picLocks noChangeAspect="1"/>
          </p:cNvPicPr>
          <p:nvPr userDrawn="1"/>
        </p:nvPicPr>
        <p:blipFill>
          <a:blip r:embed="rId2"/>
          <a:stretch>
            <a:fillRect/>
          </a:stretch>
        </p:blipFill>
        <p:spPr>
          <a:xfrm>
            <a:off x="0" y="-934"/>
            <a:ext cx="9906000" cy="915335"/>
          </a:xfrm>
          <a:prstGeom prst="rect">
            <a:avLst/>
          </a:prstGeom>
        </p:spPr>
      </p:pic>
      <p:pic>
        <p:nvPicPr>
          <p:cNvPr id="8" name="Picture 7"/>
          <p:cNvPicPr>
            <a:picLocks noChangeAspect="1"/>
          </p:cNvPicPr>
          <p:nvPr userDrawn="1"/>
        </p:nvPicPr>
        <p:blipFill>
          <a:blip r:embed="rId3"/>
          <a:stretch>
            <a:fillRect/>
          </a:stretch>
        </p:blipFill>
        <p:spPr>
          <a:xfrm>
            <a:off x="7968295" y="5953666"/>
            <a:ext cx="1413371" cy="663063"/>
          </a:xfrm>
          <a:prstGeom prst="rect">
            <a:avLst/>
          </a:prstGeom>
        </p:spPr>
      </p:pic>
      <p:pic>
        <p:nvPicPr>
          <p:cNvPr id="9" name="Picture 8" descr="New Logo.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2602" y="5987947"/>
            <a:ext cx="2686485" cy="628752"/>
          </a:xfrm>
          <a:prstGeom prst="rect">
            <a:avLst/>
          </a:prstGeom>
        </p:spPr>
      </p:pic>
      <p:cxnSp>
        <p:nvCxnSpPr>
          <p:cNvPr id="10" name="Straight Connector 9"/>
          <p:cNvCxnSpPr/>
          <p:nvPr userDrawn="1"/>
        </p:nvCxnSpPr>
        <p:spPr>
          <a:xfrm flipV="1">
            <a:off x="0" y="914402"/>
            <a:ext cx="9906000" cy="8342"/>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01136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3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14400"/>
            <a:fld id="{ED07FAD8-A083-4524-BE29-69B523CF59A0}" type="datetime1">
              <a:rPr lang="en-ZA" smtClean="0">
                <a:solidFill>
                  <a:prstClr val="black">
                    <a:tint val="75000"/>
                  </a:prstClr>
                </a:solidFill>
              </a:rPr>
              <a:pPr defTabSz="914400"/>
              <a:t>2022/10/11</a:t>
            </a:fld>
            <a:endParaRPr lang="en-US">
              <a:solidFill>
                <a:prstClr val="black">
                  <a:tint val="75000"/>
                </a:prstClr>
              </a:solidFill>
            </a:endParaRPr>
          </a:p>
        </p:txBody>
      </p:sp>
      <p:sp>
        <p:nvSpPr>
          <p:cNvPr id="5" name="Footer Placeholder 4"/>
          <p:cNvSpPr>
            <a:spLocks noGrp="1"/>
          </p:cNvSpPr>
          <p:nvPr>
            <p:ph type="ftr" sz="quarter" idx="11"/>
          </p:nvPr>
        </p:nvSpPr>
        <p:spPr>
          <a:xfrm>
            <a:off x="3384550" y="6356381"/>
            <a:ext cx="31369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pPr defTabSz="914400"/>
            <a:fld id="{39AC5568-C467-DA4E-A229-6C912B895CA4}" type="slidenum">
              <a:rPr lang="en-US" smtClean="0">
                <a:solidFill>
                  <a:prstClr val="black"/>
                </a:solidFill>
              </a:rPr>
              <a:pPr defTabSz="914400"/>
              <a:t>‹#›</a:t>
            </a:fld>
            <a:endParaRPr lang="en-US">
              <a:solidFill>
                <a:prstClr val="black"/>
              </a:solidFill>
            </a:endParaRPr>
          </a:p>
        </p:txBody>
      </p:sp>
      <p:pic>
        <p:nvPicPr>
          <p:cNvPr id="8" name="Picture 7"/>
          <p:cNvPicPr>
            <a:picLocks noChangeAspect="1"/>
          </p:cNvPicPr>
          <p:nvPr userDrawn="1"/>
        </p:nvPicPr>
        <p:blipFill>
          <a:blip r:embed="rId2"/>
          <a:stretch>
            <a:fillRect/>
          </a:stretch>
        </p:blipFill>
        <p:spPr>
          <a:xfrm>
            <a:off x="7442216" y="5836228"/>
            <a:ext cx="1663700" cy="780501"/>
          </a:xfrm>
          <a:prstGeom prst="rect">
            <a:avLst/>
          </a:prstGeom>
        </p:spPr>
      </p:pic>
      <p:pic>
        <p:nvPicPr>
          <p:cNvPr id="9" name="Picture 8" descr="New Logo.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606" y="5876616"/>
            <a:ext cx="3162301" cy="740113"/>
          </a:xfrm>
          <a:prstGeom prst="rect">
            <a:avLst/>
          </a:prstGeom>
        </p:spPr>
      </p:pic>
      <p:pic>
        <p:nvPicPr>
          <p:cNvPr id="10" name="Picture 9"/>
          <p:cNvPicPr>
            <a:picLocks noChangeAspect="1"/>
          </p:cNvPicPr>
          <p:nvPr userDrawn="1"/>
        </p:nvPicPr>
        <p:blipFill>
          <a:blip r:embed="rId4"/>
          <a:stretch>
            <a:fillRect/>
          </a:stretch>
        </p:blipFill>
        <p:spPr>
          <a:xfrm>
            <a:off x="482606" y="274638"/>
            <a:ext cx="8928100" cy="1143000"/>
          </a:xfrm>
          <a:prstGeom prst="rect">
            <a:avLst/>
          </a:prstGeom>
        </p:spPr>
      </p:pic>
      <p:cxnSp>
        <p:nvCxnSpPr>
          <p:cNvPr id="11" name="Straight Connector 10"/>
          <p:cNvCxnSpPr/>
          <p:nvPr userDrawn="1"/>
        </p:nvCxnSpPr>
        <p:spPr>
          <a:xfrm>
            <a:off x="482600" y="1423784"/>
            <a:ext cx="8926220" cy="0"/>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54791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6575" y="1600205"/>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48300" y="1600205"/>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14400"/>
            <a:fld id="{5E4F10F3-8FB4-40C9-B6E9-B1F4604C37D1}" type="datetime1">
              <a:rPr lang="en-ZA" smtClean="0">
                <a:solidFill>
                  <a:prstClr val="black">
                    <a:tint val="75000"/>
                  </a:prstClr>
                </a:solidFill>
              </a:rPr>
              <a:pPr defTabSz="914400"/>
              <a:t>2022/10/11</a:t>
            </a:fld>
            <a:endParaRPr lang="en-US">
              <a:solidFill>
                <a:prstClr val="black">
                  <a:tint val="75000"/>
                </a:prstClr>
              </a:solidFill>
            </a:endParaRPr>
          </a:p>
        </p:txBody>
      </p:sp>
      <p:sp>
        <p:nvSpPr>
          <p:cNvPr id="6" name="Footer Placeholder 5"/>
          <p:cNvSpPr>
            <a:spLocks noGrp="1"/>
          </p:cNvSpPr>
          <p:nvPr>
            <p:ph type="ftr" sz="quarter" idx="11"/>
          </p:nvPr>
        </p:nvSpPr>
        <p:spPr>
          <a:xfrm>
            <a:off x="3384550" y="6356381"/>
            <a:ext cx="31369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pPr defTabSz="914400"/>
            <a:fld id="{39AC5568-C467-DA4E-A229-6C912B895CA4}" type="slidenum">
              <a:rPr lang="en-US" smtClean="0">
                <a:solidFill>
                  <a:prstClr val="black"/>
                </a:solidFill>
              </a:rPr>
              <a:pPr defTabSz="914400"/>
              <a:t>‹#›</a:t>
            </a:fld>
            <a:endParaRPr lang="en-US">
              <a:solidFill>
                <a:prstClr val="black"/>
              </a:solidFill>
            </a:endParaRPr>
          </a:p>
        </p:txBody>
      </p:sp>
      <p:pic>
        <p:nvPicPr>
          <p:cNvPr id="9" name="Picture 8"/>
          <p:cNvPicPr>
            <a:picLocks noChangeAspect="1"/>
          </p:cNvPicPr>
          <p:nvPr userDrawn="1"/>
        </p:nvPicPr>
        <p:blipFill>
          <a:blip r:embed="rId2"/>
          <a:stretch>
            <a:fillRect/>
          </a:stretch>
        </p:blipFill>
        <p:spPr>
          <a:xfrm>
            <a:off x="7442216" y="5836228"/>
            <a:ext cx="1663700" cy="780501"/>
          </a:xfrm>
          <a:prstGeom prst="rect">
            <a:avLst/>
          </a:prstGeom>
        </p:spPr>
      </p:pic>
      <p:pic>
        <p:nvPicPr>
          <p:cNvPr id="10" name="Picture 9" descr="New Logo.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606" y="5876616"/>
            <a:ext cx="3162301" cy="740113"/>
          </a:xfrm>
          <a:prstGeom prst="rect">
            <a:avLst/>
          </a:prstGeom>
        </p:spPr>
      </p:pic>
      <p:pic>
        <p:nvPicPr>
          <p:cNvPr id="11" name="Picture 10"/>
          <p:cNvPicPr>
            <a:picLocks noChangeAspect="1"/>
          </p:cNvPicPr>
          <p:nvPr userDrawn="1"/>
        </p:nvPicPr>
        <p:blipFill>
          <a:blip r:embed="rId4"/>
          <a:stretch>
            <a:fillRect/>
          </a:stretch>
        </p:blipFill>
        <p:spPr>
          <a:xfrm>
            <a:off x="482606" y="274638"/>
            <a:ext cx="8928100" cy="1143000"/>
          </a:xfrm>
          <a:prstGeom prst="rect">
            <a:avLst/>
          </a:prstGeom>
        </p:spPr>
      </p:pic>
      <p:cxnSp>
        <p:nvCxnSpPr>
          <p:cNvPr id="12" name="Straight Connector 11"/>
          <p:cNvCxnSpPr/>
          <p:nvPr userDrawn="1"/>
        </p:nvCxnSpPr>
        <p:spPr>
          <a:xfrm>
            <a:off x="482600" y="1423784"/>
            <a:ext cx="8926220" cy="0"/>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4664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50521" y="-934"/>
            <a:ext cx="9344417" cy="915335"/>
          </a:xfrm>
          <a:prstGeom prst="rect">
            <a:avLst/>
          </a:prstGeom>
        </p:spPr>
      </p:pic>
      <p:sp>
        <p:nvSpPr>
          <p:cNvPr id="2" name="Title 1"/>
          <p:cNvSpPr>
            <a:spLocks noGrp="1"/>
          </p:cNvSpPr>
          <p:nvPr>
            <p:ph type="title"/>
          </p:nvPr>
        </p:nvSpPr>
        <p:spPr>
          <a:xfrm>
            <a:off x="495301" y="2"/>
            <a:ext cx="8915400" cy="914401"/>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B6B049-28FD-47D4-A68D-3819F51D76BE}" type="datetime1">
              <a:rPr lang="en-ZA" smtClean="0"/>
              <a:t>2022/10/11</a:t>
            </a:fld>
            <a:endParaRPr lang="en-US" dirty="0"/>
          </a:p>
        </p:txBody>
      </p:sp>
      <p:sp>
        <p:nvSpPr>
          <p:cNvPr id="9" name="Slide Number Placeholder 8"/>
          <p:cNvSpPr>
            <a:spLocks noGrp="1"/>
          </p:cNvSpPr>
          <p:nvPr>
            <p:ph type="sldNum" sz="quarter" idx="12"/>
          </p:nvPr>
        </p:nvSpPr>
        <p:spPr/>
        <p:txBody>
          <a:bodyPr/>
          <a:lstStyle/>
          <a:p>
            <a:fld id="{39AC5568-C467-DA4E-A229-6C912B895CA4}" type="slidenum">
              <a:rPr lang="en-US" smtClean="0"/>
              <a:pPr/>
              <a:t>‹#›</a:t>
            </a:fld>
            <a:endParaRPr lang="en-US" dirty="0"/>
          </a:p>
        </p:txBody>
      </p:sp>
      <p:cxnSp>
        <p:nvCxnSpPr>
          <p:cNvPr id="14" name="Straight Connector 13"/>
          <p:cNvCxnSpPr/>
          <p:nvPr userDrawn="1"/>
        </p:nvCxnSpPr>
        <p:spPr>
          <a:xfrm>
            <a:off x="250521" y="914403"/>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14485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27"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27"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4400"/>
            <a:fld id="{57ACF0C4-06A8-409F-95C9-E2E5E94E3186}" type="datetime1">
              <a:rPr lang="en-ZA" smtClean="0">
                <a:solidFill>
                  <a:prstClr val="black">
                    <a:tint val="75000"/>
                  </a:prstClr>
                </a:solidFill>
              </a:rPr>
              <a:pPr defTabSz="914400"/>
              <a:t>2022/10/11</a:t>
            </a:fld>
            <a:endParaRPr lang="en-US">
              <a:solidFill>
                <a:prstClr val="black">
                  <a:tint val="75000"/>
                </a:prstClr>
              </a:solidFill>
            </a:endParaRPr>
          </a:p>
        </p:txBody>
      </p:sp>
      <p:sp>
        <p:nvSpPr>
          <p:cNvPr id="8" name="Footer Placeholder 7"/>
          <p:cNvSpPr>
            <a:spLocks noGrp="1"/>
          </p:cNvSpPr>
          <p:nvPr>
            <p:ph type="ftr" sz="quarter" idx="11"/>
          </p:nvPr>
        </p:nvSpPr>
        <p:spPr>
          <a:xfrm>
            <a:off x="3384550" y="6356381"/>
            <a:ext cx="31369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pPr defTabSz="914400"/>
            <a:fld id="{39AC5568-C467-DA4E-A229-6C912B895CA4}" type="slidenum">
              <a:rPr lang="en-US" smtClean="0">
                <a:solidFill>
                  <a:prstClr val="black"/>
                </a:solidFill>
              </a:rPr>
              <a:pPr defTabSz="914400"/>
              <a:t>‹#›</a:t>
            </a:fld>
            <a:endParaRPr lang="en-US">
              <a:solidFill>
                <a:prstClr val="black"/>
              </a:solidFill>
            </a:endParaRPr>
          </a:p>
        </p:txBody>
      </p:sp>
      <p:pic>
        <p:nvPicPr>
          <p:cNvPr id="10" name="Picture 9"/>
          <p:cNvPicPr>
            <a:picLocks noChangeAspect="1"/>
          </p:cNvPicPr>
          <p:nvPr userDrawn="1"/>
        </p:nvPicPr>
        <p:blipFill>
          <a:blip r:embed="rId2"/>
          <a:stretch>
            <a:fillRect/>
          </a:stretch>
        </p:blipFill>
        <p:spPr>
          <a:xfrm>
            <a:off x="348074" y="363806"/>
            <a:ext cx="9240426" cy="298202"/>
          </a:xfrm>
          <a:prstGeom prst="rect">
            <a:avLst/>
          </a:prstGeom>
        </p:spPr>
      </p:pic>
      <p:pic>
        <p:nvPicPr>
          <p:cNvPr id="11" name="Picture 10"/>
          <p:cNvPicPr>
            <a:picLocks noChangeAspect="1"/>
          </p:cNvPicPr>
          <p:nvPr userDrawn="1"/>
        </p:nvPicPr>
        <p:blipFill>
          <a:blip r:embed="rId3"/>
          <a:stretch>
            <a:fillRect/>
          </a:stretch>
        </p:blipFill>
        <p:spPr>
          <a:xfrm>
            <a:off x="7442216" y="5836228"/>
            <a:ext cx="1663700" cy="780501"/>
          </a:xfrm>
          <a:prstGeom prst="rect">
            <a:avLst/>
          </a:prstGeom>
        </p:spPr>
      </p:pic>
      <p:pic>
        <p:nvPicPr>
          <p:cNvPr id="12" name="Picture 11" descr="New Logo.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2606" y="5876616"/>
            <a:ext cx="3162301" cy="740113"/>
          </a:xfrm>
          <a:prstGeom prst="rect">
            <a:avLst/>
          </a:prstGeom>
        </p:spPr>
      </p:pic>
    </p:spTree>
    <p:extLst>
      <p:ext uri="{BB962C8B-B14F-4D97-AF65-F5344CB8AC3E}">
        <p14:creationId xmlns:p14="http://schemas.microsoft.com/office/powerpoint/2010/main" val="121129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fld id="{D0C0C643-84FD-4AAC-88B6-F36F19F9B6C0}" type="datetime1">
              <a:rPr lang="en-ZA" smtClean="0">
                <a:solidFill>
                  <a:prstClr val="black">
                    <a:tint val="75000"/>
                  </a:prstClr>
                </a:solidFill>
              </a:rPr>
              <a:pPr defTabSz="914400"/>
              <a:t>2022/10/11</a:t>
            </a:fld>
            <a:endParaRPr lang="en-US">
              <a:solidFill>
                <a:prstClr val="black">
                  <a:tint val="75000"/>
                </a:prstClr>
              </a:solidFill>
            </a:endParaRPr>
          </a:p>
        </p:txBody>
      </p:sp>
      <p:sp>
        <p:nvSpPr>
          <p:cNvPr id="4" name="Footer Placeholder 3"/>
          <p:cNvSpPr>
            <a:spLocks noGrp="1"/>
          </p:cNvSpPr>
          <p:nvPr>
            <p:ph type="ftr" sz="quarter" idx="11"/>
          </p:nvPr>
        </p:nvSpPr>
        <p:spPr>
          <a:xfrm>
            <a:off x="3384550" y="6356381"/>
            <a:ext cx="31369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pPr defTabSz="914400"/>
            <a:fld id="{39AC5568-C467-DA4E-A229-6C912B895CA4}" type="slidenum">
              <a:rPr lang="en-US" smtClean="0">
                <a:solidFill>
                  <a:prstClr val="black"/>
                </a:solidFill>
              </a:rPr>
              <a:pPr defTabSz="914400"/>
              <a:t>‹#›</a:t>
            </a:fld>
            <a:endParaRPr lang="en-US">
              <a:solidFill>
                <a:prstClr val="black"/>
              </a:solidFill>
            </a:endParaRPr>
          </a:p>
        </p:txBody>
      </p:sp>
      <p:pic>
        <p:nvPicPr>
          <p:cNvPr id="7" name="Picture 6"/>
          <p:cNvPicPr>
            <a:picLocks noChangeAspect="1"/>
          </p:cNvPicPr>
          <p:nvPr userDrawn="1"/>
        </p:nvPicPr>
        <p:blipFill>
          <a:blip r:embed="rId2"/>
          <a:stretch>
            <a:fillRect/>
          </a:stretch>
        </p:blipFill>
        <p:spPr>
          <a:xfrm>
            <a:off x="7442216" y="5836228"/>
            <a:ext cx="1663700" cy="780501"/>
          </a:xfrm>
          <a:prstGeom prst="rect">
            <a:avLst/>
          </a:prstGeom>
        </p:spPr>
      </p:pic>
      <p:pic>
        <p:nvPicPr>
          <p:cNvPr id="8" name="Picture 7" descr="New Logo.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2606" y="5876616"/>
            <a:ext cx="3162301" cy="740113"/>
          </a:xfrm>
          <a:prstGeom prst="rect">
            <a:avLst/>
          </a:prstGeom>
        </p:spPr>
      </p:pic>
      <p:pic>
        <p:nvPicPr>
          <p:cNvPr id="9" name="Picture 8"/>
          <p:cNvPicPr>
            <a:picLocks noChangeAspect="1"/>
          </p:cNvPicPr>
          <p:nvPr userDrawn="1"/>
        </p:nvPicPr>
        <p:blipFill>
          <a:blip r:embed="rId4"/>
          <a:stretch>
            <a:fillRect/>
          </a:stretch>
        </p:blipFill>
        <p:spPr>
          <a:xfrm>
            <a:off x="482606" y="274638"/>
            <a:ext cx="8928100" cy="1143000"/>
          </a:xfrm>
          <a:prstGeom prst="rect">
            <a:avLst/>
          </a:prstGeom>
        </p:spPr>
      </p:pic>
      <p:cxnSp>
        <p:nvCxnSpPr>
          <p:cNvPr id="10" name="Straight Connector 9"/>
          <p:cNvCxnSpPr/>
          <p:nvPr userDrawn="1"/>
        </p:nvCxnSpPr>
        <p:spPr>
          <a:xfrm>
            <a:off x="482600" y="1423784"/>
            <a:ext cx="8926220" cy="0"/>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99165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400"/>
            <a:fld id="{24E43E3D-DFA6-45A5-95BC-8B15659F9CC7}" type="datetime1">
              <a:rPr lang="en-ZA" smtClean="0">
                <a:solidFill>
                  <a:prstClr val="black">
                    <a:tint val="75000"/>
                  </a:prstClr>
                </a:solidFill>
              </a:rPr>
              <a:pPr defTabSz="914400"/>
              <a:t>2022/10/11</a:t>
            </a:fld>
            <a:endParaRPr lang="en-US">
              <a:solidFill>
                <a:prstClr val="black">
                  <a:tint val="75000"/>
                </a:prstClr>
              </a:solidFill>
            </a:endParaRPr>
          </a:p>
        </p:txBody>
      </p:sp>
      <p:sp>
        <p:nvSpPr>
          <p:cNvPr id="3" name="Footer Placeholder 2"/>
          <p:cNvSpPr>
            <a:spLocks noGrp="1"/>
          </p:cNvSpPr>
          <p:nvPr>
            <p:ph type="ftr" sz="quarter" idx="11"/>
          </p:nvPr>
        </p:nvSpPr>
        <p:spPr>
          <a:xfrm>
            <a:off x="3384550" y="6356381"/>
            <a:ext cx="31369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pPr defTabSz="914400"/>
            <a:fld id="{39AC5568-C467-DA4E-A229-6C912B895CA4}" type="slidenum">
              <a:rPr lang="en-US" smtClean="0">
                <a:solidFill>
                  <a:prstClr val="black"/>
                </a:solidFill>
              </a:rPr>
              <a:pPr defTabSz="914400"/>
              <a:t>‹#›</a:t>
            </a:fld>
            <a:endParaRPr lang="en-US">
              <a:solidFill>
                <a:prstClr val="black"/>
              </a:solidFill>
            </a:endParaRPr>
          </a:p>
        </p:txBody>
      </p:sp>
      <p:pic>
        <p:nvPicPr>
          <p:cNvPr id="5" name="Picture 4"/>
          <p:cNvPicPr>
            <a:picLocks noChangeAspect="1"/>
          </p:cNvPicPr>
          <p:nvPr userDrawn="1"/>
        </p:nvPicPr>
        <p:blipFill>
          <a:blip r:embed="rId2"/>
          <a:stretch>
            <a:fillRect/>
          </a:stretch>
        </p:blipFill>
        <p:spPr>
          <a:xfrm>
            <a:off x="348074" y="363806"/>
            <a:ext cx="9240426" cy="298202"/>
          </a:xfrm>
          <a:prstGeom prst="rect">
            <a:avLst/>
          </a:prstGeom>
        </p:spPr>
      </p:pic>
      <p:pic>
        <p:nvPicPr>
          <p:cNvPr id="6" name="Picture 5"/>
          <p:cNvPicPr>
            <a:picLocks noChangeAspect="1"/>
          </p:cNvPicPr>
          <p:nvPr userDrawn="1"/>
        </p:nvPicPr>
        <p:blipFill>
          <a:blip r:embed="rId3"/>
          <a:stretch>
            <a:fillRect/>
          </a:stretch>
        </p:blipFill>
        <p:spPr>
          <a:xfrm>
            <a:off x="7442216" y="5836228"/>
            <a:ext cx="1663700" cy="780501"/>
          </a:xfrm>
          <a:prstGeom prst="rect">
            <a:avLst/>
          </a:prstGeom>
        </p:spPr>
      </p:pic>
      <p:pic>
        <p:nvPicPr>
          <p:cNvPr id="7" name="Picture 6" descr="New Logo.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2606" y="5876616"/>
            <a:ext cx="3162301" cy="740113"/>
          </a:xfrm>
          <a:prstGeom prst="rect">
            <a:avLst/>
          </a:prstGeom>
        </p:spPr>
      </p:pic>
    </p:spTree>
    <p:extLst>
      <p:ext uri="{BB962C8B-B14F-4D97-AF65-F5344CB8AC3E}">
        <p14:creationId xmlns:p14="http://schemas.microsoft.com/office/powerpoint/2010/main" val="14555749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3"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3"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400"/>
            <a:fld id="{AF620469-42E1-4C23-8C9C-4974DEF05F4E}" type="datetime1">
              <a:rPr lang="en-ZA" smtClean="0">
                <a:solidFill>
                  <a:prstClr val="black">
                    <a:tint val="75000"/>
                  </a:prstClr>
                </a:solidFill>
              </a:rPr>
              <a:pPr defTabSz="914400"/>
              <a:t>2022/10/11</a:t>
            </a:fld>
            <a:endParaRPr lang="en-US">
              <a:solidFill>
                <a:prstClr val="black">
                  <a:tint val="75000"/>
                </a:prstClr>
              </a:solidFill>
            </a:endParaRPr>
          </a:p>
        </p:txBody>
      </p:sp>
      <p:sp>
        <p:nvSpPr>
          <p:cNvPr id="6" name="Footer Placeholder 5"/>
          <p:cNvSpPr>
            <a:spLocks noGrp="1"/>
          </p:cNvSpPr>
          <p:nvPr>
            <p:ph type="ftr" sz="quarter" idx="11"/>
          </p:nvPr>
        </p:nvSpPr>
        <p:spPr>
          <a:xfrm>
            <a:off x="3384550" y="6356381"/>
            <a:ext cx="31369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pPr defTabSz="914400"/>
            <a:fld id="{39AC5568-C467-DA4E-A229-6C912B895CA4}" type="slidenum">
              <a:rPr lang="en-US" smtClean="0">
                <a:solidFill>
                  <a:prstClr val="black"/>
                </a:solidFill>
              </a:rPr>
              <a:pPr defTabSz="914400"/>
              <a:t>‹#›</a:t>
            </a:fld>
            <a:endParaRPr lang="en-US">
              <a:solidFill>
                <a:prstClr val="black"/>
              </a:solidFill>
            </a:endParaRPr>
          </a:p>
        </p:txBody>
      </p:sp>
      <p:pic>
        <p:nvPicPr>
          <p:cNvPr id="8" name="Picture 7"/>
          <p:cNvPicPr>
            <a:picLocks noChangeAspect="1"/>
          </p:cNvPicPr>
          <p:nvPr userDrawn="1"/>
        </p:nvPicPr>
        <p:blipFill>
          <a:blip r:embed="rId2"/>
          <a:stretch>
            <a:fillRect/>
          </a:stretch>
        </p:blipFill>
        <p:spPr>
          <a:xfrm>
            <a:off x="348074" y="363806"/>
            <a:ext cx="9240426" cy="298202"/>
          </a:xfrm>
          <a:prstGeom prst="rect">
            <a:avLst/>
          </a:prstGeom>
        </p:spPr>
      </p:pic>
      <p:pic>
        <p:nvPicPr>
          <p:cNvPr id="9" name="Picture 8"/>
          <p:cNvPicPr>
            <a:picLocks noChangeAspect="1"/>
          </p:cNvPicPr>
          <p:nvPr userDrawn="1"/>
        </p:nvPicPr>
        <p:blipFill>
          <a:blip r:embed="rId3"/>
          <a:stretch>
            <a:fillRect/>
          </a:stretch>
        </p:blipFill>
        <p:spPr>
          <a:xfrm>
            <a:off x="7442216" y="5836228"/>
            <a:ext cx="1663700" cy="780501"/>
          </a:xfrm>
          <a:prstGeom prst="rect">
            <a:avLst/>
          </a:prstGeom>
        </p:spPr>
      </p:pic>
      <p:pic>
        <p:nvPicPr>
          <p:cNvPr id="10" name="Picture 9" descr="New Logo.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2606" y="5876616"/>
            <a:ext cx="3162301" cy="740113"/>
          </a:xfrm>
          <a:prstGeom prst="rect">
            <a:avLst/>
          </a:prstGeom>
        </p:spPr>
      </p:pic>
    </p:spTree>
    <p:extLst>
      <p:ext uri="{BB962C8B-B14F-4D97-AF65-F5344CB8AC3E}">
        <p14:creationId xmlns:p14="http://schemas.microsoft.com/office/powerpoint/2010/main" val="24832099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400"/>
            <a:fld id="{9D8A871A-07A4-4716-8B90-A81257696257}" type="datetime1">
              <a:rPr lang="en-ZA" smtClean="0">
                <a:solidFill>
                  <a:prstClr val="black">
                    <a:tint val="75000"/>
                  </a:prstClr>
                </a:solidFill>
              </a:rPr>
              <a:pPr defTabSz="914400"/>
              <a:t>2022/10/11</a:t>
            </a:fld>
            <a:endParaRPr lang="en-US">
              <a:solidFill>
                <a:prstClr val="black">
                  <a:tint val="75000"/>
                </a:prstClr>
              </a:solidFill>
            </a:endParaRPr>
          </a:p>
        </p:txBody>
      </p:sp>
      <p:sp>
        <p:nvSpPr>
          <p:cNvPr id="6" name="Footer Placeholder 5"/>
          <p:cNvSpPr>
            <a:spLocks noGrp="1"/>
          </p:cNvSpPr>
          <p:nvPr>
            <p:ph type="ftr" sz="quarter" idx="11"/>
          </p:nvPr>
        </p:nvSpPr>
        <p:spPr>
          <a:xfrm>
            <a:off x="3384550" y="6356381"/>
            <a:ext cx="31369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pPr defTabSz="914400"/>
            <a:fld id="{39AC5568-C467-DA4E-A229-6C912B895CA4}" type="slidenum">
              <a:rPr lang="en-US" smtClean="0">
                <a:solidFill>
                  <a:prstClr val="black"/>
                </a:solidFill>
              </a:rPr>
              <a:pPr defTabSz="914400"/>
              <a:t>‹#›</a:t>
            </a:fld>
            <a:endParaRPr lang="en-US">
              <a:solidFill>
                <a:prstClr val="black"/>
              </a:solidFill>
            </a:endParaRPr>
          </a:p>
        </p:txBody>
      </p:sp>
      <p:pic>
        <p:nvPicPr>
          <p:cNvPr id="8" name="Picture 7"/>
          <p:cNvPicPr>
            <a:picLocks noChangeAspect="1"/>
          </p:cNvPicPr>
          <p:nvPr userDrawn="1"/>
        </p:nvPicPr>
        <p:blipFill>
          <a:blip r:embed="rId2"/>
          <a:stretch>
            <a:fillRect/>
          </a:stretch>
        </p:blipFill>
        <p:spPr>
          <a:xfrm>
            <a:off x="348074" y="363806"/>
            <a:ext cx="9240426" cy="298202"/>
          </a:xfrm>
          <a:prstGeom prst="rect">
            <a:avLst/>
          </a:prstGeom>
        </p:spPr>
      </p:pic>
      <p:pic>
        <p:nvPicPr>
          <p:cNvPr id="9" name="Picture 8"/>
          <p:cNvPicPr>
            <a:picLocks noChangeAspect="1"/>
          </p:cNvPicPr>
          <p:nvPr userDrawn="1"/>
        </p:nvPicPr>
        <p:blipFill>
          <a:blip r:embed="rId3"/>
          <a:stretch>
            <a:fillRect/>
          </a:stretch>
        </p:blipFill>
        <p:spPr>
          <a:xfrm>
            <a:off x="7442216" y="5836228"/>
            <a:ext cx="1663700" cy="780501"/>
          </a:xfrm>
          <a:prstGeom prst="rect">
            <a:avLst/>
          </a:prstGeom>
        </p:spPr>
      </p:pic>
      <p:pic>
        <p:nvPicPr>
          <p:cNvPr id="10" name="Picture 9" descr="New Logo.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2606" y="5876616"/>
            <a:ext cx="3162301" cy="740113"/>
          </a:xfrm>
          <a:prstGeom prst="rect">
            <a:avLst/>
          </a:prstGeom>
        </p:spPr>
      </p:pic>
    </p:spTree>
    <p:extLst>
      <p:ext uri="{BB962C8B-B14F-4D97-AF65-F5344CB8AC3E}">
        <p14:creationId xmlns:p14="http://schemas.microsoft.com/office/powerpoint/2010/main" val="13147417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400"/>
            <a:fld id="{5C1DB673-B42C-4F38-8BCA-6D8AEE64C23C}" type="datetime1">
              <a:rPr lang="en-ZA" smtClean="0">
                <a:solidFill>
                  <a:prstClr val="black">
                    <a:tint val="75000"/>
                  </a:prstClr>
                </a:solidFill>
              </a:rPr>
              <a:pPr defTabSz="914400"/>
              <a:t>2022/10/11</a:t>
            </a:fld>
            <a:endParaRPr lang="en-US">
              <a:solidFill>
                <a:prstClr val="black">
                  <a:tint val="75000"/>
                </a:prstClr>
              </a:solidFill>
            </a:endParaRPr>
          </a:p>
        </p:txBody>
      </p:sp>
      <p:sp>
        <p:nvSpPr>
          <p:cNvPr id="5" name="Footer Placeholder 4"/>
          <p:cNvSpPr>
            <a:spLocks noGrp="1"/>
          </p:cNvSpPr>
          <p:nvPr>
            <p:ph type="ftr" sz="quarter" idx="11"/>
          </p:nvPr>
        </p:nvSpPr>
        <p:spPr>
          <a:xfrm>
            <a:off x="3384550" y="6356381"/>
            <a:ext cx="31369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pPr defTabSz="914400"/>
            <a:fld id="{39AC5568-C467-DA4E-A229-6C912B895CA4}" type="slidenum">
              <a:rPr lang="en-US" smtClean="0">
                <a:solidFill>
                  <a:prstClr val="black"/>
                </a:solidFill>
              </a:rPr>
              <a:pPr defTabSz="914400"/>
              <a:t>‹#›</a:t>
            </a:fld>
            <a:endParaRPr lang="en-US">
              <a:solidFill>
                <a:prstClr val="black"/>
              </a:solidFill>
            </a:endParaRPr>
          </a:p>
        </p:txBody>
      </p:sp>
      <p:pic>
        <p:nvPicPr>
          <p:cNvPr id="7" name="Picture 6"/>
          <p:cNvPicPr>
            <a:picLocks noChangeAspect="1"/>
          </p:cNvPicPr>
          <p:nvPr userDrawn="1"/>
        </p:nvPicPr>
        <p:blipFill>
          <a:blip r:embed="rId2"/>
          <a:stretch>
            <a:fillRect/>
          </a:stretch>
        </p:blipFill>
        <p:spPr>
          <a:xfrm>
            <a:off x="348074" y="363806"/>
            <a:ext cx="9240426" cy="298202"/>
          </a:xfrm>
          <a:prstGeom prst="rect">
            <a:avLst/>
          </a:prstGeom>
        </p:spPr>
      </p:pic>
      <p:pic>
        <p:nvPicPr>
          <p:cNvPr id="8" name="Picture 7"/>
          <p:cNvPicPr>
            <a:picLocks noChangeAspect="1"/>
          </p:cNvPicPr>
          <p:nvPr userDrawn="1"/>
        </p:nvPicPr>
        <p:blipFill>
          <a:blip r:embed="rId3"/>
          <a:stretch>
            <a:fillRect/>
          </a:stretch>
        </p:blipFill>
        <p:spPr>
          <a:xfrm>
            <a:off x="7442216" y="5836228"/>
            <a:ext cx="1663700" cy="780501"/>
          </a:xfrm>
          <a:prstGeom prst="rect">
            <a:avLst/>
          </a:prstGeom>
        </p:spPr>
      </p:pic>
      <p:pic>
        <p:nvPicPr>
          <p:cNvPr id="9" name="Picture 8" descr="New Logo.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2606" y="5876616"/>
            <a:ext cx="3162301" cy="740113"/>
          </a:xfrm>
          <a:prstGeom prst="rect">
            <a:avLst/>
          </a:prstGeom>
        </p:spPr>
      </p:pic>
    </p:spTree>
    <p:extLst>
      <p:ext uri="{BB962C8B-B14F-4D97-AF65-F5344CB8AC3E}">
        <p14:creationId xmlns:p14="http://schemas.microsoft.com/office/powerpoint/2010/main" val="34654659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0"/>
            <a:ext cx="2414588"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6576" y="274640"/>
            <a:ext cx="70786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400"/>
            <a:fld id="{FB31D48B-DB93-42B7-9423-D05D0304101A}" type="datetime1">
              <a:rPr lang="en-ZA" smtClean="0">
                <a:solidFill>
                  <a:prstClr val="black">
                    <a:tint val="75000"/>
                  </a:prstClr>
                </a:solidFill>
              </a:rPr>
              <a:pPr defTabSz="914400"/>
              <a:t>2022/10/11</a:t>
            </a:fld>
            <a:endParaRPr lang="en-US">
              <a:solidFill>
                <a:prstClr val="black">
                  <a:tint val="75000"/>
                </a:prstClr>
              </a:solidFill>
            </a:endParaRPr>
          </a:p>
        </p:txBody>
      </p:sp>
      <p:sp>
        <p:nvSpPr>
          <p:cNvPr id="5" name="Footer Placeholder 4"/>
          <p:cNvSpPr>
            <a:spLocks noGrp="1"/>
          </p:cNvSpPr>
          <p:nvPr>
            <p:ph type="ftr" sz="quarter" idx="11"/>
          </p:nvPr>
        </p:nvSpPr>
        <p:spPr>
          <a:xfrm>
            <a:off x="3384550" y="6356381"/>
            <a:ext cx="31369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pPr defTabSz="914400"/>
            <a:fld id="{39AC5568-C467-DA4E-A229-6C912B895CA4}" type="slidenum">
              <a:rPr lang="en-US" smtClean="0">
                <a:solidFill>
                  <a:prstClr val="black"/>
                </a:solidFill>
              </a:rPr>
              <a:pPr defTabSz="914400"/>
              <a:t>‹#›</a:t>
            </a:fld>
            <a:endParaRPr lang="en-US">
              <a:solidFill>
                <a:prstClr val="black"/>
              </a:solidFill>
            </a:endParaRPr>
          </a:p>
        </p:txBody>
      </p:sp>
      <p:pic>
        <p:nvPicPr>
          <p:cNvPr id="7" name="Picture 6"/>
          <p:cNvPicPr>
            <a:picLocks noChangeAspect="1"/>
          </p:cNvPicPr>
          <p:nvPr userDrawn="1"/>
        </p:nvPicPr>
        <p:blipFill>
          <a:blip r:embed="rId2"/>
          <a:stretch>
            <a:fillRect/>
          </a:stretch>
        </p:blipFill>
        <p:spPr>
          <a:xfrm>
            <a:off x="348074" y="363806"/>
            <a:ext cx="9240426" cy="298202"/>
          </a:xfrm>
          <a:prstGeom prst="rect">
            <a:avLst/>
          </a:prstGeom>
        </p:spPr>
      </p:pic>
      <p:pic>
        <p:nvPicPr>
          <p:cNvPr id="8" name="Picture 7"/>
          <p:cNvPicPr>
            <a:picLocks noChangeAspect="1"/>
          </p:cNvPicPr>
          <p:nvPr userDrawn="1"/>
        </p:nvPicPr>
        <p:blipFill>
          <a:blip r:embed="rId3"/>
          <a:stretch>
            <a:fillRect/>
          </a:stretch>
        </p:blipFill>
        <p:spPr>
          <a:xfrm>
            <a:off x="7442216" y="5836228"/>
            <a:ext cx="1663700" cy="780501"/>
          </a:xfrm>
          <a:prstGeom prst="rect">
            <a:avLst/>
          </a:prstGeom>
        </p:spPr>
      </p:pic>
      <p:pic>
        <p:nvPicPr>
          <p:cNvPr id="9" name="Picture 8" descr="New Logo.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2606" y="5876616"/>
            <a:ext cx="3162301" cy="740113"/>
          </a:xfrm>
          <a:prstGeom prst="rect">
            <a:avLst/>
          </a:prstGeom>
        </p:spPr>
      </p:pic>
    </p:spTree>
    <p:extLst>
      <p:ext uri="{BB962C8B-B14F-4D97-AF65-F5344CB8AC3E}">
        <p14:creationId xmlns:p14="http://schemas.microsoft.com/office/powerpoint/2010/main" val="17719795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4"/>
        <p:cNvGrpSpPr/>
        <p:nvPr/>
      </p:nvGrpSpPr>
      <p:grpSpPr>
        <a:xfrm>
          <a:off x="0" y="0"/>
          <a:ext cx="0" cy="0"/>
          <a:chOff x="0" y="0"/>
          <a:chExt cx="0" cy="0"/>
        </a:xfrm>
      </p:grpSpPr>
      <p:pic>
        <p:nvPicPr>
          <p:cNvPr id="25" name="Google Shape;25;p81"/>
          <p:cNvPicPr preferRelativeResize="0"/>
          <p:nvPr/>
        </p:nvPicPr>
        <p:blipFill rotWithShape="1">
          <a:blip r:embed="rId2">
            <a:alphaModFix/>
          </a:blip>
          <a:srcRect l="4002" r="4001"/>
          <a:stretch/>
        </p:blipFill>
        <p:spPr>
          <a:xfrm>
            <a:off x="0" y="2"/>
            <a:ext cx="9906000" cy="681037"/>
          </a:xfrm>
          <a:prstGeom prst="rect">
            <a:avLst/>
          </a:prstGeom>
          <a:noFill/>
          <a:ln>
            <a:noFill/>
          </a:ln>
        </p:spPr>
      </p:pic>
      <p:sp>
        <p:nvSpPr>
          <p:cNvPr id="26" name="Google Shape;26;p81"/>
          <p:cNvSpPr txBox="1">
            <a:spLocks noGrp="1"/>
          </p:cNvSpPr>
          <p:nvPr>
            <p:ph type="title"/>
          </p:nvPr>
        </p:nvSpPr>
        <p:spPr>
          <a:xfrm>
            <a:off x="405181" y="109454"/>
            <a:ext cx="9104579" cy="57158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F3F3F"/>
              </a:buClr>
              <a:buSzPts val="2400"/>
              <a:buFont typeface="Calibri"/>
              <a:buNone/>
              <a:defRPr sz="1800" b="0" i="0" cap="none">
                <a:solidFill>
                  <a:srgbClr val="3F3F3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81"/>
          <p:cNvSpPr txBox="1"/>
          <p:nvPr/>
        </p:nvSpPr>
        <p:spPr>
          <a:xfrm>
            <a:off x="8679008" y="6435600"/>
            <a:ext cx="830753" cy="365125"/>
          </a:xfrm>
          <a:prstGeom prst="rect">
            <a:avLst/>
          </a:prstGeom>
          <a:noFill/>
          <a:ln>
            <a:noFill/>
          </a:ln>
        </p:spPr>
        <p:txBody>
          <a:bodyPr spcFirstLastPara="1" wrap="square" lIns="68569" tIns="34275" rIns="68569" bIns="34275"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ZA" sz="1050" b="0" i="0" u="none" strike="noStrike" kern="1200" cap="none" spc="0" normalizeH="0" baseline="0" noProof="0">
                <a:ln>
                  <a:noFill/>
                </a:ln>
                <a:solidFill>
                  <a:srgbClr val="7F7F7F"/>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050" b="0" i="0" u="none" strike="noStrike" kern="1200" cap="none" spc="0" normalizeH="0" baseline="0" noProof="0">
              <a:ln>
                <a:noFill/>
              </a:ln>
              <a:solidFill>
                <a:srgbClr val="7F7F7F"/>
              </a:solidFill>
              <a:effectLst/>
              <a:uLnTx/>
              <a:uFillTx/>
              <a:latin typeface="Calibri"/>
              <a:ea typeface="Calibri"/>
              <a:cs typeface="Calibri"/>
              <a:sym typeface="Calibri"/>
            </a:endParaRPr>
          </a:p>
        </p:txBody>
      </p:sp>
      <p:pic>
        <p:nvPicPr>
          <p:cNvPr id="28" name="Google Shape;28;p81"/>
          <p:cNvPicPr preferRelativeResize="0"/>
          <p:nvPr/>
        </p:nvPicPr>
        <p:blipFill rotWithShape="1">
          <a:blip r:embed="rId3">
            <a:alphaModFix/>
          </a:blip>
          <a:srcRect/>
          <a:stretch/>
        </p:blipFill>
        <p:spPr>
          <a:xfrm>
            <a:off x="405181" y="6238442"/>
            <a:ext cx="1313598" cy="589862"/>
          </a:xfrm>
          <a:prstGeom prst="rect">
            <a:avLst/>
          </a:prstGeom>
          <a:noFill/>
          <a:ln>
            <a:noFill/>
          </a:ln>
        </p:spPr>
      </p:pic>
      <p:sp>
        <p:nvSpPr>
          <p:cNvPr id="29" name="Google Shape;29;p81"/>
          <p:cNvSpPr txBox="1"/>
          <p:nvPr/>
        </p:nvSpPr>
        <p:spPr>
          <a:xfrm>
            <a:off x="3554903" y="6475821"/>
            <a:ext cx="2796194" cy="365125"/>
          </a:xfrm>
          <a:prstGeom prst="rect">
            <a:avLst/>
          </a:prstGeom>
          <a:noFill/>
          <a:ln>
            <a:noFill/>
          </a:ln>
        </p:spPr>
        <p:txBody>
          <a:bodyPr spcFirstLastPara="1" wrap="square" lIns="68569" tIns="34275" rIns="68569" bIns="3427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a:ln>
                  <a:noFill/>
                </a:ln>
                <a:solidFill>
                  <a:srgbClr val="833C0B"/>
                </a:solidFill>
                <a:effectLst/>
                <a:uLnTx/>
                <a:uFillTx/>
                <a:latin typeface="Balthazar"/>
                <a:ea typeface="Balthazar"/>
                <a:cs typeface="Balthazar"/>
                <a:sym typeface="Balthazar"/>
              </a:rPr>
              <a:t>DISTRICT DEVELOPMENT MODEL</a:t>
            </a:r>
            <a:endParaRPr kumimoji="0" sz="1350" b="0" i="0" u="none" strike="noStrike" kern="1200" cap="none" spc="0" normalizeH="0" baseline="0" noProof="0">
              <a:ln>
                <a:noFill/>
              </a:ln>
              <a:solidFill>
                <a:prstClr val="black"/>
              </a:solidFill>
              <a:effectLst/>
              <a:uLnTx/>
              <a:uFillTx/>
              <a:latin typeface="Calibri"/>
              <a:ea typeface="+mn-ea"/>
              <a:cs typeface="+mn-cs"/>
            </a:endParaRPr>
          </a:p>
        </p:txBody>
      </p:sp>
      <p:sp>
        <p:nvSpPr>
          <p:cNvPr id="30" name="Google Shape;30;p81"/>
          <p:cNvSpPr txBox="1">
            <a:spLocks noGrp="1"/>
          </p:cNvSpPr>
          <p:nvPr>
            <p:ph type="body" idx="1"/>
          </p:nvPr>
        </p:nvSpPr>
        <p:spPr>
          <a:xfrm>
            <a:off x="405181" y="814649"/>
            <a:ext cx="9104579" cy="5325681"/>
          </a:xfrm>
          <a:prstGeom prst="rect">
            <a:avLst/>
          </a:prstGeom>
          <a:noFill/>
          <a:ln>
            <a:noFill/>
          </a:ln>
        </p:spPr>
        <p:txBody>
          <a:bodyPr spcFirstLastPara="1" wrap="square" lIns="91425" tIns="45700" rIns="91425" bIns="45700" anchor="t" anchorCtr="0">
            <a:normAutofit/>
          </a:bodyPr>
          <a:lstStyle>
            <a:lvl1pPr marL="342900" lvl="0" indent="-266700" algn="l">
              <a:lnSpc>
                <a:spcPct val="90000"/>
              </a:lnSpc>
              <a:spcBef>
                <a:spcPts val="750"/>
              </a:spcBef>
              <a:spcAft>
                <a:spcPts val="0"/>
              </a:spcAft>
              <a:buClr>
                <a:schemeClr val="dk1"/>
              </a:buClr>
              <a:buSzPts val="2000"/>
              <a:buChar char="•"/>
              <a:defRPr sz="1500"/>
            </a:lvl1pPr>
            <a:lvl2pPr marL="685800" lvl="1" indent="-257175" algn="l">
              <a:lnSpc>
                <a:spcPct val="90000"/>
              </a:lnSpc>
              <a:spcBef>
                <a:spcPts val="375"/>
              </a:spcBef>
              <a:spcAft>
                <a:spcPts val="0"/>
              </a:spcAft>
              <a:buClr>
                <a:schemeClr val="dk1"/>
              </a:buClr>
              <a:buSzPts val="1800"/>
              <a:buChar char="•"/>
              <a:defRPr sz="1350"/>
            </a:lvl2pPr>
            <a:lvl3pPr marL="1028700" lvl="2" indent="-257175" algn="l">
              <a:lnSpc>
                <a:spcPct val="90000"/>
              </a:lnSpc>
              <a:spcBef>
                <a:spcPts val="375"/>
              </a:spcBef>
              <a:spcAft>
                <a:spcPts val="0"/>
              </a:spcAft>
              <a:buClr>
                <a:schemeClr val="dk1"/>
              </a:buClr>
              <a:buSzPts val="1800"/>
              <a:buChar char="•"/>
              <a:defRPr sz="1350"/>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0745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250521" y="-934"/>
            <a:ext cx="9344417" cy="915335"/>
          </a:xfrm>
          <a:prstGeom prst="rect">
            <a:avLst/>
          </a:prstGeom>
        </p:spPr>
      </p:pic>
      <p:sp>
        <p:nvSpPr>
          <p:cNvPr id="2" name="Title 1"/>
          <p:cNvSpPr>
            <a:spLocks noGrp="1"/>
          </p:cNvSpPr>
          <p:nvPr>
            <p:ph type="title"/>
          </p:nvPr>
        </p:nvSpPr>
        <p:spPr>
          <a:xfrm>
            <a:off x="495300" y="2197"/>
            <a:ext cx="8915400" cy="912205"/>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ED302061-9035-41F3-803A-53DEF99FDB14}" type="datetime1">
              <a:rPr lang="en-ZA" smtClean="0"/>
              <a:t>2022/10/11</a:t>
            </a:fld>
            <a:endParaRPr lang="en-US" dirty="0"/>
          </a:p>
        </p:txBody>
      </p:sp>
      <p:sp>
        <p:nvSpPr>
          <p:cNvPr id="4" name="Footer Placeholder 3"/>
          <p:cNvSpPr>
            <a:spLocks noGrp="1"/>
          </p:cNvSpPr>
          <p:nvPr>
            <p:ph type="ftr" sz="quarter" idx="11"/>
          </p:nvPr>
        </p:nvSpPr>
        <p:spPr>
          <a:xfrm>
            <a:off x="3384550" y="6356353"/>
            <a:ext cx="31369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9AC5568-C467-DA4E-A229-6C912B895CA4}" type="slidenum">
              <a:rPr lang="en-US" smtClean="0"/>
              <a:pPr/>
              <a:t>‹#›</a:t>
            </a:fld>
            <a:endParaRPr lang="en-US" dirty="0"/>
          </a:p>
        </p:txBody>
      </p:sp>
      <p:cxnSp>
        <p:nvCxnSpPr>
          <p:cNvPr id="12" name="Straight Connector 11"/>
          <p:cNvCxnSpPr/>
          <p:nvPr userDrawn="1"/>
        </p:nvCxnSpPr>
        <p:spPr>
          <a:xfrm>
            <a:off x="250521" y="914403"/>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8908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250521" y="-934"/>
            <a:ext cx="9344417" cy="915335"/>
          </a:xfrm>
          <a:prstGeom prst="rect">
            <a:avLst/>
          </a:prstGeom>
        </p:spPr>
      </p:pic>
      <p:sp>
        <p:nvSpPr>
          <p:cNvPr id="2" name="Date Placeholder 1"/>
          <p:cNvSpPr>
            <a:spLocks noGrp="1"/>
          </p:cNvSpPr>
          <p:nvPr>
            <p:ph type="dt" sz="half" idx="10"/>
          </p:nvPr>
        </p:nvSpPr>
        <p:spPr/>
        <p:txBody>
          <a:bodyPr/>
          <a:lstStyle/>
          <a:p>
            <a:fld id="{47F138DD-79F6-487A-9252-1369E662D2A6}" type="datetime1">
              <a:rPr lang="en-ZA" smtClean="0"/>
              <a:t>2022/10/11</a:t>
            </a:fld>
            <a:endParaRPr lang="en-US" dirty="0"/>
          </a:p>
        </p:txBody>
      </p:sp>
      <p:cxnSp>
        <p:nvCxnSpPr>
          <p:cNvPr id="9" name="Straight Connector 8"/>
          <p:cNvCxnSpPr/>
          <p:nvPr userDrawn="1"/>
        </p:nvCxnSpPr>
        <p:spPr>
          <a:xfrm>
            <a:off x="250521" y="914403"/>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
        <p:nvSpPr>
          <p:cNvPr id="11" name="Slide Number Placeholder 5"/>
          <p:cNvSpPr>
            <a:spLocks noGrp="1"/>
          </p:cNvSpPr>
          <p:nvPr>
            <p:ph type="sldNum" sz="quarter" idx="4"/>
          </p:nvPr>
        </p:nvSpPr>
        <p:spPr>
          <a:xfrm>
            <a:off x="3105146" y="6486985"/>
            <a:ext cx="2311400" cy="365125"/>
          </a:xfrm>
          <a:prstGeom prst="rect">
            <a:avLst/>
          </a:prstGeom>
        </p:spPr>
        <p:txBody>
          <a:bodyPr vert="horz" lIns="91440" tIns="45720" rIns="91440" bIns="45720" rtlCol="0" anchor="ctr"/>
          <a:lstStyle>
            <a:lvl1pPr algn="r">
              <a:defRPr sz="1200" b="1">
                <a:solidFill>
                  <a:schemeClr val="tx1"/>
                </a:solidFill>
              </a:defRPr>
            </a:lvl1pPr>
          </a:lstStyle>
          <a:p>
            <a:fld id="{39AC5568-C467-DA4E-A229-6C912B895CA4}" type="slidenum">
              <a:rPr lang="en-US" smtClean="0"/>
              <a:pPr/>
              <a:t>‹#›</a:t>
            </a:fld>
            <a:endParaRPr lang="en-US" dirty="0"/>
          </a:p>
        </p:txBody>
      </p:sp>
    </p:spTree>
    <p:extLst>
      <p:ext uri="{BB962C8B-B14F-4D97-AF65-F5344CB8AC3E}">
        <p14:creationId xmlns:p14="http://schemas.microsoft.com/office/powerpoint/2010/main" val="2980969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250521" y="-934"/>
            <a:ext cx="9344417" cy="915335"/>
          </a:xfrm>
          <a:prstGeom prst="rect">
            <a:avLst/>
          </a:prstGeom>
        </p:spPr>
      </p:pic>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301988"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30F338-2FAD-4959-A7A1-BD007C068C02}" type="datetime1">
              <a:rPr lang="en-ZA" smtClean="0"/>
              <a:t>2022/10/11</a:t>
            </a:fld>
            <a:endParaRPr lang="en-US" dirty="0"/>
          </a:p>
        </p:txBody>
      </p:sp>
      <p:sp>
        <p:nvSpPr>
          <p:cNvPr id="6" name="Footer Placeholder 5"/>
          <p:cNvSpPr>
            <a:spLocks noGrp="1"/>
          </p:cNvSpPr>
          <p:nvPr>
            <p:ph type="ftr" sz="quarter" idx="11"/>
          </p:nvPr>
        </p:nvSpPr>
        <p:spPr>
          <a:xfrm>
            <a:off x="3384550" y="6356353"/>
            <a:ext cx="31369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9AC5568-C467-DA4E-A229-6C912B895CA4}" type="slidenum">
              <a:rPr lang="en-US" smtClean="0"/>
              <a:pPr/>
              <a:t>‹#›</a:t>
            </a:fld>
            <a:endParaRPr lang="en-US" dirty="0"/>
          </a:p>
        </p:txBody>
      </p:sp>
      <p:cxnSp>
        <p:nvCxnSpPr>
          <p:cNvPr id="12" name="Straight Connector 11"/>
          <p:cNvCxnSpPr/>
          <p:nvPr userDrawn="1"/>
        </p:nvCxnSpPr>
        <p:spPr>
          <a:xfrm>
            <a:off x="250521" y="914403"/>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030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250521" y="-934"/>
            <a:ext cx="9344417" cy="915335"/>
          </a:xfrm>
          <a:prstGeom prst="rect">
            <a:avLst/>
          </a:prstGeom>
        </p:spPr>
      </p:pic>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83F4BE-11C2-4466-95AC-5CFCC1EDDE9A}" type="datetime1">
              <a:rPr lang="en-ZA" smtClean="0"/>
              <a:t>2022/10/11</a:t>
            </a:fld>
            <a:endParaRPr lang="en-US" dirty="0"/>
          </a:p>
        </p:txBody>
      </p:sp>
      <p:sp>
        <p:nvSpPr>
          <p:cNvPr id="6" name="Footer Placeholder 5"/>
          <p:cNvSpPr>
            <a:spLocks noGrp="1"/>
          </p:cNvSpPr>
          <p:nvPr>
            <p:ph type="ftr" sz="quarter" idx="11"/>
          </p:nvPr>
        </p:nvSpPr>
        <p:spPr>
          <a:xfrm>
            <a:off x="3384550" y="6356353"/>
            <a:ext cx="31369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9AC5568-C467-DA4E-A229-6C912B895CA4}" type="slidenum">
              <a:rPr lang="en-US" smtClean="0"/>
              <a:pPr/>
              <a:t>‹#›</a:t>
            </a:fld>
            <a:endParaRPr lang="en-US" dirty="0"/>
          </a:p>
        </p:txBody>
      </p:sp>
      <p:cxnSp>
        <p:nvCxnSpPr>
          <p:cNvPr id="12" name="Straight Connector 11"/>
          <p:cNvCxnSpPr/>
          <p:nvPr userDrawn="1"/>
        </p:nvCxnSpPr>
        <p:spPr>
          <a:xfrm>
            <a:off x="250521" y="914403"/>
            <a:ext cx="9344417" cy="1"/>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5779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2.jpeg"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1.jpeg"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 /><Relationship Id="rId13" Type="http://schemas.openxmlformats.org/officeDocument/2006/relationships/image" Target="../media/image1.jpeg" /><Relationship Id="rId3" Type="http://schemas.openxmlformats.org/officeDocument/2006/relationships/slideLayout" Target="../slideLayouts/slideLayout15.xml" /><Relationship Id="rId7" Type="http://schemas.openxmlformats.org/officeDocument/2006/relationships/slideLayout" Target="../slideLayouts/slideLayout19.xml" /><Relationship Id="rId12" Type="http://schemas.openxmlformats.org/officeDocument/2006/relationships/theme" Target="../theme/theme2.xml" /><Relationship Id="rId2" Type="http://schemas.openxmlformats.org/officeDocument/2006/relationships/slideLayout" Target="../slideLayouts/slideLayout14.xml" /><Relationship Id="rId1" Type="http://schemas.openxmlformats.org/officeDocument/2006/relationships/slideLayout" Target="../slideLayouts/slideLayout13.xml" /><Relationship Id="rId6" Type="http://schemas.openxmlformats.org/officeDocument/2006/relationships/slideLayout" Target="../slideLayouts/slideLayout18.xml" /><Relationship Id="rId11" Type="http://schemas.openxmlformats.org/officeDocument/2006/relationships/slideLayout" Target="../slideLayouts/slideLayout23.xml" /><Relationship Id="rId5" Type="http://schemas.openxmlformats.org/officeDocument/2006/relationships/slideLayout" Target="../slideLayouts/slideLayout17.xml" /><Relationship Id="rId10" Type="http://schemas.openxmlformats.org/officeDocument/2006/relationships/slideLayout" Target="../slideLayouts/slideLayout22.xml" /><Relationship Id="rId4" Type="http://schemas.openxmlformats.org/officeDocument/2006/relationships/slideLayout" Target="../slideLayouts/slideLayout16.xml" /><Relationship Id="rId9" Type="http://schemas.openxmlformats.org/officeDocument/2006/relationships/slideLayout" Target="../slideLayouts/slideLayout21.xml" /><Relationship Id="rId14" Type="http://schemas.openxmlformats.org/officeDocument/2006/relationships/image" Target="../media/image4.jpeg"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 /><Relationship Id="rId13" Type="http://schemas.openxmlformats.org/officeDocument/2006/relationships/image" Target="../media/image1.jpeg" /><Relationship Id="rId3" Type="http://schemas.openxmlformats.org/officeDocument/2006/relationships/slideLayout" Target="../slideLayouts/slideLayout26.xml" /><Relationship Id="rId7" Type="http://schemas.openxmlformats.org/officeDocument/2006/relationships/slideLayout" Target="../slideLayouts/slideLayout30.xml" /><Relationship Id="rId12" Type="http://schemas.openxmlformats.org/officeDocument/2006/relationships/theme" Target="../theme/theme3.xml" /><Relationship Id="rId2" Type="http://schemas.openxmlformats.org/officeDocument/2006/relationships/slideLayout" Target="../slideLayouts/slideLayout25.xml" /><Relationship Id="rId1" Type="http://schemas.openxmlformats.org/officeDocument/2006/relationships/slideLayout" Target="../slideLayouts/slideLayout24.xml" /><Relationship Id="rId6" Type="http://schemas.openxmlformats.org/officeDocument/2006/relationships/slideLayout" Target="../slideLayouts/slideLayout29.xml" /><Relationship Id="rId11" Type="http://schemas.openxmlformats.org/officeDocument/2006/relationships/slideLayout" Target="../slideLayouts/slideLayout34.xml" /><Relationship Id="rId5" Type="http://schemas.openxmlformats.org/officeDocument/2006/relationships/slideLayout" Target="../slideLayouts/slideLayout28.xml" /><Relationship Id="rId10" Type="http://schemas.openxmlformats.org/officeDocument/2006/relationships/slideLayout" Target="../slideLayouts/slideLayout33.xml" /><Relationship Id="rId4" Type="http://schemas.openxmlformats.org/officeDocument/2006/relationships/slideLayout" Target="../slideLayouts/slideLayout27.xml" /><Relationship Id="rId9" Type="http://schemas.openxmlformats.org/officeDocument/2006/relationships/slideLayout" Target="../slideLayouts/slideLayout32.xml" /><Relationship Id="rId14" Type="http://schemas.openxmlformats.org/officeDocument/2006/relationships/image" Target="../media/image4.jpeg" /></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 /><Relationship Id="rId3" Type="http://schemas.openxmlformats.org/officeDocument/2006/relationships/slideLayout" Target="../slideLayouts/slideLayout37.xml" /><Relationship Id="rId7" Type="http://schemas.openxmlformats.org/officeDocument/2006/relationships/slideLayout" Target="../slideLayouts/slideLayout41.xml" /><Relationship Id="rId12" Type="http://schemas.openxmlformats.org/officeDocument/2006/relationships/theme" Target="../theme/theme4.xml" /><Relationship Id="rId2" Type="http://schemas.openxmlformats.org/officeDocument/2006/relationships/slideLayout" Target="../slideLayouts/slideLayout36.xml" /><Relationship Id="rId1" Type="http://schemas.openxmlformats.org/officeDocument/2006/relationships/slideLayout" Target="../slideLayouts/slideLayout35.xml" /><Relationship Id="rId6" Type="http://schemas.openxmlformats.org/officeDocument/2006/relationships/slideLayout" Target="../slideLayouts/slideLayout40.xml" /><Relationship Id="rId11" Type="http://schemas.openxmlformats.org/officeDocument/2006/relationships/slideLayout" Target="../slideLayouts/slideLayout45.xml" /><Relationship Id="rId5" Type="http://schemas.openxmlformats.org/officeDocument/2006/relationships/slideLayout" Target="../slideLayouts/slideLayout39.xml" /><Relationship Id="rId10" Type="http://schemas.openxmlformats.org/officeDocument/2006/relationships/slideLayout" Target="../slideLayouts/slideLayout44.xml" /><Relationship Id="rId4" Type="http://schemas.openxmlformats.org/officeDocument/2006/relationships/slideLayout" Target="../slideLayouts/slideLayout38.xml" /><Relationship Id="rId9" Type="http://schemas.openxmlformats.org/officeDocument/2006/relationships/slideLayout" Target="../slideLayouts/slideLayout43.xml" /></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 /><Relationship Id="rId13" Type="http://schemas.openxmlformats.org/officeDocument/2006/relationships/theme" Target="../theme/theme5.xml" /><Relationship Id="rId3" Type="http://schemas.openxmlformats.org/officeDocument/2006/relationships/slideLayout" Target="../slideLayouts/slideLayout48.xml" /><Relationship Id="rId7" Type="http://schemas.openxmlformats.org/officeDocument/2006/relationships/slideLayout" Target="../slideLayouts/slideLayout52.xml" /><Relationship Id="rId12" Type="http://schemas.openxmlformats.org/officeDocument/2006/relationships/slideLayout" Target="../slideLayouts/slideLayout57.xml" /><Relationship Id="rId2" Type="http://schemas.openxmlformats.org/officeDocument/2006/relationships/slideLayout" Target="../slideLayouts/slideLayout47.xml" /><Relationship Id="rId1" Type="http://schemas.openxmlformats.org/officeDocument/2006/relationships/slideLayout" Target="../slideLayouts/slideLayout46.xml" /><Relationship Id="rId6" Type="http://schemas.openxmlformats.org/officeDocument/2006/relationships/slideLayout" Target="../slideLayouts/slideLayout51.xml" /><Relationship Id="rId11" Type="http://schemas.openxmlformats.org/officeDocument/2006/relationships/slideLayout" Target="../slideLayouts/slideLayout56.xml" /><Relationship Id="rId5" Type="http://schemas.openxmlformats.org/officeDocument/2006/relationships/slideLayout" Target="../slideLayouts/slideLayout50.xml" /><Relationship Id="rId10" Type="http://schemas.openxmlformats.org/officeDocument/2006/relationships/slideLayout" Target="../slideLayouts/slideLayout55.xml" /><Relationship Id="rId4" Type="http://schemas.openxmlformats.org/officeDocument/2006/relationships/slideLayout" Target="../slideLayouts/slideLayout49.xml" /><Relationship Id="rId9" Type="http://schemas.openxmlformats.org/officeDocument/2006/relationships/slideLayout" Target="../slideLayouts/slideLayout5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5A744-BC35-48AB-B3DB-9D0CA86BB28F}" type="datetime1">
              <a:rPr lang="en-ZA" smtClean="0"/>
              <a:t>2022/10/11</a:t>
            </a:fld>
            <a:endParaRPr lang="en-US" dirty="0"/>
          </a:p>
        </p:txBody>
      </p:sp>
      <p:sp>
        <p:nvSpPr>
          <p:cNvPr id="6" name="Slide Number Placeholder 5"/>
          <p:cNvSpPr>
            <a:spLocks noGrp="1"/>
          </p:cNvSpPr>
          <p:nvPr>
            <p:ph type="sldNum" sz="quarter" idx="4"/>
          </p:nvPr>
        </p:nvSpPr>
        <p:spPr>
          <a:xfrm>
            <a:off x="3105146" y="6486985"/>
            <a:ext cx="2311400" cy="365125"/>
          </a:xfrm>
          <a:prstGeom prst="rect">
            <a:avLst/>
          </a:prstGeom>
        </p:spPr>
        <p:txBody>
          <a:bodyPr vert="horz" lIns="91440" tIns="45720" rIns="91440" bIns="45720" rtlCol="0" anchor="ctr"/>
          <a:lstStyle>
            <a:lvl1pPr algn="r">
              <a:defRPr sz="1200" b="1">
                <a:solidFill>
                  <a:schemeClr val="tx1"/>
                </a:solidFill>
              </a:defRPr>
            </a:lvl1pPr>
          </a:lstStyle>
          <a:p>
            <a:fld id="{39AC5568-C467-DA4E-A229-6C912B895CA4}" type="slidenum">
              <a:rPr lang="en-US" smtClean="0"/>
              <a:pPr/>
              <a:t>‹#›</a:t>
            </a:fld>
            <a:endParaRPr lang="en-US" dirty="0"/>
          </a:p>
        </p:txBody>
      </p:sp>
      <p:pic>
        <p:nvPicPr>
          <p:cNvPr id="7" name="Picture 6"/>
          <p:cNvPicPr>
            <a:picLocks noChangeAspect="1"/>
          </p:cNvPicPr>
          <p:nvPr userDrawn="1"/>
        </p:nvPicPr>
        <p:blipFill>
          <a:blip r:embed="rId14"/>
          <a:stretch>
            <a:fillRect/>
          </a:stretch>
        </p:blipFill>
        <p:spPr>
          <a:xfrm>
            <a:off x="8305836" y="6229182"/>
            <a:ext cx="1104864" cy="518332"/>
          </a:xfrm>
          <a:prstGeom prst="rect">
            <a:avLst/>
          </a:prstGeom>
        </p:spPr>
      </p:pic>
      <p:pic>
        <p:nvPicPr>
          <p:cNvPr id="8" name="Picture 7" descr="New Logo.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95300" y="6258088"/>
            <a:ext cx="1979932" cy="463388"/>
          </a:xfrm>
          <a:prstGeom prst="rect">
            <a:avLst/>
          </a:prstGeom>
        </p:spPr>
      </p:pic>
    </p:spTree>
    <p:extLst>
      <p:ext uri="{BB962C8B-B14F-4D97-AF65-F5344CB8AC3E}">
        <p14:creationId xmlns:p14="http://schemas.microsoft.com/office/powerpoint/2010/main" val="2240202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331893" y="6370620"/>
            <a:ext cx="222885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defTabSz="742950"/>
            <a:fld id="{B57FC8E7-2C15-477C-BC4C-DB0042BF0BDF}" type="slidenum">
              <a:rPr lang="en-US" smtClean="0">
                <a:solidFill>
                  <a:prstClr val="black">
                    <a:tint val="75000"/>
                  </a:prstClr>
                </a:solidFill>
              </a:rPr>
              <a:pPr defTabSz="742950"/>
              <a:t>‹#›</a:t>
            </a:fld>
            <a:endParaRPr lang="en-US" dirty="0">
              <a:solidFill>
                <a:prstClr val="black">
                  <a:tint val="75000"/>
                </a:prstClr>
              </a:solidFill>
            </a:endParaRPr>
          </a:p>
        </p:txBody>
      </p:sp>
      <p:pic>
        <p:nvPicPr>
          <p:cNvPr id="7" name="Picture 1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84030" y="6370620"/>
            <a:ext cx="951876" cy="439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New Logo.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1639" y="6359524"/>
            <a:ext cx="1565092" cy="450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063375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331893" y="6370620"/>
            <a:ext cx="222885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pPr marL="0" marR="0" lvl="0" indent="0" algn="ctr" defTabSz="742950" rtl="0" eaLnBrk="1" fontAlgn="auto" latinLnBrk="0" hangingPunct="1">
              <a:lnSpc>
                <a:spcPct val="100000"/>
              </a:lnSpc>
              <a:spcBef>
                <a:spcPts val="0"/>
              </a:spcBef>
              <a:spcAft>
                <a:spcPts val="0"/>
              </a:spcAft>
              <a:buClrTx/>
              <a:buSzTx/>
              <a:buFontTx/>
              <a:buNone/>
              <a:tabLst/>
              <a:defRPr/>
            </a:pPr>
            <a:fld id="{B57FC8E7-2C15-477C-BC4C-DB0042BF0BDF}" type="slidenum">
              <a:rPr kumimoji="0" lang="en-US" sz="975"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742950" rtl="0" eaLnBrk="1" fontAlgn="auto" latinLnBrk="0" hangingPunct="1">
                <a:lnSpc>
                  <a:spcPct val="100000"/>
                </a:lnSpc>
                <a:spcBef>
                  <a:spcPts val="0"/>
                </a:spcBef>
                <a:spcAft>
                  <a:spcPts val="0"/>
                </a:spcAft>
                <a:buClrTx/>
                <a:buSzTx/>
                <a:buFontTx/>
                <a:buNone/>
                <a:tabLst/>
                <a:defRPr/>
              </a:pPr>
              <a:t>‹#›</a:t>
            </a:fld>
            <a:endParaRPr kumimoji="0" lang="en-US" sz="9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10"/>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84030" y="6370620"/>
            <a:ext cx="951876" cy="439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New Logo.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1639" y="6359524"/>
            <a:ext cx="1565092" cy="450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16660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4"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634"/>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6F81576-7437-426C-BB80-4EE550506ECE}" type="datetime1">
              <a:rPr lang="en-US" smtClean="0">
                <a:solidFill>
                  <a:prstClr val="black">
                    <a:tint val="75000"/>
                  </a:prstClr>
                </a:solidFill>
              </a:rPr>
              <a:pPr defTabSz="914400"/>
              <a:t>10/11/2022</a:t>
            </a:fld>
            <a:endParaRPr lang="en-US">
              <a:solidFill>
                <a:prstClr val="black">
                  <a:tint val="75000"/>
                </a:prstClr>
              </a:solidFill>
            </a:endParaRPr>
          </a:p>
        </p:txBody>
      </p:sp>
      <p:sp>
        <p:nvSpPr>
          <p:cNvPr id="5" name="Footer Placeholder 4"/>
          <p:cNvSpPr>
            <a:spLocks noGrp="1"/>
          </p:cNvSpPr>
          <p:nvPr>
            <p:ph type="ftr" sz="quarter" idx="3"/>
          </p:nvPr>
        </p:nvSpPr>
        <p:spPr>
          <a:xfrm>
            <a:off x="3281369" y="6356634"/>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996113" y="635663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FAA004E-DED9-4181-A91B-BDB8124BE6C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06262890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8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6486B-3FE5-4AAA-9701-054FD8A810EC}" type="datetime1">
              <a:rPr lang="en-ZA" smtClean="0">
                <a:solidFill>
                  <a:prstClr val="black">
                    <a:tint val="75000"/>
                  </a:prstClr>
                </a:solidFill>
              </a:rPr>
              <a:pPr/>
              <a:t>2022/10/11</a:t>
            </a:fld>
            <a:endParaRPr lang="en-US">
              <a:solidFill>
                <a:prstClr val="black">
                  <a:tint val="75000"/>
                </a:prstClr>
              </a:solidFill>
            </a:endParaRPr>
          </a:p>
        </p:txBody>
      </p:sp>
      <p:sp>
        <p:nvSpPr>
          <p:cNvPr id="6" name="Slide Number Placeholder 5"/>
          <p:cNvSpPr>
            <a:spLocks noGrp="1"/>
          </p:cNvSpPr>
          <p:nvPr>
            <p:ph type="sldNum" sz="quarter" idx="4"/>
          </p:nvPr>
        </p:nvSpPr>
        <p:spPr>
          <a:xfrm>
            <a:off x="3105146" y="6356381"/>
            <a:ext cx="2311400" cy="365125"/>
          </a:xfrm>
          <a:prstGeom prst="rect">
            <a:avLst/>
          </a:prstGeom>
        </p:spPr>
        <p:txBody>
          <a:bodyPr vert="horz" lIns="91440" tIns="45720" rIns="91440" bIns="45720" rtlCol="0" anchor="ctr"/>
          <a:lstStyle>
            <a:lvl1pPr algn="r">
              <a:defRPr sz="1200">
                <a:solidFill>
                  <a:schemeClr val="tx1"/>
                </a:solidFill>
              </a:defRPr>
            </a:lvl1pPr>
          </a:lstStyle>
          <a:p>
            <a:fld id="{39AC5568-C467-DA4E-A229-6C912B895CA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0815122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47.xml" /></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20.xml" /><Relationship Id="rId2" Type="http://schemas.openxmlformats.org/officeDocument/2006/relationships/slideLayout" Target="../slideLayouts/slideLayout7.xml" /><Relationship Id="rId1" Type="http://schemas.openxmlformats.org/officeDocument/2006/relationships/vmlDrawing" Target="../drawings/vmlDrawing2.vml" /><Relationship Id="rId5" Type="http://schemas.openxmlformats.org/officeDocument/2006/relationships/image" Target="../media/image17.png" /><Relationship Id="rId4" Type="http://schemas.openxmlformats.org/officeDocument/2006/relationships/oleObject" Target="../embeddings/oleObject2.bin" /></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 /><Relationship Id="rId2" Type="http://schemas.openxmlformats.org/officeDocument/2006/relationships/slideLayout" Target="../slideLayouts/slideLayout14.xml" /><Relationship Id="rId1" Type="http://schemas.openxmlformats.org/officeDocument/2006/relationships/vmlDrawing" Target="../drawings/vmlDrawing1.vml" /><Relationship Id="rId4" Type="http://schemas.openxmlformats.org/officeDocument/2006/relationships/image" Target="../media/image10.emf"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13.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2.xml" /><Relationship Id="rId1" Type="http://schemas.openxmlformats.org/officeDocument/2006/relationships/slideLayout" Target="../slideLayouts/slideLayout1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1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12.png" /><Relationship Id="rId1" Type="http://schemas.openxmlformats.org/officeDocument/2006/relationships/slideLayout" Target="../slideLayouts/slideLayout2.xml" /><Relationship Id="rId4" Type="http://schemas.openxmlformats.org/officeDocument/2006/relationships/image" Target="../media/image13.png"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14.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14.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6.xml" /><Relationship Id="rId1" Type="http://schemas.openxmlformats.org/officeDocument/2006/relationships/slideLayout" Target="../slideLayouts/slideLayout12.xml" /><Relationship Id="rId4" Type="http://schemas.openxmlformats.org/officeDocument/2006/relationships/image" Target="../media/image15.png" /></Relationships>
</file>

<file path=ppt/slides/_rels/slide39.xml.rels><?xml version="1.0" encoding="UTF-8" standalone="yes"?>
<Relationships xmlns="http://schemas.openxmlformats.org/package/2006/relationships"><Relationship Id="rId3" Type="http://schemas.openxmlformats.org/officeDocument/2006/relationships/image" Target="../media/image14.png" /><Relationship Id="rId7" Type="http://schemas.openxmlformats.org/officeDocument/2006/relationships/chart" Target="../charts/chart4.xml" /><Relationship Id="rId2" Type="http://schemas.openxmlformats.org/officeDocument/2006/relationships/notesSlide" Target="../notesSlides/notesSlide7.xml" /><Relationship Id="rId1" Type="http://schemas.openxmlformats.org/officeDocument/2006/relationships/slideLayout" Target="../slideLayouts/slideLayout12.xml" /><Relationship Id="rId6" Type="http://schemas.openxmlformats.org/officeDocument/2006/relationships/chart" Target="../charts/chart3.xml" /><Relationship Id="rId5" Type="http://schemas.openxmlformats.org/officeDocument/2006/relationships/chart" Target="../charts/chart2.xml" /><Relationship Id="rId4" Type="http://schemas.openxmlformats.org/officeDocument/2006/relationships/chart" Target="../charts/chart1.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8.xml" /><Relationship Id="rId1" Type="http://schemas.openxmlformats.org/officeDocument/2006/relationships/slideLayout" Target="../slideLayouts/slideLayout12.xml" /><Relationship Id="rId4" Type="http://schemas.openxmlformats.org/officeDocument/2006/relationships/image" Target="../media/image16.png" /></Relationships>
</file>

<file path=ppt/slides/_rels/slide59.xml.rels><?xml version="1.0" encoding="UTF-8" standalone="yes"?>
<Relationships xmlns="http://schemas.openxmlformats.org/package/2006/relationships"><Relationship Id="rId3" Type="http://schemas.openxmlformats.org/officeDocument/2006/relationships/image" Target="../media/image14.png" /><Relationship Id="rId7" Type="http://schemas.openxmlformats.org/officeDocument/2006/relationships/chart" Target="../charts/chart8.xml" /><Relationship Id="rId2" Type="http://schemas.openxmlformats.org/officeDocument/2006/relationships/notesSlide" Target="../notesSlides/notesSlide9.xml" /><Relationship Id="rId1" Type="http://schemas.openxmlformats.org/officeDocument/2006/relationships/slideLayout" Target="../slideLayouts/slideLayout12.xml" /><Relationship Id="rId6" Type="http://schemas.openxmlformats.org/officeDocument/2006/relationships/chart" Target="../charts/chart7.xml" /><Relationship Id="rId5" Type="http://schemas.openxmlformats.org/officeDocument/2006/relationships/chart" Target="../charts/chart6.xml" /><Relationship Id="rId4" Type="http://schemas.openxmlformats.org/officeDocument/2006/relationships/chart" Target="../charts/chart5.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73.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10.xml" /><Relationship Id="rId1" Type="http://schemas.openxmlformats.org/officeDocument/2006/relationships/slideLayout" Target="../slideLayouts/slideLayout36.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7.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7.xml" /></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7.xml" /></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7.xml" /></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7.xml" /></Relationships>
</file>

<file path=ppt/slides/_rels/slide85.xml.rels><?xml version="1.0" encoding="UTF-8" standalone="yes"?>
<Relationships xmlns="http://schemas.openxmlformats.org/package/2006/relationships"><Relationship Id="rId8" Type="http://schemas.microsoft.com/office/2007/relationships/diagramDrawing" Target="../diagrams/drawing1.xml" /><Relationship Id="rId3" Type="http://schemas.openxmlformats.org/officeDocument/2006/relationships/image" Target="../media/image14.png" /><Relationship Id="rId7" Type="http://schemas.openxmlformats.org/officeDocument/2006/relationships/diagramColors" Target="../diagrams/colors1.xml" /><Relationship Id="rId2" Type="http://schemas.openxmlformats.org/officeDocument/2006/relationships/notesSlide" Target="../notesSlides/notesSlide11.xml" /><Relationship Id="rId1" Type="http://schemas.openxmlformats.org/officeDocument/2006/relationships/slideLayout" Target="../slideLayouts/slideLayout57.xml" /><Relationship Id="rId6" Type="http://schemas.openxmlformats.org/officeDocument/2006/relationships/diagramQuickStyle" Target="../diagrams/quickStyle1.xml" /><Relationship Id="rId5" Type="http://schemas.openxmlformats.org/officeDocument/2006/relationships/diagramLayout" Target="../diagrams/layout1.xml" /><Relationship Id="rId4" Type="http://schemas.openxmlformats.org/officeDocument/2006/relationships/diagramData" Target="../diagrams/data1.xml" /></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7.xml" /></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7.xml" /></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7.xml" /></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4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 /></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7.xml" /></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7.xml" /></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47.xml" /></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7.xml" /></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7.xml" /></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47.xml" /></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47.xml" /></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47.xml" /></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47.xml" /></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4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8392" y="3371030"/>
            <a:ext cx="8799104" cy="2497607"/>
          </a:xfrm>
          <a:prstGeom prst="rect">
            <a:avLst/>
          </a:prstGeom>
          <a:noFill/>
        </p:spPr>
        <p:txBody>
          <a:bodyPr wrap="square" rtlCol="0">
            <a:spAutoFit/>
          </a:bodyPr>
          <a:lstStyle/>
          <a:p>
            <a:pPr lvl="0" algn="ctr" defTabSz="914400"/>
            <a:r>
              <a:rPr lang="en-ZA"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NATIONAL PORTFOLIO COMMITTEE PRESENTATION</a:t>
            </a:r>
          </a:p>
          <a:p>
            <a:pPr algn="ctr"/>
            <a:endParaRPr lang="en-ZA" sz="2400" b="1" dirty="0">
              <a:latin typeface="Arial" panose="020B0604020202020204" pitchFamily="34" charset="0"/>
              <a:cs typeface="Arial" panose="020B0604020202020204" pitchFamily="34" charset="0"/>
            </a:endParaRPr>
          </a:p>
          <a:p>
            <a:pPr algn="ctr" defTabSz="914400"/>
            <a:r>
              <a:rPr lang="en-ZA"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STATE OF LOCAL GOVERNMENT PERFORMANCE </a:t>
            </a:r>
          </a:p>
          <a:p>
            <a:pPr algn="ctr"/>
            <a:endParaRPr lang="en-ZA" sz="2400" b="1" dirty="0">
              <a:latin typeface="Arial" panose="020B0604020202020204" pitchFamily="34" charset="0"/>
              <a:cs typeface="Arial" panose="020B0604020202020204" pitchFamily="34" charset="0"/>
            </a:endParaRPr>
          </a:p>
          <a:p>
            <a:pPr lvl="0" algn="ctr" defTabSz="914400"/>
            <a:r>
              <a:rPr lang="en-ZA" sz="20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OCTOBER 2022</a:t>
            </a:r>
          </a:p>
          <a:p>
            <a:pPr algn="ctr"/>
            <a:endParaRPr lang="en-ZA" sz="2215" b="1" dirty="0"/>
          </a:p>
          <a:p>
            <a:pPr algn="ctr"/>
            <a:r>
              <a:rPr lang="en-ZA" sz="2215" b="1" dirty="0"/>
              <a:t>						</a:t>
            </a:r>
          </a:p>
        </p:txBody>
      </p:sp>
      <p:pic>
        <p:nvPicPr>
          <p:cNvPr id="2" name="Picture 1" descr="MPG POWERPOINT L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9906000" cy="3018693"/>
          </a:xfrm>
          <a:prstGeom prst="rect">
            <a:avLst/>
          </a:prstGeom>
        </p:spPr>
      </p:pic>
      <p:grpSp>
        <p:nvGrpSpPr>
          <p:cNvPr id="11" name="Group 10"/>
          <p:cNvGrpSpPr/>
          <p:nvPr/>
        </p:nvGrpSpPr>
        <p:grpSpPr>
          <a:xfrm>
            <a:off x="5718909" y="2254640"/>
            <a:ext cx="3338473" cy="792252"/>
            <a:chOff x="5782732" y="2055173"/>
            <a:chExt cx="3894668" cy="924242"/>
          </a:xfrm>
        </p:grpSpPr>
        <p:sp>
          <p:nvSpPr>
            <p:cNvPr id="9" name="TextBox 8"/>
            <p:cNvSpPr txBox="1"/>
            <p:nvPr/>
          </p:nvSpPr>
          <p:spPr>
            <a:xfrm>
              <a:off x="6779713" y="2055173"/>
              <a:ext cx="2197730" cy="582862"/>
            </a:xfrm>
            <a:prstGeom prst="rect">
              <a:avLst/>
            </a:prstGeom>
            <a:noFill/>
          </p:spPr>
          <p:txBody>
            <a:bodyPr wrap="square" rtlCol="0">
              <a:spAutoFit/>
            </a:bodyPr>
            <a:lstStyle/>
            <a:p>
              <a:r>
                <a:rPr lang="en-GB" sz="1477" cap="all" baseline="30000" dirty="0">
                  <a:solidFill>
                    <a:srgbClr val="F2B01E"/>
                  </a:solidFill>
                  <a:latin typeface="Arial"/>
                  <a:cs typeface="Arial"/>
                </a:rPr>
                <a:t>when the sun rises</a:t>
              </a:r>
            </a:p>
            <a:p>
              <a:endParaRPr lang="en-US" sz="1662" dirty="0">
                <a:solidFill>
                  <a:srgbClr val="F2B01E"/>
                </a:solidFill>
              </a:endParaRPr>
            </a:p>
          </p:txBody>
        </p:sp>
        <p:sp>
          <p:nvSpPr>
            <p:cNvPr id="10" name="TextBox 9"/>
            <p:cNvSpPr txBox="1"/>
            <p:nvPr/>
          </p:nvSpPr>
          <p:spPr>
            <a:xfrm>
              <a:off x="5782732" y="2308211"/>
              <a:ext cx="3894668" cy="671204"/>
            </a:xfrm>
            <a:prstGeom prst="rect">
              <a:avLst/>
            </a:prstGeom>
            <a:noFill/>
          </p:spPr>
          <p:txBody>
            <a:bodyPr wrap="square" rtlCol="0">
              <a:spAutoFit/>
            </a:bodyPr>
            <a:lstStyle/>
            <a:p>
              <a:pPr algn="ctr"/>
              <a:r>
                <a:rPr lang="en-GB" sz="2215" cap="all" baseline="30000" dirty="0">
                  <a:solidFill>
                    <a:schemeClr val="bg1"/>
                  </a:solidFill>
                  <a:latin typeface="Arial"/>
                  <a:cs typeface="Arial"/>
                </a:rPr>
                <a:t>we work hard to deliver</a:t>
              </a:r>
            </a:p>
            <a:p>
              <a:endParaRPr lang="en-US" sz="1662" dirty="0">
                <a:solidFill>
                  <a:schemeClr val="bg1"/>
                </a:solidFill>
              </a:endParaRPr>
            </a:p>
          </p:txBody>
        </p:sp>
      </p:grpSp>
      <p:sp>
        <p:nvSpPr>
          <p:cNvPr id="3" name="Slide Number Placeholder 2"/>
          <p:cNvSpPr>
            <a:spLocks noGrp="1"/>
          </p:cNvSpPr>
          <p:nvPr>
            <p:ph type="sldNum" sz="quarter" idx="4"/>
          </p:nvPr>
        </p:nvSpPr>
        <p:spPr>
          <a:xfrm>
            <a:off x="3105325" y="6344563"/>
            <a:ext cx="2311400" cy="365125"/>
          </a:xfrm>
        </p:spPr>
        <p:txBody>
          <a:bodyPr/>
          <a:lstStyle/>
          <a:p>
            <a:fld id="{39AC5568-C467-DA4E-A229-6C912B895CA4}" type="slidenum">
              <a:rPr lang="en-US" smtClean="0"/>
              <a:pPr/>
              <a:t>1</a:t>
            </a:fld>
            <a:endParaRPr lang="en-US" dirty="0"/>
          </a:p>
        </p:txBody>
      </p:sp>
    </p:spTree>
    <p:extLst>
      <p:ext uri="{BB962C8B-B14F-4D97-AF65-F5344CB8AC3E}">
        <p14:creationId xmlns:p14="http://schemas.microsoft.com/office/powerpoint/2010/main" val="34803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1016"/>
            <a:ext cx="9906000" cy="477054"/>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eaLnBrk="1" hangingPunct="1"/>
            <a:r>
              <a:rPr lang="en-US" altLang="en-US" sz="2500">
                <a:solidFill>
                  <a:prstClr val="black"/>
                </a:solidFill>
                <a:ea typeface="+mj-ea"/>
                <a:cs typeface="Arial" panose="020B0604020202020204" pitchFamily="34" charset="0"/>
              </a:rPr>
              <a:t>Intervention by PT &amp; COGTA to rectify situation</a:t>
            </a:r>
            <a:endParaRPr kumimoji="0" lang="en-US" sz="1800"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10</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6" name="Content Placeholder 4"/>
          <p:cNvSpPr txBox="1">
            <a:spLocks/>
          </p:cNvSpPr>
          <p:nvPr/>
        </p:nvSpPr>
        <p:spPr>
          <a:xfrm>
            <a:off x="77152" y="614212"/>
            <a:ext cx="8941037" cy="53463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4950" marR="0" lvl="1" indent="0" algn="just" defTabSz="457200" rtl="0" eaLnBrk="1" fontAlgn="auto" latinLnBrk="0" hangingPunct="1">
              <a:lnSpc>
                <a:spcPct val="100000"/>
              </a:lnSpc>
              <a:spcBef>
                <a:spcPct val="20000"/>
              </a:spcBef>
              <a:spcAft>
                <a:spcPts val="0"/>
              </a:spcAft>
              <a:buClrTx/>
              <a:buSzTx/>
              <a:buFont typeface="Arial"/>
              <a:buNone/>
              <a:tabLst/>
              <a:defRPr/>
            </a:pPr>
            <a:endParaRPr kumimoji="0" lang="en-ZA" sz="2000" b="0" i="1"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en-GB" sz="16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3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6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Wingdings" panose="05000000000000000000" pitchFamily="2" charset="2"/>
              <a:buChar char="q"/>
              <a:tabLst/>
              <a:defRPr/>
            </a:pPr>
            <a:endParaRPr kumimoji="0" lang="en-US" sz="16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5" name="Content Placeholder 2">
            <a:extLst>
              <a:ext uri="{FF2B5EF4-FFF2-40B4-BE49-F238E27FC236}">
                <a16:creationId xmlns:a16="http://schemas.microsoft.com/office/drawing/2014/main" id="{D76FB701-D83D-49C1-A7DE-A83EF80F78BE}"/>
              </a:ext>
            </a:extLst>
          </p:cNvPr>
          <p:cNvSpPr txBox="1">
            <a:spLocks noChangeArrowheads="1"/>
          </p:cNvSpPr>
          <p:nvPr/>
        </p:nvSpPr>
        <p:spPr>
          <a:xfrm>
            <a:off x="381000" y="728133"/>
            <a:ext cx="9194800" cy="51618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just" defTabSz="457200" rtl="0" eaLnBrk="1" fontAlgn="auto" latinLnBrk="0" hangingPunct="1">
              <a:lnSpc>
                <a:spcPct val="115000"/>
              </a:lnSpc>
              <a:spcBef>
                <a:spcPct val="20000"/>
              </a:spcBef>
              <a:spcAft>
                <a:spcPts val="0"/>
              </a:spcAft>
              <a:buClrTx/>
              <a:buSzTx/>
              <a:buFont typeface="Arial"/>
              <a:buChar char="•"/>
              <a:tabLst/>
              <a:defRPr/>
            </a:pPr>
            <a:r>
              <a:rPr kumimoji="0" lang="en-ZA"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 follow up meeting was convened on the 28</a:t>
            </a:r>
            <a:r>
              <a:rPr kumimoji="0" lang="en-ZA" sz="1800" b="0" i="0" u="none" strike="noStrike" kern="1200" cap="none" spc="0" normalizeH="0" baseline="3000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a:t>
            </a:r>
            <a:r>
              <a:rPr kumimoji="0" lang="en-ZA"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May 2022 with the Executive Mayors, Municipal Managers and CFO’s of the respective municipalities</a:t>
            </a:r>
            <a:r>
              <a:rPr kumimoji="0" lang="en-ZA" sz="18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en-ZA"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where each municipality presented the reworked budget.</a:t>
            </a:r>
          </a:p>
          <a:p>
            <a:pPr marL="342900" marR="0" lvl="0" indent="-342900" algn="just" defTabSz="457200" rtl="0" eaLnBrk="1" fontAlgn="auto" latinLnBrk="0" hangingPunct="1">
              <a:lnSpc>
                <a:spcPct val="115000"/>
              </a:lnSpc>
              <a:spcBef>
                <a:spcPct val="20000"/>
              </a:spcBef>
              <a:spcAft>
                <a:spcPts val="0"/>
              </a:spcAft>
              <a:buClrTx/>
              <a:buSzTx/>
              <a:buFont typeface="Arial"/>
              <a:buChar char="•"/>
              <a:tabLst/>
              <a:defRPr/>
            </a:pPr>
            <a:r>
              <a:rPr kumimoji="0" lang="en-ZA" sz="1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Dr </a:t>
            </a:r>
            <a:r>
              <a:rPr kumimoji="0" lang="en-ZA" sz="1800" b="1"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Pixley</a:t>
            </a:r>
            <a:r>
              <a:rPr kumimoji="0" lang="en-ZA" sz="1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ZA" sz="1800" b="1"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Ka</a:t>
            </a:r>
            <a:r>
              <a:rPr kumimoji="0" lang="en-ZA" sz="1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ZA" sz="1800" b="1"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Isaka</a:t>
            </a:r>
            <a:r>
              <a:rPr kumimoji="0" lang="en-ZA" sz="1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ZA" sz="1800" b="1"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Seme</a:t>
            </a:r>
            <a:r>
              <a:rPr kumimoji="0" lang="en-ZA" sz="1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Chief Albert Luthuli and </a:t>
            </a:r>
            <a:r>
              <a:rPr kumimoji="0" lang="en-ZA" sz="1800" b="1"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Dipaleseng’s</a:t>
            </a:r>
            <a:r>
              <a:rPr kumimoji="0" lang="en-ZA" sz="1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budgets were funded.</a:t>
            </a:r>
          </a:p>
          <a:p>
            <a:pPr marL="342900" marR="0" lvl="0" indent="-342900" algn="just" defTabSz="457200" rtl="0" eaLnBrk="1" fontAlgn="auto" latinLnBrk="0" hangingPunct="1">
              <a:lnSpc>
                <a:spcPct val="115000"/>
              </a:lnSpc>
              <a:spcBef>
                <a:spcPct val="20000"/>
              </a:spcBef>
              <a:spcAft>
                <a:spcPts val="0"/>
              </a:spcAft>
              <a:buClrTx/>
              <a:buSzTx/>
              <a:buFont typeface="Arial"/>
              <a:buChar char="•"/>
              <a:tabLst/>
              <a:defRPr/>
            </a:pPr>
            <a:r>
              <a:rPr kumimoji="0" lang="en-ZA" sz="1800" b="1"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Msukaligwa</a:t>
            </a:r>
            <a:r>
              <a:rPr kumimoji="0" lang="en-ZA" sz="1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ZA" sz="1800" b="1"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Mkhondo</a:t>
            </a:r>
            <a:r>
              <a:rPr kumimoji="0" lang="en-ZA" sz="1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ZA" sz="1800" b="1"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Lekwa</a:t>
            </a:r>
            <a:r>
              <a:rPr kumimoji="0" lang="en-ZA" sz="1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Govan Mbeki, </a:t>
            </a:r>
            <a:r>
              <a:rPr kumimoji="0" lang="en-ZA" sz="1800" b="1"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Thaba</a:t>
            </a:r>
            <a:r>
              <a:rPr kumimoji="0" lang="en-ZA" sz="1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ZA" sz="1800" b="1"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Chweu</a:t>
            </a:r>
            <a:r>
              <a:rPr kumimoji="0" lang="en-ZA" sz="1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r>
              <a:rPr kumimoji="0" lang="en-ZA" sz="1800" b="1"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Emalahleni</a:t>
            </a:r>
            <a:r>
              <a:rPr kumimoji="0" lang="en-ZA" sz="1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Victor </a:t>
            </a:r>
            <a:r>
              <a:rPr kumimoji="0" lang="en-ZA" sz="1800" b="1"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Khanye</a:t>
            </a:r>
            <a:r>
              <a:rPr kumimoji="0" lang="en-ZA" sz="1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and Steve </a:t>
            </a:r>
            <a:r>
              <a:rPr kumimoji="0" lang="en-ZA" sz="1800" b="1" i="0" u="none" strike="noStrike" kern="1200" cap="none" spc="0" normalizeH="0" baseline="0" noProof="0" dirty="0" err="1">
                <a:ln>
                  <a:noFill/>
                </a:ln>
                <a:solidFill>
                  <a:sysClr val="windowText" lastClr="000000"/>
                </a:solidFill>
                <a:effectLst/>
                <a:uLnTx/>
                <a:uFillTx/>
                <a:latin typeface="Arial" panose="020B0604020202020204" pitchFamily="34" charset="0"/>
                <a:ea typeface="+mn-ea"/>
                <a:cs typeface="Arial" panose="020B0604020202020204" pitchFamily="34" charset="0"/>
              </a:rPr>
              <a:t>Tshwete</a:t>
            </a:r>
            <a:r>
              <a:rPr kumimoji="0" lang="en-ZA" sz="1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remained unfunded. </a:t>
            </a:r>
          </a:p>
          <a:p>
            <a:pPr marL="342900" marR="0" lvl="0" indent="-342900" algn="just" defTabSz="457200" rtl="0" eaLnBrk="1" fontAlgn="auto" latinLnBrk="0" hangingPunct="1">
              <a:lnSpc>
                <a:spcPct val="115000"/>
              </a:lnSpc>
              <a:spcBef>
                <a:spcPct val="20000"/>
              </a:spcBef>
              <a:spcAft>
                <a:spcPts val="0"/>
              </a:spcAft>
              <a:buClrTx/>
              <a:buSzTx/>
              <a:buFont typeface="Arial"/>
              <a:buChar char="•"/>
              <a:tabLst/>
              <a:defRPr/>
            </a:pPr>
            <a:r>
              <a:rPr kumimoji="0" lang="en-ZA"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The above 8 unfunded municipalities were instructed to urgently develop budget funding plans and adopt these in Council.</a:t>
            </a:r>
          </a:p>
          <a:p>
            <a:pPr marL="342900" marR="0" lvl="0" indent="-342900" algn="just" defTabSz="457200" rtl="0" eaLnBrk="1" fontAlgn="auto" latinLnBrk="0" hangingPunct="1">
              <a:lnSpc>
                <a:spcPct val="115000"/>
              </a:lnSpc>
              <a:spcBef>
                <a:spcPct val="20000"/>
              </a:spcBef>
              <a:spcAft>
                <a:spcPts val="0"/>
              </a:spcAft>
              <a:buClrTx/>
              <a:buSzTx/>
              <a:buFont typeface="Arial"/>
              <a:buChar char="•"/>
              <a:tabLst/>
              <a:defRPr/>
            </a:pPr>
            <a:r>
              <a:rPr kumimoji="0" lang="en-ZA"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PT and COGTA will review progress on the implementation of these plans on a quarterly basis and provide technical support to these municipalities to improve the unfunded budget.</a:t>
            </a:r>
          </a:p>
          <a:p>
            <a:pPr marL="342900" marR="0" lvl="0" indent="-342900" algn="just" defTabSz="457200" rtl="0" eaLnBrk="1" fontAlgn="auto" latinLnBrk="0" hangingPunct="1">
              <a:lnSpc>
                <a:spcPct val="115000"/>
              </a:lnSpc>
              <a:spcBef>
                <a:spcPct val="20000"/>
              </a:spcBef>
              <a:spcAft>
                <a:spcPts val="0"/>
              </a:spcAft>
              <a:buClrTx/>
              <a:buSzTx/>
              <a:buFont typeface="Arial"/>
              <a:buChar char="•"/>
              <a:tabLst/>
              <a:defRPr/>
            </a:pPr>
            <a:endParaRPr kumimoji="0" lang="en-ZA" sz="18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just" defTabSz="457200" rtl="0" eaLnBrk="1" fontAlgn="auto" latinLnBrk="0" hangingPunct="1">
              <a:lnSpc>
                <a:spcPct val="115000"/>
              </a:lnSpc>
              <a:spcBef>
                <a:spcPct val="20000"/>
              </a:spcBef>
              <a:spcAft>
                <a:spcPts val="0"/>
              </a:spcAft>
              <a:buClrTx/>
              <a:buSzTx/>
              <a:buFont typeface="Arial"/>
              <a:buChar char="•"/>
              <a:tabLst/>
              <a:defRPr/>
            </a:pPr>
            <a:endParaRPr kumimoji="0" lang="en-ZA" sz="18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just" defTabSz="457200" rtl="0" eaLnBrk="1" fontAlgn="auto" latinLnBrk="0" hangingPunct="1">
              <a:lnSpc>
                <a:spcPct val="115000"/>
              </a:lnSpc>
              <a:spcBef>
                <a:spcPct val="20000"/>
              </a:spcBef>
              <a:spcAft>
                <a:spcPts val="0"/>
              </a:spcAft>
              <a:buClrTx/>
              <a:buSzTx/>
              <a:buFont typeface="Arial"/>
              <a:buChar char="•"/>
              <a:tabLst/>
              <a:defRPr/>
            </a:pPr>
            <a:endParaRPr kumimoji="0" lang="en-ZA"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457200" rtl="0" eaLnBrk="1" fontAlgn="auto" latinLnBrk="0" hangingPunct="1">
              <a:lnSpc>
                <a:spcPct val="115000"/>
              </a:lnSpc>
              <a:spcBef>
                <a:spcPct val="20000"/>
              </a:spcBef>
              <a:spcAft>
                <a:spcPts val="0"/>
              </a:spcAft>
              <a:buClrTx/>
              <a:buSzTx/>
              <a:buFont typeface="Arial"/>
              <a:buChar char="•"/>
              <a:tabLst/>
              <a:defRPr/>
            </a:pPr>
            <a:endParaRPr kumimoji="0" lang="en-ZA"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15000"/>
              </a:lnSpc>
              <a:spcBef>
                <a:spcPct val="20000"/>
              </a:spcBef>
              <a:spcAft>
                <a:spcPts val="0"/>
              </a:spcAft>
              <a:buClrTx/>
              <a:buSzTx/>
              <a:buFont typeface="Arial"/>
              <a:buNone/>
              <a:tabLst/>
              <a:defRPr/>
            </a:pPr>
            <a:endParaRPr kumimoji="0" lang="en-ZA" sz="1800" b="0"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ZA" sz="17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just" defTabSz="457200" rtl="0" eaLnBrk="1" fontAlgn="auto" latinLnBrk="0" hangingPunct="1">
              <a:lnSpc>
                <a:spcPct val="100000"/>
              </a:lnSpc>
              <a:spcBef>
                <a:spcPts val="0"/>
              </a:spcBef>
              <a:spcAft>
                <a:spcPts val="0"/>
              </a:spcAft>
              <a:buClrTx/>
              <a:buSzTx/>
              <a:buFont typeface="Arial"/>
              <a:buChar char="•"/>
              <a:tabLst/>
              <a:defRPr/>
            </a:pPr>
            <a:endPar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endParaRPr>
          </a:p>
          <a:p>
            <a:pPr marL="342900" marR="0" lvl="0" indent="-342900" algn="just" defTabSz="457200" rtl="0" eaLnBrk="1" fontAlgn="auto" latinLnBrk="0" hangingPunct="1">
              <a:lnSpc>
                <a:spcPct val="100000"/>
              </a:lnSpc>
              <a:spcBef>
                <a:spcPts val="0"/>
              </a:spcBef>
              <a:spcAft>
                <a:spcPts val="0"/>
              </a:spcAft>
              <a:buClrTx/>
              <a:buSzTx/>
              <a:buFont typeface="Arial"/>
              <a:buChar char="•"/>
              <a:tabLst/>
              <a:defRPr/>
            </a:pPr>
            <a:endPar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charset="0"/>
              <a:cs typeface="Calibri" charset="0"/>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ZA" altLang="en-US" sz="2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34" charset="-128"/>
              <a:cs typeface="+mn-cs"/>
            </a:endParaRPr>
          </a:p>
          <a:p>
            <a:pPr marL="342900" marR="0" lvl="1" indent="0" algn="l" defTabSz="457200" rtl="0" eaLnBrk="1" fontAlgn="auto" latinLnBrk="0" hangingPunct="1">
              <a:lnSpc>
                <a:spcPct val="100000"/>
              </a:lnSpc>
              <a:spcBef>
                <a:spcPct val="20000"/>
              </a:spcBef>
              <a:spcAft>
                <a:spcPts val="0"/>
              </a:spcAft>
              <a:buClrTx/>
              <a:buSzTx/>
              <a:buFont typeface="Arial"/>
              <a:buNone/>
              <a:tabLst/>
              <a:defRPr/>
            </a:pPr>
            <a:endParaRPr kumimoji="0" lang="en-ZA" altLang="en-US" sz="2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34" charset="-128"/>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ZA" altLang="en-US" sz="2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3509100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38751"/>
            <a:ext cx="9144000" cy="436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ZA" sz="2769" b="1" dirty="0">
              <a:solidFill>
                <a:prstClr val="black"/>
              </a:solidFill>
              <a:latin typeface="Arial" panose="020B0604020202020204" pitchFamily="34" charset="0"/>
              <a:cs typeface="Arial" panose="020B0604020202020204" pitchFamily="34" charset="0"/>
            </a:endParaRPr>
          </a:p>
        </p:txBody>
      </p:sp>
      <p:sp>
        <p:nvSpPr>
          <p:cNvPr id="7171" name="Slide Number Placeholder 3"/>
          <p:cNvSpPr>
            <a:spLocks noGrp="1"/>
          </p:cNvSpPr>
          <p:nvPr>
            <p:ph type="sldNum" sz="quarter" idx="12"/>
          </p:nvPr>
        </p:nvSpPr>
        <p:spPr bwMode="auto">
          <a:xfrm>
            <a:off x="3412881" y="6131170"/>
            <a:ext cx="2133600" cy="33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954">
                <a:solidFill>
                  <a:schemeClr val="tx1"/>
                </a:solidFill>
                <a:latin typeface="Calibri" panose="020F0502020204030204" pitchFamily="34" charset="0"/>
              </a:defRPr>
            </a:lvl1pPr>
            <a:lvl2pPr marL="685817" indent="-263776">
              <a:spcBef>
                <a:spcPct val="20000"/>
              </a:spcBef>
              <a:buFont typeface="Arial" panose="020B0604020202020204" pitchFamily="34" charset="0"/>
              <a:buChar char="–"/>
              <a:defRPr sz="2585">
                <a:solidFill>
                  <a:schemeClr val="tx1"/>
                </a:solidFill>
                <a:latin typeface="Calibri" panose="020F0502020204030204" pitchFamily="34" charset="0"/>
              </a:defRPr>
            </a:lvl2pPr>
            <a:lvl3pPr marL="1055103" indent="-211021">
              <a:spcBef>
                <a:spcPct val="20000"/>
              </a:spcBef>
              <a:buFont typeface="Arial" panose="020B0604020202020204" pitchFamily="34" charset="0"/>
              <a:buChar char="•"/>
              <a:defRPr sz="2215">
                <a:solidFill>
                  <a:schemeClr val="tx1"/>
                </a:solidFill>
                <a:latin typeface="Calibri" panose="020F0502020204030204" pitchFamily="34" charset="0"/>
              </a:defRPr>
            </a:lvl3pPr>
            <a:lvl4pPr marL="1477145" indent="-211021">
              <a:spcBef>
                <a:spcPct val="20000"/>
              </a:spcBef>
              <a:buFont typeface="Arial" panose="020B0604020202020204" pitchFamily="34" charset="0"/>
              <a:buChar char="–"/>
              <a:defRPr sz="1846">
                <a:solidFill>
                  <a:schemeClr val="tx1"/>
                </a:solidFill>
                <a:latin typeface="Calibri" panose="020F0502020204030204" pitchFamily="34" charset="0"/>
              </a:defRPr>
            </a:lvl4pPr>
            <a:lvl5pPr marL="1899186" indent="-211021">
              <a:spcBef>
                <a:spcPct val="20000"/>
              </a:spcBef>
              <a:buFont typeface="Arial" panose="020B0604020202020204" pitchFamily="34" charset="0"/>
              <a:buChar char="»"/>
              <a:defRPr sz="1846">
                <a:solidFill>
                  <a:schemeClr val="tx1"/>
                </a:solidFill>
                <a:latin typeface="Calibri" panose="020F0502020204030204" pitchFamily="34" charset="0"/>
              </a:defRPr>
            </a:lvl5pPr>
            <a:lvl6pPr marL="2321227"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6pPr>
            <a:lvl7pPr marL="2743269"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7pPr>
            <a:lvl8pPr marL="3165310"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8pPr>
            <a:lvl9pPr marL="3587351"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9pPr>
          </a:lstStyle>
          <a:p>
            <a:pPr defTabSz="914400">
              <a:spcBef>
                <a:spcPct val="0"/>
              </a:spcBef>
              <a:buNone/>
            </a:pPr>
            <a:fld id="{310969A9-E3BE-4DD0-8775-A00584085157}" type="slidenum">
              <a:rPr lang="en-US" altLang="en-US" sz="1108">
                <a:solidFill>
                  <a:srgbClr val="898989"/>
                </a:solidFill>
              </a:rPr>
              <a:pPr defTabSz="914400">
                <a:spcBef>
                  <a:spcPct val="0"/>
                </a:spcBef>
                <a:buNone/>
              </a:pPr>
              <a:t>100</a:t>
            </a:fld>
            <a:endParaRPr lang="en-US" altLang="en-US" sz="1108" dirty="0">
              <a:solidFill>
                <a:srgbClr val="898989"/>
              </a:solidFill>
            </a:endParaRPr>
          </a:p>
        </p:txBody>
      </p:sp>
      <p:sp>
        <p:nvSpPr>
          <p:cNvPr id="10244" name="Rectangle 1"/>
          <p:cNvSpPr>
            <a:spLocks noChangeArrowheads="1"/>
          </p:cNvSpPr>
          <p:nvPr/>
        </p:nvSpPr>
        <p:spPr bwMode="auto">
          <a:xfrm>
            <a:off x="578827" y="179293"/>
            <a:ext cx="8768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a:buNone/>
            </a:pPr>
            <a:r>
              <a:rPr lang="en-ZA" sz="2400" b="1" dirty="0">
                <a:solidFill>
                  <a:prstClr val="black"/>
                </a:solidFill>
                <a:latin typeface="Arial Black" panose="020B0A04020102020204" pitchFamily="34" charset="0"/>
              </a:rPr>
              <a:t>CONCLUSION </a:t>
            </a:r>
          </a:p>
        </p:txBody>
      </p:sp>
      <p:sp>
        <p:nvSpPr>
          <p:cNvPr id="5" name="Content Placeholder 4"/>
          <p:cNvSpPr>
            <a:spLocks noGrp="1"/>
          </p:cNvSpPr>
          <p:nvPr>
            <p:ph idx="1"/>
          </p:nvPr>
        </p:nvSpPr>
        <p:spPr>
          <a:xfrm>
            <a:off x="520554" y="966166"/>
            <a:ext cx="8864893" cy="5165005"/>
          </a:xfrm>
          <a:solidFill>
            <a:schemeClr val="bg1"/>
          </a:solidFill>
        </p:spPr>
        <p:txBody>
          <a:bodyPr>
            <a:normAutofit fontScale="92500" lnSpcReduction="20000"/>
          </a:bodyPr>
          <a:lstStyle/>
          <a:p>
            <a:pPr lvl="0" algn="just">
              <a:lnSpc>
                <a:spcPct val="120000"/>
              </a:lnSpc>
              <a:buFont typeface="Wingdings" panose="05000000000000000000" pitchFamily="2" charset="2"/>
              <a:buChar char="q"/>
              <a:defRPr/>
            </a:pPr>
            <a:r>
              <a:rPr lang="en-GB" sz="1900" dirty="0">
                <a:solidFill>
                  <a:prstClr val="black"/>
                </a:solidFill>
                <a:latin typeface="Arial" panose="020B0604020202020204" pitchFamily="34" charset="0"/>
                <a:ea typeface="ＭＳ Ｐゴシック" pitchFamily="34" charset="-128"/>
                <a:cs typeface="Arial" panose="020B0604020202020204" pitchFamily="34" charset="0"/>
              </a:rPr>
              <a:t>Provincial and National sector departments shall be continuously mobilised to participate in DDM </a:t>
            </a:r>
            <a:r>
              <a:rPr lang="en-GB" sz="1900" dirty="0" err="1">
                <a:solidFill>
                  <a:prstClr val="black"/>
                </a:solidFill>
                <a:latin typeface="Arial" panose="020B0604020202020204" pitchFamily="34" charset="0"/>
                <a:ea typeface="ＭＳ Ｐゴシック" pitchFamily="34" charset="-128"/>
                <a:cs typeface="Arial" panose="020B0604020202020204" pitchFamily="34" charset="0"/>
              </a:rPr>
              <a:t>Workstreams</a:t>
            </a:r>
            <a:r>
              <a:rPr lang="en-GB" sz="1900" dirty="0">
                <a:solidFill>
                  <a:prstClr val="black"/>
                </a:solidFill>
                <a:latin typeface="Arial" panose="020B0604020202020204" pitchFamily="34" charset="0"/>
                <a:ea typeface="ＭＳ Ｐゴシック" pitchFamily="34" charset="-128"/>
                <a:cs typeface="Arial" panose="020B0604020202020204" pitchFamily="34" charset="0"/>
              </a:rPr>
              <a:t>, Technical and Council meetings.    </a:t>
            </a:r>
            <a:r>
              <a:rPr lang="en-ZA" sz="1900" dirty="0">
                <a:solidFill>
                  <a:prstClr val="black"/>
                </a:solidFill>
                <a:latin typeface="Arial" panose="020B0604020202020204" pitchFamily="34" charset="0"/>
                <a:cs typeface="Arial" panose="020B0604020202020204" pitchFamily="34" charset="0"/>
              </a:rPr>
              <a:t>  </a:t>
            </a:r>
          </a:p>
          <a:p>
            <a:pPr lvl="0" algn="just">
              <a:lnSpc>
                <a:spcPct val="120000"/>
              </a:lnSpc>
              <a:buFont typeface="Wingdings" panose="05000000000000000000" pitchFamily="2" charset="2"/>
              <a:buChar char="q"/>
              <a:defRPr/>
            </a:pPr>
            <a:r>
              <a:rPr lang="en-GB" sz="1900" dirty="0">
                <a:solidFill>
                  <a:prstClr val="black"/>
                </a:solidFill>
                <a:latin typeface="Arial" panose="020B0604020202020204" pitchFamily="34" charset="0"/>
                <a:ea typeface="ＭＳ Ｐゴシック" pitchFamily="34" charset="-128"/>
                <a:cs typeface="Arial" panose="020B0604020202020204" pitchFamily="34" charset="0"/>
              </a:rPr>
              <a:t>Constant monitoring must be conducted on the implementation of DDM One Plan catalytic projects by various stakeholders.</a:t>
            </a:r>
          </a:p>
          <a:p>
            <a:pPr lvl="0" algn="just">
              <a:lnSpc>
                <a:spcPct val="120000"/>
              </a:lnSpc>
              <a:buFont typeface="Wingdings" panose="05000000000000000000" pitchFamily="2" charset="2"/>
              <a:buChar char="q"/>
              <a:defRPr/>
            </a:pPr>
            <a:r>
              <a:rPr lang="en-GB" sz="1900" dirty="0">
                <a:solidFill>
                  <a:prstClr val="black"/>
                </a:solidFill>
                <a:latin typeface="Arial" panose="020B0604020202020204" pitchFamily="34" charset="0"/>
                <a:ea typeface="ＭＳ Ｐゴシック" pitchFamily="34" charset="-128"/>
                <a:cs typeface="Arial" panose="020B0604020202020204" pitchFamily="34" charset="0"/>
              </a:rPr>
              <a:t>Further engagements shall be facilitated for district spaces on industry collaboration and partnership with various stakeholders from sectors such as mining and energy, especially on catalytic projects.</a:t>
            </a:r>
          </a:p>
          <a:p>
            <a:pPr lvl="0" algn="just">
              <a:lnSpc>
                <a:spcPct val="120000"/>
              </a:lnSpc>
              <a:buFont typeface="Wingdings" panose="05000000000000000000" pitchFamily="2" charset="2"/>
              <a:buChar char="q"/>
              <a:defRPr/>
            </a:pPr>
            <a:r>
              <a:rPr lang="en-GB" sz="1900" dirty="0">
                <a:solidFill>
                  <a:prstClr val="black"/>
                </a:solidFill>
                <a:latin typeface="Arial" panose="020B0604020202020204" pitchFamily="34" charset="0"/>
                <a:ea typeface="ＭＳ Ｐゴシック" pitchFamily="34" charset="-128"/>
                <a:cs typeface="Arial" panose="020B0604020202020204" pitchFamily="34" charset="0"/>
              </a:rPr>
              <a:t>DCOG has been requested to expedite the finalisation of the One Plan Implementation Monitoring and Decision Support System for roll-out in districts and metros.</a:t>
            </a:r>
          </a:p>
          <a:p>
            <a:pPr lvl="0" algn="just">
              <a:lnSpc>
                <a:spcPct val="120000"/>
              </a:lnSpc>
              <a:buFont typeface="Wingdings" panose="05000000000000000000" pitchFamily="2" charset="2"/>
              <a:buChar char="q"/>
              <a:defRPr/>
            </a:pPr>
            <a:r>
              <a:rPr lang="en-US" sz="2000" dirty="0">
                <a:latin typeface="Arial" panose="020B0604020202020204" pitchFamily="34" charset="0"/>
                <a:cs typeface="Arial" panose="020B0604020202020204" pitchFamily="34" charset="0"/>
              </a:rPr>
              <a:t>MISA, DBSA and Provincial COGTA continue providing  support  to  targeted municipalities through PPMU structure to ensure that  master plans, O&amp;M plans, Township establishment, SDF and Revenue Enhancement Strategies  are developed, and  municipalities are able to provide reliable basic services to the community and improve also on planning.</a:t>
            </a:r>
            <a:endParaRPr lang="en-GB" sz="1900" dirty="0">
              <a:latin typeface="Arial" panose="020B0604020202020204" pitchFamily="34" charset="0"/>
              <a:ea typeface="ＭＳ Ｐゴシック" pitchFamily="34" charset="-128"/>
              <a:cs typeface="Arial" panose="020B0604020202020204" pitchFamily="34" charset="0"/>
            </a:endParaRPr>
          </a:p>
          <a:p>
            <a:pPr lvl="0" algn="just">
              <a:lnSpc>
                <a:spcPct val="120000"/>
              </a:lnSpc>
              <a:buFont typeface="Wingdings" panose="05000000000000000000" pitchFamily="2" charset="2"/>
              <a:buChar char="q"/>
              <a:defRPr/>
            </a:pPr>
            <a:r>
              <a:rPr lang="en-GB" sz="1900" dirty="0">
                <a:solidFill>
                  <a:prstClr val="black"/>
                </a:solidFill>
                <a:latin typeface="Arial" panose="020B0604020202020204" pitchFamily="34" charset="0"/>
                <a:ea typeface="ＭＳ Ｐゴシック" pitchFamily="34" charset="-128"/>
                <a:cs typeface="Arial" panose="020B0604020202020204" pitchFamily="34" charset="0"/>
              </a:rPr>
              <a:t>The Province shall ensure that all district review their DDM One Plans by 15 December 2022.       </a:t>
            </a:r>
            <a:r>
              <a:rPr lang="en-ZA"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792604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38" name="Object 37"/>
          <p:cNvGraphicFramePr>
            <a:graphicFrameLocks/>
          </p:cNvGraphicFramePr>
          <p:nvPr>
            <p:extLst>
              <p:ext uri="{D42A27DB-BD31-4B8C-83A1-F6EECF244321}">
                <p14:modId xmlns:p14="http://schemas.microsoft.com/office/powerpoint/2010/main" val="3905347722"/>
              </p:ext>
            </p:extLst>
          </p:nvPr>
        </p:nvGraphicFramePr>
        <p:xfrm>
          <a:off x="1315661" y="2030373"/>
          <a:ext cx="7753198" cy="4175125"/>
        </p:xfrm>
        <a:graphic>
          <a:graphicData uri="http://schemas.openxmlformats.org/presentationml/2006/ole">
            <mc:AlternateContent xmlns:mc="http://schemas.openxmlformats.org/markup-compatibility/2006">
              <mc:Choice xmlns:v="urn:schemas-microsoft-com:vml" Requires="v">
                <p:oleObj spid="_x0000_s2049" r:id="rId4" imgW="7735185" imgH="5156790" progId="Excel.Sheet.8">
                  <p:embed/>
                </p:oleObj>
              </mc:Choice>
              <mc:Fallback>
                <p:oleObj r:id="rId4" imgW="7735185" imgH="5156790" progId="Excel.Sheet.8">
                  <p:embed/>
                  <p:pic>
                    <p:nvPicPr>
                      <p:cNvPr id="73738" name="Object 3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5661" y="2030373"/>
                        <a:ext cx="7753198" cy="417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29" name="TextBox 6"/>
          <p:cNvSpPr txBox="1">
            <a:spLocks noChangeArrowheads="1"/>
          </p:cNvSpPr>
          <p:nvPr/>
        </p:nvSpPr>
        <p:spPr bwMode="auto">
          <a:xfrm>
            <a:off x="961753" y="1450930"/>
            <a:ext cx="815371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rtl="0" eaLnBrk="1" fontAlgn="base" hangingPunct="1">
              <a:spcBef>
                <a:spcPct val="0"/>
              </a:spcBef>
              <a:spcAft>
                <a:spcPct val="0"/>
              </a:spcAft>
            </a:pPr>
            <a:endParaRPr lang="en-US" sz="1800" kern="1200" dirty="0">
              <a:solidFill>
                <a:prstClr val="black"/>
              </a:solidFill>
              <a:latin typeface="Calibri" charset="0"/>
            </a:endParaRPr>
          </a:p>
        </p:txBody>
      </p:sp>
      <p:sp>
        <p:nvSpPr>
          <p:cNvPr id="73730" name="AutoShape 128"/>
          <p:cNvSpPr>
            <a:spLocks noChangeAspect="1" noChangeArrowheads="1" noTextEdit="1"/>
          </p:cNvSpPr>
          <p:nvPr/>
        </p:nvSpPr>
        <p:spPr bwMode="auto">
          <a:xfrm>
            <a:off x="2020028" y="2574880"/>
            <a:ext cx="2567136"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kern="1200" dirty="0">
              <a:solidFill>
                <a:prstClr val="black"/>
              </a:solidFill>
              <a:latin typeface="Arial" charset="0"/>
              <a:ea typeface="ＭＳ Ｐゴシック" charset="0"/>
              <a:cs typeface="ＭＳ Ｐゴシック" charset="0"/>
            </a:endParaRPr>
          </a:p>
        </p:txBody>
      </p:sp>
      <p:sp>
        <p:nvSpPr>
          <p:cNvPr id="73731" name="Ellipse 45"/>
          <p:cNvSpPr>
            <a:spLocks noChangeArrowheads="1"/>
          </p:cNvSpPr>
          <p:nvPr/>
        </p:nvSpPr>
        <p:spPr bwMode="auto">
          <a:xfrm>
            <a:off x="2810711" y="3400380"/>
            <a:ext cx="4069091" cy="1752600"/>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rtl="0" fontAlgn="base">
              <a:spcBef>
                <a:spcPct val="0"/>
              </a:spcBef>
              <a:spcAft>
                <a:spcPct val="0"/>
              </a:spcAft>
            </a:pPr>
            <a:r>
              <a:rPr lang="da-DK" sz="3200" b="1" kern="1200" dirty="0">
                <a:solidFill>
                  <a:prstClr val="black"/>
                </a:solidFill>
                <a:latin typeface="Calibri" charset="0"/>
                <a:ea typeface="ＭＳ Ｐゴシック" charset="0"/>
                <a:cs typeface="ＭＳ Ｐゴシック" charset="0"/>
              </a:rPr>
              <a:t>Thank You</a:t>
            </a:r>
          </a:p>
          <a:p>
            <a:pPr algn="ctr" rtl="0" fontAlgn="base">
              <a:spcBef>
                <a:spcPct val="0"/>
              </a:spcBef>
              <a:spcAft>
                <a:spcPct val="0"/>
              </a:spcAft>
            </a:pPr>
            <a:endParaRPr lang="da-DK" sz="3200" b="1" kern="1200" dirty="0">
              <a:solidFill>
                <a:prstClr val="black"/>
              </a:solidFill>
              <a:latin typeface="Calibri" charset="0"/>
              <a:ea typeface="ＭＳ Ｐゴシック" charset="0"/>
              <a:cs typeface="ＭＳ Ｐゴシック" charset="0"/>
            </a:endParaRPr>
          </a:p>
        </p:txBody>
      </p:sp>
      <p:sp>
        <p:nvSpPr>
          <p:cNvPr id="37" name="Line 33"/>
          <p:cNvSpPr>
            <a:spLocks noChangeShapeType="1"/>
          </p:cNvSpPr>
          <p:nvPr/>
        </p:nvSpPr>
        <p:spPr bwMode="auto">
          <a:xfrm rot="5400000">
            <a:off x="1599384" y="1982743"/>
            <a:ext cx="447675" cy="0"/>
          </a:xfrm>
          <a:prstGeom prst="line">
            <a:avLst/>
          </a:prstGeom>
          <a:noFill/>
          <a:ln w="19050">
            <a:solidFill>
              <a:srgbClr val="D7D8D9">
                <a:lumMod val="25000"/>
              </a:srgbClr>
            </a:solidFill>
            <a:prstDash val="sysDot"/>
            <a:round/>
            <a:headEnd/>
            <a:tailEnd/>
          </a:ln>
          <a:effectLst/>
        </p:spPr>
        <p:txBody>
          <a:bodyPr/>
          <a:lstStyle/>
          <a:p>
            <a:pPr algn="l" rtl="0">
              <a:defRPr/>
            </a:pPr>
            <a:endParaRPr lang="da-DK">
              <a:ea typeface="ＭＳ Ｐゴシック" pitchFamily="-65" charset="-128"/>
              <a:cs typeface="ＭＳ Ｐゴシック" pitchFamily="-65" charset="-128"/>
            </a:endParaRPr>
          </a:p>
        </p:txBody>
      </p:sp>
      <p:sp>
        <p:nvSpPr>
          <p:cNvPr id="39" name="Line 33"/>
          <p:cNvSpPr>
            <a:spLocks noChangeShapeType="1"/>
          </p:cNvSpPr>
          <p:nvPr/>
        </p:nvSpPr>
        <p:spPr bwMode="auto">
          <a:xfrm rot="5400000">
            <a:off x="3128961" y="1982743"/>
            <a:ext cx="447675" cy="0"/>
          </a:xfrm>
          <a:prstGeom prst="line">
            <a:avLst/>
          </a:prstGeom>
          <a:noFill/>
          <a:ln w="19050">
            <a:solidFill>
              <a:srgbClr val="D7D8D9">
                <a:lumMod val="25000"/>
              </a:srgbClr>
            </a:solidFill>
            <a:prstDash val="sysDot"/>
            <a:round/>
            <a:headEnd/>
            <a:tailEnd/>
          </a:ln>
          <a:effectLst/>
        </p:spPr>
        <p:txBody>
          <a:bodyPr/>
          <a:lstStyle/>
          <a:p>
            <a:pPr algn="l" rtl="0">
              <a:defRPr/>
            </a:pPr>
            <a:endParaRPr lang="da-DK">
              <a:ea typeface="ＭＳ Ｐゴシック" pitchFamily="-65" charset="-128"/>
              <a:cs typeface="ＭＳ Ｐゴシック" pitchFamily="-65" charset="-128"/>
            </a:endParaRPr>
          </a:p>
        </p:txBody>
      </p:sp>
      <p:sp>
        <p:nvSpPr>
          <p:cNvPr id="41" name="Line 33"/>
          <p:cNvSpPr>
            <a:spLocks noChangeShapeType="1"/>
          </p:cNvSpPr>
          <p:nvPr/>
        </p:nvSpPr>
        <p:spPr bwMode="auto">
          <a:xfrm rot="5400000">
            <a:off x="4653360" y="1982743"/>
            <a:ext cx="447675" cy="0"/>
          </a:xfrm>
          <a:prstGeom prst="line">
            <a:avLst/>
          </a:prstGeom>
          <a:noFill/>
          <a:ln w="19050">
            <a:solidFill>
              <a:srgbClr val="D7D8D9">
                <a:lumMod val="25000"/>
              </a:srgbClr>
            </a:solidFill>
            <a:prstDash val="sysDot"/>
            <a:round/>
            <a:headEnd/>
            <a:tailEnd/>
          </a:ln>
          <a:effectLst/>
        </p:spPr>
        <p:txBody>
          <a:bodyPr/>
          <a:lstStyle/>
          <a:p>
            <a:pPr algn="l" rtl="0">
              <a:defRPr/>
            </a:pPr>
            <a:endParaRPr lang="da-DK">
              <a:ea typeface="ＭＳ Ｐゴシック" pitchFamily="-65" charset="-128"/>
              <a:cs typeface="ＭＳ Ｐゴシック" pitchFamily="-65" charset="-128"/>
            </a:endParaRPr>
          </a:p>
        </p:txBody>
      </p:sp>
      <p:sp>
        <p:nvSpPr>
          <p:cNvPr id="43" name="Line 33"/>
          <p:cNvSpPr>
            <a:spLocks noChangeShapeType="1"/>
          </p:cNvSpPr>
          <p:nvPr/>
        </p:nvSpPr>
        <p:spPr bwMode="auto">
          <a:xfrm rot="5400000">
            <a:off x="6253718" y="1982743"/>
            <a:ext cx="447675" cy="0"/>
          </a:xfrm>
          <a:prstGeom prst="line">
            <a:avLst/>
          </a:prstGeom>
          <a:noFill/>
          <a:ln w="19050">
            <a:solidFill>
              <a:srgbClr val="D7D8D9">
                <a:lumMod val="25000"/>
              </a:srgbClr>
            </a:solidFill>
            <a:prstDash val="sysDot"/>
            <a:round/>
            <a:headEnd/>
            <a:tailEnd/>
          </a:ln>
          <a:effectLst/>
        </p:spPr>
        <p:txBody>
          <a:bodyPr/>
          <a:lstStyle/>
          <a:p>
            <a:pPr algn="l" rtl="0">
              <a:defRPr/>
            </a:pPr>
            <a:endParaRPr lang="da-DK">
              <a:ea typeface="ＭＳ Ｐゴシック" pitchFamily="-65" charset="-128"/>
              <a:cs typeface="ＭＳ Ｐゴシック" pitchFamily="-65" charset="-128"/>
            </a:endParaRPr>
          </a:p>
        </p:txBody>
      </p:sp>
      <p:sp>
        <p:nvSpPr>
          <p:cNvPr id="45" name="Line 33"/>
          <p:cNvSpPr>
            <a:spLocks noChangeShapeType="1"/>
          </p:cNvSpPr>
          <p:nvPr/>
        </p:nvSpPr>
        <p:spPr bwMode="auto">
          <a:xfrm rot="5400000">
            <a:off x="7702157" y="1982743"/>
            <a:ext cx="447675" cy="0"/>
          </a:xfrm>
          <a:prstGeom prst="line">
            <a:avLst/>
          </a:prstGeom>
          <a:noFill/>
          <a:ln w="19050">
            <a:solidFill>
              <a:srgbClr val="D7D8D9">
                <a:lumMod val="25000"/>
              </a:srgbClr>
            </a:solidFill>
            <a:prstDash val="sysDot"/>
            <a:round/>
            <a:headEnd/>
            <a:tailEnd/>
          </a:ln>
          <a:effectLst/>
        </p:spPr>
        <p:txBody>
          <a:bodyPr/>
          <a:lstStyle/>
          <a:p>
            <a:pPr algn="l" rtl="0">
              <a:defRPr/>
            </a:pPr>
            <a:endParaRPr lang="da-DK">
              <a:ea typeface="ＭＳ Ｐゴシック" pitchFamily="-65" charset="-128"/>
              <a:cs typeface="ＭＳ Ｐゴシック" pitchFamily="-65" charset="-128"/>
            </a:endParaRPr>
          </a:p>
        </p:txBody>
      </p:sp>
      <p:grpSp>
        <p:nvGrpSpPr>
          <p:cNvPr id="73739" name="Gruppe 199"/>
          <p:cNvGrpSpPr>
            <a:grpSpLocks/>
          </p:cNvGrpSpPr>
          <p:nvPr/>
        </p:nvGrpSpPr>
        <p:grpSpPr bwMode="auto">
          <a:xfrm>
            <a:off x="1307030" y="993736"/>
            <a:ext cx="1049643" cy="727075"/>
            <a:chOff x="2636520" y="2831704"/>
            <a:chExt cx="1919605" cy="1330208"/>
          </a:xfrm>
        </p:grpSpPr>
        <p:sp>
          <p:nvSpPr>
            <p:cNvPr id="12" name="Ellipse 59"/>
            <p:cNvSpPr/>
            <p:nvPr/>
          </p:nvSpPr>
          <p:spPr bwMode="auto">
            <a:xfrm>
              <a:off x="2636520" y="3774026"/>
              <a:ext cx="1919605" cy="38788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grpSp>
          <p:nvGrpSpPr>
            <p:cNvPr id="73792" name="Gruppe 91"/>
            <p:cNvGrpSpPr>
              <a:grpSpLocks/>
            </p:cNvGrpSpPr>
            <p:nvPr/>
          </p:nvGrpSpPr>
          <p:grpSpPr bwMode="auto">
            <a:xfrm>
              <a:off x="2976833" y="2831704"/>
              <a:ext cx="1198924" cy="1187339"/>
              <a:chOff x="1071835" y="2920232"/>
              <a:chExt cx="1427572" cy="1413777"/>
            </a:xfrm>
          </p:grpSpPr>
          <p:sp>
            <p:nvSpPr>
              <p:cNvPr id="14" name="Ellipse 44"/>
              <p:cNvSpPr/>
              <p:nvPr/>
            </p:nvSpPr>
            <p:spPr bwMode="auto">
              <a:xfrm rot="21052097">
                <a:off x="1085755" y="2920232"/>
                <a:ext cx="1413652" cy="1413777"/>
              </a:xfrm>
              <a:prstGeom prst="ellipse">
                <a:avLst/>
              </a:prstGeom>
              <a:gradFill flip="none" rotWithShape="1">
                <a:gsLst>
                  <a:gs pos="0">
                    <a:schemeClr val="bg1"/>
                  </a:gs>
                  <a:gs pos="100000">
                    <a:srgbClr val="4D771F"/>
                  </a:gs>
                </a:gsLst>
                <a:path path="shape">
                  <a:fillToRect l="50000" t="50000" r="50000" b="50000"/>
                </a:path>
                <a:tileRect/>
              </a:gradFill>
              <a:ln w="9525" cap="flat" cmpd="sng" algn="ctr">
                <a:solidFill>
                  <a:srgbClr val="4D771F"/>
                </a:solidFill>
                <a:prstDash val="solid"/>
              </a:ln>
              <a:effectLst>
                <a:innerShdw blurRad="190500" dist="114300" dir="5640000">
                  <a:srgbClr val="000000">
                    <a:alpha val="37000"/>
                  </a:srgbClr>
                </a:innerShdw>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sp>
            <p:nvSpPr>
              <p:cNvPr id="73796" name="Ellipse 45"/>
              <p:cNvSpPr>
                <a:spLocks noChangeArrowheads="1"/>
              </p:cNvSpPr>
              <p:nvPr/>
            </p:nvSpPr>
            <p:spPr bwMode="auto">
              <a:xfrm>
                <a:off x="1286549" y="2951056"/>
                <a:ext cx="1026905" cy="765865"/>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rtl="0" fontAlgn="base">
                  <a:spcBef>
                    <a:spcPct val="0"/>
                  </a:spcBef>
                  <a:spcAft>
                    <a:spcPct val="0"/>
                  </a:spcAft>
                </a:pPr>
                <a:endParaRPr lang="da-DK" kern="1200">
                  <a:solidFill>
                    <a:srgbClr val="FFFFFF"/>
                  </a:solidFill>
                  <a:latin typeface="Calibri" charset="0"/>
                  <a:ea typeface="ＭＳ Ｐゴシック" charset="0"/>
                  <a:cs typeface="ＭＳ Ｐゴシック" charset="0"/>
                </a:endParaRPr>
              </a:p>
            </p:txBody>
          </p:sp>
          <p:sp>
            <p:nvSpPr>
              <p:cNvPr id="16" name="Måne 63"/>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grpSp>
      </p:grpSp>
      <p:grpSp>
        <p:nvGrpSpPr>
          <p:cNvPr id="73740" name="Group 24"/>
          <p:cNvGrpSpPr>
            <a:grpSpLocks/>
          </p:cNvGrpSpPr>
          <p:nvPr/>
        </p:nvGrpSpPr>
        <p:grpSpPr bwMode="auto">
          <a:xfrm>
            <a:off x="2831429" y="1008022"/>
            <a:ext cx="1051370" cy="727075"/>
            <a:chOff x="2041140" y="2216424"/>
            <a:chExt cx="1950366" cy="1348700"/>
          </a:xfrm>
        </p:grpSpPr>
        <p:sp>
          <p:nvSpPr>
            <p:cNvPr id="18" name="Ellipse 59"/>
            <p:cNvSpPr/>
            <p:nvPr/>
          </p:nvSpPr>
          <p:spPr bwMode="auto">
            <a:xfrm>
              <a:off x="2041140" y="3171846"/>
              <a:ext cx="1950366" cy="39327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sp>
          <p:nvSpPr>
            <p:cNvPr id="19" name="Ellipse 44"/>
            <p:cNvSpPr/>
            <p:nvPr/>
          </p:nvSpPr>
          <p:spPr bwMode="auto">
            <a:xfrm rot="21052097">
              <a:off x="2398784" y="2216424"/>
              <a:ext cx="1206258" cy="1203845"/>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sp>
          <p:nvSpPr>
            <p:cNvPr id="73785" name="Ellipse 45"/>
            <p:cNvSpPr>
              <a:spLocks noChangeArrowheads="1"/>
            </p:cNvSpPr>
            <p:nvPr/>
          </p:nvSpPr>
          <p:spPr bwMode="auto">
            <a:xfrm>
              <a:off x="2570120" y="2242671"/>
              <a:ext cx="876250" cy="652142"/>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rtl="0" fontAlgn="base">
                <a:spcBef>
                  <a:spcPct val="0"/>
                </a:spcBef>
                <a:spcAft>
                  <a:spcPct val="0"/>
                </a:spcAft>
              </a:pPr>
              <a:endParaRPr lang="da-DK" kern="1200">
                <a:solidFill>
                  <a:srgbClr val="FFFFFF"/>
                </a:solidFill>
                <a:latin typeface="Calibri" charset="0"/>
                <a:ea typeface="ＭＳ Ｐゴシック" charset="0"/>
                <a:cs typeface="ＭＳ Ｐゴシック" charset="0"/>
              </a:endParaRPr>
            </a:p>
          </p:txBody>
        </p:sp>
        <p:sp>
          <p:nvSpPr>
            <p:cNvPr id="21" name="Måne 63"/>
            <p:cNvSpPr/>
            <p:nvPr/>
          </p:nvSpPr>
          <p:spPr bwMode="auto">
            <a:xfrm rot="16552097">
              <a:off x="2707413" y="2545790"/>
              <a:ext cx="529974" cy="117098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grpSp>
      <p:grpSp>
        <p:nvGrpSpPr>
          <p:cNvPr id="73741" name="Group 30"/>
          <p:cNvGrpSpPr>
            <a:grpSpLocks/>
          </p:cNvGrpSpPr>
          <p:nvPr/>
        </p:nvGrpSpPr>
        <p:grpSpPr bwMode="auto">
          <a:xfrm>
            <a:off x="4338565" y="1036598"/>
            <a:ext cx="1051369" cy="725487"/>
            <a:chOff x="3669915" y="2216424"/>
            <a:chExt cx="1950366" cy="1348700"/>
          </a:xfrm>
        </p:grpSpPr>
        <p:sp>
          <p:nvSpPr>
            <p:cNvPr id="23" name="Ellipse 59"/>
            <p:cNvSpPr/>
            <p:nvPr/>
          </p:nvSpPr>
          <p:spPr bwMode="auto">
            <a:xfrm>
              <a:off x="3669915" y="3171846"/>
              <a:ext cx="1950366" cy="39327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sp>
          <p:nvSpPr>
            <p:cNvPr id="24" name="Ellipse 44"/>
            <p:cNvSpPr/>
            <p:nvPr/>
          </p:nvSpPr>
          <p:spPr bwMode="auto">
            <a:xfrm rot="21052097">
              <a:off x="4027559" y="2216424"/>
              <a:ext cx="1206258" cy="1203845"/>
            </a:xfrm>
            <a:prstGeom prst="ellipse">
              <a:avLst/>
            </a:prstGeom>
            <a:gradFill flip="none" rotWithShape="1">
              <a:gsLst>
                <a:gs pos="0">
                  <a:schemeClr val="bg1"/>
                </a:gs>
                <a:gs pos="100000">
                  <a:srgbClr val="FF6600"/>
                </a:gs>
              </a:gsLst>
              <a:path path="shape">
                <a:fillToRect l="50000" t="50000" r="50000" b="50000"/>
              </a:path>
              <a:tileRect/>
            </a:gradFill>
            <a:ln w="9525" cap="flat" cmpd="sng" algn="ctr">
              <a:solidFill>
                <a:srgbClr val="FF6600"/>
              </a:solidFill>
              <a:prstDash val="solid"/>
            </a:ln>
            <a:effectLst>
              <a:innerShdw blurRad="190500" dist="114300" dir="5640000">
                <a:srgbClr val="000000">
                  <a:alpha val="37000"/>
                </a:srgbClr>
              </a:innerShdw>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sp>
          <p:nvSpPr>
            <p:cNvPr id="73775" name="Ellipse 45"/>
            <p:cNvSpPr>
              <a:spLocks noChangeArrowheads="1"/>
            </p:cNvSpPr>
            <p:nvPr/>
          </p:nvSpPr>
          <p:spPr bwMode="auto">
            <a:xfrm>
              <a:off x="4198895" y="2242671"/>
              <a:ext cx="876250" cy="652142"/>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rtl="0" fontAlgn="base">
                <a:spcBef>
                  <a:spcPct val="0"/>
                </a:spcBef>
                <a:spcAft>
                  <a:spcPct val="0"/>
                </a:spcAft>
              </a:pPr>
              <a:endParaRPr lang="da-DK" kern="1200">
                <a:solidFill>
                  <a:srgbClr val="FFFFFF"/>
                </a:solidFill>
                <a:latin typeface="Calibri" charset="0"/>
                <a:ea typeface="ＭＳ Ｐゴシック" charset="0"/>
                <a:cs typeface="ＭＳ Ｐゴシック" charset="0"/>
              </a:endParaRPr>
            </a:p>
          </p:txBody>
        </p:sp>
        <p:sp>
          <p:nvSpPr>
            <p:cNvPr id="26" name="Måne 63"/>
            <p:cNvSpPr/>
            <p:nvPr/>
          </p:nvSpPr>
          <p:spPr bwMode="auto">
            <a:xfrm rot="16552097">
              <a:off x="4336188" y="2545790"/>
              <a:ext cx="529974" cy="117098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grpSp>
      <p:grpSp>
        <p:nvGrpSpPr>
          <p:cNvPr id="73742" name="Group 53"/>
          <p:cNvGrpSpPr>
            <a:grpSpLocks/>
          </p:cNvGrpSpPr>
          <p:nvPr/>
        </p:nvGrpSpPr>
        <p:grpSpPr bwMode="auto">
          <a:xfrm>
            <a:off x="5909576" y="1038185"/>
            <a:ext cx="1051369" cy="727075"/>
            <a:chOff x="745260" y="884314"/>
            <a:chExt cx="1950366" cy="1348700"/>
          </a:xfrm>
        </p:grpSpPr>
        <p:sp>
          <p:nvSpPr>
            <p:cNvPr id="28" name="Ellipse 59"/>
            <p:cNvSpPr/>
            <p:nvPr/>
          </p:nvSpPr>
          <p:spPr bwMode="auto">
            <a:xfrm>
              <a:off x="745260" y="1839736"/>
              <a:ext cx="1950366" cy="39327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sp>
          <p:nvSpPr>
            <p:cNvPr id="29" name="Ellipse 44"/>
            <p:cNvSpPr/>
            <p:nvPr/>
          </p:nvSpPr>
          <p:spPr bwMode="auto">
            <a:xfrm rot="21052097">
              <a:off x="1102904" y="884314"/>
              <a:ext cx="1206258" cy="1203845"/>
            </a:xfrm>
            <a:prstGeom prst="ellipse">
              <a:avLst/>
            </a:prstGeom>
            <a:gradFill flip="none" rotWithShape="1">
              <a:gsLst>
                <a:gs pos="0">
                  <a:schemeClr val="bg1"/>
                </a:gs>
                <a:gs pos="100000">
                  <a:srgbClr val="FFC000"/>
                </a:gs>
              </a:gsLst>
              <a:path path="shape">
                <a:fillToRect l="50000" t="50000" r="50000" b="50000"/>
              </a:path>
              <a:tileRect/>
            </a:gradFill>
            <a:ln w="9525" cap="flat" cmpd="sng" algn="ctr">
              <a:solidFill>
                <a:srgbClr val="FFC000"/>
              </a:solidFill>
              <a:prstDash val="solid"/>
            </a:ln>
            <a:effectLst>
              <a:innerShdw blurRad="190500" dist="114300" dir="5640000">
                <a:srgbClr val="000000">
                  <a:alpha val="37000"/>
                </a:srgbClr>
              </a:innerShdw>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sp>
          <p:nvSpPr>
            <p:cNvPr id="73765" name="Ellipse 45"/>
            <p:cNvSpPr>
              <a:spLocks noChangeArrowheads="1"/>
            </p:cNvSpPr>
            <p:nvPr/>
          </p:nvSpPr>
          <p:spPr bwMode="auto">
            <a:xfrm>
              <a:off x="1274240" y="910561"/>
              <a:ext cx="876250" cy="652142"/>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rtl="0" fontAlgn="base">
                <a:spcBef>
                  <a:spcPct val="0"/>
                </a:spcBef>
                <a:spcAft>
                  <a:spcPct val="0"/>
                </a:spcAft>
              </a:pPr>
              <a:endParaRPr lang="da-DK" kern="1200">
                <a:solidFill>
                  <a:srgbClr val="FFFFFF"/>
                </a:solidFill>
                <a:latin typeface="Calibri" charset="0"/>
                <a:ea typeface="ＭＳ Ｐゴシック" charset="0"/>
                <a:cs typeface="ＭＳ Ｐゴシック" charset="0"/>
              </a:endParaRPr>
            </a:p>
          </p:txBody>
        </p:sp>
        <p:sp>
          <p:nvSpPr>
            <p:cNvPr id="31" name="Måne 63"/>
            <p:cNvSpPr/>
            <p:nvPr/>
          </p:nvSpPr>
          <p:spPr bwMode="auto">
            <a:xfrm rot="16552097">
              <a:off x="1411533" y="1213680"/>
              <a:ext cx="529974" cy="117098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grpSp>
      <p:grpSp>
        <p:nvGrpSpPr>
          <p:cNvPr id="73743" name="Group 42"/>
          <p:cNvGrpSpPr>
            <a:grpSpLocks/>
          </p:cNvGrpSpPr>
          <p:nvPr/>
        </p:nvGrpSpPr>
        <p:grpSpPr bwMode="auto">
          <a:xfrm>
            <a:off x="7351106" y="1038185"/>
            <a:ext cx="1053095" cy="727075"/>
            <a:chOff x="6984615" y="2243138"/>
            <a:chExt cx="1950366" cy="1348700"/>
          </a:xfrm>
        </p:grpSpPr>
        <p:sp>
          <p:nvSpPr>
            <p:cNvPr id="33" name="Ellipse 59"/>
            <p:cNvSpPr/>
            <p:nvPr/>
          </p:nvSpPr>
          <p:spPr bwMode="auto">
            <a:xfrm>
              <a:off x="6984615" y="3198560"/>
              <a:ext cx="1950366" cy="393278"/>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sp>
          <p:nvSpPr>
            <p:cNvPr id="34" name="Ellipse 44"/>
            <p:cNvSpPr/>
            <p:nvPr/>
          </p:nvSpPr>
          <p:spPr bwMode="auto">
            <a:xfrm rot="21052097">
              <a:off x="7399409" y="2243138"/>
              <a:ext cx="1206258" cy="1203845"/>
            </a:xfrm>
            <a:prstGeom prst="ellipse">
              <a:avLst/>
            </a:prstGeom>
            <a:gradFill flip="none" rotWithShape="1">
              <a:gsLst>
                <a:gs pos="0">
                  <a:schemeClr val="bg1"/>
                </a:gs>
                <a:gs pos="100000">
                  <a:srgbClr val="CC0000"/>
                </a:gs>
              </a:gsLst>
              <a:path path="shape">
                <a:fillToRect l="50000" t="50000" r="50000" b="50000"/>
              </a:path>
              <a:tileRect/>
            </a:gradFill>
            <a:ln w="9525" cap="flat" cmpd="sng" algn="ctr">
              <a:solidFill>
                <a:srgbClr val="CC0000"/>
              </a:solidFill>
              <a:prstDash val="solid"/>
            </a:ln>
            <a:effectLst>
              <a:innerShdw blurRad="190500" dist="114300" dir="5640000">
                <a:srgbClr val="000000">
                  <a:alpha val="37000"/>
                </a:srgbClr>
              </a:innerShdw>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sp>
          <p:nvSpPr>
            <p:cNvPr id="73755" name="Ellipse 45"/>
            <p:cNvSpPr>
              <a:spLocks noChangeArrowheads="1"/>
            </p:cNvSpPr>
            <p:nvPr/>
          </p:nvSpPr>
          <p:spPr bwMode="auto">
            <a:xfrm>
              <a:off x="7513595" y="2269385"/>
              <a:ext cx="876250" cy="652142"/>
            </a:xfrm>
            <a:prstGeom prst="ellipse">
              <a:avLst/>
            </a:prstGeom>
            <a:gradFill rotWithShape="1">
              <a:gsLst>
                <a:gs pos="0">
                  <a:srgbClr val="FFFCF9">
                    <a:alpha val="76999"/>
                  </a:srgbClr>
                </a:gs>
                <a:gs pos="100000">
                  <a:srgbClr val="FFFFFF">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rtl="0" fontAlgn="base">
                <a:spcBef>
                  <a:spcPct val="0"/>
                </a:spcBef>
                <a:spcAft>
                  <a:spcPct val="0"/>
                </a:spcAft>
              </a:pPr>
              <a:endParaRPr lang="da-DK" kern="1200">
                <a:solidFill>
                  <a:srgbClr val="FFFFFF"/>
                </a:solidFill>
                <a:latin typeface="Calibri" charset="0"/>
                <a:ea typeface="ＭＳ Ｐゴシック" charset="0"/>
                <a:cs typeface="ＭＳ Ｐゴシック" charset="0"/>
              </a:endParaRPr>
            </a:p>
          </p:txBody>
        </p:sp>
        <p:sp>
          <p:nvSpPr>
            <p:cNvPr id="36" name="Måne 63"/>
            <p:cNvSpPr/>
            <p:nvPr/>
          </p:nvSpPr>
          <p:spPr bwMode="auto">
            <a:xfrm rot="16552097">
              <a:off x="7650888" y="2572504"/>
              <a:ext cx="529974" cy="117098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rtl="0">
                <a:defRPr/>
              </a:pPr>
              <a:endParaRPr lang="da-DK" kern="1200">
                <a:solidFill>
                  <a:srgbClr val="FFFFFF"/>
                </a:solidFill>
                <a:latin typeface="Calibri" charset="0"/>
                <a:ea typeface="ＭＳ Ｐゴシック" charset="-128"/>
                <a:cs typeface="ＭＳ Ｐゴシック" charset="-128"/>
              </a:endParaRPr>
            </a:p>
          </p:txBody>
        </p:sp>
      </p:grpSp>
      <p:sp>
        <p:nvSpPr>
          <p:cNvPr id="73744" name="Rektangel 63"/>
          <p:cNvSpPr>
            <a:spLocks noChangeArrowheads="1"/>
          </p:cNvSpPr>
          <p:nvPr/>
        </p:nvSpPr>
        <p:spPr bwMode="auto">
          <a:xfrm>
            <a:off x="1015270" y="2206580"/>
            <a:ext cx="1495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801688" rtl="0" fontAlgn="base">
              <a:spcBef>
                <a:spcPct val="20000"/>
              </a:spcBef>
              <a:spcAft>
                <a:spcPct val="0"/>
              </a:spcAft>
            </a:pPr>
            <a:r>
              <a:rPr sz="1600" b="1" kern="1200" noProof="1">
                <a:solidFill>
                  <a:srgbClr val="080808"/>
                </a:solidFill>
                <a:latin typeface="Calibri" charset="0"/>
                <a:ea typeface="ＭＳ Ｐゴシック" charset="0"/>
                <a:cs typeface="ＭＳ Ｐゴシック" charset="0"/>
              </a:rPr>
              <a:t>Questions</a:t>
            </a:r>
          </a:p>
        </p:txBody>
      </p:sp>
      <p:sp>
        <p:nvSpPr>
          <p:cNvPr id="73745" name="Rektangel 63"/>
          <p:cNvSpPr>
            <a:spLocks noChangeArrowheads="1"/>
          </p:cNvSpPr>
          <p:nvPr/>
        </p:nvSpPr>
        <p:spPr bwMode="auto">
          <a:xfrm>
            <a:off x="2738204" y="2206580"/>
            <a:ext cx="1299969"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801688" rtl="0" fontAlgn="base">
              <a:spcBef>
                <a:spcPct val="20000"/>
              </a:spcBef>
              <a:spcAft>
                <a:spcPct val="0"/>
              </a:spcAft>
            </a:pPr>
            <a:r>
              <a:rPr sz="1600" b="1" kern="1200" noProof="1">
                <a:solidFill>
                  <a:srgbClr val="080808"/>
                </a:solidFill>
                <a:latin typeface="Calibri" charset="0"/>
                <a:ea typeface="ＭＳ Ｐゴシック" charset="0"/>
                <a:cs typeface="ＭＳ Ｐゴシック" charset="0"/>
              </a:rPr>
              <a:t>Comments</a:t>
            </a:r>
            <a:endParaRPr sz="1400" kern="1200" noProof="1">
              <a:solidFill>
                <a:srgbClr val="080808"/>
              </a:solidFill>
              <a:latin typeface="Calibri" charset="0"/>
              <a:ea typeface="ＭＳ Ｐゴシック" charset="0"/>
              <a:cs typeface="ＭＳ Ｐゴシック" charset="0"/>
            </a:endParaRPr>
          </a:p>
        </p:txBody>
      </p:sp>
      <p:sp>
        <p:nvSpPr>
          <p:cNvPr id="73746" name="Rektangel 63"/>
          <p:cNvSpPr>
            <a:spLocks noChangeArrowheads="1"/>
          </p:cNvSpPr>
          <p:nvPr/>
        </p:nvSpPr>
        <p:spPr bwMode="auto">
          <a:xfrm>
            <a:off x="4436968" y="2206580"/>
            <a:ext cx="1299969"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defTabSz="801688" rtl="0" fontAlgn="base">
              <a:spcBef>
                <a:spcPct val="20000"/>
              </a:spcBef>
              <a:spcAft>
                <a:spcPct val="0"/>
              </a:spcAft>
            </a:pPr>
            <a:r>
              <a:rPr sz="1600" b="1" kern="1200" noProof="1">
                <a:solidFill>
                  <a:srgbClr val="080808"/>
                </a:solidFill>
                <a:latin typeface="Calibri" charset="0"/>
                <a:ea typeface="ＭＳ Ｐゴシック" charset="0"/>
                <a:cs typeface="ＭＳ Ｐゴシック" charset="0"/>
              </a:rPr>
              <a:t>Inputs</a:t>
            </a:r>
            <a:r>
              <a:rPr sz="1400" kern="1200" noProof="1">
                <a:solidFill>
                  <a:srgbClr val="080808"/>
                </a:solidFill>
                <a:latin typeface="Calibri" charset="0"/>
                <a:ea typeface="ＭＳ Ｐゴシック" charset="0"/>
                <a:cs typeface="ＭＳ Ｐゴシック" charset="0"/>
              </a:rPr>
              <a:t> </a:t>
            </a:r>
          </a:p>
        </p:txBody>
      </p:sp>
      <p:sp>
        <p:nvSpPr>
          <p:cNvPr id="73747" name="Rektangel 63"/>
          <p:cNvSpPr>
            <a:spLocks noChangeArrowheads="1"/>
          </p:cNvSpPr>
          <p:nvPr/>
        </p:nvSpPr>
        <p:spPr bwMode="auto">
          <a:xfrm>
            <a:off x="5880226" y="2206580"/>
            <a:ext cx="12999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defTabSz="801688" rtl="0" fontAlgn="base">
              <a:spcBef>
                <a:spcPct val="20000"/>
              </a:spcBef>
              <a:spcAft>
                <a:spcPct val="0"/>
              </a:spcAft>
            </a:pPr>
            <a:r>
              <a:rPr sz="1600" b="1" kern="1200" noProof="1">
                <a:solidFill>
                  <a:srgbClr val="080808"/>
                </a:solidFill>
                <a:latin typeface="Calibri" charset="0"/>
                <a:ea typeface="ＭＳ Ｐゴシック" charset="0"/>
                <a:cs typeface="ＭＳ Ｐゴシック" charset="0"/>
              </a:rPr>
              <a:t>Suggestions</a:t>
            </a:r>
            <a:endParaRPr sz="1400" kern="1200" noProof="1">
              <a:solidFill>
                <a:srgbClr val="080808"/>
              </a:solidFill>
              <a:latin typeface="Calibri" charset="0"/>
              <a:ea typeface="ＭＳ Ｐゴシック" charset="0"/>
              <a:cs typeface="ＭＳ Ｐゴシック" charset="0"/>
            </a:endParaRPr>
          </a:p>
        </p:txBody>
      </p:sp>
      <p:sp>
        <p:nvSpPr>
          <p:cNvPr id="73748" name="Rektangel 63"/>
          <p:cNvSpPr>
            <a:spLocks noChangeArrowheads="1"/>
          </p:cNvSpPr>
          <p:nvPr/>
        </p:nvSpPr>
        <p:spPr bwMode="auto">
          <a:xfrm>
            <a:off x="7532376" y="2206580"/>
            <a:ext cx="129996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defTabSz="801688" rtl="0" fontAlgn="base">
              <a:spcBef>
                <a:spcPct val="20000"/>
              </a:spcBef>
              <a:spcAft>
                <a:spcPct val="0"/>
              </a:spcAft>
            </a:pPr>
            <a:r>
              <a:rPr sz="1600" b="1" kern="1200" noProof="1">
                <a:solidFill>
                  <a:srgbClr val="080808"/>
                </a:solidFill>
                <a:latin typeface="Calibri" charset="0"/>
                <a:ea typeface="ＭＳ Ｐゴシック" charset="0"/>
                <a:cs typeface="ＭＳ Ｐゴシック" charset="0"/>
              </a:rPr>
              <a:t>Nothing</a:t>
            </a:r>
            <a:r>
              <a:rPr sz="1400" kern="1200" noProof="1">
                <a:solidFill>
                  <a:srgbClr val="080808"/>
                </a:solidFill>
                <a:latin typeface="Calibri" charset="0"/>
                <a:ea typeface="ＭＳ Ｐゴシック" charset="0"/>
                <a:cs typeface="ＭＳ Ｐゴシック" charset="0"/>
              </a:rPr>
              <a:t> </a:t>
            </a:r>
          </a:p>
        </p:txBody>
      </p:sp>
      <p:sp>
        <p:nvSpPr>
          <p:cNvPr id="2" name="Slide Number Placeholder 1"/>
          <p:cNvSpPr>
            <a:spLocks noGrp="1"/>
          </p:cNvSpPr>
          <p:nvPr>
            <p:ph type="sldNum" sz="quarter" idx="4"/>
          </p:nvPr>
        </p:nvSpPr>
        <p:spPr>
          <a:xfrm>
            <a:off x="3105146" y="6356353"/>
            <a:ext cx="2311400" cy="365125"/>
          </a:xfrm>
        </p:spPr>
        <p:txBody>
          <a:bodyPr/>
          <a:lstStyle/>
          <a:p>
            <a:fld id="{39AC5568-C467-DA4E-A229-6C912B895CA4}" type="slidenum">
              <a:rPr lang="en-US" smtClean="0"/>
              <a:pPr/>
              <a:t>101</a:t>
            </a:fld>
            <a:endParaRPr lang="en-US" dirty="0"/>
          </a:p>
        </p:txBody>
      </p:sp>
    </p:spTree>
    <p:extLst>
      <p:ext uri="{BB962C8B-B14F-4D97-AF65-F5344CB8AC3E}">
        <p14:creationId xmlns:p14="http://schemas.microsoft.com/office/powerpoint/2010/main" val="2492960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1016"/>
            <a:ext cx="9906000" cy="477054"/>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eaLnBrk="1" hangingPunct="1"/>
            <a:r>
              <a:rPr lang="en-US" altLang="en-US" sz="2500">
                <a:solidFill>
                  <a:prstClr val="black"/>
                </a:solidFill>
                <a:ea typeface="+mj-ea"/>
                <a:cs typeface="Arial" panose="020B0604020202020204" pitchFamily="34" charset="0"/>
              </a:rPr>
              <a:t>Funded/Unfunded 2022/23 Budget Outcomes</a:t>
            </a:r>
            <a:endParaRPr kumimoji="0" lang="en-US" sz="1800"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11</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6" name="Content Placeholder 4"/>
          <p:cNvSpPr txBox="1">
            <a:spLocks/>
          </p:cNvSpPr>
          <p:nvPr/>
        </p:nvSpPr>
        <p:spPr>
          <a:xfrm>
            <a:off x="77152" y="614212"/>
            <a:ext cx="8941037" cy="53463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4950" marR="0" lvl="1" indent="0" algn="just" defTabSz="457200" rtl="0" eaLnBrk="1" fontAlgn="auto" latinLnBrk="0" hangingPunct="1">
              <a:lnSpc>
                <a:spcPct val="100000"/>
              </a:lnSpc>
              <a:spcBef>
                <a:spcPct val="20000"/>
              </a:spcBef>
              <a:spcAft>
                <a:spcPts val="0"/>
              </a:spcAft>
              <a:buClrTx/>
              <a:buSzTx/>
              <a:buFont typeface="Arial"/>
              <a:buNone/>
              <a:tabLst/>
              <a:defRPr/>
            </a:pPr>
            <a:endParaRPr kumimoji="0" lang="en-ZA" sz="2000" b="0" i="1"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en-GB" sz="16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3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6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Wingdings" panose="05000000000000000000" pitchFamily="2" charset="2"/>
              <a:buChar char="q"/>
              <a:tabLst/>
              <a:defRPr/>
            </a:pPr>
            <a:endParaRPr kumimoji="0" lang="en-US" sz="1600" b="0" i="0" u="none" strike="noStrike" kern="1200" cap="none" spc="0" normalizeH="0" baseline="0" noProof="0" dirty="0">
              <a:ln>
                <a:noFill/>
              </a:ln>
              <a:solidFill>
                <a:sysClr val="windowText" lastClr="000000"/>
              </a:solidFill>
              <a:effectLst/>
              <a:uLnTx/>
              <a:uFillTx/>
              <a:latin typeface="Calibri"/>
              <a:ea typeface="+mn-ea"/>
              <a:cs typeface="+mn-cs"/>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421533699"/>
              </p:ext>
            </p:extLst>
          </p:nvPr>
        </p:nvGraphicFramePr>
        <p:xfrm>
          <a:off x="366231" y="886124"/>
          <a:ext cx="9207453" cy="4893964"/>
        </p:xfrm>
        <a:graphic>
          <a:graphicData uri="http://schemas.openxmlformats.org/presentationml/2006/ole">
            <mc:AlternateContent xmlns:mc="http://schemas.openxmlformats.org/markup-compatibility/2006">
              <mc:Choice xmlns:v="urn:schemas-microsoft-com:vml" Requires="v">
                <p:oleObj spid="_x0000_s1025" name="Worksheet" r:id="rId3" imgW="3971980" imgH="4486374" progId="Excel.Sheet.12">
                  <p:embed/>
                </p:oleObj>
              </mc:Choice>
              <mc:Fallback>
                <p:oleObj name="Worksheet" r:id="rId3" imgW="3971980" imgH="4486374" progId="Excel.Sheet.12">
                  <p:embed/>
                  <p:pic>
                    <p:nvPicPr>
                      <p:cNvPr id="5" name="Object 4"/>
                      <p:cNvPicPr/>
                      <p:nvPr/>
                    </p:nvPicPr>
                    <p:blipFill>
                      <a:blip r:embed="rId4"/>
                      <a:stretch>
                        <a:fillRect/>
                      </a:stretch>
                    </p:blipFill>
                    <p:spPr>
                      <a:xfrm>
                        <a:off x="366231" y="886124"/>
                        <a:ext cx="9207453" cy="4893964"/>
                      </a:xfrm>
                      <a:prstGeom prst="rect">
                        <a:avLst/>
                      </a:prstGeom>
                    </p:spPr>
                  </p:pic>
                </p:oleObj>
              </mc:Fallback>
            </mc:AlternateContent>
          </a:graphicData>
        </a:graphic>
      </p:graphicFrame>
    </p:spTree>
    <p:extLst>
      <p:ext uri="{BB962C8B-B14F-4D97-AF65-F5344CB8AC3E}">
        <p14:creationId xmlns:p14="http://schemas.microsoft.com/office/powerpoint/2010/main" val="1557634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1016"/>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eaLnBrk="1" hangingPunct="1"/>
            <a:r>
              <a:rPr lang="en-ZA" b="1" dirty="0">
                <a:solidFill>
                  <a:prstClr val="black"/>
                </a:solidFill>
                <a:ea typeface="+mj-ea"/>
                <a:cs typeface="Arial" panose="020B0604020202020204" pitchFamily="34" charset="0"/>
              </a:rPr>
              <a:t>DEBTS OWED BY MUNICIPALITIES  TO DWS AS AT AUGUST 2022</a:t>
            </a:r>
            <a:endParaRPr kumimoji="0" lang="en-US"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12</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6" name="Content Placeholder 4"/>
          <p:cNvSpPr txBox="1">
            <a:spLocks/>
          </p:cNvSpPr>
          <p:nvPr/>
        </p:nvSpPr>
        <p:spPr>
          <a:xfrm>
            <a:off x="77152" y="614212"/>
            <a:ext cx="8941037" cy="53463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4950" marR="0" lvl="1" indent="0" algn="just" defTabSz="457200" rtl="0" eaLnBrk="1" fontAlgn="auto" latinLnBrk="0" hangingPunct="1">
              <a:lnSpc>
                <a:spcPct val="100000"/>
              </a:lnSpc>
              <a:spcBef>
                <a:spcPct val="20000"/>
              </a:spcBef>
              <a:spcAft>
                <a:spcPts val="0"/>
              </a:spcAft>
              <a:buClrTx/>
              <a:buSzTx/>
              <a:buFont typeface="Arial"/>
              <a:buNone/>
              <a:tabLst/>
              <a:defRPr/>
            </a:pPr>
            <a:endParaRPr kumimoji="0" lang="en-ZA" sz="2000" b="0" i="1"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en-GB" sz="16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3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6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Wingdings" panose="05000000000000000000" pitchFamily="2" charset="2"/>
              <a:buChar char="q"/>
              <a:tabLst/>
              <a:defRPr/>
            </a:pPr>
            <a:endParaRPr kumimoji="0" lang="en-US" sz="1600" b="0" i="0" u="none" strike="noStrike" kern="1200" cap="none" spc="0" normalizeH="0" baseline="0" noProof="0" dirty="0">
              <a:ln>
                <a:noFill/>
              </a:ln>
              <a:solidFill>
                <a:sysClr val="windowText" lastClr="000000"/>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314682751"/>
              </p:ext>
            </p:extLst>
          </p:nvPr>
        </p:nvGraphicFramePr>
        <p:xfrm>
          <a:off x="294344" y="614212"/>
          <a:ext cx="9317312" cy="5476971"/>
        </p:xfrm>
        <a:graphic>
          <a:graphicData uri="http://schemas.openxmlformats.org/drawingml/2006/table">
            <a:tbl>
              <a:tblPr firstRow="1" bandRow="1"/>
              <a:tblGrid>
                <a:gridCol w="4487543">
                  <a:extLst>
                    <a:ext uri="{9D8B030D-6E8A-4147-A177-3AD203B41FA5}">
                      <a16:colId xmlns:a16="http://schemas.microsoft.com/office/drawing/2014/main" val="3986709273"/>
                    </a:ext>
                  </a:extLst>
                </a:gridCol>
                <a:gridCol w="4829769">
                  <a:extLst>
                    <a:ext uri="{9D8B030D-6E8A-4147-A177-3AD203B41FA5}">
                      <a16:colId xmlns:a16="http://schemas.microsoft.com/office/drawing/2014/main" val="1220608856"/>
                    </a:ext>
                  </a:extLst>
                </a:gridCol>
              </a:tblGrid>
              <a:tr h="329416">
                <a:tc>
                  <a:txBody>
                    <a:bodyPr/>
                    <a:lstStyle>
                      <a:lvl1pPr marL="0" algn="l" defTabSz="742950" rtl="0" eaLnBrk="1" latinLnBrk="0" hangingPunct="1">
                        <a:defRPr sz="1463" b="1" kern="1200">
                          <a:solidFill>
                            <a:schemeClr val="lt1"/>
                          </a:solidFill>
                          <a:latin typeface="Calibri"/>
                        </a:defRPr>
                      </a:lvl1pPr>
                      <a:lvl2pPr marL="371475" algn="l" defTabSz="742950" rtl="0" eaLnBrk="1" latinLnBrk="0" hangingPunct="1">
                        <a:defRPr sz="1463" b="1" kern="1200">
                          <a:solidFill>
                            <a:schemeClr val="lt1"/>
                          </a:solidFill>
                          <a:latin typeface="Calibri"/>
                        </a:defRPr>
                      </a:lvl2pPr>
                      <a:lvl3pPr marL="742950" algn="l" defTabSz="742950" rtl="0" eaLnBrk="1" latinLnBrk="0" hangingPunct="1">
                        <a:defRPr sz="1463" b="1" kern="1200">
                          <a:solidFill>
                            <a:schemeClr val="lt1"/>
                          </a:solidFill>
                          <a:latin typeface="Calibri"/>
                        </a:defRPr>
                      </a:lvl3pPr>
                      <a:lvl4pPr marL="1114425" algn="l" defTabSz="742950" rtl="0" eaLnBrk="1" latinLnBrk="0" hangingPunct="1">
                        <a:defRPr sz="1463" b="1" kern="1200">
                          <a:solidFill>
                            <a:schemeClr val="lt1"/>
                          </a:solidFill>
                          <a:latin typeface="Calibri"/>
                        </a:defRPr>
                      </a:lvl4pPr>
                      <a:lvl5pPr marL="1485900" algn="l" defTabSz="742950" rtl="0" eaLnBrk="1" latinLnBrk="0" hangingPunct="1">
                        <a:defRPr sz="1463" b="1" kern="1200">
                          <a:solidFill>
                            <a:schemeClr val="lt1"/>
                          </a:solidFill>
                          <a:latin typeface="Calibri"/>
                        </a:defRPr>
                      </a:lvl5pPr>
                      <a:lvl6pPr marL="1857375" algn="l" defTabSz="742950" rtl="0" eaLnBrk="1" latinLnBrk="0" hangingPunct="1">
                        <a:defRPr sz="1463" b="1" kern="1200">
                          <a:solidFill>
                            <a:schemeClr val="lt1"/>
                          </a:solidFill>
                          <a:latin typeface="Calibri"/>
                        </a:defRPr>
                      </a:lvl6pPr>
                      <a:lvl7pPr marL="2228850" algn="l" defTabSz="742950" rtl="0" eaLnBrk="1" latinLnBrk="0" hangingPunct="1">
                        <a:defRPr sz="1463" b="1" kern="1200">
                          <a:solidFill>
                            <a:schemeClr val="lt1"/>
                          </a:solidFill>
                          <a:latin typeface="Calibri"/>
                        </a:defRPr>
                      </a:lvl7pPr>
                      <a:lvl8pPr marL="2600325" algn="l" defTabSz="742950" rtl="0" eaLnBrk="1" latinLnBrk="0" hangingPunct="1">
                        <a:defRPr sz="1463" b="1" kern="1200">
                          <a:solidFill>
                            <a:schemeClr val="lt1"/>
                          </a:solidFill>
                          <a:latin typeface="Calibri"/>
                        </a:defRPr>
                      </a:lvl8pPr>
                      <a:lvl9pPr marL="2971800" algn="l" defTabSz="742950" rtl="0" eaLnBrk="1" latinLnBrk="0" hangingPunct="1">
                        <a:defRPr sz="1463" b="1" kern="1200">
                          <a:solidFill>
                            <a:schemeClr val="lt1"/>
                          </a:solidFill>
                          <a:latin typeface="Calibri"/>
                        </a:defRPr>
                      </a:lvl9pPr>
                    </a:lstStyle>
                    <a:p>
                      <a:pPr algn="l">
                        <a:lnSpc>
                          <a:spcPct val="150000"/>
                        </a:lnSpc>
                      </a:pPr>
                      <a:r>
                        <a:rPr lang="en-US" sz="1400" dirty="0">
                          <a:latin typeface="Arial" panose="020B0604020202020204" pitchFamily="34" charset="0"/>
                          <a:cs typeface="Arial" panose="020B0604020202020204" pitchFamily="34" charset="0"/>
                        </a:rPr>
                        <a:t>INSTITUTION</a:t>
                      </a:r>
                      <a:endParaRPr lang="en-US" sz="1400" b="0" dirty="0">
                        <a:latin typeface="Arial" panose="020B0604020202020204" pitchFamily="34" charset="0"/>
                        <a:cs typeface="Arial" panose="020B0604020202020204" pitchFamily="34" charset="0"/>
                      </a:endParaRPr>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tc>
                  <a:txBody>
                    <a:bodyPr/>
                    <a:lstStyle>
                      <a:lvl1pPr marL="0" algn="l" defTabSz="742950" rtl="0" eaLnBrk="1" latinLnBrk="0" hangingPunct="1">
                        <a:defRPr sz="1463" b="1" kern="1200">
                          <a:solidFill>
                            <a:schemeClr val="lt1"/>
                          </a:solidFill>
                          <a:latin typeface="Calibri"/>
                        </a:defRPr>
                      </a:lvl1pPr>
                      <a:lvl2pPr marL="371475" algn="l" defTabSz="742950" rtl="0" eaLnBrk="1" latinLnBrk="0" hangingPunct="1">
                        <a:defRPr sz="1463" b="1" kern="1200">
                          <a:solidFill>
                            <a:schemeClr val="lt1"/>
                          </a:solidFill>
                          <a:latin typeface="Calibri"/>
                        </a:defRPr>
                      </a:lvl2pPr>
                      <a:lvl3pPr marL="742950" algn="l" defTabSz="742950" rtl="0" eaLnBrk="1" latinLnBrk="0" hangingPunct="1">
                        <a:defRPr sz="1463" b="1" kern="1200">
                          <a:solidFill>
                            <a:schemeClr val="lt1"/>
                          </a:solidFill>
                          <a:latin typeface="Calibri"/>
                        </a:defRPr>
                      </a:lvl3pPr>
                      <a:lvl4pPr marL="1114425" algn="l" defTabSz="742950" rtl="0" eaLnBrk="1" latinLnBrk="0" hangingPunct="1">
                        <a:defRPr sz="1463" b="1" kern="1200">
                          <a:solidFill>
                            <a:schemeClr val="lt1"/>
                          </a:solidFill>
                          <a:latin typeface="Calibri"/>
                        </a:defRPr>
                      </a:lvl4pPr>
                      <a:lvl5pPr marL="1485900" algn="l" defTabSz="742950" rtl="0" eaLnBrk="1" latinLnBrk="0" hangingPunct="1">
                        <a:defRPr sz="1463" b="1" kern="1200">
                          <a:solidFill>
                            <a:schemeClr val="lt1"/>
                          </a:solidFill>
                          <a:latin typeface="Calibri"/>
                        </a:defRPr>
                      </a:lvl5pPr>
                      <a:lvl6pPr marL="1857375" algn="l" defTabSz="742950" rtl="0" eaLnBrk="1" latinLnBrk="0" hangingPunct="1">
                        <a:defRPr sz="1463" b="1" kern="1200">
                          <a:solidFill>
                            <a:schemeClr val="lt1"/>
                          </a:solidFill>
                          <a:latin typeface="Calibri"/>
                        </a:defRPr>
                      </a:lvl6pPr>
                      <a:lvl7pPr marL="2228850" algn="l" defTabSz="742950" rtl="0" eaLnBrk="1" latinLnBrk="0" hangingPunct="1">
                        <a:defRPr sz="1463" b="1" kern="1200">
                          <a:solidFill>
                            <a:schemeClr val="lt1"/>
                          </a:solidFill>
                          <a:latin typeface="Calibri"/>
                        </a:defRPr>
                      </a:lvl7pPr>
                      <a:lvl8pPr marL="2600325" algn="l" defTabSz="742950" rtl="0" eaLnBrk="1" latinLnBrk="0" hangingPunct="1">
                        <a:defRPr sz="1463" b="1" kern="1200">
                          <a:solidFill>
                            <a:schemeClr val="lt1"/>
                          </a:solidFill>
                          <a:latin typeface="Calibri"/>
                        </a:defRPr>
                      </a:lvl8pPr>
                      <a:lvl9pPr marL="2971800" algn="l" defTabSz="742950" rtl="0" eaLnBrk="1" latinLnBrk="0" hangingPunct="1">
                        <a:defRPr sz="1463" b="1" kern="1200">
                          <a:solidFill>
                            <a:schemeClr val="lt1"/>
                          </a:solidFill>
                          <a:latin typeface="Calibri"/>
                        </a:defRPr>
                      </a:lvl9pPr>
                    </a:lstStyle>
                    <a:p>
                      <a:pPr algn="l">
                        <a:lnSpc>
                          <a:spcPct val="150000"/>
                        </a:lnSpc>
                      </a:pPr>
                      <a:r>
                        <a:rPr lang="en-ZA" sz="1400" dirty="0">
                          <a:latin typeface="Arial" panose="020B0604020202020204" pitchFamily="34" charset="0"/>
                          <a:cs typeface="Arial" panose="020B0604020202020204" pitchFamily="34" charset="0"/>
                        </a:rPr>
                        <a:t>DEBT</a:t>
                      </a:r>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591817466"/>
                  </a:ext>
                </a:extLst>
              </a:tr>
              <a:tr h="223501">
                <a:tc>
                  <a:txBody>
                    <a:bodyPr/>
                    <a:lstStyle>
                      <a:lvl1pPr marL="0" algn="l" defTabSz="742950" rtl="0" eaLnBrk="1" latinLnBrk="0" hangingPunct="1">
                        <a:defRPr sz="1463" kern="1200">
                          <a:solidFill>
                            <a:schemeClr val="dk1"/>
                          </a:solidFill>
                          <a:latin typeface="Calibri"/>
                        </a:defRPr>
                      </a:lvl1pPr>
                      <a:lvl2pPr marL="371475" algn="l" defTabSz="742950" rtl="0" eaLnBrk="1" latinLnBrk="0" hangingPunct="1">
                        <a:defRPr sz="1463" kern="1200">
                          <a:solidFill>
                            <a:schemeClr val="dk1"/>
                          </a:solidFill>
                          <a:latin typeface="Calibri"/>
                        </a:defRPr>
                      </a:lvl2pPr>
                      <a:lvl3pPr marL="742950" algn="l" defTabSz="742950" rtl="0" eaLnBrk="1" latinLnBrk="0" hangingPunct="1">
                        <a:defRPr sz="1463" kern="1200">
                          <a:solidFill>
                            <a:schemeClr val="dk1"/>
                          </a:solidFill>
                          <a:latin typeface="Calibri"/>
                        </a:defRPr>
                      </a:lvl3pPr>
                      <a:lvl4pPr marL="1114425" algn="l" defTabSz="742950" rtl="0" eaLnBrk="1" latinLnBrk="0" hangingPunct="1">
                        <a:defRPr sz="1463" kern="1200">
                          <a:solidFill>
                            <a:schemeClr val="dk1"/>
                          </a:solidFill>
                          <a:latin typeface="Calibri"/>
                        </a:defRPr>
                      </a:lvl4pPr>
                      <a:lvl5pPr marL="1485900" algn="l" defTabSz="742950" rtl="0" eaLnBrk="1" latinLnBrk="0" hangingPunct="1">
                        <a:defRPr sz="1463" kern="1200">
                          <a:solidFill>
                            <a:schemeClr val="dk1"/>
                          </a:solidFill>
                          <a:latin typeface="Calibri"/>
                        </a:defRPr>
                      </a:lvl5pPr>
                      <a:lvl6pPr marL="1857375" algn="l" defTabSz="742950" rtl="0" eaLnBrk="1" latinLnBrk="0" hangingPunct="1">
                        <a:defRPr sz="1463" kern="1200">
                          <a:solidFill>
                            <a:schemeClr val="dk1"/>
                          </a:solidFill>
                          <a:latin typeface="Calibri"/>
                        </a:defRPr>
                      </a:lvl6pPr>
                      <a:lvl7pPr marL="2228850" algn="l" defTabSz="742950" rtl="0" eaLnBrk="1" latinLnBrk="0" hangingPunct="1">
                        <a:defRPr sz="1463" kern="1200">
                          <a:solidFill>
                            <a:schemeClr val="dk1"/>
                          </a:solidFill>
                          <a:latin typeface="Calibri"/>
                        </a:defRPr>
                      </a:lvl7pPr>
                      <a:lvl8pPr marL="2600325" algn="l" defTabSz="742950" rtl="0" eaLnBrk="1" latinLnBrk="0" hangingPunct="1">
                        <a:defRPr sz="1463" kern="1200">
                          <a:solidFill>
                            <a:schemeClr val="dk1"/>
                          </a:solidFill>
                          <a:latin typeface="Calibri"/>
                        </a:defRPr>
                      </a:lvl8pPr>
                      <a:lvl9pPr marL="2971800" algn="l" defTabSz="742950" rtl="0" eaLnBrk="1" latinLnBrk="0" hangingPunct="1">
                        <a:defRPr sz="1463" kern="1200">
                          <a:solidFill>
                            <a:schemeClr val="dk1"/>
                          </a:solidFill>
                          <a:latin typeface="Calibri"/>
                        </a:defRPr>
                      </a:lvl9pPr>
                    </a:lstStyle>
                    <a:p>
                      <a:pPr marL="0" marR="0" lvl="0" indent="0" algn="l" defTabSz="457200" rtl="0" eaLnBrk="1" fontAlgn="ctr" latinLnBrk="0" hangingPunct="1">
                        <a:lnSpc>
                          <a:spcPct val="150000"/>
                        </a:lnSpc>
                        <a:spcBef>
                          <a:spcPts val="0"/>
                        </a:spcBef>
                        <a:spcAft>
                          <a:spcPts val="0"/>
                        </a:spcAft>
                        <a:buClrTx/>
                        <a:buSzTx/>
                        <a:buFontTx/>
                        <a:buNone/>
                        <a:tabLst/>
                        <a:defRPr/>
                      </a:pPr>
                      <a:r>
                        <a:rPr lang="en-ZA" sz="1400" b="0" i="0" u="none" strike="noStrike" dirty="0">
                          <a:solidFill>
                            <a:srgbClr val="000000"/>
                          </a:solidFill>
                          <a:effectLst/>
                          <a:latin typeface="Arial" panose="020B0604020202020204" pitchFamily="34" charset="0"/>
                          <a:cs typeface="Arial" panose="020B0604020202020204" pitchFamily="34" charset="0"/>
                        </a:rPr>
                        <a:t>City of Mbombela </a:t>
                      </a:r>
                    </a:p>
                  </a:txBody>
                  <a:tcPr marL="7739" marR="7739" marT="7739"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742950" rtl="0" eaLnBrk="1" latinLnBrk="0" hangingPunct="1">
                        <a:defRPr sz="1463" kern="1200">
                          <a:solidFill>
                            <a:schemeClr val="dk1"/>
                          </a:solidFill>
                          <a:latin typeface="Calibri"/>
                        </a:defRPr>
                      </a:lvl1pPr>
                      <a:lvl2pPr marL="371475" algn="l" defTabSz="742950" rtl="0" eaLnBrk="1" latinLnBrk="0" hangingPunct="1">
                        <a:defRPr sz="1463" kern="1200">
                          <a:solidFill>
                            <a:schemeClr val="dk1"/>
                          </a:solidFill>
                          <a:latin typeface="Calibri"/>
                        </a:defRPr>
                      </a:lvl2pPr>
                      <a:lvl3pPr marL="742950" algn="l" defTabSz="742950" rtl="0" eaLnBrk="1" latinLnBrk="0" hangingPunct="1">
                        <a:defRPr sz="1463" kern="1200">
                          <a:solidFill>
                            <a:schemeClr val="dk1"/>
                          </a:solidFill>
                          <a:latin typeface="Calibri"/>
                        </a:defRPr>
                      </a:lvl3pPr>
                      <a:lvl4pPr marL="1114425" algn="l" defTabSz="742950" rtl="0" eaLnBrk="1" latinLnBrk="0" hangingPunct="1">
                        <a:defRPr sz="1463" kern="1200">
                          <a:solidFill>
                            <a:schemeClr val="dk1"/>
                          </a:solidFill>
                          <a:latin typeface="Calibri"/>
                        </a:defRPr>
                      </a:lvl4pPr>
                      <a:lvl5pPr marL="1485900" algn="l" defTabSz="742950" rtl="0" eaLnBrk="1" latinLnBrk="0" hangingPunct="1">
                        <a:defRPr sz="1463" kern="1200">
                          <a:solidFill>
                            <a:schemeClr val="dk1"/>
                          </a:solidFill>
                          <a:latin typeface="Calibri"/>
                        </a:defRPr>
                      </a:lvl5pPr>
                      <a:lvl6pPr marL="1857375" algn="l" defTabSz="742950" rtl="0" eaLnBrk="1" latinLnBrk="0" hangingPunct="1">
                        <a:defRPr sz="1463" kern="1200">
                          <a:solidFill>
                            <a:schemeClr val="dk1"/>
                          </a:solidFill>
                          <a:latin typeface="Calibri"/>
                        </a:defRPr>
                      </a:lvl6pPr>
                      <a:lvl7pPr marL="2228850" algn="l" defTabSz="742950" rtl="0" eaLnBrk="1" latinLnBrk="0" hangingPunct="1">
                        <a:defRPr sz="1463" kern="1200">
                          <a:solidFill>
                            <a:schemeClr val="dk1"/>
                          </a:solidFill>
                          <a:latin typeface="Calibri"/>
                        </a:defRPr>
                      </a:lvl7pPr>
                      <a:lvl8pPr marL="2600325" algn="l" defTabSz="742950" rtl="0" eaLnBrk="1" latinLnBrk="0" hangingPunct="1">
                        <a:defRPr sz="1463" kern="1200">
                          <a:solidFill>
                            <a:schemeClr val="dk1"/>
                          </a:solidFill>
                          <a:latin typeface="Calibri"/>
                        </a:defRPr>
                      </a:lvl8pPr>
                      <a:lvl9pPr marL="2971800" algn="l" defTabSz="742950" rtl="0" eaLnBrk="1" latinLnBrk="0" hangingPunct="1">
                        <a:defRPr sz="1463" kern="1200">
                          <a:solidFill>
                            <a:schemeClr val="dk1"/>
                          </a:solidFill>
                          <a:latin typeface="Calibri"/>
                        </a:defRPr>
                      </a:lvl9pPr>
                    </a:lstStyle>
                    <a:p>
                      <a:pPr algn="l" fontAlgn="b">
                        <a:lnSpc>
                          <a:spcPct val="150000"/>
                        </a:lnSpc>
                      </a:pPr>
                      <a:r>
                        <a:rPr lang="en-US" sz="1400" b="0" i="0" u="none" strike="noStrike" dirty="0">
                          <a:solidFill>
                            <a:srgbClr val="000000"/>
                          </a:solidFill>
                          <a:effectLst/>
                          <a:latin typeface="Arial" panose="020B0604020202020204" pitchFamily="34" charset="0"/>
                          <a:cs typeface="Arial" panose="020B0604020202020204" pitchFamily="34" charset="0"/>
                        </a:rPr>
                        <a:t> R</a:t>
                      </a:r>
                      <a:r>
                        <a:rPr lang="en-US" sz="1400" b="0" i="0" u="none" strike="noStrike" baseline="0" dirty="0">
                          <a:solidFill>
                            <a:srgbClr val="000000"/>
                          </a:solidFill>
                          <a:effectLst/>
                          <a:latin typeface="Arial" panose="020B0604020202020204" pitchFamily="34" charset="0"/>
                          <a:cs typeface="Arial" panose="020B0604020202020204" pitchFamily="34" charset="0"/>
                        </a:rPr>
                        <a:t>179 332 820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159" marR="5159" marT="5159"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1161732946"/>
                  </a:ext>
                </a:extLst>
              </a:tr>
              <a:tr h="272284">
                <a:tc>
                  <a:txBody>
                    <a:bodyPr/>
                    <a:lstStyle>
                      <a:lvl1pPr marL="0" algn="l" defTabSz="742950" rtl="0" eaLnBrk="1" latinLnBrk="0" hangingPunct="1">
                        <a:defRPr sz="1463" kern="1200">
                          <a:solidFill>
                            <a:schemeClr val="dk1"/>
                          </a:solidFill>
                          <a:latin typeface="Calibri"/>
                        </a:defRPr>
                      </a:lvl1pPr>
                      <a:lvl2pPr marL="371475" algn="l" defTabSz="742950" rtl="0" eaLnBrk="1" latinLnBrk="0" hangingPunct="1">
                        <a:defRPr sz="1463" kern="1200">
                          <a:solidFill>
                            <a:schemeClr val="dk1"/>
                          </a:solidFill>
                          <a:latin typeface="Calibri"/>
                        </a:defRPr>
                      </a:lvl2pPr>
                      <a:lvl3pPr marL="742950" algn="l" defTabSz="742950" rtl="0" eaLnBrk="1" latinLnBrk="0" hangingPunct="1">
                        <a:defRPr sz="1463" kern="1200">
                          <a:solidFill>
                            <a:schemeClr val="dk1"/>
                          </a:solidFill>
                          <a:latin typeface="Calibri"/>
                        </a:defRPr>
                      </a:lvl3pPr>
                      <a:lvl4pPr marL="1114425" algn="l" defTabSz="742950" rtl="0" eaLnBrk="1" latinLnBrk="0" hangingPunct="1">
                        <a:defRPr sz="1463" kern="1200">
                          <a:solidFill>
                            <a:schemeClr val="dk1"/>
                          </a:solidFill>
                          <a:latin typeface="Calibri"/>
                        </a:defRPr>
                      </a:lvl4pPr>
                      <a:lvl5pPr marL="1485900" algn="l" defTabSz="742950" rtl="0" eaLnBrk="1" latinLnBrk="0" hangingPunct="1">
                        <a:defRPr sz="1463" kern="1200">
                          <a:solidFill>
                            <a:schemeClr val="dk1"/>
                          </a:solidFill>
                          <a:latin typeface="Calibri"/>
                        </a:defRPr>
                      </a:lvl5pPr>
                      <a:lvl6pPr marL="1857375" algn="l" defTabSz="742950" rtl="0" eaLnBrk="1" latinLnBrk="0" hangingPunct="1">
                        <a:defRPr sz="1463" kern="1200">
                          <a:solidFill>
                            <a:schemeClr val="dk1"/>
                          </a:solidFill>
                          <a:latin typeface="Calibri"/>
                        </a:defRPr>
                      </a:lvl6pPr>
                      <a:lvl7pPr marL="2228850" algn="l" defTabSz="742950" rtl="0" eaLnBrk="1" latinLnBrk="0" hangingPunct="1">
                        <a:defRPr sz="1463" kern="1200">
                          <a:solidFill>
                            <a:schemeClr val="dk1"/>
                          </a:solidFill>
                          <a:latin typeface="Calibri"/>
                        </a:defRPr>
                      </a:lvl7pPr>
                      <a:lvl8pPr marL="2600325" algn="l" defTabSz="742950" rtl="0" eaLnBrk="1" latinLnBrk="0" hangingPunct="1">
                        <a:defRPr sz="1463" kern="1200">
                          <a:solidFill>
                            <a:schemeClr val="dk1"/>
                          </a:solidFill>
                          <a:latin typeface="Calibri"/>
                        </a:defRPr>
                      </a:lvl8pPr>
                      <a:lvl9pPr marL="2971800" algn="l" defTabSz="742950" rtl="0" eaLnBrk="1" latinLnBrk="0" hangingPunct="1">
                        <a:defRPr sz="1463" kern="1200">
                          <a:solidFill>
                            <a:schemeClr val="dk1"/>
                          </a:solidFill>
                          <a:latin typeface="Calibri"/>
                        </a:defRPr>
                      </a:lvl9pPr>
                    </a:lstStyle>
                    <a:p>
                      <a:pPr algn="l" rtl="0" fontAlgn="ctr">
                        <a:lnSpc>
                          <a:spcPct val="150000"/>
                        </a:lnSpc>
                      </a:pPr>
                      <a:r>
                        <a:rPr lang="en-ZA" sz="1400" b="0" i="0" u="none" strike="noStrike" dirty="0" err="1">
                          <a:solidFill>
                            <a:srgbClr val="000000"/>
                          </a:solidFill>
                          <a:effectLst/>
                          <a:latin typeface="Arial" panose="020B0604020202020204" pitchFamily="34" charset="0"/>
                          <a:cs typeface="Arial" panose="020B0604020202020204" pitchFamily="34" charset="0"/>
                        </a:rPr>
                        <a:t>Emalahleni</a:t>
                      </a:r>
                      <a:r>
                        <a:rPr lang="en-ZA" sz="1400" b="0" i="0" u="none" strike="noStrike" dirty="0">
                          <a:solidFill>
                            <a:srgbClr val="000000"/>
                          </a:solidFill>
                          <a:effectLst/>
                          <a:latin typeface="Arial" panose="020B0604020202020204" pitchFamily="34" charset="0"/>
                          <a:cs typeface="Arial" panose="020B0604020202020204" pitchFamily="34" charset="0"/>
                        </a:rPr>
                        <a:t> local municipality</a:t>
                      </a:r>
                    </a:p>
                  </a:txBody>
                  <a:tcPr marL="7739" marR="7739" marT="7739"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742950" rtl="0" eaLnBrk="1" latinLnBrk="0" hangingPunct="1">
                        <a:defRPr sz="1463" kern="1200">
                          <a:solidFill>
                            <a:schemeClr val="dk1"/>
                          </a:solidFill>
                          <a:latin typeface="Calibri"/>
                        </a:defRPr>
                      </a:lvl1pPr>
                      <a:lvl2pPr marL="371475" algn="l" defTabSz="742950" rtl="0" eaLnBrk="1" latinLnBrk="0" hangingPunct="1">
                        <a:defRPr sz="1463" kern="1200">
                          <a:solidFill>
                            <a:schemeClr val="dk1"/>
                          </a:solidFill>
                          <a:latin typeface="Calibri"/>
                        </a:defRPr>
                      </a:lvl2pPr>
                      <a:lvl3pPr marL="742950" algn="l" defTabSz="742950" rtl="0" eaLnBrk="1" latinLnBrk="0" hangingPunct="1">
                        <a:defRPr sz="1463" kern="1200">
                          <a:solidFill>
                            <a:schemeClr val="dk1"/>
                          </a:solidFill>
                          <a:latin typeface="Calibri"/>
                        </a:defRPr>
                      </a:lvl3pPr>
                      <a:lvl4pPr marL="1114425" algn="l" defTabSz="742950" rtl="0" eaLnBrk="1" latinLnBrk="0" hangingPunct="1">
                        <a:defRPr sz="1463" kern="1200">
                          <a:solidFill>
                            <a:schemeClr val="dk1"/>
                          </a:solidFill>
                          <a:latin typeface="Calibri"/>
                        </a:defRPr>
                      </a:lvl4pPr>
                      <a:lvl5pPr marL="1485900" algn="l" defTabSz="742950" rtl="0" eaLnBrk="1" latinLnBrk="0" hangingPunct="1">
                        <a:defRPr sz="1463" kern="1200">
                          <a:solidFill>
                            <a:schemeClr val="dk1"/>
                          </a:solidFill>
                          <a:latin typeface="Calibri"/>
                        </a:defRPr>
                      </a:lvl5pPr>
                      <a:lvl6pPr marL="1857375" algn="l" defTabSz="742950" rtl="0" eaLnBrk="1" latinLnBrk="0" hangingPunct="1">
                        <a:defRPr sz="1463" kern="1200">
                          <a:solidFill>
                            <a:schemeClr val="dk1"/>
                          </a:solidFill>
                          <a:latin typeface="Calibri"/>
                        </a:defRPr>
                      </a:lvl6pPr>
                      <a:lvl7pPr marL="2228850" algn="l" defTabSz="742950" rtl="0" eaLnBrk="1" latinLnBrk="0" hangingPunct="1">
                        <a:defRPr sz="1463" kern="1200">
                          <a:solidFill>
                            <a:schemeClr val="dk1"/>
                          </a:solidFill>
                          <a:latin typeface="Calibri"/>
                        </a:defRPr>
                      </a:lvl7pPr>
                      <a:lvl8pPr marL="2600325" algn="l" defTabSz="742950" rtl="0" eaLnBrk="1" latinLnBrk="0" hangingPunct="1">
                        <a:defRPr sz="1463" kern="1200">
                          <a:solidFill>
                            <a:schemeClr val="dk1"/>
                          </a:solidFill>
                          <a:latin typeface="Calibri"/>
                        </a:defRPr>
                      </a:lvl8pPr>
                      <a:lvl9pPr marL="2971800" algn="l" defTabSz="742950" rtl="0" eaLnBrk="1" latinLnBrk="0" hangingPunct="1">
                        <a:defRPr sz="1463" kern="1200">
                          <a:solidFill>
                            <a:schemeClr val="dk1"/>
                          </a:solidFill>
                          <a:latin typeface="Calibri"/>
                        </a:defRPr>
                      </a:lvl9pPr>
                    </a:lstStyle>
                    <a:p>
                      <a:pPr algn="l" fontAlgn="b">
                        <a:lnSpc>
                          <a:spcPct val="150000"/>
                        </a:lnSpc>
                      </a:pPr>
                      <a:r>
                        <a:rPr lang="en-US" sz="1400" b="0" i="0" u="none" strike="noStrike" dirty="0">
                          <a:solidFill>
                            <a:srgbClr val="000000"/>
                          </a:solidFill>
                          <a:effectLst/>
                          <a:latin typeface="Arial" panose="020B0604020202020204" pitchFamily="34" charset="0"/>
                          <a:cs typeface="Arial" panose="020B0604020202020204" pitchFamily="34" charset="0"/>
                        </a:rPr>
                        <a:t> R20 579</a:t>
                      </a:r>
                      <a:r>
                        <a:rPr lang="en-US" sz="1400" b="0" i="0" u="none" strike="noStrike" baseline="0" dirty="0">
                          <a:solidFill>
                            <a:srgbClr val="000000"/>
                          </a:solidFill>
                          <a:effectLst/>
                          <a:latin typeface="Arial" panose="020B0604020202020204" pitchFamily="34" charset="0"/>
                          <a:cs typeface="Arial" panose="020B0604020202020204" pitchFamily="34" charset="0"/>
                        </a:rPr>
                        <a:t> 685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159" marR="5159" marT="5159"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2760100799"/>
                  </a:ext>
                </a:extLst>
              </a:tr>
              <a:tr h="403979">
                <a:tc>
                  <a:txBody>
                    <a:bodyPr/>
                    <a:lstStyle>
                      <a:lvl1pPr marL="0" algn="l" defTabSz="742950" rtl="0" eaLnBrk="1" latinLnBrk="0" hangingPunct="1">
                        <a:defRPr sz="1463" kern="1200">
                          <a:solidFill>
                            <a:schemeClr val="dk1"/>
                          </a:solidFill>
                          <a:latin typeface="Calibri"/>
                        </a:defRPr>
                      </a:lvl1pPr>
                      <a:lvl2pPr marL="371475" algn="l" defTabSz="742950" rtl="0" eaLnBrk="1" latinLnBrk="0" hangingPunct="1">
                        <a:defRPr sz="1463" kern="1200">
                          <a:solidFill>
                            <a:schemeClr val="dk1"/>
                          </a:solidFill>
                          <a:latin typeface="Calibri"/>
                        </a:defRPr>
                      </a:lvl2pPr>
                      <a:lvl3pPr marL="742950" algn="l" defTabSz="742950" rtl="0" eaLnBrk="1" latinLnBrk="0" hangingPunct="1">
                        <a:defRPr sz="1463" kern="1200">
                          <a:solidFill>
                            <a:schemeClr val="dk1"/>
                          </a:solidFill>
                          <a:latin typeface="Calibri"/>
                        </a:defRPr>
                      </a:lvl3pPr>
                      <a:lvl4pPr marL="1114425" algn="l" defTabSz="742950" rtl="0" eaLnBrk="1" latinLnBrk="0" hangingPunct="1">
                        <a:defRPr sz="1463" kern="1200">
                          <a:solidFill>
                            <a:schemeClr val="dk1"/>
                          </a:solidFill>
                          <a:latin typeface="Calibri"/>
                        </a:defRPr>
                      </a:lvl4pPr>
                      <a:lvl5pPr marL="1485900" algn="l" defTabSz="742950" rtl="0" eaLnBrk="1" latinLnBrk="0" hangingPunct="1">
                        <a:defRPr sz="1463" kern="1200">
                          <a:solidFill>
                            <a:schemeClr val="dk1"/>
                          </a:solidFill>
                          <a:latin typeface="Calibri"/>
                        </a:defRPr>
                      </a:lvl5pPr>
                      <a:lvl6pPr marL="1857375" algn="l" defTabSz="742950" rtl="0" eaLnBrk="1" latinLnBrk="0" hangingPunct="1">
                        <a:defRPr sz="1463" kern="1200">
                          <a:solidFill>
                            <a:schemeClr val="dk1"/>
                          </a:solidFill>
                          <a:latin typeface="Calibri"/>
                        </a:defRPr>
                      </a:lvl6pPr>
                      <a:lvl7pPr marL="2228850" algn="l" defTabSz="742950" rtl="0" eaLnBrk="1" latinLnBrk="0" hangingPunct="1">
                        <a:defRPr sz="1463" kern="1200">
                          <a:solidFill>
                            <a:schemeClr val="dk1"/>
                          </a:solidFill>
                          <a:latin typeface="Calibri"/>
                        </a:defRPr>
                      </a:lvl7pPr>
                      <a:lvl8pPr marL="2600325" algn="l" defTabSz="742950" rtl="0" eaLnBrk="1" latinLnBrk="0" hangingPunct="1">
                        <a:defRPr sz="1463" kern="1200">
                          <a:solidFill>
                            <a:schemeClr val="dk1"/>
                          </a:solidFill>
                          <a:latin typeface="Calibri"/>
                        </a:defRPr>
                      </a:lvl8pPr>
                      <a:lvl9pPr marL="2971800" algn="l" defTabSz="742950" rtl="0" eaLnBrk="1" latinLnBrk="0" hangingPunct="1">
                        <a:defRPr sz="1463" kern="1200">
                          <a:solidFill>
                            <a:schemeClr val="dk1"/>
                          </a:solidFill>
                          <a:latin typeface="Calibri"/>
                        </a:defRPr>
                      </a:lvl9pPr>
                    </a:lstStyle>
                    <a:p>
                      <a:pPr algn="l" rtl="0" fontAlgn="ctr">
                        <a:lnSpc>
                          <a:spcPct val="150000"/>
                        </a:lnSpc>
                      </a:pPr>
                      <a:r>
                        <a:rPr lang="en-ZA" sz="1400" b="0" i="0" u="none" strike="noStrike" dirty="0" err="1">
                          <a:solidFill>
                            <a:srgbClr val="000000"/>
                          </a:solidFill>
                          <a:effectLst/>
                          <a:latin typeface="Arial" panose="020B0604020202020204" pitchFamily="34" charset="0"/>
                          <a:cs typeface="Arial" panose="020B0604020202020204" pitchFamily="34" charset="0"/>
                        </a:rPr>
                        <a:t>Msukaligwa</a:t>
                      </a:r>
                      <a:r>
                        <a:rPr lang="en-ZA" sz="1400" b="0" i="0" u="none" strike="noStrike" dirty="0">
                          <a:solidFill>
                            <a:srgbClr val="000000"/>
                          </a:solidFill>
                          <a:effectLst/>
                          <a:latin typeface="Arial" panose="020B0604020202020204" pitchFamily="34" charset="0"/>
                          <a:cs typeface="Arial" panose="020B0604020202020204" pitchFamily="34" charset="0"/>
                        </a:rPr>
                        <a:t> local municipality</a:t>
                      </a:r>
                    </a:p>
                  </a:txBody>
                  <a:tcPr marL="7739" marR="7739" marT="7739"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742950" rtl="0" eaLnBrk="1" latinLnBrk="0" hangingPunct="1">
                        <a:defRPr sz="1463" kern="1200">
                          <a:solidFill>
                            <a:schemeClr val="dk1"/>
                          </a:solidFill>
                          <a:latin typeface="Calibri"/>
                        </a:defRPr>
                      </a:lvl1pPr>
                      <a:lvl2pPr marL="371475" algn="l" defTabSz="742950" rtl="0" eaLnBrk="1" latinLnBrk="0" hangingPunct="1">
                        <a:defRPr sz="1463" kern="1200">
                          <a:solidFill>
                            <a:schemeClr val="dk1"/>
                          </a:solidFill>
                          <a:latin typeface="Calibri"/>
                        </a:defRPr>
                      </a:lvl2pPr>
                      <a:lvl3pPr marL="742950" algn="l" defTabSz="742950" rtl="0" eaLnBrk="1" latinLnBrk="0" hangingPunct="1">
                        <a:defRPr sz="1463" kern="1200">
                          <a:solidFill>
                            <a:schemeClr val="dk1"/>
                          </a:solidFill>
                          <a:latin typeface="Calibri"/>
                        </a:defRPr>
                      </a:lvl3pPr>
                      <a:lvl4pPr marL="1114425" algn="l" defTabSz="742950" rtl="0" eaLnBrk="1" latinLnBrk="0" hangingPunct="1">
                        <a:defRPr sz="1463" kern="1200">
                          <a:solidFill>
                            <a:schemeClr val="dk1"/>
                          </a:solidFill>
                          <a:latin typeface="Calibri"/>
                        </a:defRPr>
                      </a:lvl4pPr>
                      <a:lvl5pPr marL="1485900" algn="l" defTabSz="742950" rtl="0" eaLnBrk="1" latinLnBrk="0" hangingPunct="1">
                        <a:defRPr sz="1463" kern="1200">
                          <a:solidFill>
                            <a:schemeClr val="dk1"/>
                          </a:solidFill>
                          <a:latin typeface="Calibri"/>
                        </a:defRPr>
                      </a:lvl5pPr>
                      <a:lvl6pPr marL="1857375" algn="l" defTabSz="742950" rtl="0" eaLnBrk="1" latinLnBrk="0" hangingPunct="1">
                        <a:defRPr sz="1463" kern="1200">
                          <a:solidFill>
                            <a:schemeClr val="dk1"/>
                          </a:solidFill>
                          <a:latin typeface="Calibri"/>
                        </a:defRPr>
                      </a:lvl6pPr>
                      <a:lvl7pPr marL="2228850" algn="l" defTabSz="742950" rtl="0" eaLnBrk="1" latinLnBrk="0" hangingPunct="1">
                        <a:defRPr sz="1463" kern="1200">
                          <a:solidFill>
                            <a:schemeClr val="dk1"/>
                          </a:solidFill>
                          <a:latin typeface="Calibri"/>
                        </a:defRPr>
                      </a:lvl7pPr>
                      <a:lvl8pPr marL="2600325" algn="l" defTabSz="742950" rtl="0" eaLnBrk="1" latinLnBrk="0" hangingPunct="1">
                        <a:defRPr sz="1463" kern="1200">
                          <a:solidFill>
                            <a:schemeClr val="dk1"/>
                          </a:solidFill>
                          <a:latin typeface="Calibri"/>
                        </a:defRPr>
                      </a:lvl8pPr>
                      <a:lvl9pPr marL="2971800" algn="l" defTabSz="742950" rtl="0" eaLnBrk="1" latinLnBrk="0" hangingPunct="1">
                        <a:defRPr sz="1463" kern="1200">
                          <a:solidFill>
                            <a:schemeClr val="dk1"/>
                          </a:solidFill>
                          <a:latin typeface="Calibri"/>
                        </a:defRPr>
                      </a:lvl9pPr>
                    </a:lstStyle>
                    <a:p>
                      <a:pPr marL="0" marR="0" lvl="0" indent="0" algn="l" defTabSz="457200" rtl="0" eaLnBrk="1" fontAlgn="t" latinLnBrk="0" hangingPunct="1">
                        <a:lnSpc>
                          <a:spcPct val="15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cs typeface="Arial" panose="020B0604020202020204" pitchFamily="34" charset="0"/>
                        </a:rPr>
                        <a:t> R 64</a:t>
                      </a:r>
                      <a:r>
                        <a:rPr lang="en-US" sz="1400" b="0" i="0" u="none" strike="noStrike" baseline="0" dirty="0">
                          <a:solidFill>
                            <a:srgbClr val="000000"/>
                          </a:solidFill>
                          <a:effectLst/>
                          <a:latin typeface="Arial" panose="020B0604020202020204" pitchFamily="34" charset="0"/>
                          <a:cs typeface="Arial" panose="020B0604020202020204" pitchFamily="34" charset="0"/>
                        </a:rPr>
                        <a:t> 655 351</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7739" marR="7739" marT="7739"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355137619"/>
                  </a:ext>
                </a:extLst>
              </a:tr>
              <a:tr h="316583">
                <a:tc>
                  <a:txBody>
                    <a:bodyPr/>
                    <a:lstStyle>
                      <a:lvl1pPr marL="0" algn="l" defTabSz="742950" rtl="0" eaLnBrk="1" latinLnBrk="0" hangingPunct="1">
                        <a:defRPr sz="1463" kern="1200">
                          <a:solidFill>
                            <a:schemeClr val="dk1"/>
                          </a:solidFill>
                          <a:latin typeface="Calibri"/>
                        </a:defRPr>
                      </a:lvl1pPr>
                      <a:lvl2pPr marL="371475" algn="l" defTabSz="742950" rtl="0" eaLnBrk="1" latinLnBrk="0" hangingPunct="1">
                        <a:defRPr sz="1463" kern="1200">
                          <a:solidFill>
                            <a:schemeClr val="dk1"/>
                          </a:solidFill>
                          <a:latin typeface="Calibri"/>
                        </a:defRPr>
                      </a:lvl2pPr>
                      <a:lvl3pPr marL="742950" algn="l" defTabSz="742950" rtl="0" eaLnBrk="1" latinLnBrk="0" hangingPunct="1">
                        <a:defRPr sz="1463" kern="1200">
                          <a:solidFill>
                            <a:schemeClr val="dk1"/>
                          </a:solidFill>
                          <a:latin typeface="Calibri"/>
                        </a:defRPr>
                      </a:lvl3pPr>
                      <a:lvl4pPr marL="1114425" algn="l" defTabSz="742950" rtl="0" eaLnBrk="1" latinLnBrk="0" hangingPunct="1">
                        <a:defRPr sz="1463" kern="1200">
                          <a:solidFill>
                            <a:schemeClr val="dk1"/>
                          </a:solidFill>
                          <a:latin typeface="Calibri"/>
                        </a:defRPr>
                      </a:lvl4pPr>
                      <a:lvl5pPr marL="1485900" algn="l" defTabSz="742950" rtl="0" eaLnBrk="1" latinLnBrk="0" hangingPunct="1">
                        <a:defRPr sz="1463" kern="1200">
                          <a:solidFill>
                            <a:schemeClr val="dk1"/>
                          </a:solidFill>
                          <a:latin typeface="Calibri"/>
                        </a:defRPr>
                      </a:lvl5pPr>
                      <a:lvl6pPr marL="1857375" algn="l" defTabSz="742950" rtl="0" eaLnBrk="1" latinLnBrk="0" hangingPunct="1">
                        <a:defRPr sz="1463" kern="1200">
                          <a:solidFill>
                            <a:schemeClr val="dk1"/>
                          </a:solidFill>
                          <a:latin typeface="Calibri"/>
                        </a:defRPr>
                      </a:lvl6pPr>
                      <a:lvl7pPr marL="2228850" algn="l" defTabSz="742950" rtl="0" eaLnBrk="1" latinLnBrk="0" hangingPunct="1">
                        <a:defRPr sz="1463" kern="1200">
                          <a:solidFill>
                            <a:schemeClr val="dk1"/>
                          </a:solidFill>
                          <a:latin typeface="Calibri"/>
                        </a:defRPr>
                      </a:lvl7pPr>
                      <a:lvl8pPr marL="2600325" algn="l" defTabSz="742950" rtl="0" eaLnBrk="1" latinLnBrk="0" hangingPunct="1">
                        <a:defRPr sz="1463" kern="1200">
                          <a:solidFill>
                            <a:schemeClr val="dk1"/>
                          </a:solidFill>
                          <a:latin typeface="Calibri"/>
                        </a:defRPr>
                      </a:lvl8pPr>
                      <a:lvl9pPr marL="2971800" algn="l" defTabSz="742950" rtl="0" eaLnBrk="1" latinLnBrk="0" hangingPunct="1">
                        <a:defRPr sz="1463" kern="1200">
                          <a:solidFill>
                            <a:schemeClr val="dk1"/>
                          </a:solidFill>
                          <a:latin typeface="Calibri"/>
                        </a:defRPr>
                      </a:lvl9pPr>
                    </a:lstStyle>
                    <a:p>
                      <a:pPr algn="l" rtl="0" fontAlgn="ctr">
                        <a:lnSpc>
                          <a:spcPct val="150000"/>
                        </a:lnSpc>
                      </a:pPr>
                      <a:r>
                        <a:rPr lang="en-ZA" sz="1400" b="0" i="0" u="none" strike="noStrike" dirty="0">
                          <a:solidFill>
                            <a:srgbClr val="000000"/>
                          </a:solidFill>
                          <a:effectLst/>
                          <a:latin typeface="Arial" panose="020B0604020202020204" pitchFamily="34" charset="0"/>
                          <a:cs typeface="Arial" panose="020B0604020202020204" pitchFamily="34" charset="0"/>
                        </a:rPr>
                        <a:t>Dr Pixley ka Seme local municipality</a:t>
                      </a:r>
                    </a:p>
                  </a:txBody>
                  <a:tcPr marL="7739" marR="7739" marT="7739"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742950" rtl="0" eaLnBrk="1" latinLnBrk="0" hangingPunct="1">
                        <a:defRPr sz="1463" kern="1200">
                          <a:solidFill>
                            <a:schemeClr val="dk1"/>
                          </a:solidFill>
                          <a:latin typeface="Calibri"/>
                        </a:defRPr>
                      </a:lvl1pPr>
                      <a:lvl2pPr marL="371475" algn="l" defTabSz="742950" rtl="0" eaLnBrk="1" latinLnBrk="0" hangingPunct="1">
                        <a:defRPr sz="1463" kern="1200">
                          <a:solidFill>
                            <a:schemeClr val="dk1"/>
                          </a:solidFill>
                          <a:latin typeface="Calibri"/>
                        </a:defRPr>
                      </a:lvl2pPr>
                      <a:lvl3pPr marL="742950" algn="l" defTabSz="742950" rtl="0" eaLnBrk="1" latinLnBrk="0" hangingPunct="1">
                        <a:defRPr sz="1463" kern="1200">
                          <a:solidFill>
                            <a:schemeClr val="dk1"/>
                          </a:solidFill>
                          <a:latin typeface="Calibri"/>
                        </a:defRPr>
                      </a:lvl3pPr>
                      <a:lvl4pPr marL="1114425" algn="l" defTabSz="742950" rtl="0" eaLnBrk="1" latinLnBrk="0" hangingPunct="1">
                        <a:defRPr sz="1463" kern="1200">
                          <a:solidFill>
                            <a:schemeClr val="dk1"/>
                          </a:solidFill>
                          <a:latin typeface="Calibri"/>
                        </a:defRPr>
                      </a:lvl4pPr>
                      <a:lvl5pPr marL="1485900" algn="l" defTabSz="742950" rtl="0" eaLnBrk="1" latinLnBrk="0" hangingPunct="1">
                        <a:defRPr sz="1463" kern="1200">
                          <a:solidFill>
                            <a:schemeClr val="dk1"/>
                          </a:solidFill>
                          <a:latin typeface="Calibri"/>
                        </a:defRPr>
                      </a:lvl5pPr>
                      <a:lvl6pPr marL="1857375" algn="l" defTabSz="742950" rtl="0" eaLnBrk="1" latinLnBrk="0" hangingPunct="1">
                        <a:defRPr sz="1463" kern="1200">
                          <a:solidFill>
                            <a:schemeClr val="dk1"/>
                          </a:solidFill>
                          <a:latin typeface="Calibri"/>
                        </a:defRPr>
                      </a:lvl6pPr>
                      <a:lvl7pPr marL="2228850" algn="l" defTabSz="742950" rtl="0" eaLnBrk="1" latinLnBrk="0" hangingPunct="1">
                        <a:defRPr sz="1463" kern="1200">
                          <a:solidFill>
                            <a:schemeClr val="dk1"/>
                          </a:solidFill>
                          <a:latin typeface="Calibri"/>
                        </a:defRPr>
                      </a:lvl7pPr>
                      <a:lvl8pPr marL="2600325" algn="l" defTabSz="742950" rtl="0" eaLnBrk="1" latinLnBrk="0" hangingPunct="1">
                        <a:defRPr sz="1463" kern="1200">
                          <a:solidFill>
                            <a:schemeClr val="dk1"/>
                          </a:solidFill>
                          <a:latin typeface="Calibri"/>
                        </a:defRPr>
                      </a:lvl8pPr>
                      <a:lvl9pPr marL="2971800" algn="l" defTabSz="742950" rtl="0" eaLnBrk="1" latinLnBrk="0" hangingPunct="1">
                        <a:defRPr sz="1463" kern="1200">
                          <a:solidFill>
                            <a:schemeClr val="dk1"/>
                          </a:solidFill>
                          <a:latin typeface="Calibri"/>
                        </a:defRPr>
                      </a:lvl9pPr>
                    </a:lstStyle>
                    <a:p>
                      <a:pPr algn="l" fontAlgn="b">
                        <a:lnSpc>
                          <a:spcPct val="150000"/>
                        </a:lnSpc>
                      </a:pPr>
                      <a:r>
                        <a:rPr lang="en-US" sz="1400" b="0" i="0" u="none" strike="noStrike" dirty="0">
                          <a:solidFill>
                            <a:srgbClr val="000000"/>
                          </a:solidFill>
                          <a:effectLst/>
                          <a:latin typeface="Arial" panose="020B0604020202020204" pitchFamily="34" charset="0"/>
                          <a:cs typeface="Arial" panose="020B0604020202020204" pitchFamily="34" charset="0"/>
                        </a:rPr>
                        <a:t> R81</a:t>
                      </a:r>
                      <a:r>
                        <a:rPr lang="en-US" sz="1400" b="0" i="0" u="none" strike="noStrike" baseline="0" dirty="0">
                          <a:solidFill>
                            <a:srgbClr val="000000"/>
                          </a:solidFill>
                          <a:effectLst/>
                          <a:latin typeface="Arial" panose="020B0604020202020204" pitchFamily="34" charset="0"/>
                          <a:cs typeface="Arial" panose="020B0604020202020204" pitchFamily="34" charset="0"/>
                        </a:rPr>
                        <a:t> 863 559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159" marR="5159" marT="5159"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3192131362"/>
                  </a:ext>
                </a:extLst>
              </a:tr>
              <a:tr h="223463">
                <a:tc>
                  <a:txBody>
                    <a:bodyPr/>
                    <a:lstStyle>
                      <a:lvl1pPr marL="0" algn="l" defTabSz="742950" rtl="0" eaLnBrk="1" latinLnBrk="0" hangingPunct="1">
                        <a:defRPr sz="1463" kern="1200">
                          <a:solidFill>
                            <a:schemeClr val="dk1"/>
                          </a:solidFill>
                          <a:latin typeface="Calibri"/>
                        </a:defRPr>
                      </a:lvl1pPr>
                      <a:lvl2pPr marL="371475" algn="l" defTabSz="742950" rtl="0" eaLnBrk="1" latinLnBrk="0" hangingPunct="1">
                        <a:defRPr sz="1463" kern="1200">
                          <a:solidFill>
                            <a:schemeClr val="dk1"/>
                          </a:solidFill>
                          <a:latin typeface="Calibri"/>
                        </a:defRPr>
                      </a:lvl2pPr>
                      <a:lvl3pPr marL="742950" algn="l" defTabSz="742950" rtl="0" eaLnBrk="1" latinLnBrk="0" hangingPunct="1">
                        <a:defRPr sz="1463" kern="1200">
                          <a:solidFill>
                            <a:schemeClr val="dk1"/>
                          </a:solidFill>
                          <a:latin typeface="Calibri"/>
                        </a:defRPr>
                      </a:lvl3pPr>
                      <a:lvl4pPr marL="1114425" algn="l" defTabSz="742950" rtl="0" eaLnBrk="1" latinLnBrk="0" hangingPunct="1">
                        <a:defRPr sz="1463" kern="1200">
                          <a:solidFill>
                            <a:schemeClr val="dk1"/>
                          </a:solidFill>
                          <a:latin typeface="Calibri"/>
                        </a:defRPr>
                      </a:lvl4pPr>
                      <a:lvl5pPr marL="1485900" algn="l" defTabSz="742950" rtl="0" eaLnBrk="1" latinLnBrk="0" hangingPunct="1">
                        <a:defRPr sz="1463" kern="1200">
                          <a:solidFill>
                            <a:schemeClr val="dk1"/>
                          </a:solidFill>
                          <a:latin typeface="Calibri"/>
                        </a:defRPr>
                      </a:lvl5pPr>
                      <a:lvl6pPr marL="1857375" algn="l" defTabSz="742950" rtl="0" eaLnBrk="1" latinLnBrk="0" hangingPunct="1">
                        <a:defRPr sz="1463" kern="1200">
                          <a:solidFill>
                            <a:schemeClr val="dk1"/>
                          </a:solidFill>
                          <a:latin typeface="Calibri"/>
                        </a:defRPr>
                      </a:lvl6pPr>
                      <a:lvl7pPr marL="2228850" algn="l" defTabSz="742950" rtl="0" eaLnBrk="1" latinLnBrk="0" hangingPunct="1">
                        <a:defRPr sz="1463" kern="1200">
                          <a:solidFill>
                            <a:schemeClr val="dk1"/>
                          </a:solidFill>
                          <a:latin typeface="Calibri"/>
                        </a:defRPr>
                      </a:lvl7pPr>
                      <a:lvl8pPr marL="2600325" algn="l" defTabSz="742950" rtl="0" eaLnBrk="1" latinLnBrk="0" hangingPunct="1">
                        <a:defRPr sz="1463" kern="1200">
                          <a:solidFill>
                            <a:schemeClr val="dk1"/>
                          </a:solidFill>
                          <a:latin typeface="Calibri"/>
                        </a:defRPr>
                      </a:lvl8pPr>
                      <a:lvl9pPr marL="2971800" algn="l" defTabSz="742950" rtl="0" eaLnBrk="1" latinLnBrk="0" hangingPunct="1">
                        <a:defRPr sz="1463" kern="1200">
                          <a:solidFill>
                            <a:schemeClr val="dk1"/>
                          </a:solidFill>
                          <a:latin typeface="Calibri"/>
                        </a:defRPr>
                      </a:lvl9pPr>
                    </a:lstStyle>
                    <a:p>
                      <a:pPr algn="l" rtl="0" fontAlgn="ctr">
                        <a:lnSpc>
                          <a:spcPct val="150000"/>
                        </a:lnSpc>
                      </a:pPr>
                      <a:r>
                        <a:rPr lang="en-ZA" sz="1400" b="0" i="0" u="none" strike="noStrike" dirty="0" err="1">
                          <a:solidFill>
                            <a:srgbClr val="000000"/>
                          </a:solidFill>
                          <a:effectLst/>
                          <a:latin typeface="Arial" panose="020B0604020202020204" pitchFamily="34" charset="0"/>
                          <a:cs typeface="Arial" panose="020B0604020202020204" pitchFamily="34" charset="0"/>
                        </a:rPr>
                        <a:t>Lekwa</a:t>
                      </a:r>
                      <a:r>
                        <a:rPr lang="en-ZA" sz="1400" b="0" i="0" u="none" strike="noStrike" dirty="0">
                          <a:solidFill>
                            <a:srgbClr val="000000"/>
                          </a:solidFill>
                          <a:effectLst/>
                          <a:latin typeface="Arial" panose="020B0604020202020204" pitchFamily="34" charset="0"/>
                          <a:cs typeface="Arial" panose="020B0604020202020204" pitchFamily="34" charset="0"/>
                        </a:rPr>
                        <a:t> local municipality</a:t>
                      </a:r>
                    </a:p>
                  </a:txBody>
                  <a:tcPr marL="7739" marR="7739" marT="7739"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742950" rtl="0" eaLnBrk="1" latinLnBrk="0" hangingPunct="1">
                        <a:defRPr sz="1463" kern="1200">
                          <a:solidFill>
                            <a:schemeClr val="dk1"/>
                          </a:solidFill>
                          <a:latin typeface="Calibri"/>
                        </a:defRPr>
                      </a:lvl1pPr>
                      <a:lvl2pPr marL="371475" algn="l" defTabSz="742950" rtl="0" eaLnBrk="1" latinLnBrk="0" hangingPunct="1">
                        <a:defRPr sz="1463" kern="1200">
                          <a:solidFill>
                            <a:schemeClr val="dk1"/>
                          </a:solidFill>
                          <a:latin typeface="Calibri"/>
                        </a:defRPr>
                      </a:lvl2pPr>
                      <a:lvl3pPr marL="742950" algn="l" defTabSz="742950" rtl="0" eaLnBrk="1" latinLnBrk="0" hangingPunct="1">
                        <a:defRPr sz="1463" kern="1200">
                          <a:solidFill>
                            <a:schemeClr val="dk1"/>
                          </a:solidFill>
                          <a:latin typeface="Calibri"/>
                        </a:defRPr>
                      </a:lvl3pPr>
                      <a:lvl4pPr marL="1114425" algn="l" defTabSz="742950" rtl="0" eaLnBrk="1" latinLnBrk="0" hangingPunct="1">
                        <a:defRPr sz="1463" kern="1200">
                          <a:solidFill>
                            <a:schemeClr val="dk1"/>
                          </a:solidFill>
                          <a:latin typeface="Calibri"/>
                        </a:defRPr>
                      </a:lvl4pPr>
                      <a:lvl5pPr marL="1485900" algn="l" defTabSz="742950" rtl="0" eaLnBrk="1" latinLnBrk="0" hangingPunct="1">
                        <a:defRPr sz="1463" kern="1200">
                          <a:solidFill>
                            <a:schemeClr val="dk1"/>
                          </a:solidFill>
                          <a:latin typeface="Calibri"/>
                        </a:defRPr>
                      </a:lvl5pPr>
                      <a:lvl6pPr marL="1857375" algn="l" defTabSz="742950" rtl="0" eaLnBrk="1" latinLnBrk="0" hangingPunct="1">
                        <a:defRPr sz="1463" kern="1200">
                          <a:solidFill>
                            <a:schemeClr val="dk1"/>
                          </a:solidFill>
                          <a:latin typeface="Calibri"/>
                        </a:defRPr>
                      </a:lvl6pPr>
                      <a:lvl7pPr marL="2228850" algn="l" defTabSz="742950" rtl="0" eaLnBrk="1" latinLnBrk="0" hangingPunct="1">
                        <a:defRPr sz="1463" kern="1200">
                          <a:solidFill>
                            <a:schemeClr val="dk1"/>
                          </a:solidFill>
                          <a:latin typeface="Calibri"/>
                        </a:defRPr>
                      </a:lvl7pPr>
                      <a:lvl8pPr marL="2600325" algn="l" defTabSz="742950" rtl="0" eaLnBrk="1" latinLnBrk="0" hangingPunct="1">
                        <a:defRPr sz="1463" kern="1200">
                          <a:solidFill>
                            <a:schemeClr val="dk1"/>
                          </a:solidFill>
                          <a:latin typeface="Calibri"/>
                        </a:defRPr>
                      </a:lvl8pPr>
                      <a:lvl9pPr marL="2971800" algn="l" defTabSz="742950" rtl="0" eaLnBrk="1" latinLnBrk="0" hangingPunct="1">
                        <a:defRPr sz="1463" kern="1200">
                          <a:solidFill>
                            <a:schemeClr val="dk1"/>
                          </a:solidFill>
                          <a:latin typeface="Calibri"/>
                        </a:defRPr>
                      </a:lvl9pPr>
                    </a:lstStyle>
                    <a:p>
                      <a:pPr algn="l" fontAlgn="b">
                        <a:lnSpc>
                          <a:spcPct val="150000"/>
                        </a:lnSpc>
                      </a:pPr>
                      <a:r>
                        <a:rPr lang="en-US" sz="1400" b="0" i="0" u="none" strike="noStrike" dirty="0">
                          <a:solidFill>
                            <a:srgbClr val="000000"/>
                          </a:solidFill>
                          <a:effectLst/>
                          <a:latin typeface="Arial" panose="020B0604020202020204" pitchFamily="34" charset="0"/>
                          <a:cs typeface="Arial" panose="020B0604020202020204" pitchFamily="34" charset="0"/>
                        </a:rPr>
                        <a:t> R</a:t>
                      </a:r>
                      <a:r>
                        <a:rPr lang="en-US" sz="1400" b="0" i="0" u="none" strike="noStrike" baseline="0" dirty="0">
                          <a:solidFill>
                            <a:srgbClr val="000000"/>
                          </a:solidFill>
                          <a:effectLst/>
                          <a:latin typeface="Arial" panose="020B0604020202020204" pitchFamily="34" charset="0"/>
                          <a:cs typeface="Arial" panose="020B0604020202020204" pitchFamily="34" charset="0"/>
                        </a:rPr>
                        <a:t>1 113 375 865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159" marR="5159" marT="5159"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1516581723"/>
                  </a:ext>
                </a:extLst>
              </a:tr>
              <a:tr h="223463">
                <a:tc>
                  <a:txBody>
                    <a:bodyPr/>
                    <a:lstStyle>
                      <a:lvl1pPr marL="0" algn="l" defTabSz="742950" rtl="0" eaLnBrk="1" latinLnBrk="0" hangingPunct="1">
                        <a:defRPr sz="1463" kern="1200">
                          <a:solidFill>
                            <a:schemeClr val="dk1"/>
                          </a:solidFill>
                          <a:latin typeface="Calibri"/>
                        </a:defRPr>
                      </a:lvl1pPr>
                      <a:lvl2pPr marL="371475" algn="l" defTabSz="742950" rtl="0" eaLnBrk="1" latinLnBrk="0" hangingPunct="1">
                        <a:defRPr sz="1463" kern="1200">
                          <a:solidFill>
                            <a:schemeClr val="dk1"/>
                          </a:solidFill>
                          <a:latin typeface="Calibri"/>
                        </a:defRPr>
                      </a:lvl2pPr>
                      <a:lvl3pPr marL="742950" algn="l" defTabSz="742950" rtl="0" eaLnBrk="1" latinLnBrk="0" hangingPunct="1">
                        <a:defRPr sz="1463" kern="1200">
                          <a:solidFill>
                            <a:schemeClr val="dk1"/>
                          </a:solidFill>
                          <a:latin typeface="Calibri"/>
                        </a:defRPr>
                      </a:lvl3pPr>
                      <a:lvl4pPr marL="1114425" algn="l" defTabSz="742950" rtl="0" eaLnBrk="1" latinLnBrk="0" hangingPunct="1">
                        <a:defRPr sz="1463" kern="1200">
                          <a:solidFill>
                            <a:schemeClr val="dk1"/>
                          </a:solidFill>
                          <a:latin typeface="Calibri"/>
                        </a:defRPr>
                      </a:lvl4pPr>
                      <a:lvl5pPr marL="1485900" algn="l" defTabSz="742950" rtl="0" eaLnBrk="1" latinLnBrk="0" hangingPunct="1">
                        <a:defRPr sz="1463" kern="1200">
                          <a:solidFill>
                            <a:schemeClr val="dk1"/>
                          </a:solidFill>
                          <a:latin typeface="Calibri"/>
                        </a:defRPr>
                      </a:lvl5pPr>
                      <a:lvl6pPr marL="1857375" algn="l" defTabSz="742950" rtl="0" eaLnBrk="1" latinLnBrk="0" hangingPunct="1">
                        <a:defRPr sz="1463" kern="1200">
                          <a:solidFill>
                            <a:schemeClr val="dk1"/>
                          </a:solidFill>
                          <a:latin typeface="Calibri"/>
                        </a:defRPr>
                      </a:lvl6pPr>
                      <a:lvl7pPr marL="2228850" algn="l" defTabSz="742950" rtl="0" eaLnBrk="1" latinLnBrk="0" hangingPunct="1">
                        <a:defRPr sz="1463" kern="1200">
                          <a:solidFill>
                            <a:schemeClr val="dk1"/>
                          </a:solidFill>
                          <a:latin typeface="Calibri"/>
                        </a:defRPr>
                      </a:lvl7pPr>
                      <a:lvl8pPr marL="2600325" algn="l" defTabSz="742950" rtl="0" eaLnBrk="1" latinLnBrk="0" hangingPunct="1">
                        <a:defRPr sz="1463" kern="1200">
                          <a:solidFill>
                            <a:schemeClr val="dk1"/>
                          </a:solidFill>
                          <a:latin typeface="Calibri"/>
                        </a:defRPr>
                      </a:lvl8pPr>
                      <a:lvl9pPr marL="2971800" algn="l" defTabSz="742950" rtl="0" eaLnBrk="1" latinLnBrk="0" hangingPunct="1">
                        <a:defRPr sz="1463" kern="1200">
                          <a:solidFill>
                            <a:schemeClr val="dk1"/>
                          </a:solidFill>
                          <a:latin typeface="Calibri"/>
                        </a:defRPr>
                      </a:lvl9pPr>
                    </a:lstStyle>
                    <a:p>
                      <a:pPr algn="l" rtl="0" fontAlgn="ctr">
                        <a:lnSpc>
                          <a:spcPct val="150000"/>
                        </a:lnSpc>
                      </a:pPr>
                      <a:r>
                        <a:rPr lang="en-ZA" sz="1400" b="0" i="0" u="none" strike="noStrike" dirty="0">
                          <a:solidFill>
                            <a:srgbClr val="000000"/>
                          </a:solidFill>
                          <a:effectLst/>
                          <a:latin typeface="Arial" panose="020B0604020202020204" pitchFamily="34" charset="0"/>
                          <a:cs typeface="Arial" panose="020B0604020202020204" pitchFamily="34" charset="0"/>
                        </a:rPr>
                        <a:t>Steve </a:t>
                      </a:r>
                      <a:r>
                        <a:rPr lang="en-ZA" sz="1400" b="0" i="0" u="none" strike="noStrike" dirty="0" err="1">
                          <a:solidFill>
                            <a:srgbClr val="000000"/>
                          </a:solidFill>
                          <a:effectLst/>
                          <a:latin typeface="Arial" panose="020B0604020202020204" pitchFamily="34" charset="0"/>
                          <a:cs typeface="Arial" panose="020B0604020202020204" pitchFamily="34" charset="0"/>
                        </a:rPr>
                        <a:t>Tshwete</a:t>
                      </a:r>
                      <a:r>
                        <a:rPr lang="en-ZA" sz="1400" b="0" i="0" u="none" strike="noStrike" dirty="0">
                          <a:solidFill>
                            <a:srgbClr val="000000"/>
                          </a:solidFill>
                          <a:effectLst/>
                          <a:latin typeface="Arial" panose="020B0604020202020204" pitchFamily="34" charset="0"/>
                          <a:cs typeface="Arial" panose="020B0604020202020204" pitchFamily="34" charset="0"/>
                        </a:rPr>
                        <a:t> local municipality</a:t>
                      </a:r>
                    </a:p>
                  </a:txBody>
                  <a:tcPr marL="7739" marR="7739" marT="7739"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742950" rtl="0" eaLnBrk="1" latinLnBrk="0" hangingPunct="1">
                        <a:defRPr sz="1463" kern="1200">
                          <a:solidFill>
                            <a:schemeClr val="dk1"/>
                          </a:solidFill>
                          <a:latin typeface="Calibri"/>
                        </a:defRPr>
                      </a:lvl1pPr>
                      <a:lvl2pPr marL="371475" algn="l" defTabSz="742950" rtl="0" eaLnBrk="1" latinLnBrk="0" hangingPunct="1">
                        <a:defRPr sz="1463" kern="1200">
                          <a:solidFill>
                            <a:schemeClr val="dk1"/>
                          </a:solidFill>
                          <a:latin typeface="Calibri"/>
                        </a:defRPr>
                      </a:lvl2pPr>
                      <a:lvl3pPr marL="742950" algn="l" defTabSz="742950" rtl="0" eaLnBrk="1" latinLnBrk="0" hangingPunct="1">
                        <a:defRPr sz="1463" kern="1200">
                          <a:solidFill>
                            <a:schemeClr val="dk1"/>
                          </a:solidFill>
                          <a:latin typeface="Calibri"/>
                        </a:defRPr>
                      </a:lvl3pPr>
                      <a:lvl4pPr marL="1114425" algn="l" defTabSz="742950" rtl="0" eaLnBrk="1" latinLnBrk="0" hangingPunct="1">
                        <a:defRPr sz="1463" kern="1200">
                          <a:solidFill>
                            <a:schemeClr val="dk1"/>
                          </a:solidFill>
                          <a:latin typeface="Calibri"/>
                        </a:defRPr>
                      </a:lvl4pPr>
                      <a:lvl5pPr marL="1485900" algn="l" defTabSz="742950" rtl="0" eaLnBrk="1" latinLnBrk="0" hangingPunct="1">
                        <a:defRPr sz="1463" kern="1200">
                          <a:solidFill>
                            <a:schemeClr val="dk1"/>
                          </a:solidFill>
                          <a:latin typeface="Calibri"/>
                        </a:defRPr>
                      </a:lvl5pPr>
                      <a:lvl6pPr marL="1857375" algn="l" defTabSz="742950" rtl="0" eaLnBrk="1" latinLnBrk="0" hangingPunct="1">
                        <a:defRPr sz="1463" kern="1200">
                          <a:solidFill>
                            <a:schemeClr val="dk1"/>
                          </a:solidFill>
                          <a:latin typeface="Calibri"/>
                        </a:defRPr>
                      </a:lvl6pPr>
                      <a:lvl7pPr marL="2228850" algn="l" defTabSz="742950" rtl="0" eaLnBrk="1" latinLnBrk="0" hangingPunct="1">
                        <a:defRPr sz="1463" kern="1200">
                          <a:solidFill>
                            <a:schemeClr val="dk1"/>
                          </a:solidFill>
                          <a:latin typeface="Calibri"/>
                        </a:defRPr>
                      </a:lvl7pPr>
                      <a:lvl8pPr marL="2600325" algn="l" defTabSz="742950" rtl="0" eaLnBrk="1" latinLnBrk="0" hangingPunct="1">
                        <a:defRPr sz="1463" kern="1200">
                          <a:solidFill>
                            <a:schemeClr val="dk1"/>
                          </a:solidFill>
                          <a:latin typeface="Calibri"/>
                        </a:defRPr>
                      </a:lvl8pPr>
                      <a:lvl9pPr marL="2971800" algn="l" defTabSz="742950" rtl="0" eaLnBrk="1" latinLnBrk="0" hangingPunct="1">
                        <a:defRPr sz="1463" kern="1200">
                          <a:solidFill>
                            <a:schemeClr val="dk1"/>
                          </a:solidFill>
                          <a:latin typeface="Calibri"/>
                        </a:defRPr>
                      </a:lvl9pPr>
                    </a:lstStyle>
                    <a:p>
                      <a:pPr algn="l" fontAlgn="b">
                        <a:lnSpc>
                          <a:spcPct val="150000"/>
                        </a:lnSpc>
                      </a:pPr>
                      <a:r>
                        <a:rPr lang="en-US" sz="1400" b="0" i="0" u="none" strike="noStrike" dirty="0">
                          <a:solidFill>
                            <a:srgbClr val="000000"/>
                          </a:solidFill>
                          <a:effectLst/>
                          <a:latin typeface="Arial" panose="020B0604020202020204" pitchFamily="34" charset="0"/>
                          <a:cs typeface="Arial" panose="020B0604020202020204" pitchFamily="34" charset="0"/>
                        </a:rPr>
                        <a:t> R</a:t>
                      </a:r>
                      <a:r>
                        <a:rPr lang="en-US" sz="1400" b="0" i="0" u="none" strike="noStrike" baseline="0" dirty="0">
                          <a:solidFill>
                            <a:srgbClr val="000000"/>
                          </a:solidFill>
                          <a:effectLst/>
                          <a:latin typeface="Arial" panose="020B0604020202020204" pitchFamily="34" charset="0"/>
                          <a:cs typeface="Arial" panose="020B0604020202020204" pitchFamily="34" charset="0"/>
                        </a:rPr>
                        <a:t>21 606 329</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159" marR="5159" marT="5159"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2608529134"/>
                  </a:ext>
                </a:extLst>
              </a:tr>
              <a:tr h="256282">
                <a:tc>
                  <a:txBody>
                    <a:bodyPr/>
                    <a:lstStyle>
                      <a:lvl1pPr marL="0" algn="l" defTabSz="742950" rtl="0" eaLnBrk="1" latinLnBrk="0" hangingPunct="1">
                        <a:defRPr sz="1463" kern="1200">
                          <a:solidFill>
                            <a:schemeClr val="dk1"/>
                          </a:solidFill>
                          <a:latin typeface="Calibri"/>
                        </a:defRPr>
                      </a:lvl1pPr>
                      <a:lvl2pPr marL="371475" algn="l" defTabSz="742950" rtl="0" eaLnBrk="1" latinLnBrk="0" hangingPunct="1">
                        <a:defRPr sz="1463" kern="1200">
                          <a:solidFill>
                            <a:schemeClr val="dk1"/>
                          </a:solidFill>
                          <a:latin typeface="Calibri"/>
                        </a:defRPr>
                      </a:lvl2pPr>
                      <a:lvl3pPr marL="742950" algn="l" defTabSz="742950" rtl="0" eaLnBrk="1" latinLnBrk="0" hangingPunct="1">
                        <a:defRPr sz="1463" kern="1200">
                          <a:solidFill>
                            <a:schemeClr val="dk1"/>
                          </a:solidFill>
                          <a:latin typeface="Calibri"/>
                        </a:defRPr>
                      </a:lvl3pPr>
                      <a:lvl4pPr marL="1114425" algn="l" defTabSz="742950" rtl="0" eaLnBrk="1" latinLnBrk="0" hangingPunct="1">
                        <a:defRPr sz="1463" kern="1200">
                          <a:solidFill>
                            <a:schemeClr val="dk1"/>
                          </a:solidFill>
                          <a:latin typeface="Calibri"/>
                        </a:defRPr>
                      </a:lvl4pPr>
                      <a:lvl5pPr marL="1485900" algn="l" defTabSz="742950" rtl="0" eaLnBrk="1" latinLnBrk="0" hangingPunct="1">
                        <a:defRPr sz="1463" kern="1200">
                          <a:solidFill>
                            <a:schemeClr val="dk1"/>
                          </a:solidFill>
                          <a:latin typeface="Calibri"/>
                        </a:defRPr>
                      </a:lvl5pPr>
                      <a:lvl6pPr marL="1857375" algn="l" defTabSz="742950" rtl="0" eaLnBrk="1" latinLnBrk="0" hangingPunct="1">
                        <a:defRPr sz="1463" kern="1200">
                          <a:solidFill>
                            <a:schemeClr val="dk1"/>
                          </a:solidFill>
                          <a:latin typeface="Calibri"/>
                        </a:defRPr>
                      </a:lvl6pPr>
                      <a:lvl7pPr marL="2228850" algn="l" defTabSz="742950" rtl="0" eaLnBrk="1" latinLnBrk="0" hangingPunct="1">
                        <a:defRPr sz="1463" kern="1200">
                          <a:solidFill>
                            <a:schemeClr val="dk1"/>
                          </a:solidFill>
                          <a:latin typeface="Calibri"/>
                        </a:defRPr>
                      </a:lvl7pPr>
                      <a:lvl8pPr marL="2600325" algn="l" defTabSz="742950" rtl="0" eaLnBrk="1" latinLnBrk="0" hangingPunct="1">
                        <a:defRPr sz="1463" kern="1200">
                          <a:solidFill>
                            <a:schemeClr val="dk1"/>
                          </a:solidFill>
                          <a:latin typeface="Calibri"/>
                        </a:defRPr>
                      </a:lvl8pPr>
                      <a:lvl9pPr marL="2971800" algn="l" defTabSz="742950" rtl="0" eaLnBrk="1" latinLnBrk="0" hangingPunct="1">
                        <a:defRPr sz="1463" kern="1200">
                          <a:solidFill>
                            <a:schemeClr val="dk1"/>
                          </a:solidFill>
                          <a:latin typeface="Calibri"/>
                        </a:defRPr>
                      </a:lvl9pPr>
                    </a:lstStyle>
                    <a:p>
                      <a:pPr algn="l" rtl="0" fontAlgn="ctr">
                        <a:lnSpc>
                          <a:spcPct val="150000"/>
                        </a:lnSpc>
                      </a:pPr>
                      <a:r>
                        <a:rPr lang="en-ZA" sz="1400" b="0" i="0" u="none" strike="noStrike" dirty="0">
                          <a:solidFill>
                            <a:schemeClr val="tx1"/>
                          </a:solidFill>
                          <a:effectLst/>
                          <a:latin typeface="Arial" panose="020B0604020202020204" pitchFamily="34" charset="0"/>
                          <a:cs typeface="Arial" panose="020B0604020202020204" pitchFamily="34" charset="0"/>
                        </a:rPr>
                        <a:t>Bushbuckridge local municipality </a:t>
                      </a:r>
                    </a:p>
                  </a:txBody>
                  <a:tcPr marL="7739" marR="7739" marT="7739"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742950" rtl="0" eaLnBrk="1" latinLnBrk="0" hangingPunct="1">
                        <a:defRPr sz="1463" kern="1200">
                          <a:solidFill>
                            <a:schemeClr val="dk1"/>
                          </a:solidFill>
                          <a:latin typeface="Calibri"/>
                        </a:defRPr>
                      </a:lvl1pPr>
                      <a:lvl2pPr marL="371475" algn="l" defTabSz="742950" rtl="0" eaLnBrk="1" latinLnBrk="0" hangingPunct="1">
                        <a:defRPr sz="1463" kern="1200">
                          <a:solidFill>
                            <a:schemeClr val="dk1"/>
                          </a:solidFill>
                          <a:latin typeface="Calibri"/>
                        </a:defRPr>
                      </a:lvl2pPr>
                      <a:lvl3pPr marL="742950" algn="l" defTabSz="742950" rtl="0" eaLnBrk="1" latinLnBrk="0" hangingPunct="1">
                        <a:defRPr sz="1463" kern="1200">
                          <a:solidFill>
                            <a:schemeClr val="dk1"/>
                          </a:solidFill>
                          <a:latin typeface="Calibri"/>
                        </a:defRPr>
                      </a:lvl3pPr>
                      <a:lvl4pPr marL="1114425" algn="l" defTabSz="742950" rtl="0" eaLnBrk="1" latinLnBrk="0" hangingPunct="1">
                        <a:defRPr sz="1463" kern="1200">
                          <a:solidFill>
                            <a:schemeClr val="dk1"/>
                          </a:solidFill>
                          <a:latin typeface="Calibri"/>
                        </a:defRPr>
                      </a:lvl4pPr>
                      <a:lvl5pPr marL="1485900" algn="l" defTabSz="742950" rtl="0" eaLnBrk="1" latinLnBrk="0" hangingPunct="1">
                        <a:defRPr sz="1463" kern="1200">
                          <a:solidFill>
                            <a:schemeClr val="dk1"/>
                          </a:solidFill>
                          <a:latin typeface="Calibri"/>
                        </a:defRPr>
                      </a:lvl5pPr>
                      <a:lvl6pPr marL="1857375" algn="l" defTabSz="742950" rtl="0" eaLnBrk="1" latinLnBrk="0" hangingPunct="1">
                        <a:defRPr sz="1463" kern="1200">
                          <a:solidFill>
                            <a:schemeClr val="dk1"/>
                          </a:solidFill>
                          <a:latin typeface="Calibri"/>
                        </a:defRPr>
                      </a:lvl6pPr>
                      <a:lvl7pPr marL="2228850" algn="l" defTabSz="742950" rtl="0" eaLnBrk="1" latinLnBrk="0" hangingPunct="1">
                        <a:defRPr sz="1463" kern="1200">
                          <a:solidFill>
                            <a:schemeClr val="dk1"/>
                          </a:solidFill>
                          <a:latin typeface="Calibri"/>
                        </a:defRPr>
                      </a:lvl7pPr>
                      <a:lvl8pPr marL="2600325" algn="l" defTabSz="742950" rtl="0" eaLnBrk="1" latinLnBrk="0" hangingPunct="1">
                        <a:defRPr sz="1463" kern="1200">
                          <a:solidFill>
                            <a:schemeClr val="dk1"/>
                          </a:solidFill>
                          <a:latin typeface="Calibri"/>
                        </a:defRPr>
                      </a:lvl8pPr>
                      <a:lvl9pPr marL="2971800" algn="l" defTabSz="742950" rtl="0" eaLnBrk="1" latinLnBrk="0" hangingPunct="1">
                        <a:defRPr sz="1463" kern="1200">
                          <a:solidFill>
                            <a:schemeClr val="dk1"/>
                          </a:solidFill>
                          <a:latin typeface="Calibri"/>
                        </a:defRPr>
                      </a:lvl9pPr>
                    </a:lstStyle>
                    <a:p>
                      <a:pPr algn="l" fontAlgn="b">
                        <a:lnSpc>
                          <a:spcPct val="150000"/>
                        </a:lnSpc>
                      </a:pPr>
                      <a:r>
                        <a:rPr lang="en-US" sz="1400" b="0" i="0" u="none" strike="noStrike" dirty="0">
                          <a:solidFill>
                            <a:schemeClr val="tx1"/>
                          </a:solidFill>
                          <a:effectLst/>
                          <a:latin typeface="Arial" panose="020B0604020202020204" pitchFamily="34" charset="0"/>
                          <a:cs typeface="Arial" panose="020B0604020202020204" pitchFamily="34" charset="0"/>
                        </a:rPr>
                        <a:t> R42</a:t>
                      </a:r>
                      <a:r>
                        <a:rPr lang="en-US" sz="1400" b="0" i="0" u="none" strike="noStrike" baseline="0" dirty="0">
                          <a:solidFill>
                            <a:schemeClr val="tx1"/>
                          </a:solidFill>
                          <a:effectLst/>
                          <a:latin typeface="Arial" panose="020B0604020202020204" pitchFamily="34" charset="0"/>
                          <a:cs typeface="Arial" panose="020B0604020202020204" pitchFamily="34" charset="0"/>
                        </a:rPr>
                        <a:t> 565 338</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5159" marR="5159" marT="5159"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536791438"/>
                  </a:ext>
                </a:extLst>
              </a:tr>
              <a:tr h="223463">
                <a:tc>
                  <a:txBody>
                    <a:bodyPr/>
                    <a:lstStyle>
                      <a:lvl1pPr marL="0" algn="l" defTabSz="742950" rtl="0" eaLnBrk="1" latinLnBrk="0" hangingPunct="1">
                        <a:defRPr sz="1463" kern="1200">
                          <a:solidFill>
                            <a:schemeClr val="dk1"/>
                          </a:solidFill>
                          <a:latin typeface="Calibri"/>
                        </a:defRPr>
                      </a:lvl1pPr>
                      <a:lvl2pPr marL="371475" algn="l" defTabSz="742950" rtl="0" eaLnBrk="1" latinLnBrk="0" hangingPunct="1">
                        <a:defRPr sz="1463" kern="1200">
                          <a:solidFill>
                            <a:schemeClr val="dk1"/>
                          </a:solidFill>
                          <a:latin typeface="Calibri"/>
                        </a:defRPr>
                      </a:lvl2pPr>
                      <a:lvl3pPr marL="742950" algn="l" defTabSz="742950" rtl="0" eaLnBrk="1" latinLnBrk="0" hangingPunct="1">
                        <a:defRPr sz="1463" kern="1200">
                          <a:solidFill>
                            <a:schemeClr val="dk1"/>
                          </a:solidFill>
                          <a:latin typeface="Calibri"/>
                        </a:defRPr>
                      </a:lvl3pPr>
                      <a:lvl4pPr marL="1114425" algn="l" defTabSz="742950" rtl="0" eaLnBrk="1" latinLnBrk="0" hangingPunct="1">
                        <a:defRPr sz="1463" kern="1200">
                          <a:solidFill>
                            <a:schemeClr val="dk1"/>
                          </a:solidFill>
                          <a:latin typeface="Calibri"/>
                        </a:defRPr>
                      </a:lvl4pPr>
                      <a:lvl5pPr marL="1485900" algn="l" defTabSz="742950" rtl="0" eaLnBrk="1" latinLnBrk="0" hangingPunct="1">
                        <a:defRPr sz="1463" kern="1200">
                          <a:solidFill>
                            <a:schemeClr val="dk1"/>
                          </a:solidFill>
                          <a:latin typeface="Calibri"/>
                        </a:defRPr>
                      </a:lvl5pPr>
                      <a:lvl6pPr marL="1857375" algn="l" defTabSz="742950" rtl="0" eaLnBrk="1" latinLnBrk="0" hangingPunct="1">
                        <a:defRPr sz="1463" kern="1200">
                          <a:solidFill>
                            <a:schemeClr val="dk1"/>
                          </a:solidFill>
                          <a:latin typeface="Calibri"/>
                        </a:defRPr>
                      </a:lvl6pPr>
                      <a:lvl7pPr marL="2228850" algn="l" defTabSz="742950" rtl="0" eaLnBrk="1" latinLnBrk="0" hangingPunct="1">
                        <a:defRPr sz="1463" kern="1200">
                          <a:solidFill>
                            <a:schemeClr val="dk1"/>
                          </a:solidFill>
                          <a:latin typeface="Calibri"/>
                        </a:defRPr>
                      </a:lvl7pPr>
                      <a:lvl8pPr marL="2600325" algn="l" defTabSz="742950" rtl="0" eaLnBrk="1" latinLnBrk="0" hangingPunct="1">
                        <a:defRPr sz="1463" kern="1200">
                          <a:solidFill>
                            <a:schemeClr val="dk1"/>
                          </a:solidFill>
                          <a:latin typeface="Calibri"/>
                        </a:defRPr>
                      </a:lvl8pPr>
                      <a:lvl9pPr marL="2971800" algn="l" defTabSz="742950" rtl="0" eaLnBrk="1" latinLnBrk="0" hangingPunct="1">
                        <a:defRPr sz="1463" kern="1200">
                          <a:solidFill>
                            <a:schemeClr val="dk1"/>
                          </a:solidFill>
                          <a:latin typeface="Calibri"/>
                        </a:defRPr>
                      </a:lvl9pPr>
                    </a:lstStyle>
                    <a:p>
                      <a:pPr algn="l" rtl="0" fontAlgn="ctr">
                        <a:lnSpc>
                          <a:spcPct val="150000"/>
                        </a:lnSpc>
                      </a:pPr>
                      <a:r>
                        <a:rPr lang="en-ZA" sz="1400" b="0" i="0" u="none" strike="noStrike" dirty="0" err="1">
                          <a:solidFill>
                            <a:srgbClr val="000000"/>
                          </a:solidFill>
                          <a:effectLst/>
                          <a:latin typeface="Arial" panose="020B0604020202020204" pitchFamily="34" charset="0"/>
                          <a:cs typeface="Arial" panose="020B0604020202020204" pitchFamily="34" charset="0"/>
                        </a:rPr>
                        <a:t>Thaba</a:t>
                      </a:r>
                      <a:r>
                        <a:rPr lang="en-ZA" sz="1400" b="0" i="0" u="none" strike="noStrike" dirty="0">
                          <a:solidFill>
                            <a:srgbClr val="000000"/>
                          </a:solidFill>
                          <a:effectLst/>
                          <a:latin typeface="Arial" panose="020B0604020202020204" pitchFamily="34" charset="0"/>
                          <a:cs typeface="Arial" panose="020B0604020202020204" pitchFamily="34" charset="0"/>
                        </a:rPr>
                        <a:t> </a:t>
                      </a:r>
                      <a:r>
                        <a:rPr lang="en-ZA" sz="1400" b="0" i="0" u="none" strike="noStrike" dirty="0" err="1">
                          <a:solidFill>
                            <a:srgbClr val="000000"/>
                          </a:solidFill>
                          <a:effectLst/>
                          <a:latin typeface="Arial" panose="020B0604020202020204" pitchFamily="34" charset="0"/>
                          <a:cs typeface="Arial" panose="020B0604020202020204" pitchFamily="34" charset="0"/>
                        </a:rPr>
                        <a:t>Chweu</a:t>
                      </a:r>
                      <a:r>
                        <a:rPr lang="en-ZA" sz="1400" b="0" i="0" u="none" strike="noStrike" dirty="0">
                          <a:solidFill>
                            <a:srgbClr val="000000"/>
                          </a:solidFill>
                          <a:effectLst/>
                          <a:latin typeface="Arial" panose="020B0604020202020204" pitchFamily="34" charset="0"/>
                          <a:cs typeface="Arial" panose="020B0604020202020204" pitchFamily="34" charset="0"/>
                        </a:rPr>
                        <a:t> local municipality</a:t>
                      </a:r>
                    </a:p>
                  </a:txBody>
                  <a:tcPr marL="7739" marR="7739" marT="7739"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742950" rtl="0" eaLnBrk="1" latinLnBrk="0" hangingPunct="1">
                        <a:defRPr sz="1463" kern="1200">
                          <a:solidFill>
                            <a:schemeClr val="dk1"/>
                          </a:solidFill>
                          <a:latin typeface="Calibri"/>
                        </a:defRPr>
                      </a:lvl1pPr>
                      <a:lvl2pPr marL="371475" algn="l" defTabSz="742950" rtl="0" eaLnBrk="1" latinLnBrk="0" hangingPunct="1">
                        <a:defRPr sz="1463" kern="1200">
                          <a:solidFill>
                            <a:schemeClr val="dk1"/>
                          </a:solidFill>
                          <a:latin typeface="Calibri"/>
                        </a:defRPr>
                      </a:lvl2pPr>
                      <a:lvl3pPr marL="742950" algn="l" defTabSz="742950" rtl="0" eaLnBrk="1" latinLnBrk="0" hangingPunct="1">
                        <a:defRPr sz="1463" kern="1200">
                          <a:solidFill>
                            <a:schemeClr val="dk1"/>
                          </a:solidFill>
                          <a:latin typeface="Calibri"/>
                        </a:defRPr>
                      </a:lvl3pPr>
                      <a:lvl4pPr marL="1114425" algn="l" defTabSz="742950" rtl="0" eaLnBrk="1" latinLnBrk="0" hangingPunct="1">
                        <a:defRPr sz="1463" kern="1200">
                          <a:solidFill>
                            <a:schemeClr val="dk1"/>
                          </a:solidFill>
                          <a:latin typeface="Calibri"/>
                        </a:defRPr>
                      </a:lvl4pPr>
                      <a:lvl5pPr marL="1485900" algn="l" defTabSz="742950" rtl="0" eaLnBrk="1" latinLnBrk="0" hangingPunct="1">
                        <a:defRPr sz="1463" kern="1200">
                          <a:solidFill>
                            <a:schemeClr val="dk1"/>
                          </a:solidFill>
                          <a:latin typeface="Calibri"/>
                        </a:defRPr>
                      </a:lvl5pPr>
                      <a:lvl6pPr marL="1857375" algn="l" defTabSz="742950" rtl="0" eaLnBrk="1" latinLnBrk="0" hangingPunct="1">
                        <a:defRPr sz="1463" kern="1200">
                          <a:solidFill>
                            <a:schemeClr val="dk1"/>
                          </a:solidFill>
                          <a:latin typeface="Calibri"/>
                        </a:defRPr>
                      </a:lvl6pPr>
                      <a:lvl7pPr marL="2228850" algn="l" defTabSz="742950" rtl="0" eaLnBrk="1" latinLnBrk="0" hangingPunct="1">
                        <a:defRPr sz="1463" kern="1200">
                          <a:solidFill>
                            <a:schemeClr val="dk1"/>
                          </a:solidFill>
                          <a:latin typeface="Calibri"/>
                        </a:defRPr>
                      </a:lvl7pPr>
                      <a:lvl8pPr marL="2600325" algn="l" defTabSz="742950" rtl="0" eaLnBrk="1" latinLnBrk="0" hangingPunct="1">
                        <a:defRPr sz="1463" kern="1200">
                          <a:solidFill>
                            <a:schemeClr val="dk1"/>
                          </a:solidFill>
                          <a:latin typeface="Calibri"/>
                        </a:defRPr>
                      </a:lvl8pPr>
                      <a:lvl9pPr marL="2971800" algn="l" defTabSz="742950" rtl="0" eaLnBrk="1" latinLnBrk="0" hangingPunct="1">
                        <a:defRPr sz="1463" kern="1200">
                          <a:solidFill>
                            <a:schemeClr val="dk1"/>
                          </a:solidFill>
                          <a:latin typeface="Calibri"/>
                        </a:defRPr>
                      </a:lvl9pPr>
                    </a:lstStyle>
                    <a:p>
                      <a:pPr algn="l" fontAlgn="b">
                        <a:lnSpc>
                          <a:spcPct val="150000"/>
                        </a:lnSpc>
                      </a:pPr>
                      <a:r>
                        <a:rPr lang="en-US" sz="1400" b="0" i="0" u="none" strike="noStrike" dirty="0">
                          <a:solidFill>
                            <a:srgbClr val="000000"/>
                          </a:solidFill>
                          <a:effectLst/>
                          <a:latin typeface="Arial" panose="020B0604020202020204" pitchFamily="34" charset="0"/>
                          <a:cs typeface="Arial" panose="020B0604020202020204" pitchFamily="34" charset="0"/>
                        </a:rPr>
                        <a:t> R</a:t>
                      </a:r>
                      <a:r>
                        <a:rPr lang="en-US" sz="1400" b="0" i="0" u="none" strike="noStrike" baseline="0" dirty="0">
                          <a:solidFill>
                            <a:srgbClr val="000000"/>
                          </a:solidFill>
                          <a:effectLst/>
                          <a:latin typeface="Arial" panose="020B0604020202020204" pitchFamily="34" charset="0"/>
                          <a:cs typeface="Arial" panose="020B0604020202020204" pitchFamily="34" charset="0"/>
                        </a:rPr>
                        <a:t>66 297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159" marR="5159" marT="5159"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1550324493"/>
                  </a:ext>
                </a:extLst>
              </a:tr>
              <a:tr h="223463">
                <a:tc>
                  <a:txBody>
                    <a:bodyPr/>
                    <a:lstStyle>
                      <a:lvl1pPr marL="0" algn="l" defTabSz="742950" rtl="0" eaLnBrk="1" latinLnBrk="0" hangingPunct="1">
                        <a:defRPr sz="1463" kern="1200">
                          <a:solidFill>
                            <a:schemeClr val="dk1"/>
                          </a:solidFill>
                          <a:latin typeface="Calibri"/>
                        </a:defRPr>
                      </a:lvl1pPr>
                      <a:lvl2pPr marL="371475" algn="l" defTabSz="742950" rtl="0" eaLnBrk="1" latinLnBrk="0" hangingPunct="1">
                        <a:defRPr sz="1463" kern="1200">
                          <a:solidFill>
                            <a:schemeClr val="dk1"/>
                          </a:solidFill>
                          <a:latin typeface="Calibri"/>
                        </a:defRPr>
                      </a:lvl2pPr>
                      <a:lvl3pPr marL="742950" algn="l" defTabSz="742950" rtl="0" eaLnBrk="1" latinLnBrk="0" hangingPunct="1">
                        <a:defRPr sz="1463" kern="1200">
                          <a:solidFill>
                            <a:schemeClr val="dk1"/>
                          </a:solidFill>
                          <a:latin typeface="Calibri"/>
                        </a:defRPr>
                      </a:lvl3pPr>
                      <a:lvl4pPr marL="1114425" algn="l" defTabSz="742950" rtl="0" eaLnBrk="1" latinLnBrk="0" hangingPunct="1">
                        <a:defRPr sz="1463" kern="1200">
                          <a:solidFill>
                            <a:schemeClr val="dk1"/>
                          </a:solidFill>
                          <a:latin typeface="Calibri"/>
                        </a:defRPr>
                      </a:lvl4pPr>
                      <a:lvl5pPr marL="1485900" algn="l" defTabSz="742950" rtl="0" eaLnBrk="1" latinLnBrk="0" hangingPunct="1">
                        <a:defRPr sz="1463" kern="1200">
                          <a:solidFill>
                            <a:schemeClr val="dk1"/>
                          </a:solidFill>
                          <a:latin typeface="Calibri"/>
                        </a:defRPr>
                      </a:lvl5pPr>
                      <a:lvl6pPr marL="1857375" algn="l" defTabSz="742950" rtl="0" eaLnBrk="1" latinLnBrk="0" hangingPunct="1">
                        <a:defRPr sz="1463" kern="1200">
                          <a:solidFill>
                            <a:schemeClr val="dk1"/>
                          </a:solidFill>
                          <a:latin typeface="Calibri"/>
                        </a:defRPr>
                      </a:lvl6pPr>
                      <a:lvl7pPr marL="2228850" algn="l" defTabSz="742950" rtl="0" eaLnBrk="1" latinLnBrk="0" hangingPunct="1">
                        <a:defRPr sz="1463" kern="1200">
                          <a:solidFill>
                            <a:schemeClr val="dk1"/>
                          </a:solidFill>
                          <a:latin typeface="Calibri"/>
                        </a:defRPr>
                      </a:lvl7pPr>
                      <a:lvl8pPr marL="2600325" algn="l" defTabSz="742950" rtl="0" eaLnBrk="1" latinLnBrk="0" hangingPunct="1">
                        <a:defRPr sz="1463" kern="1200">
                          <a:solidFill>
                            <a:schemeClr val="dk1"/>
                          </a:solidFill>
                          <a:latin typeface="Calibri"/>
                        </a:defRPr>
                      </a:lvl8pPr>
                      <a:lvl9pPr marL="2971800" algn="l" defTabSz="742950" rtl="0" eaLnBrk="1" latinLnBrk="0" hangingPunct="1">
                        <a:defRPr sz="1463" kern="1200">
                          <a:solidFill>
                            <a:schemeClr val="dk1"/>
                          </a:solidFill>
                          <a:latin typeface="Calibri"/>
                        </a:defRPr>
                      </a:lvl9pPr>
                    </a:lstStyle>
                    <a:p>
                      <a:pPr algn="l" rtl="0" fontAlgn="ctr">
                        <a:lnSpc>
                          <a:spcPct val="150000"/>
                        </a:lnSpc>
                      </a:pPr>
                      <a:r>
                        <a:rPr lang="en-ZA" sz="1400" b="0" i="0" u="none" strike="noStrike" dirty="0" err="1">
                          <a:solidFill>
                            <a:srgbClr val="000000"/>
                          </a:solidFill>
                          <a:effectLst/>
                          <a:latin typeface="Arial" panose="020B0604020202020204" pitchFamily="34" charset="0"/>
                          <a:cs typeface="Arial" panose="020B0604020202020204" pitchFamily="34" charset="0"/>
                        </a:rPr>
                        <a:t>Dipaleseng</a:t>
                      </a:r>
                      <a:r>
                        <a:rPr lang="en-ZA" sz="1400" b="0" i="0" u="none" strike="noStrike" dirty="0">
                          <a:solidFill>
                            <a:srgbClr val="000000"/>
                          </a:solidFill>
                          <a:effectLst/>
                          <a:latin typeface="Arial" panose="020B0604020202020204" pitchFamily="34" charset="0"/>
                          <a:cs typeface="Arial" panose="020B0604020202020204" pitchFamily="34" charset="0"/>
                        </a:rPr>
                        <a:t> local municipality</a:t>
                      </a:r>
                    </a:p>
                  </a:txBody>
                  <a:tcPr marL="7739" marR="7739" marT="7739"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742950" rtl="0" eaLnBrk="1" latinLnBrk="0" hangingPunct="1">
                        <a:defRPr sz="1463" kern="1200">
                          <a:solidFill>
                            <a:schemeClr val="dk1"/>
                          </a:solidFill>
                          <a:latin typeface="Calibri"/>
                        </a:defRPr>
                      </a:lvl1pPr>
                      <a:lvl2pPr marL="371475" algn="l" defTabSz="742950" rtl="0" eaLnBrk="1" latinLnBrk="0" hangingPunct="1">
                        <a:defRPr sz="1463" kern="1200">
                          <a:solidFill>
                            <a:schemeClr val="dk1"/>
                          </a:solidFill>
                          <a:latin typeface="Calibri"/>
                        </a:defRPr>
                      </a:lvl2pPr>
                      <a:lvl3pPr marL="742950" algn="l" defTabSz="742950" rtl="0" eaLnBrk="1" latinLnBrk="0" hangingPunct="1">
                        <a:defRPr sz="1463" kern="1200">
                          <a:solidFill>
                            <a:schemeClr val="dk1"/>
                          </a:solidFill>
                          <a:latin typeface="Calibri"/>
                        </a:defRPr>
                      </a:lvl3pPr>
                      <a:lvl4pPr marL="1114425" algn="l" defTabSz="742950" rtl="0" eaLnBrk="1" latinLnBrk="0" hangingPunct="1">
                        <a:defRPr sz="1463" kern="1200">
                          <a:solidFill>
                            <a:schemeClr val="dk1"/>
                          </a:solidFill>
                          <a:latin typeface="Calibri"/>
                        </a:defRPr>
                      </a:lvl4pPr>
                      <a:lvl5pPr marL="1485900" algn="l" defTabSz="742950" rtl="0" eaLnBrk="1" latinLnBrk="0" hangingPunct="1">
                        <a:defRPr sz="1463" kern="1200">
                          <a:solidFill>
                            <a:schemeClr val="dk1"/>
                          </a:solidFill>
                          <a:latin typeface="Calibri"/>
                        </a:defRPr>
                      </a:lvl5pPr>
                      <a:lvl6pPr marL="1857375" algn="l" defTabSz="742950" rtl="0" eaLnBrk="1" latinLnBrk="0" hangingPunct="1">
                        <a:defRPr sz="1463" kern="1200">
                          <a:solidFill>
                            <a:schemeClr val="dk1"/>
                          </a:solidFill>
                          <a:latin typeface="Calibri"/>
                        </a:defRPr>
                      </a:lvl6pPr>
                      <a:lvl7pPr marL="2228850" algn="l" defTabSz="742950" rtl="0" eaLnBrk="1" latinLnBrk="0" hangingPunct="1">
                        <a:defRPr sz="1463" kern="1200">
                          <a:solidFill>
                            <a:schemeClr val="dk1"/>
                          </a:solidFill>
                          <a:latin typeface="Calibri"/>
                        </a:defRPr>
                      </a:lvl7pPr>
                      <a:lvl8pPr marL="2600325" algn="l" defTabSz="742950" rtl="0" eaLnBrk="1" latinLnBrk="0" hangingPunct="1">
                        <a:defRPr sz="1463" kern="1200">
                          <a:solidFill>
                            <a:schemeClr val="dk1"/>
                          </a:solidFill>
                          <a:latin typeface="Calibri"/>
                        </a:defRPr>
                      </a:lvl8pPr>
                      <a:lvl9pPr marL="2971800" algn="l" defTabSz="742950" rtl="0" eaLnBrk="1" latinLnBrk="0" hangingPunct="1">
                        <a:defRPr sz="1463" kern="1200">
                          <a:solidFill>
                            <a:schemeClr val="dk1"/>
                          </a:solidFill>
                          <a:latin typeface="Calibri"/>
                        </a:defRPr>
                      </a:lvl9pPr>
                    </a:lstStyle>
                    <a:p>
                      <a:pPr algn="l" fontAlgn="b">
                        <a:lnSpc>
                          <a:spcPct val="150000"/>
                        </a:lnSpc>
                      </a:pPr>
                      <a:r>
                        <a:rPr lang="en-US" sz="1400" b="0" i="0" u="none" strike="noStrike" dirty="0">
                          <a:solidFill>
                            <a:srgbClr val="000000"/>
                          </a:solidFill>
                          <a:effectLst/>
                          <a:latin typeface="Arial" panose="020B0604020202020204" pitchFamily="34" charset="0"/>
                          <a:cs typeface="Arial" panose="020B0604020202020204" pitchFamily="34" charset="0"/>
                        </a:rPr>
                        <a:t> R152</a:t>
                      </a:r>
                      <a:r>
                        <a:rPr lang="en-US" sz="1400" b="0" i="0" u="none" strike="noStrike" baseline="0" dirty="0">
                          <a:solidFill>
                            <a:srgbClr val="000000"/>
                          </a:solidFill>
                          <a:effectLst/>
                          <a:latin typeface="Arial" panose="020B0604020202020204" pitchFamily="34" charset="0"/>
                          <a:cs typeface="Arial" panose="020B0604020202020204" pitchFamily="34" charset="0"/>
                        </a:rPr>
                        <a:t> 271 017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159" marR="5159" marT="5159"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2607354804"/>
                  </a:ext>
                </a:extLst>
              </a:tr>
              <a:tr h="242392">
                <a:tc>
                  <a:txBody>
                    <a:bodyPr/>
                    <a:lstStyle>
                      <a:lvl1pPr marL="0" algn="l" defTabSz="742950" rtl="0" eaLnBrk="1" latinLnBrk="0" hangingPunct="1">
                        <a:defRPr sz="1463" kern="1200">
                          <a:solidFill>
                            <a:schemeClr val="dk1"/>
                          </a:solidFill>
                          <a:latin typeface="Calibri"/>
                        </a:defRPr>
                      </a:lvl1pPr>
                      <a:lvl2pPr marL="371475" algn="l" defTabSz="742950" rtl="0" eaLnBrk="1" latinLnBrk="0" hangingPunct="1">
                        <a:defRPr sz="1463" kern="1200">
                          <a:solidFill>
                            <a:schemeClr val="dk1"/>
                          </a:solidFill>
                          <a:latin typeface="Calibri"/>
                        </a:defRPr>
                      </a:lvl2pPr>
                      <a:lvl3pPr marL="742950" algn="l" defTabSz="742950" rtl="0" eaLnBrk="1" latinLnBrk="0" hangingPunct="1">
                        <a:defRPr sz="1463" kern="1200">
                          <a:solidFill>
                            <a:schemeClr val="dk1"/>
                          </a:solidFill>
                          <a:latin typeface="Calibri"/>
                        </a:defRPr>
                      </a:lvl3pPr>
                      <a:lvl4pPr marL="1114425" algn="l" defTabSz="742950" rtl="0" eaLnBrk="1" latinLnBrk="0" hangingPunct="1">
                        <a:defRPr sz="1463" kern="1200">
                          <a:solidFill>
                            <a:schemeClr val="dk1"/>
                          </a:solidFill>
                          <a:latin typeface="Calibri"/>
                        </a:defRPr>
                      </a:lvl4pPr>
                      <a:lvl5pPr marL="1485900" algn="l" defTabSz="742950" rtl="0" eaLnBrk="1" latinLnBrk="0" hangingPunct="1">
                        <a:defRPr sz="1463" kern="1200">
                          <a:solidFill>
                            <a:schemeClr val="dk1"/>
                          </a:solidFill>
                          <a:latin typeface="Calibri"/>
                        </a:defRPr>
                      </a:lvl5pPr>
                      <a:lvl6pPr marL="1857375" algn="l" defTabSz="742950" rtl="0" eaLnBrk="1" latinLnBrk="0" hangingPunct="1">
                        <a:defRPr sz="1463" kern="1200">
                          <a:solidFill>
                            <a:schemeClr val="dk1"/>
                          </a:solidFill>
                          <a:latin typeface="Calibri"/>
                        </a:defRPr>
                      </a:lvl6pPr>
                      <a:lvl7pPr marL="2228850" algn="l" defTabSz="742950" rtl="0" eaLnBrk="1" latinLnBrk="0" hangingPunct="1">
                        <a:defRPr sz="1463" kern="1200">
                          <a:solidFill>
                            <a:schemeClr val="dk1"/>
                          </a:solidFill>
                          <a:latin typeface="Calibri"/>
                        </a:defRPr>
                      </a:lvl7pPr>
                      <a:lvl8pPr marL="2600325" algn="l" defTabSz="742950" rtl="0" eaLnBrk="1" latinLnBrk="0" hangingPunct="1">
                        <a:defRPr sz="1463" kern="1200">
                          <a:solidFill>
                            <a:schemeClr val="dk1"/>
                          </a:solidFill>
                          <a:latin typeface="Calibri"/>
                        </a:defRPr>
                      </a:lvl8pPr>
                      <a:lvl9pPr marL="2971800" algn="l" defTabSz="742950" rtl="0" eaLnBrk="1" latinLnBrk="0" hangingPunct="1">
                        <a:defRPr sz="1463" kern="1200">
                          <a:solidFill>
                            <a:schemeClr val="dk1"/>
                          </a:solidFill>
                          <a:latin typeface="Calibri"/>
                        </a:defRPr>
                      </a:lvl9pPr>
                    </a:lstStyle>
                    <a:p>
                      <a:pPr algn="l" rtl="0" fontAlgn="ctr">
                        <a:lnSpc>
                          <a:spcPct val="150000"/>
                        </a:lnSpc>
                      </a:pPr>
                      <a:r>
                        <a:rPr lang="en-ZA" sz="1400" b="0" i="0" u="none" strike="noStrike" dirty="0" err="1">
                          <a:solidFill>
                            <a:schemeClr val="tx1"/>
                          </a:solidFill>
                          <a:effectLst/>
                          <a:latin typeface="Arial" panose="020B0604020202020204" pitchFamily="34" charset="0"/>
                          <a:cs typeface="Arial" panose="020B0604020202020204" pitchFamily="34" charset="0"/>
                        </a:rPr>
                        <a:t>Emakhazeni</a:t>
                      </a:r>
                      <a:r>
                        <a:rPr lang="en-ZA" sz="1400" b="0" i="0" u="none" strike="noStrike" dirty="0">
                          <a:solidFill>
                            <a:schemeClr val="tx1"/>
                          </a:solidFill>
                          <a:effectLst/>
                          <a:latin typeface="Arial" panose="020B0604020202020204" pitchFamily="34" charset="0"/>
                          <a:cs typeface="Arial" panose="020B0604020202020204" pitchFamily="34" charset="0"/>
                        </a:rPr>
                        <a:t> Municipality</a:t>
                      </a:r>
                    </a:p>
                  </a:txBody>
                  <a:tcPr marL="7739" marR="7739" marT="7739"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742950" rtl="0" eaLnBrk="1" latinLnBrk="0" hangingPunct="1">
                        <a:defRPr sz="1463" kern="1200">
                          <a:solidFill>
                            <a:schemeClr val="dk1"/>
                          </a:solidFill>
                          <a:latin typeface="Calibri"/>
                        </a:defRPr>
                      </a:lvl1pPr>
                      <a:lvl2pPr marL="371475" algn="l" defTabSz="742950" rtl="0" eaLnBrk="1" latinLnBrk="0" hangingPunct="1">
                        <a:defRPr sz="1463" kern="1200">
                          <a:solidFill>
                            <a:schemeClr val="dk1"/>
                          </a:solidFill>
                          <a:latin typeface="Calibri"/>
                        </a:defRPr>
                      </a:lvl2pPr>
                      <a:lvl3pPr marL="742950" algn="l" defTabSz="742950" rtl="0" eaLnBrk="1" latinLnBrk="0" hangingPunct="1">
                        <a:defRPr sz="1463" kern="1200">
                          <a:solidFill>
                            <a:schemeClr val="dk1"/>
                          </a:solidFill>
                          <a:latin typeface="Calibri"/>
                        </a:defRPr>
                      </a:lvl3pPr>
                      <a:lvl4pPr marL="1114425" algn="l" defTabSz="742950" rtl="0" eaLnBrk="1" latinLnBrk="0" hangingPunct="1">
                        <a:defRPr sz="1463" kern="1200">
                          <a:solidFill>
                            <a:schemeClr val="dk1"/>
                          </a:solidFill>
                          <a:latin typeface="Calibri"/>
                        </a:defRPr>
                      </a:lvl4pPr>
                      <a:lvl5pPr marL="1485900" algn="l" defTabSz="742950" rtl="0" eaLnBrk="1" latinLnBrk="0" hangingPunct="1">
                        <a:defRPr sz="1463" kern="1200">
                          <a:solidFill>
                            <a:schemeClr val="dk1"/>
                          </a:solidFill>
                          <a:latin typeface="Calibri"/>
                        </a:defRPr>
                      </a:lvl5pPr>
                      <a:lvl6pPr marL="1857375" algn="l" defTabSz="742950" rtl="0" eaLnBrk="1" latinLnBrk="0" hangingPunct="1">
                        <a:defRPr sz="1463" kern="1200">
                          <a:solidFill>
                            <a:schemeClr val="dk1"/>
                          </a:solidFill>
                          <a:latin typeface="Calibri"/>
                        </a:defRPr>
                      </a:lvl6pPr>
                      <a:lvl7pPr marL="2228850" algn="l" defTabSz="742950" rtl="0" eaLnBrk="1" latinLnBrk="0" hangingPunct="1">
                        <a:defRPr sz="1463" kern="1200">
                          <a:solidFill>
                            <a:schemeClr val="dk1"/>
                          </a:solidFill>
                          <a:latin typeface="Calibri"/>
                        </a:defRPr>
                      </a:lvl7pPr>
                      <a:lvl8pPr marL="2600325" algn="l" defTabSz="742950" rtl="0" eaLnBrk="1" latinLnBrk="0" hangingPunct="1">
                        <a:defRPr sz="1463" kern="1200">
                          <a:solidFill>
                            <a:schemeClr val="dk1"/>
                          </a:solidFill>
                          <a:latin typeface="Calibri"/>
                        </a:defRPr>
                      </a:lvl8pPr>
                      <a:lvl9pPr marL="2971800" algn="l" defTabSz="742950" rtl="0" eaLnBrk="1" latinLnBrk="0" hangingPunct="1">
                        <a:defRPr sz="1463" kern="1200">
                          <a:solidFill>
                            <a:schemeClr val="dk1"/>
                          </a:solidFill>
                          <a:latin typeface="Calibri"/>
                        </a:defRPr>
                      </a:lvl9pPr>
                    </a:lstStyle>
                    <a:p>
                      <a:pPr algn="l" fontAlgn="b">
                        <a:lnSpc>
                          <a:spcPct val="150000"/>
                        </a:lnSpc>
                      </a:pPr>
                      <a:r>
                        <a:rPr lang="en-US" sz="1400" b="0" i="0" u="none" strike="noStrike" dirty="0">
                          <a:solidFill>
                            <a:srgbClr val="000000"/>
                          </a:solidFill>
                          <a:effectLst/>
                          <a:latin typeface="Arial" panose="020B0604020202020204" pitchFamily="34" charset="0"/>
                          <a:cs typeface="Arial" panose="020B0604020202020204" pitchFamily="34" charset="0"/>
                        </a:rPr>
                        <a:t> R</a:t>
                      </a:r>
                      <a:r>
                        <a:rPr lang="en-US" sz="1400" b="0" i="0" u="none" strike="noStrike" baseline="0" dirty="0">
                          <a:solidFill>
                            <a:srgbClr val="000000"/>
                          </a:solidFill>
                          <a:effectLst/>
                          <a:latin typeface="Arial" panose="020B0604020202020204" pitchFamily="34" charset="0"/>
                          <a:cs typeface="Arial" panose="020B0604020202020204" pitchFamily="34" charset="0"/>
                        </a:rPr>
                        <a:t>1 641 835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159" marR="5159" marT="5159"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2096410885"/>
                  </a:ext>
                </a:extLst>
              </a:tr>
              <a:tr h="240566">
                <a:tc>
                  <a:txBody>
                    <a:bodyPr/>
                    <a:lstStyle>
                      <a:lvl1pPr marL="0" algn="l" defTabSz="742950" rtl="0" eaLnBrk="1" latinLnBrk="0" hangingPunct="1">
                        <a:defRPr sz="1463" kern="1200">
                          <a:solidFill>
                            <a:schemeClr val="dk1"/>
                          </a:solidFill>
                          <a:latin typeface="Calibri"/>
                        </a:defRPr>
                      </a:lvl1pPr>
                      <a:lvl2pPr marL="371475" algn="l" defTabSz="742950" rtl="0" eaLnBrk="1" latinLnBrk="0" hangingPunct="1">
                        <a:defRPr sz="1463" kern="1200">
                          <a:solidFill>
                            <a:schemeClr val="dk1"/>
                          </a:solidFill>
                          <a:latin typeface="Calibri"/>
                        </a:defRPr>
                      </a:lvl2pPr>
                      <a:lvl3pPr marL="742950" algn="l" defTabSz="742950" rtl="0" eaLnBrk="1" latinLnBrk="0" hangingPunct="1">
                        <a:defRPr sz="1463" kern="1200">
                          <a:solidFill>
                            <a:schemeClr val="dk1"/>
                          </a:solidFill>
                          <a:latin typeface="Calibri"/>
                        </a:defRPr>
                      </a:lvl3pPr>
                      <a:lvl4pPr marL="1114425" algn="l" defTabSz="742950" rtl="0" eaLnBrk="1" latinLnBrk="0" hangingPunct="1">
                        <a:defRPr sz="1463" kern="1200">
                          <a:solidFill>
                            <a:schemeClr val="dk1"/>
                          </a:solidFill>
                          <a:latin typeface="Calibri"/>
                        </a:defRPr>
                      </a:lvl4pPr>
                      <a:lvl5pPr marL="1485900" algn="l" defTabSz="742950" rtl="0" eaLnBrk="1" latinLnBrk="0" hangingPunct="1">
                        <a:defRPr sz="1463" kern="1200">
                          <a:solidFill>
                            <a:schemeClr val="dk1"/>
                          </a:solidFill>
                          <a:latin typeface="Calibri"/>
                        </a:defRPr>
                      </a:lvl5pPr>
                      <a:lvl6pPr marL="1857375" algn="l" defTabSz="742950" rtl="0" eaLnBrk="1" latinLnBrk="0" hangingPunct="1">
                        <a:defRPr sz="1463" kern="1200">
                          <a:solidFill>
                            <a:schemeClr val="dk1"/>
                          </a:solidFill>
                          <a:latin typeface="Calibri"/>
                        </a:defRPr>
                      </a:lvl6pPr>
                      <a:lvl7pPr marL="2228850" algn="l" defTabSz="742950" rtl="0" eaLnBrk="1" latinLnBrk="0" hangingPunct="1">
                        <a:defRPr sz="1463" kern="1200">
                          <a:solidFill>
                            <a:schemeClr val="dk1"/>
                          </a:solidFill>
                          <a:latin typeface="Calibri"/>
                        </a:defRPr>
                      </a:lvl7pPr>
                      <a:lvl8pPr marL="2600325" algn="l" defTabSz="742950" rtl="0" eaLnBrk="1" latinLnBrk="0" hangingPunct="1">
                        <a:defRPr sz="1463" kern="1200">
                          <a:solidFill>
                            <a:schemeClr val="dk1"/>
                          </a:solidFill>
                          <a:latin typeface="Calibri"/>
                        </a:defRPr>
                      </a:lvl8pPr>
                      <a:lvl9pPr marL="2971800" algn="l" defTabSz="742950" rtl="0" eaLnBrk="1" latinLnBrk="0" hangingPunct="1">
                        <a:defRPr sz="1463" kern="1200">
                          <a:solidFill>
                            <a:schemeClr val="dk1"/>
                          </a:solidFill>
                          <a:latin typeface="Calibri"/>
                        </a:defRPr>
                      </a:lvl9pPr>
                    </a:lstStyle>
                    <a:p>
                      <a:pPr algn="l" rtl="0" fontAlgn="ctr">
                        <a:lnSpc>
                          <a:spcPct val="150000"/>
                        </a:lnSpc>
                      </a:pPr>
                      <a:r>
                        <a:rPr lang="en-ZA" sz="1400" b="0" i="0" u="none" strike="noStrike" dirty="0">
                          <a:solidFill>
                            <a:schemeClr val="tx1"/>
                          </a:solidFill>
                          <a:effectLst/>
                          <a:latin typeface="Arial" panose="020B0604020202020204" pitchFamily="34" charset="0"/>
                          <a:cs typeface="Arial" panose="020B0604020202020204" pitchFamily="34" charset="0"/>
                        </a:rPr>
                        <a:t>Victor </a:t>
                      </a:r>
                      <a:r>
                        <a:rPr lang="en-ZA" sz="1400" b="0" i="0" u="none" strike="noStrike" dirty="0" err="1">
                          <a:solidFill>
                            <a:schemeClr val="tx1"/>
                          </a:solidFill>
                          <a:effectLst/>
                          <a:latin typeface="Arial" panose="020B0604020202020204" pitchFamily="34" charset="0"/>
                          <a:cs typeface="Arial" panose="020B0604020202020204" pitchFamily="34" charset="0"/>
                        </a:rPr>
                        <a:t>Khanye</a:t>
                      </a:r>
                      <a:endParaRPr lang="en-ZA" sz="1400" b="0" i="0" u="none" strike="noStrike" dirty="0">
                        <a:solidFill>
                          <a:schemeClr val="tx1"/>
                        </a:solidFill>
                        <a:effectLst/>
                        <a:latin typeface="Arial" panose="020B0604020202020204" pitchFamily="34" charset="0"/>
                        <a:cs typeface="Arial" panose="020B0604020202020204" pitchFamily="34" charset="0"/>
                      </a:endParaRPr>
                    </a:p>
                  </a:txBody>
                  <a:tcPr marL="7739" marR="7739" marT="7739"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742950" rtl="0" eaLnBrk="1" latinLnBrk="0" hangingPunct="1">
                        <a:defRPr sz="1463" kern="1200">
                          <a:solidFill>
                            <a:schemeClr val="dk1"/>
                          </a:solidFill>
                          <a:latin typeface="Calibri"/>
                        </a:defRPr>
                      </a:lvl1pPr>
                      <a:lvl2pPr marL="371475" algn="l" defTabSz="742950" rtl="0" eaLnBrk="1" latinLnBrk="0" hangingPunct="1">
                        <a:defRPr sz="1463" kern="1200">
                          <a:solidFill>
                            <a:schemeClr val="dk1"/>
                          </a:solidFill>
                          <a:latin typeface="Calibri"/>
                        </a:defRPr>
                      </a:lvl2pPr>
                      <a:lvl3pPr marL="742950" algn="l" defTabSz="742950" rtl="0" eaLnBrk="1" latinLnBrk="0" hangingPunct="1">
                        <a:defRPr sz="1463" kern="1200">
                          <a:solidFill>
                            <a:schemeClr val="dk1"/>
                          </a:solidFill>
                          <a:latin typeface="Calibri"/>
                        </a:defRPr>
                      </a:lvl3pPr>
                      <a:lvl4pPr marL="1114425" algn="l" defTabSz="742950" rtl="0" eaLnBrk="1" latinLnBrk="0" hangingPunct="1">
                        <a:defRPr sz="1463" kern="1200">
                          <a:solidFill>
                            <a:schemeClr val="dk1"/>
                          </a:solidFill>
                          <a:latin typeface="Calibri"/>
                        </a:defRPr>
                      </a:lvl4pPr>
                      <a:lvl5pPr marL="1485900" algn="l" defTabSz="742950" rtl="0" eaLnBrk="1" latinLnBrk="0" hangingPunct="1">
                        <a:defRPr sz="1463" kern="1200">
                          <a:solidFill>
                            <a:schemeClr val="dk1"/>
                          </a:solidFill>
                          <a:latin typeface="Calibri"/>
                        </a:defRPr>
                      </a:lvl5pPr>
                      <a:lvl6pPr marL="1857375" algn="l" defTabSz="742950" rtl="0" eaLnBrk="1" latinLnBrk="0" hangingPunct="1">
                        <a:defRPr sz="1463" kern="1200">
                          <a:solidFill>
                            <a:schemeClr val="dk1"/>
                          </a:solidFill>
                          <a:latin typeface="Calibri"/>
                        </a:defRPr>
                      </a:lvl6pPr>
                      <a:lvl7pPr marL="2228850" algn="l" defTabSz="742950" rtl="0" eaLnBrk="1" latinLnBrk="0" hangingPunct="1">
                        <a:defRPr sz="1463" kern="1200">
                          <a:solidFill>
                            <a:schemeClr val="dk1"/>
                          </a:solidFill>
                          <a:latin typeface="Calibri"/>
                        </a:defRPr>
                      </a:lvl7pPr>
                      <a:lvl8pPr marL="2600325" algn="l" defTabSz="742950" rtl="0" eaLnBrk="1" latinLnBrk="0" hangingPunct="1">
                        <a:defRPr sz="1463" kern="1200">
                          <a:solidFill>
                            <a:schemeClr val="dk1"/>
                          </a:solidFill>
                          <a:latin typeface="Calibri"/>
                        </a:defRPr>
                      </a:lvl8pPr>
                      <a:lvl9pPr marL="2971800" algn="l" defTabSz="742950" rtl="0" eaLnBrk="1" latinLnBrk="0" hangingPunct="1">
                        <a:defRPr sz="1463" kern="1200">
                          <a:solidFill>
                            <a:schemeClr val="dk1"/>
                          </a:solidFill>
                          <a:latin typeface="Calibri"/>
                        </a:defRPr>
                      </a:lvl9pPr>
                    </a:lstStyle>
                    <a:p>
                      <a:pPr algn="l" fontAlgn="b">
                        <a:lnSpc>
                          <a:spcPct val="150000"/>
                        </a:lnSpc>
                      </a:pPr>
                      <a:r>
                        <a:rPr lang="en-US" sz="1400" b="0" i="0" u="none" strike="noStrike" dirty="0">
                          <a:solidFill>
                            <a:srgbClr val="000000"/>
                          </a:solidFill>
                          <a:effectLst/>
                          <a:latin typeface="Arial" panose="020B0604020202020204" pitchFamily="34" charset="0"/>
                          <a:cs typeface="Arial" panose="020B0604020202020204" pitchFamily="34" charset="0"/>
                        </a:rPr>
                        <a:t>R1</a:t>
                      </a:r>
                      <a:r>
                        <a:rPr lang="en-US" sz="1400" b="0" i="0" u="none" strike="noStrike" baseline="0" dirty="0">
                          <a:solidFill>
                            <a:srgbClr val="000000"/>
                          </a:solidFill>
                          <a:effectLst/>
                          <a:latin typeface="Arial" panose="020B0604020202020204" pitchFamily="34" charset="0"/>
                          <a:cs typeface="Arial" panose="020B0604020202020204" pitchFamily="34" charset="0"/>
                        </a:rPr>
                        <a:t> 111 838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159" marR="5159" marT="5159"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3777574922"/>
                  </a:ext>
                </a:extLst>
              </a:tr>
              <a:tr h="229659">
                <a:tc>
                  <a:txBody>
                    <a:bodyPr/>
                    <a:lstStyle>
                      <a:lvl1pPr marL="0" algn="l" defTabSz="742950" rtl="0" eaLnBrk="1" latinLnBrk="0" hangingPunct="1">
                        <a:defRPr sz="1463" kern="1200">
                          <a:solidFill>
                            <a:schemeClr val="dk1"/>
                          </a:solidFill>
                          <a:latin typeface="Calibri"/>
                        </a:defRPr>
                      </a:lvl1pPr>
                      <a:lvl2pPr marL="371475" algn="l" defTabSz="742950" rtl="0" eaLnBrk="1" latinLnBrk="0" hangingPunct="1">
                        <a:defRPr sz="1463" kern="1200">
                          <a:solidFill>
                            <a:schemeClr val="dk1"/>
                          </a:solidFill>
                          <a:latin typeface="Calibri"/>
                        </a:defRPr>
                      </a:lvl2pPr>
                      <a:lvl3pPr marL="742950" algn="l" defTabSz="742950" rtl="0" eaLnBrk="1" latinLnBrk="0" hangingPunct="1">
                        <a:defRPr sz="1463" kern="1200">
                          <a:solidFill>
                            <a:schemeClr val="dk1"/>
                          </a:solidFill>
                          <a:latin typeface="Calibri"/>
                        </a:defRPr>
                      </a:lvl3pPr>
                      <a:lvl4pPr marL="1114425" algn="l" defTabSz="742950" rtl="0" eaLnBrk="1" latinLnBrk="0" hangingPunct="1">
                        <a:defRPr sz="1463" kern="1200">
                          <a:solidFill>
                            <a:schemeClr val="dk1"/>
                          </a:solidFill>
                          <a:latin typeface="Calibri"/>
                        </a:defRPr>
                      </a:lvl4pPr>
                      <a:lvl5pPr marL="1485900" algn="l" defTabSz="742950" rtl="0" eaLnBrk="1" latinLnBrk="0" hangingPunct="1">
                        <a:defRPr sz="1463" kern="1200">
                          <a:solidFill>
                            <a:schemeClr val="dk1"/>
                          </a:solidFill>
                          <a:latin typeface="Calibri"/>
                        </a:defRPr>
                      </a:lvl5pPr>
                      <a:lvl6pPr marL="1857375" algn="l" defTabSz="742950" rtl="0" eaLnBrk="1" latinLnBrk="0" hangingPunct="1">
                        <a:defRPr sz="1463" kern="1200">
                          <a:solidFill>
                            <a:schemeClr val="dk1"/>
                          </a:solidFill>
                          <a:latin typeface="Calibri"/>
                        </a:defRPr>
                      </a:lvl6pPr>
                      <a:lvl7pPr marL="2228850" algn="l" defTabSz="742950" rtl="0" eaLnBrk="1" latinLnBrk="0" hangingPunct="1">
                        <a:defRPr sz="1463" kern="1200">
                          <a:solidFill>
                            <a:schemeClr val="dk1"/>
                          </a:solidFill>
                          <a:latin typeface="Calibri"/>
                        </a:defRPr>
                      </a:lvl7pPr>
                      <a:lvl8pPr marL="2600325" algn="l" defTabSz="742950" rtl="0" eaLnBrk="1" latinLnBrk="0" hangingPunct="1">
                        <a:defRPr sz="1463" kern="1200">
                          <a:solidFill>
                            <a:schemeClr val="dk1"/>
                          </a:solidFill>
                          <a:latin typeface="Calibri"/>
                        </a:defRPr>
                      </a:lvl8pPr>
                      <a:lvl9pPr marL="2971800" algn="l" defTabSz="742950" rtl="0" eaLnBrk="1" latinLnBrk="0" hangingPunct="1">
                        <a:defRPr sz="1463" kern="1200">
                          <a:solidFill>
                            <a:schemeClr val="dk1"/>
                          </a:solidFill>
                          <a:latin typeface="Calibri"/>
                        </a:defRPr>
                      </a:lvl9pPr>
                    </a:lstStyle>
                    <a:p>
                      <a:pPr algn="l" rtl="0" fontAlgn="ctr">
                        <a:lnSpc>
                          <a:spcPct val="150000"/>
                        </a:lnSpc>
                      </a:pPr>
                      <a:r>
                        <a:rPr lang="en-ZA" sz="1400" b="0" i="0" u="none" strike="noStrike" dirty="0">
                          <a:solidFill>
                            <a:schemeClr val="tx1"/>
                          </a:solidFill>
                          <a:effectLst/>
                          <a:latin typeface="Arial" panose="020B0604020202020204" pitchFamily="34" charset="0"/>
                          <a:cs typeface="Arial" panose="020B0604020202020204" pitchFamily="34" charset="0"/>
                        </a:rPr>
                        <a:t>Nkomazi LM</a:t>
                      </a:r>
                    </a:p>
                  </a:txBody>
                  <a:tcPr marL="7739" marR="7739" marT="7739"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742950" rtl="0" eaLnBrk="1" latinLnBrk="0" hangingPunct="1">
                        <a:defRPr sz="1463" kern="1200">
                          <a:solidFill>
                            <a:schemeClr val="dk1"/>
                          </a:solidFill>
                          <a:latin typeface="Calibri"/>
                        </a:defRPr>
                      </a:lvl1pPr>
                      <a:lvl2pPr marL="371475" algn="l" defTabSz="742950" rtl="0" eaLnBrk="1" latinLnBrk="0" hangingPunct="1">
                        <a:defRPr sz="1463" kern="1200">
                          <a:solidFill>
                            <a:schemeClr val="dk1"/>
                          </a:solidFill>
                          <a:latin typeface="Calibri"/>
                        </a:defRPr>
                      </a:lvl2pPr>
                      <a:lvl3pPr marL="742950" algn="l" defTabSz="742950" rtl="0" eaLnBrk="1" latinLnBrk="0" hangingPunct="1">
                        <a:defRPr sz="1463" kern="1200">
                          <a:solidFill>
                            <a:schemeClr val="dk1"/>
                          </a:solidFill>
                          <a:latin typeface="Calibri"/>
                        </a:defRPr>
                      </a:lvl3pPr>
                      <a:lvl4pPr marL="1114425" algn="l" defTabSz="742950" rtl="0" eaLnBrk="1" latinLnBrk="0" hangingPunct="1">
                        <a:defRPr sz="1463" kern="1200">
                          <a:solidFill>
                            <a:schemeClr val="dk1"/>
                          </a:solidFill>
                          <a:latin typeface="Calibri"/>
                        </a:defRPr>
                      </a:lvl4pPr>
                      <a:lvl5pPr marL="1485900" algn="l" defTabSz="742950" rtl="0" eaLnBrk="1" latinLnBrk="0" hangingPunct="1">
                        <a:defRPr sz="1463" kern="1200">
                          <a:solidFill>
                            <a:schemeClr val="dk1"/>
                          </a:solidFill>
                          <a:latin typeface="Calibri"/>
                        </a:defRPr>
                      </a:lvl5pPr>
                      <a:lvl6pPr marL="1857375" algn="l" defTabSz="742950" rtl="0" eaLnBrk="1" latinLnBrk="0" hangingPunct="1">
                        <a:defRPr sz="1463" kern="1200">
                          <a:solidFill>
                            <a:schemeClr val="dk1"/>
                          </a:solidFill>
                          <a:latin typeface="Calibri"/>
                        </a:defRPr>
                      </a:lvl6pPr>
                      <a:lvl7pPr marL="2228850" algn="l" defTabSz="742950" rtl="0" eaLnBrk="1" latinLnBrk="0" hangingPunct="1">
                        <a:defRPr sz="1463" kern="1200">
                          <a:solidFill>
                            <a:schemeClr val="dk1"/>
                          </a:solidFill>
                          <a:latin typeface="Calibri"/>
                        </a:defRPr>
                      </a:lvl7pPr>
                      <a:lvl8pPr marL="2600325" algn="l" defTabSz="742950" rtl="0" eaLnBrk="1" latinLnBrk="0" hangingPunct="1">
                        <a:defRPr sz="1463" kern="1200">
                          <a:solidFill>
                            <a:schemeClr val="dk1"/>
                          </a:solidFill>
                          <a:latin typeface="Calibri"/>
                        </a:defRPr>
                      </a:lvl8pPr>
                      <a:lvl9pPr marL="2971800" algn="l" defTabSz="742950" rtl="0" eaLnBrk="1" latinLnBrk="0" hangingPunct="1">
                        <a:defRPr sz="1463" kern="1200">
                          <a:solidFill>
                            <a:schemeClr val="dk1"/>
                          </a:solidFill>
                          <a:latin typeface="Calibri"/>
                        </a:defRPr>
                      </a:lvl9pPr>
                    </a:lstStyle>
                    <a:p>
                      <a:pPr algn="l" fontAlgn="b">
                        <a:lnSpc>
                          <a:spcPct val="150000"/>
                        </a:lnSpc>
                      </a:pPr>
                      <a:r>
                        <a:rPr lang="en-US" sz="1400" b="0" i="0" u="none" strike="noStrike" dirty="0">
                          <a:solidFill>
                            <a:srgbClr val="000000"/>
                          </a:solidFill>
                          <a:effectLst/>
                          <a:latin typeface="Arial" panose="020B0604020202020204" pitchFamily="34" charset="0"/>
                          <a:cs typeface="Arial" panose="020B0604020202020204" pitchFamily="34" charset="0"/>
                        </a:rPr>
                        <a:t> R6</a:t>
                      </a:r>
                      <a:r>
                        <a:rPr lang="en-US" sz="1400" b="0" i="0" u="none" strike="noStrike" baseline="0" dirty="0">
                          <a:solidFill>
                            <a:srgbClr val="000000"/>
                          </a:solidFill>
                          <a:effectLst/>
                          <a:latin typeface="Arial" panose="020B0604020202020204" pitchFamily="34" charset="0"/>
                          <a:cs typeface="Arial" panose="020B0604020202020204" pitchFamily="34" charset="0"/>
                        </a:rPr>
                        <a:t> 860 908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159" marR="5159" marT="5159"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1139928155"/>
                  </a:ext>
                </a:extLst>
              </a:tr>
              <a:tr h="231675">
                <a:tc>
                  <a:txBody>
                    <a:bodyPr/>
                    <a:lstStyle>
                      <a:lvl1pPr marL="0" algn="l" defTabSz="742950" rtl="0" eaLnBrk="1" latinLnBrk="0" hangingPunct="1">
                        <a:defRPr sz="1463" kern="1200">
                          <a:solidFill>
                            <a:schemeClr val="dk1"/>
                          </a:solidFill>
                          <a:latin typeface="Calibri"/>
                        </a:defRPr>
                      </a:lvl1pPr>
                      <a:lvl2pPr marL="371475" algn="l" defTabSz="742950" rtl="0" eaLnBrk="1" latinLnBrk="0" hangingPunct="1">
                        <a:defRPr sz="1463" kern="1200">
                          <a:solidFill>
                            <a:schemeClr val="dk1"/>
                          </a:solidFill>
                          <a:latin typeface="Calibri"/>
                        </a:defRPr>
                      </a:lvl2pPr>
                      <a:lvl3pPr marL="742950" algn="l" defTabSz="742950" rtl="0" eaLnBrk="1" latinLnBrk="0" hangingPunct="1">
                        <a:defRPr sz="1463" kern="1200">
                          <a:solidFill>
                            <a:schemeClr val="dk1"/>
                          </a:solidFill>
                          <a:latin typeface="Calibri"/>
                        </a:defRPr>
                      </a:lvl3pPr>
                      <a:lvl4pPr marL="1114425" algn="l" defTabSz="742950" rtl="0" eaLnBrk="1" latinLnBrk="0" hangingPunct="1">
                        <a:defRPr sz="1463" kern="1200">
                          <a:solidFill>
                            <a:schemeClr val="dk1"/>
                          </a:solidFill>
                          <a:latin typeface="Calibri"/>
                        </a:defRPr>
                      </a:lvl4pPr>
                      <a:lvl5pPr marL="1485900" algn="l" defTabSz="742950" rtl="0" eaLnBrk="1" latinLnBrk="0" hangingPunct="1">
                        <a:defRPr sz="1463" kern="1200">
                          <a:solidFill>
                            <a:schemeClr val="dk1"/>
                          </a:solidFill>
                          <a:latin typeface="Calibri"/>
                        </a:defRPr>
                      </a:lvl5pPr>
                      <a:lvl6pPr marL="1857375" algn="l" defTabSz="742950" rtl="0" eaLnBrk="1" latinLnBrk="0" hangingPunct="1">
                        <a:defRPr sz="1463" kern="1200">
                          <a:solidFill>
                            <a:schemeClr val="dk1"/>
                          </a:solidFill>
                          <a:latin typeface="Calibri"/>
                        </a:defRPr>
                      </a:lvl6pPr>
                      <a:lvl7pPr marL="2228850" algn="l" defTabSz="742950" rtl="0" eaLnBrk="1" latinLnBrk="0" hangingPunct="1">
                        <a:defRPr sz="1463" kern="1200">
                          <a:solidFill>
                            <a:schemeClr val="dk1"/>
                          </a:solidFill>
                          <a:latin typeface="Calibri"/>
                        </a:defRPr>
                      </a:lvl7pPr>
                      <a:lvl8pPr marL="2600325" algn="l" defTabSz="742950" rtl="0" eaLnBrk="1" latinLnBrk="0" hangingPunct="1">
                        <a:defRPr sz="1463" kern="1200">
                          <a:solidFill>
                            <a:schemeClr val="dk1"/>
                          </a:solidFill>
                          <a:latin typeface="Calibri"/>
                        </a:defRPr>
                      </a:lvl8pPr>
                      <a:lvl9pPr marL="2971800" algn="l" defTabSz="742950" rtl="0" eaLnBrk="1" latinLnBrk="0" hangingPunct="1">
                        <a:defRPr sz="1463" kern="1200">
                          <a:solidFill>
                            <a:schemeClr val="dk1"/>
                          </a:solidFill>
                          <a:latin typeface="Calibri"/>
                        </a:defRPr>
                      </a:lvl9pPr>
                    </a:lstStyle>
                    <a:p>
                      <a:pPr algn="l" rtl="0" fontAlgn="ctr">
                        <a:lnSpc>
                          <a:spcPct val="150000"/>
                        </a:lnSpc>
                      </a:pPr>
                      <a:r>
                        <a:rPr lang="en-ZA" sz="1400" b="0" i="0" u="none" strike="noStrike" dirty="0">
                          <a:solidFill>
                            <a:schemeClr val="tx1"/>
                          </a:solidFill>
                          <a:effectLst/>
                          <a:latin typeface="Arial" panose="020B0604020202020204" pitchFamily="34" charset="0"/>
                          <a:cs typeface="Arial" panose="020B0604020202020204" pitchFamily="34" charset="0"/>
                        </a:rPr>
                        <a:t>Chief Albert Luthuli LM</a:t>
                      </a:r>
                    </a:p>
                  </a:txBody>
                  <a:tcPr marL="7739" marR="7739" marT="7739"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tc>
                  <a:txBody>
                    <a:bodyPr/>
                    <a:lstStyle>
                      <a:lvl1pPr marL="0" algn="l" defTabSz="742950" rtl="0" eaLnBrk="1" latinLnBrk="0" hangingPunct="1">
                        <a:defRPr sz="1463" kern="1200">
                          <a:solidFill>
                            <a:schemeClr val="dk1"/>
                          </a:solidFill>
                          <a:latin typeface="Calibri"/>
                        </a:defRPr>
                      </a:lvl1pPr>
                      <a:lvl2pPr marL="371475" algn="l" defTabSz="742950" rtl="0" eaLnBrk="1" latinLnBrk="0" hangingPunct="1">
                        <a:defRPr sz="1463" kern="1200">
                          <a:solidFill>
                            <a:schemeClr val="dk1"/>
                          </a:solidFill>
                          <a:latin typeface="Calibri"/>
                        </a:defRPr>
                      </a:lvl2pPr>
                      <a:lvl3pPr marL="742950" algn="l" defTabSz="742950" rtl="0" eaLnBrk="1" latinLnBrk="0" hangingPunct="1">
                        <a:defRPr sz="1463" kern="1200">
                          <a:solidFill>
                            <a:schemeClr val="dk1"/>
                          </a:solidFill>
                          <a:latin typeface="Calibri"/>
                        </a:defRPr>
                      </a:lvl3pPr>
                      <a:lvl4pPr marL="1114425" algn="l" defTabSz="742950" rtl="0" eaLnBrk="1" latinLnBrk="0" hangingPunct="1">
                        <a:defRPr sz="1463" kern="1200">
                          <a:solidFill>
                            <a:schemeClr val="dk1"/>
                          </a:solidFill>
                          <a:latin typeface="Calibri"/>
                        </a:defRPr>
                      </a:lvl4pPr>
                      <a:lvl5pPr marL="1485900" algn="l" defTabSz="742950" rtl="0" eaLnBrk="1" latinLnBrk="0" hangingPunct="1">
                        <a:defRPr sz="1463" kern="1200">
                          <a:solidFill>
                            <a:schemeClr val="dk1"/>
                          </a:solidFill>
                          <a:latin typeface="Calibri"/>
                        </a:defRPr>
                      </a:lvl5pPr>
                      <a:lvl6pPr marL="1857375" algn="l" defTabSz="742950" rtl="0" eaLnBrk="1" latinLnBrk="0" hangingPunct="1">
                        <a:defRPr sz="1463" kern="1200">
                          <a:solidFill>
                            <a:schemeClr val="dk1"/>
                          </a:solidFill>
                          <a:latin typeface="Calibri"/>
                        </a:defRPr>
                      </a:lvl6pPr>
                      <a:lvl7pPr marL="2228850" algn="l" defTabSz="742950" rtl="0" eaLnBrk="1" latinLnBrk="0" hangingPunct="1">
                        <a:defRPr sz="1463" kern="1200">
                          <a:solidFill>
                            <a:schemeClr val="dk1"/>
                          </a:solidFill>
                          <a:latin typeface="Calibri"/>
                        </a:defRPr>
                      </a:lvl7pPr>
                      <a:lvl8pPr marL="2600325" algn="l" defTabSz="742950" rtl="0" eaLnBrk="1" latinLnBrk="0" hangingPunct="1">
                        <a:defRPr sz="1463" kern="1200">
                          <a:solidFill>
                            <a:schemeClr val="dk1"/>
                          </a:solidFill>
                          <a:latin typeface="Calibri"/>
                        </a:defRPr>
                      </a:lvl8pPr>
                      <a:lvl9pPr marL="2971800" algn="l" defTabSz="742950" rtl="0" eaLnBrk="1" latinLnBrk="0" hangingPunct="1">
                        <a:defRPr sz="1463" kern="1200">
                          <a:solidFill>
                            <a:schemeClr val="dk1"/>
                          </a:solidFill>
                          <a:latin typeface="Calibri"/>
                        </a:defRPr>
                      </a:lvl9pPr>
                    </a:lstStyle>
                    <a:p>
                      <a:pPr algn="l" fontAlgn="b">
                        <a:lnSpc>
                          <a:spcPct val="150000"/>
                        </a:lnSpc>
                      </a:pPr>
                      <a:r>
                        <a:rPr lang="en-US" sz="1400" b="0" i="0" u="none" strike="noStrike" dirty="0">
                          <a:solidFill>
                            <a:srgbClr val="000000"/>
                          </a:solidFill>
                          <a:effectLst/>
                          <a:latin typeface="Arial" panose="020B0604020202020204" pitchFamily="34" charset="0"/>
                          <a:cs typeface="Arial" panose="020B0604020202020204" pitchFamily="34" charset="0"/>
                        </a:rPr>
                        <a:t> R1</a:t>
                      </a:r>
                      <a:r>
                        <a:rPr lang="en-US" sz="1400" b="0" i="0" u="none" strike="noStrike" baseline="0" dirty="0">
                          <a:solidFill>
                            <a:srgbClr val="000000"/>
                          </a:solidFill>
                          <a:effectLst/>
                          <a:latin typeface="Arial" panose="020B0604020202020204" pitchFamily="34" charset="0"/>
                          <a:cs typeface="Arial" panose="020B0604020202020204" pitchFamily="34" charset="0"/>
                        </a:rPr>
                        <a:t> 652 413</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159" marR="5159" marT="5159"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40000"/>
                      </a:srgbClr>
                    </a:solidFill>
                  </a:tcPr>
                </a:tc>
                <a:extLst>
                  <a:ext uri="{0D108BD9-81ED-4DB2-BD59-A6C34878D82A}">
                    <a16:rowId xmlns:a16="http://schemas.microsoft.com/office/drawing/2014/main" val="3790884025"/>
                  </a:ext>
                </a:extLst>
              </a:tr>
              <a:tr h="229880">
                <a:tc>
                  <a:txBody>
                    <a:bodyPr/>
                    <a:lstStyle>
                      <a:lvl1pPr marL="0" algn="l" defTabSz="742950" rtl="0" eaLnBrk="1" latinLnBrk="0" hangingPunct="1">
                        <a:defRPr sz="1463" kern="1200">
                          <a:solidFill>
                            <a:schemeClr val="dk1"/>
                          </a:solidFill>
                          <a:latin typeface="Calibri"/>
                        </a:defRPr>
                      </a:lvl1pPr>
                      <a:lvl2pPr marL="371475" algn="l" defTabSz="742950" rtl="0" eaLnBrk="1" latinLnBrk="0" hangingPunct="1">
                        <a:defRPr sz="1463" kern="1200">
                          <a:solidFill>
                            <a:schemeClr val="dk1"/>
                          </a:solidFill>
                          <a:latin typeface="Calibri"/>
                        </a:defRPr>
                      </a:lvl2pPr>
                      <a:lvl3pPr marL="742950" algn="l" defTabSz="742950" rtl="0" eaLnBrk="1" latinLnBrk="0" hangingPunct="1">
                        <a:defRPr sz="1463" kern="1200">
                          <a:solidFill>
                            <a:schemeClr val="dk1"/>
                          </a:solidFill>
                          <a:latin typeface="Calibri"/>
                        </a:defRPr>
                      </a:lvl3pPr>
                      <a:lvl4pPr marL="1114425" algn="l" defTabSz="742950" rtl="0" eaLnBrk="1" latinLnBrk="0" hangingPunct="1">
                        <a:defRPr sz="1463" kern="1200">
                          <a:solidFill>
                            <a:schemeClr val="dk1"/>
                          </a:solidFill>
                          <a:latin typeface="Calibri"/>
                        </a:defRPr>
                      </a:lvl4pPr>
                      <a:lvl5pPr marL="1485900" algn="l" defTabSz="742950" rtl="0" eaLnBrk="1" latinLnBrk="0" hangingPunct="1">
                        <a:defRPr sz="1463" kern="1200">
                          <a:solidFill>
                            <a:schemeClr val="dk1"/>
                          </a:solidFill>
                          <a:latin typeface="Calibri"/>
                        </a:defRPr>
                      </a:lvl5pPr>
                      <a:lvl6pPr marL="1857375" algn="l" defTabSz="742950" rtl="0" eaLnBrk="1" latinLnBrk="0" hangingPunct="1">
                        <a:defRPr sz="1463" kern="1200">
                          <a:solidFill>
                            <a:schemeClr val="dk1"/>
                          </a:solidFill>
                          <a:latin typeface="Calibri"/>
                        </a:defRPr>
                      </a:lvl6pPr>
                      <a:lvl7pPr marL="2228850" algn="l" defTabSz="742950" rtl="0" eaLnBrk="1" latinLnBrk="0" hangingPunct="1">
                        <a:defRPr sz="1463" kern="1200">
                          <a:solidFill>
                            <a:schemeClr val="dk1"/>
                          </a:solidFill>
                          <a:latin typeface="Calibri"/>
                        </a:defRPr>
                      </a:lvl7pPr>
                      <a:lvl8pPr marL="2600325" algn="l" defTabSz="742950" rtl="0" eaLnBrk="1" latinLnBrk="0" hangingPunct="1">
                        <a:defRPr sz="1463" kern="1200">
                          <a:solidFill>
                            <a:schemeClr val="dk1"/>
                          </a:solidFill>
                          <a:latin typeface="Calibri"/>
                        </a:defRPr>
                      </a:lvl8pPr>
                      <a:lvl9pPr marL="2971800" algn="l" defTabSz="742950" rtl="0" eaLnBrk="1" latinLnBrk="0" hangingPunct="1">
                        <a:defRPr sz="1463" kern="1200">
                          <a:solidFill>
                            <a:schemeClr val="dk1"/>
                          </a:solidFill>
                          <a:latin typeface="Calibri"/>
                        </a:defRPr>
                      </a:lvl9pPr>
                    </a:lstStyle>
                    <a:p>
                      <a:pPr algn="l" rtl="0" fontAlgn="ctr">
                        <a:lnSpc>
                          <a:spcPct val="150000"/>
                        </a:lnSpc>
                      </a:pPr>
                      <a:r>
                        <a:rPr lang="en-ZA" sz="1400" b="0" i="0" u="none" strike="noStrike" dirty="0">
                          <a:solidFill>
                            <a:schemeClr val="tx1"/>
                          </a:solidFill>
                          <a:effectLst/>
                          <a:latin typeface="Arial" panose="020B0604020202020204" pitchFamily="34" charset="0"/>
                          <a:cs typeface="Arial" panose="020B0604020202020204" pitchFamily="34" charset="0"/>
                        </a:rPr>
                        <a:t>Govan Mbeki </a:t>
                      </a:r>
                    </a:p>
                  </a:txBody>
                  <a:tcPr marL="7739" marR="7739" marT="7739"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742950" rtl="0" eaLnBrk="1" latinLnBrk="0" hangingPunct="1">
                        <a:defRPr sz="1463" kern="1200">
                          <a:solidFill>
                            <a:schemeClr val="dk1"/>
                          </a:solidFill>
                          <a:latin typeface="Calibri"/>
                        </a:defRPr>
                      </a:lvl1pPr>
                      <a:lvl2pPr marL="371475" algn="l" defTabSz="742950" rtl="0" eaLnBrk="1" latinLnBrk="0" hangingPunct="1">
                        <a:defRPr sz="1463" kern="1200">
                          <a:solidFill>
                            <a:schemeClr val="dk1"/>
                          </a:solidFill>
                          <a:latin typeface="Calibri"/>
                        </a:defRPr>
                      </a:lvl2pPr>
                      <a:lvl3pPr marL="742950" algn="l" defTabSz="742950" rtl="0" eaLnBrk="1" latinLnBrk="0" hangingPunct="1">
                        <a:defRPr sz="1463" kern="1200">
                          <a:solidFill>
                            <a:schemeClr val="dk1"/>
                          </a:solidFill>
                          <a:latin typeface="Calibri"/>
                        </a:defRPr>
                      </a:lvl3pPr>
                      <a:lvl4pPr marL="1114425" algn="l" defTabSz="742950" rtl="0" eaLnBrk="1" latinLnBrk="0" hangingPunct="1">
                        <a:defRPr sz="1463" kern="1200">
                          <a:solidFill>
                            <a:schemeClr val="dk1"/>
                          </a:solidFill>
                          <a:latin typeface="Calibri"/>
                        </a:defRPr>
                      </a:lvl4pPr>
                      <a:lvl5pPr marL="1485900" algn="l" defTabSz="742950" rtl="0" eaLnBrk="1" latinLnBrk="0" hangingPunct="1">
                        <a:defRPr sz="1463" kern="1200">
                          <a:solidFill>
                            <a:schemeClr val="dk1"/>
                          </a:solidFill>
                          <a:latin typeface="Calibri"/>
                        </a:defRPr>
                      </a:lvl5pPr>
                      <a:lvl6pPr marL="1857375" algn="l" defTabSz="742950" rtl="0" eaLnBrk="1" latinLnBrk="0" hangingPunct="1">
                        <a:defRPr sz="1463" kern="1200">
                          <a:solidFill>
                            <a:schemeClr val="dk1"/>
                          </a:solidFill>
                          <a:latin typeface="Calibri"/>
                        </a:defRPr>
                      </a:lvl6pPr>
                      <a:lvl7pPr marL="2228850" algn="l" defTabSz="742950" rtl="0" eaLnBrk="1" latinLnBrk="0" hangingPunct="1">
                        <a:defRPr sz="1463" kern="1200">
                          <a:solidFill>
                            <a:schemeClr val="dk1"/>
                          </a:solidFill>
                          <a:latin typeface="Calibri"/>
                        </a:defRPr>
                      </a:lvl7pPr>
                      <a:lvl8pPr marL="2600325" algn="l" defTabSz="742950" rtl="0" eaLnBrk="1" latinLnBrk="0" hangingPunct="1">
                        <a:defRPr sz="1463" kern="1200">
                          <a:solidFill>
                            <a:schemeClr val="dk1"/>
                          </a:solidFill>
                          <a:latin typeface="Calibri"/>
                        </a:defRPr>
                      </a:lvl8pPr>
                      <a:lvl9pPr marL="2971800" algn="l" defTabSz="742950" rtl="0" eaLnBrk="1" latinLnBrk="0" hangingPunct="1">
                        <a:defRPr sz="1463" kern="1200">
                          <a:solidFill>
                            <a:schemeClr val="dk1"/>
                          </a:solidFill>
                          <a:latin typeface="Calibri"/>
                        </a:defRPr>
                      </a:lvl9pPr>
                    </a:lstStyle>
                    <a:p>
                      <a:pPr algn="l" fontAlgn="b">
                        <a:lnSpc>
                          <a:spcPct val="150000"/>
                        </a:lnSpc>
                      </a:pPr>
                      <a:r>
                        <a:rPr lang="en-US" sz="1400" b="0" i="0" u="none" strike="noStrike" dirty="0">
                          <a:solidFill>
                            <a:srgbClr val="000000"/>
                          </a:solidFill>
                          <a:effectLst/>
                          <a:latin typeface="Arial" panose="020B0604020202020204" pitchFamily="34" charset="0"/>
                          <a:cs typeface="Arial" panose="020B0604020202020204" pitchFamily="34" charset="0"/>
                        </a:rPr>
                        <a:t> R598</a:t>
                      </a:r>
                      <a:r>
                        <a:rPr lang="en-US" sz="1400" b="0" i="0" u="none" strike="noStrike" baseline="0" dirty="0">
                          <a:solidFill>
                            <a:srgbClr val="000000"/>
                          </a:solidFill>
                          <a:effectLst/>
                          <a:latin typeface="Arial" panose="020B0604020202020204" pitchFamily="34" charset="0"/>
                          <a:cs typeface="Arial" panose="020B0604020202020204" pitchFamily="34" charset="0"/>
                        </a:rPr>
                        <a:t> 431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159" marR="5159" marT="5159"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1647286855"/>
                  </a:ext>
                </a:extLst>
              </a:tr>
              <a:tr h="417529">
                <a:tc>
                  <a:txBody>
                    <a:bodyPr/>
                    <a:lstStyle>
                      <a:lvl1pPr marL="0" algn="l" defTabSz="742950" rtl="0" eaLnBrk="1" latinLnBrk="0" hangingPunct="1">
                        <a:defRPr sz="1463" kern="1200">
                          <a:solidFill>
                            <a:schemeClr val="dk1"/>
                          </a:solidFill>
                          <a:latin typeface="Calibri"/>
                        </a:defRPr>
                      </a:lvl1pPr>
                      <a:lvl2pPr marL="371475" algn="l" defTabSz="742950" rtl="0" eaLnBrk="1" latinLnBrk="0" hangingPunct="1">
                        <a:defRPr sz="1463" kern="1200">
                          <a:solidFill>
                            <a:schemeClr val="dk1"/>
                          </a:solidFill>
                          <a:latin typeface="Calibri"/>
                        </a:defRPr>
                      </a:lvl2pPr>
                      <a:lvl3pPr marL="742950" algn="l" defTabSz="742950" rtl="0" eaLnBrk="1" latinLnBrk="0" hangingPunct="1">
                        <a:defRPr sz="1463" kern="1200">
                          <a:solidFill>
                            <a:schemeClr val="dk1"/>
                          </a:solidFill>
                          <a:latin typeface="Calibri"/>
                        </a:defRPr>
                      </a:lvl3pPr>
                      <a:lvl4pPr marL="1114425" algn="l" defTabSz="742950" rtl="0" eaLnBrk="1" latinLnBrk="0" hangingPunct="1">
                        <a:defRPr sz="1463" kern="1200">
                          <a:solidFill>
                            <a:schemeClr val="dk1"/>
                          </a:solidFill>
                          <a:latin typeface="Calibri"/>
                        </a:defRPr>
                      </a:lvl4pPr>
                      <a:lvl5pPr marL="1485900" algn="l" defTabSz="742950" rtl="0" eaLnBrk="1" latinLnBrk="0" hangingPunct="1">
                        <a:defRPr sz="1463" kern="1200">
                          <a:solidFill>
                            <a:schemeClr val="dk1"/>
                          </a:solidFill>
                          <a:latin typeface="Calibri"/>
                        </a:defRPr>
                      </a:lvl5pPr>
                      <a:lvl6pPr marL="1857375" algn="l" defTabSz="742950" rtl="0" eaLnBrk="1" latinLnBrk="0" hangingPunct="1">
                        <a:defRPr sz="1463" kern="1200">
                          <a:solidFill>
                            <a:schemeClr val="dk1"/>
                          </a:solidFill>
                          <a:latin typeface="Calibri"/>
                        </a:defRPr>
                      </a:lvl6pPr>
                      <a:lvl7pPr marL="2228850" algn="l" defTabSz="742950" rtl="0" eaLnBrk="1" latinLnBrk="0" hangingPunct="1">
                        <a:defRPr sz="1463" kern="1200">
                          <a:solidFill>
                            <a:schemeClr val="dk1"/>
                          </a:solidFill>
                          <a:latin typeface="Calibri"/>
                        </a:defRPr>
                      </a:lvl7pPr>
                      <a:lvl8pPr marL="2600325" algn="l" defTabSz="742950" rtl="0" eaLnBrk="1" latinLnBrk="0" hangingPunct="1">
                        <a:defRPr sz="1463" kern="1200">
                          <a:solidFill>
                            <a:schemeClr val="dk1"/>
                          </a:solidFill>
                          <a:latin typeface="Calibri"/>
                        </a:defRPr>
                      </a:lvl8pPr>
                      <a:lvl9pPr marL="2971800" algn="l" defTabSz="742950" rtl="0" eaLnBrk="1" latinLnBrk="0" hangingPunct="1">
                        <a:defRPr sz="1463" kern="1200">
                          <a:solidFill>
                            <a:schemeClr val="dk1"/>
                          </a:solidFill>
                          <a:latin typeface="Calibri"/>
                        </a:defRPr>
                      </a:lvl9pPr>
                    </a:lstStyle>
                    <a:p>
                      <a:pPr algn="l" rtl="0" fontAlgn="ctr">
                        <a:lnSpc>
                          <a:spcPct val="150000"/>
                        </a:lnSpc>
                      </a:pPr>
                      <a:r>
                        <a:rPr lang="en-ZA" sz="1400" b="1" i="0" u="none" strike="noStrike" dirty="0">
                          <a:solidFill>
                            <a:schemeClr val="tx1"/>
                          </a:solidFill>
                          <a:effectLst/>
                          <a:latin typeface="Arial" panose="020B0604020202020204" pitchFamily="34" charset="0"/>
                          <a:cs typeface="Arial" panose="020B0604020202020204" pitchFamily="34" charset="0"/>
                        </a:rPr>
                        <a:t>TOTAL</a:t>
                      </a:r>
                    </a:p>
                  </a:txBody>
                  <a:tcPr marL="7739" marR="7739" marT="7739"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tc>
                  <a:txBody>
                    <a:bodyPr/>
                    <a:lstStyle>
                      <a:lvl1pPr marL="0" algn="l" defTabSz="742950" rtl="0" eaLnBrk="1" latinLnBrk="0" hangingPunct="1">
                        <a:defRPr sz="1463" kern="1200">
                          <a:solidFill>
                            <a:schemeClr val="dk1"/>
                          </a:solidFill>
                          <a:latin typeface="Calibri"/>
                        </a:defRPr>
                      </a:lvl1pPr>
                      <a:lvl2pPr marL="371475" algn="l" defTabSz="742950" rtl="0" eaLnBrk="1" latinLnBrk="0" hangingPunct="1">
                        <a:defRPr sz="1463" kern="1200">
                          <a:solidFill>
                            <a:schemeClr val="dk1"/>
                          </a:solidFill>
                          <a:latin typeface="Calibri"/>
                        </a:defRPr>
                      </a:lvl2pPr>
                      <a:lvl3pPr marL="742950" algn="l" defTabSz="742950" rtl="0" eaLnBrk="1" latinLnBrk="0" hangingPunct="1">
                        <a:defRPr sz="1463" kern="1200">
                          <a:solidFill>
                            <a:schemeClr val="dk1"/>
                          </a:solidFill>
                          <a:latin typeface="Calibri"/>
                        </a:defRPr>
                      </a:lvl3pPr>
                      <a:lvl4pPr marL="1114425" algn="l" defTabSz="742950" rtl="0" eaLnBrk="1" latinLnBrk="0" hangingPunct="1">
                        <a:defRPr sz="1463" kern="1200">
                          <a:solidFill>
                            <a:schemeClr val="dk1"/>
                          </a:solidFill>
                          <a:latin typeface="Calibri"/>
                        </a:defRPr>
                      </a:lvl4pPr>
                      <a:lvl5pPr marL="1485900" algn="l" defTabSz="742950" rtl="0" eaLnBrk="1" latinLnBrk="0" hangingPunct="1">
                        <a:defRPr sz="1463" kern="1200">
                          <a:solidFill>
                            <a:schemeClr val="dk1"/>
                          </a:solidFill>
                          <a:latin typeface="Calibri"/>
                        </a:defRPr>
                      </a:lvl5pPr>
                      <a:lvl6pPr marL="1857375" algn="l" defTabSz="742950" rtl="0" eaLnBrk="1" latinLnBrk="0" hangingPunct="1">
                        <a:defRPr sz="1463" kern="1200">
                          <a:solidFill>
                            <a:schemeClr val="dk1"/>
                          </a:solidFill>
                          <a:latin typeface="Calibri"/>
                        </a:defRPr>
                      </a:lvl6pPr>
                      <a:lvl7pPr marL="2228850" algn="l" defTabSz="742950" rtl="0" eaLnBrk="1" latinLnBrk="0" hangingPunct="1">
                        <a:defRPr sz="1463" kern="1200">
                          <a:solidFill>
                            <a:schemeClr val="dk1"/>
                          </a:solidFill>
                          <a:latin typeface="Calibri"/>
                        </a:defRPr>
                      </a:lvl7pPr>
                      <a:lvl8pPr marL="2600325" algn="l" defTabSz="742950" rtl="0" eaLnBrk="1" latinLnBrk="0" hangingPunct="1">
                        <a:defRPr sz="1463" kern="1200">
                          <a:solidFill>
                            <a:schemeClr val="dk1"/>
                          </a:solidFill>
                          <a:latin typeface="Calibri"/>
                        </a:defRPr>
                      </a:lvl8pPr>
                      <a:lvl9pPr marL="2971800" algn="l" defTabSz="742950" rtl="0" eaLnBrk="1" latinLnBrk="0" hangingPunct="1">
                        <a:defRPr sz="1463" kern="1200">
                          <a:solidFill>
                            <a:schemeClr val="dk1"/>
                          </a:solidFill>
                          <a:latin typeface="Calibri"/>
                        </a:defRPr>
                      </a:lvl9pPr>
                    </a:lstStyle>
                    <a:p>
                      <a:pPr algn="l" fontAlgn="b">
                        <a:lnSpc>
                          <a:spcPct val="150000"/>
                        </a:lnSpc>
                      </a:pPr>
                      <a:r>
                        <a:rPr lang="en-US" sz="1400" b="1" i="0" u="none" strike="noStrike" dirty="0">
                          <a:solidFill>
                            <a:srgbClr val="000000"/>
                          </a:solidFill>
                          <a:effectLst/>
                          <a:latin typeface="Arial" panose="020B0604020202020204" pitchFamily="34" charset="0"/>
                          <a:cs typeface="Arial" panose="020B0604020202020204" pitchFamily="34" charset="0"/>
                        </a:rPr>
                        <a:t> R</a:t>
                      </a:r>
                      <a:r>
                        <a:rPr lang="en-US" sz="1400" b="1" i="0" u="none" strike="noStrike" baseline="0" dirty="0">
                          <a:solidFill>
                            <a:srgbClr val="000000"/>
                          </a:solidFill>
                          <a:effectLst/>
                          <a:latin typeface="Arial" panose="020B0604020202020204" pitchFamily="34" charset="0"/>
                          <a:cs typeface="Arial" panose="020B0604020202020204" pitchFamily="34" charset="0"/>
                        </a:rPr>
                        <a:t> 2 188 181 824 </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5159" marR="5159" marT="5159"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BBB59">
                        <a:tint val="20000"/>
                      </a:srgbClr>
                    </a:solidFill>
                  </a:tcPr>
                </a:tc>
                <a:extLst>
                  <a:ext uri="{0D108BD9-81ED-4DB2-BD59-A6C34878D82A}">
                    <a16:rowId xmlns:a16="http://schemas.microsoft.com/office/drawing/2014/main" val="71912506"/>
                  </a:ext>
                </a:extLst>
              </a:tr>
            </a:tbl>
          </a:graphicData>
        </a:graphic>
      </p:graphicFrame>
    </p:spTree>
    <p:extLst>
      <p:ext uri="{BB962C8B-B14F-4D97-AF65-F5344CB8AC3E}">
        <p14:creationId xmlns:p14="http://schemas.microsoft.com/office/powerpoint/2010/main" val="3914327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5"/>
          <p:cNvSpPr txBox="1">
            <a:spLocks noGrp="1"/>
          </p:cNvSpPr>
          <p:nvPr>
            <p:ph type="title" idx="4294967295"/>
          </p:nvPr>
        </p:nvSpPr>
        <p:spPr>
          <a:xfrm>
            <a:off x="0" y="0"/>
            <a:ext cx="9906000" cy="708910"/>
          </a:xfrm>
          <a:prstGeom prst="rect">
            <a:avLst/>
          </a:prstGeom>
          <a:solidFill>
            <a:srgbClr val="FFC000"/>
          </a:solidFill>
          <a:ln>
            <a:noFill/>
          </a:ln>
        </p:spPr>
        <p:txBody>
          <a:bodyPr spcFirstLastPara="1" vert="horz" wrap="square" lIns="74283" tIns="37131" rIns="74283" bIns="37131" rtlCol="0" anchor="ctr" anchorCtr="0">
            <a:normAutofit/>
          </a:bodyPr>
          <a:lstStyle/>
          <a:p>
            <a:pPr algn="ctr">
              <a:buSzPts val="2800"/>
            </a:pPr>
            <a:r>
              <a:rPr lang="en-ZA" sz="1800" b="1" dirty="0">
                <a:latin typeface="Arial" panose="020B0604020202020204" pitchFamily="34" charset="0"/>
                <a:ea typeface="Arial"/>
                <a:cs typeface="Arial" panose="020B0604020202020204" pitchFamily="34" charset="0"/>
                <a:sym typeface="Arial"/>
              </a:rPr>
              <a:t>BASIC SERVICES: OVERVIEW</a:t>
            </a:r>
            <a:endParaRPr lang="en-ZA" sz="1800"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577146060"/>
              </p:ext>
            </p:extLst>
          </p:nvPr>
        </p:nvGraphicFramePr>
        <p:xfrm>
          <a:off x="338913" y="755197"/>
          <a:ext cx="9204199" cy="2724512"/>
        </p:xfrm>
        <a:graphic>
          <a:graphicData uri="http://schemas.openxmlformats.org/drawingml/2006/table">
            <a:tbl>
              <a:tblPr/>
              <a:tblGrid>
                <a:gridCol w="2110516">
                  <a:extLst>
                    <a:ext uri="{9D8B030D-6E8A-4147-A177-3AD203B41FA5}">
                      <a16:colId xmlns:a16="http://schemas.microsoft.com/office/drawing/2014/main" val="20000"/>
                    </a:ext>
                  </a:extLst>
                </a:gridCol>
                <a:gridCol w="1543803">
                  <a:extLst>
                    <a:ext uri="{9D8B030D-6E8A-4147-A177-3AD203B41FA5}">
                      <a16:colId xmlns:a16="http://schemas.microsoft.com/office/drawing/2014/main" val="20001"/>
                    </a:ext>
                  </a:extLst>
                </a:gridCol>
                <a:gridCol w="1387470">
                  <a:extLst>
                    <a:ext uri="{9D8B030D-6E8A-4147-A177-3AD203B41FA5}">
                      <a16:colId xmlns:a16="http://schemas.microsoft.com/office/drawing/2014/main" val="20002"/>
                    </a:ext>
                  </a:extLst>
                </a:gridCol>
                <a:gridCol w="1387470">
                  <a:extLst>
                    <a:ext uri="{9D8B030D-6E8A-4147-A177-3AD203B41FA5}">
                      <a16:colId xmlns:a16="http://schemas.microsoft.com/office/drawing/2014/main" val="20003"/>
                    </a:ext>
                  </a:extLst>
                </a:gridCol>
                <a:gridCol w="1387470">
                  <a:extLst>
                    <a:ext uri="{9D8B030D-6E8A-4147-A177-3AD203B41FA5}">
                      <a16:colId xmlns:a16="http://schemas.microsoft.com/office/drawing/2014/main" val="20004"/>
                    </a:ext>
                  </a:extLst>
                </a:gridCol>
                <a:gridCol w="1387470">
                  <a:extLst>
                    <a:ext uri="{9D8B030D-6E8A-4147-A177-3AD203B41FA5}">
                      <a16:colId xmlns:a16="http://schemas.microsoft.com/office/drawing/2014/main" val="20005"/>
                    </a:ext>
                  </a:extLst>
                </a:gridCol>
              </a:tblGrid>
              <a:tr h="52780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rtl="0" fontAlgn="ctr"/>
                      <a:r>
                        <a:rPr lang="en-ZA" sz="1100" b="1" i="0" u="none" strike="noStrike" dirty="0">
                          <a:solidFill>
                            <a:srgbClr val="000000"/>
                          </a:solidFill>
                          <a:effectLst/>
                          <a:latin typeface="Century Gothic" panose="020B0502020202020204" pitchFamily="34" charset="0"/>
                        </a:rPr>
                        <a:t>Indicator</a:t>
                      </a:r>
                    </a:p>
                  </a:txBody>
                  <a:tcPr marL="7739" marR="7739" marT="7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B01E"/>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rtl="0" fontAlgn="ctr"/>
                      <a:r>
                        <a:rPr lang="en-ZA" sz="1100" b="1" i="0" u="none" strike="noStrike" dirty="0">
                          <a:solidFill>
                            <a:srgbClr val="000000"/>
                          </a:solidFill>
                          <a:effectLst/>
                          <a:latin typeface="Century Gothic" panose="020B0502020202020204" pitchFamily="34" charset="0"/>
                        </a:rPr>
                        <a:t>Census 2011</a:t>
                      </a:r>
                    </a:p>
                  </a:txBody>
                  <a:tcPr marL="7739" marR="7739" marT="7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B01E"/>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rtl="0" fontAlgn="ctr"/>
                      <a:r>
                        <a:rPr lang="en-ZA" sz="1100" b="1" i="0" u="none" strike="noStrike" dirty="0">
                          <a:solidFill>
                            <a:srgbClr val="000000"/>
                          </a:solidFill>
                          <a:effectLst/>
                          <a:latin typeface="Century Gothic" panose="020B0502020202020204" pitchFamily="34" charset="0"/>
                        </a:rPr>
                        <a:t>Community Survey 2016</a:t>
                      </a:r>
                    </a:p>
                  </a:txBody>
                  <a:tcPr marL="7739" marR="7739" marT="7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B01E"/>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rtl="0" fontAlgn="ctr"/>
                      <a:r>
                        <a:rPr lang="en-ZA" sz="1100" b="1" i="0" u="none" strike="noStrike" dirty="0">
                          <a:solidFill>
                            <a:srgbClr val="000000"/>
                          </a:solidFill>
                          <a:effectLst/>
                          <a:latin typeface="Century Gothic" panose="020B0502020202020204" pitchFamily="34" charset="0"/>
                        </a:rPr>
                        <a:t>General Household 2019</a:t>
                      </a:r>
                    </a:p>
                  </a:txBody>
                  <a:tcPr marL="7739" marR="7739" marT="7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B01E"/>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rtl="0" fontAlgn="ctr"/>
                      <a:r>
                        <a:rPr lang="en-ZA" sz="1100" b="1" i="0" u="none" strike="noStrike" dirty="0">
                          <a:solidFill>
                            <a:srgbClr val="000000"/>
                          </a:solidFill>
                          <a:effectLst/>
                          <a:latin typeface="Century Gothic" panose="020B0502020202020204" pitchFamily="34" charset="0"/>
                        </a:rPr>
                        <a:t>General Household 2021</a:t>
                      </a:r>
                    </a:p>
                    <a:p>
                      <a:pPr algn="l" rtl="0" fontAlgn="ctr"/>
                      <a:endParaRPr lang="en-ZA" sz="1100" b="1" i="0" u="none" strike="noStrike" dirty="0">
                        <a:solidFill>
                          <a:srgbClr val="000000"/>
                        </a:solidFill>
                        <a:effectLst/>
                        <a:latin typeface="Century Gothic" panose="020B0502020202020204" pitchFamily="34" charset="0"/>
                      </a:endParaRPr>
                    </a:p>
                  </a:txBody>
                  <a:tcPr marL="7739" marR="7739" marT="7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B01E"/>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rtl="0" fontAlgn="ctr"/>
                      <a:r>
                        <a:rPr lang="en-ZA" sz="1100" b="1" i="0" u="none" strike="noStrike" dirty="0">
                          <a:solidFill>
                            <a:srgbClr val="000000"/>
                          </a:solidFill>
                          <a:effectLst/>
                          <a:latin typeface="Century Gothic" panose="020B0502020202020204" pitchFamily="34" charset="0"/>
                        </a:rPr>
                        <a:t>Trend</a:t>
                      </a:r>
                      <a:r>
                        <a:rPr lang="en-ZA" sz="1100" b="1" i="0" u="none" strike="noStrike" baseline="0" dirty="0">
                          <a:solidFill>
                            <a:srgbClr val="000000"/>
                          </a:solidFill>
                          <a:effectLst/>
                          <a:latin typeface="Century Gothic" panose="020B0502020202020204" pitchFamily="34" charset="0"/>
                        </a:rPr>
                        <a:t> </a:t>
                      </a:r>
                      <a:r>
                        <a:rPr lang="en-ZA" sz="1100" b="1" i="0" u="none" strike="noStrike" dirty="0">
                          <a:solidFill>
                            <a:srgbClr val="000000"/>
                          </a:solidFill>
                          <a:effectLst/>
                          <a:latin typeface="Century Gothic" panose="020B0502020202020204" pitchFamily="34" charset="0"/>
                        </a:rPr>
                        <a:t> 2011- 2021</a:t>
                      </a:r>
                    </a:p>
                  </a:txBody>
                  <a:tcPr marL="7739" marR="7739" marT="7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B01E"/>
                    </a:solidFill>
                  </a:tcPr>
                </a:tc>
                <a:extLst>
                  <a:ext uri="{0D108BD9-81ED-4DB2-BD59-A6C34878D82A}">
                    <a16:rowId xmlns:a16="http://schemas.microsoft.com/office/drawing/2014/main" val="10000"/>
                  </a:ext>
                </a:extLst>
              </a:tr>
              <a:tr h="77891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rtl="0" fontAlgn="ctr"/>
                      <a:r>
                        <a:rPr lang="en-ZA" sz="1100" b="0" i="0" u="none" strike="noStrike" dirty="0">
                          <a:solidFill>
                            <a:srgbClr val="000000"/>
                          </a:solidFill>
                          <a:effectLst/>
                          <a:latin typeface="Century Gothic" panose="020B0502020202020204" pitchFamily="34" charset="0"/>
                        </a:rPr>
                        <a:t>Total no. of households</a:t>
                      </a:r>
                    </a:p>
                  </a:txBody>
                  <a:tcPr marL="7739" marR="7739" marT="7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rtl="0" fontAlgn="ctr"/>
                      <a:r>
                        <a:rPr lang="en-ZA" sz="1100" b="0" i="0" u="none" strike="noStrike" dirty="0">
                          <a:solidFill>
                            <a:srgbClr val="000000"/>
                          </a:solidFill>
                          <a:effectLst/>
                          <a:latin typeface="Century Gothic" panose="020B0502020202020204" pitchFamily="34" charset="0"/>
                        </a:rPr>
                        <a:t>1 075 488</a:t>
                      </a:r>
                    </a:p>
                  </a:txBody>
                  <a:tcPr marL="7739" marR="7739" marT="7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rtl="0" fontAlgn="ctr"/>
                      <a:r>
                        <a:rPr lang="en-ZA" sz="1100" b="0" i="0" u="none" strike="noStrike" dirty="0">
                          <a:solidFill>
                            <a:srgbClr val="000000"/>
                          </a:solidFill>
                          <a:effectLst/>
                          <a:latin typeface="Century Gothic" panose="020B0502020202020204" pitchFamily="34" charset="0"/>
                        </a:rPr>
                        <a:t>1 238 861</a:t>
                      </a:r>
                    </a:p>
                  </a:txBody>
                  <a:tcPr marL="7739" marR="7739" marT="7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rtl="0" fontAlgn="ctr"/>
                      <a:r>
                        <a:rPr lang="en-ZA" sz="1100" b="0" i="0" u="none" strike="noStrike" dirty="0">
                          <a:solidFill>
                            <a:srgbClr val="000000"/>
                          </a:solidFill>
                          <a:effectLst/>
                          <a:latin typeface="Century Gothic" panose="020B0502020202020204" pitchFamily="34" charset="0"/>
                        </a:rPr>
                        <a:t>1 332 000</a:t>
                      </a:r>
                    </a:p>
                  </a:txBody>
                  <a:tcPr marL="7739" marR="7739" marT="7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b"/>
                      <a:r>
                        <a:rPr lang="en-ZA" sz="1100" b="0" i="0" u="none" strike="noStrike" kern="1200" dirty="0">
                          <a:solidFill>
                            <a:srgbClr val="000000"/>
                          </a:solidFill>
                          <a:effectLst/>
                          <a:latin typeface="Century Gothic" panose="020B0502020202020204" pitchFamily="34" charset="0"/>
                          <a:ea typeface="+mn-ea"/>
                          <a:cs typeface="+mn-cs"/>
                        </a:rPr>
                        <a:t>1 354 000</a:t>
                      </a:r>
                    </a:p>
                  </a:txBody>
                  <a:tcPr marL="5159" marR="5159" marT="5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rtl="0" fontAlgn="ctr"/>
                      <a:endParaRPr lang="en-ZA" sz="1100" b="0" i="0" u="none" strike="noStrike" dirty="0">
                        <a:solidFill>
                          <a:srgbClr val="000000"/>
                        </a:solidFill>
                        <a:effectLst/>
                        <a:latin typeface="Century Gothic" panose="020B0502020202020204" pitchFamily="34" charset="0"/>
                      </a:endParaRPr>
                    </a:p>
                  </a:txBody>
                  <a:tcPr marL="7739" marR="7739" marT="7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444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rtl="0" fontAlgn="ctr"/>
                      <a:r>
                        <a:rPr lang="en-ZA" sz="1100" b="0" i="0" u="none" strike="noStrike" dirty="0">
                          <a:solidFill>
                            <a:srgbClr val="000000"/>
                          </a:solidFill>
                          <a:effectLst/>
                          <a:latin typeface="Century Gothic" panose="020B0502020202020204" pitchFamily="34" charset="0"/>
                        </a:rPr>
                        <a:t>No. of HH with access to Water</a:t>
                      </a:r>
                    </a:p>
                  </a:txBody>
                  <a:tcPr marL="7739" marR="7739" marT="7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rtl="0" fontAlgn="ctr"/>
                      <a:r>
                        <a:rPr lang="en-ZA" sz="1100" b="0" i="0" u="none" strike="noStrike" dirty="0">
                          <a:solidFill>
                            <a:srgbClr val="000000"/>
                          </a:solidFill>
                          <a:effectLst/>
                          <a:latin typeface="Century Gothic" panose="020B0502020202020204" pitchFamily="34" charset="0"/>
                        </a:rPr>
                        <a:t>939 959 (87.4%)</a:t>
                      </a:r>
                    </a:p>
                  </a:txBody>
                  <a:tcPr marL="7739" marR="7739" marT="7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rtl="0" fontAlgn="ctr"/>
                      <a:r>
                        <a:rPr lang="en-ZA" sz="1100" b="0" i="0" u="none" strike="noStrike" dirty="0">
                          <a:solidFill>
                            <a:srgbClr val="000000"/>
                          </a:solidFill>
                          <a:effectLst/>
                          <a:latin typeface="Century Gothic" panose="020B0502020202020204" pitchFamily="34" charset="0"/>
                        </a:rPr>
                        <a:t>1 090 892 (88%)</a:t>
                      </a:r>
                    </a:p>
                  </a:txBody>
                  <a:tcPr marL="7739" marR="7739" marT="7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rtl="0" fontAlgn="ctr"/>
                      <a:r>
                        <a:rPr lang="en-ZA" sz="1100" b="0" i="0" u="none" strike="noStrike" dirty="0">
                          <a:solidFill>
                            <a:srgbClr val="000000"/>
                          </a:solidFill>
                          <a:effectLst/>
                          <a:latin typeface="Century Gothic" panose="020B0502020202020204" pitchFamily="34" charset="0"/>
                        </a:rPr>
                        <a:t>1 134 864 (85%)</a:t>
                      </a:r>
                    </a:p>
                  </a:txBody>
                  <a:tcPr marL="7739" marR="7739" marT="7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b"/>
                      <a:r>
                        <a:rPr lang="en-ZA" sz="1100" b="0" i="0" u="none" strike="noStrike" kern="1200" dirty="0">
                          <a:solidFill>
                            <a:srgbClr val="000000"/>
                          </a:solidFill>
                          <a:effectLst/>
                          <a:latin typeface="Century Gothic" panose="020B0502020202020204" pitchFamily="34" charset="0"/>
                          <a:ea typeface="+mn-ea"/>
                          <a:cs typeface="+mn-cs"/>
                        </a:rPr>
                        <a:t>1 190 166 (87.9%)</a:t>
                      </a:r>
                    </a:p>
                  </a:txBody>
                  <a:tcPr marL="5159" marR="5159" marT="5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rtl="0" fontAlgn="ctr"/>
                      <a:endParaRPr lang="en-ZA" sz="1100" b="0" i="0" u="none" strike="noStrike" dirty="0">
                        <a:solidFill>
                          <a:srgbClr val="000000"/>
                        </a:solidFill>
                        <a:effectLst/>
                        <a:latin typeface="Century Gothic" panose="020B0502020202020204" pitchFamily="34" charset="0"/>
                      </a:endParaRPr>
                    </a:p>
                  </a:txBody>
                  <a:tcPr marL="7739" marR="7739" marT="7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444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rtl="0" fontAlgn="ctr"/>
                      <a:r>
                        <a:rPr lang="en-ZA" sz="1100" b="0" i="0" u="none" strike="noStrike" dirty="0">
                          <a:solidFill>
                            <a:srgbClr val="000000"/>
                          </a:solidFill>
                          <a:effectLst/>
                          <a:latin typeface="Century Gothic" panose="020B0502020202020204" pitchFamily="34" charset="0"/>
                        </a:rPr>
                        <a:t>No. of HH with access to Flush/ Chemical toilets </a:t>
                      </a:r>
                    </a:p>
                  </a:txBody>
                  <a:tcPr marL="7739" marR="7739" marT="7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rtl="0" fontAlgn="ctr"/>
                      <a:r>
                        <a:rPr lang="en-ZA" sz="1100" b="0" i="0" u="none" strike="noStrike" dirty="0">
                          <a:solidFill>
                            <a:srgbClr val="000000"/>
                          </a:solidFill>
                          <a:effectLst/>
                          <a:latin typeface="Century Gothic" panose="020B0502020202020204" pitchFamily="34" charset="0"/>
                        </a:rPr>
                        <a:t> 485 791 (45%)</a:t>
                      </a:r>
                    </a:p>
                  </a:txBody>
                  <a:tcPr marL="7739" marR="7739" marT="7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rtl="0" fontAlgn="ctr"/>
                      <a:r>
                        <a:rPr lang="en-ZA" sz="1100" b="0" i="0" u="none" strike="noStrike" dirty="0">
                          <a:solidFill>
                            <a:srgbClr val="000000"/>
                          </a:solidFill>
                          <a:effectLst/>
                          <a:latin typeface="Century Gothic" panose="020B0502020202020204" pitchFamily="34" charset="0"/>
                        </a:rPr>
                        <a:t>607 082 (49%)</a:t>
                      </a:r>
                    </a:p>
                  </a:txBody>
                  <a:tcPr marL="7739" marR="7739" marT="7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rtl="0" fontAlgn="ctr"/>
                      <a:r>
                        <a:rPr lang="en-ZA" sz="1100" b="0" i="0" u="none" strike="noStrike" dirty="0">
                          <a:solidFill>
                            <a:srgbClr val="000000"/>
                          </a:solidFill>
                          <a:effectLst/>
                          <a:latin typeface="Century Gothic" panose="020B0502020202020204" pitchFamily="34" charset="0"/>
                        </a:rPr>
                        <a:t>848 484 (64%)</a:t>
                      </a:r>
                    </a:p>
                  </a:txBody>
                  <a:tcPr marL="7739" marR="7739" marT="7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b"/>
                      <a:r>
                        <a:rPr lang="en-ZA" sz="1100" b="0" i="0" u="none" strike="noStrike" kern="1200" dirty="0">
                          <a:solidFill>
                            <a:srgbClr val="000000"/>
                          </a:solidFill>
                          <a:effectLst/>
                          <a:latin typeface="Century Gothic" panose="020B0502020202020204" pitchFamily="34" charset="0"/>
                          <a:ea typeface="+mn-ea"/>
                          <a:cs typeface="+mn-cs"/>
                        </a:rPr>
                        <a:t>871 976 (64.4%)</a:t>
                      </a:r>
                    </a:p>
                  </a:txBody>
                  <a:tcPr marL="5159" marR="5159" marT="5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rtl="0" fontAlgn="ctr"/>
                      <a:endParaRPr lang="en-ZA" sz="1100" b="0" i="0" u="none" strike="noStrike" dirty="0">
                        <a:solidFill>
                          <a:srgbClr val="000000"/>
                        </a:solidFill>
                        <a:effectLst/>
                        <a:latin typeface="Century Gothic" panose="020B0502020202020204" pitchFamily="34" charset="0"/>
                      </a:endParaRPr>
                    </a:p>
                  </a:txBody>
                  <a:tcPr marL="7739" marR="7739" marT="7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444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rtl="0" fontAlgn="ctr"/>
                      <a:r>
                        <a:rPr lang="en-ZA" sz="1100" b="0" i="0" u="none" strike="noStrike" dirty="0">
                          <a:solidFill>
                            <a:srgbClr val="000000"/>
                          </a:solidFill>
                          <a:effectLst/>
                          <a:latin typeface="Century Gothic" panose="020B0502020202020204" pitchFamily="34" charset="0"/>
                        </a:rPr>
                        <a:t>No. of HH with access to Electricity</a:t>
                      </a:r>
                    </a:p>
                  </a:txBody>
                  <a:tcPr marL="7739" marR="7739" marT="7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rtl="0" fontAlgn="ctr"/>
                      <a:r>
                        <a:rPr lang="en-ZA" sz="1100" b="0" i="0" u="none" strike="noStrike" dirty="0">
                          <a:solidFill>
                            <a:srgbClr val="000000"/>
                          </a:solidFill>
                          <a:effectLst/>
                          <a:latin typeface="Century Gothic" panose="020B0502020202020204" pitchFamily="34" charset="0"/>
                        </a:rPr>
                        <a:t> 967 138 (90%)</a:t>
                      </a:r>
                    </a:p>
                  </a:txBody>
                  <a:tcPr marL="7739" marR="7739" marT="7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rtl="0" fontAlgn="ctr"/>
                      <a:r>
                        <a:rPr lang="en-ZA" sz="1100" b="0" i="0" u="none" strike="noStrike" dirty="0">
                          <a:solidFill>
                            <a:srgbClr val="000000"/>
                          </a:solidFill>
                          <a:effectLst/>
                          <a:latin typeface="Century Gothic" panose="020B0502020202020204" pitchFamily="34" charset="0"/>
                        </a:rPr>
                        <a:t>1 123 038 (91%)</a:t>
                      </a:r>
                    </a:p>
                  </a:txBody>
                  <a:tcPr marL="7739" marR="7739" marT="7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rtl="0" fontAlgn="ctr"/>
                      <a:r>
                        <a:rPr lang="en-ZA" sz="1100" b="0" i="0" u="none" strike="noStrike" dirty="0">
                          <a:solidFill>
                            <a:srgbClr val="000000"/>
                          </a:solidFill>
                          <a:effectLst/>
                          <a:latin typeface="Century Gothic" panose="020B0502020202020204" pitchFamily="34" charset="0"/>
                        </a:rPr>
                        <a:t>1 200 132 (90%)</a:t>
                      </a:r>
                    </a:p>
                  </a:txBody>
                  <a:tcPr marL="7739" marR="7739" marT="7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b"/>
                      <a:r>
                        <a:rPr lang="en-ZA" sz="1100" b="0" i="0" u="none" strike="noStrike" kern="1200" dirty="0">
                          <a:solidFill>
                            <a:srgbClr val="000000"/>
                          </a:solidFill>
                          <a:effectLst/>
                          <a:latin typeface="Century Gothic" panose="020B0502020202020204" pitchFamily="34" charset="0"/>
                          <a:ea typeface="+mn-ea"/>
                          <a:cs typeface="+mn-cs"/>
                        </a:rPr>
                        <a:t>1 245 680 (92%)</a:t>
                      </a:r>
                    </a:p>
                  </a:txBody>
                  <a:tcPr marL="5159" marR="5159" marT="5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rtl="0" fontAlgn="ctr"/>
                      <a:endParaRPr lang="en-ZA" sz="1100" b="0" i="0" u="none" strike="noStrike" dirty="0">
                        <a:solidFill>
                          <a:srgbClr val="000000"/>
                        </a:solidFill>
                        <a:effectLst/>
                        <a:latin typeface="Century Gothic" panose="020B0502020202020204" pitchFamily="34" charset="0"/>
                      </a:endParaRPr>
                    </a:p>
                  </a:txBody>
                  <a:tcPr marL="7739" marR="7739" marT="7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444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rtl="0" fontAlgn="ctr"/>
                      <a:r>
                        <a:rPr lang="en-ZA" sz="1100" b="0" i="0" u="none" strike="noStrike" dirty="0">
                          <a:solidFill>
                            <a:srgbClr val="000000"/>
                          </a:solidFill>
                          <a:effectLst/>
                          <a:latin typeface="Century Gothic" panose="020B0502020202020204" pitchFamily="34" charset="0"/>
                        </a:rPr>
                        <a:t>No. of HH with access to Refuse removal</a:t>
                      </a:r>
                    </a:p>
                  </a:txBody>
                  <a:tcPr marL="7739" marR="7739" marT="7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rtl="0" fontAlgn="ctr"/>
                      <a:r>
                        <a:rPr lang="en-ZA" sz="1100" b="0" i="0" u="none" strike="noStrike" dirty="0">
                          <a:solidFill>
                            <a:srgbClr val="000000"/>
                          </a:solidFill>
                          <a:effectLst/>
                          <a:latin typeface="Century Gothic" panose="020B0502020202020204" pitchFamily="34" charset="0"/>
                        </a:rPr>
                        <a:t>542 206 (50%)</a:t>
                      </a:r>
                    </a:p>
                  </a:txBody>
                  <a:tcPr marL="7739" marR="7739" marT="7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rtl="0" fontAlgn="ctr"/>
                      <a:r>
                        <a:rPr lang="en-ZA" sz="1100" b="0" i="0" u="none" strike="noStrike" dirty="0">
                          <a:solidFill>
                            <a:srgbClr val="000000"/>
                          </a:solidFill>
                          <a:effectLst/>
                          <a:latin typeface="Century Gothic" panose="020B0502020202020204" pitchFamily="34" charset="0"/>
                        </a:rPr>
                        <a:t>594 892 (48%)</a:t>
                      </a:r>
                    </a:p>
                  </a:txBody>
                  <a:tcPr marL="7739" marR="7739" marT="7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rtl="0" fontAlgn="ctr"/>
                      <a:r>
                        <a:rPr lang="en-ZA" sz="1100" b="0" i="0" u="none" strike="noStrike" dirty="0">
                          <a:solidFill>
                            <a:srgbClr val="000000"/>
                          </a:solidFill>
                          <a:effectLst/>
                          <a:latin typeface="Century Gothic" panose="020B0502020202020204" pitchFamily="34" charset="0"/>
                        </a:rPr>
                        <a:t>499 500 (38%)</a:t>
                      </a:r>
                    </a:p>
                  </a:txBody>
                  <a:tcPr marL="7739" marR="7739" marT="7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fontAlgn="b"/>
                      <a:r>
                        <a:rPr lang="en-ZA" sz="1100" b="0" i="0" u="none" strike="noStrike" kern="1200" dirty="0">
                          <a:solidFill>
                            <a:srgbClr val="000000"/>
                          </a:solidFill>
                          <a:effectLst/>
                          <a:latin typeface="Century Gothic" panose="020B0502020202020204" pitchFamily="34" charset="0"/>
                          <a:ea typeface="+mn-ea"/>
                          <a:cs typeface="+mn-cs"/>
                        </a:rPr>
                        <a:t>541 600 (40%)</a:t>
                      </a:r>
                    </a:p>
                  </a:txBody>
                  <a:tcPr marL="5159" marR="5159" marT="51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l" rtl="0" fontAlgn="ctr"/>
                      <a:endParaRPr lang="en-ZA" sz="1100" b="0" i="0" u="none" strike="noStrike" dirty="0">
                        <a:solidFill>
                          <a:srgbClr val="000000"/>
                        </a:solidFill>
                        <a:effectLst/>
                        <a:latin typeface="Century Gothic" panose="020B0502020202020204" pitchFamily="34" charset="0"/>
                      </a:endParaRPr>
                    </a:p>
                  </a:txBody>
                  <a:tcPr marL="7739" marR="7739" marT="77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8" name="Up Arrow 7"/>
          <p:cNvSpPr/>
          <p:nvPr/>
        </p:nvSpPr>
        <p:spPr>
          <a:xfrm>
            <a:off x="8343053" y="1312932"/>
            <a:ext cx="258113" cy="243570"/>
          </a:xfrm>
          <a:prstGeom prst="upArrow">
            <a:avLst/>
          </a:prstGeom>
          <a:solidFill>
            <a:srgbClr val="00B050"/>
          </a:solidFill>
          <a:ln w="25400" cap="flat" cmpd="sng" algn="ctr">
            <a:solidFill>
              <a:srgbClr val="00B050"/>
            </a:solidFill>
            <a:prstDash val="solid"/>
          </a:ln>
          <a:effectLst/>
        </p:spPr>
        <p:txBody>
          <a:bodyPr anchor="ctr"/>
          <a:lstStyle/>
          <a:p>
            <a:pPr algn="ctr" defTabSz="742950">
              <a:defRPr/>
            </a:pPr>
            <a:endParaRPr lang="en-ZA" sz="1463" kern="0">
              <a:solidFill>
                <a:prstClr val="white"/>
              </a:solidFill>
              <a:latin typeface="Calibri"/>
              <a:cs typeface="Arial"/>
              <a:sym typeface="Arial"/>
            </a:endParaRPr>
          </a:p>
        </p:txBody>
      </p:sp>
      <p:sp>
        <p:nvSpPr>
          <p:cNvPr id="9" name="Up Arrow 8"/>
          <p:cNvSpPr/>
          <p:nvPr/>
        </p:nvSpPr>
        <p:spPr>
          <a:xfrm>
            <a:off x="8343053" y="1637530"/>
            <a:ext cx="258113" cy="243570"/>
          </a:xfrm>
          <a:prstGeom prst="upArrow">
            <a:avLst/>
          </a:prstGeom>
          <a:solidFill>
            <a:srgbClr val="00B050"/>
          </a:solidFill>
          <a:ln w="25400" cap="flat" cmpd="sng" algn="ctr">
            <a:solidFill>
              <a:srgbClr val="00B050"/>
            </a:solidFill>
            <a:prstDash val="solid"/>
          </a:ln>
          <a:effectLst/>
        </p:spPr>
        <p:txBody>
          <a:bodyPr anchor="ctr"/>
          <a:lstStyle/>
          <a:p>
            <a:pPr algn="ctr" defTabSz="742950">
              <a:defRPr/>
            </a:pPr>
            <a:endParaRPr lang="en-ZA" sz="1463" kern="0">
              <a:solidFill>
                <a:prstClr val="white"/>
              </a:solidFill>
              <a:latin typeface="Calibri"/>
              <a:cs typeface="Arial"/>
              <a:sym typeface="Arial"/>
            </a:endParaRPr>
          </a:p>
        </p:txBody>
      </p:sp>
      <p:sp>
        <p:nvSpPr>
          <p:cNvPr id="10" name="Up Arrow 9"/>
          <p:cNvSpPr/>
          <p:nvPr/>
        </p:nvSpPr>
        <p:spPr>
          <a:xfrm>
            <a:off x="8343052" y="1950412"/>
            <a:ext cx="258113" cy="243570"/>
          </a:xfrm>
          <a:prstGeom prst="upArrow">
            <a:avLst/>
          </a:prstGeom>
          <a:solidFill>
            <a:srgbClr val="00B050"/>
          </a:solidFill>
          <a:ln w="25400" cap="flat" cmpd="sng" algn="ctr">
            <a:solidFill>
              <a:srgbClr val="00B050"/>
            </a:solidFill>
            <a:prstDash val="solid"/>
          </a:ln>
          <a:effectLst/>
        </p:spPr>
        <p:txBody>
          <a:bodyPr anchor="ctr"/>
          <a:lstStyle/>
          <a:p>
            <a:pPr algn="ctr" defTabSz="742950">
              <a:defRPr/>
            </a:pPr>
            <a:endParaRPr lang="en-ZA" sz="1463" kern="0">
              <a:solidFill>
                <a:prstClr val="white"/>
              </a:solidFill>
              <a:latin typeface="Calibri"/>
              <a:cs typeface="Arial"/>
              <a:sym typeface="Arial"/>
            </a:endParaRPr>
          </a:p>
        </p:txBody>
      </p:sp>
      <p:sp>
        <p:nvSpPr>
          <p:cNvPr id="11" name="Up Arrow 10"/>
          <p:cNvSpPr/>
          <p:nvPr/>
        </p:nvSpPr>
        <p:spPr>
          <a:xfrm>
            <a:off x="8343053" y="2328297"/>
            <a:ext cx="258113" cy="243570"/>
          </a:xfrm>
          <a:prstGeom prst="upArrow">
            <a:avLst/>
          </a:prstGeom>
          <a:solidFill>
            <a:srgbClr val="00B050"/>
          </a:solidFill>
          <a:ln w="25400" cap="flat" cmpd="sng" algn="ctr">
            <a:solidFill>
              <a:srgbClr val="00B050"/>
            </a:solidFill>
            <a:prstDash val="solid"/>
          </a:ln>
          <a:effectLst/>
        </p:spPr>
        <p:txBody>
          <a:bodyPr anchor="ctr"/>
          <a:lstStyle/>
          <a:p>
            <a:pPr algn="ctr" defTabSz="742950">
              <a:defRPr/>
            </a:pPr>
            <a:endParaRPr lang="en-ZA" sz="1463" kern="0">
              <a:solidFill>
                <a:prstClr val="white"/>
              </a:solidFill>
              <a:latin typeface="Calibri"/>
              <a:cs typeface="Arial"/>
              <a:sym typeface="Arial"/>
            </a:endParaRPr>
          </a:p>
        </p:txBody>
      </p:sp>
      <p:sp>
        <p:nvSpPr>
          <p:cNvPr id="13" name="Rectangle 12"/>
          <p:cNvSpPr/>
          <p:nvPr/>
        </p:nvSpPr>
        <p:spPr>
          <a:xfrm>
            <a:off x="202683" y="3479709"/>
            <a:ext cx="9440849" cy="2817694"/>
          </a:xfrm>
          <a:prstGeom prst="rect">
            <a:avLst/>
          </a:prstGeom>
          <a:solidFill>
            <a:schemeClr val="bg1"/>
          </a:solidFill>
        </p:spPr>
        <p:txBody>
          <a:bodyPr wrap="square">
            <a:spAutoFit/>
          </a:bodyPr>
          <a:lstStyle/>
          <a:p>
            <a:pPr defTabSz="742950">
              <a:lnSpc>
                <a:spcPct val="115000"/>
              </a:lnSpc>
              <a:defRPr/>
            </a:pPr>
            <a:r>
              <a:rPr lang="en-GB" sz="1400" b="1" dirty="0">
                <a:solidFill>
                  <a:prstClr val="black"/>
                </a:solidFill>
                <a:latin typeface="Arial" panose="020B0604020202020204" pitchFamily="34" charset="0"/>
                <a:ea typeface="Times New Roman" panose="02020603050405020304" pitchFamily="18" charset="0"/>
                <a:cs typeface="Arial" panose="020B0604020202020204" pitchFamily="34" charset="0"/>
                <a:sym typeface="Arial"/>
              </a:rPr>
              <a:t>Basic service delivery</a:t>
            </a:r>
            <a:endParaRPr lang="en-ZA" sz="1400" b="1" dirty="0">
              <a:solidFill>
                <a:prstClr val="black"/>
              </a:solidFill>
              <a:latin typeface="Arial" panose="020B0604020202020204" pitchFamily="34" charset="0"/>
              <a:ea typeface="Times New Roman" panose="02020603050405020304" pitchFamily="18" charset="0"/>
              <a:cs typeface="Arial" panose="020B0604020202020204" pitchFamily="34" charset="0"/>
              <a:sym typeface="Arial"/>
            </a:endParaRPr>
          </a:p>
          <a:p>
            <a:pPr marL="232172" indent="-232172" algn="just" defTabSz="742950">
              <a:lnSpc>
                <a:spcPct val="115000"/>
              </a:lnSpc>
              <a:buFont typeface="Wingdings" panose="05000000000000000000" pitchFamily="2" charset="2"/>
              <a:buChar char="q"/>
              <a:defRPr/>
            </a:pPr>
            <a:r>
              <a:rPr lang="en-ZA" sz="1400" dirty="0">
                <a:solidFill>
                  <a:prstClr val="black"/>
                </a:solidFill>
                <a:latin typeface="Arial" panose="020B0604020202020204" pitchFamily="34" charset="0"/>
                <a:cs typeface="Arial" panose="020B0604020202020204" pitchFamily="34" charset="0"/>
                <a:sym typeface="Arial"/>
              </a:rPr>
              <a:t>Between 2011 and 2021 the number of households in the Mpumalanga Province had increased from 1 075 488  to 1 354 000 which is an increase of  approximately 25%. </a:t>
            </a:r>
          </a:p>
          <a:p>
            <a:pPr marL="232172" indent="-232172" algn="just" defTabSz="742950">
              <a:lnSpc>
                <a:spcPct val="115000"/>
              </a:lnSpc>
              <a:buFont typeface="Wingdings" panose="05000000000000000000" pitchFamily="2" charset="2"/>
              <a:buChar char="q"/>
              <a:defRPr/>
            </a:pPr>
            <a:r>
              <a:rPr lang="en-ZA" sz="1400" dirty="0">
                <a:solidFill>
                  <a:prstClr val="black"/>
                </a:solidFill>
                <a:latin typeface="Arial" panose="020B0604020202020204" pitchFamily="34" charset="0"/>
                <a:cs typeface="Arial" panose="020B0604020202020204" pitchFamily="34" charset="0"/>
                <a:sym typeface="Arial"/>
              </a:rPr>
              <a:t>The increase on the number of households has slowed down the increase on access to water which can be clearly seen in the reduction of access in 2019 when compared to access to water in 2016. However, the year 2021 statistics indicate an increase by 2,9% when compared to the 2019 levels of access to water. </a:t>
            </a:r>
          </a:p>
          <a:p>
            <a:pPr marL="232172" indent="-232172" algn="just" defTabSz="742950">
              <a:lnSpc>
                <a:spcPct val="115000"/>
              </a:lnSpc>
              <a:buFont typeface="Wingdings" panose="05000000000000000000" pitchFamily="2" charset="2"/>
              <a:buChar char="q"/>
              <a:defRPr/>
            </a:pPr>
            <a:r>
              <a:rPr lang="en-ZA" sz="1400" dirty="0">
                <a:solidFill>
                  <a:prstClr val="black"/>
                </a:solidFill>
                <a:latin typeface="Arial" panose="020B0604020202020204" pitchFamily="34" charset="0"/>
                <a:cs typeface="Arial" panose="020B0604020202020204" pitchFamily="34" charset="0"/>
                <a:sym typeface="Arial"/>
              </a:rPr>
              <a:t>There has been a gradual increase on the number of households with access to flush/chemical toilets from 45% in 2011 to 64,4% in 2021. </a:t>
            </a:r>
          </a:p>
          <a:p>
            <a:pPr marL="232172" indent="-232172" algn="just" defTabSz="742950">
              <a:lnSpc>
                <a:spcPct val="115000"/>
              </a:lnSpc>
              <a:buFont typeface="Wingdings" panose="05000000000000000000" pitchFamily="2" charset="2"/>
              <a:buChar char="q"/>
              <a:defRPr/>
            </a:pPr>
            <a:r>
              <a:rPr lang="en-ZA" sz="1400" dirty="0">
                <a:solidFill>
                  <a:prstClr val="black"/>
                </a:solidFill>
                <a:latin typeface="Arial" panose="020B0604020202020204" pitchFamily="34" charset="0"/>
                <a:cs typeface="Arial" panose="020B0604020202020204" pitchFamily="34" charset="0"/>
                <a:sym typeface="Arial"/>
              </a:rPr>
              <a:t>The access to electricity is best performing area of basic service delivery with the highest percentage of 92% of  households with access</a:t>
            </a:r>
            <a:r>
              <a:rPr lang="en-GB" sz="1400" dirty="0">
                <a:solidFill>
                  <a:prstClr val="black"/>
                </a:solidFill>
                <a:latin typeface="Arial" panose="020B0604020202020204" pitchFamily="34" charset="0"/>
                <a:cs typeface="Arial" panose="020B0604020202020204" pitchFamily="34" charset="0"/>
                <a:sym typeface="Arial"/>
              </a:rPr>
              <a:t>.</a:t>
            </a:r>
          </a:p>
          <a:p>
            <a:pPr marL="232172" indent="-232172" algn="just" defTabSz="742950">
              <a:lnSpc>
                <a:spcPct val="115000"/>
              </a:lnSpc>
              <a:buFont typeface="Wingdings" panose="05000000000000000000" pitchFamily="2" charset="2"/>
              <a:buChar char="q"/>
              <a:defRPr/>
            </a:pPr>
            <a:r>
              <a:rPr lang="en-GB" sz="1400" dirty="0">
                <a:solidFill>
                  <a:prstClr val="black"/>
                </a:solidFill>
                <a:latin typeface="Arial" panose="020B0604020202020204" pitchFamily="34" charset="0"/>
                <a:cs typeface="Arial" panose="020B0604020202020204" pitchFamily="34" charset="0"/>
                <a:sym typeface="Arial"/>
              </a:rPr>
              <a:t>More efforts are required to improve access to refuse removal given the less than 50% access over the years. </a:t>
            </a:r>
            <a:endParaRPr lang="en-GB" sz="1400" dirty="0">
              <a:solidFill>
                <a:prstClr val="black"/>
              </a:solidFill>
              <a:latin typeface="Arial" panose="020B0604020202020204" pitchFamily="34" charset="0"/>
              <a:ea typeface="Times New Roman" panose="02020603050405020304" pitchFamily="18" charset="0"/>
              <a:cs typeface="Arial" panose="020B0604020202020204" pitchFamily="34" charset="0"/>
              <a:sym typeface="Arial"/>
            </a:endParaRPr>
          </a:p>
        </p:txBody>
      </p:sp>
      <p:pic>
        <p:nvPicPr>
          <p:cNvPr id="14" name="Picture 13"/>
          <p:cNvPicPr>
            <a:picLocks noChangeAspect="1"/>
          </p:cNvPicPr>
          <p:nvPr/>
        </p:nvPicPr>
        <p:blipFill>
          <a:blip r:embed="rId3"/>
          <a:stretch>
            <a:fillRect/>
          </a:stretch>
        </p:blipFill>
        <p:spPr>
          <a:xfrm>
            <a:off x="8343052" y="2685241"/>
            <a:ext cx="252625" cy="272439"/>
          </a:xfrm>
          <a:prstGeom prst="rect">
            <a:avLst/>
          </a:prstGeom>
        </p:spPr>
      </p:pic>
    </p:spTree>
    <p:extLst>
      <p:ext uri="{BB962C8B-B14F-4D97-AF65-F5344CB8AC3E}">
        <p14:creationId xmlns:p14="http://schemas.microsoft.com/office/powerpoint/2010/main" val="520281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5"/>
          <p:cNvSpPr txBox="1">
            <a:spLocks noGrp="1"/>
          </p:cNvSpPr>
          <p:nvPr>
            <p:ph type="title" idx="4294967295"/>
          </p:nvPr>
        </p:nvSpPr>
        <p:spPr>
          <a:xfrm>
            <a:off x="0" y="0"/>
            <a:ext cx="9906000" cy="708910"/>
          </a:xfrm>
          <a:prstGeom prst="rect">
            <a:avLst/>
          </a:prstGeom>
          <a:solidFill>
            <a:srgbClr val="FFC000"/>
          </a:solidFill>
          <a:ln>
            <a:noFill/>
          </a:ln>
        </p:spPr>
        <p:txBody>
          <a:bodyPr spcFirstLastPara="1" vert="horz" wrap="square" lIns="74283" tIns="37131" rIns="74283" bIns="37131" rtlCol="0" anchor="ctr" anchorCtr="0">
            <a:normAutofit fontScale="90000"/>
          </a:bodyPr>
          <a:lstStyle/>
          <a:p>
            <a:pPr>
              <a:buSzPts val="2800"/>
            </a:pPr>
            <a:r>
              <a:rPr lang="en-US" sz="2800" b="1" dirty="0">
                <a:latin typeface="Century Gothic" panose="020B0502020202020204" pitchFamily="34" charset="0"/>
                <a:ea typeface="Arial"/>
                <a:cs typeface="Arial"/>
                <a:sym typeface="Arial"/>
              </a:rPr>
              <a:t>2022/23 FINANCIAL YEAR : MIG EXPENDITURE REPORT  AS AT END OF AUGUST 2022</a:t>
            </a:r>
            <a:endParaRPr lang="en-ZA" sz="2800" dirty="0">
              <a:latin typeface="Century Gothic" panose="020B0502020202020204" pitchFamily="34" charset="0"/>
            </a:endParaRPr>
          </a:p>
        </p:txBody>
      </p:sp>
      <p:sp>
        <p:nvSpPr>
          <p:cNvPr id="13" name="Rectangle 12"/>
          <p:cNvSpPr/>
          <p:nvPr/>
        </p:nvSpPr>
        <p:spPr>
          <a:xfrm>
            <a:off x="310355" y="3006342"/>
            <a:ext cx="9204197" cy="328167"/>
          </a:xfrm>
          <a:prstGeom prst="rect">
            <a:avLst/>
          </a:prstGeom>
          <a:solidFill>
            <a:schemeClr val="bg1"/>
          </a:solidFill>
        </p:spPr>
        <p:txBody>
          <a:bodyPr wrap="square">
            <a:spAutoFit/>
          </a:bodyPr>
          <a:lstStyle/>
          <a:p>
            <a:pPr defTabSz="742950">
              <a:lnSpc>
                <a:spcPct val="115000"/>
              </a:lnSpc>
              <a:defRPr/>
            </a:pPr>
            <a:endParaRPr lang="en-GB" sz="1463" dirty="0">
              <a:solidFill>
                <a:prstClr val="black"/>
              </a:solidFill>
              <a:latin typeface="Century Gothic" panose="020B0502020202020204" pitchFamily="34" charset="0"/>
              <a:ea typeface="Times New Roman" panose="02020603050405020304" pitchFamily="18" charset="0"/>
              <a:cs typeface="Arial" panose="020B0604020202020204" pitchFamily="34" charset="0"/>
              <a:sym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3647968039"/>
              </p:ext>
            </p:extLst>
          </p:nvPr>
        </p:nvGraphicFramePr>
        <p:xfrm>
          <a:off x="16932" y="708910"/>
          <a:ext cx="9889067" cy="5326696"/>
        </p:xfrm>
        <a:graphic>
          <a:graphicData uri="http://schemas.openxmlformats.org/drawingml/2006/table">
            <a:tbl>
              <a:tblPr/>
              <a:tblGrid>
                <a:gridCol w="2075646">
                  <a:extLst>
                    <a:ext uri="{9D8B030D-6E8A-4147-A177-3AD203B41FA5}">
                      <a16:colId xmlns:a16="http://schemas.microsoft.com/office/drawing/2014/main" val="1730473153"/>
                    </a:ext>
                  </a:extLst>
                </a:gridCol>
                <a:gridCol w="1057653">
                  <a:extLst>
                    <a:ext uri="{9D8B030D-6E8A-4147-A177-3AD203B41FA5}">
                      <a16:colId xmlns:a16="http://schemas.microsoft.com/office/drawing/2014/main" val="3586799792"/>
                    </a:ext>
                  </a:extLst>
                </a:gridCol>
                <a:gridCol w="978331">
                  <a:extLst>
                    <a:ext uri="{9D8B030D-6E8A-4147-A177-3AD203B41FA5}">
                      <a16:colId xmlns:a16="http://schemas.microsoft.com/office/drawing/2014/main" val="3272474848"/>
                    </a:ext>
                  </a:extLst>
                </a:gridCol>
                <a:gridCol w="1189863">
                  <a:extLst>
                    <a:ext uri="{9D8B030D-6E8A-4147-A177-3AD203B41FA5}">
                      <a16:colId xmlns:a16="http://schemas.microsoft.com/office/drawing/2014/main" val="2793394699"/>
                    </a:ext>
                  </a:extLst>
                </a:gridCol>
                <a:gridCol w="1057653">
                  <a:extLst>
                    <a:ext uri="{9D8B030D-6E8A-4147-A177-3AD203B41FA5}">
                      <a16:colId xmlns:a16="http://schemas.microsoft.com/office/drawing/2014/main" val="757353470"/>
                    </a:ext>
                  </a:extLst>
                </a:gridCol>
                <a:gridCol w="1163420">
                  <a:extLst>
                    <a:ext uri="{9D8B030D-6E8A-4147-A177-3AD203B41FA5}">
                      <a16:colId xmlns:a16="http://schemas.microsoft.com/office/drawing/2014/main" val="3458504305"/>
                    </a:ext>
                  </a:extLst>
                </a:gridCol>
                <a:gridCol w="1229522">
                  <a:extLst>
                    <a:ext uri="{9D8B030D-6E8A-4147-A177-3AD203B41FA5}">
                      <a16:colId xmlns:a16="http://schemas.microsoft.com/office/drawing/2014/main" val="1282208854"/>
                    </a:ext>
                  </a:extLst>
                </a:gridCol>
                <a:gridCol w="1136979">
                  <a:extLst>
                    <a:ext uri="{9D8B030D-6E8A-4147-A177-3AD203B41FA5}">
                      <a16:colId xmlns:a16="http://schemas.microsoft.com/office/drawing/2014/main" val="563609254"/>
                    </a:ext>
                  </a:extLst>
                </a:gridCol>
              </a:tblGrid>
              <a:tr h="500533">
                <a:tc>
                  <a:txBody>
                    <a:bodyPr/>
                    <a:lstStyle/>
                    <a:p>
                      <a:pPr algn="l" fontAlgn="t"/>
                      <a:r>
                        <a:rPr lang="en-ZA" sz="900" b="1" i="0" u="none" strike="noStrike" dirty="0">
                          <a:effectLst/>
                          <a:latin typeface="Arial" panose="020B0604020202020204" pitchFamily="34" charset="0"/>
                        </a:rPr>
                        <a:t>Municipality</a:t>
                      </a:r>
                    </a:p>
                  </a:txBody>
                  <a:tcPr marL="4017" marR="4017" marT="40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900" b="1" i="0" u="none" strike="noStrike">
                          <a:effectLst/>
                          <a:latin typeface="Arial" panose="020B0604020202020204" pitchFamily="34" charset="0"/>
                        </a:rPr>
                        <a:t>MIG Allocation (R'000)</a:t>
                      </a:r>
                    </a:p>
                  </a:txBody>
                  <a:tcPr marL="4017" marR="4017" marT="40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900" b="1" i="0" u="none" strike="noStrike">
                          <a:effectLst/>
                          <a:latin typeface="Arial" panose="020B0604020202020204" pitchFamily="34" charset="0"/>
                        </a:rPr>
                        <a:t>Transferred to date (R'000)</a:t>
                      </a:r>
                    </a:p>
                  </a:txBody>
                  <a:tcPr marL="4017" marR="4017" marT="40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t"/>
                      <a:r>
                        <a:rPr lang="en-ZA" sz="900" b="1" i="0" u="none" strike="noStrike">
                          <a:effectLst/>
                          <a:latin typeface="Arial" panose="020B0604020202020204" pitchFamily="34" charset="0"/>
                        </a:rPr>
                        <a:t>% Transferred to date</a:t>
                      </a:r>
                    </a:p>
                  </a:txBody>
                  <a:tcPr marL="4017" marR="4017" marT="40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t"/>
                      <a:r>
                        <a:rPr lang="en-ZA" sz="900" b="1" i="0" u="none" strike="noStrike">
                          <a:effectLst/>
                          <a:latin typeface="Arial" panose="020B0604020202020204" pitchFamily="34" charset="0"/>
                        </a:rPr>
                        <a:t>Balance to be transferred</a:t>
                      </a:r>
                    </a:p>
                  </a:txBody>
                  <a:tcPr marL="4017" marR="4017" marT="40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t"/>
                      <a:r>
                        <a:rPr lang="en-GB" sz="900" b="1" i="0" u="none" strike="noStrike">
                          <a:effectLst/>
                          <a:latin typeface="Arial" panose="020B0604020202020204" pitchFamily="34" charset="0"/>
                        </a:rPr>
                        <a:t>Actual Expenditure to date (R'000)</a:t>
                      </a:r>
                    </a:p>
                  </a:txBody>
                  <a:tcPr marL="4017" marR="4017" marT="40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t"/>
                      <a:r>
                        <a:rPr lang="en-GB" sz="900" b="1" i="0" u="none" strike="noStrike">
                          <a:effectLst/>
                          <a:latin typeface="Arial" panose="020B0604020202020204" pitchFamily="34" charset="0"/>
                        </a:rPr>
                        <a:t>% Expenditure against the total Allocation</a:t>
                      </a:r>
                    </a:p>
                  </a:txBody>
                  <a:tcPr marL="4017" marR="4017" marT="40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t"/>
                      <a:r>
                        <a:rPr lang="en-GB" sz="900" b="1" i="0" u="none" strike="noStrike">
                          <a:effectLst/>
                          <a:latin typeface="Arial" panose="020B0604020202020204" pitchFamily="34" charset="0"/>
                        </a:rPr>
                        <a:t>Balance against the total allocation (R'000)</a:t>
                      </a:r>
                    </a:p>
                  </a:txBody>
                  <a:tcPr marL="4017" marR="4017" marT="401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407028469"/>
                  </a:ext>
                </a:extLst>
              </a:tr>
              <a:tr h="225380">
                <a:tc>
                  <a:txBody>
                    <a:bodyPr/>
                    <a:lstStyle/>
                    <a:p>
                      <a:pPr algn="l" fontAlgn="b"/>
                      <a:r>
                        <a:rPr lang="en-ZA" sz="900" b="0" i="0" u="none" strike="noStrike" dirty="0">
                          <a:effectLst/>
                          <a:latin typeface="Arial" panose="020B0604020202020204" pitchFamily="34" charset="0"/>
                        </a:rPr>
                        <a:t>Chief Albert Luthuli</a:t>
                      </a:r>
                    </a:p>
                  </a:txBody>
                  <a:tcPr marL="4017" marR="4017" marT="40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effectLst/>
                          <a:latin typeface="Arial" panose="020B0604020202020204" pitchFamily="34" charset="0"/>
                        </a:rPr>
                        <a:t>99 706</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29 926</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30%</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69 780</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11 989</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12%</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87 717</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880285"/>
                  </a:ext>
                </a:extLst>
              </a:tr>
              <a:tr h="262204">
                <a:tc>
                  <a:txBody>
                    <a:bodyPr/>
                    <a:lstStyle/>
                    <a:p>
                      <a:pPr algn="l" fontAlgn="b"/>
                      <a:r>
                        <a:rPr lang="en-ZA" sz="900" b="0" i="0" u="none" strike="noStrike" dirty="0" err="1">
                          <a:effectLst/>
                          <a:latin typeface="Arial" panose="020B0604020202020204" pitchFamily="34" charset="0"/>
                        </a:rPr>
                        <a:t>Msukaligwa</a:t>
                      </a:r>
                      <a:endParaRPr lang="en-ZA" sz="900" b="0" i="0" u="none" strike="noStrike" dirty="0">
                        <a:effectLst/>
                        <a:latin typeface="Arial" panose="020B0604020202020204" pitchFamily="34" charset="0"/>
                      </a:endParaRPr>
                    </a:p>
                  </a:txBody>
                  <a:tcPr marL="4017" marR="4017" marT="40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effectLst/>
                          <a:latin typeface="Arial" panose="020B0604020202020204" pitchFamily="34" charset="0"/>
                        </a:rPr>
                        <a:t>60 055</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effectLst/>
                          <a:latin typeface="Arial" panose="020B0604020202020204" pitchFamily="34" charset="0"/>
                        </a:rPr>
                        <a:t>20 000</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33%</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40 055</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4 787</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8%</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55 268</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2316953"/>
                  </a:ext>
                </a:extLst>
              </a:tr>
              <a:tr h="225380">
                <a:tc>
                  <a:txBody>
                    <a:bodyPr/>
                    <a:lstStyle/>
                    <a:p>
                      <a:pPr algn="l" fontAlgn="b"/>
                      <a:r>
                        <a:rPr lang="en-ZA" sz="900" b="0" i="0" u="none" strike="noStrike">
                          <a:effectLst/>
                          <a:latin typeface="Arial" panose="020B0604020202020204" pitchFamily="34" charset="0"/>
                        </a:rPr>
                        <a:t>Mkhondo</a:t>
                      </a:r>
                    </a:p>
                  </a:txBody>
                  <a:tcPr marL="4017" marR="4017" marT="40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89 625</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effectLst/>
                          <a:latin typeface="Arial" panose="020B0604020202020204" pitchFamily="34" charset="0"/>
                        </a:rPr>
                        <a:t>30 000</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33%</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effectLst/>
                          <a:latin typeface="Arial" panose="020B0604020202020204" pitchFamily="34" charset="0"/>
                        </a:rPr>
                        <a:t>59 625</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9 258</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10%</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80 367</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5101795"/>
                  </a:ext>
                </a:extLst>
              </a:tr>
              <a:tr h="225380">
                <a:tc>
                  <a:txBody>
                    <a:bodyPr/>
                    <a:lstStyle/>
                    <a:p>
                      <a:pPr algn="l" fontAlgn="b"/>
                      <a:r>
                        <a:rPr lang="en-ZA" sz="900" b="0" i="0" u="none" strike="noStrike">
                          <a:effectLst/>
                          <a:latin typeface="Arial" panose="020B0604020202020204" pitchFamily="34" charset="0"/>
                        </a:rPr>
                        <a:t>Dr Pixley Ka Isaka Seme</a:t>
                      </a:r>
                    </a:p>
                  </a:txBody>
                  <a:tcPr marL="4017" marR="4017" marT="40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29 722</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7 000</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effectLst/>
                          <a:latin typeface="Arial" panose="020B0604020202020204" pitchFamily="34" charset="0"/>
                        </a:rPr>
                        <a:t>24%</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effectLst/>
                          <a:latin typeface="Arial" panose="020B0604020202020204" pitchFamily="34" charset="0"/>
                        </a:rPr>
                        <a:t>22 722</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265</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1%</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29 457</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8470335"/>
                  </a:ext>
                </a:extLst>
              </a:tr>
              <a:tr h="225380">
                <a:tc>
                  <a:txBody>
                    <a:bodyPr/>
                    <a:lstStyle/>
                    <a:p>
                      <a:pPr algn="l" fontAlgn="b"/>
                      <a:r>
                        <a:rPr lang="en-ZA" sz="900" b="0" i="0" u="none" strike="noStrike">
                          <a:effectLst/>
                          <a:latin typeface="Arial" panose="020B0604020202020204" pitchFamily="34" charset="0"/>
                        </a:rPr>
                        <a:t>Lekwa</a:t>
                      </a:r>
                    </a:p>
                  </a:txBody>
                  <a:tcPr marL="4017" marR="4017" marT="40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32 514</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7 000</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22%</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effectLst/>
                          <a:latin typeface="Arial" panose="020B0604020202020204" pitchFamily="34" charset="0"/>
                        </a:rPr>
                        <a:t>25 514</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effectLst/>
                          <a:latin typeface="Arial" panose="020B0604020202020204" pitchFamily="34" charset="0"/>
                        </a:rPr>
                        <a:t>4 359</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13%</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28 155</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2065086"/>
                  </a:ext>
                </a:extLst>
              </a:tr>
              <a:tr h="225380">
                <a:tc>
                  <a:txBody>
                    <a:bodyPr/>
                    <a:lstStyle/>
                    <a:p>
                      <a:pPr algn="l" fontAlgn="b"/>
                      <a:r>
                        <a:rPr lang="en-ZA" sz="900" b="0" i="0" u="none" strike="noStrike">
                          <a:effectLst/>
                          <a:latin typeface="Arial" panose="020B0604020202020204" pitchFamily="34" charset="0"/>
                        </a:rPr>
                        <a:t>Dipaleseng</a:t>
                      </a:r>
                    </a:p>
                  </a:txBody>
                  <a:tcPr marL="4017" marR="4017" marT="40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20 943</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7 210</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34%</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13 733</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effectLst/>
                          <a:latin typeface="Arial" panose="020B0604020202020204" pitchFamily="34" charset="0"/>
                        </a:rPr>
                        <a:t>425</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effectLst/>
                          <a:latin typeface="Arial" panose="020B0604020202020204" pitchFamily="34" charset="0"/>
                        </a:rPr>
                        <a:t>2%</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20 518</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7546937"/>
                  </a:ext>
                </a:extLst>
              </a:tr>
              <a:tr h="225380">
                <a:tc>
                  <a:txBody>
                    <a:bodyPr/>
                    <a:lstStyle/>
                    <a:p>
                      <a:pPr algn="l" fontAlgn="b"/>
                      <a:r>
                        <a:rPr lang="en-ZA" sz="900" b="0" i="0" u="none" strike="noStrike">
                          <a:effectLst/>
                          <a:latin typeface="Arial" panose="020B0604020202020204" pitchFamily="34" charset="0"/>
                        </a:rPr>
                        <a:t>Govan Mbeki </a:t>
                      </a:r>
                    </a:p>
                  </a:txBody>
                  <a:tcPr marL="4017" marR="4017" marT="40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65 932</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21 564</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33%</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44 368</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5 341</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effectLst/>
                          <a:latin typeface="Arial" panose="020B0604020202020204" pitchFamily="34" charset="0"/>
                        </a:rPr>
                        <a:t>8%</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effectLst/>
                          <a:latin typeface="Arial" panose="020B0604020202020204" pitchFamily="34" charset="0"/>
                        </a:rPr>
                        <a:t>60 591</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6067088"/>
                  </a:ext>
                </a:extLst>
              </a:tr>
              <a:tr h="281726">
                <a:tc>
                  <a:txBody>
                    <a:bodyPr/>
                    <a:lstStyle/>
                    <a:p>
                      <a:pPr algn="l" fontAlgn="b"/>
                      <a:r>
                        <a:rPr lang="en-ZA" sz="900" b="1" i="0" u="none" strike="noStrike">
                          <a:effectLst/>
                          <a:latin typeface="Arial" panose="020B0604020202020204" pitchFamily="34" charset="0"/>
                        </a:rPr>
                        <a:t>GERT SIBANDE DISTRICT</a:t>
                      </a:r>
                    </a:p>
                  </a:txBody>
                  <a:tcPr marL="4017" marR="4017" marT="40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1" i="0" u="none" strike="noStrike">
                          <a:effectLst/>
                          <a:latin typeface="Arial" panose="020B0604020202020204" pitchFamily="34" charset="0"/>
                        </a:rPr>
                        <a:t>398 497</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1" i="0" u="none" strike="noStrike">
                          <a:effectLst/>
                          <a:latin typeface="Arial" panose="020B0604020202020204" pitchFamily="34" charset="0"/>
                        </a:rPr>
                        <a:t>122 700</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1" i="0" u="none" strike="noStrike">
                          <a:effectLst/>
                          <a:latin typeface="Arial" panose="020B0604020202020204" pitchFamily="34" charset="0"/>
                        </a:rPr>
                        <a:t>31%</a:t>
                      </a:r>
                    </a:p>
                  </a:txBody>
                  <a:tcPr marL="4017" marR="4017" marT="40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1" i="0" u="none" strike="noStrike">
                          <a:effectLst/>
                          <a:latin typeface="Arial" panose="020B0604020202020204" pitchFamily="34" charset="0"/>
                        </a:rPr>
                        <a:t>275 797</a:t>
                      </a:r>
                    </a:p>
                  </a:txBody>
                  <a:tcPr marL="4017" marR="4017" marT="401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1" i="0" u="none" strike="noStrike">
                          <a:effectLst/>
                          <a:latin typeface="Arial" panose="020B0604020202020204" pitchFamily="34" charset="0"/>
                        </a:rPr>
                        <a:t>36 424</a:t>
                      </a:r>
                    </a:p>
                  </a:txBody>
                  <a:tcPr marL="4017" marR="4017" marT="40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1" i="0" u="none" strike="noStrike">
                          <a:effectLst/>
                          <a:latin typeface="Arial" panose="020B0604020202020204" pitchFamily="34" charset="0"/>
                        </a:rPr>
                        <a:t>9%</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1" i="0" u="none" strike="noStrike" dirty="0">
                          <a:effectLst/>
                          <a:latin typeface="Arial" panose="020B0604020202020204" pitchFamily="34" charset="0"/>
                        </a:rPr>
                        <a:t>362 073</a:t>
                      </a:r>
                    </a:p>
                  </a:txBody>
                  <a:tcPr marL="4017" marR="4017" marT="40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488940602"/>
                  </a:ext>
                </a:extLst>
              </a:tr>
              <a:tr h="246511">
                <a:tc>
                  <a:txBody>
                    <a:bodyPr/>
                    <a:lstStyle/>
                    <a:p>
                      <a:pPr algn="l" fontAlgn="b"/>
                      <a:r>
                        <a:rPr lang="en-ZA" sz="900" b="0" i="0" u="none" strike="noStrike">
                          <a:effectLst/>
                          <a:latin typeface="Arial" panose="020B0604020202020204" pitchFamily="34" charset="0"/>
                        </a:rPr>
                        <a:t>Victor Khanye</a:t>
                      </a:r>
                    </a:p>
                  </a:txBody>
                  <a:tcPr marL="4017" marR="4017" marT="40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27 976</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6 185</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22%</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21 791</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298</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1%</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effectLst/>
                          <a:latin typeface="Arial" panose="020B0604020202020204" pitchFamily="34" charset="0"/>
                        </a:rPr>
                        <a:t>27 678</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4907203"/>
                  </a:ext>
                </a:extLst>
              </a:tr>
              <a:tr h="246511">
                <a:tc>
                  <a:txBody>
                    <a:bodyPr/>
                    <a:lstStyle/>
                    <a:p>
                      <a:pPr algn="l" fontAlgn="b"/>
                      <a:r>
                        <a:rPr lang="en-ZA" sz="900" b="0" i="0" u="none" strike="noStrike">
                          <a:effectLst/>
                          <a:latin typeface="Arial" panose="020B0604020202020204" pitchFamily="34" charset="0"/>
                        </a:rPr>
                        <a:t>Emalahleni</a:t>
                      </a:r>
                    </a:p>
                  </a:txBody>
                  <a:tcPr marL="4017" marR="4017" marT="40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137 675</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41 709</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30%</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95 966</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19 366</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14%</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118 309</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3444164"/>
                  </a:ext>
                </a:extLst>
              </a:tr>
              <a:tr h="246511">
                <a:tc>
                  <a:txBody>
                    <a:bodyPr/>
                    <a:lstStyle/>
                    <a:p>
                      <a:pPr algn="l" fontAlgn="b"/>
                      <a:r>
                        <a:rPr lang="en-ZA" sz="900" b="0" i="0" u="none" strike="noStrike">
                          <a:effectLst/>
                          <a:latin typeface="Arial" panose="020B0604020202020204" pitchFamily="34" charset="0"/>
                        </a:rPr>
                        <a:t>Emakhazeni</a:t>
                      </a:r>
                    </a:p>
                  </a:txBody>
                  <a:tcPr marL="4017" marR="4017" marT="40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effectLst/>
                          <a:latin typeface="Arial" panose="020B0604020202020204" pitchFamily="34" charset="0"/>
                        </a:rPr>
                        <a:t>20 272</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6 000</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30%</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14 272</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3 965</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20%</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effectLst/>
                          <a:latin typeface="Arial" panose="020B0604020202020204" pitchFamily="34" charset="0"/>
                        </a:rPr>
                        <a:t>16 307</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2664746"/>
                  </a:ext>
                </a:extLst>
              </a:tr>
              <a:tr h="246511">
                <a:tc>
                  <a:txBody>
                    <a:bodyPr/>
                    <a:lstStyle/>
                    <a:p>
                      <a:pPr algn="l" fontAlgn="b"/>
                      <a:r>
                        <a:rPr lang="en-ZA" sz="900" b="0" i="0" u="none" strike="noStrike">
                          <a:effectLst/>
                          <a:latin typeface="Arial" panose="020B0604020202020204" pitchFamily="34" charset="0"/>
                        </a:rPr>
                        <a:t>Thembisile Hani</a:t>
                      </a:r>
                    </a:p>
                  </a:txBody>
                  <a:tcPr marL="4017" marR="4017" marT="40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141 661</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55 000</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39%</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86 661</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18 525</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13%</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effectLst/>
                          <a:latin typeface="Arial" panose="020B0604020202020204" pitchFamily="34" charset="0"/>
                        </a:rPr>
                        <a:t>123 136</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5900926"/>
                  </a:ext>
                </a:extLst>
              </a:tr>
              <a:tr h="246511">
                <a:tc>
                  <a:txBody>
                    <a:bodyPr/>
                    <a:lstStyle/>
                    <a:p>
                      <a:pPr algn="l" fontAlgn="b"/>
                      <a:r>
                        <a:rPr lang="en-ZA" sz="900" b="0" i="0" u="none" strike="noStrike">
                          <a:effectLst/>
                          <a:latin typeface="Arial" panose="020B0604020202020204" pitchFamily="34" charset="0"/>
                        </a:rPr>
                        <a:t>Dr JS Moroka</a:t>
                      </a:r>
                    </a:p>
                  </a:txBody>
                  <a:tcPr marL="4017" marR="4017" marT="40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153 660</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35 000</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23%</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118 660</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11 404</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7%</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effectLst/>
                          <a:latin typeface="Arial" panose="020B0604020202020204" pitchFamily="34" charset="0"/>
                        </a:rPr>
                        <a:t>142 256</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4172828"/>
                  </a:ext>
                </a:extLst>
              </a:tr>
              <a:tr h="218337">
                <a:tc>
                  <a:txBody>
                    <a:bodyPr/>
                    <a:lstStyle/>
                    <a:p>
                      <a:pPr algn="l" fontAlgn="b"/>
                      <a:r>
                        <a:rPr lang="en-ZA" sz="900" b="1" i="0" u="none" strike="noStrike">
                          <a:effectLst/>
                          <a:latin typeface="Arial" panose="020B0604020202020204" pitchFamily="34" charset="0"/>
                        </a:rPr>
                        <a:t>NKANGALA DISTRICT</a:t>
                      </a:r>
                    </a:p>
                  </a:txBody>
                  <a:tcPr marL="4017" marR="4017" marT="40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1" i="0" u="none" strike="noStrike">
                          <a:effectLst/>
                          <a:latin typeface="Arial" panose="020B0604020202020204" pitchFamily="34" charset="0"/>
                        </a:rPr>
                        <a:t>481 244</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1" i="0" u="none" strike="noStrike">
                          <a:effectLst/>
                          <a:latin typeface="Arial" panose="020B0604020202020204" pitchFamily="34" charset="0"/>
                        </a:rPr>
                        <a:t>143 894</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1" i="0" u="none" strike="noStrike">
                          <a:effectLst/>
                          <a:latin typeface="Arial" panose="020B0604020202020204" pitchFamily="34" charset="0"/>
                        </a:rPr>
                        <a:t>30%</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1" i="0" u="none" strike="noStrike">
                          <a:effectLst/>
                          <a:latin typeface="Arial" panose="020B0604020202020204" pitchFamily="34" charset="0"/>
                        </a:rPr>
                        <a:t>337 350</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1" i="0" u="none" strike="noStrike">
                          <a:effectLst/>
                          <a:latin typeface="Arial" panose="020B0604020202020204" pitchFamily="34" charset="0"/>
                        </a:rPr>
                        <a:t>53 558</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1" i="0" u="none" strike="noStrike">
                          <a:effectLst/>
                          <a:latin typeface="Arial" panose="020B0604020202020204" pitchFamily="34" charset="0"/>
                        </a:rPr>
                        <a:t>11%</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1" i="0" u="none" strike="noStrike" dirty="0">
                          <a:effectLst/>
                          <a:latin typeface="Arial" panose="020B0604020202020204" pitchFamily="34" charset="0"/>
                        </a:rPr>
                        <a:t>427 686</a:t>
                      </a:r>
                    </a:p>
                  </a:txBody>
                  <a:tcPr marL="4017" marR="4017" marT="40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622233045"/>
                  </a:ext>
                </a:extLst>
              </a:tr>
              <a:tr h="253554">
                <a:tc>
                  <a:txBody>
                    <a:bodyPr/>
                    <a:lstStyle/>
                    <a:p>
                      <a:pPr algn="l" fontAlgn="b"/>
                      <a:r>
                        <a:rPr lang="en-ZA" sz="900" b="0" i="0" u="none" strike="noStrike">
                          <a:effectLst/>
                          <a:latin typeface="Arial" panose="020B0604020202020204" pitchFamily="34" charset="0"/>
                        </a:rPr>
                        <a:t>Thaba Chweu</a:t>
                      </a:r>
                    </a:p>
                  </a:txBody>
                  <a:tcPr marL="4017" marR="4017" marT="40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53 907</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18 000</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effectLst/>
                          <a:latin typeface="Arial" panose="020B0604020202020204" pitchFamily="34" charset="0"/>
                        </a:rPr>
                        <a:t>33%</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35 907</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4 812</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9%</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effectLst/>
                          <a:latin typeface="Arial" panose="020B0604020202020204" pitchFamily="34" charset="0"/>
                        </a:rPr>
                        <a:t>49 095</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6398144"/>
                  </a:ext>
                </a:extLst>
              </a:tr>
              <a:tr h="253554">
                <a:tc>
                  <a:txBody>
                    <a:bodyPr/>
                    <a:lstStyle/>
                    <a:p>
                      <a:pPr algn="l" fontAlgn="b"/>
                      <a:r>
                        <a:rPr lang="en-ZA" sz="900" b="0" i="0" u="none" strike="noStrike">
                          <a:effectLst/>
                          <a:latin typeface="Arial" panose="020B0604020202020204" pitchFamily="34" charset="0"/>
                        </a:rPr>
                        <a:t>Nkomazi</a:t>
                      </a:r>
                    </a:p>
                  </a:txBody>
                  <a:tcPr marL="4017" marR="4017" marT="40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258 939</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105 000</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41%</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153 939</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86 205</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33%</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effectLst/>
                          <a:latin typeface="Arial" panose="020B0604020202020204" pitchFamily="34" charset="0"/>
                        </a:rPr>
                        <a:t>172 734</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00101"/>
                  </a:ext>
                </a:extLst>
              </a:tr>
              <a:tr h="281726">
                <a:tc>
                  <a:txBody>
                    <a:bodyPr/>
                    <a:lstStyle/>
                    <a:p>
                      <a:pPr algn="l" fontAlgn="b"/>
                      <a:r>
                        <a:rPr lang="en-ZA" sz="900" b="0" i="0" u="none" strike="noStrike">
                          <a:effectLst/>
                          <a:latin typeface="Arial" panose="020B0604020202020204" pitchFamily="34" charset="0"/>
                        </a:rPr>
                        <a:t>Bushbuckridge</a:t>
                      </a:r>
                    </a:p>
                  </a:txBody>
                  <a:tcPr marL="4017" marR="4017" marT="40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430 851</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115 000</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27%</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315 851</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14 561</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3%</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effectLst/>
                          <a:latin typeface="Arial" panose="020B0604020202020204" pitchFamily="34" charset="0"/>
                        </a:rPr>
                        <a:t>416 290</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3983786"/>
                  </a:ext>
                </a:extLst>
              </a:tr>
              <a:tr h="281726">
                <a:tc>
                  <a:txBody>
                    <a:bodyPr/>
                    <a:lstStyle/>
                    <a:p>
                      <a:pPr algn="l" fontAlgn="b"/>
                      <a:r>
                        <a:rPr lang="en-ZA" sz="900" b="0" i="0" u="none" strike="noStrike">
                          <a:effectLst/>
                          <a:latin typeface="Arial" panose="020B0604020202020204" pitchFamily="34" charset="0"/>
                        </a:rPr>
                        <a:t>City of Mbombela</a:t>
                      </a:r>
                    </a:p>
                  </a:txBody>
                  <a:tcPr marL="4017" marR="4017" marT="40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384 362</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72 340</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19%</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312 022</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10 308</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900" b="0" i="0" u="none" strike="noStrike">
                          <a:effectLst/>
                          <a:latin typeface="Arial" panose="020B0604020202020204" pitchFamily="34" charset="0"/>
                        </a:rPr>
                        <a:t>3%</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900" b="0" i="0" u="none" strike="noStrike" dirty="0">
                          <a:effectLst/>
                          <a:latin typeface="Arial" panose="020B0604020202020204" pitchFamily="34" charset="0"/>
                        </a:rPr>
                        <a:t>374 054</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3517325"/>
                  </a:ext>
                </a:extLst>
              </a:tr>
              <a:tr h="183121">
                <a:tc>
                  <a:txBody>
                    <a:bodyPr/>
                    <a:lstStyle/>
                    <a:p>
                      <a:pPr algn="l" fontAlgn="b"/>
                      <a:r>
                        <a:rPr lang="en-ZA" sz="900" b="1" i="0" u="none" strike="noStrike">
                          <a:effectLst/>
                          <a:latin typeface="Arial" panose="020B0604020202020204" pitchFamily="34" charset="0"/>
                        </a:rPr>
                        <a:t>EHLANZENI DISTRICT</a:t>
                      </a:r>
                    </a:p>
                  </a:txBody>
                  <a:tcPr marL="4017" marR="4017" marT="40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1" i="0" u="none" strike="noStrike">
                          <a:effectLst/>
                          <a:latin typeface="Arial" panose="020B0604020202020204" pitchFamily="34" charset="0"/>
                        </a:rPr>
                        <a:t>1 128 059</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1" i="0" u="none" strike="noStrike">
                          <a:effectLst/>
                          <a:latin typeface="Arial" panose="020B0604020202020204" pitchFamily="34" charset="0"/>
                        </a:rPr>
                        <a:t>310 340</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1" i="0" u="none" strike="noStrike">
                          <a:effectLst/>
                          <a:latin typeface="Arial" panose="020B0604020202020204" pitchFamily="34" charset="0"/>
                        </a:rPr>
                        <a:t>28%</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1" i="0" u="none" strike="noStrike">
                          <a:effectLst/>
                          <a:latin typeface="Arial" panose="020B0604020202020204" pitchFamily="34" charset="0"/>
                        </a:rPr>
                        <a:t>817 719</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1" i="0" u="none" strike="noStrike">
                          <a:effectLst/>
                          <a:latin typeface="Arial" panose="020B0604020202020204" pitchFamily="34" charset="0"/>
                        </a:rPr>
                        <a:t>115 886</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1" i="0" u="none" strike="noStrike">
                          <a:effectLst/>
                          <a:latin typeface="Arial" panose="020B0604020202020204" pitchFamily="34" charset="0"/>
                        </a:rPr>
                        <a:t>10%</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1" i="0" u="none" strike="noStrike" dirty="0">
                          <a:effectLst/>
                          <a:latin typeface="Arial" panose="020B0604020202020204" pitchFamily="34" charset="0"/>
                        </a:rPr>
                        <a:t>1 012 173</a:t>
                      </a:r>
                    </a:p>
                  </a:txBody>
                  <a:tcPr marL="4017" marR="4017" marT="40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925169722"/>
                  </a:ext>
                </a:extLst>
              </a:tr>
              <a:tr h="225380">
                <a:tc>
                  <a:txBody>
                    <a:bodyPr/>
                    <a:lstStyle/>
                    <a:p>
                      <a:pPr algn="l" fontAlgn="b"/>
                      <a:r>
                        <a:rPr lang="en-ZA" sz="900" b="1" i="0" u="none" strike="noStrike">
                          <a:effectLst/>
                          <a:latin typeface="Arial" panose="020B0604020202020204" pitchFamily="34" charset="0"/>
                        </a:rPr>
                        <a:t>PROVINCIAL STATUS</a:t>
                      </a:r>
                    </a:p>
                  </a:txBody>
                  <a:tcPr marL="4017" marR="4017" marT="401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1" i="0" u="none" strike="noStrike">
                          <a:effectLst/>
                          <a:latin typeface="Arial" panose="020B0604020202020204" pitchFamily="34" charset="0"/>
                        </a:rPr>
                        <a:t>2 007 800</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1" i="0" u="none" strike="noStrike">
                          <a:effectLst/>
                          <a:latin typeface="Arial" panose="020B0604020202020204" pitchFamily="34" charset="0"/>
                        </a:rPr>
                        <a:t>576 934</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1" i="0" u="none" strike="noStrike">
                          <a:effectLst/>
                          <a:latin typeface="Arial" panose="020B0604020202020204" pitchFamily="34" charset="0"/>
                        </a:rPr>
                        <a:t>29%</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1" i="0" u="none" strike="noStrike">
                          <a:effectLst/>
                          <a:latin typeface="Arial" panose="020B0604020202020204" pitchFamily="34" charset="0"/>
                        </a:rPr>
                        <a:t>1 430 866</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1" i="0" u="none" strike="noStrike">
                          <a:effectLst/>
                          <a:latin typeface="Arial" panose="020B0604020202020204" pitchFamily="34" charset="0"/>
                        </a:rPr>
                        <a:t>205 868</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1" i="0" u="none" strike="noStrike">
                          <a:effectLst/>
                          <a:latin typeface="Arial" panose="020B0604020202020204" pitchFamily="34" charset="0"/>
                        </a:rPr>
                        <a:t>10%</a:t>
                      </a:r>
                    </a:p>
                  </a:txBody>
                  <a:tcPr marL="4017" marR="4017" marT="40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900" b="1" i="0" u="none" strike="noStrike" dirty="0">
                          <a:effectLst/>
                          <a:latin typeface="Arial" panose="020B0604020202020204" pitchFamily="34" charset="0"/>
                        </a:rPr>
                        <a:t>1 801 932</a:t>
                      </a:r>
                    </a:p>
                  </a:txBody>
                  <a:tcPr marL="4017" marR="4017" marT="40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236315708"/>
                  </a:ext>
                </a:extLst>
              </a:tr>
            </a:tbl>
          </a:graphicData>
        </a:graphic>
      </p:graphicFrame>
    </p:spTree>
    <p:extLst>
      <p:ext uri="{BB962C8B-B14F-4D97-AF65-F5344CB8AC3E}">
        <p14:creationId xmlns:p14="http://schemas.microsoft.com/office/powerpoint/2010/main" val="1800230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1016"/>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eaLnBrk="1" hangingPunct="1"/>
            <a:r>
              <a:rPr lang="en-ZA" b="1" dirty="0">
                <a:solidFill>
                  <a:prstClr val="black"/>
                </a:solidFill>
                <a:effectLst>
                  <a:outerShdw blurRad="38100" dist="38100" dir="2700000" algn="tl">
                    <a:srgbClr val="000000">
                      <a:alpha val="43137"/>
                    </a:srgbClr>
                  </a:outerShdw>
                </a:effectLst>
                <a:ea typeface="+mj-ea"/>
                <a:cs typeface="Arial" panose="020B0604020202020204" pitchFamily="34" charset="0"/>
              </a:rPr>
              <a:t>LEVEL OF MIG COMMITMENTS FOR 2022/23 FINANCIAL YEAR</a:t>
            </a:r>
            <a:endParaRPr kumimoji="0" lang="en-US"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15</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6" name="Content Placeholder 4"/>
          <p:cNvSpPr txBox="1">
            <a:spLocks/>
          </p:cNvSpPr>
          <p:nvPr/>
        </p:nvSpPr>
        <p:spPr>
          <a:xfrm>
            <a:off x="77152" y="614212"/>
            <a:ext cx="8941037" cy="53463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4950" marR="0" lvl="1" indent="0" algn="just" defTabSz="457200" rtl="0" eaLnBrk="1" fontAlgn="auto" latinLnBrk="0" hangingPunct="1">
              <a:lnSpc>
                <a:spcPct val="100000"/>
              </a:lnSpc>
              <a:spcBef>
                <a:spcPct val="20000"/>
              </a:spcBef>
              <a:spcAft>
                <a:spcPts val="0"/>
              </a:spcAft>
              <a:buClrTx/>
              <a:buSzTx/>
              <a:buFont typeface="Arial"/>
              <a:buNone/>
              <a:tabLst/>
              <a:defRPr/>
            </a:pPr>
            <a:endParaRPr kumimoji="0" lang="en-ZA" sz="2000" b="0" i="1"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en-GB" sz="16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3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6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Wingdings" panose="05000000000000000000" pitchFamily="2" charset="2"/>
              <a:buChar char="q"/>
              <a:tabLst/>
              <a:defRPr/>
            </a:pPr>
            <a:endParaRPr kumimoji="0" lang="en-US" sz="1600" b="0" i="0" u="none" strike="noStrike" kern="1200" cap="none" spc="0" normalizeH="0" baseline="0" noProof="0" dirty="0">
              <a:ln>
                <a:noFill/>
              </a:ln>
              <a:solidFill>
                <a:sysClr val="windowText" lastClr="000000"/>
              </a:solidFill>
              <a:effectLst/>
              <a:uLnTx/>
              <a:uFillTx/>
              <a:latin typeface="Calibri"/>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3065540637"/>
              </p:ext>
            </p:extLst>
          </p:nvPr>
        </p:nvGraphicFramePr>
        <p:xfrm>
          <a:off x="241301" y="614212"/>
          <a:ext cx="9541932" cy="5067510"/>
        </p:xfrm>
        <a:graphic>
          <a:graphicData uri="http://schemas.openxmlformats.org/drawingml/2006/table">
            <a:tbl>
              <a:tblPr/>
              <a:tblGrid>
                <a:gridCol w="3219797">
                  <a:extLst>
                    <a:ext uri="{9D8B030D-6E8A-4147-A177-3AD203B41FA5}">
                      <a16:colId xmlns:a16="http://schemas.microsoft.com/office/drawing/2014/main" val="963041425"/>
                    </a:ext>
                  </a:extLst>
                </a:gridCol>
                <a:gridCol w="2068344">
                  <a:extLst>
                    <a:ext uri="{9D8B030D-6E8A-4147-A177-3AD203B41FA5}">
                      <a16:colId xmlns:a16="http://schemas.microsoft.com/office/drawing/2014/main" val="3747491517"/>
                    </a:ext>
                  </a:extLst>
                </a:gridCol>
                <a:gridCol w="2337164">
                  <a:extLst>
                    <a:ext uri="{9D8B030D-6E8A-4147-A177-3AD203B41FA5}">
                      <a16:colId xmlns:a16="http://schemas.microsoft.com/office/drawing/2014/main" val="3793089084"/>
                    </a:ext>
                  </a:extLst>
                </a:gridCol>
                <a:gridCol w="1916627">
                  <a:extLst>
                    <a:ext uri="{9D8B030D-6E8A-4147-A177-3AD203B41FA5}">
                      <a16:colId xmlns:a16="http://schemas.microsoft.com/office/drawing/2014/main" val="580520947"/>
                    </a:ext>
                  </a:extLst>
                </a:gridCol>
              </a:tblGrid>
              <a:tr h="453450">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b"/>
                      <a:r>
                        <a:rPr lang="en-ZA" sz="900" b="1" i="0" u="none" strike="noStrike" dirty="0" err="1">
                          <a:solidFill>
                            <a:srgbClr val="000000"/>
                          </a:solidFill>
                          <a:effectLst/>
                          <a:latin typeface="Arial" panose="020B0604020202020204" pitchFamily="34" charset="0"/>
                        </a:rPr>
                        <a:t>Municpalities</a:t>
                      </a:r>
                      <a:r>
                        <a:rPr lang="en-ZA" sz="900" b="1" i="0" u="none" strike="noStrike" dirty="0">
                          <a:solidFill>
                            <a:srgbClr val="000000"/>
                          </a:solidFill>
                          <a:effectLst/>
                          <a:latin typeface="Arial" panose="020B0604020202020204" pitchFamily="34" charset="0"/>
                        </a:rPr>
                        <a:t> </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b"/>
                      <a:r>
                        <a:rPr lang="en-ZA" sz="900" b="1" i="0" u="none" strike="noStrike">
                          <a:solidFill>
                            <a:srgbClr val="000000"/>
                          </a:solidFill>
                          <a:effectLst/>
                          <a:latin typeface="Arial" panose="020B0604020202020204" pitchFamily="34" charset="0"/>
                        </a:rPr>
                        <a:t>Allocation</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b"/>
                      <a:r>
                        <a:rPr lang="en-ZA" sz="900" b="1" i="0" u="none" strike="noStrike">
                          <a:solidFill>
                            <a:srgbClr val="000000"/>
                          </a:solidFill>
                          <a:effectLst/>
                          <a:latin typeface="Arial" panose="020B0604020202020204" pitchFamily="34" charset="0"/>
                        </a:rPr>
                        <a:t>Committed budget</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b"/>
                      <a:r>
                        <a:rPr lang="en-ZA" sz="900" b="1" i="0" u="none" strike="noStrike">
                          <a:solidFill>
                            <a:srgbClr val="000000"/>
                          </a:solidFill>
                          <a:effectLst/>
                          <a:latin typeface="Arial" panose="020B0604020202020204" pitchFamily="34" charset="0"/>
                        </a:rPr>
                        <a:t>%</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208881293"/>
                  </a:ext>
                </a:extLst>
              </a:tr>
              <a:tr h="230703">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ZA" sz="900" b="0" i="0" u="none" strike="noStrike">
                          <a:solidFill>
                            <a:srgbClr val="000000"/>
                          </a:solidFill>
                          <a:effectLst/>
                          <a:latin typeface="Arial" panose="020B0604020202020204" pitchFamily="34" charset="0"/>
                        </a:rPr>
                        <a:t>Chief Albert Luthuli</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dirty="0">
                          <a:solidFill>
                            <a:srgbClr val="000000"/>
                          </a:solidFill>
                          <a:effectLst/>
                          <a:latin typeface="Arial" panose="020B0604020202020204" pitchFamily="34" charset="0"/>
                        </a:rPr>
                        <a:t>R 99 706</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R 99 706</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100%</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9933249"/>
                  </a:ext>
                </a:extLst>
              </a:tr>
              <a:tr h="230703">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ZA" sz="900" b="0" i="0" u="none" strike="noStrike">
                          <a:solidFill>
                            <a:srgbClr val="000000"/>
                          </a:solidFill>
                          <a:effectLst/>
                          <a:latin typeface="Arial" panose="020B0604020202020204" pitchFamily="34" charset="0"/>
                        </a:rPr>
                        <a:t>Msukaligwa</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R 60 055</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R 45 043</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75%</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0468782"/>
                  </a:ext>
                </a:extLst>
              </a:tr>
              <a:tr h="230703">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ZA" sz="900" b="0" i="0" u="none" strike="noStrike" dirty="0" err="1">
                          <a:solidFill>
                            <a:srgbClr val="000000"/>
                          </a:solidFill>
                          <a:effectLst/>
                          <a:latin typeface="Arial" panose="020B0604020202020204" pitchFamily="34" charset="0"/>
                        </a:rPr>
                        <a:t>Mkhondo</a:t>
                      </a:r>
                      <a:endParaRPr lang="en-ZA" sz="900" b="0" i="0" u="none" strike="noStrike" dirty="0">
                        <a:solidFill>
                          <a:srgbClr val="000000"/>
                        </a:solidFill>
                        <a:effectLst/>
                        <a:latin typeface="Arial" panose="020B0604020202020204" pitchFamily="34" charset="0"/>
                      </a:endParaRP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R 89 625</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R 89 625</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100%</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0098243"/>
                  </a:ext>
                </a:extLst>
              </a:tr>
              <a:tr h="230703">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ZA" sz="900" b="0" i="0" u="none" strike="noStrike">
                          <a:solidFill>
                            <a:srgbClr val="000000"/>
                          </a:solidFill>
                          <a:effectLst/>
                          <a:latin typeface="Arial" panose="020B0604020202020204" pitchFamily="34" charset="0"/>
                        </a:rPr>
                        <a:t>Dr Pixley Ka Isaka Seme</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R 29 722</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R 29 722</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100%</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4462444"/>
                  </a:ext>
                </a:extLst>
              </a:tr>
              <a:tr h="230703">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ZA" sz="900" b="0" i="0" u="none" strike="noStrike" dirty="0">
                          <a:solidFill>
                            <a:srgbClr val="000000"/>
                          </a:solidFill>
                          <a:effectLst/>
                          <a:latin typeface="Arial" panose="020B0604020202020204" pitchFamily="34" charset="0"/>
                        </a:rPr>
                        <a:t>Lekwa</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R 32 514</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R 32 514</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100%</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6987532"/>
                  </a:ext>
                </a:extLst>
              </a:tr>
              <a:tr h="230703">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ZA" sz="900" b="0" i="0" u="none" strike="noStrike">
                          <a:solidFill>
                            <a:srgbClr val="000000"/>
                          </a:solidFill>
                          <a:effectLst/>
                          <a:latin typeface="Arial" panose="020B0604020202020204" pitchFamily="34" charset="0"/>
                        </a:rPr>
                        <a:t>Dipaleseng</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R 20 943</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R 15 337</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dirty="0">
                          <a:solidFill>
                            <a:srgbClr val="000000"/>
                          </a:solidFill>
                          <a:effectLst/>
                          <a:latin typeface="Arial" panose="020B0604020202020204" pitchFamily="34" charset="0"/>
                        </a:rPr>
                        <a:t>73%</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9011145"/>
                  </a:ext>
                </a:extLst>
              </a:tr>
              <a:tr h="230703">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ZA" sz="900" b="0" i="0" u="none" strike="noStrike">
                          <a:solidFill>
                            <a:srgbClr val="000000"/>
                          </a:solidFill>
                          <a:effectLst/>
                          <a:latin typeface="Arial" panose="020B0604020202020204" pitchFamily="34" charset="0"/>
                        </a:rPr>
                        <a:t>Govan Mbeki </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R 65 932</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R 65 932</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100%</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4528433"/>
                  </a:ext>
                </a:extLst>
              </a:tr>
              <a:tr h="230703">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ZA" sz="900" b="1" i="0" u="none" strike="noStrike" dirty="0">
                          <a:solidFill>
                            <a:srgbClr val="000000"/>
                          </a:solidFill>
                          <a:effectLst/>
                          <a:latin typeface="Arial" panose="020B0604020202020204" pitchFamily="34" charset="0"/>
                        </a:rPr>
                        <a:t>GERT SIBANDE DISTRICT</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1" i="0" u="none" strike="noStrike">
                          <a:solidFill>
                            <a:srgbClr val="000000"/>
                          </a:solidFill>
                          <a:effectLst/>
                          <a:latin typeface="Arial" panose="020B0604020202020204" pitchFamily="34" charset="0"/>
                        </a:rPr>
                        <a:t>R 398 497</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1" i="0" u="none" strike="noStrike">
                          <a:solidFill>
                            <a:srgbClr val="000000"/>
                          </a:solidFill>
                          <a:effectLst/>
                          <a:latin typeface="Arial" panose="020B0604020202020204" pitchFamily="34" charset="0"/>
                        </a:rPr>
                        <a:t>R 377 879</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1" i="0" u="none" strike="noStrike">
                          <a:solidFill>
                            <a:srgbClr val="000000"/>
                          </a:solidFill>
                          <a:effectLst/>
                          <a:latin typeface="Arial" panose="020B0604020202020204" pitchFamily="34" charset="0"/>
                        </a:rPr>
                        <a:t>95%</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003742192"/>
                  </a:ext>
                </a:extLst>
              </a:tr>
              <a:tr h="230703">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ZA" sz="900" b="0" i="0" u="none" strike="noStrike">
                          <a:solidFill>
                            <a:srgbClr val="000000"/>
                          </a:solidFill>
                          <a:effectLst/>
                          <a:latin typeface="Arial" panose="020B0604020202020204" pitchFamily="34" charset="0"/>
                        </a:rPr>
                        <a:t>Victor Khanye</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R 27 976</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R 27 976</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100%</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7061171"/>
                  </a:ext>
                </a:extLst>
              </a:tr>
              <a:tr h="230703">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ZA" sz="900" b="0" i="0" u="none" strike="noStrike">
                          <a:solidFill>
                            <a:srgbClr val="000000"/>
                          </a:solidFill>
                          <a:effectLst/>
                          <a:latin typeface="Arial" panose="020B0604020202020204" pitchFamily="34" charset="0"/>
                        </a:rPr>
                        <a:t>Emalahleni</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R 137 675</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R 137 675</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100%</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079505"/>
                  </a:ext>
                </a:extLst>
              </a:tr>
              <a:tr h="230703">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ZA" sz="900" b="0" i="0" u="none" strike="noStrike">
                          <a:solidFill>
                            <a:srgbClr val="000000"/>
                          </a:solidFill>
                          <a:effectLst/>
                          <a:latin typeface="Arial" panose="020B0604020202020204" pitchFamily="34" charset="0"/>
                        </a:rPr>
                        <a:t>Emakhazeni</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R 20 272</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R 20 272</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100%</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4123471"/>
                  </a:ext>
                </a:extLst>
              </a:tr>
              <a:tr h="230703">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ZA" sz="900" b="0" i="0" u="none" strike="noStrike">
                          <a:solidFill>
                            <a:srgbClr val="000000"/>
                          </a:solidFill>
                          <a:effectLst/>
                          <a:latin typeface="Arial" panose="020B0604020202020204" pitchFamily="34" charset="0"/>
                        </a:rPr>
                        <a:t>Thembisile Hani</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R 141 661</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R 141 661</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100%</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148243"/>
                  </a:ext>
                </a:extLst>
              </a:tr>
              <a:tr h="230703">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ZA" sz="900" b="0" i="0" u="none" strike="noStrike">
                          <a:solidFill>
                            <a:srgbClr val="000000"/>
                          </a:solidFill>
                          <a:effectLst/>
                          <a:latin typeface="Arial" panose="020B0604020202020204" pitchFamily="34" charset="0"/>
                        </a:rPr>
                        <a:t>Dr JS Moroka</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R 153 660</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R 153 660</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100%</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302949"/>
                  </a:ext>
                </a:extLst>
              </a:tr>
              <a:tr h="230703">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ZA" sz="900" b="1" i="0" u="none" strike="noStrike">
                          <a:solidFill>
                            <a:srgbClr val="000000"/>
                          </a:solidFill>
                          <a:effectLst/>
                          <a:latin typeface="Arial" panose="020B0604020202020204" pitchFamily="34" charset="0"/>
                        </a:rPr>
                        <a:t>NKANGALA DISTRICT</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1" i="0" u="none" strike="noStrike">
                          <a:solidFill>
                            <a:srgbClr val="000000"/>
                          </a:solidFill>
                          <a:effectLst/>
                          <a:latin typeface="Arial" panose="020B0604020202020204" pitchFamily="34" charset="0"/>
                        </a:rPr>
                        <a:t>R 481 244</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R 481 244</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100%</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618175993"/>
                  </a:ext>
                </a:extLst>
              </a:tr>
              <a:tr h="230703">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ZA" sz="900" b="0" i="0" u="none" strike="noStrike">
                          <a:solidFill>
                            <a:srgbClr val="000000"/>
                          </a:solidFill>
                          <a:effectLst/>
                          <a:latin typeface="Arial" panose="020B0604020202020204" pitchFamily="34" charset="0"/>
                        </a:rPr>
                        <a:t>Thaba Chweu</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R 53 907</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R 53 907</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100%</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6867373"/>
                  </a:ext>
                </a:extLst>
              </a:tr>
              <a:tr h="230703">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ZA" sz="900" b="0" i="0" u="none" strike="noStrike">
                          <a:solidFill>
                            <a:srgbClr val="000000"/>
                          </a:solidFill>
                          <a:effectLst/>
                          <a:latin typeface="Arial" panose="020B0604020202020204" pitchFamily="34" charset="0"/>
                        </a:rPr>
                        <a:t>Nkomazi</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R 258 939</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R 258 939</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100%</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6089463"/>
                  </a:ext>
                </a:extLst>
              </a:tr>
              <a:tr h="230703">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ZA" sz="900" b="0" i="0" u="none" strike="noStrike">
                          <a:solidFill>
                            <a:srgbClr val="000000"/>
                          </a:solidFill>
                          <a:effectLst/>
                          <a:latin typeface="Arial" panose="020B0604020202020204" pitchFamily="34" charset="0"/>
                        </a:rPr>
                        <a:t>Bushbuckridge</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R 430 851</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R 430 851</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100%</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4646584"/>
                  </a:ext>
                </a:extLst>
              </a:tr>
              <a:tr h="230703">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ZA" sz="900" b="0" i="0" u="none" strike="noStrike">
                          <a:solidFill>
                            <a:srgbClr val="000000"/>
                          </a:solidFill>
                          <a:effectLst/>
                          <a:latin typeface="Arial" panose="020B0604020202020204" pitchFamily="34" charset="0"/>
                        </a:rPr>
                        <a:t>City of Mbombela</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R 384 362</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R 384 362</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0" i="0" u="none" strike="noStrike">
                          <a:solidFill>
                            <a:srgbClr val="000000"/>
                          </a:solidFill>
                          <a:effectLst/>
                          <a:latin typeface="Arial" panose="020B0604020202020204" pitchFamily="34" charset="0"/>
                        </a:rPr>
                        <a:t>100%</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343872"/>
                  </a:ext>
                </a:extLst>
              </a:tr>
              <a:tr h="230703">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ZA" sz="900" b="1" i="0" u="none" strike="noStrike">
                          <a:solidFill>
                            <a:srgbClr val="000000"/>
                          </a:solidFill>
                          <a:effectLst/>
                          <a:latin typeface="Arial" panose="020B0604020202020204" pitchFamily="34" charset="0"/>
                        </a:rPr>
                        <a:t>EHLANZENI DISTRICT</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1" i="0" u="none" strike="noStrike">
                          <a:solidFill>
                            <a:srgbClr val="000000"/>
                          </a:solidFill>
                          <a:effectLst/>
                          <a:latin typeface="Arial" panose="020B0604020202020204" pitchFamily="34" charset="0"/>
                        </a:rPr>
                        <a:t>R 1 128 059</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1" i="0" u="none" strike="noStrike">
                          <a:solidFill>
                            <a:srgbClr val="000000"/>
                          </a:solidFill>
                          <a:effectLst/>
                          <a:latin typeface="Arial" panose="020B0604020202020204" pitchFamily="34" charset="0"/>
                        </a:rPr>
                        <a:t>R 1 128 059</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1" i="0" u="none" strike="noStrike">
                          <a:solidFill>
                            <a:srgbClr val="000000"/>
                          </a:solidFill>
                          <a:effectLst/>
                          <a:latin typeface="Arial" panose="020B0604020202020204" pitchFamily="34" charset="0"/>
                        </a:rPr>
                        <a:t>100%</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831106408"/>
                  </a:ext>
                </a:extLst>
              </a:tr>
              <a:tr h="230703">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ZA" sz="900" b="1" i="0" u="none" strike="noStrike">
                          <a:solidFill>
                            <a:srgbClr val="000000"/>
                          </a:solidFill>
                          <a:effectLst/>
                          <a:latin typeface="Arial" panose="020B0604020202020204" pitchFamily="34" charset="0"/>
                        </a:rPr>
                        <a:t>PROVINCIAL STATUS</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1" i="0" u="none" strike="noStrike">
                          <a:solidFill>
                            <a:srgbClr val="000000"/>
                          </a:solidFill>
                          <a:effectLst/>
                          <a:latin typeface="Arial" panose="020B0604020202020204" pitchFamily="34" charset="0"/>
                        </a:rPr>
                        <a:t>R 2 007 800</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1" i="0" u="none" strike="noStrike">
                          <a:solidFill>
                            <a:srgbClr val="000000"/>
                          </a:solidFill>
                          <a:effectLst/>
                          <a:latin typeface="Arial" panose="020B0604020202020204" pitchFamily="34" charset="0"/>
                        </a:rPr>
                        <a:t>R 1 987 182</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ZA" sz="900" b="1" i="0" u="none" strike="noStrike" dirty="0">
                          <a:solidFill>
                            <a:srgbClr val="000000"/>
                          </a:solidFill>
                          <a:effectLst/>
                          <a:latin typeface="Arial" panose="020B0604020202020204" pitchFamily="34" charset="0"/>
                        </a:rPr>
                        <a:t>99%</a:t>
                      </a:r>
                    </a:p>
                  </a:txBody>
                  <a:tcPr marL="5159" marR="5159" marT="51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06027731"/>
                  </a:ext>
                </a:extLst>
              </a:tr>
            </a:tbl>
          </a:graphicData>
        </a:graphic>
      </p:graphicFrame>
    </p:spTree>
    <p:extLst>
      <p:ext uri="{BB962C8B-B14F-4D97-AF65-F5344CB8AC3E}">
        <p14:creationId xmlns:p14="http://schemas.microsoft.com/office/powerpoint/2010/main" val="3939301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6" name="TextBox 5"/>
          <p:cNvSpPr txBox="1"/>
          <p:nvPr/>
        </p:nvSpPr>
        <p:spPr>
          <a:xfrm>
            <a:off x="1879601" y="2679702"/>
            <a:ext cx="7010400" cy="584775"/>
          </a:xfrm>
          <a:prstGeom prst="rect">
            <a:avLst/>
          </a:prstGeom>
          <a:noFill/>
        </p:spPr>
        <p:txBody>
          <a:bodyPr wrap="square" rtlCol="0">
            <a:spAutoFit/>
          </a:bodyPr>
          <a:lstStyle/>
          <a:p>
            <a:pPr algn="ctr"/>
            <a:r>
              <a:rPr lang="en-US" sz="3200" b="1" dirty="0">
                <a:solidFill>
                  <a:prstClr val="black"/>
                </a:solidFill>
              </a:rPr>
              <a:t>OVERVIEW OF MUNICIPALITIES</a:t>
            </a:r>
            <a:endParaRPr lang="en-ZA" sz="3200" b="1" dirty="0">
              <a:solidFill>
                <a:prstClr val="black"/>
              </a:solidFill>
            </a:endParaRPr>
          </a:p>
        </p:txBody>
      </p:sp>
      <p:sp>
        <p:nvSpPr>
          <p:cNvPr id="2" name="Slide Number Placeholder 1"/>
          <p:cNvSpPr>
            <a:spLocks noGrp="1"/>
          </p:cNvSpPr>
          <p:nvPr>
            <p:ph type="sldNum" sz="quarter" idx="4"/>
          </p:nvPr>
        </p:nvSpPr>
        <p:spPr>
          <a:xfrm>
            <a:off x="3105325" y="6344563"/>
            <a:ext cx="2311400" cy="365125"/>
          </a:xfrm>
        </p:spPr>
        <p:txBody>
          <a:bodyPr/>
          <a:lstStyle/>
          <a:p>
            <a:fld id="{39AC5568-C467-DA4E-A229-6C912B895CA4}" type="slidenum">
              <a:rPr lang="en-US" smtClean="0"/>
              <a:pPr/>
              <a:t>16</a:t>
            </a:fld>
            <a:endParaRPr lang="en-US" dirty="0"/>
          </a:p>
        </p:txBody>
      </p:sp>
    </p:spTree>
    <p:extLst>
      <p:ext uri="{BB962C8B-B14F-4D97-AF65-F5344CB8AC3E}">
        <p14:creationId xmlns:p14="http://schemas.microsoft.com/office/powerpoint/2010/main" val="1332720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6" name="TextBox 5"/>
          <p:cNvSpPr txBox="1"/>
          <p:nvPr/>
        </p:nvSpPr>
        <p:spPr>
          <a:xfrm>
            <a:off x="1879601" y="2679702"/>
            <a:ext cx="7010400" cy="584775"/>
          </a:xfrm>
          <a:prstGeom prst="rect">
            <a:avLst/>
          </a:prstGeom>
          <a:noFill/>
        </p:spPr>
        <p:txBody>
          <a:bodyPr wrap="square" rtlCol="0">
            <a:spAutoFit/>
          </a:bodyPr>
          <a:lstStyle/>
          <a:p>
            <a:pPr algn="ctr"/>
            <a:r>
              <a:rPr lang="en-US" sz="3200" b="1" dirty="0">
                <a:solidFill>
                  <a:prstClr val="black"/>
                </a:solidFill>
              </a:rPr>
              <a:t>GERT SIBANDE DISTRICT MUNICIPALITY</a:t>
            </a:r>
            <a:endParaRPr lang="en-ZA" sz="3200" b="1" dirty="0">
              <a:solidFill>
                <a:prstClr val="black"/>
              </a:solidFill>
            </a:endParaRPr>
          </a:p>
        </p:txBody>
      </p:sp>
      <p:sp>
        <p:nvSpPr>
          <p:cNvPr id="2" name="Slide Number Placeholder 1"/>
          <p:cNvSpPr>
            <a:spLocks noGrp="1"/>
          </p:cNvSpPr>
          <p:nvPr>
            <p:ph type="sldNum" sz="quarter" idx="4"/>
          </p:nvPr>
        </p:nvSpPr>
        <p:spPr>
          <a:xfrm>
            <a:off x="3105325" y="6344563"/>
            <a:ext cx="2311400" cy="365125"/>
          </a:xfrm>
        </p:spPr>
        <p:txBody>
          <a:bodyPr/>
          <a:lstStyle/>
          <a:p>
            <a:fld id="{39AC5568-C467-DA4E-A229-6C912B895CA4}" type="slidenum">
              <a:rPr lang="en-US" smtClean="0"/>
              <a:pPr/>
              <a:t>17</a:t>
            </a:fld>
            <a:endParaRPr lang="en-US" dirty="0"/>
          </a:p>
        </p:txBody>
      </p:sp>
    </p:spTree>
    <p:extLst>
      <p:ext uri="{BB962C8B-B14F-4D97-AF65-F5344CB8AC3E}">
        <p14:creationId xmlns:p14="http://schemas.microsoft.com/office/powerpoint/2010/main" val="427399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P:\Communication\Communication\Illustrator\MPG2.png">
            <a:extLst>
              <a:ext uri="{FF2B5EF4-FFF2-40B4-BE49-F238E27FC236}">
                <a16:creationId xmlns:a16="http://schemas.microsoft.com/office/drawing/2014/main" id="{169C4676-246D-B437-3B83-3B45B1FEA4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611" y="6106631"/>
            <a:ext cx="1262216" cy="528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310A5B39-5A10-5F95-F05B-6B2E5560309D}"/>
              </a:ext>
            </a:extLst>
          </p:cNvPr>
          <p:cNvPicPr>
            <a:picLocks noChangeAspect="1"/>
          </p:cNvPicPr>
          <p:nvPr/>
        </p:nvPicPr>
        <p:blipFill>
          <a:blip r:embed="rId3"/>
          <a:stretch>
            <a:fillRect/>
          </a:stretch>
        </p:blipFill>
        <p:spPr>
          <a:xfrm>
            <a:off x="8100552" y="5938887"/>
            <a:ext cx="1217613" cy="580665"/>
          </a:xfrm>
          <a:prstGeom prst="rect">
            <a:avLst/>
          </a:prstGeom>
        </p:spPr>
      </p:pic>
      <p:sp>
        <p:nvSpPr>
          <p:cNvPr id="6" name="Google Shape;205;p13"/>
          <p:cNvSpPr txBox="1">
            <a:spLocks/>
          </p:cNvSpPr>
          <p:nvPr/>
        </p:nvSpPr>
        <p:spPr>
          <a:xfrm>
            <a:off x="396611" y="-88504"/>
            <a:ext cx="9122791" cy="1116645"/>
          </a:xfrm>
          <a:prstGeom prst="rect">
            <a:avLst/>
          </a:prstGeom>
          <a:noFill/>
          <a:ln>
            <a:noFill/>
          </a:ln>
        </p:spPr>
        <p:txBody>
          <a:bodyPr spcFirstLastPara="1" wrap="square" lIns="74283" tIns="37131" rIns="74283" bIns="37131"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3F3F3F"/>
              </a:buClr>
              <a:buSzPts val="2400"/>
              <a:buFont typeface="Calibri"/>
              <a:buNone/>
              <a:defRPr sz="24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defTabSz="742950">
              <a:buSzPts val="2800"/>
              <a:defRPr/>
            </a:pPr>
            <a:r>
              <a:rPr lang="en-ZA" sz="2275" b="1" kern="0" dirty="0">
                <a:solidFill>
                  <a:schemeClr val="tx1"/>
                </a:solidFill>
                <a:latin typeface="Arial"/>
                <a:ea typeface="Arial"/>
                <a:cs typeface="Arial"/>
                <a:sym typeface="Arial"/>
              </a:rPr>
              <a:t>GERT SIBANDE DISTRICT</a:t>
            </a:r>
            <a:endParaRPr lang="en-ZA" sz="2275" kern="0" dirty="0">
              <a:solidFill>
                <a:schemeClr val="tx1"/>
              </a:solidFill>
            </a:endParaRPr>
          </a:p>
        </p:txBody>
      </p:sp>
      <p:sp>
        <p:nvSpPr>
          <p:cNvPr id="7" name="Rectangle 2"/>
          <p:cNvSpPr>
            <a:spLocks noChangeArrowheads="1"/>
          </p:cNvSpPr>
          <p:nvPr/>
        </p:nvSpPr>
        <p:spPr bwMode="auto">
          <a:xfrm>
            <a:off x="178933" y="1008425"/>
            <a:ext cx="4611813" cy="399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defTabSz="371475">
              <a:spcBef>
                <a:spcPct val="0"/>
              </a:spcBef>
              <a:buNone/>
            </a:pPr>
            <a:r>
              <a:rPr lang="en-US" altLang="en-US" sz="1056" dirty="0">
                <a:solidFill>
                  <a:prstClr val="black"/>
                </a:solidFill>
                <a:latin typeface="Century Gothic" panose="020B0502020202020204" pitchFamily="34" charset="0"/>
                <a:cs typeface="Arial"/>
                <a:sym typeface="Arial"/>
              </a:rPr>
              <a:t>Population (Pop) = </a:t>
            </a:r>
            <a:r>
              <a:rPr lang="en-US" altLang="en-US" sz="1056" b="1" dirty="0">
                <a:solidFill>
                  <a:prstClr val="black"/>
                </a:solidFill>
                <a:latin typeface="Century Gothic" panose="020B0502020202020204" pitchFamily="34" charset="0"/>
                <a:cs typeface="Arial"/>
                <a:sym typeface="Arial"/>
              </a:rPr>
              <a:t>1,150,000</a:t>
            </a:r>
          </a:p>
          <a:p>
            <a:pPr algn="just" defTabSz="371475">
              <a:spcBef>
                <a:spcPct val="0"/>
              </a:spcBef>
              <a:buNone/>
            </a:pPr>
            <a:r>
              <a:rPr lang="en-US" altLang="en-US" sz="1056" dirty="0">
                <a:solidFill>
                  <a:prstClr val="black"/>
                </a:solidFill>
                <a:latin typeface="Century Gothic" panose="020B0502020202020204" pitchFamily="34" charset="0"/>
                <a:cs typeface="Arial"/>
                <a:sym typeface="Arial"/>
              </a:rPr>
              <a:t>Area size (km)2  = </a:t>
            </a:r>
            <a:r>
              <a:rPr lang="en-US" altLang="en-US" sz="1056" b="1" dirty="0">
                <a:solidFill>
                  <a:prstClr val="black"/>
                </a:solidFill>
                <a:latin typeface="Century Gothic" panose="020B0502020202020204" pitchFamily="34" charset="0"/>
                <a:cs typeface="Arial"/>
                <a:sym typeface="Arial"/>
              </a:rPr>
              <a:t>31 841</a:t>
            </a:r>
          </a:p>
          <a:p>
            <a:pPr algn="just" defTabSz="371475">
              <a:spcBef>
                <a:spcPct val="0"/>
              </a:spcBef>
              <a:buNone/>
            </a:pPr>
            <a:r>
              <a:rPr lang="en-US" altLang="en-US" sz="1056" dirty="0">
                <a:solidFill>
                  <a:prstClr val="black"/>
                </a:solidFill>
                <a:latin typeface="Century Gothic" panose="020B0502020202020204" pitchFamily="34" charset="0"/>
                <a:cs typeface="Arial"/>
                <a:sym typeface="Arial"/>
              </a:rPr>
              <a:t>Pop Growth rate = </a:t>
            </a:r>
            <a:r>
              <a:rPr lang="en-US" altLang="en-US" sz="1056" b="1" dirty="0">
                <a:solidFill>
                  <a:prstClr val="black"/>
                </a:solidFill>
                <a:latin typeface="Century Gothic" panose="020B0502020202020204" pitchFamily="34" charset="0"/>
                <a:cs typeface="Arial"/>
                <a:sym typeface="Arial"/>
              </a:rPr>
              <a:t>1.06</a:t>
            </a:r>
            <a:r>
              <a:rPr lang="en-US" altLang="en-US" sz="1056" dirty="0">
                <a:solidFill>
                  <a:prstClr val="black"/>
                </a:solidFill>
                <a:latin typeface="Century Gothic" panose="020B0502020202020204" pitchFamily="34" charset="0"/>
                <a:cs typeface="Arial"/>
                <a:sym typeface="Arial"/>
              </a:rPr>
              <a:t> per annum</a:t>
            </a:r>
          </a:p>
          <a:p>
            <a:pPr algn="just" defTabSz="371475">
              <a:spcBef>
                <a:spcPct val="0"/>
              </a:spcBef>
              <a:buNone/>
            </a:pPr>
            <a:r>
              <a:rPr lang="en-US" altLang="en-US" sz="1056" dirty="0">
                <a:solidFill>
                  <a:srgbClr val="000000"/>
                </a:solidFill>
                <a:latin typeface="Century Gothic" panose="020B0502020202020204" pitchFamily="34" charset="0"/>
                <a:cs typeface="Arial"/>
                <a:sym typeface="Arial"/>
              </a:rPr>
              <a:t>Pop Gender = </a:t>
            </a:r>
            <a:r>
              <a:rPr lang="en-US" altLang="en-US" sz="1056" b="1" dirty="0">
                <a:solidFill>
                  <a:srgbClr val="000000"/>
                </a:solidFill>
                <a:latin typeface="Century Gothic" panose="020B0502020202020204" pitchFamily="34" charset="0"/>
                <a:cs typeface="Arial"/>
                <a:sym typeface="Arial"/>
              </a:rPr>
              <a:t>48,85%  </a:t>
            </a:r>
            <a:r>
              <a:rPr lang="en-US" altLang="en-US" sz="1056" dirty="0">
                <a:solidFill>
                  <a:srgbClr val="000000"/>
                </a:solidFill>
                <a:latin typeface="Century Gothic" panose="020B0502020202020204" pitchFamily="34" charset="0"/>
                <a:cs typeface="Arial"/>
                <a:sym typeface="Arial"/>
              </a:rPr>
              <a:t>males and 51,15% females</a:t>
            </a:r>
          </a:p>
          <a:p>
            <a:pPr algn="just" defTabSz="371475">
              <a:spcBef>
                <a:spcPct val="0"/>
              </a:spcBef>
              <a:buNone/>
            </a:pPr>
            <a:r>
              <a:rPr lang="en-US" altLang="en-US" sz="1056" dirty="0">
                <a:solidFill>
                  <a:prstClr val="black"/>
                </a:solidFill>
                <a:latin typeface="Century Gothic" panose="020B0502020202020204" pitchFamily="34" charset="0"/>
                <a:cs typeface="Arial"/>
                <a:sym typeface="Arial"/>
              </a:rPr>
              <a:t>Number of Households = </a:t>
            </a:r>
            <a:r>
              <a:rPr lang="en-US" altLang="en-US" sz="1056" b="1" dirty="0">
                <a:solidFill>
                  <a:prstClr val="black"/>
                </a:solidFill>
                <a:latin typeface="Century Gothic" panose="020B0502020202020204" pitchFamily="34" charset="0"/>
                <a:cs typeface="Arial"/>
                <a:sym typeface="Arial"/>
              </a:rPr>
              <a:t>305,625</a:t>
            </a:r>
          </a:p>
          <a:p>
            <a:pPr algn="just" defTabSz="371475">
              <a:spcBef>
                <a:spcPct val="0"/>
              </a:spcBef>
              <a:buNone/>
            </a:pPr>
            <a:r>
              <a:rPr lang="en-US" altLang="en-US" sz="1056" dirty="0">
                <a:solidFill>
                  <a:prstClr val="black"/>
                </a:solidFill>
                <a:latin typeface="Century Gothic" panose="020B0502020202020204" pitchFamily="34" charset="0"/>
                <a:cs typeface="Arial"/>
                <a:sym typeface="Arial"/>
              </a:rPr>
              <a:t>Unemployment =</a:t>
            </a:r>
            <a:r>
              <a:rPr lang="en-US" altLang="en-US" sz="1056" b="1" dirty="0">
                <a:solidFill>
                  <a:prstClr val="black"/>
                </a:solidFill>
                <a:latin typeface="Century Gothic" panose="020B0502020202020204" pitchFamily="34" charset="0"/>
                <a:cs typeface="Arial"/>
                <a:sym typeface="Arial"/>
              </a:rPr>
              <a:t>29.7%</a:t>
            </a:r>
          </a:p>
          <a:p>
            <a:pPr algn="just" defTabSz="371475">
              <a:spcBef>
                <a:spcPct val="0"/>
              </a:spcBef>
              <a:buNone/>
            </a:pPr>
            <a:r>
              <a:rPr lang="en-US" altLang="en-US" sz="1056" dirty="0">
                <a:solidFill>
                  <a:prstClr val="black"/>
                </a:solidFill>
                <a:latin typeface="Century Gothic" panose="020B0502020202020204" pitchFamily="34" charset="0"/>
                <a:cs typeface="Arial"/>
                <a:sym typeface="Arial"/>
              </a:rPr>
              <a:t>Housing backlog: </a:t>
            </a:r>
            <a:r>
              <a:rPr lang="en-US" altLang="en-US" sz="1056" b="1" dirty="0">
                <a:solidFill>
                  <a:prstClr val="black"/>
                </a:solidFill>
                <a:latin typeface="Century Gothic" panose="020B0502020202020204" pitchFamily="34" charset="0"/>
                <a:cs typeface="Arial"/>
                <a:sym typeface="Arial" pitchFamily="34" charset="0"/>
              </a:rPr>
              <a:t>75 767</a:t>
            </a:r>
            <a:endParaRPr lang="en-US" altLang="en-US" sz="1056" b="1" dirty="0">
              <a:solidFill>
                <a:prstClr val="black"/>
              </a:solidFill>
              <a:latin typeface="Century Gothic" panose="020B0502020202020204" pitchFamily="34" charset="0"/>
              <a:cs typeface="Arial"/>
              <a:sym typeface="Arial"/>
            </a:endParaRPr>
          </a:p>
          <a:p>
            <a:pPr algn="just" defTabSz="371475">
              <a:spcBef>
                <a:spcPct val="0"/>
              </a:spcBef>
              <a:buNone/>
            </a:pPr>
            <a:r>
              <a:rPr lang="en-US" altLang="en-US" sz="1056" b="1" dirty="0">
                <a:solidFill>
                  <a:prstClr val="black"/>
                </a:solidFill>
                <a:latin typeface="Century Gothic" panose="020B0502020202020204" pitchFamily="34" charset="0"/>
                <a:cs typeface="Arial"/>
                <a:sym typeface="Arial"/>
              </a:rPr>
              <a:t>Poverty rate = 66%</a:t>
            </a:r>
          </a:p>
          <a:p>
            <a:pPr algn="just" defTabSz="371475">
              <a:spcBef>
                <a:spcPct val="0"/>
              </a:spcBef>
              <a:buNone/>
            </a:pPr>
            <a:endParaRPr lang="en-US" altLang="en-US" sz="1056" b="1" dirty="0">
              <a:solidFill>
                <a:prstClr val="black"/>
              </a:solidFill>
              <a:latin typeface="Century Gothic" panose="020B0502020202020204" pitchFamily="34" charset="0"/>
              <a:cs typeface="Arial"/>
              <a:sym typeface="Arial"/>
            </a:endParaRPr>
          </a:p>
          <a:p>
            <a:pPr algn="just" defTabSz="371475">
              <a:spcBef>
                <a:spcPct val="0"/>
              </a:spcBef>
              <a:buNone/>
            </a:pPr>
            <a:r>
              <a:rPr lang="en-US" altLang="en-US" sz="1056" b="1" dirty="0">
                <a:solidFill>
                  <a:prstClr val="black"/>
                </a:solidFill>
                <a:latin typeface="Century Gothic" panose="020B0502020202020204" pitchFamily="34" charset="0"/>
                <a:cs typeface="Arial"/>
                <a:sym typeface="Arial"/>
              </a:rPr>
              <a:t>No. of municipalities: 7: </a:t>
            </a:r>
            <a:r>
              <a:rPr lang="en-US" altLang="en-US" sz="1056" dirty="0">
                <a:solidFill>
                  <a:prstClr val="black"/>
                </a:solidFill>
                <a:latin typeface="Century Gothic" panose="020B0502020202020204" pitchFamily="34" charset="0"/>
                <a:cs typeface="Arial"/>
                <a:sym typeface="Arial"/>
              </a:rPr>
              <a:t>Govan Mbeki, Chief Albert Luthuli, Msukaligwa, Dipaleseng, Mkhondo, Lekwa and </a:t>
            </a:r>
            <a:r>
              <a:rPr lang="en-US" altLang="en-US" sz="1056" dirty="0" err="1">
                <a:solidFill>
                  <a:prstClr val="black"/>
                </a:solidFill>
                <a:latin typeface="Century Gothic" panose="020B0502020202020204" pitchFamily="34" charset="0"/>
                <a:cs typeface="Arial"/>
                <a:sym typeface="Arial"/>
              </a:rPr>
              <a:t>Dr</a:t>
            </a:r>
            <a:r>
              <a:rPr lang="en-US" altLang="en-US" sz="1056" dirty="0">
                <a:solidFill>
                  <a:prstClr val="black"/>
                </a:solidFill>
                <a:latin typeface="Century Gothic" panose="020B0502020202020204" pitchFamily="34" charset="0"/>
                <a:cs typeface="Arial"/>
                <a:sym typeface="Arial"/>
              </a:rPr>
              <a:t> </a:t>
            </a:r>
            <a:r>
              <a:rPr lang="en-US" altLang="en-US" sz="1056" dirty="0" err="1">
                <a:solidFill>
                  <a:prstClr val="black"/>
                </a:solidFill>
                <a:latin typeface="Century Gothic" panose="020B0502020202020204" pitchFamily="34" charset="0"/>
                <a:cs typeface="Arial"/>
                <a:sym typeface="Arial"/>
              </a:rPr>
              <a:t>Pixley</a:t>
            </a:r>
            <a:r>
              <a:rPr lang="en-US" altLang="en-US" sz="1056" dirty="0">
                <a:solidFill>
                  <a:prstClr val="black"/>
                </a:solidFill>
                <a:latin typeface="Century Gothic" panose="020B0502020202020204" pitchFamily="34" charset="0"/>
                <a:cs typeface="Arial"/>
                <a:sym typeface="Arial"/>
              </a:rPr>
              <a:t> </a:t>
            </a:r>
            <a:r>
              <a:rPr lang="en-US" altLang="en-US" sz="1056" dirty="0" err="1">
                <a:solidFill>
                  <a:prstClr val="black"/>
                </a:solidFill>
                <a:latin typeface="Century Gothic" panose="020B0502020202020204" pitchFamily="34" charset="0"/>
                <a:cs typeface="Arial"/>
                <a:sym typeface="Arial"/>
              </a:rPr>
              <a:t>ka</a:t>
            </a:r>
            <a:r>
              <a:rPr lang="en-US" altLang="en-US" sz="1056" dirty="0">
                <a:solidFill>
                  <a:prstClr val="black"/>
                </a:solidFill>
                <a:latin typeface="Century Gothic" panose="020B0502020202020204" pitchFamily="34" charset="0"/>
                <a:cs typeface="Arial"/>
                <a:sym typeface="Arial"/>
              </a:rPr>
              <a:t> </a:t>
            </a:r>
            <a:r>
              <a:rPr lang="en-US" altLang="en-US" sz="1056" dirty="0" err="1">
                <a:solidFill>
                  <a:prstClr val="black"/>
                </a:solidFill>
                <a:latin typeface="Century Gothic" panose="020B0502020202020204" pitchFamily="34" charset="0"/>
                <a:cs typeface="Arial"/>
                <a:sym typeface="Arial"/>
              </a:rPr>
              <a:t>Isaka</a:t>
            </a:r>
            <a:r>
              <a:rPr lang="en-US" altLang="en-US" sz="1056" dirty="0">
                <a:solidFill>
                  <a:prstClr val="black"/>
                </a:solidFill>
                <a:latin typeface="Century Gothic" panose="020B0502020202020204" pitchFamily="34" charset="0"/>
                <a:cs typeface="Arial"/>
                <a:sym typeface="Arial"/>
              </a:rPr>
              <a:t> </a:t>
            </a:r>
            <a:r>
              <a:rPr lang="en-US" altLang="en-US" sz="1056" dirty="0" err="1">
                <a:solidFill>
                  <a:prstClr val="black"/>
                </a:solidFill>
                <a:latin typeface="Century Gothic" panose="020B0502020202020204" pitchFamily="34" charset="0"/>
                <a:cs typeface="Arial"/>
                <a:sym typeface="Arial"/>
              </a:rPr>
              <a:t>Seme</a:t>
            </a:r>
            <a:endParaRPr lang="en-US" altLang="en-US" sz="1056" dirty="0">
              <a:solidFill>
                <a:prstClr val="black"/>
              </a:solidFill>
              <a:latin typeface="Century Gothic" panose="020B0502020202020204" pitchFamily="34" charset="0"/>
              <a:cs typeface="Arial"/>
              <a:sym typeface="Arial"/>
            </a:endParaRPr>
          </a:p>
          <a:p>
            <a:pPr algn="just" defTabSz="371475">
              <a:spcBef>
                <a:spcPct val="0"/>
              </a:spcBef>
              <a:buNone/>
            </a:pPr>
            <a:endParaRPr lang="en-US" altLang="en-US" sz="1056" b="1" dirty="0">
              <a:solidFill>
                <a:prstClr val="black"/>
              </a:solidFill>
              <a:latin typeface="Century Gothic" panose="020B0502020202020204" pitchFamily="34" charset="0"/>
              <a:cs typeface="Arial"/>
              <a:sym typeface="Arial"/>
            </a:endParaRPr>
          </a:p>
          <a:p>
            <a:pPr algn="just" defTabSz="371475">
              <a:spcBef>
                <a:spcPct val="0"/>
              </a:spcBef>
              <a:buNone/>
            </a:pPr>
            <a:r>
              <a:rPr lang="en-US" altLang="en-US" sz="1056" b="1" dirty="0">
                <a:solidFill>
                  <a:prstClr val="black"/>
                </a:solidFill>
                <a:latin typeface="Century Gothic" panose="020B0502020202020204" pitchFamily="34" charset="0"/>
                <a:cs typeface="Arial"/>
                <a:sym typeface="Arial"/>
              </a:rPr>
              <a:t>Key cities and towns across the district include - </a:t>
            </a:r>
            <a:r>
              <a:rPr lang="en-US" altLang="en-US" sz="1056" dirty="0">
                <a:solidFill>
                  <a:prstClr val="black"/>
                </a:solidFill>
                <a:latin typeface="Century Gothic" panose="020B0502020202020204" pitchFamily="34" charset="0"/>
                <a:cs typeface="Arial"/>
                <a:sym typeface="Arial"/>
              </a:rPr>
              <a:t>Amersfoort, Amsterdam, Balfour, </a:t>
            </a:r>
            <a:r>
              <a:rPr lang="en-US" altLang="en-US" sz="1056" dirty="0" err="1">
                <a:solidFill>
                  <a:prstClr val="black"/>
                </a:solidFill>
                <a:latin typeface="Century Gothic" panose="020B0502020202020204" pitchFamily="34" charset="0"/>
                <a:cs typeface="Arial"/>
                <a:sym typeface="Arial"/>
              </a:rPr>
              <a:t>Bethal</a:t>
            </a:r>
            <a:r>
              <a:rPr lang="en-US" altLang="en-US" sz="1056" dirty="0">
                <a:solidFill>
                  <a:prstClr val="black"/>
                </a:solidFill>
                <a:latin typeface="Century Gothic" panose="020B0502020202020204" pitchFamily="34" charset="0"/>
                <a:cs typeface="Arial"/>
                <a:sym typeface="Arial"/>
              </a:rPr>
              <a:t>, </a:t>
            </a:r>
            <a:r>
              <a:rPr lang="en-US" altLang="en-US" sz="1056" dirty="0" err="1">
                <a:solidFill>
                  <a:prstClr val="black"/>
                </a:solidFill>
                <a:latin typeface="Century Gothic" panose="020B0502020202020204" pitchFamily="34" charset="0"/>
                <a:cs typeface="Arial"/>
                <a:sym typeface="Arial"/>
              </a:rPr>
              <a:t>Breyten</a:t>
            </a:r>
            <a:r>
              <a:rPr lang="en-US" altLang="en-US" sz="1056" dirty="0">
                <a:solidFill>
                  <a:prstClr val="black"/>
                </a:solidFill>
                <a:latin typeface="Century Gothic" panose="020B0502020202020204" pitchFamily="34" charset="0"/>
                <a:cs typeface="Arial"/>
                <a:sym typeface="Arial"/>
              </a:rPr>
              <a:t>, Carolina, </a:t>
            </a:r>
            <a:r>
              <a:rPr lang="en-US" altLang="en-US" sz="1056" dirty="0" err="1">
                <a:solidFill>
                  <a:prstClr val="black"/>
                </a:solidFill>
                <a:latin typeface="Century Gothic" panose="020B0502020202020204" pitchFamily="34" charset="0"/>
                <a:cs typeface="Arial"/>
                <a:sym typeface="Arial"/>
              </a:rPr>
              <a:t>Charl</a:t>
            </a:r>
            <a:r>
              <a:rPr lang="en-US" altLang="en-US" sz="1056" dirty="0">
                <a:solidFill>
                  <a:prstClr val="black"/>
                </a:solidFill>
                <a:latin typeface="Century Gothic" panose="020B0502020202020204" pitchFamily="34" charset="0"/>
                <a:cs typeface="Arial"/>
                <a:sym typeface="Arial"/>
              </a:rPr>
              <a:t> </a:t>
            </a:r>
            <a:r>
              <a:rPr lang="en-US" altLang="en-US" sz="1056" dirty="0" err="1">
                <a:solidFill>
                  <a:prstClr val="black"/>
                </a:solidFill>
                <a:latin typeface="Century Gothic" panose="020B0502020202020204" pitchFamily="34" charset="0"/>
                <a:cs typeface="Arial"/>
                <a:sym typeface="Arial"/>
              </a:rPr>
              <a:t>Cilliers</a:t>
            </a:r>
            <a:r>
              <a:rPr lang="en-US" altLang="en-US" sz="1056" dirty="0">
                <a:solidFill>
                  <a:prstClr val="black"/>
                </a:solidFill>
                <a:latin typeface="Century Gothic" panose="020B0502020202020204" pitchFamily="34" charset="0"/>
                <a:cs typeface="Arial"/>
                <a:sym typeface="Arial"/>
              </a:rPr>
              <a:t>, </a:t>
            </a:r>
            <a:r>
              <a:rPr lang="en-US" altLang="en-US" sz="1056" dirty="0" err="1">
                <a:solidFill>
                  <a:prstClr val="black"/>
                </a:solidFill>
                <a:latin typeface="Century Gothic" panose="020B0502020202020204" pitchFamily="34" charset="0"/>
                <a:cs typeface="Arial"/>
                <a:sym typeface="Arial"/>
              </a:rPr>
              <a:t>Chrissiesmeer</a:t>
            </a:r>
            <a:r>
              <a:rPr lang="en-US" altLang="en-US" sz="1056" dirty="0">
                <a:solidFill>
                  <a:prstClr val="black"/>
                </a:solidFill>
                <a:latin typeface="Century Gothic" panose="020B0502020202020204" pitchFamily="34" charset="0"/>
                <a:cs typeface="Arial"/>
                <a:sym typeface="Arial"/>
              </a:rPr>
              <a:t>, </a:t>
            </a:r>
            <a:r>
              <a:rPr lang="en-US" altLang="en-US" sz="1056" dirty="0" err="1">
                <a:solidFill>
                  <a:prstClr val="black"/>
                </a:solidFill>
                <a:latin typeface="Century Gothic" panose="020B0502020202020204" pitchFamily="34" charset="0"/>
                <a:cs typeface="Arial"/>
                <a:sym typeface="Arial"/>
              </a:rPr>
              <a:t>Davel</a:t>
            </a:r>
            <a:r>
              <a:rPr lang="en-US" altLang="en-US" sz="1056" dirty="0">
                <a:solidFill>
                  <a:prstClr val="black"/>
                </a:solidFill>
                <a:latin typeface="Century Gothic" panose="020B0502020202020204" pitchFamily="34" charset="0"/>
                <a:cs typeface="Arial"/>
                <a:sym typeface="Arial"/>
              </a:rPr>
              <a:t>, </a:t>
            </a:r>
            <a:r>
              <a:rPr lang="en-US" altLang="en-US" sz="1056" dirty="0" err="1">
                <a:solidFill>
                  <a:prstClr val="black"/>
                </a:solidFill>
                <a:latin typeface="Century Gothic" panose="020B0502020202020204" pitchFamily="34" charset="0"/>
                <a:cs typeface="Arial"/>
                <a:sym typeface="Arial"/>
              </a:rPr>
              <a:t>Ekulindeni</a:t>
            </a:r>
            <a:r>
              <a:rPr lang="en-US" altLang="en-US" sz="1056" dirty="0">
                <a:solidFill>
                  <a:prstClr val="black"/>
                </a:solidFill>
                <a:latin typeface="Century Gothic" panose="020B0502020202020204" pitchFamily="34" charset="0"/>
                <a:cs typeface="Arial"/>
                <a:sym typeface="Arial"/>
              </a:rPr>
              <a:t>, </a:t>
            </a:r>
            <a:r>
              <a:rPr lang="en-US" altLang="en-US" sz="1056" dirty="0" err="1">
                <a:solidFill>
                  <a:prstClr val="black"/>
                </a:solidFill>
                <a:latin typeface="Century Gothic" panose="020B0502020202020204" pitchFamily="34" charset="0"/>
                <a:cs typeface="Arial"/>
                <a:sym typeface="Arial"/>
              </a:rPr>
              <a:t>Embalenhle</a:t>
            </a:r>
            <a:r>
              <a:rPr lang="en-US" altLang="en-US" sz="1056" dirty="0">
                <a:solidFill>
                  <a:prstClr val="black"/>
                </a:solidFill>
                <a:latin typeface="Century Gothic" panose="020B0502020202020204" pitchFamily="34" charset="0"/>
                <a:cs typeface="Arial"/>
                <a:sym typeface="Arial"/>
              </a:rPr>
              <a:t>, </a:t>
            </a:r>
            <a:r>
              <a:rPr lang="en-US" altLang="en-US" sz="1056" dirty="0" err="1">
                <a:solidFill>
                  <a:prstClr val="black"/>
                </a:solidFill>
                <a:latin typeface="Century Gothic" panose="020B0502020202020204" pitchFamily="34" charset="0"/>
                <a:cs typeface="Arial"/>
                <a:sym typeface="Arial"/>
              </a:rPr>
              <a:t>Empuluzi</a:t>
            </a:r>
            <a:r>
              <a:rPr lang="en-US" altLang="en-US" sz="1056" dirty="0">
                <a:solidFill>
                  <a:prstClr val="black"/>
                </a:solidFill>
                <a:latin typeface="Century Gothic" panose="020B0502020202020204" pitchFamily="34" charset="0"/>
                <a:cs typeface="Arial"/>
                <a:sym typeface="Arial"/>
              </a:rPr>
              <a:t>, Ermelo, Evander, Greylingstad, </a:t>
            </a:r>
            <a:r>
              <a:rPr lang="en-US" altLang="en-US" sz="1056" dirty="0" err="1">
                <a:solidFill>
                  <a:prstClr val="black"/>
                </a:solidFill>
                <a:latin typeface="Century Gothic" panose="020B0502020202020204" pitchFamily="34" charset="0"/>
                <a:cs typeface="Arial"/>
                <a:sym typeface="Arial"/>
              </a:rPr>
              <a:t>Grootvlei</a:t>
            </a:r>
            <a:r>
              <a:rPr lang="en-US" altLang="en-US" sz="1056" dirty="0">
                <a:solidFill>
                  <a:prstClr val="black"/>
                </a:solidFill>
                <a:latin typeface="Century Gothic" panose="020B0502020202020204" pitchFamily="34" charset="0"/>
                <a:cs typeface="Arial"/>
                <a:sym typeface="Arial"/>
              </a:rPr>
              <a:t>, Kinross, Leandra, </a:t>
            </a:r>
            <a:r>
              <a:rPr lang="en-US" altLang="en-US" sz="1056" dirty="0" err="1">
                <a:solidFill>
                  <a:prstClr val="black"/>
                </a:solidFill>
                <a:latin typeface="Century Gothic" panose="020B0502020202020204" pitchFamily="34" charset="0"/>
                <a:cs typeface="Arial"/>
                <a:sym typeface="Arial"/>
              </a:rPr>
              <a:t>Lothair</a:t>
            </a:r>
            <a:r>
              <a:rPr lang="en-US" altLang="en-US" sz="1056" dirty="0">
                <a:solidFill>
                  <a:prstClr val="black"/>
                </a:solidFill>
                <a:latin typeface="Century Gothic" panose="020B0502020202020204" pitchFamily="34" charset="0"/>
                <a:cs typeface="Arial"/>
                <a:sym typeface="Arial"/>
              </a:rPr>
              <a:t>, </a:t>
            </a:r>
            <a:r>
              <a:rPr lang="en-US" altLang="en-US" sz="1056" dirty="0" err="1">
                <a:solidFill>
                  <a:prstClr val="black"/>
                </a:solidFill>
                <a:latin typeface="Century Gothic" panose="020B0502020202020204" pitchFamily="34" charset="0"/>
                <a:cs typeface="Arial"/>
                <a:sym typeface="Arial"/>
              </a:rPr>
              <a:t>Morgenzon</a:t>
            </a:r>
            <a:r>
              <a:rPr lang="en-US" altLang="en-US" sz="1056" dirty="0">
                <a:solidFill>
                  <a:prstClr val="black"/>
                </a:solidFill>
                <a:latin typeface="Century Gothic" panose="020B0502020202020204" pitchFamily="34" charset="0"/>
                <a:cs typeface="Arial"/>
                <a:sym typeface="Arial"/>
              </a:rPr>
              <a:t>, </a:t>
            </a:r>
            <a:r>
              <a:rPr lang="en-US" altLang="en-US" sz="1056" dirty="0" err="1">
                <a:solidFill>
                  <a:prstClr val="black"/>
                </a:solidFill>
                <a:latin typeface="Century Gothic" panose="020B0502020202020204" pitchFamily="34" charset="0"/>
                <a:cs typeface="Arial"/>
                <a:sym typeface="Arial"/>
              </a:rPr>
              <a:t>Perdekop</a:t>
            </a:r>
            <a:r>
              <a:rPr lang="en-US" altLang="en-US" sz="1056" dirty="0">
                <a:solidFill>
                  <a:prstClr val="black"/>
                </a:solidFill>
                <a:latin typeface="Century Gothic" panose="020B0502020202020204" pitchFamily="34" charset="0"/>
                <a:cs typeface="Arial"/>
                <a:sym typeface="Arial"/>
              </a:rPr>
              <a:t>, </a:t>
            </a:r>
            <a:r>
              <a:rPr lang="en-US" altLang="en-US" sz="1056" dirty="0" err="1">
                <a:solidFill>
                  <a:prstClr val="black"/>
                </a:solidFill>
                <a:latin typeface="Century Gothic" panose="020B0502020202020204" pitchFamily="34" charset="0"/>
                <a:cs typeface="Arial"/>
                <a:sym typeface="Arial"/>
              </a:rPr>
              <a:t>Secunda</a:t>
            </a:r>
            <a:r>
              <a:rPr lang="en-US" altLang="en-US" sz="1056" dirty="0">
                <a:solidFill>
                  <a:prstClr val="black"/>
                </a:solidFill>
                <a:latin typeface="Century Gothic" panose="020B0502020202020204" pitchFamily="34" charset="0"/>
                <a:cs typeface="Arial"/>
                <a:sym typeface="Arial"/>
              </a:rPr>
              <a:t>, Standerton, Trichardt, </a:t>
            </a:r>
            <a:r>
              <a:rPr lang="en-US" altLang="en-US" sz="1056" dirty="0" err="1">
                <a:solidFill>
                  <a:prstClr val="black"/>
                </a:solidFill>
                <a:latin typeface="Century Gothic" panose="020B0502020202020204" pitchFamily="34" charset="0"/>
                <a:cs typeface="Arial"/>
                <a:sym typeface="Arial"/>
              </a:rPr>
              <a:t>Volksrust</a:t>
            </a:r>
            <a:r>
              <a:rPr lang="en-US" altLang="en-US" sz="1056" dirty="0">
                <a:solidFill>
                  <a:prstClr val="black"/>
                </a:solidFill>
                <a:latin typeface="Century Gothic" panose="020B0502020202020204" pitchFamily="34" charset="0"/>
                <a:cs typeface="Arial"/>
                <a:sym typeface="Arial"/>
              </a:rPr>
              <a:t>, </a:t>
            </a:r>
            <a:r>
              <a:rPr lang="en-US" altLang="en-US" sz="1056" dirty="0" err="1">
                <a:solidFill>
                  <a:prstClr val="black"/>
                </a:solidFill>
                <a:latin typeface="Century Gothic" panose="020B0502020202020204" pitchFamily="34" charset="0"/>
                <a:cs typeface="Arial"/>
                <a:sym typeface="Arial"/>
              </a:rPr>
              <a:t>Wakkerstroom</a:t>
            </a:r>
            <a:r>
              <a:rPr lang="en-US" altLang="en-US" sz="1056" dirty="0">
                <a:solidFill>
                  <a:prstClr val="black"/>
                </a:solidFill>
                <a:latin typeface="Century Gothic" panose="020B0502020202020204" pitchFamily="34" charset="0"/>
                <a:cs typeface="Arial"/>
                <a:sym typeface="Arial"/>
              </a:rPr>
              <a:t>, </a:t>
            </a:r>
            <a:r>
              <a:rPr lang="en-US" altLang="en-US" sz="1056" dirty="0" err="1">
                <a:solidFill>
                  <a:prstClr val="black"/>
                </a:solidFill>
                <a:latin typeface="Century Gothic" panose="020B0502020202020204" pitchFamily="34" charset="0"/>
                <a:cs typeface="Arial"/>
                <a:sym typeface="Arial"/>
              </a:rPr>
              <a:t>eManzana</a:t>
            </a:r>
            <a:r>
              <a:rPr lang="en-US" altLang="en-US" sz="1056" dirty="0">
                <a:solidFill>
                  <a:prstClr val="black"/>
                </a:solidFill>
                <a:latin typeface="Century Gothic" panose="020B0502020202020204" pitchFamily="34" charset="0"/>
                <a:cs typeface="Arial"/>
                <a:sym typeface="Arial"/>
              </a:rPr>
              <a:t>, </a:t>
            </a:r>
            <a:r>
              <a:rPr lang="en-US" altLang="en-US" sz="1056" dirty="0" err="1">
                <a:solidFill>
                  <a:prstClr val="black"/>
                </a:solidFill>
                <a:latin typeface="Century Gothic" panose="020B0502020202020204" pitchFamily="34" charset="0"/>
                <a:cs typeface="Arial"/>
                <a:sym typeface="Arial"/>
              </a:rPr>
              <a:t>eMkhondo</a:t>
            </a:r>
            <a:r>
              <a:rPr lang="en-US" altLang="en-US" sz="1056" dirty="0">
                <a:solidFill>
                  <a:prstClr val="black"/>
                </a:solidFill>
                <a:latin typeface="Century Gothic" panose="020B0502020202020204" pitchFamily="34" charset="0"/>
                <a:cs typeface="Arial"/>
                <a:sym typeface="Arial"/>
              </a:rPr>
              <a:t> (Piet Retief). </a:t>
            </a:r>
          </a:p>
          <a:p>
            <a:pPr algn="just" defTabSz="371475">
              <a:spcBef>
                <a:spcPct val="0"/>
              </a:spcBef>
              <a:buNone/>
            </a:pPr>
            <a:endParaRPr lang="en-US" altLang="en-US" sz="1056" b="1" dirty="0">
              <a:solidFill>
                <a:prstClr val="black"/>
              </a:solidFill>
              <a:latin typeface="Century Gothic" panose="020B0502020202020204" pitchFamily="34" charset="0"/>
              <a:cs typeface="Arial"/>
              <a:sym typeface="Arial"/>
            </a:endParaRPr>
          </a:p>
          <a:p>
            <a:pPr algn="just" defTabSz="371475">
              <a:spcBef>
                <a:spcPct val="0"/>
              </a:spcBef>
              <a:buNone/>
            </a:pPr>
            <a:r>
              <a:rPr lang="en-US" altLang="en-US" sz="1056" b="1" dirty="0">
                <a:solidFill>
                  <a:prstClr val="black"/>
                </a:solidFill>
                <a:latin typeface="Century Gothic" panose="020B0502020202020204" pitchFamily="34" charset="0"/>
                <a:cs typeface="Arial"/>
                <a:sym typeface="Arial"/>
              </a:rPr>
              <a:t>Main economic sectors include - </a:t>
            </a:r>
            <a:r>
              <a:rPr lang="en-US" altLang="en-US" sz="1056" dirty="0">
                <a:solidFill>
                  <a:prstClr val="black"/>
                </a:solidFill>
                <a:latin typeface="Century Gothic" panose="020B0502020202020204" pitchFamily="34" charset="0"/>
                <a:cs typeface="Arial"/>
                <a:sym typeface="Arial"/>
              </a:rPr>
              <a:t>Manufacturing </a:t>
            </a:r>
            <a:r>
              <a:rPr lang="en-US" altLang="en-US" sz="1056" b="1" dirty="0">
                <a:solidFill>
                  <a:prstClr val="black"/>
                </a:solidFill>
                <a:latin typeface="Century Gothic" panose="020B0502020202020204" pitchFamily="34" charset="0"/>
                <a:cs typeface="Arial"/>
                <a:sym typeface="Arial"/>
              </a:rPr>
              <a:t>(49.4%), </a:t>
            </a:r>
            <a:r>
              <a:rPr lang="en-US" altLang="en-US" sz="1056" dirty="0">
                <a:solidFill>
                  <a:prstClr val="black"/>
                </a:solidFill>
                <a:latin typeface="Century Gothic" panose="020B0502020202020204" pitchFamily="34" charset="0"/>
                <a:cs typeface="Arial"/>
                <a:sym typeface="Arial"/>
              </a:rPr>
              <a:t>agriculture</a:t>
            </a:r>
            <a:r>
              <a:rPr lang="en-US" altLang="en-US" sz="1056" b="1" dirty="0">
                <a:solidFill>
                  <a:prstClr val="black"/>
                </a:solidFill>
                <a:latin typeface="Century Gothic" panose="020B0502020202020204" pitchFamily="34" charset="0"/>
                <a:cs typeface="Arial"/>
                <a:sym typeface="Arial"/>
              </a:rPr>
              <a:t> (38.1%), </a:t>
            </a:r>
            <a:r>
              <a:rPr lang="en-US" altLang="en-US" sz="1056" dirty="0">
                <a:solidFill>
                  <a:prstClr val="black"/>
                </a:solidFill>
                <a:latin typeface="Century Gothic" panose="020B0502020202020204" pitchFamily="34" charset="0"/>
                <a:cs typeface="Arial"/>
                <a:sym typeface="Arial"/>
              </a:rPr>
              <a:t>transport </a:t>
            </a:r>
            <a:r>
              <a:rPr lang="en-US" altLang="en-US" sz="1056" b="1" dirty="0">
                <a:solidFill>
                  <a:prstClr val="black"/>
                </a:solidFill>
                <a:latin typeface="Century Gothic" panose="020B0502020202020204" pitchFamily="34" charset="0"/>
                <a:cs typeface="Arial"/>
                <a:sym typeface="Arial"/>
              </a:rPr>
              <a:t>(31.4%), </a:t>
            </a:r>
            <a:r>
              <a:rPr lang="en-US" altLang="en-US" sz="1056" dirty="0">
                <a:solidFill>
                  <a:prstClr val="black"/>
                </a:solidFill>
                <a:latin typeface="Century Gothic" panose="020B0502020202020204" pitchFamily="34" charset="0"/>
                <a:cs typeface="Arial"/>
                <a:sym typeface="Arial"/>
              </a:rPr>
              <a:t>trade</a:t>
            </a:r>
            <a:r>
              <a:rPr lang="en-US" altLang="en-US" sz="1056" b="1" dirty="0">
                <a:solidFill>
                  <a:prstClr val="black"/>
                </a:solidFill>
                <a:latin typeface="Century Gothic" panose="020B0502020202020204" pitchFamily="34" charset="0"/>
                <a:cs typeface="Arial"/>
                <a:sym typeface="Arial"/>
              </a:rPr>
              <a:t> (29.2%), </a:t>
            </a:r>
            <a:r>
              <a:rPr lang="en-US" altLang="en-US" sz="1056" dirty="0">
                <a:solidFill>
                  <a:prstClr val="black"/>
                </a:solidFill>
                <a:latin typeface="Century Gothic" panose="020B0502020202020204" pitchFamily="34" charset="0"/>
                <a:cs typeface="Arial"/>
                <a:sym typeface="Arial"/>
              </a:rPr>
              <a:t>community services </a:t>
            </a:r>
            <a:r>
              <a:rPr lang="en-US" altLang="en-US" sz="1056" b="1" dirty="0">
                <a:solidFill>
                  <a:prstClr val="black"/>
                </a:solidFill>
                <a:latin typeface="Century Gothic" panose="020B0502020202020204" pitchFamily="34" charset="0"/>
                <a:cs typeface="Arial"/>
                <a:sym typeface="Arial"/>
              </a:rPr>
              <a:t>(26.9%), </a:t>
            </a:r>
            <a:r>
              <a:rPr lang="en-US" altLang="en-US" sz="1056" dirty="0">
                <a:solidFill>
                  <a:prstClr val="black"/>
                </a:solidFill>
                <a:latin typeface="Century Gothic" panose="020B0502020202020204" pitchFamily="34" charset="0"/>
                <a:cs typeface="Arial"/>
                <a:sym typeface="Arial"/>
              </a:rPr>
              <a:t>construction</a:t>
            </a:r>
            <a:r>
              <a:rPr lang="en-US" altLang="en-US" sz="1056" b="1" dirty="0">
                <a:solidFill>
                  <a:prstClr val="black"/>
                </a:solidFill>
                <a:latin typeface="Century Gothic" panose="020B0502020202020204" pitchFamily="34" charset="0"/>
                <a:cs typeface="Arial"/>
                <a:sym typeface="Arial"/>
              </a:rPr>
              <a:t> (26.6%), </a:t>
            </a:r>
            <a:r>
              <a:rPr lang="en-US" altLang="en-US" sz="1056" dirty="0">
                <a:solidFill>
                  <a:prstClr val="black"/>
                </a:solidFill>
                <a:latin typeface="Century Gothic" panose="020B0502020202020204" pitchFamily="34" charset="0"/>
                <a:cs typeface="Arial"/>
                <a:sym typeface="Arial"/>
              </a:rPr>
              <a:t>electricity</a:t>
            </a:r>
            <a:r>
              <a:rPr lang="en-US" altLang="en-US" sz="1056" b="1" dirty="0">
                <a:solidFill>
                  <a:prstClr val="black"/>
                </a:solidFill>
                <a:latin typeface="Century Gothic" panose="020B0502020202020204" pitchFamily="34" charset="0"/>
                <a:cs typeface="Arial"/>
                <a:sym typeface="Arial"/>
              </a:rPr>
              <a:t> (26.1%), </a:t>
            </a:r>
            <a:r>
              <a:rPr lang="en-US" altLang="en-US" sz="1056" dirty="0">
                <a:solidFill>
                  <a:prstClr val="black"/>
                </a:solidFill>
                <a:latin typeface="Century Gothic" panose="020B0502020202020204" pitchFamily="34" charset="0"/>
                <a:cs typeface="Arial"/>
                <a:sym typeface="Arial"/>
              </a:rPr>
              <a:t>finance</a:t>
            </a:r>
            <a:r>
              <a:rPr lang="en-US" altLang="en-US" sz="1056" b="1" dirty="0">
                <a:solidFill>
                  <a:prstClr val="black"/>
                </a:solidFill>
                <a:latin typeface="Century Gothic" panose="020B0502020202020204" pitchFamily="34" charset="0"/>
                <a:cs typeface="Arial"/>
                <a:sym typeface="Arial"/>
              </a:rPr>
              <a:t> (23.8%), </a:t>
            </a:r>
            <a:r>
              <a:rPr lang="en-US" altLang="en-US" sz="1056" dirty="0">
                <a:solidFill>
                  <a:prstClr val="black"/>
                </a:solidFill>
                <a:latin typeface="Century Gothic" panose="020B0502020202020204" pitchFamily="34" charset="0"/>
                <a:cs typeface="Arial"/>
                <a:sym typeface="Arial"/>
              </a:rPr>
              <a:t>and</a:t>
            </a:r>
            <a:r>
              <a:rPr lang="en-US" altLang="en-US" sz="1056" b="1" dirty="0">
                <a:solidFill>
                  <a:prstClr val="black"/>
                </a:solidFill>
                <a:latin typeface="Century Gothic" panose="020B0502020202020204" pitchFamily="34" charset="0"/>
                <a:cs typeface="Arial"/>
                <a:sym typeface="Arial"/>
              </a:rPr>
              <a:t> </a:t>
            </a:r>
            <a:r>
              <a:rPr lang="en-US" altLang="en-US" sz="1056" dirty="0">
                <a:solidFill>
                  <a:prstClr val="black"/>
                </a:solidFill>
                <a:latin typeface="Century Gothic" panose="020B0502020202020204" pitchFamily="34" charset="0"/>
                <a:cs typeface="Arial"/>
                <a:sym typeface="Arial"/>
              </a:rPr>
              <a:t>mining</a:t>
            </a:r>
            <a:r>
              <a:rPr lang="en-US" altLang="en-US" sz="1056" b="1" dirty="0">
                <a:solidFill>
                  <a:prstClr val="black"/>
                </a:solidFill>
                <a:latin typeface="Century Gothic" panose="020B0502020202020204" pitchFamily="34" charset="0"/>
                <a:cs typeface="Arial"/>
                <a:sym typeface="Arial"/>
              </a:rPr>
              <a:t> (23.3%).</a:t>
            </a:r>
          </a:p>
        </p:txBody>
      </p:sp>
      <p:graphicFrame>
        <p:nvGraphicFramePr>
          <p:cNvPr id="8" name="Table 7"/>
          <p:cNvGraphicFramePr>
            <a:graphicFrameLocks noGrp="1"/>
          </p:cNvGraphicFramePr>
          <p:nvPr>
            <p:extLst>
              <p:ext uri="{D42A27DB-BD31-4B8C-83A1-F6EECF244321}">
                <p14:modId xmlns:p14="http://schemas.microsoft.com/office/powerpoint/2010/main" val="4225910347"/>
              </p:ext>
            </p:extLst>
          </p:nvPr>
        </p:nvGraphicFramePr>
        <p:xfrm>
          <a:off x="1712869" y="4945527"/>
          <a:ext cx="3131920" cy="1267658"/>
        </p:xfrm>
        <a:graphic>
          <a:graphicData uri="http://schemas.openxmlformats.org/drawingml/2006/table">
            <a:tbl>
              <a:tblPr/>
              <a:tblGrid>
                <a:gridCol w="1482306">
                  <a:extLst>
                    <a:ext uri="{9D8B030D-6E8A-4147-A177-3AD203B41FA5}">
                      <a16:colId xmlns:a16="http://schemas.microsoft.com/office/drawing/2014/main" val="20000"/>
                    </a:ext>
                  </a:extLst>
                </a:gridCol>
                <a:gridCol w="612046">
                  <a:extLst>
                    <a:ext uri="{9D8B030D-6E8A-4147-A177-3AD203B41FA5}">
                      <a16:colId xmlns:a16="http://schemas.microsoft.com/office/drawing/2014/main" val="20001"/>
                    </a:ext>
                  </a:extLst>
                </a:gridCol>
                <a:gridCol w="1037568">
                  <a:extLst>
                    <a:ext uri="{9D8B030D-6E8A-4147-A177-3AD203B41FA5}">
                      <a16:colId xmlns:a16="http://schemas.microsoft.com/office/drawing/2014/main" val="20002"/>
                    </a:ext>
                  </a:extLst>
                </a:gridCol>
              </a:tblGrid>
              <a:tr h="18109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b"/>
                      <a:r>
                        <a:rPr lang="en-ZA" sz="1100" b="1" i="0" u="none" strike="noStrike" dirty="0">
                          <a:effectLst/>
                          <a:latin typeface="Arial"/>
                        </a:rPr>
                        <a:t>Housing Typology</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b"/>
                      <a:r>
                        <a:rPr lang="en-ZA" sz="1100" b="1" i="0" u="none" strike="noStrike" dirty="0">
                          <a:effectLst/>
                          <a:latin typeface="Arial"/>
                        </a:rPr>
                        <a:t>NO. HHs</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ZA" sz="1100" b="1" i="0" u="none" strike="noStrike" dirty="0">
                          <a:effectLst/>
                          <a:latin typeface="Arial"/>
                        </a:rPr>
                        <a:t>%</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0"/>
                  </a:ext>
                </a:extLst>
              </a:tr>
              <a:tr h="18109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b"/>
                      <a:r>
                        <a:rPr lang="en-ZA" sz="1100" b="0" i="0" u="none" strike="noStrike" dirty="0">
                          <a:effectLst/>
                          <a:latin typeface="Arial"/>
                        </a:rPr>
                        <a:t>Very Formal Dwelling</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0" algn="l" rtl="0" fontAlgn="b">
                        <a:lnSpc>
                          <a:spcPct val="100000"/>
                        </a:lnSpc>
                        <a:spcBef>
                          <a:spcPts val="0"/>
                        </a:spcBef>
                        <a:spcAft>
                          <a:spcPts val="0"/>
                        </a:spcAft>
                        <a:buClr>
                          <a:srgbClr val="000000"/>
                        </a:buClr>
                        <a:buFont typeface="Arial"/>
                      </a:pPr>
                      <a:r>
                        <a:rPr lang="en-ZA" sz="1100" b="0" i="0" u="none" strike="noStrike" cap="none" dirty="0">
                          <a:solidFill>
                            <a:schemeClr val="tx1"/>
                          </a:solidFill>
                          <a:effectLst/>
                          <a:latin typeface="Arial"/>
                          <a:ea typeface="+mn-ea"/>
                          <a:cs typeface="+mn-cs"/>
                          <a:sym typeface="Arial"/>
                        </a:rPr>
                        <a:t>104041</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ZA" sz="1100" b="0" i="0" u="none" strike="noStrike" dirty="0">
                          <a:effectLst/>
                          <a:latin typeface="Arial"/>
                        </a:rPr>
                        <a:t>34</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8109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b"/>
                      <a:r>
                        <a:rPr lang="en-ZA" sz="1100" b="0" i="0" u="none" strike="noStrike" dirty="0">
                          <a:effectLst/>
                          <a:latin typeface="Arial"/>
                        </a:rPr>
                        <a:t>Formal Dwelling</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0" algn="l" rtl="0" fontAlgn="b">
                        <a:lnSpc>
                          <a:spcPct val="100000"/>
                        </a:lnSpc>
                        <a:spcBef>
                          <a:spcPts val="0"/>
                        </a:spcBef>
                        <a:spcAft>
                          <a:spcPts val="0"/>
                        </a:spcAft>
                        <a:buClr>
                          <a:srgbClr val="000000"/>
                        </a:buClr>
                        <a:buFont typeface="Arial"/>
                      </a:pPr>
                      <a:r>
                        <a:rPr lang="en-ZA" sz="1100" b="0" i="0" u="none" strike="noStrike" cap="none" dirty="0">
                          <a:solidFill>
                            <a:schemeClr val="tx1"/>
                          </a:solidFill>
                          <a:effectLst/>
                          <a:latin typeface="Arial"/>
                          <a:ea typeface="+mn-ea"/>
                          <a:cs typeface="+mn-cs"/>
                          <a:sym typeface="Arial"/>
                        </a:rPr>
                        <a:t>129372</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ZA" sz="1100" b="0" i="0" u="none" strike="noStrike" dirty="0">
                          <a:effectLst/>
                          <a:latin typeface="Arial"/>
                        </a:rPr>
                        <a:t>42,3</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8109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b"/>
                      <a:r>
                        <a:rPr lang="en-ZA" sz="1100" b="0" i="0" u="none" strike="noStrike">
                          <a:effectLst/>
                          <a:latin typeface="Arial"/>
                        </a:rPr>
                        <a:t>Informal</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0" algn="l" rtl="0" fontAlgn="b">
                        <a:lnSpc>
                          <a:spcPct val="100000"/>
                        </a:lnSpc>
                        <a:spcBef>
                          <a:spcPts val="0"/>
                        </a:spcBef>
                        <a:spcAft>
                          <a:spcPts val="0"/>
                        </a:spcAft>
                        <a:buClr>
                          <a:srgbClr val="000000"/>
                        </a:buClr>
                        <a:buFont typeface="Arial"/>
                      </a:pPr>
                      <a:r>
                        <a:rPr lang="en-ZA" sz="1100" b="0" i="0" u="none" strike="noStrike" cap="none" dirty="0">
                          <a:solidFill>
                            <a:schemeClr val="tx1"/>
                          </a:solidFill>
                          <a:effectLst/>
                          <a:latin typeface="Arial"/>
                          <a:ea typeface="+mn-ea"/>
                          <a:cs typeface="+mn-cs"/>
                          <a:sym typeface="Arial"/>
                        </a:rPr>
                        <a:t>33593</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ZA" sz="1100" b="0" i="0" u="none" strike="noStrike" dirty="0">
                          <a:effectLst/>
                          <a:latin typeface="Arial"/>
                        </a:rPr>
                        <a:t>11</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8109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b"/>
                      <a:r>
                        <a:rPr lang="en-ZA" sz="1100" b="0" i="0" u="none" strike="noStrike">
                          <a:effectLst/>
                          <a:latin typeface="Arial"/>
                        </a:rPr>
                        <a:t>Traditional</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0" algn="l" rtl="0" fontAlgn="b">
                        <a:lnSpc>
                          <a:spcPct val="100000"/>
                        </a:lnSpc>
                        <a:spcBef>
                          <a:spcPts val="0"/>
                        </a:spcBef>
                        <a:spcAft>
                          <a:spcPts val="0"/>
                        </a:spcAft>
                        <a:buClr>
                          <a:srgbClr val="000000"/>
                        </a:buClr>
                        <a:buFont typeface="Arial"/>
                      </a:pPr>
                      <a:r>
                        <a:rPr lang="en-ZA" sz="1100" b="0" i="0" u="none" strike="noStrike" cap="none" dirty="0">
                          <a:solidFill>
                            <a:schemeClr val="tx1"/>
                          </a:solidFill>
                          <a:effectLst/>
                          <a:latin typeface="Arial"/>
                          <a:ea typeface="+mn-ea"/>
                          <a:cs typeface="+mn-cs"/>
                          <a:sym typeface="Arial"/>
                        </a:rPr>
                        <a:t>37614</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ZA" sz="1100" b="0" i="0" u="none" strike="noStrike" dirty="0">
                          <a:effectLst/>
                          <a:latin typeface="Arial"/>
                        </a:rPr>
                        <a:t>12,3</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18109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l" fontAlgn="b"/>
                      <a:r>
                        <a:rPr lang="en-ZA" sz="1100" b="0" i="0" u="none" strike="noStrike" dirty="0">
                          <a:effectLst/>
                          <a:latin typeface="Arial"/>
                        </a:rPr>
                        <a:t>Other</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0" algn="l" rtl="0" fontAlgn="b">
                        <a:lnSpc>
                          <a:spcPct val="100000"/>
                        </a:lnSpc>
                        <a:spcBef>
                          <a:spcPts val="0"/>
                        </a:spcBef>
                        <a:spcAft>
                          <a:spcPts val="0"/>
                        </a:spcAft>
                        <a:buClr>
                          <a:srgbClr val="000000"/>
                        </a:buClr>
                        <a:buFont typeface="Arial"/>
                      </a:pPr>
                      <a:r>
                        <a:rPr lang="en-ZA" sz="1100" b="0" i="0" u="none" strike="noStrike" cap="none" dirty="0">
                          <a:solidFill>
                            <a:schemeClr val="tx1"/>
                          </a:solidFill>
                          <a:effectLst/>
                          <a:latin typeface="Arial"/>
                          <a:ea typeface="+mn-ea"/>
                          <a:cs typeface="+mn-cs"/>
                          <a:sym typeface="Arial"/>
                        </a:rPr>
                        <a:t>1006</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ZA" sz="1100" b="0" i="0" u="none" strike="noStrike" dirty="0">
                          <a:effectLst/>
                          <a:latin typeface="Arial"/>
                        </a:rPr>
                        <a:t>0,3</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18109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r" fontAlgn="b"/>
                      <a:r>
                        <a:rPr lang="en-ZA" sz="1100" b="1" i="0" u="none" strike="noStrike" dirty="0">
                          <a:effectLst/>
                          <a:latin typeface="Arial"/>
                        </a:rPr>
                        <a:t>Total</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R="0" algn="l" rtl="0" fontAlgn="b">
                        <a:lnSpc>
                          <a:spcPct val="100000"/>
                        </a:lnSpc>
                        <a:spcBef>
                          <a:spcPts val="0"/>
                        </a:spcBef>
                        <a:spcAft>
                          <a:spcPts val="0"/>
                        </a:spcAft>
                        <a:buClr>
                          <a:srgbClr val="000000"/>
                        </a:buClr>
                        <a:buFont typeface="Arial"/>
                      </a:pPr>
                      <a:r>
                        <a:rPr lang="en-ZA" sz="1100" b="1" i="0" u="none" strike="noStrike" cap="none" dirty="0">
                          <a:solidFill>
                            <a:schemeClr val="tx1"/>
                          </a:solidFill>
                          <a:effectLst/>
                          <a:latin typeface="+mn-lt"/>
                          <a:ea typeface="+mn-ea"/>
                          <a:cs typeface="+mn-cs"/>
                          <a:sym typeface="Arial"/>
                        </a:rPr>
                        <a:t>305,625</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ZA" sz="1100" b="1" i="0" u="none" strike="noStrike" dirty="0">
                          <a:effectLst/>
                          <a:latin typeface="Arial"/>
                        </a:rPr>
                        <a:t>100</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bl>
          </a:graphicData>
        </a:graphic>
      </p:graphicFrame>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6228" y="1134695"/>
            <a:ext cx="4859064" cy="4636448"/>
          </a:xfrm>
          <a:prstGeom prst="rect">
            <a:avLst/>
          </a:prstGeom>
        </p:spPr>
      </p:pic>
      <p:sp>
        <p:nvSpPr>
          <p:cNvPr id="10" name="Slide Number Placeholder 1"/>
          <p:cNvSpPr>
            <a:spLocks noGrp="1"/>
          </p:cNvSpPr>
          <p:nvPr>
            <p:ph type="sldNum" sz="quarter" idx="4294967295"/>
          </p:nvPr>
        </p:nvSpPr>
        <p:spPr>
          <a:xfrm>
            <a:off x="4790746" y="5771143"/>
            <a:ext cx="1637108" cy="335488"/>
          </a:xfrm>
          <a:prstGeom prst="rect">
            <a:avLst/>
          </a:prstGeom>
        </p:spPr>
        <p:txBody>
          <a:bodyPr/>
          <a:lstStyle/>
          <a:p>
            <a:pPr algn="ctr" defTabSz="371475">
              <a:defRPr/>
            </a:pPr>
            <a:fld id="{04C30C43-91E8-40AD-9BC2-7439311573E2}" type="slidenum">
              <a:rPr lang="en-US" sz="1138">
                <a:solidFill>
                  <a:prstClr val="black">
                    <a:tint val="75000"/>
                  </a:prstClr>
                </a:solidFill>
                <a:latin typeface="Arial"/>
                <a:cs typeface="Arial"/>
                <a:sym typeface="Arial"/>
              </a:rPr>
              <a:pPr algn="ctr" defTabSz="371475">
                <a:defRPr/>
              </a:pPr>
              <a:t>18</a:t>
            </a:fld>
            <a:endParaRPr lang="en-US" sz="1138" dirty="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139230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17858" y="0"/>
            <a:ext cx="9923857"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742950" eaLnBrk="1" hangingPunct="1"/>
            <a:r>
              <a:rPr lang="en-ZA" b="1" dirty="0">
                <a:solidFill>
                  <a:prstClr val="black"/>
                </a:solidFill>
                <a:latin typeface="Calibri"/>
                <a:ea typeface="+mj-ea"/>
                <a:cs typeface="+mj-cs"/>
              </a:rPr>
              <a:t> GERT SIBANDE DISTRICT </a:t>
            </a:r>
            <a:endParaRPr lang="en-ZA" altLang="en-US" sz="2925" dirty="0">
              <a:solidFill>
                <a:srgbClr val="000000"/>
              </a:solidFill>
              <a:latin typeface="Arial Rounded MT Bold" panose="020F0704030504030204" pitchFamily="34" charset="0"/>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defTabSz="742950" eaLnBrk="1" hangingPunct="1"/>
            <a:fld id="{741FA7E5-12C4-478E-BD43-2EB4DF89B23E}" type="slidenum">
              <a:rPr lang="en-US" altLang="en-US" sz="975">
                <a:solidFill>
                  <a:srgbClr val="898989"/>
                </a:solidFill>
                <a:latin typeface="Calibri" panose="020F0502020204030204" pitchFamily="34" charset="0"/>
              </a:rPr>
              <a:pPr defTabSz="742950" eaLnBrk="1" hangingPunct="1"/>
              <a:t>19</a:t>
            </a:fld>
            <a:endParaRPr lang="en-US" altLang="en-US" sz="975" dirty="0">
              <a:solidFill>
                <a:srgbClr val="898989"/>
              </a:solidFill>
              <a:latin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25870546"/>
              </p:ext>
            </p:extLst>
          </p:nvPr>
        </p:nvGraphicFramePr>
        <p:xfrm>
          <a:off x="0" y="461665"/>
          <a:ext cx="9906000" cy="6242048"/>
        </p:xfrm>
        <a:graphic>
          <a:graphicData uri="http://schemas.openxmlformats.org/drawingml/2006/table">
            <a:tbl>
              <a:tblPr firstRow="1" bandRow="1"/>
              <a:tblGrid>
                <a:gridCol w="914400">
                  <a:extLst>
                    <a:ext uri="{9D8B030D-6E8A-4147-A177-3AD203B41FA5}">
                      <a16:colId xmlns:a16="http://schemas.microsoft.com/office/drawing/2014/main" val="3212686848"/>
                    </a:ext>
                  </a:extLst>
                </a:gridCol>
                <a:gridCol w="8991600">
                  <a:extLst>
                    <a:ext uri="{9D8B030D-6E8A-4147-A177-3AD203B41FA5}">
                      <a16:colId xmlns:a16="http://schemas.microsoft.com/office/drawing/2014/main" val="777191787"/>
                    </a:ext>
                  </a:extLst>
                </a:gridCol>
              </a:tblGrid>
              <a:tr h="381380">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Times New Roman" charset="0"/>
                        </a:rPr>
                        <a:t>Political</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lvl="0" indent="-171450" algn="just">
                        <a:lnSpc>
                          <a:spcPct val="115000"/>
                        </a:lnSpc>
                        <a:spcAft>
                          <a:spcPts val="600"/>
                        </a:spcAft>
                        <a:buFont typeface="Arial" charset="0"/>
                        <a:buChar char="•"/>
                      </a:pPr>
                      <a:r>
                        <a:rPr lang="en-GB" sz="1200" dirty="0">
                          <a:solidFill>
                            <a:schemeClr val="tx1"/>
                          </a:solidFill>
                          <a:effectLst/>
                          <a:latin typeface="Arial Narrow" panose="020B0606020202030204" pitchFamily="34" charset="0"/>
                          <a:ea typeface="Times New Roman" charset="0"/>
                          <a:cs typeface="Arial" panose="020B0604020202020204" pitchFamily="34" charset="0"/>
                        </a:rPr>
                        <a:t>The </a:t>
                      </a:r>
                      <a:r>
                        <a:rPr lang="en-GB" sz="1200" baseline="0" dirty="0">
                          <a:solidFill>
                            <a:schemeClr val="tx1"/>
                          </a:solidFill>
                          <a:effectLst/>
                          <a:latin typeface="Arial Narrow" panose="020B0606020202030204" pitchFamily="34" charset="0"/>
                          <a:ea typeface="Times New Roman" charset="0"/>
                          <a:cs typeface="Arial" panose="020B0604020202020204" pitchFamily="34" charset="0"/>
                        </a:rPr>
                        <a:t>councils of </a:t>
                      </a:r>
                      <a:r>
                        <a:rPr lang="en-GB" sz="1200" baseline="0" dirty="0" err="1">
                          <a:solidFill>
                            <a:schemeClr val="tx1"/>
                          </a:solidFill>
                          <a:effectLst/>
                          <a:latin typeface="Arial Narrow" panose="020B0606020202030204" pitchFamily="34" charset="0"/>
                          <a:ea typeface="Times New Roman" charset="0"/>
                          <a:cs typeface="Arial" panose="020B0604020202020204" pitchFamily="34" charset="0"/>
                        </a:rPr>
                        <a:t>Mkhondo</a:t>
                      </a:r>
                      <a:r>
                        <a:rPr lang="en-GB" sz="1200" baseline="0" dirty="0">
                          <a:solidFill>
                            <a:schemeClr val="tx1"/>
                          </a:solidFill>
                          <a:effectLst/>
                          <a:latin typeface="Arial Narrow" panose="020B0606020202030204" pitchFamily="34" charset="0"/>
                          <a:ea typeface="Times New Roman" charset="0"/>
                          <a:cs typeface="Arial" panose="020B0604020202020204" pitchFamily="34" charset="0"/>
                        </a:rPr>
                        <a:t> is showing signs of instability whilst the other municipalities including the district are</a:t>
                      </a:r>
                      <a:r>
                        <a:rPr lang="en-GB" sz="1200" dirty="0">
                          <a:solidFill>
                            <a:schemeClr val="tx1"/>
                          </a:solidFill>
                          <a:effectLst/>
                          <a:latin typeface="Arial Narrow" panose="020B0606020202030204" pitchFamily="34" charset="0"/>
                          <a:ea typeface="Times New Roman" charset="0"/>
                          <a:cs typeface="Arial" panose="020B0604020202020204" pitchFamily="34" charset="0"/>
                        </a:rPr>
                        <a:t> politically stable. The </a:t>
                      </a:r>
                      <a:r>
                        <a:rPr lang="en-GB" sz="1200" baseline="0" dirty="0">
                          <a:solidFill>
                            <a:schemeClr val="tx1"/>
                          </a:solidFill>
                          <a:effectLst/>
                          <a:latin typeface="Arial Narrow" panose="020B0606020202030204" pitchFamily="34" charset="0"/>
                          <a:ea typeface="Times New Roman" charset="0"/>
                          <a:cs typeface="Arial" panose="020B0604020202020204" pitchFamily="34" charset="0"/>
                        </a:rPr>
                        <a:t>Mkhondo and Lekwa  municipalities are led by a coalition government.</a:t>
                      </a:r>
                      <a:endParaRPr lang="en-GB" sz="1200" dirty="0">
                        <a:solidFill>
                          <a:schemeClr val="tx1"/>
                        </a:solidFill>
                        <a:effectLst/>
                        <a:latin typeface="Arial Narrow" panose="020B0606020202030204" pitchFamily="34" charset="0"/>
                        <a:ea typeface="Times New Roman" charset="0"/>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430421"/>
                  </a:ext>
                </a:extLst>
              </a:tr>
              <a:tr h="2049789">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Governance</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marR="0" lvl="0" indent="-171450" algn="just" defTabSz="457200" rtl="0" eaLnBrk="1" fontAlgn="auto" latinLnBrk="0" hangingPunct="1">
                        <a:lnSpc>
                          <a:spcPct val="115000"/>
                        </a:lnSpc>
                        <a:spcBef>
                          <a:spcPts val="0"/>
                        </a:spcBef>
                        <a:spcAft>
                          <a:spcPts val="600"/>
                        </a:spcAft>
                        <a:buClrTx/>
                        <a:buSzTx/>
                        <a:buFont typeface="Arial" charset="0"/>
                        <a:buChar char="•"/>
                        <a:tabLst/>
                        <a:defRPr/>
                      </a:pPr>
                      <a:r>
                        <a:rPr lang="en-ZA" sz="1200" b="1" dirty="0">
                          <a:solidFill>
                            <a:schemeClr val="tx1"/>
                          </a:solidFill>
                          <a:effectLst/>
                          <a:latin typeface="Arial Narrow" panose="020B0606020202030204" pitchFamily="34" charset="0"/>
                          <a:ea typeface="Calibri" charset="0"/>
                          <a:cs typeface="Arial" panose="020B0604020202020204" pitchFamily="34" charset="0"/>
                        </a:rPr>
                        <a:t>Establishment and Functionality of Council, MPAC, Risk Management Committee and Audit Committee issues processed by these committees: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Delegations are currently being reviewed, the MPAC, Risk Committee and Audit Committee including Section 79 and Section 80 committees have been established across all the municipalities. </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Councils are sitting as per legislation.</a:t>
                      </a:r>
                    </a:p>
                    <a:p>
                      <a:pPr marL="171450" lvl="0" indent="-171450" algn="just">
                        <a:lnSpc>
                          <a:spcPct val="115000"/>
                        </a:lnSpc>
                        <a:spcAft>
                          <a:spcPts val="600"/>
                        </a:spcAft>
                        <a:buFont typeface="Arial" charset="0"/>
                        <a:buChar char="•"/>
                      </a:pPr>
                      <a:r>
                        <a:rPr lang="en-ZA" sz="1200" b="1" dirty="0">
                          <a:solidFill>
                            <a:schemeClr val="tx1"/>
                          </a:solidFill>
                          <a:effectLst/>
                          <a:latin typeface="Arial Narrow" panose="020B0606020202030204" pitchFamily="34" charset="0"/>
                          <a:ea typeface="Calibri" charset="0"/>
                          <a:cs typeface="Arial" panose="020B0604020202020204" pitchFamily="34" charset="0"/>
                        </a:rPr>
                        <a:t>Provincial</a:t>
                      </a:r>
                      <a:r>
                        <a:rPr lang="en-ZA" sz="1200" b="1" baseline="0" dirty="0">
                          <a:solidFill>
                            <a:schemeClr val="tx1"/>
                          </a:solidFill>
                          <a:effectLst/>
                          <a:latin typeface="Arial Narrow" panose="020B0606020202030204" pitchFamily="34" charset="0"/>
                          <a:ea typeface="Calibri" charset="0"/>
                          <a:cs typeface="Arial" panose="020B0604020202020204" pitchFamily="34" charset="0"/>
                        </a:rPr>
                        <a:t> Intervention </a:t>
                      </a:r>
                      <a:r>
                        <a:rPr lang="en-ZA" sz="1200" dirty="0">
                          <a:solidFill>
                            <a:schemeClr val="tx1"/>
                          </a:solidFill>
                          <a:effectLst/>
                          <a:latin typeface="Arial Narrow" panose="020B0606020202030204" pitchFamily="34" charset="0"/>
                          <a:ea typeface="Calibri" charset="0"/>
                          <a:cs typeface="Arial" panose="020B0604020202020204" pitchFamily="34" charset="0"/>
                        </a:rPr>
                        <a:t>: The  Msukaligwa and</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 Govan Mbeki </a:t>
                      </a:r>
                      <a:r>
                        <a:rPr lang="en-ZA" sz="1200" dirty="0">
                          <a:solidFill>
                            <a:schemeClr val="tx1"/>
                          </a:solidFill>
                          <a:effectLst/>
                          <a:latin typeface="Arial Narrow" panose="020B0606020202030204" pitchFamily="34" charset="0"/>
                          <a:ea typeface="Calibri" charset="0"/>
                          <a:cs typeface="Arial" panose="020B0604020202020204" pitchFamily="34" charset="0"/>
                        </a:rPr>
                        <a:t>municipalities are under intervention in terms of Section 139 (1) of the Local Government: Municipal Finance Management Act, 2003. The Department of COGTA has instituted an investigation in terms of section 106 (1) (b) of the LG: Municipal Systems Act, 2000, in Dr </a:t>
                      </a:r>
                      <a:r>
                        <a:rPr lang="en-ZA" sz="1200" dirty="0" err="1">
                          <a:solidFill>
                            <a:schemeClr val="tx1"/>
                          </a:solidFill>
                          <a:effectLst/>
                          <a:latin typeface="Arial Narrow" panose="020B0606020202030204" pitchFamily="34" charset="0"/>
                          <a:ea typeface="Calibri" charset="0"/>
                          <a:cs typeface="Arial" panose="020B0604020202020204" pitchFamily="34" charset="0"/>
                        </a:rPr>
                        <a:t>Pixley</a:t>
                      </a:r>
                      <a:r>
                        <a:rPr lang="en-ZA" sz="1200" dirty="0">
                          <a:solidFill>
                            <a:schemeClr val="tx1"/>
                          </a:solidFill>
                          <a:effectLst/>
                          <a:latin typeface="Arial Narrow" panose="020B0606020202030204" pitchFamily="34" charset="0"/>
                          <a:ea typeface="Calibri" charset="0"/>
                          <a:cs typeface="Arial" panose="020B0604020202020204" pitchFamily="34" charset="0"/>
                        </a:rPr>
                        <a:t> </a:t>
                      </a:r>
                      <a:r>
                        <a:rPr lang="en-ZA" sz="1200" dirty="0" err="1">
                          <a:solidFill>
                            <a:schemeClr val="tx1"/>
                          </a:solidFill>
                          <a:effectLst/>
                          <a:latin typeface="Arial Narrow" panose="020B0606020202030204" pitchFamily="34" charset="0"/>
                          <a:ea typeface="Calibri" charset="0"/>
                          <a:cs typeface="Arial" panose="020B0604020202020204" pitchFamily="34" charset="0"/>
                        </a:rPr>
                        <a:t>Ka</a:t>
                      </a:r>
                      <a:r>
                        <a:rPr lang="en-ZA" sz="1200" dirty="0">
                          <a:solidFill>
                            <a:schemeClr val="tx1"/>
                          </a:solidFill>
                          <a:effectLst/>
                          <a:latin typeface="Arial Narrow" panose="020B0606020202030204" pitchFamily="34" charset="0"/>
                          <a:ea typeface="Calibri" charset="0"/>
                          <a:cs typeface="Arial" panose="020B0604020202020204" pitchFamily="34" charset="0"/>
                        </a:rPr>
                        <a:t> </a:t>
                      </a:r>
                      <a:r>
                        <a:rPr lang="en-ZA" sz="1200" dirty="0" err="1">
                          <a:solidFill>
                            <a:schemeClr val="tx1"/>
                          </a:solidFill>
                          <a:effectLst/>
                          <a:latin typeface="Arial Narrow" panose="020B0606020202030204" pitchFamily="34" charset="0"/>
                          <a:ea typeface="Calibri" charset="0"/>
                          <a:cs typeface="Arial" panose="020B0604020202020204" pitchFamily="34" charset="0"/>
                        </a:rPr>
                        <a:t>Isaka</a:t>
                      </a:r>
                      <a:r>
                        <a:rPr lang="en-ZA" sz="1200" dirty="0">
                          <a:solidFill>
                            <a:schemeClr val="tx1"/>
                          </a:solidFill>
                          <a:effectLst/>
                          <a:latin typeface="Arial Narrow" panose="020B0606020202030204" pitchFamily="34" charset="0"/>
                          <a:ea typeface="Calibri" charset="0"/>
                          <a:cs typeface="Arial" panose="020B0604020202020204" pitchFamily="34" charset="0"/>
                        </a:rPr>
                        <a:t> Seme and Govan Mbeki municipalities. These</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 </a:t>
                      </a:r>
                      <a:r>
                        <a:rPr lang="en-ZA" sz="1200" dirty="0">
                          <a:solidFill>
                            <a:schemeClr val="tx1"/>
                          </a:solidFill>
                          <a:effectLst/>
                          <a:latin typeface="Arial Narrow" panose="020B0606020202030204" pitchFamily="34" charset="0"/>
                          <a:ea typeface="Calibri" charset="0"/>
                          <a:cs typeface="Arial" panose="020B0604020202020204" pitchFamily="34" charset="0"/>
                        </a:rPr>
                        <a:t>municipalities are implementing of the recommendations of the report and it is also  attracting attention of law enforcement agencies such as the Hawks.  The Lekwa municipality is under an intervention in terms of Section 139 (1) of the Local Government: Municipal Finance Management Act, 2003, the department has instituted an investigation in terms of section 106 (1) (b) of the Local Government: Municipal Systems Act, 2000, National Government has also intervened  in terms of S139 (7) of the Constitution of the Republic of SA.</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3107117"/>
                  </a:ext>
                </a:extLst>
              </a:tr>
              <a:tr h="1488334">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Institutional Arrangement</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lvl="0" indent="-171450" algn="just">
                        <a:lnSpc>
                          <a:spcPct val="115000"/>
                        </a:lnSpc>
                        <a:spcAft>
                          <a:spcPts val="600"/>
                        </a:spcAft>
                        <a:buFont typeface="Arial" panose="020B0604020202020204" pitchFamily="34" charset="0"/>
                        <a:buChar char="•"/>
                      </a:pPr>
                      <a:r>
                        <a:rPr lang="en-ZA" sz="1200" b="1" dirty="0">
                          <a:effectLst/>
                          <a:latin typeface="Arial Narrow" panose="020B0606020202030204" pitchFamily="34" charset="0"/>
                          <a:ea typeface="Calibri" charset="0"/>
                          <a:cs typeface="Arial" panose="020B0604020202020204" pitchFamily="34" charset="0"/>
                        </a:rPr>
                        <a:t>Status of filling of Top 6: </a:t>
                      </a:r>
                      <a:r>
                        <a:rPr lang="en-ZA" sz="1200" b="0" baseline="0" dirty="0">
                          <a:effectLst/>
                          <a:latin typeface="Arial Narrow" panose="020B0606020202030204" pitchFamily="34" charset="0"/>
                          <a:ea typeface="Calibri" charset="0"/>
                          <a:cs typeface="Arial" panose="020B0604020202020204" pitchFamily="34" charset="0"/>
                        </a:rPr>
                        <a:t> </a:t>
                      </a:r>
                      <a:r>
                        <a:rPr lang="en-ZA" sz="1200" dirty="0">
                          <a:effectLst/>
                          <a:latin typeface="Arial Narrow" panose="020B0606020202030204" pitchFamily="34" charset="0"/>
                          <a:ea typeface="Calibri" charset="0"/>
                          <a:cs typeface="Arial" panose="020B0604020202020204" pitchFamily="34" charset="0"/>
                        </a:rPr>
                        <a:t> The District with its municipalities has filled 34 of the 49 senior management positions which include the Municipal Manager, CFO, Director Corporate Services, Director Technical Services, Director Community Services, and Director Development and Planning, The district has filled all its top 6 posts.</a:t>
                      </a:r>
                    </a:p>
                    <a:p>
                      <a:pPr marL="171450" marR="0" lvl="0" indent="-171450" algn="just" defTabSz="74295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n-ZA" sz="1200" b="1" dirty="0">
                          <a:effectLst/>
                          <a:latin typeface="Arial Narrow" panose="020B0606020202030204" pitchFamily="34" charset="0"/>
                          <a:ea typeface="Calibri" charset="0"/>
                          <a:cs typeface="Arial" panose="020B0604020202020204" pitchFamily="34" charset="0"/>
                        </a:rPr>
                        <a:t>Review of organogram :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All the municipalities in the </a:t>
                      </a:r>
                      <a:r>
                        <a:rPr kumimoji="0" lang="en-ZA" sz="1200" b="0" i="0" u="none" strike="noStrike" kern="1200" cap="none" spc="0" normalizeH="0" baseline="0" noProof="0" dirty="0" err="1">
                          <a:ln>
                            <a:noFill/>
                          </a:ln>
                          <a:solidFill>
                            <a:schemeClr val="tx1"/>
                          </a:solidFill>
                          <a:effectLst/>
                          <a:uLnTx/>
                          <a:uFillTx/>
                          <a:latin typeface="Arial Narrow" panose="020B0606020202030204" pitchFamily="34" charset="0"/>
                          <a:ea typeface="Calibri" charset="0"/>
                          <a:cs typeface="Arial" panose="020B0604020202020204" pitchFamily="34" charset="0"/>
                        </a:rPr>
                        <a:t>Gert</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 </a:t>
                      </a:r>
                      <a:r>
                        <a:rPr kumimoji="0" lang="en-ZA" sz="1200" b="0" i="0" u="none" strike="noStrike" kern="1200" cap="none" spc="0" normalizeH="0" baseline="0" noProof="0" dirty="0" err="1">
                          <a:ln>
                            <a:noFill/>
                          </a:ln>
                          <a:solidFill>
                            <a:schemeClr val="tx1"/>
                          </a:solidFill>
                          <a:effectLst/>
                          <a:uLnTx/>
                          <a:uFillTx/>
                          <a:latin typeface="Arial Narrow" panose="020B0606020202030204" pitchFamily="34" charset="0"/>
                          <a:ea typeface="Calibri" charset="0"/>
                          <a:cs typeface="Arial" panose="020B0604020202020204" pitchFamily="34" charset="0"/>
                        </a:rPr>
                        <a:t>Sibande</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 District  organograms were reviewed in 2021.</a:t>
                      </a:r>
                    </a:p>
                    <a:p>
                      <a:pPr marL="171450" lvl="0" indent="-171450" algn="just">
                        <a:lnSpc>
                          <a:spcPct val="115000"/>
                        </a:lnSpc>
                        <a:spcAft>
                          <a:spcPts val="600"/>
                        </a:spcAft>
                        <a:buFont typeface="Arial" panose="020B0604020202020204" pitchFamily="34" charset="0"/>
                        <a:buChar char="•"/>
                      </a:pPr>
                      <a:r>
                        <a:rPr lang="en-ZA" sz="1200" b="1" dirty="0">
                          <a:effectLst/>
                          <a:latin typeface="Arial Narrow" panose="020B0606020202030204" pitchFamily="34" charset="0"/>
                          <a:ea typeface="Calibri" charset="0"/>
                          <a:cs typeface="Arial" panose="020B0604020202020204" pitchFamily="34" charset="0"/>
                        </a:rPr>
                        <a:t>Implementation of Performance Management</a:t>
                      </a:r>
                      <a:r>
                        <a:rPr lang="en-ZA" sz="1200" dirty="0">
                          <a:effectLst/>
                          <a:latin typeface="Arial Narrow" panose="020B0606020202030204" pitchFamily="34" charset="0"/>
                          <a:ea typeface="Calibri" charset="0"/>
                          <a:cs typeface="Arial" panose="020B0604020202020204" pitchFamily="34" charset="0"/>
                        </a:rPr>
                        <a:t>:</a:t>
                      </a:r>
                      <a:r>
                        <a:rPr lang="en-ZA" sz="1200" baseline="0" dirty="0">
                          <a:effectLst/>
                          <a:latin typeface="Arial Narrow" panose="020B0606020202030204" pitchFamily="34" charset="0"/>
                          <a:ea typeface="Calibri" charset="0"/>
                          <a:cs typeface="Arial" panose="020B0604020202020204" pitchFamily="34" charset="0"/>
                        </a:rPr>
                        <a:t> All municipalities within the district are implementing the performance management system (PMS) to only Section 54 &amp;56 managers.</a:t>
                      </a:r>
                      <a:endParaRPr lang="en-GB" sz="1200" dirty="0">
                        <a:effectLst/>
                        <a:latin typeface="Arial Narrow" panose="020B0606020202030204" pitchFamily="34" charset="0"/>
                        <a:ea typeface="Times New Roman" charset="0"/>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3591448"/>
                  </a:ext>
                </a:extLst>
              </a:tr>
              <a:tr h="2153770">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a:spcAft>
                          <a:spcPts val="0"/>
                        </a:spcAft>
                      </a:pPr>
                      <a:r>
                        <a:rPr lang="en-ZA" sz="1200" b="1" dirty="0">
                          <a:effectLst/>
                          <a:latin typeface="Arial Narrow" panose="020B0606020202030204" pitchFamily="34" charset="0"/>
                          <a:ea typeface="Calibri" charset="0"/>
                          <a:cs typeface="Times New Roman" charset="0"/>
                        </a:rPr>
                        <a:t>Public Participation</a:t>
                      </a:r>
                      <a:endParaRPr lang="en-GB" sz="1200" b="1" dirty="0">
                        <a:effectLst/>
                        <a:latin typeface="Arial Narrow" panose="020B0606020202030204" pitchFamily="34" charset="0"/>
                        <a:ea typeface="Times New Roman" charset="0"/>
                        <a:cs typeface="Times New Roman" charset="0"/>
                      </a:endParaRPr>
                    </a:p>
                    <a:p>
                      <a:pPr>
                        <a:spcAft>
                          <a:spcPts val="0"/>
                        </a:spcAft>
                      </a:pPr>
                      <a:r>
                        <a:rPr lang="en-ZA" sz="1200" b="1" dirty="0">
                          <a:effectLst/>
                          <a:latin typeface="Arial Narrow" panose="020B0606020202030204" pitchFamily="34" charset="0"/>
                          <a:ea typeface="Calibri" charset="0"/>
                          <a:cs typeface="Times New Roman" charset="0"/>
                        </a:rPr>
                        <a:t> </a:t>
                      </a:r>
                      <a:endParaRPr lang="en-GB" sz="1200" b="1" dirty="0">
                        <a:effectLst/>
                        <a:latin typeface="Arial Narrow" panose="020B0606020202030204" pitchFamily="34" charset="0"/>
                        <a:ea typeface="Times New Roman" charset="0"/>
                        <a:cs typeface="Times New Roman" charset="0"/>
                      </a:endParaRPr>
                    </a:p>
                    <a:p>
                      <a:pPr>
                        <a:spcAft>
                          <a:spcPts val="0"/>
                        </a:spcAft>
                      </a:pPr>
                      <a:r>
                        <a:rPr lang="en-ZA" sz="1200" b="1" dirty="0">
                          <a:effectLst/>
                          <a:latin typeface="Arial Narrow" panose="020B0606020202030204" pitchFamily="34" charset="0"/>
                          <a:ea typeface="Calibri" charset="0"/>
                          <a:cs typeface="Times New Roman" charset="0"/>
                        </a:rPr>
                        <a:t> </a:t>
                      </a:r>
                      <a:endParaRPr lang="en-GB" sz="1200" b="1" dirty="0">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marR="0" lvl="0" indent="-171450" algn="just" defTabSz="914400" rtl="0" eaLnBrk="1" fontAlgn="auto" latinLnBrk="0" hangingPunct="1">
                        <a:lnSpc>
                          <a:spcPct val="107000"/>
                        </a:lnSpc>
                        <a:spcBef>
                          <a:spcPts val="0"/>
                        </a:spcBef>
                        <a:spcAft>
                          <a:spcPts val="0"/>
                        </a:spcAft>
                        <a:buClr>
                          <a:srgbClr val="000000"/>
                        </a:buClr>
                        <a:buSzTx/>
                        <a:buFont typeface="Arial" panose="020B0604020202020204" pitchFamily="34" charset="0"/>
                        <a:buChar char="•"/>
                        <a:tabLst/>
                        <a:defRPr/>
                      </a:pPr>
                      <a:r>
                        <a:rPr kumimoji="0" lang="en-ZA" sz="1200" b="1"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Number of ward committees established and functional ward committees </a:t>
                      </a:r>
                      <a:r>
                        <a:rPr kumimoji="0" lang="en-ZA" sz="1200" b="0" i="0" u="none" strike="noStrike" kern="0" cap="none" spc="0" normalizeH="0" baseline="0" noProof="0" dirty="0">
                          <a:ln>
                            <a:noFill/>
                          </a:ln>
                          <a:solidFill>
                            <a:srgbClr val="000000"/>
                          </a:solidFill>
                          <a:effectLst/>
                          <a:uLnTx/>
                          <a:uFillTx/>
                          <a:latin typeface="Arial Narrow" panose="020B0606020202030204" pitchFamily="34" charset="0"/>
                          <a:ea typeface="Calibri" charset="0"/>
                          <a:cs typeface="Calibri" charset="0"/>
                          <a:sym typeface="Arial"/>
                        </a:rPr>
                        <a:t>127 of 127  ward committees have been  re-established.</a:t>
                      </a:r>
                      <a:r>
                        <a:rPr kumimoji="0" lang="en-GB" sz="1200" b="0" i="0" u="none" strike="noStrike" kern="0" cap="none" spc="0" normalizeH="0" baseline="0" noProof="0" dirty="0">
                          <a:ln>
                            <a:noFill/>
                          </a:ln>
                          <a:solidFill>
                            <a:srgbClr val="000000"/>
                          </a:solidFill>
                          <a:effectLst/>
                          <a:uLnTx/>
                          <a:uFillTx/>
                          <a:latin typeface="Arial Narrow" panose="020B0606020202030204" pitchFamily="34" charset="0"/>
                          <a:ea typeface="Calibri" charset="0"/>
                          <a:cs typeface="Calibri" charset="0"/>
                          <a:sym typeface="Arial"/>
                        </a:rPr>
                        <a:t> All 126  ward committees are not fully functional due to induction processes that are currently in process. 73 ward committees are functional while 54 are dysfunctional. </a:t>
                      </a:r>
                      <a:endPar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endParaRPr>
                    </a:p>
                    <a:p>
                      <a:pPr marL="171450" marR="0" lvl="0" indent="-171450" algn="just" defTabSz="914400" rtl="0" eaLnBrk="1" fontAlgn="auto" latinLnBrk="0" hangingPunct="1">
                        <a:lnSpc>
                          <a:spcPct val="107000"/>
                        </a:lnSpc>
                        <a:spcBef>
                          <a:spcPts val="0"/>
                        </a:spcBef>
                        <a:spcAft>
                          <a:spcPts val="0"/>
                        </a:spcAft>
                        <a:buClr>
                          <a:srgbClr val="000000"/>
                        </a:buClr>
                        <a:buSzTx/>
                        <a:buFont typeface="Arial" panose="020B0604020202020204" pitchFamily="34" charset="0"/>
                        <a:buChar char="•"/>
                        <a:tabLst/>
                        <a:defRPr/>
                      </a:pPr>
                      <a:r>
                        <a:rPr kumimoji="0" lang="en-ZA" sz="1200" b="1"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CDWs appointed vs Vacancies: </a:t>
                      </a:r>
                      <a:r>
                        <a:rPr kumimoji="0" lang="en-GB"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108 CDWs have been appointed and there is  33 vacancies. The Department of COGTA has initiated a process to filling some of the vacant CDW positions.</a:t>
                      </a:r>
                      <a:endParaRPr kumimoji="0" lang="en-GB" sz="1200" b="1" i="0" u="none" strike="noStrike" kern="0" cap="none" spc="0" normalizeH="0" baseline="0" noProof="0" dirty="0">
                        <a:ln>
                          <a:noFill/>
                        </a:ln>
                        <a:solidFill>
                          <a:prstClr val="black"/>
                        </a:solidFill>
                        <a:effectLst/>
                        <a:uLnTx/>
                        <a:uFillTx/>
                        <a:latin typeface="Arial Narrow" panose="020B0606020202030204" pitchFamily="34" charset="0"/>
                        <a:ea typeface="Times New Roman" charset="0"/>
                        <a:cs typeface="Calibri" charset="0"/>
                        <a:sym typeface="Arial"/>
                      </a:endParaRPr>
                    </a:p>
                    <a:p>
                      <a:pPr marL="171450" marR="0" lvl="0" indent="-171450" algn="just" defTabSz="914400" rtl="0" eaLnBrk="1" fontAlgn="auto" latinLnBrk="0" hangingPunct="1">
                        <a:lnSpc>
                          <a:spcPct val="107000"/>
                        </a:lnSpc>
                        <a:spcBef>
                          <a:spcPts val="0"/>
                        </a:spcBef>
                        <a:spcAft>
                          <a:spcPts val="0"/>
                        </a:spcAft>
                        <a:buClr>
                          <a:srgbClr val="000000"/>
                        </a:buClr>
                        <a:buSzTx/>
                        <a:buFont typeface="Arial" panose="020B0604020202020204" pitchFamily="34" charset="0"/>
                        <a:buChar char="•"/>
                        <a:tabLst/>
                        <a:defRPr/>
                      </a:pPr>
                      <a:r>
                        <a:rPr kumimoji="0" lang="en-ZA" sz="1200" b="1"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Does municipality have complaints management system and is it effective, what are the turn around times to respond to issues</a:t>
                      </a:r>
                      <a:r>
                        <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 </a:t>
                      </a:r>
                      <a:r>
                        <a:rPr kumimoji="0" lang="en-GB"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Municipalities have an effective complaints management system and the turnaround time to respond to issues is approximately 3 days.</a:t>
                      </a:r>
                    </a:p>
                    <a:p>
                      <a:pPr marL="171450" marR="0" lvl="0" indent="-171450" algn="just" defTabSz="914400" rtl="0" eaLnBrk="1" fontAlgn="auto" latinLnBrk="0" hangingPunct="1">
                        <a:lnSpc>
                          <a:spcPct val="107000"/>
                        </a:lnSpc>
                        <a:spcBef>
                          <a:spcPts val="0"/>
                        </a:spcBef>
                        <a:spcAft>
                          <a:spcPts val="0"/>
                        </a:spcAft>
                        <a:buClr>
                          <a:srgbClr val="000000"/>
                        </a:buClr>
                        <a:buSzTx/>
                        <a:buFont typeface="Arial" panose="020B0604020202020204" pitchFamily="34" charset="0"/>
                        <a:buChar char="•"/>
                        <a:tabLst/>
                        <a:defRPr/>
                      </a:pPr>
                      <a:r>
                        <a:rPr kumimoji="0" lang="en-ZA" sz="1200" b="1"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Strategies put in place to deal with community complaints to reduce court actions against the municipality</a:t>
                      </a:r>
                      <a:r>
                        <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 The municipalities have developed an Early Warning Systems and Petitions Committees.</a:t>
                      </a:r>
                      <a:endParaRPr kumimoji="0" lang="en-GB"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endParaRPr>
                    </a:p>
                    <a:p>
                      <a:pPr marL="171450" marR="0" lvl="0" indent="-171450" algn="just" defTabSz="914400" rtl="0" eaLnBrk="1" fontAlgn="auto" latinLnBrk="0" hangingPunct="1">
                        <a:lnSpc>
                          <a:spcPct val="107000"/>
                        </a:lnSpc>
                        <a:spcBef>
                          <a:spcPts val="0"/>
                        </a:spcBef>
                        <a:spcAft>
                          <a:spcPts val="0"/>
                        </a:spcAft>
                        <a:buClr>
                          <a:srgbClr val="000000"/>
                        </a:buClr>
                        <a:buSzTx/>
                        <a:buFont typeface="Arial" panose="020B0604020202020204" pitchFamily="34" charset="0"/>
                        <a:buChar char="•"/>
                        <a:tabLst/>
                        <a:defRPr/>
                      </a:pPr>
                      <a:r>
                        <a:rPr kumimoji="0" lang="en-ZA" sz="1200" b="1"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Does the municipality have an approved public participation strategy: All other municipalities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recently approved Public Participation Strategy, whilst the public participation strategies of </a:t>
                      </a:r>
                      <a:r>
                        <a:rPr kumimoji="0" lang="en-ZA" sz="1200" b="0" i="0" u="none" strike="noStrike" kern="1200" cap="none" spc="0" normalizeH="0" baseline="0" noProof="0" dirty="0" err="1">
                          <a:ln>
                            <a:noFill/>
                          </a:ln>
                          <a:solidFill>
                            <a:prstClr val="black"/>
                          </a:solidFill>
                          <a:effectLst/>
                          <a:uLnTx/>
                          <a:uFillTx/>
                          <a:latin typeface="Arial Narrow" panose="020B0606020202030204" pitchFamily="34" charset="0"/>
                          <a:ea typeface="Calibri" charset="0"/>
                          <a:cs typeface="Calibri" charset="0"/>
                          <a:sym typeface="Arial"/>
                        </a:rPr>
                        <a:t>Mkhondo</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 , Govan Mbeki and </a:t>
                      </a:r>
                      <a:r>
                        <a:rPr kumimoji="0" lang="en-ZA" sz="1200" b="0" i="0" u="none" strike="noStrike" kern="1200" cap="none" spc="0" normalizeH="0" baseline="0" noProof="0" dirty="0" err="1">
                          <a:ln>
                            <a:noFill/>
                          </a:ln>
                          <a:solidFill>
                            <a:prstClr val="black"/>
                          </a:solidFill>
                          <a:effectLst/>
                          <a:uLnTx/>
                          <a:uFillTx/>
                          <a:latin typeface="Arial Narrow" panose="020B0606020202030204" pitchFamily="34" charset="0"/>
                          <a:ea typeface="Calibri" charset="0"/>
                          <a:cs typeface="Calibri" charset="0"/>
                          <a:sym typeface="Arial"/>
                        </a:rPr>
                        <a:t>Lekwa</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 are under review. </a:t>
                      </a:r>
                      <a:endParaRPr kumimoji="0" lang="en-GB" sz="1200" b="0" i="0" u="none" strike="noStrike" kern="0" cap="none" spc="0" normalizeH="0" baseline="0" noProof="0" dirty="0">
                        <a:ln>
                          <a:noFill/>
                        </a:ln>
                        <a:solidFill>
                          <a:prstClr val="black"/>
                        </a:solidFill>
                        <a:effectLst/>
                        <a:uLnTx/>
                        <a:uFillTx/>
                        <a:latin typeface="Arial Narrow" panose="020B0606020202030204" pitchFamily="34" charset="0"/>
                        <a:ea typeface="Times New Roman" charset="0"/>
                        <a:cs typeface="Times New Roman"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6690323"/>
                  </a:ext>
                </a:extLst>
              </a:tr>
            </a:tbl>
          </a:graphicData>
        </a:graphic>
      </p:graphicFrame>
    </p:spTree>
    <p:extLst>
      <p:ext uri="{BB962C8B-B14F-4D97-AF65-F5344CB8AC3E}">
        <p14:creationId xmlns:p14="http://schemas.microsoft.com/office/powerpoint/2010/main" val="1828971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1016"/>
            <a:ext cx="9906000" cy="369332"/>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eaLnBrk="1" hangingPunct="1"/>
            <a:r>
              <a:rPr lang="en-ZA" sz="1800" b="1" dirty="0">
                <a:solidFill>
                  <a:prstClr val="black"/>
                </a:solidFill>
                <a:latin typeface="Arial" charset="0"/>
                <a:ea typeface="Arial" charset="0"/>
                <a:cs typeface="Arial" charset="0"/>
              </a:rPr>
              <a:t>PURPOSE</a:t>
            </a:r>
            <a:endParaRPr lang="en-US" sz="1800" b="1" dirty="0">
              <a:solidFill>
                <a:prstClr val="black"/>
              </a:solidFill>
              <a:latin typeface="Arial" charset="0"/>
              <a:ea typeface="Arial" charset="0"/>
              <a:cs typeface="Arial" charset="0"/>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2</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6" name="Content Placeholder 4"/>
          <p:cNvSpPr txBox="1">
            <a:spLocks/>
          </p:cNvSpPr>
          <p:nvPr/>
        </p:nvSpPr>
        <p:spPr>
          <a:xfrm>
            <a:off x="77152" y="614212"/>
            <a:ext cx="8941037" cy="53463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4950" marR="0" lvl="1" indent="0" algn="just"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a:ln>
                  <a:noFill/>
                </a:ln>
                <a:solidFill>
                  <a:sysClr val="windowText" lastClr="000000"/>
                </a:solidFill>
                <a:effectLst/>
                <a:uLnTx/>
                <a:uFillTx/>
                <a:latin typeface="Arial" charset="0"/>
                <a:ea typeface="Arial" charset="0"/>
                <a:cs typeface="Arial" charset="0"/>
              </a:rPr>
              <a:t>To present a provincial assessment report on the state of local government in the province.</a:t>
            </a:r>
            <a:endParaRPr kumimoji="0" lang="en-ZA" sz="2000" b="0" i="1" u="none" strike="noStrike" kern="1200" cap="none" spc="0" normalizeH="0" baseline="0" noProof="0">
              <a:ln>
                <a:noFill/>
              </a:ln>
              <a:solidFill>
                <a:sysClr val="windowText" lastClr="000000"/>
              </a:solidFill>
              <a:effectLst/>
              <a:uLnTx/>
              <a:uFillTx/>
              <a:latin typeface="Arial" charset="0"/>
              <a:ea typeface="Arial" charset="0"/>
              <a:cs typeface="Arial" charset="0"/>
            </a:endParaRPr>
          </a:p>
          <a:p>
            <a:pPr marL="234950" marR="0" lvl="1" indent="0" algn="just" defTabSz="457200" rtl="0" eaLnBrk="1" fontAlgn="auto" latinLnBrk="0" hangingPunct="1">
              <a:lnSpc>
                <a:spcPct val="100000"/>
              </a:lnSpc>
              <a:spcBef>
                <a:spcPct val="20000"/>
              </a:spcBef>
              <a:spcAft>
                <a:spcPts val="0"/>
              </a:spcAft>
              <a:buClrTx/>
              <a:buSzTx/>
              <a:buFont typeface="Arial"/>
              <a:buNone/>
              <a:tabLst/>
              <a:defRPr/>
            </a:pPr>
            <a:endParaRPr kumimoji="0" lang="en-ZA" sz="2000" b="0" i="1" u="none" strike="noStrike" kern="1200" cap="none" spc="0" normalizeH="0" baseline="0" noProof="0">
              <a:ln>
                <a:noFill/>
              </a:ln>
              <a:solidFill>
                <a:sysClr val="windowText" lastClr="000000"/>
              </a:solidFill>
              <a:effectLst/>
              <a:uLnTx/>
              <a:uFillTx/>
              <a:latin typeface="Arial Narrow" panose="020B0606020202030204" pitchFamily="34" charset="0"/>
              <a:ea typeface="+mn-ea"/>
              <a:cs typeface="+mn-cs"/>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en-GB" sz="1600" b="0" i="0" u="none" strike="noStrike" kern="1200" cap="none" spc="0" normalizeH="0" baseline="0" noProof="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300" b="0" i="0" u="none" strike="noStrike" kern="1200" cap="none" spc="0" normalizeH="0" baseline="0" noProof="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600" b="0" i="0" u="none" strike="noStrike" kern="1200" cap="none" spc="0" normalizeH="0" baseline="0" noProof="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Wingdings" panose="05000000000000000000" pitchFamily="2" charset="2"/>
              <a:buChar char="q"/>
              <a:tabLst/>
              <a:defRPr/>
            </a:pPr>
            <a:endParaRPr kumimoji="0" lang="en-US" sz="16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402051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0"/>
            <a:ext cx="9906000" cy="369332"/>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ZA" sz="1800" b="1" dirty="0">
                <a:solidFill>
                  <a:prstClr val="black"/>
                </a:solidFill>
                <a:latin typeface="Calibri"/>
              </a:rPr>
              <a:t>GERT SIBANDE </a:t>
            </a:r>
            <a:r>
              <a:rPr kumimoji="0" lang="en-ZA" sz="18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DISTRICT</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20</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1997905127"/>
              </p:ext>
            </p:extLst>
          </p:nvPr>
        </p:nvGraphicFramePr>
        <p:xfrm>
          <a:off x="0" y="369332"/>
          <a:ext cx="9906000" cy="6488668"/>
        </p:xfrm>
        <a:graphic>
          <a:graphicData uri="http://schemas.openxmlformats.org/drawingml/2006/table">
            <a:tbl>
              <a:tblPr firstRow="1" firstCol="1" bandRow="1"/>
              <a:tblGrid>
                <a:gridCol w="651933">
                  <a:extLst>
                    <a:ext uri="{9D8B030D-6E8A-4147-A177-3AD203B41FA5}">
                      <a16:colId xmlns:a16="http://schemas.microsoft.com/office/drawing/2014/main" val="20000"/>
                    </a:ext>
                  </a:extLst>
                </a:gridCol>
                <a:gridCol w="4551787">
                  <a:extLst>
                    <a:ext uri="{9D8B030D-6E8A-4147-A177-3AD203B41FA5}">
                      <a16:colId xmlns:a16="http://schemas.microsoft.com/office/drawing/2014/main" val="20001"/>
                    </a:ext>
                  </a:extLst>
                </a:gridCol>
                <a:gridCol w="4702280">
                  <a:extLst>
                    <a:ext uri="{9D8B030D-6E8A-4147-A177-3AD203B41FA5}">
                      <a16:colId xmlns:a16="http://schemas.microsoft.com/office/drawing/2014/main" val="142992920"/>
                    </a:ext>
                  </a:extLst>
                </a:gridCol>
              </a:tblGrid>
              <a:tr h="6488668">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000" b="1" i="0" u="none" strike="noStrike" kern="1200" cap="none" spc="0" normalizeH="0" baseline="0" noProof="0" dirty="0">
                          <a:ln>
                            <a:noFill/>
                          </a:ln>
                          <a:solidFill>
                            <a:prstClr val="black"/>
                          </a:solidFill>
                          <a:effectLst/>
                          <a:uLnTx/>
                          <a:uFillTx/>
                          <a:latin typeface="Arial" panose="020B0604020202020204" pitchFamily="34" charset="0"/>
                          <a:ea typeface="Calibri" charset="0"/>
                          <a:cs typeface="Arial" panose="020B0604020202020204" pitchFamily="34" charset="0"/>
                        </a:rPr>
                        <a:t>Basic Services</a:t>
                      </a:r>
                      <a:endPar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Times New Roman" charset="0"/>
                        <a:cs typeface="Arial" panose="020B0604020202020204" pitchFamily="34" charset="0"/>
                      </a:endParaRPr>
                    </a:p>
                    <a:p>
                      <a:pPr>
                        <a:spcAft>
                          <a:spcPts val="0"/>
                        </a:spcAft>
                      </a:pPr>
                      <a:endParaRPr lang="en-GB" sz="1000" b="1" dirty="0">
                        <a:solidFill>
                          <a:schemeClr val="tx1"/>
                        </a:solidFill>
                        <a:effectLst/>
                        <a:latin typeface="Arial" panose="020B0604020202020204" pitchFamily="34" charset="0"/>
                        <a:ea typeface="Times New Roman" charset="0"/>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lvl="0" indent="0" algn="just" defTabSz="371475" rtl="0" eaLnBrk="1" fontAlgn="auto" latinLnBrk="0" hangingPunct="1">
                        <a:lnSpc>
                          <a:spcPct val="120000"/>
                        </a:lnSpc>
                        <a:spcBef>
                          <a:spcPts val="0"/>
                        </a:spcBef>
                        <a:spcAft>
                          <a:spcPts val="0"/>
                        </a:spcAft>
                        <a:buClrTx/>
                        <a:buSzTx/>
                        <a:buFont typeface="Arial" charset="0"/>
                        <a:buNone/>
                        <a:tabLst/>
                        <a:defRPr/>
                      </a:pPr>
                      <a:r>
                        <a:rPr kumimoji="0" lang="en-US" sz="1000" b="1" i="0"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Implemented Interventions</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Through the WSIG funding from DWS, GSDM as Implementing Agent has started to implement projects in order to eradicate the sewer spillages at </a:t>
                      </a:r>
                      <a:r>
                        <a:rPr kumimoji="0" lang="en-ZA"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Rooikoppen</a:t>
                      </a: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 in </a:t>
                      </a:r>
                      <a:r>
                        <a:rPr kumimoji="0" lang="en-ZA"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Lekwa</a:t>
                      </a: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 Local Municipality. The project was divided into 6 phases. To date, </a:t>
                      </a:r>
                      <a:r>
                        <a:rPr kumimoji="0" lang="en-ZA"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Gert</a:t>
                      </a: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 </a:t>
                      </a:r>
                      <a:r>
                        <a:rPr kumimoji="0" lang="en-ZA"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Sibande</a:t>
                      </a: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 district municipality (GSDM) has practically completed Phase 2,3 and 5 and is currently implementing Phase 6. Phase 1 &amp; 4 would be considered once it has passed the procurement stage which is currently on hold due to the moratorium on SCM Regulations.</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The Province through the Department of Human Settlement and COGTA have implemented projects to address sewer spillages in </a:t>
                      </a:r>
                      <a:r>
                        <a:rPr kumimoji="0" lang="en-ZA"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Msukaligwa</a:t>
                      </a: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 Govan Mbeki and </a:t>
                      </a:r>
                      <a:r>
                        <a:rPr kumimoji="0" lang="en-ZA"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Lekwa</a:t>
                      </a: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 municipalities.</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GSDM has also practically completed a project at Standerton Ext 8. The project entailed the construction of a rising main, pipeline and electricity supply to </a:t>
                      </a:r>
                      <a:r>
                        <a:rPr kumimoji="0" lang="en-ZA"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pumpstation</a:t>
                      </a: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 The project was funded by DWS through COVID 19 RBIG funding.</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 GSDM through the DDM approach has signed a Service Level Agreement with Govan Mbeki to assist with the operation and maintenance of electricity supply at </a:t>
                      </a:r>
                      <a:r>
                        <a:rPr kumimoji="0" lang="en-ZA"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Bethal</a:t>
                      </a: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 and </a:t>
                      </a:r>
                      <a:r>
                        <a:rPr kumimoji="0" lang="en-ZA"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eMzinoni</a:t>
                      </a: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 </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GSDM has completed bulk water projects at CALLM. 1. </a:t>
                      </a:r>
                      <a:r>
                        <a:rPr kumimoji="0" lang="en-ZA"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Lusushwane</a:t>
                      </a: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 4ML/d package plant with bulk pipelines connecting all the village on the eastern side of CALLM. 2. The </a:t>
                      </a:r>
                      <a:r>
                        <a:rPr kumimoji="0" lang="en-ZA"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constructiuon</a:t>
                      </a: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 of the 5ML/d water treatment works at </a:t>
                      </a:r>
                      <a:r>
                        <a:rPr kumimoji="0" lang="en-ZA"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Methula</a:t>
                      </a: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 has been completed. 3. The upgrade of </a:t>
                      </a:r>
                      <a:r>
                        <a:rPr kumimoji="0" lang="en-ZA"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Mpuluzi</a:t>
                      </a: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 Treatment Works from 2.5Ml/d to 10ML/d in at 80% and should be completed by June 2022. 4. The upgrade of </a:t>
                      </a:r>
                      <a:r>
                        <a:rPr kumimoji="0" lang="en-ZA"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Eerstehoek</a:t>
                      </a: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 Water Treatment works is also.</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GSDM is currently constructing a bulk water pipeline that connects 4 towns (</a:t>
                      </a:r>
                      <a:r>
                        <a:rPr kumimoji="0" lang="en-ZA"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Breyten</a:t>
                      </a: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 </a:t>
                      </a:r>
                      <a:r>
                        <a:rPr kumimoji="0" lang="en-ZA"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Chrissismeer</a:t>
                      </a: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 </a:t>
                      </a:r>
                      <a:r>
                        <a:rPr kumimoji="0" lang="en-ZA"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Lothair</a:t>
                      </a: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 and Warburton) in </a:t>
                      </a:r>
                      <a:r>
                        <a:rPr kumimoji="0" lang="en-ZA"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Msukaligwa</a:t>
                      </a: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 Local Municipality. This R370m project would allow the distribution of water abstracted at </a:t>
                      </a:r>
                      <a:r>
                        <a:rPr kumimoji="0" lang="en-ZA"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Tobanite</a:t>
                      </a: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 Dam and treated at </a:t>
                      </a:r>
                      <a:r>
                        <a:rPr kumimoji="0" lang="en-ZA"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Breyten</a:t>
                      </a: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 Water Treatment works.</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The bulk water supply scheme of more than R400m at </a:t>
                      </a:r>
                      <a:r>
                        <a:rPr kumimoji="0" lang="en-ZA"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Dipaleseng</a:t>
                      </a: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 would be completed during 2023-2024 or 2024-2025 FY depending on the allowance on </a:t>
                      </a:r>
                      <a:r>
                        <a:rPr kumimoji="0" lang="en-ZA"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DoRA</a:t>
                      </a: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 allocation.</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The studies on the construction of dams at </a:t>
                      </a:r>
                      <a:r>
                        <a:rPr kumimoji="0" lang="en-ZA"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Mpuluzi</a:t>
                      </a: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 / </a:t>
                      </a:r>
                      <a:r>
                        <a:rPr kumimoji="0" lang="en-ZA"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Methula</a:t>
                      </a: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 in CALLM  and  Amsterdam in </a:t>
                      </a:r>
                      <a:r>
                        <a:rPr kumimoji="0" lang="en-ZA"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Mkhondo</a:t>
                      </a: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 is at an advanced stage. These dams would serve as a backup supply during dry periods. </a:t>
                      </a:r>
                    </a:p>
                    <a:p>
                      <a:pPr marL="171450" lvl="0" indent="-171450" algn="just">
                        <a:lnSpc>
                          <a:spcPct val="115000"/>
                        </a:lnSpc>
                        <a:spcAft>
                          <a:spcPts val="600"/>
                        </a:spcAft>
                        <a:buFont typeface="Arial" charset="0"/>
                        <a:buChar char="•"/>
                      </a:pPr>
                      <a:endParaRPr lang="en-GB" sz="1000" dirty="0">
                        <a:solidFill>
                          <a:schemeClr val="tx1"/>
                        </a:solidFill>
                        <a:effectLst/>
                        <a:latin typeface="Arial" panose="020B0604020202020204" pitchFamily="34" charset="0"/>
                        <a:ea typeface="Times New Roman" charset="0"/>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just" defTabSz="371475" rtl="0" eaLnBrk="1" fontAlgn="auto" latinLnBrk="0" hangingPunct="1">
                        <a:lnSpc>
                          <a:spcPct val="120000"/>
                        </a:lnSpc>
                        <a:spcBef>
                          <a:spcPts val="0"/>
                        </a:spcBef>
                        <a:spcAft>
                          <a:spcPts val="0"/>
                        </a:spcAft>
                        <a:buClrTx/>
                        <a:buSzTx/>
                        <a:buFont typeface="Arial" charset="0"/>
                        <a:buNone/>
                        <a:tabLst/>
                        <a:defRPr/>
                      </a:pPr>
                      <a:r>
                        <a:rPr kumimoji="0" lang="en-US" sz="1000" b="1" i="0" u="sng"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Required  Interventions</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National Government to bail out Local Municipalities on Eskom’s debt. Each Municipality that owes Eskom should prepare a detailed presentation on how it happed that they owe Eskom and they are currently not servicing the current accounts. In addition to that each LM to prepare a business plan on how the electricity business would be handled going forward.</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Alignment of Powers and Functions of the District according to the ruling prescripts. The District should perform its duties of being a Water Service Authority.</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All National and Provincial Government departments support the implementation of the DDM.</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Support to </a:t>
                      </a:r>
                      <a:r>
                        <a:rPr kumimoji="0" lang="en-ZA"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Dipaleseng</a:t>
                      </a: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 Local Municipality to conclude the Service Level Agreement with Karan Beef in order to improve the efficiency of the Water treatment works that is recently upgraded.</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Capacitate Local Municipalities in order to ensure that they budget accordingly and or as per the norm for operation and maintenance of the infrastructure in order to mitigate possibilities of high cost that could be required for replacement of equipment etc.</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Funding resources to deal with ageing infrastructure as well as the paying for connection fees for Eskom related projects.</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rPr>
                        <a:t>Deployment of Project Managers to assist Municipalities that are struggling to implement their grant funded (MIG,WSIG etc.) programmes.</a:t>
                      </a:r>
                    </a:p>
                    <a:p>
                      <a:pPr marL="171450" lvl="0" indent="-171450" algn="just">
                        <a:lnSpc>
                          <a:spcPct val="115000"/>
                        </a:lnSpc>
                        <a:spcAft>
                          <a:spcPts val="600"/>
                        </a:spcAft>
                        <a:buFont typeface="Arial" charset="0"/>
                        <a:buChar char="•"/>
                      </a:pPr>
                      <a:endParaRPr lang="en-GB" sz="1000" dirty="0">
                        <a:solidFill>
                          <a:schemeClr val="tx1"/>
                        </a:solidFill>
                        <a:effectLst/>
                        <a:latin typeface="Arial" panose="020B0604020202020204" pitchFamily="34" charset="0"/>
                        <a:ea typeface="Times New Roman" charset="0"/>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9381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0"/>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742950" eaLnBrk="1" hangingPunct="1"/>
            <a:r>
              <a:rPr lang="en-ZA" b="1" dirty="0">
                <a:solidFill>
                  <a:prstClr val="black"/>
                </a:solidFill>
                <a:latin typeface="Calibri"/>
                <a:ea typeface="+mj-ea"/>
                <a:cs typeface="+mj-cs"/>
              </a:rPr>
              <a:t>GERT SIBANDE DISTRICT</a:t>
            </a:r>
            <a:endParaRPr lang="en-ZA" altLang="en-US" sz="2925" dirty="0">
              <a:solidFill>
                <a:srgbClr val="000000"/>
              </a:solidFill>
              <a:latin typeface="Arial Rounded MT Bold" panose="020F0704030504030204" pitchFamily="34" charset="0"/>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defTabSz="742950" eaLnBrk="1" hangingPunct="1"/>
            <a:fld id="{741FA7E5-12C4-478E-BD43-2EB4DF89B23E}" type="slidenum">
              <a:rPr lang="en-US" altLang="en-US" sz="975">
                <a:solidFill>
                  <a:srgbClr val="898989"/>
                </a:solidFill>
                <a:latin typeface="Calibri" panose="020F0502020204030204" pitchFamily="34" charset="0"/>
              </a:rPr>
              <a:pPr defTabSz="742950" eaLnBrk="1" hangingPunct="1"/>
              <a:t>21</a:t>
            </a:fld>
            <a:endParaRPr lang="en-US" altLang="en-US" sz="975" dirty="0">
              <a:solidFill>
                <a:srgbClr val="898989"/>
              </a:solidFill>
              <a:latin typeface="Calibri" panose="020F0502020204030204" pitchFamily="34" charset="0"/>
            </a:endParaRPr>
          </a:p>
        </p:txBody>
      </p:sp>
      <p:graphicFrame>
        <p:nvGraphicFramePr>
          <p:cNvPr id="5" name="Content Placeholder 6"/>
          <p:cNvGraphicFramePr>
            <a:graphicFrameLocks/>
          </p:cNvGraphicFramePr>
          <p:nvPr>
            <p:extLst>
              <p:ext uri="{D42A27DB-BD31-4B8C-83A1-F6EECF244321}">
                <p14:modId xmlns:p14="http://schemas.microsoft.com/office/powerpoint/2010/main" val="859452576"/>
              </p:ext>
            </p:extLst>
          </p:nvPr>
        </p:nvGraphicFramePr>
        <p:xfrm>
          <a:off x="0" y="461665"/>
          <a:ext cx="5309419" cy="5644167"/>
        </p:xfrm>
        <a:graphic>
          <a:graphicData uri="http://schemas.openxmlformats.org/drawingml/2006/table">
            <a:tbl>
              <a:tblPr firstRow="1" firstCol="1" bandRow="1"/>
              <a:tblGrid>
                <a:gridCol w="824379">
                  <a:extLst>
                    <a:ext uri="{9D8B030D-6E8A-4147-A177-3AD203B41FA5}">
                      <a16:colId xmlns:a16="http://schemas.microsoft.com/office/drawing/2014/main" val="20000"/>
                    </a:ext>
                  </a:extLst>
                </a:gridCol>
                <a:gridCol w="4485040">
                  <a:extLst>
                    <a:ext uri="{9D8B030D-6E8A-4147-A177-3AD203B41FA5}">
                      <a16:colId xmlns:a16="http://schemas.microsoft.com/office/drawing/2014/main" val="20001"/>
                    </a:ext>
                  </a:extLst>
                </a:gridCol>
              </a:tblGrid>
              <a:tr h="5644167">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0"/>
                        </a:spcAft>
                      </a:pPr>
                      <a:r>
                        <a:rPr lang="en-ZA" sz="1200" b="1" dirty="0">
                          <a:effectLst/>
                          <a:latin typeface="Arial" panose="020B0604020202020204" pitchFamily="34" charset="0"/>
                          <a:ea typeface="Calibri" charset="0"/>
                          <a:cs typeface="Arial" panose="020B0604020202020204" pitchFamily="34" charset="0"/>
                        </a:rPr>
                        <a:t>Basic Services</a:t>
                      </a:r>
                      <a:endParaRPr lang="en-GB" sz="1200" b="1" dirty="0">
                        <a:effectLst/>
                        <a:latin typeface="Arial" panose="020B0604020202020204" pitchFamily="34" charset="0"/>
                        <a:ea typeface="Times New Roman"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marL="171450" marR="0" lvl="0" indent="-171450" algn="just" defTabSz="457200" rtl="0" eaLnBrk="1" fontAlgn="auto" latinLnBrk="0" hangingPunct="1">
                        <a:lnSpc>
                          <a:spcPct val="107000"/>
                        </a:lnSpc>
                        <a:spcBef>
                          <a:spcPct val="20000"/>
                        </a:spcBef>
                        <a:spcAft>
                          <a:spcPts val="800"/>
                        </a:spcAft>
                        <a:buClrTx/>
                        <a:buSzTx/>
                        <a:buFont typeface="Arial" panose="020B0604020202020204" pitchFamily="34" charset="0"/>
                        <a:buChar char="•"/>
                        <a:tabLst/>
                        <a:defRPr/>
                      </a:pPr>
                      <a:r>
                        <a:rPr lang="en-ZA" sz="1200" b="0" kern="1200" baseline="0" noProof="0" dirty="0">
                          <a:solidFill>
                            <a:schemeClr val="tx1"/>
                          </a:solidFill>
                          <a:latin typeface="Arial" panose="020B0604020202020204" pitchFamily="34" charset="0"/>
                          <a:ea typeface="+mn-ea"/>
                          <a:cs typeface="Arial" panose="020B0604020202020204" pitchFamily="34" charset="0"/>
                        </a:rPr>
                        <a:t>The municipality has the following </a:t>
                      </a:r>
                      <a:r>
                        <a:rPr lang="en-ZA" sz="1200" b="1" kern="1200" baseline="0" noProof="0" dirty="0">
                          <a:solidFill>
                            <a:schemeClr val="tx1"/>
                          </a:solidFill>
                          <a:latin typeface="Arial" panose="020B0604020202020204" pitchFamily="34" charset="0"/>
                          <a:ea typeface="+mn-ea"/>
                          <a:cs typeface="Arial" panose="020B0604020202020204" pitchFamily="34" charset="0"/>
                        </a:rPr>
                        <a:t>basic service backlog</a:t>
                      </a:r>
                      <a:r>
                        <a:rPr lang="en-ZA" sz="1200" b="0" kern="1200" baseline="0" noProof="0" dirty="0">
                          <a:solidFill>
                            <a:schemeClr val="tx1"/>
                          </a:solidFill>
                          <a:latin typeface="Arial" panose="020B0604020202020204" pitchFamily="34" charset="0"/>
                          <a:ea typeface="+mn-ea"/>
                          <a:cs typeface="Arial" panose="020B0604020202020204" pitchFamily="34" charset="0"/>
                        </a:rPr>
                        <a:t>: water (</a:t>
                      </a:r>
                      <a:r>
                        <a:rPr lang="en-ZA" sz="1200" b="1" kern="1200" baseline="0" noProof="0" dirty="0">
                          <a:solidFill>
                            <a:schemeClr val="tx1"/>
                          </a:solidFill>
                          <a:latin typeface="Arial" panose="020B0604020202020204" pitchFamily="34" charset="0"/>
                          <a:ea typeface="+mn-ea"/>
                          <a:cs typeface="Arial" panose="020B0604020202020204" pitchFamily="34" charset="0"/>
                        </a:rPr>
                        <a:t>18,4%</a:t>
                      </a:r>
                      <a:r>
                        <a:rPr lang="en-ZA" sz="1200" b="0" kern="1200" baseline="0" noProof="0" dirty="0">
                          <a:solidFill>
                            <a:schemeClr val="tx1"/>
                          </a:solidFill>
                          <a:latin typeface="Arial" panose="020B0604020202020204" pitchFamily="34" charset="0"/>
                          <a:ea typeface="+mn-ea"/>
                          <a:cs typeface="Arial" panose="020B0604020202020204" pitchFamily="34" charset="0"/>
                        </a:rPr>
                        <a:t>), sanitation (</a:t>
                      </a:r>
                      <a:r>
                        <a:rPr lang="en-ZA" sz="1200" b="1" kern="1200" baseline="0" noProof="0" dirty="0">
                          <a:solidFill>
                            <a:schemeClr val="tx1"/>
                          </a:solidFill>
                          <a:latin typeface="Arial" panose="020B0604020202020204" pitchFamily="34" charset="0"/>
                          <a:ea typeface="+mn-ea"/>
                          <a:cs typeface="Arial" panose="020B0604020202020204" pitchFamily="34" charset="0"/>
                        </a:rPr>
                        <a:t>3,4%</a:t>
                      </a:r>
                      <a:r>
                        <a:rPr lang="en-ZA" sz="1200" b="0" kern="1200" baseline="0" noProof="0" dirty="0">
                          <a:solidFill>
                            <a:schemeClr val="tx1"/>
                          </a:solidFill>
                          <a:latin typeface="Arial" panose="020B0604020202020204" pitchFamily="34" charset="0"/>
                          <a:ea typeface="+mn-ea"/>
                          <a:cs typeface="Arial" panose="020B0604020202020204" pitchFamily="34" charset="0"/>
                        </a:rPr>
                        <a:t>), electricity (</a:t>
                      </a:r>
                      <a:r>
                        <a:rPr lang="en-ZA" sz="1200" b="1" kern="1200" baseline="0" noProof="0" dirty="0">
                          <a:solidFill>
                            <a:schemeClr val="tx1"/>
                          </a:solidFill>
                          <a:latin typeface="Arial" panose="020B0604020202020204" pitchFamily="34" charset="0"/>
                          <a:ea typeface="+mn-ea"/>
                          <a:cs typeface="Arial" panose="020B0604020202020204" pitchFamily="34" charset="0"/>
                        </a:rPr>
                        <a:t>3,6%</a:t>
                      </a:r>
                      <a:r>
                        <a:rPr lang="en-ZA" sz="1200" b="0" kern="1200" baseline="0" noProof="0" dirty="0">
                          <a:solidFill>
                            <a:schemeClr val="tx1"/>
                          </a:solidFill>
                          <a:latin typeface="Arial" panose="020B0604020202020204" pitchFamily="34" charset="0"/>
                          <a:ea typeface="+mn-ea"/>
                          <a:cs typeface="Arial" panose="020B0604020202020204" pitchFamily="34" charset="0"/>
                        </a:rPr>
                        <a:t>) and refuse removal (</a:t>
                      </a:r>
                      <a:r>
                        <a:rPr lang="en-ZA" sz="1200" b="1" kern="1200" baseline="0" noProof="0" dirty="0">
                          <a:solidFill>
                            <a:schemeClr val="tx1"/>
                          </a:solidFill>
                          <a:latin typeface="Arial" panose="020B0604020202020204" pitchFamily="34" charset="0"/>
                          <a:ea typeface="+mn-ea"/>
                          <a:cs typeface="Arial" panose="020B0604020202020204" pitchFamily="34" charset="0"/>
                        </a:rPr>
                        <a:t>76%</a:t>
                      </a:r>
                      <a:r>
                        <a:rPr lang="en-ZA" sz="1200" b="0" kern="1200" baseline="0" noProof="0" dirty="0">
                          <a:solidFill>
                            <a:schemeClr val="tx1"/>
                          </a:solidFill>
                          <a:latin typeface="Arial" panose="020B0604020202020204" pitchFamily="34" charset="0"/>
                          <a:ea typeface="+mn-ea"/>
                          <a:cs typeface="Arial" panose="020B0604020202020204" pitchFamily="34" charset="0"/>
                        </a:rPr>
                        <a:t>).</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dk1"/>
                          </a:solidFill>
                          <a:latin typeface="Arial" panose="020B0604020202020204" pitchFamily="34" charset="0"/>
                          <a:ea typeface="+mn-ea"/>
                          <a:cs typeface="Arial" panose="020B0604020202020204" pitchFamily="34" charset="0"/>
                        </a:rPr>
                        <a:t>Areas without water since 1994</a:t>
                      </a:r>
                      <a:r>
                        <a:rPr lang="en-ZA" sz="1200" b="0" kern="1200" baseline="0" dirty="0">
                          <a:solidFill>
                            <a:schemeClr val="tx1"/>
                          </a:solidFill>
                          <a:latin typeface="Arial" panose="020B0604020202020204" pitchFamily="34" charset="0"/>
                          <a:ea typeface="+mn-ea"/>
                          <a:cs typeface="Arial" panose="020B0604020202020204" pitchFamily="34" charset="0"/>
                        </a:rPr>
                        <a:t>: The municipality has the following areas which have no water connection and </a:t>
                      </a:r>
                      <a:r>
                        <a:rPr lang="en-ZA" sz="1200" baseline="0" dirty="0">
                          <a:solidFill>
                            <a:schemeClr val="tx1"/>
                          </a:solidFill>
                          <a:effectLst/>
                          <a:latin typeface="Arial" panose="020B0604020202020204" pitchFamily="34" charset="0"/>
                          <a:ea typeface="Calibri" charset="0"/>
                          <a:cs typeface="Arial" panose="020B0604020202020204" pitchFamily="34" charset="0"/>
                        </a:rPr>
                        <a:t>depend on temporary supply of water: </a:t>
                      </a:r>
                      <a:r>
                        <a:rPr lang="en-ZA" sz="1200" b="0" kern="1200" baseline="0" dirty="0" err="1">
                          <a:solidFill>
                            <a:schemeClr val="tx1"/>
                          </a:solidFill>
                          <a:latin typeface="Arial" panose="020B0604020202020204" pitchFamily="34" charset="0"/>
                          <a:ea typeface="+mn-ea"/>
                          <a:cs typeface="Arial" panose="020B0604020202020204" pitchFamily="34" charset="0"/>
                        </a:rPr>
                        <a:t>Noordeen,Syde,Gagashe</a:t>
                      </a:r>
                      <a:r>
                        <a:rPr lang="en-ZA" sz="1200" b="0" kern="1200" baseline="0" dirty="0">
                          <a:solidFill>
                            <a:schemeClr val="tx1"/>
                          </a:solidFill>
                          <a:latin typeface="Arial" panose="020B0604020202020204" pitchFamily="34" charset="0"/>
                          <a:ea typeface="+mn-ea"/>
                          <a:cs typeface="Arial" panose="020B0604020202020204" pitchFamily="34" charset="0"/>
                        </a:rPr>
                        <a:t> (Ward 1), Ndonga &amp; </a:t>
                      </a:r>
                      <a:r>
                        <a:rPr lang="en-ZA" sz="1200" b="0" kern="1200" baseline="0" dirty="0" err="1">
                          <a:solidFill>
                            <a:schemeClr val="tx1"/>
                          </a:solidFill>
                          <a:latin typeface="Arial" panose="020B0604020202020204" pitchFamily="34" charset="0"/>
                          <a:ea typeface="+mn-ea"/>
                          <a:cs typeface="Arial" panose="020B0604020202020204" pitchFamily="34" charset="0"/>
                        </a:rPr>
                        <a:t>Dumberton</a:t>
                      </a:r>
                      <a:r>
                        <a:rPr lang="en-ZA" sz="1200" b="0" kern="1200" baseline="0" dirty="0">
                          <a:solidFill>
                            <a:schemeClr val="tx1"/>
                          </a:solidFill>
                          <a:latin typeface="Arial" panose="020B0604020202020204" pitchFamily="34" charset="0"/>
                          <a:ea typeface="+mn-ea"/>
                          <a:cs typeface="Arial" panose="020B0604020202020204" pitchFamily="34" charset="0"/>
                        </a:rPr>
                        <a:t> (Ward 3), Ndonga (Ward 4),</a:t>
                      </a:r>
                      <a:r>
                        <a:rPr lang="en-ZA" sz="1200" b="0" kern="1200" baseline="0" dirty="0" err="1">
                          <a:solidFill>
                            <a:schemeClr val="tx1"/>
                          </a:solidFill>
                          <a:latin typeface="Arial" panose="020B0604020202020204" pitchFamily="34" charset="0"/>
                          <a:ea typeface="+mn-ea"/>
                          <a:cs typeface="Arial" panose="020B0604020202020204" pitchFamily="34" charset="0"/>
                        </a:rPr>
                        <a:t>Mafufumbe</a:t>
                      </a:r>
                      <a:r>
                        <a:rPr lang="en-ZA" sz="1200" b="0" kern="1200" baseline="0" dirty="0">
                          <a:solidFill>
                            <a:schemeClr val="tx1"/>
                          </a:solidFill>
                          <a:latin typeface="Arial" panose="020B0604020202020204" pitchFamily="34" charset="0"/>
                          <a:ea typeface="+mn-ea"/>
                          <a:cs typeface="Arial" panose="020B0604020202020204" pitchFamily="34" charset="0"/>
                        </a:rPr>
                        <a:t>, </a:t>
                      </a:r>
                      <a:r>
                        <a:rPr lang="en-ZA" sz="1200" b="0" kern="1200" baseline="0" dirty="0" err="1">
                          <a:solidFill>
                            <a:schemeClr val="tx1"/>
                          </a:solidFill>
                          <a:latin typeface="Arial" panose="020B0604020202020204" pitchFamily="34" charset="0"/>
                          <a:ea typeface="+mn-ea"/>
                          <a:cs typeface="Arial" panose="020B0604020202020204" pitchFamily="34" charset="0"/>
                        </a:rPr>
                        <a:t>KaJimmy</a:t>
                      </a:r>
                      <a:r>
                        <a:rPr lang="en-ZA" sz="1200" b="0" kern="1200" baseline="0" dirty="0">
                          <a:solidFill>
                            <a:schemeClr val="tx1"/>
                          </a:solidFill>
                          <a:latin typeface="Arial" panose="020B0604020202020204" pitchFamily="34" charset="0"/>
                          <a:ea typeface="+mn-ea"/>
                          <a:cs typeface="Arial" panose="020B0604020202020204" pitchFamily="34" charset="0"/>
                        </a:rPr>
                        <a:t>, Mayflower gates (Ward 7), </a:t>
                      </a:r>
                      <a:r>
                        <a:rPr lang="en-ZA" sz="1200" b="0" kern="1200" baseline="0" dirty="0" err="1">
                          <a:solidFill>
                            <a:schemeClr val="tx1"/>
                          </a:solidFill>
                          <a:latin typeface="Arial" panose="020B0604020202020204" pitchFamily="34" charset="0"/>
                          <a:ea typeface="+mn-ea"/>
                          <a:cs typeface="Arial" panose="020B0604020202020204" pitchFamily="34" charset="0"/>
                        </a:rPr>
                        <a:t>Beeskop</a:t>
                      </a:r>
                      <a:r>
                        <a:rPr lang="en-ZA" sz="1200" b="0" kern="1200" baseline="0" dirty="0">
                          <a:solidFill>
                            <a:schemeClr val="tx1"/>
                          </a:solidFill>
                          <a:latin typeface="Arial" panose="020B0604020202020204" pitchFamily="34" charset="0"/>
                          <a:ea typeface="+mn-ea"/>
                          <a:cs typeface="Arial" panose="020B0604020202020204" pitchFamily="34" charset="0"/>
                        </a:rPr>
                        <a:t>, </a:t>
                      </a:r>
                      <a:r>
                        <a:rPr lang="en-ZA" sz="1200" b="0" kern="1200" baseline="0" dirty="0" err="1">
                          <a:solidFill>
                            <a:schemeClr val="tx1"/>
                          </a:solidFill>
                          <a:latin typeface="Arial" panose="020B0604020202020204" pitchFamily="34" charset="0"/>
                          <a:ea typeface="+mn-ea"/>
                          <a:cs typeface="Arial" panose="020B0604020202020204" pitchFamily="34" charset="0"/>
                        </a:rPr>
                        <a:t>Hartebeeskop</a:t>
                      </a:r>
                      <a:r>
                        <a:rPr lang="en-ZA" sz="1200" b="0" kern="1200" baseline="0" dirty="0">
                          <a:solidFill>
                            <a:schemeClr val="tx1"/>
                          </a:solidFill>
                          <a:latin typeface="Arial" panose="020B0604020202020204" pitchFamily="34" charset="0"/>
                          <a:ea typeface="+mn-ea"/>
                          <a:cs typeface="Arial" panose="020B0604020202020204" pitchFamily="34" charset="0"/>
                        </a:rPr>
                        <a:t> and </a:t>
                      </a:r>
                      <a:r>
                        <a:rPr lang="en-ZA" sz="1200" b="0" kern="1200" baseline="0" dirty="0" err="1">
                          <a:solidFill>
                            <a:schemeClr val="tx1"/>
                          </a:solidFill>
                          <a:latin typeface="Arial" panose="020B0604020202020204" pitchFamily="34" charset="0"/>
                          <a:ea typeface="+mn-ea"/>
                          <a:cs typeface="Arial" panose="020B0604020202020204" pitchFamily="34" charset="0"/>
                        </a:rPr>
                        <a:t>Ekukhanyeni</a:t>
                      </a:r>
                      <a:r>
                        <a:rPr lang="en-ZA" sz="1200" b="0" kern="1200" baseline="0" dirty="0">
                          <a:solidFill>
                            <a:schemeClr val="tx1"/>
                          </a:solidFill>
                          <a:latin typeface="Arial" panose="020B0604020202020204" pitchFamily="34" charset="0"/>
                          <a:ea typeface="+mn-ea"/>
                          <a:cs typeface="Arial" panose="020B0604020202020204" pitchFamily="34" charset="0"/>
                        </a:rPr>
                        <a:t> (Ward 8), Waverly ,Ema-18, </a:t>
                      </a:r>
                      <a:r>
                        <a:rPr lang="en-ZA" sz="1200" b="0" kern="1200" baseline="0" dirty="0" err="1">
                          <a:solidFill>
                            <a:schemeClr val="tx1"/>
                          </a:solidFill>
                          <a:latin typeface="Arial" panose="020B0604020202020204" pitchFamily="34" charset="0"/>
                          <a:ea typeface="+mn-ea"/>
                          <a:cs typeface="Arial" panose="020B0604020202020204" pitchFamily="34" charset="0"/>
                        </a:rPr>
                        <a:t>Esandleni</a:t>
                      </a:r>
                      <a:r>
                        <a:rPr lang="en-ZA" sz="1200" b="0" kern="1200" baseline="0" dirty="0">
                          <a:solidFill>
                            <a:schemeClr val="tx1"/>
                          </a:solidFill>
                          <a:latin typeface="Arial" panose="020B0604020202020204" pitchFamily="34" charset="0"/>
                          <a:ea typeface="+mn-ea"/>
                          <a:cs typeface="Arial" panose="020B0604020202020204" pitchFamily="34" charset="0"/>
                        </a:rPr>
                        <a:t>, Hereford &amp; </a:t>
                      </a:r>
                      <a:r>
                        <a:rPr lang="en-ZA" sz="1200" b="0" kern="1200" baseline="0" dirty="0" err="1">
                          <a:solidFill>
                            <a:schemeClr val="tx1"/>
                          </a:solidFill>
                          <a:latin typeface="Arial" panose="020B0604020202020204" pitchFamily="34" charset="0"/>
                          <a:ea typeface="+mn-ea"/>
                          <a:cs typeface="Arial" panose="020B0604020202020204" pitchFamily="34" charset="0"/>
                        </a:rPr>
                        <a:t>Ngodini</a:t>
                      </a:r>
                      <a:r>
                        <a:rPr lang="en-ZA" sz="1200" b="0" kern="1200" baseline="0" dirty="0">
                          <a:solidFill>
                            <a:schemeClr val="tx1"/>
                          </a:solidFill>
                          <a:latin typeface="Arial" panose="020B0604020202020204" pitchFamily="34" charset="0"/>
                          <a:ea typeface="+mn-ea"/>
                          <a:cs typeface="Arial" panose="020B0604020202020204" pitchFamily="34" charset="0"/>
                        </a:rPr>
                        <a:t> (Ward 9), </a:t>
                      </a:r>
                      <a:r>
                        <a:rPr lang="en-ZA" sz="1200" b="0" kern="1200" baseline="0" dirty="0" err="1">
                          <a:solidFill>
                            <a:schemeClr val="tx1"/>
                          </a:solidFill>
                          <a:latin typeface="Arial" panose="020B0604020202020204" pitchFamily="34" charset="0"/>
                          <a:ea typeface="+mn-ea"/>
                          <a:cs typeface="Arial" panose="020B0604020202020204" pitchFamily="34" charset="0"/>
                        </a:rPr>
                        <a:t>Arhamburgh</a:t>
                      </a:r>
                      <a:r>
                        <a:rPr lang="en-ZA" sz="1200" b="0" kern="1200" baseline="0" dirty="0">
                          <a:solidFill>
                            <a:schemeClr val="tx1"/>
                          </a:solidFill>
                          <a:latin typeface="Arial" panose="020B0604020202020204" pitchFamily="34" charset="0"/>
                          <a:ea typeface="+mn-ea"/>
                          <a:cs typeface="Arial" panose="020B0604020202020204" pitchFamily="34" charset="0"/>
                        </a:rPr>
                        <a:t> and </a:t>
                      </a:r>
                      <a:r>
                        <a:rPr lang="en-ZA" sz="1200" b="0" kern="1200" baseline="0" dirty="0" err="1">
                          <a:solidFill>
                            <a:schemeClr val="tx1"/>
                          </a:solidFill>
                          <a:latin typeface="Arial" panose="020B0604020202020204" pitchFamily="34" charset="0"/>
                          <a:ea typeface="+mn-ea"/>
                          <a:cs typeface="Arial" panose="020B0604020202020204" pitchFamily="34" charset="0"/>
                        </a:rPr>
                        <a:t>Emasosheni</a:t>
                      </a:r>
                      <a:r>
                        <a:rPr lang="en-ZA" sz="1200" b="0" kern="1200" baseline="0" dirty="0">
                          <a:solidFill>
                            <a:schemeClr val="tx1"/>
                          </a:solidFill>
                          <a:latin typeface="Arial" panose="020B0604020202020204" pitchFamily="34" charset="0"/>
                          <a:ea typeface="+mn-ea"/>
                          <a:cs typeface="Arial" panose="020B0604020202020204" pitchFamily="34" charset="0"/>
                        </a:rPr>
                        <a:t> (Ward 10), </a:t>
                      </a:r>
                      <a:r>
                        <a:rPr lang="en-ZA" sz="1200" b="0" kern="1200" baseline="0" dirty="0" err="1">
                          <a:solidFill>
                            <a:schemeClr val="tx1"/>
                          </a:solidFill>
                          <a:latin typeface="Arial" panose="020B0604020202020204" pitchFamily="34" charset="0"/>
                          <a:ea typeface="+mn-ea"/>
                          <a:cs typeface="Arial" panose="020B0604020202020204" pitchFamily="34" charset="0"/>
                        </a:rPr>
                        <a:t>Ngcakini</a:t>
                      </a:r>
                      <a:r>
                        <a:rPr lang="en-ZA" sz="1200" b="0" kern="1200" baseline="0" dirty="0">
                          <a:solidFill>
                            <a:schemeClr val="tx1"/>
                          </a:solidFill>
                          <a:latin typeface="Arial" panose="020B0604020202020204" pitchFamily="34" charset="0"/>
                          <a:ea typeface="+mn-ea"/>
                          <a:cs typeface="Arial" panose="020B0604020202020204" pitchFamily="34" charset="0"/>
                        </a:rPr>
                        <a:t> (Ward 12), </a:t>
                      </a:r>
                      <a:r>
                        <a:rPr lang="en-ZA" sz="1200" b="0" kern="1200" baseline="0" dirty="0" err="1">
                          <a:solidFill>
                            <a:schemeClr val="tx1"/>
                          </a:solidFill>
                          <a:latin typeface="Arial" panose="020B0604020202020204" pitchFamily="34" charset="0"/>
                          <a:ea typeface="+mn-ea"/>
                          <a:cs typeface="Arial" panose="020B0604020202020204" pitchFamily="34" charset="0"/>
                        </a:rPr>
                        <a:t>Khuzulwane</a:t>
                      </a:r>
                      <a:r>
                        <a:rPr lang="en-ZA" sz="1200" b="0" kern="1200" baseline="0" dirty="0">
                          <a:solidFill>
                            <a:schemeClr val="tx1"/>
                          </a:solidFill>
                          <a:latin typeface="Arial" panose="020B0604020202020204" pitchFamily="34" charset="0"/>
                          <a:ea typeface="+mn-ea"/>
                          <a:cs typeface="Arial" panose="020B0604020202020204" pitchFamily="34" charset="0"/>
                        </a:rPr>
                        <a:t>, </a:t>
                      </a:r>
                      <a:r>
                        <a:rPr lang="en-ZA" sz="1200" b="0" kern="1200" baseline="0" dirty="0" err="1">
                          <a:solidFill>
                            <a:schemeClr val="tx1"/>
                          </a:solidFill>
                          <a:latin typeface="Arial" panose="020B0604020202020204" pitchFamily="34" charset="0"/>
                          <a:ea typeface="+mn-ea"/>
                          <a:cs typeface="Arial" panose="020B0604020202020204" pitchFamily="34" charset="0"/>
                        </a:rPr>
                        <a:t>Dwaleni</a:t>
                      </a:r>
                      <a:r>
                        <a:rPr lang="en-ZA" sz="1200" b="0" kern="1200" baseline="0" dirty="0">
                          <a:solidFill>
                            <a:schemeClr val="tx1"/>
                          </a:solidFill>
                          <a:latin typeface="Arial" panose="020B0604020202020204" pitchFamily="34" charset="0"/>
                          <a:ea typeface="+mn-ea"/>
                          <a:cs typeface="Arial" panose="020B0604020202020204" pitchFamily="34" charset="0"/>
                        </a:rPr>
                        <a:t> (Ward 13), Next to Magistrate Court (Ward 14), </a:t>
                      </a:r>
                      <a:r>
                        <a:rPr lang="en-ZA" sz="1200" b="0" kern="1200" baseline="0" dirty="0" err="1">
                          <a:solidFill>
                            <a:schemeClr val="tx1"/>
                          </a:solidFill>
                          <a:latin typeface="Arial" panose="020B0604020202020204" pitchFamily="34" charset="0"/>
                          <a:ea typeface="+mn-ea"/>
                          <a:cs typeface="Arial" panose="020B0604020202020204" pitchFamily="34" charset="0"/>
                        </a:rPr>
                        <a:t>KaNtshwele</a:t>
                      </a:r>
                      <a:r>
                        <a:rPr lang="en-ZA" sz="1200" b="0" kern="1200" baseline="0" dirty="0">
                          <a:solidFill>
                            <a:schemeClr val="tx1"/>
                          </a:solidFill>
                          <a:latin typeface="Arial" panose="020B0604020202020204" pitchFamily="34" charset="0"/>
                          <a:ea typeface="+mn-ea"/>
                          <a:cs typeface="Arial" panose="020B0604020202020204" pitchFamily="34" charset="0"/>
                        </a:rPr>
                        <a:t>, the brook (Ward 16), </a:t>
                      </a:r>
                      <a:r>
                        <a:rPr lang="en-ZA" sz="1200" b="0" kern="1200" baseline="0" dirty="0" err="1">
                          <a:solidFill>
                            <a:schemeClr val="tx1"/>
                          </a:solidFill>
                          <a:latin typeface="Arial" panose="020B0604020202020204" pitchFamily="34" charset="0"/>
                          <a:ea typeface="+mn-ea"/>
                          <a:cs typeface="Arial" panose="020B0604020202020204" pitchFamily="34" charset="0"/>
                        </a:rPr>
                        <a:t>Manzana</a:t>
                      </a:r>
                      <a:r>
                        <a:rPr lang="en-ZA" sz="1200" b="0" kern="1200" baseline="0" dirty="0">
                          <a:solidFill>
                            <a:schemeClr val="tx1"/>
                          </a:solidFill>
                          <a:latin typeface="Arial" panose="020B0604020202020204" pitchFamily="34" charset="0"/>
                          <a:ea typeface="+mn-ea"/>
                          <a:cs typeface="Arial" panose="020B0604020202020204" pitchFamily="34" charset="0"/>
                        </a:rPr>
                        <a:t> Farms, </a:t>
                      </a:r>
                      <a:r>
                        <a:rPr lang="en-ZA" sz="1200" b="0" kern="1200" baseline="0" dirty="0" err="1">
                          <a:solidFill>
                            <a:schemeClr val="tx1"/>
                          </a:solidFill>
                          <a:latin typeface="Arial" panose="020B0604020202020204" pitchFamily="34" charset="0"/>
                          <a:ea typeface="+mn-ea"/>
                          <a:cs typeface="Arial" panose="020B0604020202020204" pitchFamily="34" charset="0"/>
                        </a:rPr>
                        <a:t>Magudu</a:t>
                      </a:r>
                      <a:r>
                        <a:rPr lang="en-ZA" sz="1200" b="0" kern="1200" baseline="0" dirty="0">
                          <a:solidFill>
                            <a:schemeClr val="tx1"/>
                          </a:solidFill>
                          <a:latin typeface="Arial" panose="020B0604020202020204" pitchFamily="34" charset="0"/>
                          <a:ea typeface="+mn-ea"/>
                          <a:cs typeface="Arial" panose="020B0604020202020204" pitchFamily="34" charset="0"/>
                        </a:rPr>
                        <a:t>, </a:t>
                      </a:r>
                      <a:r>
                        <a:rPr lang="en-ZA" sz="1200" b="0" kern="1200" baseline="0" dirty="0" err="1">
                          <a:solidFill>
                            <a:schemeClr val="tx1"/>
                          </a:solidFill>
                          <a:latin typeface="Arial" panose="020B0604020202020204" pitchFamily="34" charset="0"/>
                          <a:ea typeface="+mn-ea"/>
                          <a:cs typeface="Arial" panose="020B0604020202020204" pitchFamily="34" charset="0"/>
                        </a:rPr>
                        <a:t>Lekkerloop</a:t>
                      </a:r>
                      <a:r>
                        <a:rPr lang="en-ZA" sz="1200" b="0" kern="1200" baseline="0" dirty="0">
                          <a:solidFill>
                            <a:schemeClr val="tx1"/>
                          </a:solidFill>
                          <a:latin typeface="Arial" panose="020B0604020202020204" pitchFamily="34" charset="0"/>
                          <a:ea typeface="+mn-ea"/>
                          <a:cs typeface="Arial" panose="020B0604020202020204" pitchFamily="34" charset="0"/>
                        </a:rPr>
                        <a:t> and </a:t>
                      </a:r>
                      <a:r>
                        <a:rPr lang="en-ZA" sz="1200" b="0" kern="1200" baseline="0" dirty="0" err="1">
                          <a:solidFill>
                            <a:schemeClr val="tx1"/>
                          </a:solidFill>
                          <a:latin typeface="Arial" panose="020B0604020202020204" pitchFamily="34" charset="0"/>
                          <a:ea typeface="+mn-ea"/>
                          <a:cs typeface="Arial" panose="020B0604020202020204" pitchFamily="34" charset="0"/>
                        </a:rPr>
                        <a:t>Ngodzi</a:t>
                      </a:r>
                      <a:r>
                        <a:rPr lang="en-ZA" sz="1200" b="0" kern="1200" baseline="0" dirty="0">
                          <a:solidFill>
                            <a:schemeClr val="tx1"/>
                          </a:solidFill>
                          <a:latin typeface="Arial" panose="020B0604020202020204" pitchFamily="34" charset="0"/>
                          <a:ea typeface="+mn-ea"/>
                          <a:cs typeface="Arial" panose="020B0604020202020204" pitchFamily="34" charset="0"/>
                        </a:rPr>
                        <a:t> (Ward 17), </a:t>
                      </a:r>
                      <a:r>
                        <a:rPr lang="en-ZA" sz="1200" b="0" kern="1200" baseline="0" dirty="0" err="1">
                          <a:solidFill>
                            <a:schemeClr val="tx1"/>
                          </a:solidFill>
                          <a:latin typeface="Arial" panose="020B0604020202020204" pitchFamily="34" charset="0"/>
                          <a:ea typeface="+mn-ea"/>
                          <a:cs typeface="Arial" panose="020B0604020202020204" pitchFamily="34" charset="0"/>
                        </a:rPr>
                        <a:t>Mbhejeka</a:t>
                      </a:r>
                      <a:r>
                        <a:rPr lang="en-ZA" sz="1200" b="0" kern="1200" baseline="0" dirty="0">
                          <a:solidFill>
                            <a:schemeClr val="tx1"/>
                          </a:solidFill>
                          <a:latin typeface="Arial" panose="020B0604020202020204" pitchFamily="34" charset="0"/>
                          <a:ea typeface="+mn-ea"/>
                          <a:cs typeface="Arial" panose="020B0604020202020204" pitchFamily="34" charset="0"/>
                        </a:rPr>
                        <a:t> (Ward 18), </a:t>
                      </a:r>
                      <a:r>
                        <a:rPr lang="en-ZA" sz="1200" b="0" kern="1200" baseline="0" dirty="0" err="1">
                          <a:solidFill>
                            <a:schemeClr val="tx1"/>
                          </a:solidFill>
                          <a:latin typeface="Arial" panose="020B0604020202020204" pitchFamily="34" charset="0"/>
                          <a:ea typeface="+mn-ea"/>
                          <a:cs typeface="Arial" panose="020B0604020202020204" pitchFamily="34" charset="0"/>
                        </a:rPr>
                        <a:t>Newstand</a:t>
                      </a:r>
                      <a:r>
                        <a:rPr lang="en-ZA" sz="1200" b="0" kern="1200" baseline="0" dirty="0">
                          <a:solidFill>
                            <a:schemeClr val="tx1"/>
                          </a:solidFill>
                          <a:latin typeface="Arial" panose="020B0604020202020204" pitchFamily="34" charset="0"/>
                          <a:ea typeface="+mn-ea"/>
                          <a:cs typeface="Arial" panose="020B0604020202020204" pitchFamily="34" charset="0"/>
                        </a:rPr>
                        <a:t>,  </a:t>
                      </a:r>
                      <a:r>
                        <a:rPr lang="en-ZA" sz="1200" b="0" kern="1200" baseline="0" dirty="0" err="1">
                          <a:solidFill>
                            <a:schemeClr val="tx1"/>
                          </a:solidFill>
                          <a:latin typeface="Arial" panose="020B0604020202020204" pitchFamily="34" charset="0"/>
                          <a:ea typeface="+mn-ea"/>
                          <a:cs typeface="Arial" panose="020B0604020202020204" pitchFamily="34" charset="0"/>
                        </a:rPr>
                        <a:t>Uitgevong</a:t>
                      </a:r>
                      <a:r>
                        <a:rPr lang="en-ZA" sz="1200" b="0" kern="1200" baseline="0" dirty="0">
                          <a:solidFill>
                            <a:schemeClr val="tx1"/>
                          </a:solidFill>
                          <a:latin typeface="Arial" panose="020B0604020202020204" pitchFamily="34" charset="0"/>
                          <a:ea typeface="+mn-ea"/>
                          <a:cs typeface="Arial" panose="020B0604020202020204" pitchFamily="34" charset="0"/>
                        </a:rPr>
                        <a:t>, </a:t>
                      </a:r>
                      <a:r>
                        <a:rPr lang="en-ZA" sz="1200" b="0" kern="1200" baseline="0" dirty="0" err="1">
                          <a:solidFill>
                            <a:schemeClr val="tx1"/>
                          </a:solidFill>
                          <a:latin typeface="Arial" panose="020B0604020202020204" pitchFamily="34" charset="0"/>
                          <a:ea typeface="+mn-ea"/>
                          <a:cs typeface="Arial" panose="020B0604020202020204" pitchFamily="34" charset="0"/>
                        </a:rPr>
                        <a:t>Nkomeni</a:t>
                      </a:r>
                      <a:r>
                        <a:rPr lang="en-ZA" sz="1200" b="0" kern="1200" baseline="0" dirty="0">
                          <a:solidFill>
                            <a:schemeClr val="tx1"/>
                          </a:solidFill>
                          <a:latin typeface="Arial" panose="020B0604020202020204" pitchFamily="34" charset="0"/>
                          <a:ea typeface="+mn-ea"/>
                          <a:cs typeface="Arial" panose="020B0604020202020204" pitchFamily="34" charset="0"/>
                        </a:rPr>
                        <a:t>, </a:t>
                      </a:r>
                      <a:r>
                        <a:rPr lang="en-ZA" sz="1200" b="0" kern="1200" baseline="0" dirty="0" err="1">
                          <a:solidFill>
                            <a:schemeClr val="tx1"/>
                          </a:solidFill>
                          <a:latin typeface="Arial" panose="020B0604020202020204" pitchFamily="34" charset="0"/>
                          <a:ea typeface="+mn-ea"/>
                          <a:cs typeface="Arial" panose="020B0604020202020204" pitchFamily="34" charset="0"/>
                        </a:rPr>
                        <a:t>Gingidwako</a:t>
                      </a:r>
                      <a:r>
                        <a:rPr lang="en-ZA" sz="1200" b="0" kern="1200" baseline="0" dirty="0">
                          <a:solidFill>
                            <a:schemeClr val="tx1"/>
                          </a:solidFill>
                          <a:latin typeface="Arial" panose="020B0604020202020204" pitchFamily="34" charset="0"/>
                          <a:ea typeface="+mn-ea"/>
                          <a:cs typeface="Arial" panose="020B0604020202020204" pitchFamily="34" charset="0"/>
                        </a:rPr>
                        <a:t> (Ward 19). </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panose="020B0604020202020204" pitchFamily="34" charset="0"/>
                          <a:ea typeface="+mn-ea"/>
                          <a:cs typeface="Arial" panose="020B0604020202020204" pitchFamily="34" charset="0"/>
                        </a:rPr>
                        <a:t>Infrastructure capacity</a:t>
                      </a:r>
                      <a:r>
                        <a:rPr lang="en-ZA" sz="1200" b="0" kern="1200" baseline="0" dirty="0">
                          <a:solidFill>
                            <a:schemeClr val="tx1"/>
                          </a:solidFill>
                          <a:latin typeface="Arial" panose="020B0604020202020204" pitchFamily="34" charset="0"/>
                          <a:ea typeface="+mn-ea"/>
                          <a:cs typeface="Arial" panose="020B0604020202020204" pitchFamily="34" charset="0"/>
                        </a:rPr>
                        <a:t>: The current capacity on water supply is 37ML/d while the demand is 44ML/d whereas the current capacity on sanitation is 7,5ML/d while the demand capacity is 15ML/d. The current capacity on electricity is 5MVA while demand is 7,5MVA, a shortfall of 2,5MVA.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6" name="Content Placeholder 1"/>
          <p:cNvSpPr txBox="1">
            <a:spLocks/>
          </p:cNvSpPr>
          <p:nvPr/>
        </p:nvSpPr>
        <p:spPr bwMode="auto">
          <a:xfrm>
            <a:off x="5309419" y="461664"/>
            <a:ext cx="4596582" cy="5644168"/>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 typeface="Arial" charset="0"/>
              <a:buNone/>
              <a:tabLst/>
              <a:defRPr/>
            </a:pPr>
            <a:r>
              <a:rPr kumimoji="0" lang="en-US" sz="1200" b="1" i="0" u="sng"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sym typeface="Arial"/>
              </a:rPr>
              <a:t>Observed Critical Pressures</a:t>
            </a:r>
          </a:p>
          <a:p>
            <a:pPr marL="185738" marR="0" lvl="0" indent="-185738" algn="just"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sym typeface="Arial"/>
              </a:rPr>
              <a:t>Ageing infrastructure, across the municipalities within the district.</a:t>
            </a:r>
          </a:p>
          <a:p>
            <a:pPr marL="185738" marR="0" lvl="0" indent="-185738" algn="just"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sym typeface="Arial"/>
              </a:rPr>
              <a:t>The infrastructure for water, sanitation and electricity is unable to meet the current and future demands</a:t>
            </a:r>
          </a:p>
          <a:p>
            <a:pPr marL="185738" marR="0" lvl="0" indent="-185738" algn="just"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sym typeface="Arial"/>
              </a:rPr>
              <a:t>Lack of operation and maintenance leading to unreliable delivery of the basic services</a:t>
            </a:r>
          </a:p>
          <a:p>
            <a:pPr marL="185738" marR="0" lvl="0" indent="-185738" algn="just"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sym typeface="Arial"/>
              </a:rPr>
              <a:t>Development is not supported by a corresponding infrastructure planning and provisioning which increases the gap between capacity and demand.</a:t>
            </a:r>
          </a:p>
          <a:p>
            <a:pPr marL="185738" marR="0" lvl="0" indent="-185738" algn="just"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sym typeface="Arial"/>
              </a:rPr>
              <a:t>High Eskom debt, Govan Mbeki (</a:t>
            </a:r>
            <a:r>
              <a:rPr kumimoji="0" lang="en-ZA" sz="1200" b="1"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sym typeface="Arial"/>
              </a:rPr>
              <a:t>R3 </a:t>
            </a:r>
            <a:r>
              <a:rPr lang="en-ZA" sz="1200" b="1" dirty="0">
                <a:solidFill>
                  <a:srgbClr val="000000"/>
                </a:solidFill>
                <a:latin typeface="Arial"/>
                <a:cs typeface="Arial" panose="020B0604020202020204" pitchFamily="34" charset="0"/>
                <a:sym typeface="Arial"/>
              </a:rPr>
              <a:t>315 426 667</a:t>
            </a:r>
            <a:r>
              <a:rPr kumimoji="0" lang="en-ZA" sz="1200" b="1"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sym typeface="Arial"/>
              </a:rPr>
              <a:t>), </a:t>
            </a:r>
            <a:r>
              <a:rPr kumimoji="0" lang="en-ZA" sz="1200" b="0" i="0" u="none" strike="noStrike" kern="1200" cap="none" spc="0" normalizeH="0" baseline="0" noProof="0" dirty="0" err="1">
                <a:ln>
                  <a:noFill/>
                </a:ln>
                <a:solidFill>
                  <a:srgbClr val="000000"/>
                </a:solidFill>
                <a:effectLst/>
                <a:uLnTx/>
                <a:uFillTx/>
                <a:latin typeface="Arial"/>
                <a:ea typeface="ＭＳ Ｐゴシック" charset="0"/>
                <a:cs typeface="Arial" panose="020B0604020202020204" pitchFamily="34" charset="0"/>
                <a:sym typeface="Arial"/>
              </a:rPr>
              <a:t>Lekwa</a:t>
            </a:r>
            <a:r>
              <a:rPr kumimoji="0" lang="en-ZA" sz="1200" b="0"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sym typeface="Arial"/>
              </a:rPr>
              <a:t> </a:t>
            </a:r>
          </a:p>
          <a:p>
            <a:pPr marL="0" marR="0" lvl="0" indent="0" algn="just" defTabSz="914400" rtl="0" eaLnBrk="1" fontAlgn="auto" latinLnBrk="0" hangingPunct="1">
              <a:lnSpc>
                <a:spcPct val="120000"/>
              </a:lnSpc>
              <a:spcBef>
                <a:spcPts val="0"/>
              </a:spcBef>
              <a:spcAft>
                <a:spcPts val="0"/>
              </a:spcAft>
              <a:buClrTx/>
              <a:buSzTx/>
              <a:buNone/>
              <a:tabLst/>
              <a:defRPr/>
            </a:pPr>
            <a:r>
              <a:rPr kumimoji="0" lang="en-ZA" sz="1200" b="1"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sym typeface="Arial"/>
              </a:rPr>
              <a:t>(1 </a:t>
            </a:r>
            <a:r>
              <a:rPr lang="en-ZA" sz="1200" b="1" dirty="0">
                <a:solidFill>
                  <a:srgbClr val="000000"/>
                </a:solidFill>
                <a:latin typeface="Arial"/>
                <a:cs typeface="Arial" panose="020B0604020202020204" pitchFamily="34" charset="0"/>
                <a:sym typeface="Arial"/>
              </a:rPr>
              <a:t>725 468 909</a:t>
            </a:r>
            <a:r>
              <a:rPr kumimoji="0" lang="en-ZA" sz="1200" b="1"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sym typeface="Arial"/>
              </a:rPr>
              <a:t>), </a:t>
            </a:r>
            <a:r>
              <a:rPr kumimoji="0" lang="en-ZA" sz="1200" b="0"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sym typeface="Arial"/>
              </a:rPr>
              <a:t>Mkhondo </a:t>
            </a:r>
            <a:r>
              <a:rPr kumimoji="0" lang="en-ZA" sz="1200" b="1"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sym typeface="Arial"/>
              </a:rPr>
              <a:t>(R387</a:t>
            </a:r>
            <a:r>
              <a:rPr kumimoji="0" lang="en-ZA" sz="1200" b="1" i="0" u="none" strike="noStrike" kern="1200" cap="none" spc="0" normalizeH="0" noProof="0" dirty="0">
                <a:ln>
                  <a:noFill/>
                </a:ln>
                <a:solidFill>
                  <a:srgbClr val="000000"/>
                </a:solidFill>
                <a:effectLst/>
                <a:uLnTx/>
                <a:uFillTx/>
                <a:latin typeface="Arial"/>
                <a:ea typeface="ＭＳ Ｐゴシック" charset="0"/>
                <a:cs typeface="Arial" panose="020B0604020202020204" pitchFamily="34" charset="0"/>
                <a:sym typeface="Arial"/>
              </a:rPr>
              <a:t> 083 218</a:t>
            </a:r>
            <a:r>
              <a:rPr kumimoji="0" lang="en-ZA" sz="1200" b="1"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sym typeface="Arial"/>
              </a:rPr>
              <a:t>), </a:t>
            </a:r>
            <a:r>
              <a:rPr kumimoji="0" lang="en-ZA" sz="1200" b="0"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sym typeface="Arial"/>
              </a:rPr>
              <a:t>Msukaligwa</a:t>
            </a:r>
            <a:r>
              <a:rPr kumimoji="0" lang="en-ZA" sz="1200" b="1"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sym typeface="Arial"/>
              </a:rPr>
              <a:t> (R293</a:t>
            </a:r>
            <a:r>
              <a:rPr kumimoji="0" lang="en-ZA" sz="1200" b="1" i="0" u="none" strike="noStrike" kern="1200" cap="none" spc="0" normalizeH="0" noProof="0" dirty="0">
                <a:ln>
                  <a:noFill/>
                </a:ln>
                <a:solidFill>
                  <a:srgbClr val="000000"/>
                </a:solidFill>
                <a:effectLst/>
                <a:uLnTx/>
                <a:uFillTx/>
                <a:latin typeface="Arial"/>
                <a:ea typeface="ＭＳ Ｐゴシック" charset="0"/>
                <a:cs typeface="Arial" panose="020B0604020202020204" pitchFamily="34" charset="0"/>
                <a:sym typeface="Arial"/>
              </a:rPr>
              <a:t> 122 515</a:t>
            </a:r>
            <a:r>
              <a:rPr kumimoji="0" lang="en-ZA" sz="1200" b="1"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sym typeface="Arial"/>
              </a:rPr>
              <a:t>), </a:t>
            </a:r>
            <a:r>
              <a:rPr kumimoji="0" lang="en-ZA" sz="1200" b="0"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sym typeface="Arial"/>
              </a:rPr>
              <a:t>and Dipaleseng</a:t>
            </a:r>
            <a:r>
              <a:rPr kumimoji="0" lang="en-ZA" sz="1200" b="1"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sym typeface="Arial"/>
              </a:rPr>
              <a:t> (R124</a:t>
            </a:r>
            <a:r>
              <a:rPr kumimoji="0" lang="en-ZA" sz="1200" b="1" i="0" u="none" strike="noStrike" kern="1200" cap="none" spc="0" normalizeH="0" noProof="0" dirty="0">
                <a:ln>
                  <a:noFill/>
                </a:ln>
                <a:solidFill>
                  <a:srgbClr val="000000"/>
                </a:solidFill>
                <a:effectLst/>
                <a:uLnTx/>
                <a:uFillTx/>
                <a:latin typeface="Arial"/>
                <a:ea typeface="ＭＳ Ｐゴシック" charset="0"/>
                <a:cs typeface="Arial" panose="020B0604020202020204" pitchFamily="34" charset="0"/>
                <a:sym typeface="Arial"/>
              </a:rPr>
              <a:t> 742 989</a:t>
            </a:r>
            <a:r>
              <a:rPr kumimoji="0" lang="en-ZA" sz="1200" b="1"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sym typeface="Arial"/>
              </a:rPr>
              <a:t>) </a:t>
            </a:r>
            <a:r>
              <a:rPr kumimoji="0" lang="en-ZA" sz="1200" b="0"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sym typeface="Arial"/>
              </a:rPr>
              <a:t>and these municipalities are failing to pay their debts.</a:t>
            </a:r>
          </a:p>
          <a:p>
            <a:pPr marL="185738" marR="0" lvl="0" indent="-185738" algn="just"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sym typeface="Arial"/>
              </a:rPr>
              <a:t>Demand for electricity is above the allocated notified maximum demand.</a:t>
            </a:r>
          </a:p>
          <a:p>
            <a:pPr marL="185738" marR="0" lvl="0" indent="-185738" algn="just"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sym typeface="Arial"/>
              </a:rPr>
              <a:t>Implementation of load reduction and internal load shedding  in </a:t>
            </a:r>
            <a:r>
              <a:rPr kumimoji="0" lang="en-GB" sz="1200" b="0"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sym typeface="Arial"/>
              </a:rPr>
              <a:t>Msukaligwa, Lekwa, Dipaleseng, Govan Mbeki and Mkhondo municipalities.</a:t>
            </a:r>
          </a:p>
          <a:p>
            <a:pPr marL="185738" marR="0" lvl="0" indent="-185738" algn="just"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sym typeface="Arial"/>
              </a:rPr>
              <a:t>Sewer spillages in Govan Mbeki, Lekwa and Msukaligwa.</a:t>
            </a:r>
          </a:p>
          <a:p>
            <a:pPr marL="185738" marR="0" lvl="0" indent="-185738" algn="just"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sym typeface="Arial"/>
              </a:rPr>
              <a:t>Land Invasion and Mushrooming of informal settlements also put pressure on existing infrastructure.</a:t>
            </a:r>
          </a:p>
          <a:p>
            <a:pPr marL="185738" marR="0" lvl="0" indent="-185738" algn="just"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GB" sz="1200" b="0"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sym typeface="Arial"/>
              </a:rPr>
              <a:t>Deteriorating state of roads which has been worsened by recent persistent rainfall.</a:t>
            </a:r>
          </a:p>
        </p:txBody>
      </p:sp>
    </p:spTree>
    <p:extLst>
      <p:ext uri="{BB962C8B-B14F-4D97-AF65-F5344CB8AC3E}">
        <p14:creationId xmlns:p14="http://schemas.microsoft.com/office/powerpoint/2010/main" val="447261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17858" y="0"/>
            <a:ext cx="9923857"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MUNICIPALITY: GERT SIBANDE DISTRICT </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22</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2061638719"/>
              </p:ext>
            </p:extLst>
          </p:nvPr>
        </p:nvGraphicFramePr>
        <p:xfrm>
          <a:off x="0" y="461665"/>
          <a:ext cx="9906000" cy="2954954"/>
        </p:xfrm>
        <a:graphic>
          <a:graphicData uri="http://schemas.openxmlformats.org/drawingml/2006/table">
            <a:tbl>
              <a:tblPr firstRow="1" bandRow="1"/>
              <a:tblGrid>
                <a:gridCol w="914400">
                  <a:extLst>
                    <a:ext uri="{9D8B030D-6E8A-4147-A177-3AD203B41FA5}">
                      <a16:colId xmlns:a16="http://schemas.microsoft.com/office/drawing/2014/main" val="3212686848"/>
                    </a:ext>
                  </a:extLst>
                </a:gridCol>
                <a:gridCol w="8991600">
                  <a:extLst>
                    <a:ext uri="{9D8B030D-6E8A-4147-A177-3AD203B41FA5}">
                      <a16:colId xmlns:a16="http://schemas.microsoft.com/office/drawing/2014/main" val="777191787"/>
                    </a:ext>
                  </a:extLst>
                </a:gridCol>
              </a:tblGrid>
              <a:tr h="467069">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Times New Roman" charset="0"/>
                        </a:rPr>
                        <a:t>Political</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lvl="0" indent="-171450" algn="just">
                        <a:lnSpc>
                          <a:spcPct val="115000"/>
                        </a:lnSpc>
                        <a:spcAft>
                          <a:spcPts val="600"/>
                        </a:spcAft>
                        <a:buFont typeface="Arial" charset="0"/>
                        <a:buChar char="•"/>
                      </a:pPr>
                      <a:r>
                        <a:rPr lang="en-GB" sz="1200" dirty="0">
                          <a:solidFill>
                            <a:schemeClr val="tx1"/>
                          </a:solidFill>
                          <a:effectLst/>
                          <a:latin typeface="Arial Narrow" panose="020B0606020202030204" pitchFamily="34" charset="0"/>
                          <a:ea typeface="Times New Roman" charset="0"/>
                          <a:cs typeface="Arial" panose="020B0604020202020204" pitchFamily="34" charset="0"/>
                        </a:rPr>
                        <a:t>The </a:t>
                      </a:r>
                      <a:r>
                        <a:rPr lang="en-GB" sz="1200" baseline="0" dirty="0">
                          <a:solidFill>
                            <a:schemeClr val="tx1"/>
                          </a:solidFill>
                          <a:effectLst/>
                          <a:latin typeface="Arial Narrow" panose="020B0606020202030204" pitchFamily="34" charset="0"/>
                          <a:ea typeface="Times New Roman" charset="0"/>
                          <a:cs typeface="Arial" panose="020B0604020202020204" pitchFamily="34" charset="0"/>
                        </a:rPr>
                        <a:t>council is stable</a:t>
                      </a:r>
                      <a:endParaRPr lang="en-GB" sz="1200" dirty="0">
                        <a:solidFill>
                          <a:schemeClr val="tx1"/>
                        </a:solidFill>
                        <a:effectLst/>
                        <a:latin typeface="Arial Narrow" panose="020B0606020202030204" pitchFamily="34" charset="0"/>
                        <a:ea typeface="Times New Roman" charset="0"/>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430421"/>
                  </a:ext>
                </a:extLst>
              </a:tr>
              <a:tr h="916999">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Governance</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marR="0" lvl="0" indent="-171450" algn="just" defTabSz="457200" rtl="0" eaLnBrk="1" fontAlgn="auto" latinLnBrk="0" hangingPunct="1">
                        <a:lnSpc>
                          <a:spcPct val="115000"/>
                        </a:lnSpc>
                        <a:spcBef>
                          <a:spcPts val="0"/>
                        </a:spcBef>
                        <a:spcAft>
                          <a:spcPts val="600"/>
                        </a:spcAft>
                        <a:buClrTx/>
                        <a:buSzTx/>
                        <a:buFont typeface="Arial" charset="0"/>
                        <a:buChar char="•"/>
                        <a:tabLst/>
                        <a:defRPr/>
                      </a:pPr>
                      <a:r>
                        <a:rPr lang="en-ZA" sz="1200" b="1" dirty="0">
                          <a:solidFill>
                            <a:schemeClr val="tx1"/>
                          </a:solidFill>
                          <a:effectLst/>
                          <a:latin typeface="Arial Narrow" panose="020B0606020202030204" pitchFamily="34" charset="0"/>
                          <a:ea typeface="Calibri" charset="0"/>
                          <a:cs typeface="Arial" panose="020B0604020202020204" pitchFamily="34" charset="0"/>
                        </a:rPr>
                        <a:t>Establishment and Functionality of Council, MPAC, Risk Management Committee and Audit Committee issues processed by these committees: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Delegations are currently being reviewed, the MPAC, Risk Committee and Audit Committee including Section 79 and Section 80 committees have been established. </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Council is sitting as per legislation.</a:t>
                      </a:r>
                    </a:p>
                    <a:p>
                      <a:pPr marL="0" lvl="0" indent="0" algn="just">
                        <a:lnSpc>
                          <a:spcPct val="115000"/>
                        </a:lnSpc>
                        <a:spcAft>
                          <a:spcPts val="600"/>
                        </a:spcAft>
                        <a:buFont typeface="Arial" charset="0"/>
                        <a:buNone/>
                      </a:pPr>
                      <a:endParaRPr lang="en-ZA" sz="1200" dirty="0">
                        <a:solidFill>
                          <a:srgbClr val="FF0000"/>
                        </a:solidFill>
                        <a:effectLst/>
                        <a:latin typeface="Arial Narrow" panose="020B0606020202030204" pitchFamily="34" charset="0"/>
                        <a:ea typeface="Calibri" charset="0"/>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3107117"/>
                  </a:ext>
                </a:extLst>
              </a:tr>
              <a:tr h="1570437">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Institutional Arrangement</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lvl="0" indent="-171450" algn="just">
                        <a:lnSpc>
                          <a:spcPct val="115000"/>
                        </a:lnSpc>
                        <a:spcAft>
                          <a:spcPts val="600"/>
                        </a:spcAft>
                        <a:buFont typeface="Arial" panose="020B0604020202020204" pitchFamily="34" charset="0"/>
                        <a:buChar char="•"/>
                      </a:pPr>
                      <a:r>
                        <a:rPr lang="en-ZA" sz="1200" b="1" dirty="0">
                          <a:effectLst/>
                          <a:latin typeface="Arial Narrow" panose="020B0606020202030204" pitchFamily="34" charset="0"/>
                          <a:ea typeface="Calibri" charset="0"/>
                          <a:cs typeface="Arial" panose="020B0604020202020204" pitchFamily="34" charset="0"/>
                        </a:rPr>
                        <a:t>Status of filling of Top 6: </a:t>
                      </a:r>
                      <a:r>
                        <a:rPr lang="en-ZA" sz="1200" dirty="0">
                          <a:effectLst/>
                          <a:latin typeface="Arial Narrow" panose="020B0606020202030204" pitchFamily="34" charset="0"/>
                          <a:ea typeface="Calibri" charset="0"/>
                          <a:cs typeface="Arial" panose="020B0604020202020204" pitchFamily="34" charset="0"/>
                        </a:rPr>
                        <a:t>The district municipality has filled all its top 6 posts.</a:t>
                      </a:r>
                    </a:p>
                    <a:p>
                      <a:pPr marL="171450" marR="0" lvl="0" indent="-171450" algn="just" defTabSz="74295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n-ZA" sz="1200" b="1" dirty="0">
                          <a:effectLst/>
                          <a:latin typeface="Arial Narrow" panose="020B0606020202030204" pitchFamily="34" charset="0"/>
                          <a:ea typeface="Calibri" charset="0"/>
                          <a:cs typeface="Arial" panose="020B0604020202020204" pitchFamily="34" charset="0"/>
                        </a:rPr>
                        <a:t>Review of organogram : </a:t>
                      </a:r>
                      <a:r>
                        <a:rPr kumimoji="0" lang="en-ZA" sz="1200" b="0" i="0" u="none" strike="noStrike" kern="1200" cap="none" spc="0" normalizeH="0" baseline="0" noProof="0" dirty="0" err="1">
                          <a:ln>
                            <a:noFill/>
                          </a:ln>
                          <a:solidFill>
                            <a:schemeClr val="tx1"/>
                          </a:solidFill>
                          <a:effectLst/>
                          <a:uLnTx/>
                          <a:uFillTx/>
                          <a:latin typeface="Arial Narrow" panose="020B0606020202030204" pitchFamily="34" charset="0"/>
                          <a:ea typeface="Calibri" charset="0"/>
                          <a:cs typeface="Arial" panose="020B0604020202020204" pitchFamily="34" charset="0"/>
                        </a:rPr>
                        <a:t>Gert</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 </a:t>
                      </a:r>
                      <a:r>
                        <a:rPr kumimoji="0" lang="en-ZA" sz="1200" b="0" i="0" u="none" strike="noStrike" kern="1200" cap="none" spc="0" normalizeH="0" baseline="0" noProof="0" dirty="0" err="1">
                          <a:ln>
                            <a:noFill/>
                          </a:ln>
                          <a:solidFill>
                            <a:schemeClr val="tx1"/>
                          </a:solidFill>
                          <a:effectLst/>
                          <a:uLnTx/>
                          <a:uFillTx/>
                          <a:latin typeface="Arial Narrow" panose="020B0606020202030204" pitchFamily="34" charset="0"/>
                          <a:ea typeface="Calibri" charset="0"/>
                          <a:cs typeface="Arial" panose="020B0604020202020204" pitchFamily="34" charset="0"/>
                        </a:rPr>
                        <a:t>Sibande</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 District municipality has reviewed the organograms on 01 May 2022.</a:t>
                      </a:r>
                    </a:p>
                    <a:p>
                      <a:pPr marL="171450" lvl="0" indent="-171450" algn="just">
                        <a:lnSpc>
                          <a:spcPct val="115000"/>
                        </a:lnSpc>
                        <a:spcAft>
                          <a:spcPts val="600"/>
                        </a:spcAft>
                        <a:buFont typeface="Arial" panose="020B0604020202020204" pitchFamily="34" charset="0"/>
                        <a:buChar char="•"/>
                      </a:pPr>
                      <a:r>
                        <a:rPr lang="en-ZA" sz="1200" b="1" dirty="0">
                          <a:effectLst/>
                          <a:latin typeface="Arial Narrow" panose="020B0606020202030204" pitchFamily="34" charset="0"/>
                          <a:ea typeface="Calibri" charset="0"/>
                          <a:cs typeface="Arial" panose="020B0604020202020204" pitchFamily="34" charset="0"/>
                        </a:rPr>
                        <a:t>Implementation of Performance Management</a:t>
                      </a:r>
                      <a:r>
                        <a:rPr lang="en-ZA" sz="1200" dirty="0">
                          <a:effectLst/>
                          <a:latin typeface="Arial Narrow" panose="020B0606020202030204" pitchFamily="34" charset="0"/>
                          <a:ea typeface="Calibri" charset="0"/>
                          <a:cs typeface="Arial" panose="020B0604020202020204" pitchFamily="34" charset="0"/>
                        </a:rPr>
                        <a:t>:</a:t>
                      </a:r>
                      <a:r>
                        <a:rPr lang="en-ZA" sz="1200" baseline="0" dirty="0">
                          <a:effectLst/>
                          <a:latin typeface="Arial Narrow" panose="020B0606020202030204" pitchFamily="34" charset="0"/>
                          <a:ea typeface="Calibri" charset="0"/>
                          <a:cs typeface="Arial" panose="020B0604020202020204" pitchFamily="34" charset="0"/>
                        </a:rPr>
                        <a:t> </a:t>
                      </a:r>
                      <a:r>
                        <a:rPr lang="en-ZA" sz="1200" baseline="0" dirty="0" err="1">
                          <a:effectLst/>
                          <a:latin typeface="Arial Narrow" panose="020B0606020202030204" pitchFamily="34" charset="0"/>
                          <a:ea typeface="Calibri" charset="0"/>
                          <a:cs typeface="Arial" panose="020B0604020202020204" pitchFamily="34" charset="0"/>
                        </a:rPr>
                        <a:t>Gert</a:t>
                      </a:r>
                      <a:r>
                        <a:rPr lang="en-ZA" sz="1200" baseline="0" dirty="0">
                          <a:effectLst/>
                          <a:latin typeface="Arial Narrow" panose="020B0606020202030204" pitchFamily="34" charset="0"/>
                          <a:ea typeface="Calibri" charset="0"/>
                          <a:cs typeface="Arial" panose="020B0604020202020204" pitchFamily="34" charset="0"/>
                        </a:rPr>
                        <a:t> </a:t>
                      </a:r>
                      <a:r>
                        <a:rPr lang="en-ZA" sz="1200" baseline="0" dirty="0" err="1">
                          <a:effectLst/>
                          <a:latin typeface="Arial Narrow" panose="020B0606020202030204" pitchFamily="34" charset="0"/>
                          <a:ea typeface="Calibri" charset="0"/>
                          <a:cs typeface="Arial" panose="020B0604020202020204" pitchFamily="34" charset="0"/>
                        </a:rPr>
                        <a:t>Sibande</a:t>
                      </a:r>
                      <a:r>
                        <a:rPr lang="en-ZA" sz="1200" baseline="0" dirty="0">
                          <a:effectLst/>
                          <a:latin typeface="Arial Narrow" panose="020B0606020202030204" pitchFamily="34" charset="0"/>
                          <a:ea typeface="Calibri" charset="0"/>
                          <a:cs typeface="Arial" panose="020B0604020202020204" pitchFamily="34" charset="0"/>
                        </a:rPr>
                        <a:t> District Municipality is implementing the performance management system (PMS) to all levels.</a:t>
                      </a:r>
                      <a:endParaRPr lang="en-GB" sz="1200" dirty="0">
                        <a:effectLst/>
                        <a:latin typeface="Arial Narrow" panose="020B0606020202030204" pitchFamily="34" charset="0"/>
                        <a:ea typeface="Times New Roman" charset="0"/>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3591448"/>
                  </a:ext>
                </a:extLst>
              </a:tr>
            </a:tbl>
          </a:graphicData>
        </a:graphic>
      </p:graphicFrame>
    </p:spTree>
    <p:extLst>
      <p:ext uri="{BB962C8B-B14F-4D97-AF65-F5344CB8AC3E}">
        <p14:creationId xmlns:p14="http://schemas.microsoft.com/office/powerpoint/2010/main" val="1060589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0"/>
            <a:ext cx="9906000" cy="461665"/>
          </a:xfrm>
          <a:prstGeom prst="rect">
            <a:avLst/>
          </a:prstGeom>
          <a:solidFill>
            <a:srgbClr val="F2B01E"/>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MUNICIPALITY: LEKWA</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4263721814"/>
              </p:ext>
            </p:extLst>
          </p:nvPr>
        </p:nvGraphicFramePr>
        <p:xfrm>
          <a:off x="1" y="461665"/>
          <a:ext cx="9906000" cy="6225060"/>
        </p:xfrm>
        <a:graphic>
          <a:graphicData uri="http://schemas.openxmlformats.org/drawingml/2006/table">
            <a:tbl>
              <a:tblPr firstRow="1" firstCol="1" bandRow="1"/>
              <a:tblGrid>
                <a:gridCol w="912003">
                  <a:extLst>
                    <a:ext uri="{9D8B030D-6E8A-4147-A177-3AD203B41FA5}">
                      <a16:colId xmlns:a16="http://schemas.microsoft.com/office/drawing/2014/main" val="20000"/>
                    </a:ext>
                  </a:extLst>
                </a:gridCol>
                <a:gridCol w="8993997">
                  <a:extLst>
                    <a:ext uri="{9D8B030D-6E8A-4147-A177-3AD203B41FA5}">
                      <a16:colId xmlns:a16="http://schemas.microsoft.com/office/drawing/2014/main" val="20001"/>
                    </a:ext>
                  </a:extLst>
                </a:gridCol>
              </a:tblGrid>
              <a:tr h="183670">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Times New Roman" charset="0"/>
                        </a:rPr>
                        <a:t>Political</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marR="0" lvl="0" indent="-1714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dirty="0">
                          <a:solidFill>
                            <a:schemeClr val="tx1"/>
                          </a:solidFill>
                          <a:effectLst/>
                          <a:latin typeface="Arial Narrow" panose="020B0606020202030204" pitchFamily="34" charset="0"/>
                          <a:ea typeface="Times New Roman" charset="0"/>
                          <a:cs typeface="Arial" panose="020B0604020202020204" pitchFamily="34" charset="0"/>
                        </a:rPr>
                        <a:t>The municipal </a:t>
                      </a:r>
                      <a:r>
                        <a:rPr lang="en-GB" sz="1200" baseline="0" dirty="0">
                          <a:solidFill>
                            <a:schemeClr val="tx1"/>
                          </a:solidFill>
                          <a:effectLst/>
                          <a:latin typeface="Arial Narrow" panose="020B0606020202030204" pitchFamily="34" charset="0"/>
                          <a:ea typeface="Times New Roman" charset="0"/>
                          <a:cs typeface="Arial" panose="020B0604020202020204" pitchFamily="34" charset="0"/>
                        </a:rPr>
                        <a:t> council is currently </a:t>
                      </a:r>
                      <a:r>
                        <a:rPr lang="en-ZA" sz="1200" b="0" i="0" u="none" strike="noStrike" baseline="0" dirty="0">
                          <a:solidFill>
                            <a:schemeClr val="tx1"/>
                          </a:solidFill>
                          <a:effectLst/>
                          <a:latin typeface="Arial Narrow" panose="020B0606020202030204" pitchFamily="34" charset="0"/>
                          <a:ea typeface="+mn-ea"/>
                          <a:cs typeface="Arial" panose="020B0604020202020204" pitchFamily="34" charset="0"/>
                        </a:rPr>
                        <a:t>p</a:t>
                      </a:r>
                      <a:r>
                        <a:rPr lang="en-ZA" sz="1200" b="0" i="0" u="none" strike="noStrike" dirty="0">
                          <a:solidFill>
                            <a:schemeClr val="tx1"/>
                          </a:solidFill>
                          <a:effectLst/>
                          <a:latin typeface="Arial Narrow" panose="020B0606020202030204" pitchFamily="34" charset="0"/>
                          <a:cs typeface="Arial" panose="020B0604020202020204" pitchFamily="34" charset="0"/>
                        </a:rPr>
                        <a:t>olitically stable.</a:t>
                      </a:r>
                      <a:r>
                        <a:rPr lang="en-ZA" sz="1200" b="0" i="0" u="none" strike="noStrike" baseline="0" dirty="0">
                          <a:solidFill>
                            <a:schemeClr val="tx1"/>
                          </a:solidFill>
                          <a:effectLst/>
                          <a:latin typeface="Arial Narrow" panose="020B0606020202030204" pitchFamily="34" charset="0"/>
                          <a:cs typeface="Arial" panose="020B0604020202020204" pitchFamily="34" charset="0"/>
                        </a:rPr>
                        <a:t> The municipality is led by a coalition government.</a:t>
                      </a:r>
                      <a:endPar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240215">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Governance</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charset="0"/>
                          <a:cs typeface="Arial" panose="020B0604020202020204" pitchFamily="34" charset="0"/>
                          <a:sym typeface="Arial"/>
                        </a:rPr>
                        <a:t>The municipality has been identified as dysfunctional and a MSIP has been developed to respond to the challenges</a:t>
                      </a:r>
                      <a:r>
                        <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charset="0"/>
                          <a:cs typeface="Arial" panose="020B0604020202020204" pitchFamily="34" charset="0"/>
                          <a:sym typeface="Arial"/>
                        </a:rPr>
                        <a:t>.</a:t>
                      </a:r>
                      <a:endPar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Establishment and Functionality of Council, MPAC, Risk Management Committee, Audit Committee and, the Disciplinary Board and issues processed by these committees: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Delegations are still to be reviewed, the MPAC, Risk Committee and Audit Committee including Section 79 and Section 80 committees have  been established.  Council is sitting as per legislation.</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National/ Provincial Intervention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:The Municipality is under an intervention in terms of Section 139 (1) of the Local Government: Municipal Finance Management Act, 2003,</a:t>
                      </a: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the department has instituted an investigation in terms of section 106 (1) (b) of the Local Government: Municipal Systems Act, 2000, </a:t>
                      </a: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National Government has also intervened  in terms of </a:t>
                      </a:r>
                      <a:r>
                        <a:rPr kumimoji="0" lang="en-US"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of S139 (7) of the Constitution of the Republic of SA and seconded a Cabinet representative</a:t>
                      </a: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  </a:t>
                      </a:r>
                      <a:endPar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043064">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Institutional Arrangement</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Total number of posts on organogram , how many are filled and how many are vacant: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Total number of posts is 1055, number of posts filled 491  and there are 564 vacant posts.</a:t>
                      </a:r>
                      <a:endPar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Times New Roman" charset="0"/>
                        <a:cs typeface="Calibri" charset="0"/>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Status of filling of Top 6: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 5 senior managers posts are filled. (Director Corporate Services, is  vacant). No suitable candidates found and the post was redavertised.</a:t>
                      </a:r>
                      <a:endParaRPr kumimoji="0" lang="en-ZA" sz="1200" b="0" i="0" u="none" strike="noStrike" kern="1200" cap="none" spc="0" normalizeH="0" baseline="0" noProof="0" dirty="0">
                        <a:ln>
                          <a:noFill/>
                        </a:ln>
                        <a:solidFill>
                          <a:srgbClr val="FF0000"/>
                        </a:solidFill>
                        <a:effectLst/>
                        <a:uLnTx/>
                        <a:uFillTx/>
                        <a:latin typeface="Arial Narrow" panose="020B0606020202030204" pitchFamily="34" charset="0"/>
                        <a:ea typeface="Calibri" charset="0"/>
                        <a:cs typeface="Calibri" charset="0"/>
                      </a:endParaRPr>
                    </a:p>
                    <a:p>
                      <a:pPr marL="171450" marR="0" lvl="0" indent="-171450"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Reviewal of organogram and correct grading: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The organogram was last reviewed in 30 June 2022. </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Implementation of Performance Management</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 The Municipality is implementing the performance management to Section 54 &amp; 56 managers.</a:t>
                      </a:r>
                      <a:endPar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charset="0"/>
                        <a:cs typeface="Calibri"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526790">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Times New Roman" charset="0"/>
                        </a:rPr>
                        <a:t>Financial Management</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In 2015/16 ,2016/17 , the municipality obtained an unqualified with findings audit outcome, 2017/18 the </a:t>
                      </a: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municipality regressed to a qualified audit outcome,  in 2018/19, 2019/20 a</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nd 2020/21 the municipality obtained a disclaimer audit outcome, the status remain unchanged for three consecutive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The personnel costs as a percentage of operational budget is a  at 24%, which is within  the norm of 25%-40%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UIFW 2019/20 ( R 2 020 164 193 ) 2020/21</a:t>
                      </a: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 (R2 384 074 million)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Irregular Expenditure: R 502 167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F/W Expenditure: R 461 924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Unauthorized Expenditure: R 1 339 881 million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a:rPr>
                        <a:t>DWS DEBT: R1 113 375 865 billion</a:t>
                      </a:r>
                      <a:endPar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ESKOM DEBT: R1 725 468 909 billion as at  September  2022</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1867799">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0"/>
                        </a:spcAft>
                      </a:pPr>
                      <a:r>
                        <a:rPr lang="en-ZA" sz="1200" b="1" dirty="0">
                          <a:effectLst/>
                          <a:latin typeface="Arial Narrow" panose="020B0606020202030204" pitchFamily="34" charset="0"/>
                          <a:ea typeface="Calibri" charset="0"/>
                          <a:cs typeface="Times New Roman" charset="0"/>
                        </a:rPr>
                        <a:t>Public Participation</a:t>
                      </a:r>
                      <a:endParaRPr lang="en-GB" sz="1200" b="1" dirty="0">
                        <a:effectLst/>
                        <a:latin typeface="Arial Narrow" panose="020B0606020202030204" pitchFamily="34" charset="0"/>
                        <a:ea typeface="Times New Roman" charset="0"/>
                        <a:cs typeface="Times New Roman" charset="0"/>
                      </a:endParaRPr>
                    </a:p>
                    <a:p>
                      <a:pPr>
                        <a:spcAft>
                          <a:spcPts val="0"/>
                        </a:spcAft>
                      </a:pPr>
                      <a:r>
                        <a:rPr lang="en-ZA" sz="1200" b="1" dirty="0">
                          <a:effectLst/>
                          <a:latin typeface="Arial Narrow" panose="020B0606020202030204" pitchFamily="34" charset="0"/>
                          <a:ea typeface="Calibri" charset="0"/>
                          <a:cs typeface="Times New Roman" charset="0"/>
                        </a:rPr>
                        <a:t> </a:t>
                      </a:r>
                      <a:endParaRPr lang="en-GB" sz="1200" b="1" dirty="0">
                        <a:effectLst/>
                        <a:latin typeface="Arial Narrow" panose="020B0606020202030204" pitchFamily="34" charset="0"/>
                        <a:ea typeface="Times New Roman" charset="0"/>
                        <a:cs typeface="Times New Roman" charset="0"/>
                      </a:endParaRPr>
                    </a:p>
                    <a:p>
                      <a:pPr>
                        <a:spcAft>
                          <a:spcPts val="0"/>
                        </a:spcAft>
                      </a:pPr>
                      <a:r>
                        <a:rPr lang="en-ZA" sz="1200" b="1" dirty="0">
                          <a:effectLst/>
                          <a:latin typeface="Arial Narrow" panose="020B0606020202030204" pitchFamily="34" charset="0"/>
                          <a:ea typeface="Calibri" charset="0"/>
                          <a:cs typeface="Times New Roman" charset="0"/>
                        </a:rPr>
                        <a:t>  </a:t>
                      </a:r>
                      <a:endParaRPr lang="en-GB" sz="1200" b="1" dirty="0">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marR="0" lvl="0" indent="-171450" algn="just"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Number of ward committees established and functional ward committees: </a:t>
                      </a:r>
                      <a:r>
                        <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sym typeface="Arial"/>
                        </a:rPr>
                        <a:t> 15 out 15 ward committees  have been established to date. The induction of the ward committees was disrupted on the 8</a:t>
                      </a:r>
                      <a:r>
                        <a:rPr kumimoji="0" lang="en-ZA" sz="1200" b="0" i="0" u="none" strike="noStrike" kern="0" cap="none" spc="0" normalizeH="0" baseline="30000" noProof="0" dirty="0">
                          <a:ln>
                            <a:noFill/>
                          </a:ln>
                          <a:solidFill>
                            <a:prstClr val="black"/>
                          </a:solidFill>
                          <a:effectLst/>
                          <a:uLnTx/>
                          <a:uFillTx/>
                          <a:latin typeface="Arial Narrow" panose="020B0606020202030204" pitchFamily="34" charset="0"/>
                          <a:ea typeface="Calibri" charset="0"/>
                          <a:cs typeface="Arial" panose="020B0604020202020204" pitchFamily="34" charset="0"/>
                          <a:sym typeface="Arial"/>
                        </a:rPr>
                        <a:t>th</a:t>
                      </a:r>
                      <a:r>
                        <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sym typeface="Arial"/>
                        </a:rPr>
                        <a:t> of June by aggrieved members of the community. The matter has been resolved and the induction will take place from 23 to 25 August 2022.</a:t>
                      </a:r>
                    </a:p>
                    <a:p>
                      <a:pPr marL="171450" marR="0" lvl="0" indent="-171450" algn="just"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CDWs appointed vs Vacancies: </a:t>
                      </a:r>
                      <a:r>
                        <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11 CDWs have been appointed and there are 6 vacancies.</a:t>
                      </a:r>
                      <a:endParaRPr kumimoji="0" lang="en-GB" sz="1200" b="0" i="0" u="none" strike="noStrike" kern="0" cap="none" spc="0" normalizeH="0" baseline="0" noProof="0" dirty="0">
                        <a:ln>
                          <a:noFill/>
                        </a:ln>
                        <a:solidFill>
                          <a:prstClr val="black"/>
                        </a:solidFill>
                        <a:effectLst/>
                        <a:uLnTx/>
                        <a:uFillTx/>
                        <a:latin typeface="Arial Narrow" panose="020B0606020202030204" pitchFamily="34" charset="0"/>
                        <a:ea typeface="Times New Roman" charset="0"/>
                        <a:cs typeface="Calibri" charset="0"/>
                        <a:sym typeface="Arial"/>
                      </a:endParaRPr>
                    </a:p>
                    <a:p>
                      <a:pPr marL="171450" marR="0" lvl="0" indent="-171450" algn="just" defTabSz="914400" rtl="0" eaLnBrk="1" fontAlgn="auto" latinLnBrk="0" hangingPunct="1">
                        <a:lnSpc>
                          <a:spcPct val="107000"/>
                        </a:lnSpc>
                        <a:spcBef>
                          <a:spcPts val="0"/>
                        </a:spcBef>
                        <a:spcAft>
                          <a:spcPts val="0"/>
                        </a:spcAft>
                        <a:buClr>
                          <a:srgbClr val="000000"/>
                        </a:buClr>
                        <a:buSzTx/>
                        <a:buFont typeface="Arial" panose="020B0604020202020204" pitchFamily="34" charset="0"/>
                        <a:buChar char="•"/>
                        <a:tabLst/>
                        <a:defRPr/>
                      </a:pPr>
                      <a:r>
                        <a:rPr kumimoji="0" lang="en-ZA" sz="1200" b="1"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Does municipality have complaints management system and is it effective, what are the turn around times to respond to issues</a:t>
                      </a:r>
                      <a:r>
                        <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 The municipality has a complaints management system and the turnaround time to respond to issues is 3 days.</a:t>
                      </a:r>
                      <a:endParaRPr kumimoji="0" lang="en-GB" sz="1200" b="0" i="0" u="none" strike="noStrike" kern="0" cap="none" spc="0" normalizeH="0" baseline="0" noProof="0" dirty="0">
                        <a:ln>
                          <a:noFill/>
                        </a:ln>
                        <a:solidFill>
                          <a:prstClr val="black"/>
                        </a:solidFill>
                        <a:effectLst/>
                        <a:uLnTx/>
                        <a:uFillTx/>
                        <a:latin typeface="Arial Narrow" panose="020B0606020202030204" pitchFamily="34" charset="0"/>
                        <a:ea typeface="Times New Roman" charset="0"/>
                        <a:cs typeface="Calibri" charset="0"/>
                        <a:sym typeface="Arial"/>
                      </a:endParaRPr>
                    </a:p>
                    <a:p>
                      <a:pPr marL="171450" marR="0" lvl="0" indent="-171450" algn="just" defTabSz="914400" rtl="0" eaLnBrk="1" fontAlgn="auto" latinLnBrk="0" hangingPunct="1">
                        <a:lnSpc>
                          <a:spcPct val="107000"/>
                        </a:lnSpc>
                        <a:spcBef>
                          <a:spcPts val="0"/>
                        </a:spcBef>
                        <a:spcAft>
                          <a:spcPts val="0"/>
                        </a:spcAft>
                        <a:buClr>
                          <a:srgbClr val="000000"/>
                        </a:buClr>
                        <a:buSzTx/>
                        <a:buFont typeface="Arial" panose="020B0604020202020204" pitchFamily="34" charset="0"/>
                        <a:buChar char="•"/>
                        <a:tabLst/>
                        <a:defRPr/>
                      </a:pPr>
                      <a:r>
                        <a:rPr kumimoji="0" lang="en-ZA" sz="1200" b="1"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Strategies put in place to deal with community complaints to reduce court actions against the municipality</a:t>
                      </a:r>
                      <a:r>
                        <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 The municipality has developed an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Complaint management System</a:t>
                      </a:r>
                      <a:r>
                        <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 Early Warning System and Petitions Committee.</a:t>
                      </a:r>
                      <a:endParaRPr kumimoji="0" lang="en-GB" sz="1200" b="0" i="0" u="none" strike="noStrike" kern="0" cap="none" spc="0" normalizeH="0" baseline="0" noProof="0" dirty="0">
                        <a:ln>
                          <a:noFill/>
                        </a:ln>
                        <a:solidFill>
                          <a:prstClr val="black"/>
                        </a:solidFill>
                        <a:effectLst/>
                        <a:uLnTx/>
                        <a:uFillTx/>
                        <a:latin typeface="Arial Narrow" panose="020B0606020202030204" pitchFamily="34" charset="0"/>
                        <a:ea typeface="Times New Roman" charset="0"/>
                        <a:cs typeface="Calibri" charset="0"/>
                        <a:sym typeface="Arial"/>
                      </a:endParaRPr>
                    </a:p>
                    <a:p>
                      <a:pPr marL="171450" marR="0" lvl="0" indent="-171450" algn="just" defTabSz="914400" rtl="0" eaLnBrk="1" fontAlgn="auto" latinLnBrk="0" hangingPunct="1">
                        <a:lnSpc>
                          <a:spcPct val="107000"/>
                        </a:lnSpc>
                        <a:spcBef>
                          <a:spcPts val="0"/>
                        </a:spcBef>
                        <a:spcAft>
                          <a:spcPts val="0"/>
                        </a:spcAft>
                        <a:buClr>
                          <a:srgbClr val="000000"/>
                        </a:buClr>
                        <a:buSzTx/>
                        <a:buFont typeface="Arial" panose="020B0604020202020204" pitchFamily="34" charset="0"/>
                        <a:buChar char="•"/>
                        <a:tabLst/>
                        <a:defRPr/>
                      </a:pPr>
                      <a:r>
                        <a:rPr kumimoji="0" lang="en-ZA" sz="1200" b="1"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Does the municipality have an approved public participation strategy: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The Municipality Public Participation Strategy is currently under review.</a:t>
                      </a:r>
                      <a:r>
                        <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Times New Roman" charset="0"/>
                          <a:sym typeface="Arial"/>
                        </a:rPr>
                        <a:t> </a:t>
                      </a:r>
                      <a:endParaRPr kumimoji="0" lang="en-GB" sz="1200" b="0" i="0" u="none" strike="noStrike" kern="0" cap="none" spc="0" normalizeH="0" baseline="0" noProof="0" dirty="0">
                        <a:ln>
                          <a:noFill/>
                        </a:ln>
                        <a:solidFill>
                          <a:prstClr val="black"/>
                        </a:solidFill>
                        <a:effectLst/>
                        <a:uLnTx/>
                        <a:uFillTx/>
                        <a:latin typeface="Arial Narrow" panose="020B0606020202030204" pitchFamily="34" charset="0"/>
                        <a:ea typeface="Times New Roman" charset="0"/>
                        <a:cs typeface="Times New Roman" charset="0"/>
                        <a:sym typeface="Arial"/>
                      </a:endParaRPr>
                    </a:p>
                    <a:p>
                      <a:pPr marL="0" marR="0" lvl="0" indent="0" algn="just" defTabSz="914400" rtl="0" eaLnBrk="1" fontAlgn="auto" latinLnBrk="0" hangingPunct="1">
                        <a:lnSpc>
                          <a:spcPct val="107000"/>
                        </a:lnSpc>
                        <a:spcBef>
                          <a:spcPts val="0"/>
                        </a:spcBef>
                        <a:spcAft>
                          <a:spcPts val="0"/>
                        </a:spcAft>
                        <a:buClr>
                          <a:srgbClr val="000000"/>
                        </a:buClr>
                        <a:buSzTx/>
                        <a:buFont typeface="Arial" panose="020B0604020202020204" pitchFamily="34" charset="0"/>
                        <a:buNone/>
                        <a:tabLst/>
                        <a:defRPr/>
                      </a:pPr>
                      <a:r>
                        <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Times New Roman" charset="0"/>
                          <a:sym typeface="Arial"/>
                        </a:rPr>
                        <a:t> </a:t>
                      </a:r>
                      <a:endParaRPr kumimoji="0" lang="en-GB" sz="1200" b="0" i="0" u="none" strike="noStrike" kern="0" cap="none" spc="0" normalizeH="0" baseline="0" noProof="0" dirty="0">
                        <a:ln>
                          <a:noFill/>
                        </a:ln>
                        <a:solidFill>
                          <a:prstClr val="black"/>
                        </a:solidFill>
                        <a:effectLst/>
                        <a:uLnTx/>
                        <a:uFillTx/>
                        <a:latin typeface="Arial Narrow" panose="020B0606020202030204" pitchFamily="34" charset="0"/>
                        <a:ea typeface="Times New Roman" charset="0"/>
                        <a:cs typeface="Times New Roman"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69596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122094"/>
            <a:ext cx="9906000" cy="400110"/>
          </a:xfrm>
          <a:prstGeom prst="rect">
            <a:avLst/>
          </a:prstGeom>
          <a:solidFill>
            <a:schemeClr val="accent4"/>
          </a:solidFill>
          <a:ln>
            <a:solidFill>
              <a:srgbClr val="000000"/>
            </a:solidFill>
          </a:ln>
        </p:spPr>
        <p:txBody>
          <a:bodyPr wrap="squar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defTabSz="742950" eaLnBrk="1" hangingPunct="1">
              <a:defRPr/>
            </a:pPr>
            <a:r>
              <a:rPr lang="en-ZA" sz="2000" b="1" dirty="0"/>
              <a:t>MUNICIPALITY: LEKWA</a:t>
            </a: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24</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4" name="Content Placeholder 6"/>
          <p:cNvGraphicFramePr>
            <a:graphicFrameLocks/>
          </p:cNvGraphicFramePr>
          <p:nvPr>
            <p:extLst>
              <p:ext uri="{D42A27DB-BD31-4B8C-83A1-F6EECF244321}">
                <p14:modId xmlns:p14="http://schemas.microsoft.com/office/powerpoint/2010/main" val="43149341"/>
              </p:ext>
            </p:extLst>
          </p:nvPr>
        </p:nvGraphicFramePr>
        <p:xfrm>
          <a:off x="-1" y="522204"/>
          <a:ext cx="9821333" cy="4308832"/>
        </p:xfrm>
        <a:graphic>
          <a:graphicData uri="http://schemas.openxmlformats.org/drawingml/2006/table">
            <a:tbl>
              <a:tblPr firstRow="1" firstCol="1" bandRow="1"/>
              <a:tblGrid>
                <a:gridCol w="1240352">
                  <a:extLst>
                    <a:ext uri="{9D8B030D-6E8A-4147-A177-3AD203B41FA5}">
                      <a16:colId xmlns:a16="http://schemas.microsoft.com/office/drawing/2014/main" val="20000"/>
                    </a:ext>
                  </a:extLst>
                </a:gridCol>
                <a:gridCol w="8580981">
                  <a:extLst>
                    <a:ext uri="{9D8B030D-6E8A-4147-A177-3AD203B41FA5}">
                      <a16:colId xmlns:a16="http://schemas.microsoft.com/office/drawing/2014/main" val="20001"/>
                    </a:ext>
                  </a:extLst>
                </a:gridCol>
              </a:tblGrid>
              <a:tr h="3367684">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0"/>
                        </a:spcAft>
                      </a:pPr>
                      <a:r>
                        <a:rPr lang="en-ZA" sz="1200" b="1" dirty="0">
                          <a:effectLst/>
                          <a:latin typeface="Arial Narrow" panose="020B0606020202030204" pitchFamily="34" charset="0"/>
                          <a:ea typeface="Calibri" charset="0"/>
                          <a:cs typeface="Times New Roman" charset="0"/>
                        </a:rPr>
                        <a:t>Basic Services</a:t>
                      </a:r>
                      <a:endParaRPr lang="en-GB" sz="1200" b="1" dirty="0">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07000"/>
                        </a:lnSpc>
                        <a:spcBef>
                          <a:spcPct val="20000"/>
                        </a:spcBef>
                        <a:spcAft>
                          <a:spcPts val="800"/>
                        </a:spcAft>
                        <a:buClrTx/>
                        <a:buSzTx/>
                        <a:buFont typeface="Arial" panose="020B0604020202020204" pitchFamily="34" charset="0"/>
                        <a:buChar char="•"/>
                        <a:tabLst/>
                        <a:defRPr/>
                      </a:pPr>
                      <a:r>
                        <a:rPr lang="en-ZA" sz="1200" b="0" kern="1200" baseline="0" noProof="0" dirty="0">
                          <a:solidFill>
                            <a:schemeClr val="tx1"/>
                          </a:solidFill>
                          <a:latin typeface="Arial Narrow" panose="020B0606020202030204" pitchFamily="34" charset="0"/>
                          <a:ea typeface="+mn-ea"/>
                          <a:cs typeface="+mn-cs"/>
                        </a:rPr>
                        <a:t>The municipality has the following </a:t>
                      </a:r>
                      <a:r>
                        <a:rPr lang="en-ZA" sz="1200" b="1" kern="1200" baseline="0" noProof="0" dirty="0">
                          <a:solidFill>
                            <a:schemeClr val="tx1"/>
                          </a:solidFill>
                          <a:latin typeface="Arial Narrow" panose="020B0606020202030204" pitchFamily="34" charset="0"/>
                          <a:ea typeface="+mn-ea"/>
                          <a:cs typeface="+mn-cs"/>
                        </a:rPr>
                        <a:t>basic service backlog: </a:t>
                      </a:r>
                      <a:r>
                        <a:rPr lang="en-ZA" sz="1200" b="0" kern="1200" baseline="0" noProof="0" dirty="0">
                          <a:solidFill>
                            <a:schemeClr val="tx1"/>
                          </a:solidFill>
                          <a:latin typeface="Arial Narrow" panose="020B0606020202030204" pitchFamily="34" charset="0"/>
                          <a:ea typeface="+mn-ea"/>
                          <a:cs typeface="+mn-cs"/>
                        </a:rPr>
                        <a:t>water (6,3%), sanitation (3%), electricity (8,5%) and refuse removal (31,5%).</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dk1"/>
                          </a:solidFill>
                          <a:latin typeface="Arial Narrow" panose="020B0606020202030204" pitchFamily="34" charset="0"/>
                          <a:ea typeface="+mn-ea"/>
                          <a:cs typeface="+mn-cs"/>
                        </a:rPr>
                        <a:t>Areas without water since 1994</a:t>
                      </a:r>
                      <a:r>
                        <a:rPr lang="en-ZA" sz="1200" b="0" kern="1200" baseline="0" dirty="0">
                          <a:solidFill>
                            <a:schemeClr val="dk1"/>
                          </a:solidFill>
                          <a:latin typeface="Arial Narrow" panose="020B0606020202030204" pitchFamily="34" charset="0"/>
                          <a:ea typeface="+mn-ea"/>
                          <a:cs typeface="+mn-cs"/>
                        </a:rPr>
                        <a:t>: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The municipality has the following areas which have no water connection and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depend on temporary supply of water: </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Sphingo</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Sakhile</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ext</a:t>
                      </a:r>
                      <a:r>
                        <a:rPr lang="en-ZA" sz="1200" b="0" kern="1200" baseline="0" dirty="0">
                          <a:solidFill>
                            <a:schemeClr val="tx1"/>
                          </a:solidFill>
                          <a:latin typeface="Arial Narrow" panose="020B0606020202030204" pitchFamily="34" charset="0"/>
                          <a:ea typeface="+mn-ea"/>
                          <a:cs typeface="+mn-cs"/>
                        </a:rPr>
                        <a:t> 2 (Ward 1), </a:t>
                      </a:r>
                      <a:r>
                        <a:rPr lang="en-ZA" sz="1200" b="0" kern="1200" baseline="0" dirty="0" err="1">
                          <a:solidFill>
                            <a:schemeClr val="tx1"/>
                          </a:solidFill>
                          <a:latin typeface="Arial Narrow" panose="020B0606020202030204" pitchFamily="34" charset="0"/>
                          <a:ea typeface="+mn-ea"/>
                          <a:cs typeface="+mn-cs"/>
                        </a:rPr>
                        <a:t>Ema</a:t>
                      </a:r>
                      <a:r>
                        <a:rPr lang="en-ZA" sz="1200" b="0" kern="1200" baseline="0" dirty="0">
                          <a:solidFill>
                            <a:schemeClr val="tx1"/>
                          </a:solidFill>
                          <a:latin typeface="Arial Narrow" panose="020B0606020202030204" pitchFamily="34" charset="0"/>
                          <a:ea typeface="+mn-ea"/>
                          <a:cs typeface="+mn-cs"/>
                        </a:rPr>
                        <a:t>-Nine (Ward 11), </a:t>
                      </a:r>
                      <a:r>
                        <a:rPr lang="en-ZA" sz="1200" b="0" kern="1200" baseline="0" dirty="0" err="1">
                          <a:solidFill>
                            <a:schemeClr val="tx1"/>
                          </a:solidFill>
                          <a:latin typeface="Arial Narrow" panose="020B0606020202030204" pitchFamily="34" charset="0"/>
                          <a:ea typeface="+mn-ea"/>
                          <a:cs typeface="+mn-cs"/>
                        </a:rPr>
                        <a:t>Mqiwane</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Shivovo</a:t>
                      </a:r>
                      <a:r>
                        <a:rPr lang="en-ZA" sz="1200" b="0" kern="1200" baseline="0" dirty="0">
                          <a:solidFill>
                            <a:schemeClr val="tx1"/>
                          </a:solidFill>
                          <a:latin typeface="Arial Narrow" panose="020B0606020202030204" pitchFamily="34" charset="0"/>
                          <a:ea typeface="+mn-ea"/>
                          <a:cs typeface="+mn-cs"/>
                        </a:rPr>
                        <a:t> (Ward 3), TLC (Ward 4), Mandela Camp, Crossroad (Ward 5)- </a:t>
                      </a:r>
                      <a:r>
                        <a:rPr lang="en-ZA" sz="1200" b="0" kern="1200" baseline="0" dirty="0" err="1">
                          <a:solidFill>
                            <a:schemeClr val="tx1"/>
                          </a:solidFill>
                          <a:latin typeface="Arial Narrow" panose="020B0606020202030204" pitchFamily="34" charset="0"/>
                          <a:ea typeface="+mn-ea"/>
                          <a:cs typeface="+mn-cs"/>
                        </a:rPr>
                        <a:t>Slovoville</a:t>
                      </a:r>
                      <a:r>
                        <a:rPr lang="en-ZA" sz="1200" b="0" kern="1200" baseline="0" dirty="0">
                          <a:solidFill>
                            <a:schemeClr val="tx1"/>
                          </a:solidFill>
                          <a:latin typeface="Arial Narrow" panose="020B0606020202030204" pitchFamily="34" charset="0"/>
                          <a:ea typeface="+mn-ea"/>
                          <a:cs typeface="+mn-cs"/>
                        </a:rPr>
                        <a:t> (Ward 6), </a:t>
                      </a:r>
                      <a:r>
                        <a:rPr lang="en-ZA" sz="1200" b="0" kern="1200" baseline="0" dirty="0" err="1">
                          <a:solidFill>
                            <a:schemeClr val="tx1"/>
                          </a:solidFill>
                          <a:latin typeface="Arial Narrow" panose="020B0606020202030204" pitchFamily="34" charset="0"/>
                          <a:ea typeface="+mn-ea"/>
                          <a:cs typeface="+mn-cs"/>
                        </a:rPr>
                        <a:t>Mnyamandawo</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Cwebezela</a:t>
                      </a:r>
                      <a:r>
                        <a:rPr lang="en-ZA" sz="1200" b="0" kern="1200" baseline="0" dirty="0">
                          <a:solidFill>
                            <a:schemeClr val="tx1"/>
                          </a:solidFill>
                          <a:latin typeface="Arial Narrow" panose="020B0606020202030204" pitchFamily="34" charset="0"/>
                          <a:ea typeface="+mn-ea"/>
                          <a:cs typeface="+mn-cs"/>
                        </a:rPr>
                        <a:t> (Ward 7), </a:t>
                      </a:r>
                      <a:r>
                        <a:rPr lang="en-ZA" sz="1200" b="0" kern="1200" baseline="0" dirty="0" err="1">
                          <a:solidFill>
                            <a:schemeClr val="tx1"/>
                          </a:solidFill>
                          <a:latin typeface="Arial Narrow" panose="020B0606020202030204" pitchFamily="34" charset="0"/>
                          <a:ea typeface="+mn-ea"/>
                          <a:cs typeface="+mn-cs"/>
                        </a:rPr>
                        <a:t>Bosmanskraal</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Bosmanspruit</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Sprinkbokkuil</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Katspruit</a:t>
                      </a:r>
                      <a:r>
                        <a:rPr lang="en-ZA" sz="1200" b="0" kern="1200" baseline="0" dirty="0">
                          <a:solidFill>
                            <a:schemeClr val="tx1"/>
                          </a:solidFill>
                          <a:latin typeface="Arial Narrow" panose="020B0606020202030204" pitchFamily="34" charset="0"/>
                          <a:ea typeface="+mn-ea"/>
                          <a:cs typeface="+mn-cs"/>
                        </a:rPr>
                        <a:t> (Ward 9) </a:t>
                      </a:r>
                      <a:r>
                        <a:rPr lang="en-ZA" sz="1200" b="0" kern="1200" baseline="0" dirty="0" err="1">
                          <a:solidFill>
                            <a:schemeClr val="tx1"/>
                          </a:solidFill>
                          <a:latin typeface="Arial Narrow" panose="020B0606020202030204" pitchFamily="34" charset="0"/>
                          <a:ea typeface="+mn-ea"/>
                          <a:cs typeface="+mn-cs"/>
                        </a:rPr>
                        <a:t>Enkaneni</a:t>
                      </a:r>
                      <a:r>
                        <a:rPr lang="en-ZA" sz="1200" b="0" kern="1200" baseline="0" dirty="0">
                          <a:solidFill>
                            <a:schemeClr val="tx1"/>
                          </a:solidFill>
                          <a:latin typeface="Arial Narrow" panose="020B0606020202030204" pitchFamily="34" charset="0"/>
                          <a:ea typeface="+mn-ea"/>
                          <a:cs typeface="+mn-cs"/>
                        </a:rPr>
                        <a:t> and </a:t>
                      </a:r>
                      <a:r>
                        <a:rPr lang="en-ZA" sz="1200" b="0" kern="1200" baseline="0" dirty="0" err="1">
                          <a:solidFill>
                            <a:schemeClr val="tx1"/>
                          </a:solidFill>
                          <a:latin typeface="Arial Narrow" panose="020B0606020202030204" pitchFamily="34" charset="0"/>
                          <a:ea typeface="+mn-ea"/>
                          <a:cs typeface="+mn-cs"/>
                        </a:rPr>
                        <a:t>Welamlambo</a:t>
                      </a:r>
                      <a:r>
                        <a:rPr lang="en-ZA" sz="1200" b="0" kern="1200" baseline="0" dirty="0">
                          <a:solidFill>
                            <a:schemeClr val="tx1"/>
                          </a:solidFill>
                          <a:latin typeface="Arial Narrow" panose="020B0606020202030204" pitchFamily="34" charset="0"/>
                          <a:ea typeface="+mn-ea"/>
                          <a:cs typeface="+mn-cs"/>
                        </a:rPr>
                        <a:t> (Ward 11), </a:t>
                      </a:r>
                      <a:r>
                        <a:rPr lang="en-ZA" sz="1200" b="0" kern="1200" baseline="0" dirty="0" err="1">
                          <a:solidFill>
                            <a:schemeClr val="tx1"/>
                          </a:solidFill>
                          <a:latin typeface="Arial Narrow" panose="020B0606020202030204" pitchFamily="34" charset="0"/>
                          <a:ea typeface="+mn-ea"/>
                          <a:cs typeface="+mn-cs"/>
                        </a:rPr>
                        <a:t>Dors</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Plaas</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Maizefield,Sokorali</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Bloukop</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Sisulu</a:t>
                      </a:r>
                      <a:r>
                        <a:rPr lang="en-ZA" sz="1200" b="0" kern="1200" baseline="0" dirty="0">
                          <a:solidFill>
                            <a:schemeClr val="tx1"/>
                          </a:solidFill>
                          <a:latin typeface="Arial Narrow" panose="020B0606020202030204" pitchFamily="34" charset="0"/>
                          <a:ea typeface="+mn-ea"/>
                          <a:cs typeface="+mn-cs"/>
                        </a:rPr>
                        <a:t>, Teak Ends –</a:t>
                      </a:r>
                      <a:r>
                        <a:rPr lang="en-ZA" sz="1200" b="0" kern="1200" baseline="0" dirty="0" err="1">
                          <a:solidFill>
                            <a:schemeClr val="tx1"/>
                          </a:solidFill>
                          <a:latin typeface="Arial Narrow" panose="020B0606020202030204" pitchFamily="34" charset="0"/>
                          <a:ea typeface="+mn-ea"/>
                          <a:cs typeface="+mn-cs"/>
                        </a:rPr>
                        <a:t>Mkhize</a:t>
                      </a:r>
                      <a:r>
                        <a:rPr lang="en-ZA" sz="1200" b="0" kern="1200" baseline="0" dirty="0">
                          <a:solidFill>
                            <a:schemeClr val="tx1"/>
                          </a:solidFill>
                          <a:latin typeface="Arial Narrow" panose="020B0606020202030204" pitchFamily="34" charset="0"/>
                          <a:ea typeface="+mn-ea"/>
                          <a:cs typeface="+mn-cs"/>
                        </a:rPr>
                        <a:t> (Ward 12),</a:t>
                      </a:r>
                      <a:r>
                        <a:rPr lang="en-ZA" sz="1200" b="0" kern="1200" baseline="0" dirty="0" err="1">
                          <a:solidFill>
                            <a:schemeClr val="tx1"/>
                          </a:solidFill>
                          <a:latin typeface="Arial Narrow" panose="020B0606020202030204" pitchFamily="34" charset="0"/>
                          <a:ea typeface="+mn-ea"/>
                          <a:cs typeface="+mn-cs"/>
                        </a:rPr>
                        <a:t>Cyrus,Erdzak</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farm,Geluk</a:t>
                      </a:r>
                      <a:r>
                        <a:rPr lang="en-ZA" sz="1200" b="0" kern="1200" baseline="0" dirty="0">
                          <a:solidFill>
                            <a:schemeClr val="tx1"/>
                          </a:solidFill>
                          <a:latin typeface="Arial Narrow" panose="020B0606020202030204" pitchFamily="34" charset="0"/>
                          <a:ea typeface="+mn-ea"/>
                          <a:cs typeface="+mn-cs"/>
                        </a:rPr>
                        <a:t> Farm,`</a:t>
                      </a:r>
                      <a:r>
                        <a:rPr lang="en-ZA" sz="1200" b="0" kern="1200" baseline="0" dirty="0" err="1">
                          <a:solidFill>
                            <a:schemeClr val="tx1"/>
                          </a:solidFill>
                          <a:latin typeface="Arial Narrow" panose="020B0606020202030204" pitchFamily="34" charset="0"/>
                          <a:ea typeface="+mn-ea"/>
                          <a:cs typeface="+mn-cs"/>
                        </a:rPr>
                        <a:t>Poortjie</a:t>
                      </a:r>
                      <a:r>
                        <a:rPr lang="en-ZA" sz="1200" b="0" kern="1200" baseline="0" dirty="0">
                          <a:solidFill>
                            <a:schemeClr val="tx1"/>
                          </a:solidFill>
                          <a:latin typeface="Arial Narrow" panose="020B0606020202030204" pitchFamily="34" charset="0"/>
                          <a:ea typeface="+mn-ea"/>
                          <a:cs typeface="+mn-cs"/>
                        </a:rPr>
                        <a:t> Farm, OLMA GED V POORTJIE, </a:t>
                      </a:r>
                      <a:r>
                        <a:rPr lang="en-ZA" sz="1200" b="0" kern="1200" baseline="0" dirty="0" err="1">
                          <a:solidFill>
                            <a:schemeClr val="tx1"/>
                          </a:solidFill>
                          <a:latin typeface="Arial Narrow" panose="020B0606020202030204" pitchFamily="34" charset="0"/>
                          <a:ea typeface="+mn-ea"/>
                          <a:cs typeface="+mn-cs"/>
                        </a:rPr>
                        <a:t>Langspruit</a:t>
                      </a:r>
                      <a:r>
                        <a:rPr lang="en-ZA" sz="1200" b="0" kern="1200" baseline="0" dirty="0">
                          <a:solidFill>
                            <a:schemeClr val="tx1"/>
                          </a:solidFill>
                          <a:latin typeface="Arial Narrow" panose="020B0606020202030204" pitchFamily="34" charset="0"/>
                          <a:ea typeface="+mn-ea"/>
                          <a:cs typeface="+mn-cs"/>
                        </a:rPr>
                        <a:t> Farm 1&amp;2, </a:t>
                      </a:r>
                      <a:r>
                        <a:rPr lang="en-ZA" sz="1200" b="0" kern="1200" baseline="0" dirty="0" err="1">
                          <a:solidFill>
                            <a:schemeClr val="tx1"/>
                          </a:solidFill>
                          <a:latin typeface="Arial Narrow" panose="020B0606020202030204" pitchFamily="34" charset="0"/>
                          <a:ea typeface="+mn-ea"/>
                          <a:cs typeface="+mn-cs"/>
                        </a:rPr>
                        <a:t>Vlakrand</a:t>
                      </a:r>
                      <a:r>
                        <a:rPr lang="en-ZA" sz="1200" b="0" kern="1200" baseline="0" dirty="0">
                          <a:solidFill>
                            <a:schemeClr val="tx1"/>
                          </a:solidFill>
                          <a:latin typeface="Arial Narrow" panose="020B0606020202030204" pitchFamily="34" charset="0"/>
                          <a:ea typeface="+mn-ea"/>
                          <a:cs typeface="+mn-cs"/>
                        </a:rPr>
                        <a:t> Farm 2, </a:t>
                      </a:r>
                      <a:r>
                        <a:rPr lang="en-ZA" sz="1200" b="0" kern="1200" baseline="0" dirty="0" err="1">
                          <a:solidFill>
                            <a:schemeClr val="tx1"/>
                          </a:solidFill>
                          <a:latin typeface="Arial Narrow" panose="020B0606020202030204" pitchFamily="34" charset="0"/>
                          <a:ea typeface="+mn-ea"/>
                          <a:cs typeface="+mn-cs"/>
                        </a:rPr>
                        <a:t>Vlakspruit</a:t>
                      </a:r>
                      <a:r>
                        <a:rPr lang="en-ZA" sz="1200" b="0" kern="1200" baseline="0" dirty="0">
                          <a:solidFill>
                            <a:schemeClr val="tx1"/>
                          </a:solidFill>
                          <a:latin typeface="Arial Narrow" panose="020B0606020202030204" pitchFamily="34" charset="0"/>
                          <a:ea typeface="+mn-ea"/>
                          <a:cs typeface="+mn-cs"/>
                        </a:rPr>
                        <a:t> Farm, </a:t>
                      </a:r>
                      <a:r>
                        <a:rPr lang="en-ZA" sz="1200" b="0" kern="1200" baseline="0" dirty="0" err="1">
                          <a:solidFill>
                            <a:schemeClr val="tx1"/>
                          </a:solidFill>
                          <a:latin typeface="Arial Narrow" panose="020B0606020202030204" pitchFamily="34" charset="0"/>
                          <a:ea typeface="+mn-ea"/>
                          <a:cs typeface="+mn-cs"/>
                        </a:rPr>
                        <a:t>Goedgenoeg</a:t>
                      </a:r>
                      <a:r>
                        <a:rPr lang="en-ZA" sz="1200" b="0" kern="1200" baseline="0" dirty="0">
                          <a:solidFill>
                            <a:schemeClr val="tx1"/>
                          </a:solidFill>
                          <a:latin typeface="Arial Narrow" panose="020B0606020202030204" pitchFamily="34" charset="0"/>
                          <a:ea typeface="+mn-ea"/>
                          <a:cs typeface="+mn-cs"/>
                        </a:rPr>
                        <a:t> Farm, </a:t>
                      </a:r>
                      <a:r>
                        <a:rPr lang="en-ZA" sz="1200" b="0" kern="1200" baseline="0" dirty="0" err="1">
                          <a:solidFill>
                            <a:schemeClr val="tx1"/>
                          </a:solidFill>
                          <a:latin typeface="Arial Narrow" panose="020B0606020202030204" pitchFamily="34" charset="0"/>
                          <a:ea typeface="+mn-ea"/>
                          <a:cs typeface="+mn-cs"/>
                        </a:rPr>
                        <a:t>Dingi</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Ndoda</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Sivukile</a:t>
                      </a:r>
                      <a:r>
                        <a:rPr lang="en-ZA" sz="1200" b="0" kern="1200" baseline="0" dirty="0">
                          <a:solidFill>
                            <a:schemeClr val="tx1"/>
                          </a:solidFill>
                          <a:latin typeface="Arial Narrow" panose="020B0606020202030204" pitchFamily="34" charset="0"/>
                          <a:ea typeface="+mn-ea"/>
                          <a:cs typeface="+mn-cs"/>
                        </a:rPr>
                        <a:t> Extension3, </a:t>
                      </a:r>
                      <a:r>
                        <a:rPr lang="en-ZA" sz="1200" b="0" kern="1200" baseline="0" dirty="0" err="1">
                          <a:solidFill>
                            <a:schemeClr val="tx1"/>
                          </a:solidFill>
                          <a:latin typeface="Arial Narrow" panose="020B0606020202030204" pitchFamily="34" charset="0"/>
                          <a:ea typeface="+mn-ea"/>
                          <a:cs typeface="+mn-cs"/>
                        </a:rPr>
                        <a:t>Sivukile</a:t>
                      </a:r>
                      <a:r>
                        <a:rPr lang="en-ZA" sz="1200" b="0" kern="1200" baseline="0" dirty="0">
                          <a:solidFill>
                            <a:schemeClr val="tx1"/>
                          </a:solidFill>
                          <a:latin typeface="Arial Narrow" panose="020B0606020202030204" pitchFamily="34" charset="0"/>
                          <a:ea typeface="+mn-ea"/>
                          <a:cs typeface="+mn-cs"/>
                        </a:rPr>
                        <a:t> old location (Ward 14), </a:t>
                      </a:r>
                      <a:r>
                        <a:rPr lang="en-ZA" sz="1200" b="0" kern="1200" baseline="0" dirty="0" err="1">
                          <a:solidFill>
                            <a:schemeClr val="tx1"/>
                          </a:solidFill>
                          <a:latin typeface="Arial Narrow" panose="020B0606020202030204" pitchFamily="34" charset="0"/>
                          <a:ea typeface="+mn-ea"/>
                          <a:cs typeface="+mn-cs"/>
                        </a:rPr>
                        <a:t>Enkanani</a:t>
                      </a:r>
                      <a:r>
                        <a:rPr lang="en-ZA" sz="1200" b="0" kern="1200" baseline="0" dirty="0">
                          <a:solidFill>
                            <a:schemeClr val="tx1"/>
                          </a:solidFill>
                          <a:latin typeface="Arial Narrow" panose="020B0606020202030204" pitchFamily="34" charset="0"/>
                          <a:ea typeface="+mn-ea"/>
                          <a:cs typeface="+mn-cs"/>
                        </a:rPr>
                        <a:t> (Ward 15). The intervention required is estimated at R31,2m and R4,6m is available from SASOL for the refurbishment of boreholes. </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mn-cs"/>
                        </a:rPr>
                        <a:t>Infrastructure capacity</a:t>
                      </a:r>
                      <a:r>
                        <a:rPr lang="en-ZA" sz="1200" b="0" kern="1200" baseline="0" dirty="0">
                          <a:solidFill>
                            <a:schemeClr val="tx1"/>
                          </a:solidFill>
                          <a:latin typeface="Arial Narrow" panose="020B0606020202030204" pitchFamily="34" charset="0"/>
                          <a:ea typeface="+mn-ea"/>
                          <a:cs typeface="+mn-cs"/>
                        </a:rPr>
                        <a:t>: The current capacity on water supply is 37ML/d while the demand is 42ML/d whereas the current capacity on sanitation is 9,2ML/d while the demand capacity is 20ML/d. The current capacity on electricity is 55MVA while demand is 67MVA. </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0" kern="1200" baseline="0" dirty="0">
                          <a:solidFill>
                            <a:schemeClr val="tx1"/>
                          </a:solidFill>
                          <a:latin typeface="Arial Narrow" panose="020B0606020202030204" pitchFamily="34" charset="0"/>
                          <a:ea typeface="+mn-ea"/>
                          <a:cs typeface="+mn-cs"/>
                        </a:rPr>
                        <a:t>COGTA has completed the resealing, patching potholes in all town and township roads and streets as well as re-gravelling where applicable for the entire Lekwa area of jurisdiction. The Department has also completed the repairing of traffic lights in 10 intersections and a project to address sewer spillages in </a:t>
                      </a:r>
                      <a:r>
                        <a:rPr lang="en-ZA" sz="1200" b="0" kern="1200" baseline="0" dirty="0" err="1">
                          <a:solidFill>
                            <a:schemeClr val="tx1"/>
                          </a:solidFill>
                          <a:latin typeface="Arial Narrow" panose="020B0606020202030204" pitchFamily="34" charset="0"/>
                          <a:ea typeface="+mn-ea"/>
                          <a:cs typeface="+mn-cs"/>
                        </a:rPr>
                        <a:t>Sakhile</a:t>
                      </a:r>
                      <a:r>
                        <a:rPr lang="en-ZA" sz="1200" b="0" kern="1200" baseline="0" dirty="0">
                          <a:solidFill>
                            <a:schemeClr val="tx1"/>
                          </a:solidFill>
                          <a:latin typeface="Arial Narrow" panose="020B0606020202030204" pitchFamily="34" charset="0"/>
                          <a:ea typeface="+mn-ea"/>
                          <a:cs typeface="+mn-cs"/>
                        </a:rPr>
                        <a:t> including repair and maintenance work in the Standerton Water Treatment Works.</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mn-cs"/>
                        </a:rPr>
                        <a:t>MIG Expenditure </a:t>
                      </a:r>
                      <a:r>
                        <a:rPr lang="en-ZA" sz="1200" b="0" kern="1200" baseline="0" dirty="0">
                          <a:solidFill>
                            <a:schemeClr val="tx1"/>
                          </a:solidFill>
                          <a:latin typeface="Arial Narrow" panose="020B0606020202030204" pitchFamily="34" charset="0"/>
                          <a:ea typeface="+mn-ea"/>
                          <a:cs typeface="+mn-cs"/>
                        </a:rPr>
                        <a:t>as at 31 August 2022: 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941148">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0"/>
                        </a:spcAft>
                      </a:pPr>
                      <a:r>
                        <a:rPr lang="en-GB" sz="1200" b="1" dirty="0">
                          <a:effectLst/>
                          <a:latin typeface="Arial Narrow" panose="020B0606020202030204" pitchFamily="34" charset="0"/>
                          <a:ea typeface="Times New Roman" charset="0"/>
                          <a:cs typeface="Times New Roman" charset="0"/>
                        </a:rPr>
                        <a:t>Local</a:t>
                      </a:r>
                      <a:r>
                        <a:rPr lang="en-GB" sz="1200" b="1" baseline="0" dirty="0">
                          <a:effectLst/>
                          <a:latin typeface="Arial Narrow" panose="020B0606020202030204" pitchFamily="34" charset="0"/>
                          <a:ea typeface="Times New Roman" charset="0"/>
                          <a:cs typeface="Times New Roman" charset="0"/>
                        </a:rPr>
                        <a:t> Economic Development</a:t>
                      </a:r>
                      <a:endParaRPr lang="en-GB" sz="1200" b="1" dirty="0">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LED Forum in place.  Municipality serves on the district forum as well. </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t>1 074 Work opportunities have been created through CWP</a:t>
                      </a:r>
                    </a:p>
                    <a:p>
                      <a:pPr marL="171450" marR="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Unemployment: 25,7%</a:t>
                      </a:r>
                    </a:p>
                    <a:p>
                      <a:pPr marL="171450" marR="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rPr>
                        <a:t>Poverty: 44,4%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59550479"/>
                  </a:ext>
                </a:extLst>
              </a:tr>
            </a:tbl>
          </a:graphicData>
        </a:graphic>
      </p:graphicFrame>
    </p:spTree>
    <p:extLst>
      <p:ext uri="{BB962C8B-B14F-4D97-AF65-F5344CB8AC3E}">
        <p14:creationId xmlns:p14="http://schemas.microsoft.com/office/powerpoint/2010/main" val="4127729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0"/>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defTabSz="742950" eaLnBrk="1" hangingPunct="1"/>
            <a:r>
              <a:rPr lang="en-ZA" b="1">
                <a:solidFill>
                  <a:prstClr val="black"/>
                </a:solidFill>
                <a:latin typeface="Calibri"/>
                <a:ea typeface="+mj-ea"/>
                <a:cs typeface="+mj-cs"/>
              </a:rPr>
              <a:t>MUNICIPALITY: CHIEF ALBERT LUTHULI</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25</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3884842135"/>
              </p:ext>
            </p:extLst>
          </p:nvPr>
        </p:nvGraphicFramePr>
        <p:xfrm>
          <a:off x="0" y="473374"/>
          <a:ext cx="9906000" cy="5563359"/>
        </p:xfrm>
        <a:graphic>
          <a:graphicData uri="http://schemas.openxmlformats.org/drawingml/2006/table">
            <a:tbl>
              <a:tblPr firstRow="1" firstCol="1" bandRow="1"/>
              <a:tblGrid>
                <a:gridCol w="1115165">
                  <a:extLst>
                    <a:ext uri="{9D8B030D-6E8A-4147-A177-3AD203B41FA5}">
                      <a16:colId xmlns:a16="http://schemas.microsoft.com/office/drawing/2014/main" val="20000"/>
                    </a:ext>
                  </a:extLst>
                </a:gridCol>
                <a:gridCol w="8790835">
                  <a:extLst>
                    <a:ext uri="{9D8B030D-6E8A-4147-A177-3AD203B41FA5}">
                      <a16:colId xmlns:a16="http://schemas.microsoft.com/office/drawing/2014/main" val="20001"/>
                    </a:ext>
                  </a:extLst>
                </a:gridCol>
              </a:tblGrid>
              <a:tr h="212498">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Arial" panose="020B0604020202020204" pitchFamily="34" charset="0"/>
                        </a:rPr>
                        <a:t>Political</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lvl="0" indent="-171450" algn="just">
                        <a:lnSpc>
                          <a:spcPct val="115000"/>
                        </a:lnSpc>
                        <a:spcAft>
                          <a:spcPts val="600"/>
                        </a:spcAft>
                        <a:buFont typeface="Arial" panose="020B0604020202020204" pitchFamily="34" charset="0"/>
                        <a:buChar char="•"/>
                      </a:pPr>
                      <a:r>
                        <a:rPr lang="en-GB" sz="1200" dirty="0">
                          <a:solidFill>
                            <a:schemeClr val="tx1"/>
                          </a:solidFill>
                          <a:effectLst/>
                          <a:latin typeface="Arial Narrow" panose="020B0606020202030204" pitchFamily="34" charset="0"/>
                          <a:ea typeface="Times New Roman" charset="0"/>
                          <a:cs typeface="Arial" panose="020B0604020202020204" pitchFamily="34" charset="0"/>
                        </a:rPr>
                        <a:t>The municipal </a:t>
                      </a:r>
                      <a:r>
                        <a:rPr lang="en-GB" sz="1200" baseline="0" dirty="0">
                          <a:solidFill>
                            <a:schemeClr val="tx1"/>
                          </a:solidFill>
                          <a:effectLst/>
                          <a:latin typeface="Arial Narrow" panose="020B0606020202030204" pitchFamily="34" charset="0"/>
                          <a:ea typeface="Times New Roman" charset="0"/>
                          <a:cs typeface="Arial" panose="020B0604020202020204" pitchFamily="34" charset="0"/>
                        </a:rPr>
                        <a:t> council </a:t>
                      </a:r>
                      <a:r>
                        <a:rPr lang="en-GB" sz="1200" dirty="0">
                          <a:solidFill>
                            <a:schemeClr val="tx1"/>
                          </a:solidFill>
                          <a:effectLst/>
                          <a:latin typeface="Arial Narrow" panose="020B0606020202030204" pitchFamily="34" charset="0"/>
                          <a:ea typeface="Times New Roman" charset="0"/>
                          <a:cs typeface="Arial" panose="020B0604020202020204" pitchFamily="34" charset="0"/>
                        </a:rPr>
                        <a:t> is politically stable</a:t>
                      </a:r>
                      <a:r>
                        <a:rPr lang="en-GB" sz="1200" baseline="0" dirty="0">
                          <a:solidFill>
                            <a:schemeClr val="tx1"/>
                          </a:solidFill>
                          <a:effectLst/>
                          <a:latin typeface="Arial Narrow" panose="020B0606020202030204" pitchFamily="34" charset="0"/>
                          <a:ea typeface="Times New Roman" charset="0"/>
                          <a:cs typeface="Arial" panose="020B0604020202020204" pitchFamily="34" charset="0"/>
                        </a:rPr>
                        <a:t>.</a:t>
                      </a:r>
                      <a:endParaRPr lang="en-GB" sz="1200" dirty="0">
                        <a:solidFill>
                          <a:schemeClr val="tx1"/>
                        </a:solidFill>
                        <a:effectLst/>
                        <a:latin typeface="Arial Narrow" panose="020B0606020202030204" pitchFamily="34" charset="0"/>
                        <a:ea typeface="Times New Roman" charset="0"/>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39127">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ZA" sz="1200" b="1" dirty="0">
                          <a:solidFill>
                            <a:schemeClr val="tx1"/>
                          </a:solidFill>
                          <a:effectLst/>
                          <a:latin typeface="Arial Narrow" panose="020B0606020202030204" pitchFamily="34" charset="0"/>
                          <a:ea typeface="Calibri" charset="0"/>
                          <a:cs typeface="Arial" panose="020B0604020202020204" pitchFamily="34" charset="0"/>
                        </a:rPr>
                        <a:t>Governance</a:t>
                      </a:r>
                      <a:endParaRPr lang="en-GB" sz="1200" b="1" dirty="0">
                        <a:solidFill>
                          <a:schemeClr val="tx1"/>
                        </a:solidFill>
                        <a:effectLst/>
                        <a:latin typeface="Arial Narrow" panose="020B0606020202030204" pitchFamily="34" charset="0"/>
                        <a:ea typeface="Times New Roman" charset="0"/>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Establishment and Functionality of Council, MPAC, Risk Management Committee and Audit Committee issues processed by these committees: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Delegations are currently being reviewed, the MPAC, Risk Committee and Audit Committee including Section 79 and Section 80 committees have been established. </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Council is sitting as per legislation.</a:t>
                      </a:r>
                      <a:endPar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endParaRPr>
                    </a:p>
                    <a:p>
                      <a:pPr marL="171450" lvl="0" indent="-171450" algn="just">
                        <a:lnSpc>
                          <a:spcPct val="100000"/>
                        </a:lnSpc>
                        <a:spcAft>
                          <a:spcPts val="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Arial" panose="020B0604020202020204" pitchFamily="34" charset="0"/>
                        </a:rPr>
                        <a:t>Provincial</a:t>
                      </a:r>
                      <a:r>
                        <a:rPr lang="en-ZA" sz="1200" b="1" baseline="0" dirty="0">
                          <a:solidFill>
                            <a:schemeClr val="tx1"/>
                          </a:solidFill>
                          <a:effectLst/>
                          <a:latin typeface="Arial Narrow" panose="020B0606020202030204" pitchFamily="34" charset="0"/>
                          <a:ea typeface="Calibri" charset="0"/>
                          <a:cs typeface="Arial" panose="020B0604020202020204" pitchFamily="34" charset="0"/>
                        </a:rPr>
                        <a:t> Intervention </a:t>
                      </a:r>
                      <a:r>
                        <a:rPr lang="en-ZA" sz="1200" dirty="0">
                          <a:solidFill>
                            <a:schemeClr val="tx1"/>
                          </a:solidFill>
                          <a:effectLst/>
                          <a:latin typeface="Arial Narrow" panose="020B0606020202030204" pitchFamily="34" charset="0"/>
                          <a:ea typeface="Calibri" charset="0"/>
                          <a:cs typeface="Arial" panose="020B0604020202020204" pitchFamily="34" charset="0"/>
                        </a:rPr>
                        <a:t>: No intervention in the municipality</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 in the period under review</a:t>
                      </a:r>
                      <a:endParaRPr lang="en-GB" sz="1200" dirty="0">
                        <a:solidFill>
                          <a:schemeClr val="tx1"/>
                        </a:solidFill>
                        <a:effectLst/>
                        <a:latin typeface="Arial Narrow" panose="020B0606020202030204" pitchFamily="34" charset="0"/>
                        <a:ea typeface="Times New Roman" charset="0"/>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120577">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ZA" sz="1200" b="1" dirty="0">
                          <a:solidFill>
                            <a:schemeClr val="tx1"/>
                          </a:solidFill>
                          <a:effectLst/>
                          <a:latin typeface="Arial Narrow" panose="020B0606020202030204" pitchFamily="34" charset="0"/>
                          <a:ea typeface="Calibri" charset="0"/>
                          <a:cs typeface="Arial" panose="020B0604020202020204" pitchFamily="34" charset="0"/>
                        </a:rPr>
                        <a:t>Institutional Arrangement</a:t>
                      </a:r>
                      <a:endParaRPr lang="en-GB" sz="1200" b="1" dirty="0">
                        <a:solidFill>
                          <a:schemeClr val="tx1"/>
                        </a:solidFill>
                        <a:effectLst/>
                        <a:latin typeface="Arial Narrow" panose="020B0606020202030204" pitchFamily="34" charset="0"/>
                        <a:ea typeface="Times New Roman" charset="0"/>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lvl="0" indent="-171450" algn="l">
                        <a:lnSpc>
                          <a:spcPct val="100000"/>
                        </a:lnSpc>
                        <a:spcAft>
                          <a:spcPts val="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Arial" panose="020B0604020202020204" pitchFamily="34" charset="0"/>
                        </a:rPr>
                        <a:t>Total number of posts on organogram , how many are filled and how many are vacant:</a:t>
                      </a:r>
                      <a:r>
                        <a:rPr lang="en-ZA" sz="1200" b="1" baseline="0" dirty="0">
                          <a:solidFill>
                            <a:schemeClr val="tx1"/>
                          </a:solidFill>
                          <a:effectLst/>
                          <a:latin typeface="Arial Narrow" panose="020B0606020202030204" pitchFamily="34" charset="0"/>
                          <a:ea typeface="Calibri" charset="0"/>
                          <a:cs typeface="Arial" panose="020B0604020202020204" pitchFamily="34" charset="0"/>
                        </a:rPr>
                        <a:t> </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Total number of posts is 543, number of posts filled 482 and there are 61 vacant posts.</a:t>
                      </a:r>
                      <a:endParaRPr lang="en-GB" sz="1200" dirty="0">
                        <a:solidFill>
                          <a:schemeClr val="tx1"/>
                        </a:solidFill>
                        <a:effectLst/>
                        <a:latin typeface="Arial Narrow" panose="020B0606020202030204" pitchFamily="34" charset="0"/>
                        <a:ea typeface="Times New Roman" charset="0"/>
                        <a:cs typeface="Arial" panose="020B0604020202020204" pitchFamily="34" charset="0"/>
                      </a:endParaRPr>
                    </a:p>
                    <a:p>
                      <a:pPr marL="171450" marR="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Status of filling of Top 6: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Four senior managers posts are filled and 2 senior manager posts vacant (CFO and Director Corporate Services).</a:t>
                      </a:r>
                    </a:p>
                    <a:p>
                      <a:pPr marL="171450" marR="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err="1">
                          <a:ln>
                            <a:noFill/>
                          </a:ln>
                          <a:solidFill>
                            <a:schemeClr val="tx1"/>
                          </a:solidFill>
                          <a:effectLst/>
                          <a:uLnTx/>
                          <a:uFillTx/>
                          <a:latin typeface="Arial Narrow" panose="020B0606020202030204" pitchFamily="34" charset="0"/>
                          <a:ea typeface="Calibri" charset="0"/>
                          <a:cs typeface="Arial" panose="020B0604020202020204" pitchFamily="34" charset="0"/>
                        </a:rPr>
                        <a:t>Reviewal</a:t>
                      </a: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 of organogram and correct grading: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The organogram was  reviewed on 21 June 2022. </a:t>
                      </a:r>
                    </a:p>
                    <a:p>
                      <a:pPr marL="171450" lvl="0" indent="-171450" algn="l">
                        <a:lnSpc>
                          <a:spcPct val="100000"/>
                        </a:lnSpc>
                        <a:spcAft>
                          <a:spcPts val="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Arial" panose="020B0604020202020204" pitchFamily="34" charset="0"/>
                        </a:rPr>
                        <a:t>Implementation of Performance Management</a:t>
                      </a:r>
                      <a:r>
                        <a:rPr lang="en-ZA" sz="1200" dirty="0">
                          <a:solidFill>
                            <a:schemeClr val="tx1"/>
                          </a:solidFill>
                          <a:effectLst/>
                          <a:latin typeface="Arial Narrow" panose="020B0606020202030204" pitchFamily="34" charset="0"/>
                          <a:ea typeface="Calibri" charset="0"/>
                          <a:cs typeface="Arial" panose="020B0604020202020204" pitchFamily="34" charset="0"/>
                        </a:rPr>
                        <a:t>:</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 The Municipality is implementing the performance management to Section 54 &amp; 56 managers and it will cascade Performance Management and Development System from level 1 to level 4 during this financial year.</a:t>
                      </a:r>
                      <a:endParaRPr lang="en-GB" sz="1200" dirty="0">
                        <a:solidFill>
                          <a:schemeClr val="tx1"/>
                        </a:solidFill>
                        <a:effectLst/>
                        <a:latin typeface="Arial Narrow" panose="020B0606020202030204" pitchFamily="34" charset="0"/>
                        <a:ea typeface="Times New Roman" charset="0"/>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579194">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Arial" panose="020B0604020202020204" pitchFamily="34" charset="0"/>
                        </a:rPr>
                        <a:t>Financial Management </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In 2015/16 , the municipality obtained qualified with findings audit outcome, in 2016/17 to 2020/21, they improved to unqualified with findings audit outcomes. They are a good potential for Clean Audit in the near future.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The personnel costs as a percentage of operational budget is a  at 34%, which is within  the norm of 25%-40%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UIFW 2019/20 ( R 685 600 806) 2020/21 (R240 436 446 million)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Irregular Expenditure: R 229 431 475 million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F/W Expenditure: R 1 145 358 million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Unauthorized Expenditure: R 9 859 613 million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DWS DEBT: R1 652 413 million</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1911963">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0"/>
                        </a:spcAft>
                      </a:pPr>
                      <a:r>
                        <a:rPr lang="en-ZA" sz="1200" b="1" dirty="0">
                          <a:solidFill>
                            <a:schemeClr val="tx1"/>
                          </a:solidFill>
                          <a:effectLst/>
                          <a:latin typeface="Arial Narrow" panose="020B0606020202030204" pitchFamily="34" charset="0"/>
                          <a:ea typeface="Calibri" charset="0"/>
                          <a:cs typeface="Arial" panose="020B0604020202020204" pitchFamily="34" charset="0"/>
                        </a:rPr>
                        <a:t>Public Participation</a:t>
                      </a:r>
                      <a:endParaRPr lang="en-GB" sz="1200" b="1" dirty="0">
                        <a:solidFill>
                          <a:schemeClr val="tx1"/>
                        </a:solidFill>
                        <a:effectLst/>
                        <a:latin typeface="Arial Narrow" panose="020B0606020202030204" pitchFamily="34" charset="0"/>
                        <a:ea typeface="Times New Roman" charset="0"/>
                        <a:cs typeface="Arial" panose="020B0604020202020204" pitchFamily="34" charset="0"/>
                      </a:endParaRPr>
                    </a:p>
                    <a:p>
                      <a:pPr>
                        <a:spcAft>
                          <a:spcPts val="0"/>
                        </a:spcAft>
                      </a:pPr>
                      <a:r>
                        <a:rPr lang="en-ZA" sz="1200" b="1" dirty="0">
                          <a:solidFill>
                            <a:schemeClr val="tx1"/>
                          </a:solidFill>
                          <a:effectLst/>
                          <a:latin typeface="Arial Narrow" panose="020B0606020202030204" pitchFamily="34" charset="0"/>
                          <a:ea typeface="Calibri" charset="0"/>
                          <a:cs typeface="Arial" panose="020B0604020202020204" pitchFamily="34" charset="0"/>
                        </a:rPr>
                        <a:t> </a:t>
                      </a:r>
                      <a:endParaRPr lang="en-GB" sz="1200" b="1" dirty="0">
                        <a:solidFill>
                          <a:schemeClr val="tx1"/>
                        </a:solidFill>
                        <a:effectLst/>
                        <a:latin typeface="Arial Narrow" panose="020B0606020202030204" pitchFamily="34" charset="0"/>
                        <a:ea typeface="Times New Roman" charset="0"/>
                        <a:cs typeface="Arial" panose="020B0604020202020204" pitchFamily="34" charset="0"/>
                      </a:endParaRPr>
                    </a:p>
                    <a:p>
                      <a:pPr>
                        <a:spcAft>
                          <a:spcPts val="0"/>
                        </a:spcAft>
                      </a:pPr>
                      <a:r>
                        <a:rPr lang="en-ZA" sz="1200" b="1" dirty="0">
                          <a:solidFill>
                            <a:schemeClr val="tx1"/>
                          </a:solidFill>
                          <a:effectLst/>
                          <a:latin typeface="Arial Narrow" panose="020B0606020202030204" pitchFamily="34" charset="0"/>
                          <a:ea typeface="Calibri" charset="0"/>
                          <a:cs typeface="Arial" panose="020B0604020202020204" pitchFamily="34" charset="0"/>
                        </a:rPr>
                        <a:t> </a:t>
                      </a:r>
                      <a:endParaRPr lang="en-GB" sz="1200" b="1" dirty="0">
                        <a:solidFill>
                          <a:schemeClr val="tx1"/>
                        </a:solidFill>
                        <a:effectLst/>
                        <a:latin typeface="Arial Narrow" panose="020B0606020202030204" pitchFamily="34" charset="0"/>
                        <a:ea typeface="Times New Roman"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74295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Number of ward committees established and functional ward committees: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25 out 25 ward committees  have been established to date. Induction of Ward committees was done. 25 out of 25 ward committees are functional. </a:t>
                      </a:r>
                    </a:p>
                    <a:p>
                      <a:pPr marL="171450" marR="0" lvl="0" indent="-171450" algn="just" defTabSz="74295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CDWs appointed vs Vacancies: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24 CDWs have been appointed and there are 4 vacancies</a:t>
                      </a:r>
                    </a:p>
                    <a:p>
                      <a:pPr marL="171450" marR="0" lvl="0" indent="-171450" algn="just" defTabSz="74295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Does municipality have complaints management system and is it effective, what are the turn around times to respond to issues</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 The municipality has an effective complaints management system and the turnaround time to respond to issues is 3 days.</a:t>
                      </a:r>
                      <a:endPar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charset="0"/>
                        <a:cs typeface="Arial" panose="020B0604020202020204" pitchFamily="34" charset="0"/>
                      </a:endParaRPr>
                    </a:p>
                    <a:p>
                      <a:pPr marL="171450" marR="0" lvl="0" indent="-171450" algn="just" defTabSz="74295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Strategies put in place to deal with community complaints to reduce court actions against the municipality</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 The municipality has developed an Complaint management System, Early Warning System and Petitions Committee.</a:t>
                      </a:r>
                      <a:endPar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charset="0"/>
                        <a:cs typeface="Arial" panose="020B0604020202020204" pitchFamily="34" charset="0"/>
                      </a:endParaRPr>
                    </a:p>
                    <a:p>
                      <a:pPr marL="171450" marR="0" lvl="0" indent="-171450" algn="just" defTabSz="74295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Does the municipality have an approved public participation strategy: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The Municipality has an approved Public Participation Strategy.</a:t>
                      </a:r>
                      <a:endPar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59024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0"/>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defTabSz="742950" eaLnBrk="1" hangingPunct="1"/>
            <a:r>
              <a:rPr lang="en-ZA" b="1">
                <a:solidFill>
                  <a:prstClr val="black"/>
                </a:solidFill>
                <a:latin typeface="Calibri"/>
                <a:ea typeface="+mj-ea"/>
                <a:cs typeface="+mj-cs"/>
              </a:rPr>
              <a:t>MUNICIPALITY: CHIEF ALBERT LUTHULI</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26</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5" name="Content Placeholder 6"/>
          <p:cNvGraphicFramePr>
            <a:graphicFrameLocks/>
          </p:cNvGraphicFramePr>
          <p:nvPr>
            <p:extLst>
              <p:ext uri="{D42A27DB-BD31-4B8C-83A1-F6EECF244321}">
                <p14:modId xmlns:p14="http://schemas.microsoft.com/office/powerpoint/2010/main" val="2639248185"/>
              </p:ext>
            </p:extLst>
          </p:nvPr>
        </p:nvGraphicFramePr>
        <p:xfrm>
          <a:off x="0" y="461665"/>
          <a:ext cx="9906000" cy="4197546"/>
        </p:xfrm>
        <a:graphic>
          <a:graphicData uri="http://schemas.openxmlformats.org/drawingml/2006/table">
            <a:tbl>
              <a:tblPr firstRow="1" firstCol="1" bandRow="1"/>
              <a:tblGrid>
                <a:gridCol w="1000172">
                  <a:extLst>
                    <a:ext uri="{9D8B030D-6E8A-4147-A177-3AD203B41FA5}">
                      <a16:colId xmlns:a16="http://schemas.microsoft.com/office/drawing/2014/main" val="20000"/>
                    </a:ext>
                  </a:extLst>
                </a:gridCol>
                <a:gridCol w="8905828">
                  <a:extLst>
                    <a:ext uri="{9D8B030D-6E8A-4147-A177-3AD203B41FA5}">
                      <a16:colId xmlns:a16="http://schemas.microsoft.com/office/drawing/2014/main" val="20001"/>
                    </a:ext>
                  </a:extLst>
                </a:gridCol>
              </a:tblGrid>
              <a:tr h="3186791">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0"/>
                        </a:spcAft>
                      </a:pPr>
                      <a:r>
                        <a:rPr lang="en-ZA" sz="1100" b="1" dirty="0">
                          <a:effectLst/>
                          <a:latin typeface="Arial" panose="020B0604020202020204" pitchFamily="34" charset="0"/>
                          <a:ea typeface="Calibri" charset="0"/>
                          <a:cs typeface="Arial" panose="020B0604020202020204" pitchFamily="34" charset="0"/>
                        </a:rPr>
                        <a:t>Basic Services</a:t>
                      </a:r>
                      <a:endParaRPr lang="en-GB" sz="1100" b="1" dirty="0">
                        <a:effectLst/>
                        <a:latin typeface="Arial" panose="020B0604020202020204" pitchFamily="34" charset="0"/>
                        <a:ea typeface="Times New Roman"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07000"/>
                        </a:lnSpc>
                        <a:spcBef>
                          <a:spcPct val="20000"/>
                        </a:spcBef>
                        <a:spcAft>
                          <a:spcPts val="800"/>
                        </a:spcAft>
                        <a:buClrTx/>
                        <a:buSzTx/>
                        <a:buFont typeface="Arial" panose="020B0604020202020204" pitchFamily="34" charset="0"/>
                        <a:buChar char="•"/>
                        <a:tabLst/>
                        <a:defRPr/>
                      </a:pPr>
                      <a:r>
                        <a:rPr lang="en-ZA" sz="1100" b="0" kern="1200" baseline="0" noProof="0" dirty="0">
                          <a:solidFill>
                            <a:schemeClr val="tx1"/>
                          </a:solidFill>
                          <a:latin typeface="Arial" panose="020B0604020202020204" pitchFamily="34" charset="0"/>
                          <a:ea typeface="+mn-ea"/>
                          <a:cs typeface="Arial" panose="020B0604020202020204" pitchFamily="34" charset="0"/>
                        </a:rPr>
                        <a:t>The municipality has the following </a:t>
                      </a:r>
                      <a:r>
                        <a:rPr lang="en-ZA" sz="1100" b="1" kern="1200" baseline="0" noProof="0" dirty="0">
                          <a:solidFill>
                            <a:schemeClr val="tx1"/>
                          </a:solidFill>
                          <a:latin typeface="Arial" panose="020B0604020202020204" pitchFamily="34" charset="0"/>
                          <a:ea typeface="+mn-ea"/>
                          <a:cs typeface="Arial" panose="020B0604020202020204" pitchFamily="34" charset="0"/>
                        </a:rPr>
                        <a:t>basic service backlog</a:t>
                      </a:r>
                      <a:r>
                        <a:rPr lang="en-ZA" sz="1100" b="0" kern="1200" baseline="0" noProof="0" dirty="0">
                          <a:solidFill>
                            <a:schemeClr val="tx1"/>
                          </a:solidFill>
                          <a:latin typeface="Arial" panose="020B0604020202020204" pitchFamily="34" charset="0"/>
                          <a:ea typeface="+mn-ea"/>
                          <a:cs typeface="Arial" panose="020B0604020202020204" pitchFamily="34" charset="0"/>
                        </a:rPr>
                        <a:t>: water (</a:t>
                      </a:r>
                      <a:r>
                        <a:rPr lang="en-ZA" sz="1100" b="1" kern="1200" baseline="0" noProof="0" dirty="0">
                          <a:solidFill>
                            <a:schemeClr val="tx1"/>
                          </a:solidFill>
                          <a:latin typeface="Arial" panose="020B0604020202020204" pitchFamily="34" charset="0"/>
                          <a:ea typeface="+mn-ea"/>
                          <a:cs typeface="Arial" panose="020B0604020202020204" pitchFamily="34" charset="0"/>
                        </a:rPr>
                        <a:t>18,4%</a:t>
                      </a:r>
                      <a:r>
                        <a:rPr lang="en-ZA" sz="1100" b="0" kern="1200" baseline="0" noProof="0" dirty="0">
                          <a:solidFill>
                            <a:schemeClr val="tx1"/>
                          </a:solidFill>
                          <a:latin typeface="Arial" panose="020B0604020202020204" pitchFamily="34" charset="0"/>
                          <a:ea typeface="+mn-ea"/>
                          <a:cs typeface="Arial" panose="020B0604020202020204" pitchFamily="34" charset="0"/>
                        </a:rPr>
                        <a:t>), sanitation (</a:t>
                      </a:r>
                      <a:r>
                        <a:rPr lang="en-ZA" sz="1100" b="1" kern="1200" baseline="0" noProof="0" dirty="0">
                          <a:solidFill>
                            <a:schemeClr val="tx1"/>
                          </a:solidFill>
                          <a:latin typeface="Arial" panose="020B0604020202020204" pitchFamily="34" charset="0"/>
                          <a:ea typeface="+mn-ea"/>
                          <a:cs typeface="Arial" panose="020B0604020202020204" pitchFamily="34" charset="0"/>
                        </a:rPr>
                        <a:t>3,4%</a:t>
                      </a:r>
                      <a:r>
                        <a:rPr lang="en-ZA" sz="1100" b="0" kern="1200" baseline="0" noProof="0" dirty="0">
                          <a:solidFill>
                            <a:schemeClr val="tx1"/>
                          </a:solidFill>
                          <a:latin typeface="Arial" panose="020B0604020202020204" pitchFamily="34" charset="0"/>
                          <a:ea typeface="+mn-ea"/>
                          <a:cs typeface="Arial" panose="020B0604020202020204" pitchFamily="34" charset="0"/>
                        </a:rPr>
                        <a:t>), electricity (</a:t>
                      </a:r>
                      <a:r>
                        <a:rPr lang="en-ZA" sz="1100" b="1" kern="1200" baseline="0" noProof="0" dirty="0">
                          <a:solidFill>
                            <a:schemeClr val="tx1"/>
                          </a:solidFill>
                          <a:latin typeface="Arial" panose="020B0604020202020204" pitchFamily="34" charset="0"/>
                          <a:ea typeface="+mn-ea"/>
                          <a:cs typeface="Arial" panose="020B0604020202020204" pitchFamily="34" charset="0"/>
                        </a:rPr>
                        <a:t>3,6%</a:t>
                      </a:r>
                      <a:r>
                        <a:rPr lang="en-ZA" sz="1100" b="0" kern="1200" baseline="0" noProof="0" dirty="0">
                          <a:solidFill>
                            <a:schemeClr val="tx1"/>
                          </a:solidFill>
                          <a:latin typeface="Arial" panose="020B0604020202020204" pitchFamily="34" charset="0"/>
                          <a:ea typeface="+mn-ea"/>
                          <a:cs typeface="Arial" panose="020B0604020202020204" pitchFamily="34" charset="0"/>
                        </a:rPr>
                        <a:t>) and refuse removal (</a:t>
                      </a:r>
                      <a:r>
                        <a:rPr lang="en-ZA" sz="1100" b="1" kern="1200" baseline="0" noProof="0" dirty="0">
                          <a:solidFill>
                            <a:schemeClr val="tx1"/>
                          </a:solidFill>
                          <a:latin typeface="Arial" panose="020B0604020202020204" pitchFamily="34" charset="0"/>
                          <a:ea typeface="+mn-ea"/>
                          <a:cs typeface="Arial" panose="020B0604020202020204" pitchFamily="34" charset="0"/>
                        </a:rPr>
                        <a:t>76%</a:t>
                      </a:r>
                      <a:r>
                        <a:rPr lang="en-ZA" sz="1100" b="0" kern="1200" baseline="0" noProof="0" dirty="0">
                          <a:solidFill>
                            <a:schemeClr val="tx1"/>
                          </a:solidFill>
                          <a:latin typeface="Arial" panose="020B0604020202020204" pitchFamily="34" charset="0"/>
                          <a:ea typeface="+mn-ea"/>
                          <a:cs typeface="Arial" panose="020B0604020202020204" pitchFamily="34" charset="0"/>
                        </a:rPr>
                        <a:t>).</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100" b="1" kern="1200" baseline="0" dirty="0">
                          <a:solidFill>
                            <a:schemeClr val="dk1"/>
                          </a:solidFill>
                          <a:latin typeface="Arial" panose="020B0604020202020204" pitchFamily="34" charset="0"/>
                          <a:ea typeface="+mn-ea"/>
                          <a:cs typeface="Arial" panose="020B0604020202020204" pitchFamily="34" charset="0"/>
                        </a:rPr>
                        <a:t>Areas without water since 1994</a:t>
                      </a:r>
                      <a:r>
                        <a:rPr lang="en-ZA" sz="1100" b="0" kern="1200" baseline="0" dirty="0">
                          <a:solidFill>
                            <a:schemeClr val="tx1"/>
                          </a:solidFill>
                          <a:latin typeface="Arial" panose="020B0604020202020204" pitchFamily="34" charset="0"/>
                          <a:ea typeface="+mn-ea"/>
                          <a:cs typeface="Arial" panose="020B0604020202020204" pitchFamily="34" charset="0"/>
                        </a:rPr>
                        <a:t>: The municipality has the following areas which have no water connection and </a:t>
                      </a:r>
                      <a:r>
                        <a:rPr lang="en-ZA" sz="1100" baseline="0" dirty="0">
                          <a:solidFill>
                            <a:schemeClr val="tx1"/>
                          </a:solidFill>
                          <a:effectLst/>
                          <a:latin typeface="Arial" panose="020B0604020202020204" pitchFamily="34" charset="0"/>
                          <a:ea typeface="Calibri" charset="0"/>
                          <a:cs typeface="Arial" panose="020B0604020202020204" pitchFamily="34" charset="0"/>
                        </a:rPr>
                        <a:t>depend on temporary supply of water: </a:t>
                      </a:r>
                      <a:r>
                        <a:rPr lang="en-ZA" sz="1100" b="0" kern="1200" baseline="0" dirty="0" err="1">
                          <a:solidFill>
                            <a:schemeClr val="tx1"/>
                          </a:solidFill>
                          <a:latin typeface="Arial" panose="020B0604020202020204" pitchFamily="34" charset="0"/>
                          <a:ea typeface="+mn-ea"/>
                          <a:cs typeface="Arial" panose="020B0604020202020204" pitchFamily="34" charset="0"/>
                        </a:rPr>
                        <a:t>Noordeen,Syde,Gagashe</a:t>
                      </a:r>
                      <a:r>
                        <a:rPr lang="en-ZA" sz="1100" b="0" kern="1200" baseline="0" dirty="0">
                          <a:solidFill>
                            <a:schemeClr val="tx1"/>
                          </a:solidFill>
                          <a:latin typeface="Arial" panose="020B0604020202020204" pitchFamily="34" charset="0"/>
                          <a:ea typeface="+mn-ea"/>
                          <a:cs typeface="Arial" panose="020B0604020202020204" pitchFamily="34" charset="0"/>
                        </a:rPr>
                        <a:t> (Ward 1), Ndonga &amp; </a:t>
                      </a:r>
                      <a:r>
                        <a:rPr lang="en-ZA" sz="1100" b="0" kern="1200" baseline="0" dirty="0" err="1">
                          <a:solidFill>
                            <a:schemeClr val="tx1"/>
                          </a:solidFill>
                          <a:latin typeface="Arial" panose="020B0604020202020204" pitchFamily="34" charset="0"/>
                          <a:ea typeface="+mn-ea"/>
                          <a:cs typeface="Arial" panose="020B0604020202020204" pitchFamily="34" charset="0"/>
                        </a:rPr>
                        <a:t>Dumberton</a:t>
                      </a:r>
                      <a:r>
                        <a:rPr lang="en-ZA" sz="1100" b="0" kern="1200" baseline="0" dirty="0">
                          <a:solidFill>
                            <a:schemeClr val="tx1"/>
                          </a:solidFill>
                          <a:latin typeface="Arial" panose="020B0604020202020204" pitchFamily="34" charset="0"/>
                          <a:ea typeface="+mn-ea"/>
                          <a:cs typeface="Arial" panose="020B0604020202020204" pitchFamily="34" charset="0"/>
                        </a:rPr>
                        <a:t> (Ward 3), Ndonga (Ward 4),</a:t>
                      </a:r>
                      <a:r>
                        <a:rPr lang="en-ZA" sz="1100" b="0" kern="1200" baseline="0" dirty="0" err="1">
                          <a:solidFill>
                            <a:schemeClr val="tx1"/>
                          </a:solidFill>
                          <a:latin typeface="Arial" panose="020B0604020202020204" pitchFamily="34" charset="0"/>
                          <a:ea typeface="+mn-ea"/>
                          <a:cs typeface="Arial" panose="020B0604020202020204" pitchFamily="34" charset="0"/>
                        </a:rPr>
                        <a:t>Mafufumbe</a:t>
                      </a:r>
                      <a:r>
                        <a:rPr lang="en-ZA" sz="1100" b="0" kern="1200" baseline="0" dirty="0">
                          <a:solidFill>
                            <a:schemeClr val="tx1"/>
                          </a:solidFill>
                          <a:latin typeface="Arial" panose="020B0604020202020204" pitchFamily="34" charset="0"/>
                          <a:ea typeface="+mn-ea"/>
                          <a:cs typeface="Arial" panose="020B0604020202020204" pitchFamily="34" charset="0"/>
                        </a:rPr>
                        <a:t>, </a:t>
                      </a:r>
                      <a:r>
                        <a:rPr lang="en-ZA" sz="1100" b="0" kern="1200" baseline="0" dirty="0" err="1">
                          <a:solidFill>
                            <a:schemeClr val="tx1"/>
                          </a:solidFill>
                          <a:latin typeface="Arial" panose="020B0604020202020204" pitchFamily="34" charset="0"/>
                          <a:ea typeface="+mn-ea"/>
                          <a:cs typeface="Arial" panose="020B0604020202020204" pitchFamily="34" charset="0"/>
                        </a:rPr>
                        <a:t>KaJimmy</a:t>
                      </a:r>
                      <a:r>
                        <a:rPr lang="en-ZA" sz="1100" b="0" kern="1200" baseline="0" dirty="0">
                          <a:solidFill>
                            <a:schemeClr val="tx1"/>
                          </a:solidFill>
                          <a:latin typeface="Arial" panose="020B0604020202020204" pitchFamily="34" charset="0"/>
                          <a:ea typeface="+mn-ea"/>
                          <a:cs typeface="Arial" panose="020B0604020202020204" pitchFamily="34" charset="0"/>
                        </a:rPr>
                        <a:t>, Mayflower gates (Ward 7), </a:t>
                      </a:r>
                      <a:r>
                        <a:rPr lang="en-ZA" sz="1100" b="0" kern="1200" baseline="0" dirty="0" err="1">
                          <a:solidFill>
                            <a:schemeClr val="tx1"/>
                          </a:solidFill>
                          <a:latin typeface="Arial" panose="020B0604020202020204" pitchFamily="34" charset="0"/>
                          <a:ea typeface="+mn-ea"/>
                          <a:cs typeface="Arial" panose="020B0604020202020204" pitchFamily="34" charset="0"/>
                        </a:rPr>
                        <a:t>Beeskop</a:t>
                      </a:r>
                      <a:r>
                        <a:rPr lang="en-ZA" sz="1100" b="0" kern="1200" baseline="0" dirty="0">
                          <a:solidFill>
                            <a:schemeClr val="tx1"/>
                          </a:solidFill>
                          <a:latin typeface="Arial" panose="020B0604020202020204" pitchFamily="34" charset="0"/>
                          <a:ea typeface="+mn-ea"/>
                          <a:cs typeface="Arial" panose="020B0604020202020204" pitchFamily="34" charset="0"/>
                        </a:rPr>
                        <a:t>, </a:t>
                      </a:r>
                      <a:r>
                        <a:rPr lang="en-ZA" sz="1100" b="0" kern="1200" baseline="0" dirty="0" err="1">
                          <a:solidFill>
                            <a:schemeClr val="tx1"/>
                          </a:solidFill>
                          <a:latin typeface="Arial" panose="020B0604020202020204" pitchFamily="34" charset="0"/>
                          <a:ea typeface="+mn-ea"/>
                          <a:cs typeface="Arial" panose="020B0604020202020204" pitchFamily="34" charset="0"/>
                        </a:rPr>
                        <a:t>Hartebeeskop</a:t>
                      </a:r>
                      <a:r>
                        <a:rPr lang="en-ZA" sz="1100" b="0" kern="1200" baseline="0" dirty="0">
                          <a:solidFill>
                            <a:schemeClr val="tx1"/>
                          </a:solidFill>
                          <a:latin typeface="Arial" panose="020B0604020202020204" pitchFamily="34" charset="0"/>
                          <a:ea typeface="+mn-ea"/>
                          <a:cs typeface="Arial" panose="020B0604020202020204" pitchFamily="34" charset="0"/>
                        </a:rPr>
                        <a:t> and </a:t>
                      </a:r>
                      <a:r>
                        <a:rPr lang="en-ZA" sz="1100" b="0" kern="1200" baseline="0" dirty="0" err="1">
                          <a:solidFill>
                            <a:schemeClr val="tx1"/>
                          </a:solidFill>
                          <a:latin typeface="Arial" panose="020B0604020202020204" pitchFamily="34" charset="0"/>
                          <a:ea typeface="+mn-ea"/>
                          <a:cs typeface="Arial" panose="020B0604020202020204" pitchFamily="34" charset="0"/>
                        </a:rPr>
                        <a:t>Ekukhanyeni</a:t>
                      </a:r>
                      <a:r>
                        <a:rPr lang="en-ZA" sz="1100" b="0" kern="1200" baseline="0" dirty="0">
                          <a:solidFill>
                            <a:schemeClr val="tx1"/>
                          </a:solidFill>
                          <a:latin typeface="Arial" panose="020B0604020202020204" pitchFamily="34" charset="0"/>
                          <a:ea typeface="+mn-ea"/>
                          <a:cs typeface="Arial" panose="020B0604020202020204" pitchFamily="34" charset="0"/>
                        </a:rPr>
                        <a:t> (Ward 8), Waverly ,Ema-18, </a:t>
                      </a:r>
                      <a:r>
                        <a:rPr lang="en-ZA" sz="1100" b="0" kern="1200" baseline="0" dirty="0" err="1">
                          <a:solidFill>
                            <a:schemeClr val="tx1"/>
                          </a:solidFill>
                          <a:latin typeface="Arial" panose="020B0604020202020204" pitchFamily="34" charset="0"/>
                          <a:ea typeface="+mn-ea"/>
                          <a:cs typeface="Arial" panose="020B0604020202020204" pitchFamily="34" charset="0"/>
                        </a:rPr>
                        <a:t>Esandleni</a:t>
                      </a:r>
                      <a:r>
                        <a:rPr lang="en-ZA" sz="1100" b="0" kern="1200" baseline="0" dirty="0">
                          <a:solidFill>
                            <a:schemeClr val="tx1"/>
                          </a:solidFill>
                          <a:latin typeface="Arial" panose="020B0604020202020204" pitchFamily="34" charset="0"/>
                          <a:ea typeface="+mn-ea"/>
                          <a:cs typeface="Arial" panose="020B0604020202020204" pitchFamily="34" charset="0"/>
                        </a:rPr>
                        <a:t>, Hereford &amp; </a:t>
                      </a:r>
                      <a:r>
                        <a:rPr lang="en-ZA" sz="1100" b="0" kern="1200" baseline="0" dirty="0" err="1">
                          <a:solidFill>
                            <a:schemeClr val="tx1"/>
                          </a:solidFill>
                          <a:latin typeface="Arial" panose="020B0604020202020204" pitchFamily="34" charset="0"/>
                          <a:ea typeface="+mn-ea"/>
                          <a:cs typeface="Arial" panose="020B0604020202020204" pitchFamily="34" charset="0"/>
                        </a:rPr>
                        <a:t>Ngodini</a:t>
                      </a:r>
                      <a:r>
                        <a:rPr lang="en-ZA" sz="1100" b="0" kern="1200" baseline="0" dirty="0">
                          <a:solidFill>
                            <a:schemeClr val="tx1"/>
                          </a:solidFill>
                          <a:latin typeface="Arial" panose="020B0604020202020204" pitchFamily="34" charset="0"/>
                          <a:ea typeface="+mn-ea"/>
                          <a:cs typeface="Arial" panose="020B0604020202020204" pitchFamily="34" charset="0"/>
                        </a:rPr>
                        <a:t> (Ward 9), </a:t>
                      </a:r>
                      <a:r>
                        <a:rPr lang="en-ZA" sz="1100" b="0" kern="1200" baseline="0" dirty="0" err="1">
                          <a:solidFill>
                            <a:schemeClr val="tx1"/>
                          </a:solidFill>
                          <a:latin typeface="Arial" panose="020B0604020202020204" pitchFamily="34" charset="0"/>
                          <a:ea typeface="+mn-ea"/>
                          <a:cs typeface="Arial" panose="020B0604020202020204" pitchFamily="34" charset="0"/>
                        </a:rPr>
                        <a:t>Arhamburgh</a:t>
                      </a:r>
                      <a:r>
                        <a:rPr lang="en-ZA" sz="1100" b="0" kern="1200" baseline="0" dirty="0">
                          <a:solidFill>
                            <a:schemeClr val="tx1"/>
                          </a:solidFill>
                          <a:latin typeface="Arial" panose="020B0604020202020204" pitchFamily="34" charset="0"/>
                          <a:ea typeface="+mn-ea"/>
                          <a:cs typeface="Arial" panose="020B0604020202020204" pitchFamily="34" charset="0"/>
                        </a:rPr>
                        <a:t> and </a:t>
                      </a:r>
                      <a:r>
                        <a:rPr lang="en-ZA" sz="1100" b="0" kern="1200" baseline="0" dirty="0" err="1">
                          <a:solidFill>
                            <a:schemeClr val="tx1"/>
                          </a:solidFill>
                          <a:latin typeface="Arial" panose="020B0604020202020204" pitchFamily="34" charset="0"/>
                          <a:ea typeface="+mn-ea"/>
                          <a:cs typeface="Arial" panose="020B0604020202020204" pitchFamily="34" charset="0"/>
                        </a:rPr>
                        <a:t>Emasosheni</a:t>
                      </a:r>
                      <a:r>
                        <a:rPr lang="en-ZA" sz="1100" b="0" kern="1200" baseline="0" dirty="0">
                          <a:solidFill>
                            <a:schemeClr val="tx1"/>
                          </a:solidFill>
                          <a:latin typeface="Arial" panose="020B0604020202020204" pitchFamily="34" charset="0"/>
                          <a:ea typeface="+mn-ea"/>
                          <a:cs typeface="Arial" panose="020B0604020202020204" pitchFamily="34" charset="0"/>
                        </a:rPr>
                        <a:t> (Ward 10), </a:t>
                      </a:r>
                      <a:r>
                        <a:rPr lang="en-ZA" sz="1100" b="0" kern="1200" baseline="0" dirty="0" err="1">
                          <a:solidFill>
                            <a:schemeClr val="tx1"/>
                          </a:solidFill>
                          <a:latin typeface="Arial" panose="020B0604020202020204" pitchFamily="34" charset="0"/>
                          <a:ea typeface="+mn-ea"/>
                          <a:cs typeface="Arial" panose="020B0604020202020204" pitchFamily="34" charset="0"/>
                        </a:rPr>
                        <a:t>Ngcakini</a:t>
                      </a:r>
                      <a:r>
                        <a:rPr lang="en-ZA" sz="1100" b="0" kern="1200" baseline="0" dirty="0">
                          <a:solidFill>
                            <a:schemeClr val="tx1"/>
                          </a:solidFill>
                          <a:latin typeface="Arial" panose="020B0604020202020204" pitchFamily="34" charset="0"/>
                          <a:ea typeface="+mn-ea"/>
                          <a:cs typeface="Arial" panose="020B0604020202020204" pitchFamily="34" charset="0"/>
                        </a:rPr>
                        <a:t> (Ward 12), </a:t>
                      </a:r>
                      <a:r>
                        <a:rPr lang="en-ZA" sz="1100" b="0" kern="1200" baseline="0" dirty="0" err="1">
                          <a:solidFill>
                            <a:schemeClr val="tx1"/>
                          </a:solidFill>
                          <a:latin typeface="Arial" panose="020B0604020202020204" pitchFamily="34" charset="0"/>
                          <a:ea typeface="+mn-ea"/>
                          <a:cs typeface="Arial" panose="020B0604020202020204" pitchFamily="34" charset="0"/>
                        </a:rPr>
                        <a:t>Khuzulwane</a:t>
                      </a:r>
                      <a:r>
                        <a:rPr lang="en-ZA" sz="1100" b="0" kern="1200" baseline="0" dirty="0">
                          <a:solidFill>
                            <a:schemeClr val="tx1"/>
                          </a:solidFill>
                          <a:latin typeface="Arial" panose="020B0604020202020204" pitchFamily="34" charset="0"/>
                          <a:ea typeface="+mn-ea"/>
                          <a:cs typeface="Arial" panose="020B0604020202020204" pitchFamily="34" charset="0"/>
                        </a:rPr>
                        <a:t>, </a:t>
                      </a:r>
                      <a:r>
                        <a:rPr lang="en-ZA" sz="1100" b="0" kern="1200" baseline="0" dirty="0" err="1">
                          <a:solidFill>
                            <a:schemeClr val="tx1"/>
                          </a:solidFill>
                          <a:latin typeface="Arial" panose="020B0604020202020204" pitchFamily="34" charset="0"/>
                          <a:ea typeface="+mn-ea"/>
                          <a:cs typeface="Arial" panose="020B0604020202020204" pitchFamily="34" charset="0"/>
                        </a:rPr>
                        <a:t>Dwaleni</a:t>
                      </a:r>
                      <a:r>
                        <a:rPr lang="en-ZA" sz="1100" b="0" kern="1200" baseline="0" dirty="0">
                          <a:solidFill>
                            <a:schemeClr val="tx1"/>
                          </a:solidFill>
                          <a:latin typeface="Arial" panose="020B0604020202020204" pitchFamily="34" charset="0"/>
                          <a:ea typeface="+mn-ea"/>
                          <a:cs typeface="Arial" panose="020B0604020202020204" pitchFamily="34" charset="0"/>
                        </a:rPr>
                        <a:t> (Ward 13), Next to Magistrate Court (Ward 14), </a:t>
                      </a:r>
                      <a:r>
                        <a:rPr lang="en-ZA" sz="1100" b="0" kern="1200" baseline="0" dirty="0" err="1">
                          <a:solidFill>
                            <a:schemeClr val="tx1"/>
                          </a:solidFill>
                          <a:latin typeface="Arial" panose="020B0604020202020204" pitchFamily="34" charset="0"/>
                          <a:ea typeface="+mn-ea"/>
                          <a:cs typeface="Arial" panose="020B0604020202020204" pitchFamily="34" charset="0"/>
                        </a:rPr>
                        <a:t>KaNtshwele</a:t>
                      </a:r>
                      <a:r>
                        <a:rPr lang="en-ZA" sz="1100" b="0" kern="1200" baseline="0" dirty="0">
                          <a:solidFill>
                            <a:schemeClr val="tx1"/>
                          </a:solidFill>
                          <a:latin typeface="Arial" panose="020B0604020202020204" pitchFamily="34" charset="0"/>
                          <a:ea typeface="+mn-ea"/>
                          <a:cs typeface="Arial" panose="020B0604020202020204" pitchFamily="34" charset="0"/>
                        </a:rPr>
                        <a:t>, the brook (Ward 16), </a:t>
                      </a:r>
                      <a:r>
                        <a:rPr lang="en-ZA" sz="1100" b="0" kern="1200" baseline="0" dirty="0" err="1">
                          <a:solidFill>
                            <a:schemeClr val="tx1"/>
                          </a:solidFill>
                          <a:latin typeface="Arial" panose="020B0604020202020204" pitchFamily="34" charset="0"/>
                          <a:ea typeface="+mn-ea"/>
                          <a:cs typeface="Arial" panose="020B0604020202020204" pitchFamily="34" charset="0"/>
                        </a:rPr>
                        <a:t>Manzana</a:t>
                      </a:r>
                      <a:r>
                        <a:rPr lang="en-ZA" sz="1100" b="0" kern="1200" baseline="0" dirty="0">
                          <a:solidFill>
                            <a:schemeClr val="tx1"/>
                          </a:solidFill>
                          <a:latin typeface="Arial" panose="020B0604020202020204" pitchFamily="34" charset="0"/>
                          <a:ea typeface="+mn-ea"/>
                          <a:cs typeface="Arial" panose="020B0604020202020204" pitchFamily="34" charset="0"/>
                        </a:rPr>
                        <a:t> Farms, </a:t>
                      </a:r>
                      <a:r>
                        <a:rPr lang="en-ZA" sz="1100" b="0" kern="1200" baseline="0" dirty="0" err="1">
                          <a:solidFill>
                            <a:schemeClr val="tx1"/>
                          </a:solidFill>
                          <a:latin typeface="Arial" panose="020B0604020202020204" pitchFamily="34" charset="0"/>
                          <a:ea typeface="+mn-ea"/>
                          <a:cs typeface="Arial" panose="020B0604020202020204" pitchFamily="34" charset="0"/>
                        </a:rPr>
                        <a:t>Magudu</a:t>
                      </a:r>
                      <a:r>
                        <a:rPr lang="en-ZA" sz="1100" b="0" kern="1200" baseline="0" dirty="0">
                          <a:solidFill>
                            <a:schemeClr val="tx1"/>
                          </a:solidFill>
                          <a:latin typeface="Arial" panose="020B0604020202020204" pitchFamily="34" charset="0"/>
                          <a:ea typeface="+mn-ea"/>
                          <a:cs typeface="Arial" panose="020B0604020202020204" pitchFamily="34" charset="0"/>
                        </a:rPr>
                        <a:t>, </a:t>
                      </a:r>
                      <a:r>
                        <a:rPr lang="en-ZA" sz="1100" b="0" kern="1200" baseline="0" dirty="0" err="1">
                          <a:solidFill>
                            <a:schemeClr val="tx1"/>
                          </a:solidFill>
                          <a:latin typeface="Arial" panose="020B0604020202020204" pitchFamily="34" charset="0"/>
                          <a:ea typeface="+mn-ea"/>
                          <a:cs typeface="Arial" panose="020B0604020202020204" pitchFamily="34" charset="0"/>
                        </a:rPr>
                        <a:t>Lekkerloop</a:t>
                      </a:r>
                      <a:r>
                        <a:rPr lang="en-ZA" sz="1100" b="0" kern="1200" baseline="0" dirty="0">
                          <a:solidFill>
                            <a:schemeClr val="tx1"/>
                          </a:solidFill>
                          <a:latin typeface="Arial" panose="020B0604020202020204" pitchFamily="34" charset="0"/>
                          <a:ea typeface="+mn-ea"/>
                          <a:cs typeface="Arial" panose="020B0604020202020204" pitchFamily="34" charset="0"/>
                        </a:rPr>
                        <a:t> and </a:t>
                      </a:r>
                      <a:r>
                        <a:rPr lang="en-ZA" sz="1100" b="0" kern="1200" baseline="0" dirty="0" err="1">
                          <a:solidFill>
                            <a:schemeClr val="tx1"/>
                          </a:solidFill>
                          <a:latin typeface="Arial" panose="020B0604020202020204" pitchFamily="34" charset="0"/>
                          <a:ea typeface="+mn-ea"/>
                          <a:cs typeface="Arial" panose="020B0604020202020204" pitchFamily="34" charset="0"/>
                        </a:rPr>
                        <a:t>Ngodzi</a:t>
                      </a:r>
                      <a:r>
                        <a:rPr lang="en-ZA" sz="1100" b="0" kern="1200" baseline="0" dirty="0">
                          <a:solidFill>
                            <a:schemeClr val="tx1"/>
                          </a:solidFill>
                          <a:latin typeface="Arial" panose="020B0604020202020204" pitchFamily="34" charset="0"/>
                          <a:ea typeface="+mn-ea"/>
                          <a:cs typeface="Arial" panose="020B0604020202020204" pitchFamily="34" charset="0"/>
                        </a:rPr>
                        <a:t> (Ward 17), </a:t>
                      </a:r>
                      <a:r>
                        <a:rPr lang="en-ZA" sz="1100" b="0" kern="1200" baseline="0" dirty="0" err="1">
                          <a:solidFill>
                            <a:schemeClr val="tx1"/>
                          </a:solidFill>
                          <a:latin typeface="Arial" panose="020B0604020202020204" pitchFamily="34" charset="0"/>
                          <a:ea typeface="+mn-ea"/>
                          <a:cs typeface="Arial" panose="020B0604020202020204" pitchFamily="34" charset="0"/>
                        </a:rPr>
                        <a:t>Mbhejeka</a:t>
                      </a:r>
                      <a:r>
                        <a:rPr lang="en-ZA" sz="1100" b="0" kern="1200" baseline="0" dirty="0">
                          <a:solidFill>
                            <a:schemeClr val="tx1"/>
                          </a:solidFill>
                          <a:latin typeface="Arial" panose="020B0604020202020204" pitchFamily="34" charset="0"/>
                          <a:ea typeface="+mn-ea"/>
                          <a:cs typeface="Arial" panose="020B0604020202020204" pitchFamily="34" charset="0"/>
                        </a:rPr>
                        <a:t> (Ward 18), </a:t>
                      </a:r>
                      <a:r>
                        <a:rPr lang="en-ZA" sz="1100" b="0" kern="1200" baseline="0" dirty="0" err="1">
                          <a:solidFill>
                            <a:schemeClr val="tx1"/>
                          </a:solidFill>
                          <a:latin typeface="Arial" panose="020B0604020202020204" pitchFamily="34" charset="0"/>
                          <a:ea typeface="+mn-ea"/>
                          <a:cs typeface="Arial" panose="020B0604020202020204" pitchFamily="34" charset="0"/>
                        </a:rPr>
                        <a:t>Newstand</a:t>
                      </a:r>
                      <a:r>
                        <a:rPr lang="en-ZA" sz="1100" b="0" kern="1200" baseline="0" dirty="0">
                          <a:solidFill>
                            <a:schemeClr val="tx1"/>
                          </a:solidFill>
                          <a:latin typeface="Arial" panose="020B0604020202020204" pitchFamily="34" charset="0"/>
                          <a:ea typeface="+mn-ea"/>
                          <a:cs typeface="Arial" panose="020B0604020202020204" pitchFamily="34" charset="0"/>
                        </a:rPr>
                        <a:t>,  </a:t>
                      </a:r>
                      <a:r>
                        <a:rPr lang="en-ZA" sz="1100" b="0" kern="1200" baseline="0" dirty="0" err="1">
                          <a:solidFill>
                            <a:schemeClr val="tx1"/>
                          </a:solidFill>
                          <a:latin typeface="Arial" panose="020B0604020202020204" pitchFamily="34" charset="0"/>
                          <a:ea typeface="+mn-ea"/>
                          <a:cs typeface="Arial" panose="020B0604020202020204" pitchFamily="34" charset="0"/>
                        </a:rPr>
                        <a:t>Uitgevong</a:t>
                      </a:r>
                      <a:r>
                        <a:rPr lang="en-ZA" sz="1100" b="0" kern="1200" baseline="0" dirty="0">
                          <a:solidFill>
                            <a:schemeClr val="tx1"/>
                          </a:solidFill>
                          <a:latin typeface="Arial" panose="020B0604020202020204" pitchFamily="34" charset="0"/>
                          <a:ea typeface="+mn-ea"/>
                          <a:cs typeface="Arial" panose="020B0604020202020204" pitchFamily="34" charset="0"/>
                        </a:rPr>
                        <a:t>, </a:t>
                      </a:r>
                      <a:r>
                        <a:rPr lang="en-ZA" sz="1100" b="0" kern="1200" baseline="0" dirty="0" err="1">
                          <a:solidFill>
                            <a:schemeClr val="tx1"/>
                          </a:solidFill>
                          <a:latin typeface="Arial" panose="020B0604020202020204" pitchFamily="34" charset="0"/>
                          <a:ea typeface="+mn-ea"/>
                          <a:cs typeface="Arial" panose="020B0604020202020204" pitchFamily="34" charset="0"/>
                        </a:rPr>
                        <a:t>Nkomeni</a:t>
                      </a:r>
                      <a:r>
                        <a:rPr lang="en-ZA" sz="1100" b="0" kern="1200" baseline="0" dirty="0">
                          <a:solidFill>
                            <a:schemeClr val="tx1"/>
                          </a:solidFill>
                          <a:latin typeface="Arial" panose="020B0604020202020204" pitchFamily="34" charset="0"/>
                          <a:ea typeface="+mn-ea"/>
                          <a:cs typeface="Arial" panose="020B0604020202020204" pitchFamily="34" charset="0"/>
                        </a:rPr>
                        <a:t>, </a:t>
                      </a:r>
                      <a:r>
                        <a:rPr lang="en-ZA" sz="1100" b="0" kern="1200" baseline="0" dirty="0" err="1">
                          <a:solidFill>
                            <a:schemeClr val="tx1"/>
                          </a:solidFill>
                          <a:latin typeface="Arial" panose="020B0604020202020204" pitchFamily="34" charset="0"/>
                          <a:ea typeface="+mn-ea"/>
                          <a:cs typeface="Arial" panose="020B0604020202020204" pitchFamily="34" charset="0"/>
                        </a:rPr>
                        <a:t>Gingidwako</a:t>
                      </a:r>
                      <a:r>
                        <a:rPr lang="en-ZA" sz="1100" b="0" kern="1200" baseline="0" dirty="0">
                          <a:solidFill>
                            <a:schemeClr val="tx1"/>
                          </a:solidFill>
                          <a:latin typeface="Arial" panose="020B0604020202020204" pitchFamily="34" charset="0"/>
                          <a:ea typeface="+mn-ea"/>
                          <a:cs typeface="Arial" panose="020B0604020202020204" pitchFamily="34" charset="0"/>
                        </a:rPr>
                        <a:t> (Ward 19). </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100" b="1" kern="1200" baseline="0" dirty="0">
                          <a:solidFill>
                            <a:schemeClr val="tx1"/>
                          </a:solidFill>
                          <a:latin typeface="Arial" panose="020B0604020202020204" pitchFamily="34" charset="0"/>
                          <a:ea typeface="+mn-ea"/>
                          <a:cs typeface="Arial" panose="020B0604020202020204" pitchFamily="34" charset="0"/>
                        </a:rPr>
                        <a:t>Infrastructure capacity</a:t>
                      </a:r>
                      <a:r>
                        <a:rPr lang="en-ZA" sz="1100" b="0" kern="1200" baseline="0" dirty="0">
                          <a:solidFill>
                            <a:schemeClr val="tx1"/>
                          </a:solidFill>
                          <a:latin typeface="Arial" panose="020B0604020202020204" pitchFamily="34" charset="0"/>
                          <a:ea typeface="+mn-ea"/>
                          <a:cs typeface="Arial" panose="020B0604020202020204" pitchFamily="34" charset="0"/>
                        </a:rPr>
                        <a:t>: The current capacity on water supply is 37ML/d while the demand is 44ML/d whereas the current capacity on sanitation is 7,5ML/d while the demand capacity is 15ML/d. The current capacity on electricity is 5MVA while demand is 7,5MVA, a shortfall of 2,5MVA. The 5 Mega Litre/ Day </a:t>
                      </a:r>
                      <a:r>
                        <a:rPr lang="en-ZA" sz="1100" b="0" kern="1200" baseline="0" dirty="0" err="1">
                          <a:solidFill>
                            <a:schemeClr val="tx1"/>
                          </a:solidFill>
                          <a:latin typeface="Arial" panose="020B0604020202020204" pitchFamily="34" charset="0"/>
                          <a:ea typeface="+mn-ea"/>
                          <a:cs typeface="Arial" panose="020B0604020202020204" pitchFamily="34" charset="0"/>
                        </a:rPr>
                        <a:t>Lusushwana</a:t>
                      </a:r>
                      <a:r>
                        <a:rPr lang="en-ZA" sz="1100" b="0" kern="1200" baseline="0" dirty="0">
                          <a:solidFill>
                            <a:schemeClr val="tx1"/>
                          </a:solidFill>
                          <a:latin typeface="Arial" panose="020B0604020202020204" pitchFamily="34" charset="0"/>
                          <a:ea typeface="+mn-ea"/>
                          <a:cs typeface="Arial" panose="020B0604020202020204" pitchFamily="34" charset="0"/>
                        </a:rPr>
                        <a:t> Bulk Water Supply Scheme that was funded through RBIG and implemented through GSDM has been completed and is currently supplying a number of additional villages. COGTA is also busy with re-gravelling, pothole patching and resealing works to be completed by August 2021.</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100" b="0" kern="1200" baseline="0" dirty="0">
                          <a:solidFill>
                            <a:schemeClr val="tx1"/>
                          </a:solidFill>
                          <a:latin typeface="Arial" panose="020B0604020202020204" pitchFamily="34" charset="0"/>
                          <a:ea typeface="+mn-ea"/>
                          <a:cs typeface="Arial" panose="020B0604020202020204" pitchFamily="34" charset="0"/>
                        </a:rPr>
                        <a:t>The COGTA post-disaster has implemented a project for the re-gravelling of damaged access roads and the resealing of potholes which has since been completed. The Department has completed a project for repairing motor and water pumps for the </a:t>
                      </a:r>
                      <a:r>
                        <a:rPr lang="en-ZA" sz="1100" b="0" kern="1200" baseline="0" dirty="0" err="1">
                          <a:solidFill>
                            <a:schemeClr val="tx1"/>
                          </a:solidFill>
                          <a:latin typeface="Arial" panose="020B0604020202020204" pitchFamily="34" charset="0"/>
                          <a:ea typeface="+mn-ea"/>
                          <a:cs typeface="Arial" panose="020B0604020202020204" pitchFamily="34" charset="0"/>
                        </a:rPr>
                        <a:t>Avontuur</a:t>
                      </a:r>
                      <a:r>
                        <a:rPr lang="en-ZA" sz="1100" b="0" kern="1200" baseline="0" dirty="0">
                          <a:solidFill>
                            <a:schemeClr val="tx1"/>
                          </a:solidFill>
                          <a:latin typeface="Arial" panose="020B0604020202020204" pitchFamily="34" charset="0"/>
                          <a:ea typeface="+mn-ea"/>
                          <a:cs typeface="Arial" panose="020B0604020202020204" pitchFamily="34" charset="0"/>
                        </a:rPr>
                        <a:t>, </a:t>
                      </a:r>
                      <a:r>
                        <a:rPr lang="en-ZA" sz="1100" b="0" kern="1200" baseline="0" dirty="0" err="1">
                          <a:solidFill>
                            <a:schemeClr val="tx1"/>
                          </a:solidFill>
                          <a:latin typeface="Arial" panose="020B0604020202020204" pitchFamily="34" charset="0"/>
                          <a:ea typeface="+mn-ea"/>
                          <a:cs typeface="Arial" panose="020B0604020202020204" pitchFamily="34" charset="0"/>
                        </a:rPr>
                        <a:t>Ekulindeni</a:t>
                      </a:r>
                      <a:r>
                        <a:rPr lang="en-ZA" sz="1100" b="0" kern="1200" baseline="0" dirty="0">
                          <a:solidFill>
                            <a:schemeClr val="tx1"/>
                          </a:solidFill>
                          <a:latin typeface="Arial" panose="020B0604020202020204" pitchFamily="34" charset="0"/>
                          <a:ea typeface="+mn-ea"/>
                          <a:cs typeface="Arial" panose="020B0604020202020204" pitchFamily="34" charset="0"/>
                        </a:rPr>
                        <a:t> and </a:t>
                      </a:r>
                      <a:r>
                        <a:rPr lang="en-ZA" sz="1100" b="0" kern="1200" baseline="0" dirty="0" err="1">
                          <a:solidFill>
                            <a:schemeClr val="tx1"/>
                          </a:solidFill>
                          <a:latin typeface="Arial" panose="020B0604020202020204" pitchFamily="34" charset="0"/>
                          <a:ea typeface="+mn-ea"/>
                          <a:cs typeface="Arial" panose="020B0604020202020204" pitchFamily="34" charset="0"/>
                        </a:rPr>
                        <a:t>Elukwatini</a:t>
                      </a:r>
                      <a:r>
                        <a:rPr lang="en-ZA" sz="1100" b="0" kern="1200" baseline="0" dirty="0">
                          <a:solidFill>
                            <a:schemeClr val="tx1"/>
                          </a:solidFill>
                          <a:latin typeface="Arial" panose="020B0604020202020204" pitchFamily="34" charset="0"/>
                          <a:ea typeface="+mn-ea"/>
                          <a:cs typeface="Arial" panose="020B0604020202020204" pitchFamily="34" charset="0"/>
                        </a:rPr>
                        <a:t> water treatment works which submerged and got damaged because of flooding. </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100" b="1" kern="1200" baseline="0" dirty="0">
                          <a:solidFill>
                            <a:schemeClr val="tx1"/>
                          </a:solidFill>
                          <a:latin typeface="Arial" panose="020B0604020202020204" pitchFamily="34" charset="0"/>
                          <a:ea typeface="+mn-ea"/>
                          <a:cs typeface="Arial" panose="020B0604020202020204" pitchFamily="34" charset="0"/>
                        </a:rPr>
                        <a:t>MIG Expenditure </a:t>
                      </a:r>
                      <a:r>
                        <a:rPr lang="en-ZA" sz="1100" b="0" kern="1200" baseline="0" dirty="0">
                          <a:solidFill>
                            <a:schemeClr val="tx1"/>
                          </a:solidFill>
                          <a:latin typeface="Arial" panose="020B0604020202020204" pitchFamily="34" charset="0"/>
                          <a:ea typeface="+mn-ea"/>
                          <a:cs typeface="Arial" panose="020B0604020202020204" pitchFamily="34" charset="0"/>
                        </a:rPr>
                        <a:t>as at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31 August 2022: 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904626">
                <a:tc>
                  <a:txBody>
                    <a:bodyPr/>
                    <a:lstStyle/>
                    <a:p>
                      <a:pPr>
                        <a:spcAft>
                          <a:spcPts val="0"/>
                        </a:spcAft>
                      </a:pPr>
                      <a:r>
                        <a:rPr lang="en-GB" sz="1100" b="1" dirty="0">
                          <a:effectLst/>
                          <a:latin typeface="Arial Narrow" panose="020B0606020202030204" pitchFamily="34" charset="0"/>
                          <a:ea typeface="Times New Roman" charset="0"/>
                          <a:cs typeface="Times New Roman" charset="0"/>
                        </a:rPr>
                        <a:t>Local</a:t>
                      </a:r>
                      <a:r>
                        <a:rPr lang="en-GB" sz="1100" b="1" baseline="0" dirty="0">
                          <a:effectLst/>
                          <a:latin typeface="Arial Narrow" panose="020B0606020202030204" pitchFamily="34" charset="0"/>
                          <a:ea typeface="Times New Roman" charset="0"/>
                          <a:cs typeface="Times New Roman" charset="0"/>
                        </a:rPr>
                        <a:t> Economic Development</a:t>
                      </a:r>
                      <a:endParaRPr lang="en-GB" sz="1100" b="1" dirty="0">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Times New Roman" charset="0"/>
                          <a:cs typeface="Arial" panose="020B0604020202020204" pitchFamily="34" charset="0"/>
                        </a:rPr>
                        <a:t>Resuscitate the LED forum and currently reviewing the Economic sectors working groups that forms part of the LED forum (</a:t>
                      </a:r>
                      <a:r>
                        <a:rPr kumimoji="0" lang="en-GB" sz="1100" b="0" i="0" u="none" strike="noStrike" kern="1200" cap="none" spc="0" normalizeH="0" baseline="0" noProof="0" dirty="0" err="1">
                          <a:ln>
                            <a:noFill/>
                          </a:ln>
                          <a:solidFill>
                            <a:prstClr val="black"/>
                          </a:solidFill>
                          <a:effectLst/>
                          <a:uLnTx/>
                          <a:uFillTx/>
                          <a:latin typeface="Arial" panose="020B0604020202020204" pitchFamily="34" charset="0"/>
                          <a:ea typeface="Times New Roman" charset="0"/>
                          <a:cs typeface="Arial" panose="020B0604020202020204" pitchFamily="34" charset="0"/>
                        </a:rPr>
                        <a:t>Minining</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Times New Roman" charset="0"/>
                          <a:cs typeface="Arial" panose="020B0604020202020204" pitchFamily="34" charset="0"/>
                        </a:rPr>
                        <a:t> forum, Local Tourism Organisation, SMME/Cooperative Forum and Forestry/Agriculture)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1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rPr>
                        <a:t>Unemployment: 43,6%</a:t>
                      </a:r>
                      <a:endParaRPr kumimoji="0" lang="en-GB"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100" b="0" i="0" u="none" strike="noStrike" kern="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rPr>
                        <a:t>Poverty: 57%</a:t>
                      </a:r>
                      <a:endParaRPr kumimoji="0" lang="en-GB"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55694017"/>
                  </a:ext>
                </a:extLst>
              </a:tr>
            </a:tbl>
          </a:graphicData>
        </a:graphic>
      </p:graphicFrame>
    </p:spTree>
    <p:extLst>
      <p:ext uri="{BB962C8B-B14F-4D97-AF65-F5344CB8AC3E}">
        <p14:creationId xmlns:p14="http://schemas.microsoft.com/office/powerpoint/2010/main" val="3302372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12192"/>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MUNICIPALITY: MSUKALIGWA</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27</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1860024084"/>
              </p:ext>
            </p:extLst>
          </p:nvPr>
        </p:nvGraphicFramePr>
        <p:xfrm>
          <a:off x="0" y="473856"/>
          <a:ext cx="9906000" cy="5913451"/>
        </p:xfrm>
        <a:graphic>
          <a:graphicData uri="http://schemas.openxmlformats.org/drawingml/2006/table">
            <a:tbl>
              <a:tblPr firstRow="1" firstCol="1" bandRow="1"/>
              <a:tblGrid>
                <a:gridCol w="1071716">
                  <a:extLst>
                    <a:ext uri="{9D8B030D-6E8A-4147-A177-3AD203B41FA5}">
                      <a16:colId xmlns:a16="http://schemas.microsoft.com/office/drawing/2014/main" val="20000"/>
                    </a:ext>
                  </a:extLst>
                </a:gridCol>
                <a:gridCol w="8834284">
                  <a:extLst>
                    <a:ext uri="{9D8B030D-6E8A-4147-A177-3AD203B41FA5}">
                      <a16:colId xmlns:a16="http://schemas.microsoft.com/office/drawing/2014/main" val="20001"/>
                    </a:ext>
                  </a:extLst>
                </a:gridCol>
              </a:tblGrid>
              <a:tr h="372656">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Arial" panose="020B0604020202020204" pitchFamily="34" charset="0"/>
                        </a:rPr>
                        <a:t>Political</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0" marR="0" lvl="0" indent="0" algn="just" defTabSz="74295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Council has elected new Executive Mayor, new Speaker and new Council Whip.  New Members of Mayoral Committee have been appointed. Delegations are currently being reviewed. </a:t>
                      </a:r>
                      <a:r>
                        <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charset="0"/>
                          <a:cs typeface="Arial" panose="020B0604020202020204" pitchFamily="34" charset="0"/>
                        </a:rPr>
                        <a:t> This should bring stability to council.</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117968">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600"/>
                        </a:spcAft>
                      </a:pPr>
                      <a:r>
                        <a:rPr lang="en-ZA" sz="1200" b="1" dirty="0">
                          <a:solidFill>
                            <a:schemeClr val="tx1"/>
                          </a:solidFill>
                          <a:effectLst/>
                          <a:latin typeface="Arial Narrow" panose="020B0606020202030204" pitchFamily="34" charset="0"/>
                          <a:ea typeface="Calibri" charset="0"/>
                          <a:cs typeface="Arial" panose="020B0604020202020204" pitchFamily="34" charset="0"/>
                        </a:rPr>
                        <a:t>Governance</a:t>
                      </a:r>
                      <a:endParaRPr lang="en-GB" sz="1200" b="1" dirty="0">
                        <a:solidFill>
                          <a:schemeClr val="tx1"/>
                        </a:solidFill>
                        <a:effectLst/>
                        <a:latin typeface="Arial Narrow" panose="020B0606020202030204" pitchFamily="34" charset="0"/>
                        <a:ea typeface="Times New Roman" charset="0"/>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charset="0"/>
                          <a:cs typeface="Arial" panose="020B0604020202020204" pitchFamily="34" charset="0"/>
                          <a:sym typeface="Arial"/>
                        </a:rPr>
                        <a:t>The municipality has been identified as dysfunctional and a MSIP has been developed to respond to the challenges</a:t>
                      </a:r>
                      <a:r>
                        <a:rPr kumimoji="0" lang="en-GB"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charset="0"/>
                          <a:cs typeface="Arial" panose="020B0604020202020204" pitchFamily="34" charset="0"/>
                          <a:sym typeface="Arial"/>
                        </a:rPr>
                        <a:t>.</a:t>
                      </a:r>
                      <a:endPar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Establishment and Functionality of Council, MPAC, Risk Management Committee and Audit Committee issues processed by these committees:</a:t>
                      </a:r>
                      <a:r>
                        <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charset="0"/>
                          <a:cs typeface="Arial" panose="020B0604020202020204" pitchFamily="34" charset="0"/>
                        </a:rPr>
                        <a:t>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Delegations are still to be reviewed.</a:t>
                      </a:r>
                      <a:r>
                        <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charset="0"/>
                          <a:cs typeface="Arial" panose="020B0604020202020204" pitchFamily="34" charset="0"/>
                        </a:rPr>
                        <a:t>The municipality has reconstituted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the MPAC, Risk Committee and Audit Committee including Section 79 and Section 80 committees. </a:t>
                      </a:r>
                      <a:r>
                        <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charset="0"/>
                          <a:cs typeface="Arial" panose="020B0604020202020204" pitchFamily="34" charset="0"/>
                        </a:rPr>
                        <a:t> Council is sitting as per legislation.</a:t>
                      </a:r>
                      <a:endPar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1" dirty="0">
                          <a:solidFill>
                            <a:schemeClr val="tx1"/>
                          </a:solidFill>
                          <a:effectLst/>
                          <a:latin typeface="Arial Narrow" panose="020B0606020202030204" pitchFamily="34" charset="0"/>
                          <a:ea typeface="Calibri" charset="0"/>
                          <a:cs typeface="Arial" panose="020B0604020202020204" pitchFamily="34" charset="0"/>
                        </a:rPr>
                        <a:t>Provincial</a:t>
                      </a:r>
                      <a:r>
                        <a:rPr lang="en-ZA" sz="1200" b="1" baseline="0" dirty="0">
                          <a:solidFill>
                            <a:schemeClr val="tx1"/>
                          </a:solidFill>
                          <a:effectLst/>
                          <a:latin typeface="Arial Narrow" panose="020B0606020202030204" pitchFamily="34" charset="0"/>
                          <a:ea typeface="Calibri" charset="0"/>
                          <a:cs typeface="Arial" panose="020B0604020202020204" pitchFamily="34" charset="0"/>
                        </a:rPr>
                        <a:t> Intervention </a:t>
                      </a:r>
                      <a:r>
                        <a:rPr lang="en-ZA" sz="1200" dirty="0">
                          <a:solidFill>
                            <a:schemeClr val="tx1"/>
                          </a:solidFill>
                          <a:effectLst/>
                          <a:latin typeface="Arial Narrow" panose="020B0606020202030204" pitchFamily="34" charset="0"/>
                          <a:ea typeface="Calibri" charset="0"/>
                          <a:cs typeface="Arial" panose="020B0604020202020204" pitchFamily="34" charset="0"/>
                        </a:rPr>
                        <a:t>: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The Municipality is under an intervention in terms of Section 139 (1) of the Local Government: Municipal Finance Management Act, 2003</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117968">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600"/>
                        </a:spcAft>
                      </a:pPr>
                      <a:r>
                        <a:rPr lang="en-ZA" sz="1200" b="1" dirty="0">
                          <a:solidFill>
                            <a:schemeClr val="tx1"/>
                          </a:solidFill>
                          <a:effectLst/>
                          <a:latin typeface="Arial Narrow" panose="020B0606020202030204" pitchFamily="34" charset="0"/>
                          <a:ea typeface="Calibri" charset="0"/>
                          <a:cs typeface="Arial" panose="020B0604020202020204" pitchFamily="34" charset="0"/>
                        </a:rPr>
                        <a:t>Institutional Arrangement</a:t>
                      </a:r>
                      <a:endParaRPr lang="en-GB" sz="1200" b="1" dirty="0">
                        <a:solidFill>
                          <a:schemeClr val="tx1"/>
                        </a:solidFill>
                        <a:effectLst/>
                        <a:latin typeface="Arial Narrow" panose="020B0606020202030204" pitchFamily="34" charset="0"/>
                        <a:ea typeface="Times New Roman" charset="0"/>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lvl="0" indent="-171450" algn="just">
                        <a:lnSpc>
                          <a:spcPct val="100000"/>
                        </a:lnSpc>
                        <a:spcAft>
                          <a:spcPts val="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Arial" panose="020B0604020202020204" pitchFamily="34" charset="0"/>
                        </a:rPr>
                        <a:t>Total number of posts on organogram , how many are filled and how many are vacant:</a:t>
                      </a:r>
                      <a:r>
                        <a:rPr lang="en-ZA" sz="1200" b="1" baseline="0" dirty="0">
                          <a:solidFill>
                            <a:schemeClr val="tx1"/>
                          </a:solidFill>
                          <a:effectLst/>
                          <a:latin typeface="Arial Narrow" panose="020B0606020202030204" pitchFamily="34" charset="0"/>
                          <a:ea typeface="Calibri" charset="0"/>
                          <a:cs typeface="Arial" panose="020B0604020202020204" pitchFamily="34" charset="0"/>
                        </a:rPr>
                        <a:t> </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Total number of posts is 869, number of posts filled 581  and there are 288 vacant posts.</a:t>
                      </a:r>
                      <a:endParaRPr lang="en-GB" sz="1200" dirty="0">
                        <a:solidFill>
                          <a:schemeClr val="tx1"/>
                        </a:solidFill>
                        <a:effectLst/>
                        <a:latin typeface="Arial Narrow" panose="020B0606020202030204" pitchFamily="34" charset="0"/>
                        <a:ea typeface="Times New Roman" charset="0"/>
                        <a:cs typeface="Arial" panose="020B0604020202020204" pitchFamily="34" charset="0"/>
                      </a:endParaRPr>
                    </a:p>
                    <a:p>
                      <a:pPr marL="171450" marR="0" lvl="0" indent="-171450"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Status of filling of Top 6: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 3 senior managers posts are filled and 2 are  vacant ( CFO, Community Services and Director Development Planning ) </a:t>
                      </a:r>
                    </a:p>
                    <a:p>
                      <a:pPr marL="171450" marR="0" lvl="0" indent="-171450"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Reviewal of organogram and correct grading: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The organogram was  reviewed on 30 May 2022. </a:t>
                      </a:r>
                    </a:p>
                    <a:p>
                      <a:pPr marL="171450" lvl="0" indent="-171450" algn="just">
                        <a:lnSpc>
                          <a:spcPct val="100000"/>
                        </a:lnSpc>
                        <a:spcAft>
                          <a:spcPts val="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Arial" panose="020B0604020202020204" pitchFamily="34" charset="0"/>
                        </a:rPr>
                        <a:t>Implementation of Performance Management</a:t>
                      </a:r>
                      <a:r>
                        <a:rPr lang="en-ZA" sz="1200" dirty="0">
                          <a:solidFill>
                            <a:schemeClr val="tx1"/>
                          </a:solidFill>
                          <a:effectLst/>
                          <a:latin typeface="Arial Narrow" panose="020B0606020202030204" pitchFamily="34" charset="0"/>
                          <a:ea typeface="Calibri" charset="0"/>
                          <a:cs typeface="Arial" panose="020B0604020202020204" pitchFamily="34" charset="0"/>
                        </a:rPr>
                        <a:t>:</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 The Municipality is implementing the performance management to Section 54 &amp; 56 managers . The municipality intend to cascade Performance and Development System from Level 1 to Level 5 this financial year</a:t>
                      </a:r>
                      <a:endParaRPr lang="en-GB" sz="1200" dirty="0">
                        <a:solidFill>
                          <a:schemeClr val="tx1"/>
                        </a:solidFill>
                        <a:effectLst/>
                        <a:latin typeface="Arial Narrow" panose="020B0606020202030204" pitchFamily="34" charset="0"/>
                        <a:ea typeface="Times New Roman" charset="0"/>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709685">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Arial" panose="020B0604020202020204" pitchFamily="34" charset="0"/>
                        </a:rPr>
                        <a:t>Financial Management</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sym typeface="Arial"/>
                        </a:rPr>
                        <a:t>In 2015/16 ,2016/17 the municipality obtained qualified with findings audit outcome, in 2017/18, 2018/19, 2019/20, they regressed to an adverse  audit outcomes and in 2020/21 the municipality improved to a qualified audit opinion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sym typeface="Arial"/>
                        </a:rPr>
                        <a:t>The personnel costs as a percentage of operational budget is a  at 25%, which is within  the norm of 25%-40%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sym typeface="Arial"/>
                        </a:rPr>
                        <a:t>UIFW 2019/20 ( R 653 558 790) 2020/21 (R651 067)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sym typeface="Arial"/>
                        </a:rPr>
                        <a:t>Irregular Expenditure: R 285 528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sym typeface="Arial"/>
                        </a:rPr>
                        <a:t>W Expenditure: R 89 198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sym typeface="Arial"/>
                        </a:rPr>
                        <a:t>Unauthorized Expenditure: R 276 339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a:rPr>
                        <a:t>DWS DEBT: R564 655 351 million</a:t>
                      </a:r>
                      <a:endPar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sym typeface="Arial"/>
                        </a:rPr>
                        <a:t>ESKOM DEBT: R293 122 515 million as at September 2022 </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1595174">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0"/>
                        </a:spcAft>
                      </a:pPr>
                      <a:r>
                        <a:rPr lang="en-ZA" sz="1200" b="1" dirty="0">
                          <a:solidFill>
                            <a:schemeClr val="tx1"/>
                          </a:solidFill>
                          <a:effectLst/>
                          <a:latin typeface="Arial Narrow" panose="020B0606020202030204" pitchFamily="34" charset="0"/>
                          <a:ea typeface="Calibri" charset="0"/>
                          <a:cs typeface="Arial" panose="020B0604020202020204" pitchFamily="34" charset="0"/>
                        </a:rPr>
                        <a:t>Public Participation</a:t>
                      </a:r>
                      <a:endParaRPr lang="en-GB" sz="1200" b="1" dirty="0">
                        <a:solidFill>
                          <a:schemeClr val="tx1"/>
                        </a:solidFill>
                        <a:effectLst/>
                        <a:latin typeface="Arial Narrow" panose="020B0606020202030204" pitchFamily="34" charset="0"/>
                        <a:ea typeface="Times New Roman" charset="0"/>
                        <a:cs typeface="Arial" panose="020B0604020202020204" pitchFamily="34" charset="0"/>
                      </a:endParaRPr>
                    </a:p>
                    <a:p>
                      <a:pPr>
                        <a:spcAft>
                          <a:spcPts val="0"/>
                        </a:spcAft>
                      </a:pPr>
                      <a:r>
                        <a:rPr lang="en-ZA" sz="1200" b="1" dirty="0">
                          <a:solidFill>
                            <a:schemeClr val="tx1"/>
                          </a:solidFill>
                          <a:effectLst/>
                          <a:latin typeface="Arial Narrow" panose="020B0606020202030204" pitchFamily="34" charset="0"/>
                          <a:ea typeface="Calibri" charset="0"/>
                          <a:cs typeface="Arial" panose="020B0604020202020204" pitchFamily="34" charset="0"/>
                        </a:rPr>
                        <a:t> </a:t>
                      </a:r>
                      <a:endParaRPr lang="en-GB" sz="1200" b="1" dirty="0">
                        <a:solidFill>
                          <a:schemeClr val="tx1"/>
                        </a:solidFill>
                        <a:effectLst/>
                        <a:latin typeface="Arial Narrow" panose="020B0606020202030204" pitchFamily="34" charset="0"/>
                        <a:ea typeface="Times New Roman" charset="0"/>
                        <a:cs typeface="Arial" panose="020B0604020202020204" pitchFamily="34" charset="0"/>
                      </a:endParaRPr>
                    </a:p>
                    <a:p>
                      <a:pPr>
                        <a:spcAft>
                          <a:spcPts val="0"/>
                        </a:spcAft>
                      </a:pPr>
                      <a:r>
                        <a:rPr lang="en-ZA" sz="1200" b="1" dirty="0">
                          <a:solidFill>
                            <a:schemeClr val="tx1"/>
                          </a:solidFill>
                          <a:effectLst/>
                          <a:latin typeface="Arial Narrow" panose="020B0606020202030204" pitchFamily="34" charset="0"/>
                          <a:ea typeface="Calibri" charset="0"/>
                          <a:cs typeface="Arial" panose="020B0604020202020204" pitchFamily="34" charset="0"/>
                        </a:rPr>
                        <a:t> </a:t>
                      </a:r>
                      <a:endParaRPr lang="en-GB" sz="1200" b="1" dirty="0">
                        <a:solidFill>
                          <a:schemeClr val="tx1"/>
                        </a:solidFill>
                        <a:effectLst/>
                        <a:latin typeface="Arial Narrow" panose="020B0606020202030204" pitchFamily="34" charset="0"/>
                        <a:ea typeface="Times New Roman" charset="0"/>
                        <a:cs typeface="Arial" panose="020B0604020202020204" pitchFamily="34" charset="0"/>
                      </a:endParaRPr>
                    </a:p>
                    <a:p>
                      <a:pPr>
                        <a:spcAft>
                          <a:spcPts val="0"/>
                        </a:spcAft>
                      </a:pPr>
                      <a:endParaRPr lang="en-GB" sz="1200" b="1" dirty="0">
                        <a:solidFill>
                          <a:schemeClr val="tx1"/>
                        </a:solidFill>
                        <a:effectLst/>
                        <a:latin typeface="Arial Narrow" panose="020B0606020202030204" pitchFamily="34" charset="0"/>
                        <a:ea typeface="Times New Roman"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marR="0" lvl="0" indent="-171450" algn="just"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sym typeface="Arial"/>
                        </a:rPr>
                        <a:t>Number of ward committees established and functional ward committees: </a:t>
                      </a:r>
                      <a:r>
                        <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sym typeface="Arial"/>
                        </a:rPr>
                        <a:t>19 out 19 ward committees  have been established to date. Induction of ward Committees and Ward Operational Plans have been done. 18 out of 19 ward committees are fully functional. </a:t>
                      </a:r>
                    </a:p>
                    <a:p>
                      <a:pPr marL="171450" marR="0" lvl="0" indent="-171450" algn="just"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sym typeface="Arial"/>
                        </a:rPr>
                        <a:t>CDWs appointed vs Vacancies: </a:t>
                      </a:r>
                      <a:r>
                        <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sym typeface="Arial"/>
                        </a:rPr>
                        <a:t>17 CDWs have been appointed and there are 3 vacancies.</a:t>
                      </a:r>
                      <a:endParaRPr kumimoji="0" lang="en-GB" sz="1200" b="0" i="0" u="none" strike="noStrike" kern="0" cap="none" spc="0" normalizeH="0" baseline="0" noProof="0" dirty="0">
                        <a:ln>
                          <a:noFill/>
                        </a:ln>
                        <a:solidFill>
                          <a:prstClr val="black"/>
                        </a:solidFill>
                        <a:effectLst/>
                        <a:uLnTx/>
                        <a:uFillTx/>
                        <a:latin typeface="Arial Narrow" panose="020B0606020202030204" pitchFamily="34" charset="0"/>
                        <a:ea typeface="Times New Roman" charset="0"/>
                        <a:cs typeface="Arial" panose="020B0604020202020204" pitchFamily="34" charset="0"/>
                        <a:sym typeface="Arial"/>
                      </a:endParaRPr>
                    </a:p>
                    <a:p>
                      <a:pPr marL="171450" marR="0" lvl="0" indent="-171450" algn="just" defTabSz="914400" rtl="0" eaLnBrk="1" fontAlgn="auto" latinLnBrk="0" hangingPunct="1">
                        <a:lnSpc>
                          <a:spcPct val="107000"/>
                        </a:lnSpc>
                        <a:spcBef>
                          <a:spcPts val="0"/>
                        </a:spcBef>
                        <a:spcAft>
                          <a:spcPts val="0"/>
                        </a:spcAft>
                        <a:buClr>
                          <a:srgbClr val="000000"/>
                        </a:buClr>
                        <a:buSzTx/>
                        <a:buFont typeface="Arial" panose="020B0604020202020204" pitchFamily="34" charset="0"/>
                        <a:buChar char="•"/>
                        <a:tabLst/>
                        <a:defRPr/>
                      </a:pPr>
                      <a:r>
                        <a:rPr kumimoji="0" lang="en-ZA" sz="1200" b="1"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sym typeface="Arial"/>
                        </a:rPr>
                        <a:t>Does municipality have complaints management system and is it effective, what are the turn around times to respond to issues</a:t>
                      </a:r>
                      <a:r>
                        <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sym typeface="Arial"/>
                        </a:rPr>
                        <a:t>: The municipality has an effective complaints management system and the turnaround time to respond to issues is 3 days.</a:t>
                      </a:r>
                      <a:endParaRPr kumimoji="0" lang="en-GB" sz="1200" b="0" i="0" u="none" strike="noStrike" kern="0" cap="none" spc="0" normalizeH="0" baseline="0" noProof="0" dirty="0">
                        <a:ln>
                          <a:noFill/>
                        </a:ln>
                        <a:solidFill>
                          <a:prstClr val="black"/>
                        </a:solidFill>
                        <a:effectLst/>
                        <a:uLnTx/>
                        <a:uFillTx/>
                        <a:latin typeface="Arial Narrow" panose="020B0606020202030204" pitchFamily="34" charset="0"/>
                        <a:ea typeface="Times New Roman" charset="0"/>
                        <a:cs typeface="Arial" panose="020B0604020202020204" pitchFamily="34" charset="0"/>
                        <a:sym typeface="Arial"/>
                      </a:endParaRPr>
                    </a:p>
                    <a:p>
                      <a:pPr marL="171450" marR="0" lvl="0" indent="-171450" algn="just" defTabSz="914400" rtl="0" eaLnBrk="1" fontAlgn="auto" latinLnBrk="0" hangingPunct="1">
                        <a:lnSpc>
                          <a:spcPct val="107000"/>
                        </a:lnSpc>
                        <a:spcBef>
                          <a:spcPts val="0"/>
                        </a:spcBef>
                        <a:spcAft>
                          <a:spcPts val="0"/>
                        </a:spcAft>
                        <a:buClr>
                          <a:srgbClr val="000000"/>
                        </a:buClr>
                        <a:buSzTx/>
                        <a:buFont typeface="Arial" panose="020B0604020202020204" pitchFamily="34" charset="0"/>
                        <a:buChar char="•"/>
                        <a:tabLst/>
                        <a:defRPr/>
                      </a:pPr>
                      <a:r>
                        <a:rPr kumimoji="0" lang="en-ZA" sz="1200" b="1"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sym typeface="Arial"/>
                        </a:rPr>
                        <a:t>Strategies put in place to deal with community complaints to reduce court actions against the municipality</a:t>
                      </a:r>
                      <a:r>
                        <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sym typeface="Arial"/>
                        </a:rPr>
                        <a:t>: The municipality has developed an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Complaint Management System, </a:t>
                      </a:r>
                      <a:r>
                        <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sym typeface="Arial"/>
                        </a:rPr>
                        <a:t>Early Warning System and Petitions Committee.</a:t>
                      </a:r>
                      <a:endParaRPr kumimoji="0" lang="en-GB" sz="1200" b="0" i="0" u="none" strike="noStrike" kern="0" cap="none" spc="0" normalizeH="0" baseline="0" noProof="0" dirty="0">
                        <a:ln>
                          <a:noFill/>
                        </a:ln>
                        <a:solidFill>
                          <a:prstClr val="black"/>
                        </a:solidFill>
                        <a:effectLst/>
                        <a:uLnTx/>
                        <a:uFillTx/>
                        <a:latin typeface="Arial Narrow" panose="020B0606020202030204" pitchFamily="34" charset="0"/>
                        <a:ea typeface="Times New Roman" charset="0"/>
                        <a:cs typeface="Arial" panose="020B0604020202020204" pitchFamily="34" charset="0"/>
                        <a:sym typeface="Arial"/>
                      </a:endParaRPr>
                    </a:p>
                    <a:p>
                      <a:pPr marL="171450" marR="0" lvl="0" indent="-171450" algn="just" defTabSz="914400" rtl="0" eaLnBrk="1" fontAlgn="auto" latinLnBrk="0" hangingPunct="1">
                        <a:lnSpc>
                          <a:spcPct val="107000"/>
                        </a:lnSpc>
                        <a:spcBef>
                          <a:spcPts val="0"/>
                        </a:spcBef>
                        <a:spcAft>
                          <a:spcPts val="0"/>
                        </a:spcAft>
                        <a:buClr>
                          <a:srgbClr val="000000"/>
                        </a:buClr>
                        <a:buSzTx/>
                        <a:buFont typeface="Arial" panose="020B0604020202020204" pitchFamily="34" charset="0"/>
                        <a:buChar char="•"/>
                        <a:tabLst/>
                        <a:defRPr/>
                      </a:pPr>
                      <a:r>
                        <a:rPr kumimoji="0" lang="en-ZA" sz="1200" b="1"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sym typeface="Arial"/>
                        </a:rPr>
                        <a:t>Does the municipality have an approved public participation strategy: </a:t>
                      </a:r>
                      <a:r>
                        <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sym typeface="Arial"/>
                        </a:rPr>
                        <a:t>The Municipality has an approved Public Participation Strategy.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36099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0"/>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MUNICIPALITY: MSUKALIGWA</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28</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5" name="Content Placeholder 6"/>
          <p:cNvGraphicFramePr>
            <a:graphicFrameLocks/>
          </p:cNvGraphicFramePr>
          <p:nvPr>
            <p:extLst>
              <p:ext uri="{D42A27DB-BD31-4B8C-83A1-F6EECF244321}">
                <p14:modId xmlns:p14="http://schemas.microsoft.com/office/powerpoint/2010/main" val="628469931"/>
              </p:ext>
            </p:extLst>
          </p:nvPr>
        </p:nvGraphicFramePr>
        <p:xfrm>
          <a:off x="0" y="461667"/>
          <a:ext cx="9906000" cy="4335608"/>
        </p:xfrm>
        <a:graphic>
          <a:graphicData uri="http://schemas.openxmlformats.org/drawingml/2006/table">
            <a:tbl>
              <a:tblPr firstRow="1" firstCol="1" bandRow="1"/>
              <a:tblGrid>
                <a:gridCol w="1251045">
                  <a:extLst>
                    <a:ext uri="{9D8B030D-6E8A-4147-A177-3AD203B41FA5}">
                      <a16:colId xmlns:a16="http://schemas.microsoft.com/office/drawing/2014/main" val="20000"/>
                    </a:ext>
                  </a:extLst>
                </a:gridCol>
                <a:gridCol w="8654955">
                  <a:extLst>
                    <a:ext uri="{9D8B030D-6E8A-4147-A177-3AD203B41FA5}">
                      <a16:colId xmlns:a16="http://schemas.microsoft.com/office/drawing/2014/main" val="20001"/>
                    </a:ext>
                  </a:extLst>
                </a:gridCol>
              </a:tblGrid>
              <a:tr h="2857266">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0"/>
                        </a:spcAft>
                      </a:pPr>
                      <a:r>
                        <a:rPr lang="en-ZA" sz="1200" b="1" dirty="0">
                          <a:effectLst/>
                          <a:latin typeface="Arial Narrow" panose="020B0606020202030204" pitchFamily="34" charset="0"/>
                          <a:ea typeface="Calibri" charset="0"/>
                          <a:cs typeface="Arial" panose="020B0604020202020204" pitchFamily="34" charset="0"/>
                        </a:rPr>
                        <a:t>Basic Services</a:t>
                      </a:r>
                      <a:endParaRPr lang="en-GB" sz="1200" b="1" dirty="0">
                        <a:effectLst/>
                        <a:latin typeface="Arial Narrow" panose="020B0606020202030204" pitchFamily="34" charset="0"/>
                        <a:ea typeface="Times New Roman"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07000"/>
                        </a:lnSpc>
                        <a:spcBef>
                          <a:spcPct val="20000"/>
                        </a:spcBef>
                        <a:spcAft>
                          <a:spcPts val="800"/>
                        </a:spcAft>
                        <a:buClrTx/>
                        <a:buSzTx/>
                        <a:buFont typeface="Arial" panose="020B0604020202020204" pitchFamily="34" charset="0"/>
                        <a:buChar char="•"/>
                        <a:tabLst/>
                        <a:defRPr/>
                      </a:pPr>
                      <a:r>
                        <a:rPr lang="en-ZA" sz="1200" b="1" kern="1200" baseline="0" noProof="0" dirty="0">
                          <a:solidFill>
                            <a:schemeClr val="dk1"/>
                          </a:solidFill>
                          <a:latin typeface="Arial Narrow" panose="020B0606020202030204" pitchFamily="34" charset="0"/>
                          <a:ea typeface="+mn-ea"/>
                          <a:cs typeface="Arial" panose="020B0604020202020204" pitchFamily="34" charset="0"/>
                        </a:rPr>
                        <a:t>The municipality has the following basic service backlog: water</a:t>
                      </a:r>
                      <a:r>
                        <a:rPr lang="en-ZA" sz="1200" b="0" kern="1200" baseline="0" noProof="0" dirty="0">
                          <a:solidFill>
                            <a:schemeClr val="dk1"/>
                          </a:solidFill>
                          <a:latin typeface="Arial Narrow" panose="020B0606020202030204" pitchFamily="34" charset="0"/>
                          <a:ea typeface="+mn-ea"/>
                          <a:cs typeface="Arial" panose="020B0604020202020204" pitchFamily="34" charset="0"/>
                        </a:rPr>
                        <a:t> (8,3%), sanitation (2,5%), electricity (12,6%) and refuse removal (37,8%)</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dk1"/>
                          </a:solidFill>
                          <a:latin typeface="Arial Narrow" panose="020B0606020202030204" pitchFamily="34" charset="0"/>
                          <a:ea typeface="+mn-ea"/>
                          <a:cs typeface="Arial" panose="020B0604020202020204" pitchFamily="34" charset="0"/>
                        </a:rPr>
                        <a:t>Areas without water since 1994</a:t>
                      </a:r>
                      <a:r>
                        <a:rPr lang="en-ZA" sz="1200" b="0" kern="1200" baseline="0" dirty="0">
                          <a:solidFill>
                            <a:schemeClr val="dk1"/>
                          </a:solidFill>
                          <a:latin typeface="Arial Narrow" panose="020B0606020202030204" pitchFamily="34" charset="0"/>
                          <a:ea typeface="+mn-ea"/>
                          <a:cs typeface="Arial" panose="020B0604020202020204" pitchFamily="34" charset="0"/>
                        </a:rPr>
                        <a:t>: The municipality has the following areas which have no water connection and depend on temporary supply of water: </a:t>
                      </a:r>
                      <a:r>
                        <a:rPr lang="en-ZA" sz="1200" b="0" kern="1200" baseline="0" dirty="0" err="1">
                          <a:solidFill>
                            <a:schemeClr val="tx1"/>
                          </a:solidFill>
                          <a:latin typeface="Arial Narrow" panose="020B0606020202030204" pitchFamily="34" charset="0"/>
                          <a:ea typeface="+mn-ea"/>
                          <a:cs typeface="Arial" panose="020B0604020202020204" pitchFamily="34" charset="0"/>
                        </a:rPr>
                        <a:t>Blouwater</a:t>
                      </a:r>
                      <a:r>
                        <a:rPr lang="en-ZA" sz="1200" b="0" kern="1200" baseline="0" dirty="0">
                          <a:solidFill>
                            <a:schemeClr val="tx1"/>
                          </a:solidFill>
                          <a:latin typeface="Arial Narrow" panose="020B0606020202030204" pitchFamily="34" charset="0"/>
                          <a:ea typeface="+mn-ea"/>
                          <a:cs typeface="Arial" panose="020B0604020202020204" pitchFamily="34" charset="0"/>
                        </a:rPr>
                        <a:t> (Ward 9), </a:t>
                      </a:r>
                      <a:r>
                        <a:rPr lang="en-ZA" sz="1200" b="0" kern="1200" baseline="0" dirty="0" err="1">
                          <a:solidFill>
                            <a:schemeClr val="tx1"/>
                          </a:solidFill>
                          <a:latin typeface="Arial Narrow" panose="020B0606020202030204" pitchFamily="34" charset="0"/>
                          <a:ea typeface="+mn-ea"/>
                          <a:cs typeface="Arial" panose="020B0604020202020204" pitchFamily="34" charset="0"/>
                        </a:rPr>
                        <a:t>Goldview</a:t>
                      </a:r>
                      <a:r>
                        <a:rPr lang="en-ZA" sz="1200" b="0" kern="1200" baseline="0" dirty="0">
                          <a:solidFill>
                            <a:schemeClr val="tx1"/>
                          </a:solidFill>
                          <a:latin typeface="Arial Narrow" panose="020B0606020202030204" pitchFamily="34" charset="0"/>
                          <a:ea typeface="+mn-ea"/>
                          <a:cs typeface="Arial" panose="020B0604020202020204" pitchFamily="34" charset="0"/>
                        </a:rPr>
                        <a:t> (Ward 14), </a:t>
                      </a:r>
                      <a:r>
                        <a:rPr lang="en-ZA" sz="1200" b="0" kern="1200" baseline="0" dirty="0" err="1">
                          <a:solidFill>
                            <a:schemeClr val="tx1"/>
                          </a:solidFill>
                          <a:latin typeface="Arial Narrow" panose="020B0606020202030204" pitchFamily="34" charset="0"/>
                          <a:ea typeface="+mn-ea"/>
                          <a:cs typeface="Arial" panose="020B0604020202020204" pitchFamily="34" charset="0"/>
                        </a:rPr>
                        <a:t>Koolbank</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Kransspan</a:t>
                      </a:r>
                      <a:r>
                        <a:rPr lang="en-ZA" sz="1200" b="0" kern="1200" baseline="0" dirty="0">
                          <a:solidFill>
                            <a:schemeClr val="tx1"/>
                          </a:solidFill>
                          <a:latin typeface="Arial Narrow" panose="020B0606020202030204" pitchFamily="34" charset="0"/>
                          <a:ea typeface="+mn-ea"/>
                          <a:cs typeface="Arial" panose="020B0604020202020204" pitchFamily="34" charset="0"/>
                        </a:rPr>
                        <a:t> and Jan </a:t>
                      </a:r>
                      <a:r>
                        <a:rPr lang="en-ZA" sz="1200" b="0" kern="1200" baseline="0" dirty="0" err="1">
                          <a:solidFill>
                            <a:schemeClr val="tx1"/>
                          </a:solidFill>
                          <a:latin typeface="Arial Narrow" panose="020B0606020202030204" pitchFamily="34" charset="0"/>
                          <a:ea typeface="+mn-ea"/>
                          <a:cs typeface="Arial" panose="020B0604020202020204" pitchFamily="34" charset="0"/>
                        </a:rPr>
                        <a:t>Hendrickfontein</a:t>
                      </a:r>
                      <a:r>
                        <a:rPr lang="en-ZA" sz="1200" b="0" kern="1200" baseline="0" dirty="0">
                          <a:solidFill>
                            <a:schemeClr val="tx1"/>
                          </a:solidFill>
                          <a:latin typeface="Arial Narrow" panose="020B0606020202030204" pitchFamily="34" charset="0"/>
                          <a:ea typeface="+mn-ea"/>
                          <a:cs typeface="Arial" panose="020B0604020202020204" pitchFamily="34" charset="0"/>
                        </a:rPr>
                        <a:t> (Ward 18), Bloemfontein (Ward 19) and Pearl (Ward 19) </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Arial" panose="020B0604020202020204" pitchFamily="34" charset="0"/>
                        </a:rPr>
                        <a:t>Infrastructure capacity</a:t>
                      </a:r>
                      <a:r>
                        <a:rPr lang="en-ZA" sz="1200" b="0" kern="1200" baseline="0" dirty="0">
                          <a:solidFill>
                            <a:schemeClr val="tx1"/>
                          </a:solidFill>
                          <a:latin typeface="Arial Narrow" panose="020B0606020202030204" pitchFamily="34" charset="0"/>
                          <a:ea typeface="+mn-ea"/>
                          <a:cs typeface="Arial" panose="020B0604020202020204" pitchFamily="34" charset="0"/>
                        </a:rPr>
                        <a:t>: The current capacity on water supply is 30,62ML/d while the demand is 32ML/d whereas the current capacity on sanitation is 14ML/d while the demand capacity is 19ML/d. The current capacity on electricity is 47,8MVA while demand is 34,3MVA. Severe and frequent electricity outages which are rife in Breyten/ KwaZanele as well as Ermelo and its surroundings are a huge concern. COGTA has created am intervention platform with GSDM and Eskom to assist the Municipality. Eskom has quoted around R42m for NMD infrastructure upgrade that can help maintain stability of supply.</a:t>
                      </a:r>
                      <a:endParaRPr lang="en-GB" sz="1200" b="0" kern="1200" baseline="0" dirty="0">
                        <a:solidFill>
                          <a:schemeClr val="tx1"/>
                        </a:solidFill>
                        <a:latin typeface="Arial Narrow" panose="020B0606020202030204" pitchFamily="34" charset="0"/>
                        <a:ea typeface="+mn-ea"/>
                        <a:cs typeface="Arial" panose="020B0604020202020204" pitchFamily="34" charset="0"/>
                      </a:endParaRP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200" b="0" kern="1200" baseline="0" dirty="0">
                          <a:solidFill>
                            <a:schemeClr val="tx1"/>
                          </a:solidFill>
                          <a:latin typeface="Arial Narrow" panose="020B0606020202030204" pitchFamily="34" charset="0"/>
                          <a:ea typeface="+mn-ea"/>
                          <a:cs typeface="Arial" panose="020B0604020202020204" pitchFamily="34" charset="0"/>
                        </a:rPr>
                        <a:t>The COGTA post-disaster has implemented a project for the re-gravelling of damaged access roads and the resealing of potholes which </a:t>
                      </a:r>
                      <a:r>
                        <a:rPr lang="en-ZA" sz="1200" b="0" kern="1200" baseline="0" dirty="0">
                          <a:solidFill>
                            <a:schemeClr val="tx1"/>
                          </a:solidFill>
                          <a:latin typeface="Arial Narrow" panose="020B0606020202030204" pitchFamily="34" charset="0"/>
                          <a:ea typeface="+mn-ea"/>
                          <a:cs typeface="Arial" panose="020B0604020202020204" pitchFamily="34" charset="0"/>
                        </a:rPr>
                        <a:t>has since been completed.</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Arial" panose="020B0604020202020204" pitchFamily="34" charset="0"/>
                        </a:rPr>
                        <a:t>MIG Expenditure </a:t>
                      </a:r>
                      <a:r>
                        <a:rPr lang="en-ZA" sz="1200" b="0" kern="1200" baseline="0" dirty="0">
                          <a:solidFill>
                            <a:schemeClr val="tx1"/>
                          </a:solidFill>
                          <a:latin typeface="Arial Narrow" panose="020B0606020202030204" pitchFamily="34" charset="0"/>
                          <a:ea typeface="+mn-ea"/>
                          <a:cs typeface="Arial" panose="020B0604020202020204" pitchFamily="34" charset="0"/>
                        </a:rPr>
                        <a:t>as at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31 August 2022: 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478342">
                <a:tc>
                  <a:txBody>
                    <a:bodyPr/>
                    <a:lstStyle/>
                    <a:p>
                      <a:pPr>
                        <a:spcAft>
                          <a:spcPts val="0"/>
                        </a:spcAft>
                      </a:pPr>
                      <a:r>
                        <a:rPr lang="en-GB" sz="1200" b="1" dirty="0">
                          <a:effectLst/>
                          <a:latin typeface="Arial Narrow" panose="020B0606020202030204" pitchFamily="34" charset="0"/>
                          <a:ea typeface="Times New Roman" charset="0"/>
                          <a:cs typeface="Times New Roman" charset="0"/>
                        </a:rPr>
                        <a:t>Local</a:t>
                      </a:r>
                      <a:r>
                        <a:rPr lang="en-GB" sz="1200" b="1" baseline="0" dirty="0">
                          <a:effectLst/>
                          <a:latin typeface="Arial Narrow" panose="020B0606020202030204" pitchFamily="34" charset="0"/>
                          <a:ea typeface="Times New Roman" charset="0"/>
                          <a:cs typeface="Times New Roman" charset="0"/>
                        </a:rPr>
                        <a:t> Economic Development</a:t>
                      </a:r>
                      <a:endParaRPr lang="en-GB" sz="1200" b="1" dirty="0">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Mkhondo embarking on reviewing its LED Strategy to respond to the current economic and social challenges including the integration and implementation of priorities of the Economic Reconstruction and Recovery Plan of the Province and the District.</a:t>
                      </a:r>
                    </a:p>
                    <a:p>
                      <a:pPr marL="171450" marR="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The review of the Strategy undertaken parallel to the revamping of the LED Stakeholder Forum. Projects will be reviewed and re-packaged for implementation through the DMM and the Municipal partners in the business sector.</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latin typeface="Arial Narrow" panose="020B0606020202030204" pitchFamily="34" charset="0"/>
                          <a:ea typeface="Arial"/>
                          <a:cs typeface="Arial" panose="020B0604020202020204" pitchFamily="34" charset="0"/>
                          <a:sym typeface="Arial"/>
                        </a:rPr>
                        <a:t>Unemployment: 41,7%</a:t>
                      </a:r>
                      <a:endParaRPr kumimoji="0" lang="en-GB"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latin typeface="Arial Narrow" panose="020B0606020202030204" pitchFamily="34" charset="0"/>
                          <a:ea typeface="Arial"/>
                          <a:cs typeface="Arial" panose="020B0604020202020204" pitchFamily="34" charset="0"/>
                          <a:sym typeface="Arial"/>
                        </a:rPr>
                        <a:t>Poverty: 64,2%</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sym typeface="Arial"/>
                        </a:rPr>
                        <a:t>244 EPWP job opportunities created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07127976"/>
                  </a:ext>
                </a:extLst>
              </a:tr>
            </a:tbl>
          </a:graphicData>
        </a:graphic>
      </p:graphicFrame>
    </p:spTree>
    <p:extLst>
      <p:ext uri="{BB962C8B-B14F-4D97-AF65-F5344CB8AC3E}">
        <p14:creationId xmlns:p14="http://schemas.microsoft.com/office/powerpoint/2010/main" val="1574027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0"/>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a:ln>
                  <a:noFill/>
                </a:ln>
                <a:solidFill>
                  <a:prstClr val="black"/>
                </a:solidFill>
                <a:effectLst/>
                <a:uLnTx/>
                <a:uFillTx/>
                <a:latin typeface="Calibri"/>
                <a:ea typeface="MS PGothic" panose="020B0600070205080204" pitchFamily="34" charset="-128"/>
                <a:cs typeface="+mn-cs"/>
              </a:rPr>
              <a:t>MUNICIPALITY: MKHONDO</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29</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1181956562"/>
              </p:ext>
            </p:extLst>
          </p:nvPr>
        </p:nvGraphicFramePr>
        <p:xfrm>
          <a:off x="0" y="461665"/>
          <a:ext cx="9906000" cy="5348516"/>
        </p:xfrm>
        <a:graphic>
          <a:graphicData uri="http://schemas.openxmlformats.org/drawingml/2006/table">
            <a:tbl>
              <a:tblPr firstRow="1" firstCol="1" bandRow="1"/>
              <a:tblGrid>
                <a:gridCol w="1099648">
                  <a:extLst>
                    <a:ext uri="{9D8B030D-6E8A-4147-A177-3AD203B41FA5}">
                      <a16:colId xmlns:a16="http://schemas.microsoft.com/office/drawing/2014/main" val="20000"/>
                    </a:ext>
                  </a:extLst>
                </a:gridCol>
                <a:gridCol w="8806352">
                  <a:extLst>
                    <a:ext uri="{9D8B030D-6E8A-4147-A177-3AD203B41FA5}">
                      <a16:colId xmlns:a16="http://schemas.microsoft.com/office/drawing/2014/main" val="20001"/>
                    </a:ext>
                  </a:extLst>
                </a:gridCol>
              </a:tblGrid>
              <a:tr h="189952">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Times New Roman" charset="0"/>
                        </a:rPr>
                        <a:t>Political</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dirty="0">
                          <a:solidFill>
                            <a:schemeClr val="tx1"/>
                          </a:solidFill>
                          <a:effectLst/>
                          <a:latin typeface="Arial Narrow" panose="020B0606020202030204" pitchFamily="34" charset="0"/>
                          <a:ea typeface="Times New Roman" charset="0"/>
                          <a:cs typeface="Arial" panose="020B0604020202020204" pitchFamily="34" charset="0"/>
                        </a:rPr>
                        <a:t>The new  municipal </a:t>
                      </a:r>
                      <a:r>
                        <a:rPr lang="en-GB" sz="1200" baseline="0" dirty="0">
                          <a:solidFill>
                            <a:schemeClr val="tx1"/>
                          </a:solidFill>
                          <a:effectLst/>
                          <a:latin typeface="Arial Narrow" panose="020B0606020202030204" pitchFamily="34" charset="0"/>
                          <a:ea typeface="Times New Roman" charset="0"/>
                          <a:cs typeface="Arial" panose="020B0604020202020204" pitchFamily="34" charset="0"/>
                        </a:rPr>
                        <a:t> council </a:t>
                      </a:r>
                      <a:r>
                        <a:rPr lang="en-GB" sz="1200" dirty="0">
                          <a:solidFill>
                            <a:schemeClr val="tx1"/>
                          </a:solidFill>
                          <a:effectLst/>
                          <a:latin typeface="Arial Narrow" panose="020B0606020202030204" pitchFamily="34" charset="0"/>
                          <a:ea typeface="Times New Roman" charset="0"/>
                          <a:cs typeface="Arial" panose="020B0604020202020204" pitchFamily="34" charset="0"/>
                        </a:rPr>
                        <a:t> is  showing signs of instability. The</a:t>
                      </a:r>
                      <a:r>
                        <a:rPr lang="en-GB" sz="1200" baseline="0" dirty="0">
                          <a:solidFill>
                            <a:schemeClr val="tx1"/>
                          </a:solidFill>
                          <a:effectLst/>
                          <a:latin typeface="Arial Narrow" panose="020B0606020202030204" pitchFamily="34" charset="0"/>
                          <a:ea typeface="Times New Roman" charset="0"/>
                          <a:cs typeface="Arial" panose="020B0604020202020204" pitchFamily="34" charset="0"/>
                        </a:rPr>
                        <a:t> </a:t>
                      </a:r>
                      <a:r>
                        <a:rPr lang="en-GB" sz="1200" dirty="0">
                          <a:solidFill>
                            <a:schemeClr val="tx1"/>
                          </a:solidFill>
                          <a:effectLst/>
                          <a:latin typeface="Arial Narrow" panose="020B0606020202030204" pitchFamily="34" charset="0"/>
                          <a:ea typeface="Times New Roman" charset="0"/>
                          <a:cs typeface="Arial" panose="020B0604020202020204" pitchFamily="34" charset="0"/>
                        </a:rPr>
                        <a:t>municipality is led by a coalition government. There are tensions in council .  </a:t>
                      </a:r>
                      <a:endPar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838956">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Governance</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6213" marR="0" lvl="0" indent="-176213"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Establishment and Functionality of Council, MPAC, Risk Management Committee and Audit Committee issues processed by these committees: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Delegations are still to be reviewed, the MPAC, Risk Committee and Audit Committee including Section 79 and Section 80 committees have now been established after a long struggle to adopt the committees by council.  </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Council is sit</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ting.</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1" dirty="0">
                          <a:solidFill>
                            <a:schemeClr val="tx1"/>
                          </a:solidFill>
                          <a:effectLst/>
                          <a:latin typeface="Arial Narrow" panose="020B0606020202030204" pitchFamily="34" charset="0"/>
                          <a:ea typeface="Calibri" charset="0"/>
                          <a:cs typeface="Arial" panose="020B0604020202020204" pitchFamily="34" charset="0"/>
                        </a:rPr>
                        <a:t>Provincial</a:t>
                      </a:r>
                      <a:r>
                        <a:rPr lang="en-ZA" sz="1200" b="1" baseline="0" dirty="0">
                          <a:solidFill>
                            <a:schemeClr val="tx1"/>
                          </a:solidFill>
                          <a:effectLst/>
                          <a:latin typeface="Arial Narrow" panose="020B0606020202030204" pitchFamily="34" charset="0"/>
                          <a:ea typeface="Calibri" charset="0"/>
                          <a:cs typeface="Arial" panose="020B0604020202020204" pitchFamily="34" charset="0"/>
                        </a:rPr>
                        <a:t> Intervention </a:t>
                      </a:r>
                      <a:r>
                        <a:rPr lang="en-ZA" sz="1200" dirty="0">
                          <a:solidFill>
                            <a:schemeClr val="tx1"/>
                          </a:solidFill>
                          <a:effectLst/>
                          <a:latin typeface="Arial Narrow" panose="020B0606020202030204" pitchFamily="34" charset="0"/>
                          <a:ea typeface="Calibri" charset="0"/>
                          <a:cs typeface="Calibri" charset="0"/>
                        </a:rPr>
                        <a:t>: No intervention in the municipality</a:t>
                      </a:r>
                      <a:r>
                        <a:rPr lang="en-ZA" sz="1200" baseline="0" dirty="0">
                          <a:solidFill>
                            <a:schemeClr val="tx1"/>
                          </a:solidFill>
                          <a:effectLst/>
                          <a:latin typeface="Arial Narrow" panose="020B0606020202030204" pitchFamily="34" charset="0"/>
                          <a:ea typeface="Calibri" charset="0"/>
                          <a:cs typeface="Calibri" charset="0"/>
                        </a:rPr>
                        <a:t> in the period under review</a:t>
                      </a:r>
                      <a:endParaRPr lang="en-GB" sz="1200" dirty="0">
                        <a:solidFill>
                          <a:schemeClr val="tx1"/>
                        </a:solidFill>
                        <a:effectLst/>
                        <a:latin typeface="Arial Narrow" panose="020B0606020202030204" pitchFamily="34" charset="0"/>
                        <a:ea typeface="Times New Roman" charset="0"/>
                        <a:cs typeface="Calibri"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139715">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Institutional Arrangement</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lvl="0" indent="-171450" algn="just">
                        <a:lnSpc>
                          <a:spcPct val="100000"/>
                        </a:lnSpc>
                        <a:spcAft>
                          <a:spcPts val="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Calibri" charset="0"/>
                        </a:rPr>
                        <a:t>Total number of posts on organogram , how many are filled and how many are vacant:</a:t>
                      </a:r>
                      <a:r>
                        <a:rPr lang="en-ZA" sz="1200" b="1" baseline="0" dirty="0">
                          <a:solidFill>
                            <a:schemeClr val="tx1"/>
                          </a:solidFill>
                          <a:effectLst/>
                          <a:latin typeface="Arial Narrow" panose="020B0606020202030204" pitchFamily="34" charset="0"/>
                          <a:ea typeface="Calibri" charset="0"/>
                          <a:cs typeface="Calibri" charset="0"/>
                        </a:rPr>
                        <a:t> </a:t>
                      </a:r>
                      <a:r>
                        <a:rPr lang="en-ZA" sz="1200" baseline="0" dirty="0">
                          <a:solidFill>
                            <a:schemeClr val="tx1"/>
                          </a:solidFill>
                          <a:effectLst/>
                          <a:latin typeface="Arial Narrow" panose="020B0606020202030204" pitchFamily="34" charset="0"/>
                          <a:ea typeface="Calibri" charset="0"/>
                          <a:cs typeface="Calibri" charset="0"/>
                        </a:rPr>
                        <a:t>Total number of posts is 804, number of posts filled 527  and there are 277 vacant posts.</a:t>
                      </a:r>
                      <a:endParaRPr lang="en-GB" sz="1200" dirty="0">
                        <a:solidFill>
                          <a:schemeClr val="tx1"/>
                        </a:solidFill>
                        <a:effectLst/>
                        <a:latin typeface="Arial Narrow" panose="020B0606020202030204" pitchFamily="34" charset="0"/>
                        <a:ea typeface="Times New Roman" charset="0"/>
                        <a:cs typeface="Calibri" charset="0"/>
                      </a:endParaRPr>
                    </a:p>
                    <a:p>
                      <a:pPr marL="171450" marR="0" lvl="0" indent="-171450"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Status of filling of Top 6: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 2 senior managers posts are filled and 4 are vacant ( Municipal Manager, Director Technical Service, Director Corporate Services  and Director Development and Planning)</a:t>
                      </a:r>
                    </a:p>
                    <a:p>
                      <a:pPr marL="171450" marR="0" lvl="0" indent="-171450"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err="1">
                          <a:ln>
                            <a:noFill/>
                          </a:ln>
                          <a:solidFill>
                            <a:schemeClr val="tx1"/>
                          </a:solidFill>
                          <a:effectLst/>
                          <a:uLnTx/>
                          <a:uFillTx/>
                          <a:latin typeface="Arial Narrow" panose="020B0606020202030204" pitchFamily="34" charset="0"/>
                          <a:ea typeface="Calibri" charset="0"/>
                          <a:cs typeface="Calibri" charset="0"/>
                        </a:rPr>
                        <a:t>Reviewal</a:t>
                      </a: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 of organogram and correct grading: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The organogram was last reviewed in  22 January 2021. </a:t>
                      </a:r>
                    </a:p>
                    <a:p>
                      <a:pPr marL="171450" lvl="0" indent="-171450" algn="just">
                        <a:lnSpc>
                          <a:spcPct val="100000"/>
                        </a:lnSpc>
                        <a:spcAft>
                          <a:spcPts val="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Calibri" charset="0"/>
                        </a:rPr>
                        <a:t>Implementation of Performance Management</a:t>
                      </a:r>
                      <a:r>
                        <a:rPr lang="en-ZA" sz="1200" dirty="0">
                          <a:solidFill>
                            <a:schemeClr val="tx1"/>
                          </a:solidFill>
                          <a:effectLst/>
                          <a:latin typeface="Arial Narrow" panose="020B0606020202030204" pitchFamily="34" charset="0"/>
                          <a:ea typeface="Calibri" charset="0"/>
                          <a:cs typeface="Calibri" charset="0"/>
                        </a:rPr>
                        <a:t>:</a:t>
                      </a:r>
                      <a:r>
                        <a:rPr lang="en-ZA" sz="1200" baseline="0" dirty="0">
                          <a:solidFill>
                            <a:schemeClr val="tx1"/>
                          </a:solidFill>
                          <a:effectLst/>
                          <a:latin typeface="Arial Narrow" panose="020B0606020202030204" pitchFamily="34" charset="0"/>
                          <a:ea typeface="Calibri" charset="0"/>
                          <a:cs typeface="Calibri" charset="0"/>
                        </a:rPr>
                        <a:t> The Municipality is implementing the performance management to Section 54 &amp; 56 managers.</a:t>
                      </a:r>
                      <a:endParaRPr lang="en-GB" sz="1200" dirty="0">
                        <a:solidFill>
                          <a:schemeClr val="tx1"/>
                        </a:solidFill>
                        <a:effectLst/>
                        <a:latin typeface="Arial Narrow" panose="020B0606020202030204" pitchFamily="34" charset="0"/>
                        <a:ea typeface="Times New Roman" charset="0"/>
                        <a:cs typeface="Calibri"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365979">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Times New Roman" charset="0"/>
                        </a:rPr>
                        <a:t>Financial Management </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In 2015/16 ,2016/17 , 2017/18, 2019/20 the municipality obtained qualified with findings audit outcome and improved in 20020/21 to a unqualified audit opinion with findings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The personnel costs as a percentage of operational budget is a  at 33%, which is within  the norm of 25%-40%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UIFW 2019/20 ( R 861 140 566) 2020/21(R1 040 847 378 billion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Irregular Expenditure: R 118 681 458 million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F/W Expenditure: R 45 951 606 million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Unauthorized Expenditure: R 876 214 314 million</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1813914">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0"/>
                        </a:spcAft>
                      </a:pPr>
                      <a:r>
                        <a:rPr lang="en-ZA" sz="1200" b="1" dirty="0">
                          <a:solidFill>
                            <a:schemeClr val="tx1"/>
                          </a:solidFill>
                          <a:effectLst/>
                          <a:latin typeface="Arial Narrow" panose="020B0606020202030204" pitchFamily="34" charset="0"/>
                          <a:ea typeface="Calibri" charset="0"/>
                          <a:cs typeface="Times New Roman" charset="0"/>
                        </a:rPr>
                        <a:t>Public Participation</a:t>
                      </a:r>
                      <a:endParaRPr lang="en-GB" sz="1200" b="1" dirty="0">
                        <a:solidFill>
                          <a:schemeClr val="tx1"/>
                        </a:solidFill>
                        <a:effectLst/>
                        <a:latin typeface="Arial Narrow" panose="020B0606020202030204" pitchFamily="34" charset="0"/>
                        <a:ea typeface="Times New Roman" charset="0"/>
                        <a:cs typeface="Times New Roman" charset="0"/>
                      </a:endParaRPr>
                    </a:p>
                    <a:p>
                      <a:pPr>
                        <a:spcAft>
                          <a:spcPts val="0"/>
                        </a:spcAft>
                      </a:pPr>
                      <a:r>
                        <a:rPr lang="en-ZA" sz="1200" b="1" dirty="0">
                          <a:solidFill>
                            <a:schemeClr val="tx1"/>
                          </a:solidFill>
                          <a:effectLst/>
                          <a:latin typeface="Arial Narrow" panose="020B0606020202030204" pitchFamily="34" charset="0"/>
                          <a:ea typeface="Calibri" charset="0"/>
                          <a:cs typeface="Times New Roman" charset="0"/>
                        </a:rPr>
                        <a:t> </a:t>
                      </a:r>
                      <a:endParaRPr lang="en-GB" sz="1200" b="1" dirty="0">
                        <a:solidFill>
                          <a:schemeClr val="tx1"/>
                        </a:solidFill>
                        <a:effectLst/>
                        <a:latin typeface="Arial Narrow" panose="020B0606020202030204" pitchFamily="34" charset="0"/>
                        <a:ea typeface="Times New Roman" charset="0"/>
                        <a:cs typeface="Times New Roman" charset="0"/>
                      </a:endParaRPr>
                    </a:p>
                    <a:p>
                      <a:pPr>
                        <a:spcAft>
                          <a:spcPts val="0"/>
                        </a:spcAft>
                      </a:pPr>
                      <a:r>
                        <a:rPr lang="en-ZA" sz="1200" b="1" dirty="0">
                          <a:solidFill>
                            <a:schemeClr val="tx1"/>
                          </a:solidFill>
                          <a:effectLst/>
                          <a:latin typeface="Arial Narrow" panose="020B0606020202030204" pitchFamily="34" charset="0"/>
                          <a:ea typeface="Calibri" charset="0"/>
                          <a:cs typeface="Times New Roman" charset="0"/>
                        </a:rPr>
                        <a:t> </a:t>
                      </a:r>
                      <a:endParaRPr lang="en-GB" sz="1200" b="1" dirty="0">
                        <a:solidFill>
                          <a:schemeClr val="tx1"/>
                        </a:solidFill>
                        <a:effectLst/>
                        <a:latin typeface="Arial Narrow" panose="020B0606020202030204" pitchFamily="34" charset="0"/>
                        <a:ea typeface="Times New Roman" charset="0"/>
                        <a:cs typeface="Times New Roman" charset="0"/>
                      </a:endParaRPr>
                    </a:p>
                    <a:p>
                      <a:pPr>
                        <a:spcAft>
                          <a:spcPts val="0"/>
                        </a:spcAft>
                      </a:pPr>
                      <a:r>
                        <a:rPr lang="en-ZA" sz="1200" b="1" dirty="0">
                          <a:solidFill>
                            <a:schemeClr val="tx1"/>
                          </a:solidFill>
                          <a:effectLst/>
                          <a:latin typeface="Arial Narrow" panose="020B0606020202030204" pitchFamily="34" charset="0"/>
                          <a:ea typeface="Calibri" charset="0"/>
                          <a:cs typeface="Times New Roman" charset="0"/>
                        </a:rPr>
                        <a:t>  </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80975" marR="0" lvl="0" indent="-180975" algn="just" defTabSz="74295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Number of ward committees established and functional ward committees: </a:t>
                      </a:r>
                      <a:r>
                        <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sym typeface="Arial"/>
                        </a:rPr>
                        <a:t>19 out 19 ward committees  have been established to date. Induction of Ward Committees conducted. 4 out of 19  ward committees are functional.</a:t>
                      </a:r>
                    </a:p>
                    <a:p>
                      <a:pPr marL="180975" marR="0" lvl="0" indent="-180975" algn="just" defTabSz="74295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CDWs appointed vs Vacancies: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21 CDWs have been appointed and there are 2 vacancies</a:t>
                      </a:r>
                      <a:endPar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charset="0"/>
                        <a:cs typeface="Calibri" charset="0"/>
                      </a:endParaRPr>
                    </a:p>
                    <a:p>
                      <a:pPr marL="171450" marR="0" lvl="0" indent="-171450" algn="just" defTabSz="74295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Does municipality have complaints management system and is it effective, what are the turn around times to respond to issues</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 The municipality has a manual system and has 4 days turn around time..</a:t>
                      </a:r>
                      <a:endPar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charset="0"/>
                        <a:cs typeface="Calibri" charset="0"/>
                      </a:endParaRPr>
                    </a:p>
                    <a:p>
                      <a:pPr marL="171450" marR="0" lvl="0" indent="-171450" algn="just" defTabSz="74295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Strategies put in place to deal with community complaints to reduce court actions against the municipality</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 The municipality has developed an Early Warning System and Petitions Committee.</a:t>
                      </a:r>
                      <a:endPar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charset="0"/>
                        <a:cs typeface="Calibri" charset="0"/>
                      </a:endParaRPr>
                    </a:p>
                    <a:p>
                      <a:pPr marL="171450" marR="0" lvl="0" indent="-171450" algn="just" defTabSz="74295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Does the municipality have an approved public participation strategy: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The Municipal Public Participation Strategy is currently under review.</a:t>
                      </a:r>
                      <a:endPar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charset="0"/>
                        <a:cs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01953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1016"/>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eaLnBrk="1" hangingPunct="1"/>
            <a:r>
              <a:rPr lang="en-US" altLang="en-US" b="1">
                <a:ln w="11430"/>
                <a:solidFill>
                  <a:prstClr val="black"/>
                </a:solidFill>
                <a:effectLst>
                  <a:outerShdw blurRad="50800" dist="39000" dir="5460000" algn="tl">
                    <a:srgbClr val="000000">
                      <a:alpha val="38000"/>
                    </a:srgbClr>
                  </a:outerShdw>
                </a:effectLst>
                <a:ea typeface="+mn-ea"/>
                <a:cs typeface="Arial" panose="020B0604020202020204" pitchFamily="34" charset="0"/>
              </a:rPr>
              <a:t>INTRODUCTION</a:t>
            </a:r>
            <a:endParaRPr lang="en-US" altLang="en-US" b="1" dirty="0">
              <a:ln w="11430"/>
              <a:solidFill>
                <a:prstClr val="black"/>
              </a:solidFill>
              <a:effectLst>
                <a:outerShdw blurRad="50800" dist="39000" dir="5460000" algn="tl">
                  <a:srgbClr val="000000">
                    <a:alpha val="38000"/>
                  </a:srgbClr>
                </a:outerShdw>
              </a:effectLst>
              <a:ea typeface="+mn-ea"/>
              <a:cs typeface="Arial" panose="020B0604020202020204" pitchFamily="34" charset="0"/>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3</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4" name="Rectangle 3"/>
          <p:cNvSpPr/>
          <p:nvPr/>
        </p:nvSpPr>
        <p:spPr>
          <a:xfrm>
            <a:off x="79257" y="460649"/>
            <a:ext cx="9439393" cy="5632311"/>
          </a:xfrm>
          <a:prstGeom prst="rect">
            <a:avLst/>
          </a:prstGeom>
          <a:noFill/>
        </p:spPr>
        <p:txBody>
          <a:bodyPr wrap="square">
            <a:spAutoFit/>
          </a:bodyPr>
          <a:lstStyle/>
          <a:p>
            <a:pPr marL="285750" indent="-285750" algn="just">
              <a:lnSpc>
                <a:spcPct val="150000"/>
              </a:lnSpc>
              <a:buFont typeface="Wingdings" charset="2"/>
              <a:buChar char="q"/>
            </a:pPr>
            <a:r>
              <a:rPr lang="en-US" sz="1500" dirty="0">
                <a:solidFill>
                  <a:prstClr val="black"/>
                </a:solidFill>
                <a:latin typeface="Arial" charset="0"/>
                <a:ea typeface="Arial" charset="0"/>
                <a:cs typeface="Arial" charset="0"/>
              </a:rPr>
              <a:t>Municipalities remain vital platforms for the realization of the objectives of a developmental state. </a:t>
            </a:r>
          </a:p>
          <a:p>
            <a:pPr marL="285750" indent="-285750" algn="just">
              <a:lnSpc>
                <a:spcPct val="150000"/>
              </a:lnSpc>
              <a:buFont typeface="Wingdings" charset="2"/>
              <a:buChar char="q"/>
            </a:pPr>
            <a:r>
              <a:rPr lang="en-US" sz="1500" dirty="0">
                <a:solidFill>
                  <a:prstClr val="black"/>
                </a:solidFill>
                <a:latin typeface="Arial" charset="0"/>
                <a:ea typeface="Arial" charset="0"/>
                <a:cs typeface="Arial" charset="0"/>
              </a:rPr>
              <a:t>As such, it also provides a democratic platform for deepening democracy through participatory governance.</a:t>
            </a:r>
          </a:p>
          <a:p>
            <a:pPr marL="285750" indent="-285750" algn="just">
              <a:lnSpc>
                <a:spcPct val="150000"/>
              </a:lnSpc>
              <a:buFont typeface="Wingdings" charset="2"/>
              <a:buChar char="q"/>
            </a:pPr>
            <a:r>
              <a:rPr lang="en-US" sz="1500" dirty="0">
                <a:solidFill>
                  <a:prstClr val="black"/>
                </a:solidFill>
                <a:latin typeface="Arial" charset="0"/>
                <a:ea typeface="Arial" charset="0"/>
                <a:cs typeface="Arial" charset="0"/>
              </a:rPr>
              <a:t>The report shows that there has been an improvement in the political stability of our municipalities whilst there are still some challenges in </a:t>
            </a:r>
            <a:r>
              <a:rPr lang="en-US" sz="1500" dirty="0" err="1">
                <a:solidFill>
                  <a:prstClr val="black"/>
                </a:solidFill>
                <a:latin typeface="Arial" charset="0"/>
                <a:ea typeface="Arial" charset="0"/>
                <a:cs typeface="Arial" charset="0"/>
              </a:rPr>
              <a:t>Mkhondo</a:t>
            </a:r>
            <a:r>
              <a:rPr lang="en-US" sz="1500" dirty="0">
                <a:solidFill>
                  <a:prstClr val="black"/>
                </a:solidFill>
                <a:latin typeface="Arial" charset="0"/>
                <a:ea typeface="Arial" charset="0"/>
                <a:cs typeface="Arial" charset="0"/>
              </a:rPr>
              <a:t>.</a:t>
            </a:r>
          </a:p>
          <a:p>
            <a:pPr marL="285750" indent="-285750" algn="just">
              <a:lnSpc>
                <a:spcPct val="150000"/>
              </a:lnSpc>
              <a:buFont typeface="Wingdings" charset="2"/>
              <a:buChar char="q"/>
            </a:pPr>
            <a:r>
              <a:rPr lang="en-US" sz="1500" dirty="0">
                <a:solidFill>
                  <a:prstClr val="black"/>
                </a:solidFill>
                <a:latin typeface="Arial" charset="0"/>
                <a:ea typeface="Arial" charset="0"/>
                <a:cs typeface="Arial" charset="0"/>
              </a:rPr>
              <a:t>There report shows that whilst there has been  an improvement in the provision of basic services, there are still some areas that do not have access to water since 1994.</a:t>
            </a:r>
          </a:p>
          <a:p>
            <a:pPr marL="285750" indent="-285750" algn="just">
              <a:lnSpc>
                <a:spcPct val="150000"/>
              </a:lnSpc>
              <a:buFont typeface="Wingdings" charset="2"/>
              <a:buChar char="q"/>
            </a:pPr>
            <a:r>
              <a:rPr lang="en-US" sz="1500" dirty="0">
                <a:solidFill>
                  <a:prstClr val="black"/>
                </a:solidFill>
                <a:latin typeface="Arial" charset="0"/>
                <a:ea typeface="Arial" charset="0"/>
                <a:cs typeface="Arial" charset="0"/>
              </a:rPr>
              <a:t>The report also shows that many of our municipalities are not able to meet the demand by their communities for water, electricity and sanitation. This is largely due to an increase in population growth which has not been matched by an increase in infrastructure growth.</a:t>
            </a:r>
          </a:p>
          <a:p>
            <a:pPr marL="285750" indent="-285750" algn="just">
              <a:lnSpc>
                <a:spcPct val="150000"/>
              </a:lnSpc>
              <a:buFont typeface="Wingdings" charset="2"/>
              <a:buChar char="q"/>
            </a:pPr>
            <a:r>
              <a:rPr lang="en-US" sz="1500" dirty="0">
                <a:solidFill>
                  <a:prstClr val="black"/>
                </a:solidFill>
                <a:latin typeface="Arial" charset="0"/>
                <a:ea typeface="Arial" charset="0"/>
                <a:cs typeface="Arial" charset="0"/>
              </a:rPr>
              <a:t>The cost of water provision, electricity supply and pot holes in our road networks have emerged as the most challenges this Administration must address. </a:t>
            </a:r>
          </a:p>
          <a:p>
            <a:pPr marL="285750" indent="-285750" algn="just">
              <a:lnSpc>
                <a:spcPct val="150000"/>
              </a:lnSpc>
              <a:buFont typeface="Wingdings" charset="2"/>
              <a:buChar char="q"/>
            </a:pPr>
            <a:r>
              <a:rPr lang="en-US" sz="1500" dirty="0">
                <a:solidFill>
                  <a:prstClr val="black"/>
                </a:solidFill>
                <a:latin typeface="Arial" charset="0"/>
                <a:ea typeface="Arial" charset="0"/>
                <a:cs typeface="Arial" charset="0"/>
              </a:rPr>
              <a:t>Improvement on governance, financial management and viability, institutional capabilities, improvement on Audit Outcomes and the recruitment of skilled, competent and experienced staff complementing ethical leadership would be of focus during the term. </a:t>
            </a:r>
          </a:p>
          <a:p>
            <a:pPr marL="285750" indent="-285750" algn="just">
              <a:lnSpc>
                <a:spcPct val="150000"/>
              </a:lnSpc>
              <a:buFont typeface="Wingdings" charset="2"/>
              <a:buChar char="q"/>
            </a:pPr>
            <a:r>
              <a:rPr lang="en-US" sz="1500" dirty="0">
                <a:solidFill>
                  <a:prstClr val="black"/>
                </a:solidFill>
                <a:latin typeface="Arial" charset="0"/>
                <a:ea typeface="Arial" charset="0"/>
                <a:cs typeface="Arial" charset="0"/>
              </a:rPr>
              <a:t>This report is an overarching view of the state of local government in the Province. </a:t>
            </a:r>
          </a:p>
        </p:txBody>
      </p:sp>
    </p:spTree>
    <p:extLst>
      <p:ext uri="{BB962C8B-B14F-4D97-AF65-F5344CB8AC3E}">
        <p14:creationId xmlns:p14="http://schemas.microsoft.com/office/powerpoint/2010/main" val="3592147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1016"/>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defTabSz="742950" eaLnBrk="1" hangingPunct="1">
              <a:defRPr/>
            </a:pPr>
            <a:r>
              <a:rPr lang="en-ZA" b="1">
                <a:solidFill>
                  <a:prstClr val="black"/>
                </a:solidFill>
                <a:latin typeface="Calibri"/>
                <a:ea typeface="+mj-ea"/>
                <a:cs typeface="+mj-cs"/>
              </a:rPr>
              <a:t>MUNICIPALITY: MKHONDO</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30</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4" name="Content Placeholder 6"/>
          <p:cNvGraphicFramePr>
            <a:graphicFrameLocks/>
          </p:cNvGraphicFramePr>
          <p:nvPr>
            <p:extLst>
              <p:ext uri="{D42A27DB-BD31-4B8C-83A1-F6EECF244321}">
                <p14:modId xmlns:p14="http://schemas.microsoft.com/office/powerpoint/2010/main" val="2182707510"/>
              </p:ext>
            </p:extLst>
          </p:nvPr>
        </p:nvGraphicFramePr>
        <p:xfrm>
          <a:off x="0" y="460649"/>
          <a:ext cx="9905999" cy="4456826"/>
        </p:xfrm>
        <a:graphic>
          <a:graphicData uri="http://schemas.openxmlformats.org/drawingml/2006/table">
            <a:tbl>
              <a:tblPr firstRow="1" firstCol="1" bandRow="1"/>
              <a:tblGrid>
                <a:gridCol w="1527330">
                  <a:extLst>
                    <a:ext uri="{9D8B030D-6E8A-4147-A177-3AD203B41FA5}">
                      <a16:colId xmlns:a16="http://schemas.microsoft.com/office/drawing/2014/main" val="20000"/>
                    </a:ext>
                  </a:extLst>
                </a:gridCol>
                <a:gridCol w="8378669">
                  <a:extLst>
                    <a:ext uri="{9D8B030D-6E8A-4147-A177-3AD203B41FA5}">
                      <a16:colId xmlns:a16="http://schemas.microsoft.com/office/drawing/2014/main" val="20001"/>
                    </a:ext>
                  </a:extLst>
                </a:gridCol>
              </a:tblGrid>
              <a:tr h="2934484">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0"/>
                        </a:spcAft>
                      </a:pPr>
                      <a:r>
                        <a:rPr lang="en-ZA" sz="1200" b="1" dirty="0">
                          <a:effectLst/>
                          <a:latin typeface="Arial Narrow" panose="020B0606020202030204" pitchFamily="34" charset="0"/>
                          <a:ea typeface="Calibri" charset="0"/>
                          <a:cs typeface="Times New Roman" charset="0"/>
                        </a:rPr>
                        <a:t>Basic Services</a:t>
                      </a:r>
                      <a:endParaRPr lang="en-GB" sz="1200" b="1" dirty="0">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07000"/>
                        </a:lnSpc>
                        <a:spcBef>
                          <a:spcPct val="20000"/>
                        </a:spcBef>
                        <a:spcAft>
                          <a:spcPts val="800"/>
                        </a:spcAft>
                        <a:buClrTx/>
                        <a:buSzTx/>
                        <a:buFont typeface="Arial" panose="020B0604020202020204" pitchFamily="34" charset="0"/>
                        <a:buChar char="•"/>
                        <a:tabLst/>
                        <a:defRPr/>
                      </a:pPr>
                      <a:r>
                        <a:rPr lang="en-ZA" sz="1200" b="0" kern="1200" baseline="0" noProof="0" dirty="0">
                          <a:solidFill>
                            <a:schemeClr val="tx1"/>
                          </a:solidFill>
                          <a:latin typeface="Arial Narrow" panose="020B0606020202030204" pitchFamily="34" charset="0"/>
                          <a:ea typeface="+mn-ea"/>
                          <a:cs typeface="+mn-cs"/>
                        </a:rPr>
                        <a:t>The municipality has the following </a:t>
                      </a:r>
                      <a:r>
                        <a:rPr lang="en-ZA" sz="1200" b="1" kern="1200" baseline="0" noProof="0" dirty="0">
                          <a:solidFill>
                            <a:schemeClr val="tx1"/>
                          </a:solidFill>
                          <a:latin typeface="Arial Narrow" panose="020B0606020202030204" pitchFamily="34" charset="0"/>
                          <a:ea typeface="+mn-ea"/>
                          <a:cs typeface="+mn-cs"/>
                        </a:rPr>
                        <a:t>basic service backlog: </a:t>
                      </a:r>
                      <a:r>
                        <a:rPr lang="en-ZA" sz="1200" b="0" kern="1200" baseline="0" noProof="0" dirty="0">
                          <a:solidFill>
                            <a:schemeClr val="tx1"/>
                          </a:solidFill>
                          <a:latin typeface="Arial Narrow" panose="020B0606020202030204" pitchFamily="34" charset="0"/>
                          <a:ea typeface="+mn-ea"/>
                          <a:cs typeface="+mn-cs"/>
                        </a:rPr>
                        <a:t>water (14,9%), sanitation (4,3%), electricity (19,8%) and refuse removal (32%)</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dk1"/>
                          </a:solidFill>
                          <a:latin typeface="Arial Narrow" panose="020B0606020202030204" pitchFamily="34" charset="0"/>
                          <a:ea typeface="+mn-ea"/>
                          <a:cs typeface="+mn-cs"/>
                        </a:rPr>
                        <a:t>Areas without water since 1994</a:t>
                      </a:r>
                      <a:r>
                        <a:rPr lang="en-ZA" sz="1200" b="0" kern="1200" baseline="0" dirty="0">
                          <a:solidFill>
                            <a:schemeClr val="dk1"/>
                          </a:solidFill>
                          <a:latin typeface="Arial Narrow" panose="020B0606020202030204" pitchFamily="34" charset="0"/>
                          <a:ea typeface="+mn-ea"/>
                          <a:cs typeface="+mn-cs"/>
                        </a:rPr>
                        <a:t>: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The municipality has the following areas which have no water connection and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depend on temporary supply of water: </a:t>
                      </a:r>
                      <a:r>
                        <a:rPr lang="en-ZA" sz="1200" b="0" kern="1200" baseline="0" dirty="0">
                          <a:solidFill>
                            <a:schemeClr val="tx1"/>
                          </a:solidFill>
                          <a:latin typeface="Arial Narrow" panose="020B0606020202030204" pitchFamily="34" charset="0"/>
                          <a:ea typeface="+mn-ea"/>
                          <a:cs typeface="+mn-cs"/>
                        </a:rPr>
                        <a:t> Geelhoutboom-2 Prospect-2 (Ward 2), </a:t>
                      </a:r>
                      <a:r>
                        <a:rPr lang="en-ZA" sz="1200" b="0" kern="1200" baseline="0" dirty="0" err="1">
                          <a:solidFill>
                            <a:schemeClr val="tx1"/>
                          </a:solidFill>
                          <a:latin typeface="Arial Narrow" panose="020B0606020202030204" pitchFamily="34" charset="0"/>
                          <a:ea typeface="+mn-ea"/>
                          <a:cs typeface="+mn-cs"/>
                        </a:rPr>
                        <a:t>Sentelina</a:t>
                      </a:r>
                      <a:r>
                        <a:rPr lang="en-ZA" sz="1200" b="0" kern="1200" baseline="0" dirty="0">
                          <a:solidFill>
                            <a:schemeClr val="tx1"/>
                          </a:solidFill>
                          <a:latin typeface="Arial Narrow" panose="020B0606020202030204" pitchFamily="34" charset="0"/>
                          <a:ea typeface="+mn-ea"/>
                          <a:cs typeface="+mn-cs"/>
                        </a:rPr>
                        <a:t> -2, </a:t>
                      </a:r>
                      <a:r>
                        <a:rPr lang="en-ZA" sz="1200" b="0" kern="1200" baseline="0" dirty="0" err="1">
                          <a:solidFill>
                            <a:schemeClr val="tx1"/>
                          </a:solidFill>
                          <a:latin typeface="Arial Narrow" panose="020B0606020202030204" pitchFamily="34" charset="0"/>
                          <a:ea typeface="+mn-ea"/>
                          <a:cs typeface="+mn-cs"/>
                        </a:rPr>
                        <a:t>Etsheni</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Madanca</a:t>
                      </a:r>
                      <a:r>
                        <a:rPr lang="en-ZA" sz="1200" b="0" kern="1200" baseline="0" dirty="0">
                          <a:solidFill>
                            <a:schemeClr val="tx1"/>
                          </a:solidFill>
                          <a:latin typeface="Arial Narrow" panose="020B0606020202030204" pitchFamily="34" charset="0"/>
                          <a:ea typeface="+mn-ea"/>
                          <a:cs typeface="+mn-cs"/>
                        </a:rPr>
                        <a:t> (Ward 3), </a:t>
                      </a:r>
                      <a:r>
                        <a:rPr lang="en-ZA" sz="1200" b="0" kern="1200" baseline="0" dirty="0" err="1">
                          <a:solidFill>
                            <a:schemeClr val="tx1"/>
                          </a:solidFill>
                          <a:latin typeface="Arial Narrow" panose="020B0606020202030204" pitchFamily="34" charset="0"/>
                          <a:ea typeface="+mn-ea"/>
                          <a:cs typeface="+mn-cs"/>
                        </a:rPr>
                        <a:t>Boesman</a:t>
                      </a:r>
                      <a:r>
                        <a:rPr lang="en-ZA" sz="1200" b="0" kern="1200" baseline="0" dirty="0">
                          <a:solidFill>
                            <a:schemeClr val="tx1"/>
                          </a:solidFill>
                          <a:latin typeface="Arial Narrow" panose="020B0606020202030204" pitchFamily="34" charset="0"/>
                          <a:ea typeface="+mn-ea"/>
                          <a:cs typeface="+mn-cs"/>
                        </a:rPr>
                        <a:t>- 2 (Ward 4), </a:t>
                      </a:r>
                      <a:r>
                        <a:rPr lang="en-ZA" sz="1200" b="0" kern="1200" baseline="0" dirty="0" err="1">
                          <a:solidFill>
                            <a:schemeClr val="tx1"/>
                          </a:solidFill>
                          <a:latin typeface="Arial Narrow" panose="020B0606020202030204" pitchFamily="34" charset="0"/>
                          <a:ea typeface="+mn-ea"/>
                          <a:cs typeface="+mn-cs"/>
                        </a:rPr>
                        <a:t>Nkolovane</a:t>
                      </a:r>
                      <a:r>
                        <a:rPr lang="en-ZA" sz="1200" b="0" kern="1200" baseline="0" dirty="0">
                          <a:solidFill>
                            <a:schemeClr val="tx1"/>
                          </a:solidFill>
                          <a:latin typeface="Arial Narrow" panose="020B0606020202030204" pitchFamily="34" charset="0"/>
                          <a:ea typeface="+mn-ea"/>
                          <a:cs typeface="+mn-cs"/>
                        </a:rPr>
                        <a:t> (Ward 5), </a:t>
                      </a:r>
                      <a:r>
                        <a:rPr lang="en-ZA" sz="1200" b="0" kern="1200" baseline="0" dirty="0" err="1">
                          <a:solidFill>
                            <a:schemeClr val="tx1"/>
                          </a:solidFill>
                          <a:latin typeface="Arial Narrow" panose="020B0606020202030204" pitchFamily="34" charset="0"/>
                          <a:ea typeface="+mn-ea"/>
                          <a:cs typeface="+mn-cs"/>
                        </a:rPr>
                        <a:t>Madalas</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Dlothovu</a:t>
                      </a:r>
                      <a:r>
                        <a:rPr lang="en-ZA" sz="1200" b="0" kern="1200" baseline="0" dirty="0">
                          <a:solidFill>
                            <a:schemeClr val="tx1"/>
                          </a:solidFill>
                          <a:latin typeface="Arial Narrow" panose="020B0606020202030204" pitchFamily="34" charset="0"/>
                          <a:ea typeface="+mn-ea"/>
                          <a:cs typeface="+mn-cs"/>
                        </a:rPr>
                        <a:t>- 2 (Ward 6), </a:t>
                      </a:r>
                      <a:r>
                        <a:rPr lang="en-ZA" sz="1200" b="0" kern="1200" baseline="0" dirty="0" err="1">
                          <a:solidFill>
                            <a:schemeClr val="tx1"/>
                          </a:solidFill>
                          <a:latin typeface="Arial Narrow" panose="020B0606020202030204" pitchFamily="34" charset="0"/>
                          <a:ea typeface="+mn-ea"/>
                          <a:cs typeface="+mn-cs"/>
                        </a:rPr>
                        <a:t>Malandeni</a:t>
                      </a:r>
                      <a:r>
                        <a:rPr lang="en-ZA" sz="1200" b="0" kern="1200" baseline="0" dirty="0">
                          <a:solidFill>
                            <a:schemeClr val="tx1"/>
                          </a:solidFill>
                          <a:latin typeface="Arial Narrow" panose="020B0606020202030204" pitchFamily="34" charset="0"/>
                          <a:ea typeface="+mn-ea"/>
                          <a:cs typeface="+mn-cs"/>
                        </a:rPr>
                        <a:t>, Bothashoop-2 (Ward 8), </a:t>
                      </a:r>
                      <a:r>
                        <a:rPr lang="en-ZA" sz="1200" b="0" kern="1200" baseline="0" dirty="0" err="1">
                          <a:solidFill>
                            <a:schemeClr val="tx1"/>
                          </a:solidFill>
                          <a:latin typeface="Arial Narrow" panose="020B0606020202030204" pitchFamily="34" charset="0"/>
                          <a:ea typeface="+mn-ea"/>
                          <a:cs typeface="+mn-cs"/>
                        </a:rPr>
                        <a:t>Ezibawini</a:t>
                      </a:r>
                      <a:r>
                        <a:rPr lang="en-ZA" sz="1200" b="0" kern="1200" baseline="0" dirty="0">
                          <a:solidFill>
                            <a:schemeClr val="tx1"/>
                          </a:solidFill>
                          <a:latin typeface="Arial Narrow" panose="020B0606020202030204" pitchFamily="34" charset="0"/>
                          <a:ea typeface="+mn-ea"/>
                          <a:cs typeface="+mn-cs"/>
                        </a:rPr>
                        <a:t>- 2, </a:t>
                      </a:r>
                      <a:r>
                        <a:rPr lang="en-ZA" sz="1200" b="0" kern="1200" baseline="0" dirty="0" err="1">
                          <a:solidFill>
                            <a:schemeClr val="tx1"/>
                          </a:solidFill>
                          <a:latin typeface="Arial Narrow" panose="020B0606020202030204" pitchFamily="34" charset="0"/>
                          <a:ea typeface="+mn-ea"/>
                          <a:cs typeface="+mn-cs"/>
                        </a:rPr>
                        <a:t>Mantonga</a:t>
                      </a:r>
                      <a:r>
                        <a:rPr lang="en-ZA" sz="1200" b="0" kern="1200" baseline="0" dirty="0">
                          <a:solidFill>
                            <a:schemeClr val="tx1"/>
                          </a:solidFill>
                          <a:latin typeface="Arial Narrow" panose="020B0606020202030204" pitchFamily="34" charset="0"/>
                          <a:ea typeface="+mn-ea"/>
                          <a:cs typeface="+mn-cs"/>
                        </a:rPr>
                        <a:t> (Ward 9)  and </a:t>
                      </a:r>
                      <a:r>
                        <a:rPr lang="en-ZA" sz="1200" b="0" kern="1200" baseline="0" dirty="0" err="1">
                          <a:solidFill>
                            <a:schemeClr val="tx1"/>
                          </a:solidFill>
                          <a:latin typeface="Arial Narrow" panose="020B0606020202030204" pitchFamily="34" charset="0"/>
                          <a:ea typeface="+mn-ea"/>
                          <a:cs typeface="+mn-cs"/>
                        </a:rPr>
                        <a:t>Sqintini</a:t>
                      </a:r>
                      <a:r>
                        <a:rPr lang="en-ZA" sz="1200" b="0" kern="1200" baseline="0" dirty="0">
                          <a:solidFill>
                            <a:schemeClr val="tx1"/>
                          </a:solidFill>
                          <a:latin typeface="Arial Narrow" panose="020B0606020202030204" pitchFamily="34" charset="0"/>
                          <a:ea typeface="+mn-ea"/>
                          <a:cs typeface="+mn-cs"/>
                        </a:rPr>
                        <a:t>- 3 (Ward 15)</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mn-cs"/>
                        </a:rPr>
                        <a:t>Infrastructure capacity</a:t>
                      </a:r>
                      <a:r>
                        <a:rPr lang="en-ZA" sz="1200" b="0" kern="1200" baseline="0" dirty="0">
                          <a:solidFill>
                            <a:schemeClr val="tx1"/>
                          </a:solidFill>
                          <a:latin typeface="Arial Narrow" panose="020B0606020202030204" pitchFamily="34" charset="0"/>
                          <a:ea typeface="+mn-ea"/>
                          <a:cs typeface="+mn-cs"/>
                        </a:rPr>
                        <a:t>: The current capacity on water supply is 26, 2ML/d while the demand is 23,11ML/d whereas the current capacity on sanitation is 13,5ML/d while the demand capacity is 7,5ML/d. The current capacity on electricity is 19,5MVA while demand is 24,5MVA. The Municipality is also receiving COGTA’s post-disaster response assistance with re-gravelling of access roads and resealing of potholes. This project is yet to be completed.</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0" kern="1200" baseline="0" dirty="0">
                          <a:solidFill>
                            <a:schemeClr val="tx1"/>
                          </a:solidFill>
                          <a:latin typeface="Arial Narrow" panose="020B0606020202030204" pitchFamily="34" charset="0"/>
                          <a:ea typeface="+mn-ea"/>
                          <a:cs typeface="+mn-cs"/>
                        </a:rPr>
                        <a:t>The COGTA post-disaster has implemented a project for the re-gravelling of damaged access roads and the resealing of potholes which has since been completed. The Department is also implementing a project for the installation or reconstruction of culverts in various sites within the municipality which is 95% complete.</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mn-cs"/>
                        </a:rPr>
                        <a:t>MIG Expenditure </a:t>
                      </a:r>
                      <a:r>
                        <a:rPr lang="en-ZA" sz="1200" b="0" kern="1200" baseline="0" dirty="0">
                          <a:solidFill>
                            <a:schemeClr val="tx1"/>
                          </a:solidFill>
                          <a:latin typeface="Arial Narrow" panose="020B0606020202030204" pitchFamily="34" charset="0"/>
                          <a:ea typeface="+mn-ea"/>
                          <a:cs typeface="+mn-cs"/>
                        </a:rPr>
                        <a:t>as at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31 August  2022: 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522342">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0"/>
                        </a:spcAft>
                      </a:pPr>
                      <a:r>
                        <a:rPr lang="en-GB" sz="1200" b="1" dirty="0">
                          <a:effectLst/>
                          <a:latin typeface="Arial Narrow" panose="020B0606020202030204" pitchFamily="34" charset="0"/>
                          <a:ea typeface="Times New Roman" charset="0"/>
                          <a:cs typeface="Times New Roman" charset="0"/>
                        </a:rPr>
                        <a:t>Local</a:t>
                      </a:r>
                      <a:r>
                        <a:rPr lang="en-GB" sz="1200" b="1" baseline="0" dirty="0">
                          <a:effectLst/>
                          <a:latin typeface="Arial Narrow" panose="020B0606020202030204" pitchFamily="34" charset="0"/>
                          <a:ea typeface="Times New Roman" charset="0"/>
                          <a:cs typeface="Times New Roman" charset="0"/>
                        </a:rPr>
                        <a:t> Economic Development</a:t>
                      </a:r>
                      <a:endParaRPr lang="en-GB" sz="1200" b="1" dirty="0">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Mkhondo embarking on reviewing its LED Strategy to respond to the current economic and social challenges including the integration and implementation of priorities of the Economic Reconstruction and Recovery Plan of the Province and the District.</a:t>
                      </a:r>
                    </a:p>
                    <a:p>
                      <a:pPr marL="171450" marR="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The review of the Strategy undertaken parallel to the revamping of the LED Stakeholder Forum. Projects will be reviewed and re-packaged for implementation through the DMM and the Municipal partners in the business sector.</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latin typeface="Arial Narrow" panose="020B0606020202030204" pitchFamily="34" charset="0"/>
                          <a:ea typeface="Arial"/>
                          <a:cs typeface="Arial"/>
                          <a:sym typeface="Arial"/>
                        </a:rPr>
                        <a:t>Unemployment: 41,7%</a:t>
                      </a:r>
                      <a:endParaRPr kumimoji="0" lang="en-GB"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Calibri"/>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latin typeface="Arial Narrow" panose="020B0606020202030204" pitchFamily="34" charset="0"/>
                          <a:ea typeface="Arial"/>
                          <a:cs typeface="Arial"/>
                          <a:sym typeface="Arial"/>
                        </a:rPr>
                        <a:t>Poverty: 64,2%</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Arial"/>
                          <a:sym typeface="Arial"/>
                        </a:rPr>
                        <a:t>301 EPWP job opportunities created</a:t>
                      </a:r>
                      <a:endParaRPr kumimoji="0" lang="en-GB"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Calibri"/>
                        <a:sym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68544363"/>
                  </a:ext>
                </a:extLst>
              </a:tr>
            </a:tbl>
          </a:graphicData>
        </a:graphic>
      </p:graphicFrame>
    </p:spTree>
    <p:extLst>
      <p:ext uri="{BB962C8B-B14F-4D97-AF65-F5344CB8AC3E}">
        <p14:creationId xmlns:p14="http://schemas.microsoft.com/office/powerpoint/2010/main" val="245312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0"/>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defTabSz="742950" eaLnBrk="1" hangingPunct="1"/>
            <a:r>
              <a:rPr kumimoji="0" lang="en-ZA" sz="2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MUNICIPALITY:  </a:t>
            </a:r>
            <a:r>
              <a:rPr lang="en-ZA" b="1" dirty="0">
                <a:solidFill>
                  <a:prstClr val="black"/>
                </a:solidFill>
                <a:latin typeface="Calibri"/>
                <a:ea typeface="+mj-ea"/>
                <a:cs typeface="+mj-cs"/>
              </a:rPr>
              <a:t>DR PIXLEY KA-ISAKA SEME</a:t>
            </a:r>
            <a:r>
              <a:rPr kumimoji="0" lang="en-ZA" sz="2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31</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2639494747"/>
              </p:ext>
            </p:extLst>
          </p:nvPr>
        </p:nvGraphicFramePr>
        <p:xfrm>
          <a:off x="0" y="461665"/>
          <a:ext cx="9906000" cy="5413524"/>
        </p:xfrm>
        <a:graphic>
          <a:graphicData uri="http://schemas.openxmlformats.org/drawingml/2006/table">
            <a:tbl>
              <a:tblPr firstRow="1" firstCol="1" bandRow="1"/>
              <a:tblGrid>
                <a:gridCol w="1141628">
                  <a:extLst>
                    <a:ext uri="{9D8B030D-6E8A-4147-A177-3AD203B41FA5}">
                      <a16:colId xmlns:a16="http://schemas.microsoft.com/office/drawing/2014/main" val="20000"/>
                    </a:ext>
                  </a:extLst>
                </a:gridCol>
                <a:gridCol w="8764372">
                  <a:extLst>
                    <a:ext uri="{9D8B030D-6E8A-4147-A177-3AD203B41FA5}">
                      <a16:colId xmlns:a16="http://schemas.microsoft.com/office/drawing/2014/main" val="20001"/>
                    </a:ext>
                  </a:extLst>
                </a:gridCol>
              </a:tblGrid>
              <a:tr h="198735">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Arial" panose="020B0604020202020204" pitchFamily="34" charset="0"/>
                        </a:rPr>
                        <a:t>Political</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dirty="0">
                          <a:solidFill>
                            <a:schemeClr val="tx1"/>
                          </a:solidFill>
                          <a:effectLst/>
                          <a:latin typeface="Arial Narrow" panose="020B0606020202030204" pitchFamily="34" charset="0"/>
                          <a:ea typeface="Times New Roman" charset="0"/>
                          <a:cs typeface="Arial" panose="020B0604020202020204" pitchFamily="34" charset="0"/>
                        </a:rPr>
                        <a:t>The municipal </a:t>
                      </a:r>
                      <a:r>
                        <a:rPr lang="en-GB" sz="1200" baseline="0" dirty="0">
                          <a:solidFill>
                            <a:schemeClr val="tx1"/>
                          </a:solidFill>
                          <a:effectLst/>
                          <a:latin typeface="Arial Narrow" panose="020B0606020202030204" pitchFamily="34" charset="0"/>
                          <a:ea typeface="Times New Roman" charset="0"/>
                          <a:cs typeface="Arial" panose="020B0604020202020204" pitchFamily="34" charset="0"/>
                        </a:rPr>
                        <a:t> council </a:t>
                      </a:r>
                      <a:r>
                        <a:rPr lang="en-GB" sz="1200" dirty="0">
                          <a:solidFill>
                            <a:schemeClr val="tx1"/>
                          </a:solidFill>
                          <a:effectLst/>
                          <a:latin typeface="Arial Narrow" panose="020B0606020202030204" pitchFamily="34" charset="0"/>
                          <a:ea typeface="Times New Roman" charset="0"/>
                          <a:cs typeface="Arial" panose="020B0604020202020204" pitchFamily="34" charset="0"/>
                        </a:rPr>
                        <a:t> is politically stable</a:t>
                      </a:r>
                      <a:r>
                        <a:rPr lang="en-GB" sz="1200" baseline="0" dirty="0">
                          <a:solidFill>
                            <a:schemeClr val="tx1"/>
                          </a:solidFill>
                          <a:effectLst/>
                          <a:latin typeface="Arial Narrow" panose="020B0606020202030204" pitchFamily="34" charset="0"/>
                          <a:ea typeface="Times New Roman" charset="0"/>
                          <a:cs typeface="Arial" panose="020B0604020202020204" pitchFamily="34" charset="0"/>
                        </a:rPr>
                        <a:t>.</a:t>
                      </a:r>
                      <a:endPar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850707">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ZA" sz="1200" b="1" dirty="0">
                          <a:solidFill>
                            <a:schemeClr val="tx1"/>
                          </a:solidFill>
                          <a:effectLst/>
                          <a:latin typeface="Arial Narrow" panose="020B0606020202030204" pitchFamily="34" charset="0"/>
                          <a:ea typeface="Calibri" charset="0"/>
                          <a:cs typeface="Arial" panose="020B0604020202020204" pitchFamily="34" charset="0"/>
                        </a:rPr>
                        <a:t>Governance</a:t>
                      </a:r>
                      <a:endParaRPr lang="en-GB" sz="1200" b="1" dirty="0">
                        <a:solidFill>
                          <a:schemeClr val="tx1"/>
                        </a:solidFill>
                        <a:effectLst/>
                        <a:latin typeface="Arial Narrow" panose="020B0606020202030204" pitchFamily="34" charset="0"/>
                        <a:ea typeface="Times New Roman" charset="0"/>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Establishment and Functionality of Council, MPAC, Risk Management Committee and Audit Committee issues processed by these committees: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Council is functional. Delegations are currently being reviewed, the MPAC, Risk Committee and Audit Committee including Section 79 and Section 80 committees have been established. </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1" dirty="0">
                          <a:solidFill>
                            <a:schemeClr val="tx1"/>
                          </a:solidFill>
                          <a:effectLst/>
                          <a:latin typeface="Arial Narrow" panose="020B0606020202030204" pitchFamily="34" charset="0"/>
                          <a:ea typeface="Calibri" charset="0"/>
                          <a:cs typeface="Arial" panose="020B0604020202020204" pitchFamily="34" charset="0"/>
                        </a:rPr>
                        <a:t>Provincial</a:t>
                      </a:r>
                      <a:r>
                        <a:rPr lang="en-ZA" sz="1200" b="1" baseline="0" dirty="0">
                          <a:solidFill>
                            <a:schemeClr val="tx1"/>
                          </a:solidFill>
                          <a:effectLst/>
                          <a:latin typeface="Arial Narrow" panose="020B0606020202030204" pitchFamily="34" charset="0"/>
                          <a:ea typeface="Calibri" charset="0"/>
                          <a:cs typeface="Arial" panose="020B0604020202020204" pitchFamily="34" charset="0"/>
                        </a:rPr>
                        <a:t> Intervention </a:t>
                      </a:r>
                      <a:r>
                        <a:rPr lang="en-ZA" sz="1200" dirty="0">
                          <a:solidFill>
                            <a:schemeClr val="tx1"/>
                          </a:solidFill>
                          <a:effectLst/>
                          <a:latin typeface="Arial Narrow" panose="020B0606020202030204" pitchFamily="34" charset="0"/>
                          <a:ea typeface="Calibri" charset="0"/>
                          <a:cs typeface="Arial" panose="020B0604020202020204" pitchFamily="34" charset="0"/>
                        </a:rPr>
                        <a:t>: </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The department has instituted an </a:t>
                      </a:r>
                      <a:r>
                        <a:rPr lang="en-ZA" sz="1200" b="1" baseline="0" dirty="0">
                          <a:solidFill>
                            <a:schemeClr val="tx1"/>
                          </a:solidFill>
                          <a:effectLst/>
                          <a:latin typeface="Arial Narrow" panose="020B0606020202030204" pitchFamily="34" charset="0"/>
                          <a:ea typeface="Calibri" charset="0"/>
                          <a:cs typeface="Arial" panose="020B0604020202020204" pitchFamily="34" charset="0"/>
                        </a:rPr>
                        <a:t>investigation in terms of section 106 (1) (b) </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of the Local Government: Municipal Systems Act, 2000. The municipality  is implementing of the recommendations of the report and it is also  attracting attention of law enforcement agencies such as the Hawks. </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007609">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ZA" sz="1200" b="1" dirty="0">
                          <a:solidFill>
                            <a:schemeClr val="tx1"/>
                          </a:solidFill>
                          <a:effectLst/>
                          <a:latin typeface="Arial Narrow" panose="020B0606020202030204" pitchFamily="34" charset="0"/>
                          <a:ea typeface="Calibri" charset="0"/>
                          <a:cs typeface="Arial" panose="020B0604020202020204" pitchFamily="34" charset="0"/>
                        </a:rPr>
                        <a:t>Institutional Arrangement</a:t>
                      </a:r>
                      <a:endParaRPr lang="en-GB" sz="1200" b="1" dirty="0">
                        <a:solidFill>
                          <a:schemeClr val="tx1"/>
                        </a:solidFill>
                        <a:effectLst/>
                        <a:latin typeface="Arial Narrow" panose="020B0606020202030204" pitchFamily="34" charset="0"/>
                        <a:ea typeface="Times New Roman" charset="0"/>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lvl="0" indent="-171450" algn="just">
                        <a:lnSpc>
                          <a:spcPct val="100000"/>
                        </a:lnSpc>
                        <a:spcAft>
                          <a:spcPts val="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Arial" panose="020B0604020202020204" pitchFamily="34" charset="0"/>
                        </a:rPr>
                        <a:t>Total number of posts on organogram , how many are filled and how many are vacant:</a:t>
                      </a:r>
                      <a:r>
                        <a:rPr lang="en-ZA" sz="1200" b="1" baseline="0" dirty="0">
                          <a:solidFill>
                            <a:schemeClr val="tx1"/>
                          </a:solidFill>
                          <a:effectLst/>
                          <a:latin typeface="Arial Narrow" panose="020B0606020202030204" pitchFamily="34" charset="0"/>
                          <a:ea typeface="Calibri" charset="0"/>
                          <a:cs typeface="Arial" panose="020B0604020202020204" pitchFamily="34" charset="0"/>
                        </a:rPr>
                        <a:t> </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Total number of posts is 373, number of posts filled 273  and there are 100 vacant posts.</a:t>
                      </a:r>
                      <a:endParaRPr lang="en-GB" sz="1200" dirty="0">
                        <a:solidFill>
                          <a:schemeClr val="tx1"/>
                        </a:solidFill>
                        <a:effectLst/>
                        <a:latin typeface="Arial Narrow" panose="020B0606020202030204" pitchFamily="34" charset="0"/>
                        <a:ea typeface="Times New Roman" charset="0"/>
                        <a:cs typeface="Arial" panose="020B0604020202020204" pitchFamily="34" charset="0"/>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1" dirty="0">
                          <a:solidFill>
                            <a:schemeClr val="tx1"/>
                          </a:solidFill>
                          <a:effectLst/>
                          <a:latin typeface="Arial Narrow" panose="020B0606020202030204" pitchFamily="34" charset="0"/>
                          <a:ea typeface="Calibri" charset="0"/>
                          <a:cs typeface="Arial" panose="020B0604020202020204" pitchFamily="34" charset="0"/>
                        </a:rPr>
                        <a:t>Status of filling of Top 5: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3 senior managers posts are filled and 2 are vacant ( Municipal Manager and Director Corporate)</a:t>
                      </a:r>
                      <a:endParaRPr lang="en-ZA" sz="1200" baseline="0" dirty="0">
                        <a:solidFill>
                          <a:schemeClr val="tx1"/>
                        </a:solidFill>
                        <a:effectLst/>
                        <a:latin typeface="Arial Narrow" panose="020B0606020202030204" pitchFamily="34" charset="0"/>
                        <a:ea typeface="Calibri" charset="0"/>
                        <a:cs typeface="Arial" panose="020B0604020202020204" pitchFamily="34" charset="0"/>
                      </a:endParaRPr>
                    </a:p>
                    <a:p>
                      <a:pPr marL="171450" marR="0" lvl="0" indent="-171450"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err="1">
                          <a:ln>
                            <a:noFill/>
                          </a:ln>
                          <a:solidFill>
                            <a:schemeClr val="tx1"/>
                          </a:solidFill>
                          <a:effectLst/>
                          <a:uLnTx/>
                          <a:uFillTx/>
                          <a:latin typeface="Arial Narrow" panose="020B0606020202030204" pitchFamily="34" charset="0"/>
                          <a:ea typeface="Calibri" charset="0"/>
                          <a:cs typeface="Arial" panose="020B0604020202020204" pitchFamily="34" charset="0"/>
                        </a:rPr>
                        <a:t>Reviewal</a:t>
                      </a: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 of organogram and correct grading: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The organogram was last reviewed in 2021. </a:t>
                      </a:r>
                    </a:p>
                    <a:p>
                      <a:pPr marL="171450" lvl="0" indent="-171450" algn="just">
                        <a:lnSpc>
                          <a:spcPct val="100000"/>
                        </a:lnSpc>
                        <a:spcAft>
                          <a:spcPts val="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Arial" panose="020B0604020202020204" pitchFamily="34" charset="0"/>
                        </a:rPr>
                        <a:t>Implementation of Performance Management</a:t>
                      </a:r>
                      <a:r>
                        <a:rPr lang="en-ZA" sz="1200" dirty="0">
                          <a:solidFill>
                            <a:schemeClr val="tx1"/>
                          </a:solidFill>
                          <a:effectLst/>
                          <a:latin typeface="Arial Narrow" panose="020B0606020202030204" pitchFamily="34" charset="0"/>
                          <a:ea typeface="Calibri" charset="0"/>
                          <a:cs typeface="Arial" panose="020B0604020202020204" pitchFamily="34" charset="0"/>
                        </a:rPr>
                        <a:t>:</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 The Municipality is implementing the performance management to Section 54 &amp; 56 managers.</a:t>
                      </a:r>
                      <a:endParaRPr lang="en-GB" sz="1200" dirty="0">
                        <a:solidFill>
                          <a:schemeClr val="tx1"/>
                        </a:solidFill>
                        <a:effectLst/>
                        <a:latin typeface="Arial Narrow" panose="020B0606020202030204" pitchFamily="34" charset="0"/>
                        <a:ea typeface="Times New Roman" charset="0"/>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544244">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Arial" panose="020B0604020202020204" pitchFamily="34" charset="0"/>
                        </a:rPr>
                        <a:t>Financial</a:t>
                      </a:r>
                      <a:r>
                        <a:rPr lang="en-GB" sz="1200" b="1" baseline="0" dirty="0">
                          <a:solidFill>
                            <a:schemeClr val="tx1"/>
                          </a:solidFill>
                          <a:effectLst/>
                          <a:latin typeface="Arial Narrow" panose="020B0606020202030204" pitchFamily="34" charset="0"/>
                          <a:ea typeface="Times New Roman" charset="0"/>
                          <a:cs typeface="Arial" panose="020B0604020202020204" pitchFamily="34" charset="0"/>
                        </a:rPr>
                        <a:t> Management </a:t>
                      </a:r>
                      <a:endParaRPr lang="en-GB" sz="1200" b="1" dirty="0">
                        <a:solidFill>
                          <a:schemeClr val="tx1"/>
                        </a:solidFill>
                        <a:effectLst/>
                        <a:latin typeface="Arial Narrow" panose="020B0606020202030204" pitchFamily="34" charset="0"/>
                        <a:ea typeface="Times New Roman" charset="0"/>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In 2015/16, 2016/17, 2017/18 the municipality obtained an unqualified with findings audit outcome in 2019/20 the municipality regressed to a disclaimer audit outcome and in 2020/21 the municipality improved to a qualified audit opinion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The personnel costs as a percentage of operational budget is a  at 27%, which is within  the norm of 25%-40%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UIFW 2019/20 ( R 41  799 238) 2020/21</a:t>
                      </a: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(R40 467 134 million)</a:t>
                      </a:r>
                      <a:endPar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Irregular Expenditure: R 40 438 053 million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F/W Expenditure: R 29 081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Unauthorized Expenditure: R 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DWS DEBT: R 81 863 558 million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1459436">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0"/>
                        </a:spcAft>
                      </a:pPr>
                      <a:r>
                        <a:rPr lang="en-ZA" sz="1200" b="1" dirty="0">
                          <a:solidFill>
                            <a:schemeClr val="tx1"/>
                          </a:solidFill>
                          <a:effectLst/>
                          <a:latin typeface="Arial Narrow" panose="020B0606020202030204" pitchFamily="34" charset="0"/>
                          <a:ea typeface="Calibri" charset="0"/>
                          <a:cs typeface="Arial" panose="020B0604020202020204" pitchFamily="34" charset="0"/>
                        </a:rPr>
                        <a:t>Public Participation</a:t>
                      </a:r>
                      <a:endParaRPr lang="en-GB" sz="1200" b="1" dirty="0">
                        <a:solidFill>
                          <a:schemeClr val="tx1"/>
                        </a:solidFill>
                        <a:effectLst/>
                        <a:latin typeface="Arial Narrow" panose="020B0606020202030204" pitchFamily="34" charset="0"/>
                        <a:ea typeface="Times New Roman" charset="0"/>
                        <a:cs typeface="Arial" panose="020B0604020202020204" pitchFamily="34" charset="0"/>
                      </a:endParaRPr>
                    </a:p>
                    <a:p>
                      <a:pPr>
                        <a:spcAft>
                          <a:spcPts val="0"/>
                        </a:spcAft>
                      </a:pPr>
                      <a:r>
                        <a:rPr lang="en-ZA" sz="1200" b="1" dirty="0">
                          <a:solidFill>
                            <a:schemeClr val="tx1"/>
                          </a:solidFill>
                          <a:effectLst/>
                          <a:latin typeface="Arial Narrow" panose="020B0606020202030204" pitchFamily="34" charset="0"/>
                          <a:ea typeface="Calibri" charset="0"/>
                          <a:cs typeface="Arial" panose="020B0604020202020204" pitchFamily="34" charset="0"/>
                        </a:rPr>
                        <a:t> </a:t>
                      </a:r>
                      <a:endParaRPr lang="en-GB" sz="1200" b="1" dirty="0">
                        <a:solidFill>
                          <a:schemeClr val="tx1"/>
                        </a:solidFill>
                        <a:effectLst/>
                        <a:latin typeface="Arial Narrow" panose="020B0606020202030204" pitchFamily="34" charset="0"/>
                        <a:ea typeface="Times New Roman" charset="0"/>
                        <a:cs typeface="Arial" panose="020B0604020202020204" pitchFamily="34" charset="0"/>
                      </a:endParaRPr>
                    </a:p>
                    <a:p>
                      <a:pPr>
                        <a:spcAft>
                          <a:spcPts val="0"/>
                        </a:spcAft>
                      </a:pPr>
                      <a:r>
                        <a:rPr lang="en-ZA" sz="1200" b="1" dirty="0">
                          <a:solidFill>
                            <a:schemeClr val="tx1"/>
                          </a:solidFill>
                          <a:effectLst/>
                          <a:latin typeface="Arial Narrow" panose="020B0606020202030204" pitchFamily="34" charset="0"/>
                          <a:ea typeface="Calibri" charset="0"/>
                          <a:cs typeface="Arial" panose="020B0604020202020204" pitchFamily="34" charset="0"/>
                        </a:rPr>
                        <a:t> </a:t>
                      </a:r>
                      <a:endParaRPr lang="en-GB" sz="1200" b="1" dirty="0">
                        <a:solidFill>
                          <a:schemeClr val="tx1"/>
                        </a:solidFill>
                        <a:effectLst/>
                        <a:latin typeface="Arial Narrow" panose="020B0606020202030204" pitchFamily="34" charset="0"/>
                        <a:ea typeface="Times New Roman" charset="0"/>
                        <a:cs typeface="Arial" panose="020B0604020202020204" pitchFamily="34" charset="0"/>
                      </a:endParaRPr>
                    </a:p>
                    <a:p>
                      <a:pPr>
                        <a:spcAft>
                          <a:spcPts val="0"/>
                        </a:spcAft>
                      </a:pPr>
                      <a:endParaRPr lang="en-GB" sz="1200" b="1" dirty="0">
                        <a:solidFill>
                          <a:schemeClr val="tx1"/>
                        </a:solidFill>
                        <a:effectLst/>
                        <a:latin typeface="Arial Narrow" panose="020B0606020202030204" pitchFamily="34" charset="0"/>
                        <a:ea typeface="Times New Roman"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80975" marR="0" lvl="0" indent="-180975" algn="just" defTabSz="74295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Number of ward committees established and functional ward committees: </a:t>
                      </a:r>
                      <a:r>
                        <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sym typeface="Arial"/>
                        </a:rPr>
                        <a:t>11 out 11 ward committees  have been established to date. Induction of Ward Committees and Ward Operational  Plans have been done. 11 out of 11 ward committees are functional. </a:t>
                      </a:r>
                    </a:p>
                    <a:p>
                      <a:pPr marL="180975" marR="0" lvl="0" indent="-180975" algn="just" defTabSz="74295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CDWs appointed vs Vacancies: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7 CDWs have been appointed and there are 5 vacancies</a:t>
                      </a:r>
                    </a:p>
                    <a:p>
                      <a:pPr marL="171450" marR="0" lvl="0" indent="-171450" algn="just" defTabSz="74295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Does municipality have complaints management system and is it effective, what are the turn around times to respond to issues</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 The municipality has an effective complaints management system and the turnaround time to respond to issues is 3 days.</a:t>
                      </a:r>
                      <a:endPar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charset="0"/>
                        <a:cs typeface="Arial" panose="020B0604020202020204" pitchFamily="34" charset="0"/>
                      </a:endParaRPr>
                    </a:p>
                    <a:p>
                      <a:pPr marL="171450" marR="0" lvl="0" indent="-171450" algn="just" defTabSz="74295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Strategies put in place to deal with community complaints to reduce court actions against the municipality</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 The municipality has developed an Early Warning System and Petitions Committee.</a:t>
                      </a:r>
                      <a:endPar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charset="0"/>
                        <a:cs typeface="Arial" panose="020B0604020202020204" pitchFamily="34" charset="0"/>
                      </a:endParaRPr>
                    </a:p>
                    <a:p>
                      <a:pPr marL="171450" marR="0" lvl="0" indent="-171450" algn="just" defTabSz="74295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Does the municipality have an approved public participation strategy: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The Municipality has an approved Public Participation Strategy. </a:t>
                      </a:r>
                      <a:endPar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73947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1016"/>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defTabSz="742950" eaLnBrk="1" hangingPunct="1">
              <a:defRPr/>
            </a:pPr>
            <a:r>
              <a:rPr lang="en-ZA" b="1">
                <a:solidFill>
                  <a:prstClr val="black"/>
                </a:solidFill>
                <a:latin typeface="Calibri"/>
                <a:ea typeface="+mj-ea"/>
                <a:cs typeface="+mj-cs"/>
              </a:rPr>
              <a:t>MUNICIPALITY: DR PIXLEY KA ISAKA SEME</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32</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4" name="Content Placeholder 6"/>
          <p:cNvGraphicFramePr>
            <a:graphicFrameLocks/>
          </p:cNvGraphicFramePr>
          <p:nvPr>
            <p:extLst>
              <p:ext uri="{D42A27DB-BD31-4B8C-83A1-F6EECF244321}">
                <p14:modId xmlns:p14="http://schemas.microsoft.com/office/powerpoint/2010/main" val="1434765295"/>
              </p:ext>
            </p:extLst>
          </p:nvPr>
        </p:nvGraphicFramePr>
        <p:xfrm>
          <a:off x="0" y="460649"/>
          <a:ext cx="9906000" cy="5250217"/>
        </p:xfrm>
        <a:graphic>
          <a:graphicData uri="http://schemas.openxmlformats.org/drawingml/2006/table">
            <a:tbl>
              <a:tblPr firstRow="1" firstCol="1" bandRow="1"/>
              <a:tblGrid>
                <a:gridCol w="978706">
                  <a:extLst>
                    <a:ext uri="{9D8B030D-6E8A-4147-A177-3AD203B41FA5}">
                      <a16:colId xmlns:a16="http://schemas.microsoft.com/office/drawing/2014/main" val="20000"/>
                    </a:ext>
                  </a:extLst>
                </a:gridCol>
                <a:gridCol w="8927294">
                  <a:extLst>
                    <a:ext uri="{9D8B030D-6E8A-4147-A177-3AD203B41FA5}">
                      <a16:colId xmlns:a16="http://schemas.microsoft.com/office/drawing/2014/main" val="20001"/>
                    </a:ext>
                  </a:extLst>
                </a:gridCol>
              </a:tblGrid>
              <a:tr h="3755751">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0"/>
                        </a:spcAft>
                      </a:pPr>
                      <a:r>
                        <a:rPr lang="en-ZA" sz="1200" b="1" dirty="0">
                          <a:solidFill>
                            <a:schemeClr val="tx1"/>
                          </a:solidFill>
                          <a:effectLst/>
                          <a:latin typeface="Arial Narrow" panose="020B0606020202030204" pitchFamily="34" charset="0"/>
                          <a:ea typeface="Calibri" charset="0"/>
                          <a:cs typeface="Arial" panose="020B0604020202020204" pitchFamily="34" charset="0"/>
                        </a:rPr>
                        <a:t>Basic Services</a:t>
                      </a:r>
                      <a:endParaRPr lang="en-GB" sz="1200" b="1" dirty="0">
                        <a:solidFill>
                          <a:schemeClr val="tx1"/>
                        </a:solidFill>
                        <a:effectLst/>
                        <a:latin typeface="Arial Narrow" panose="020B0606020202030204" pitchFamily="34" charset="0"/>
                        <a:ea typeface="Times New Roman"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07000"/>
                        </a:lnSpc>
                        <a:spcBef>
                          <a:spcPct val="20000"/>
                        </a:spcBef>
                        <a:spcAft>
                          <a:spcPts val="800"/>
                        </a:spcAft>
                        <a:buClrTx/>
                        <a:buSzTx/>
                        <a:buFont typeface="Arial" panose="020B0604020202020204" pitchFamily="34" charset="0"/>
                        <a:buChar char="•"/>
                        <a:tabLst/>
                        <a:defRPr/>
                      </a:pPr>
                      <a:r>
                        <a:rPr lang="en-ZA" sz="1200" b="0" kern="1200" baseline="0" noProof="0" dirty="0">
                          <a:solidFill>
                            <a:schemeClr val="tx1"/>
                          </a:solidFill>
                          <a:latin typeface="Arial Narrow" panose="020B0606020202030204" pitchFamily="34" charset="0"/>
                          <a:ea typeface="+mn-ea"/>
                          <a:cs typeface="Arial" panose="020B0604020202020204" pitchFamily="34" charset="0"/>
                        </a:rPr>
                        <a:t>The municipality has the following </a:t>
                      </a:r>
                      <a:r>
                        <a:rPr lang="en-ZA" sz="1200" b="1" kern="1200" baseline="0" noProof="0" dirty="0">
                          <a:solidFill>
                            <a:schemeClr val="tx1"/>
                          </a:solidFill>
                          <a:latin typeface="Arial Narrow" panose="020B0606020202030204" pitchFamily="34" charset="0"/>
                          <a:ea typeface="+mn-ea"/>
                          <a:cs typeface="Arial" panose="020B0604020202020204" pitchFamily="34" charset="0"/>
                        </a:rPr>
                        <a:t>basic service backlog: </a:t>
                      </a:r>
                      <a:r>
                        <a:rPr lang="en-ZA" sz="1200" b="0" kern="1200" baseline="0" noProof="0" dirty="0">
                          <a:solidFill>
                            <a:schemeClr val="tx1"/>
                          </a:solidFill>
                          <a:latin typeface="Arial Narrow" panose="020B0606020202030204" pitchFamily="34" charset="0"/>
                          <a:ea typeface="+mn-ea"/>
                          <a:cs typeface="Arial" panose="020B0604020202020204" pitchFamily="34" charset="0"/>
                        </a:rPr>
                        <a:t>water (9,8%), sanitation (4,2%), electricity (11,4%) and refuse removal (33,9%)</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Arial" panose="020B0604020202020204" pitchFamily="34" charset="0"/>
                        </a:rPr>
                        <a:t>Areas without water since 1994</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The municipality has the following areas which have no water connection and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depend on temporary supply of water: </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Vukuzakhe</a:t>
                      </a:r>
                      <a:r>
                        <a:rPr lang="en-ZA" sz="1200" b="0" kern="1200" baseline="0" dirty="0">
                          <a:solidFill>
                            <a:schemeClr val="tx1"/>
                          </a:solidFill>
                          <a:latin typeface="Arial Narrow" panose="020B0606020202030204" pitchFamily="34" charset="0"/>
                          <a:ea typeface="+mn-ea"/>
                          <a:cs typeface="Arial" panose="020B0604020202020204" pitchFamily="34" charset="0"/>
                        </a:rPr>
                        <a:t> in </a:t>
                      </a:r>
                      <a:r>
                        <a:rPr lang="en-ZA" sz="1200" b="0" kern="1200" baseline="0" dirty="0" err="1">
                          <a:solidFill>
                            <a:schemeClr val="tx1"/>
                          </a:solidFill>
                          <a:latin typeface="Arial Narrow" panose="020B0606020202030204" pitchFamily="34" charset="0"/>
                          <a:ea typeface="+mn-ea"/>
                          <a:cs typeface="Arial" panose="020B0604020202020204" pitchFamily="34" charset="0"/>
                        </a:rPr>
                        <a:t>verkyk</a:t>
                      </a:r>
                      <a:r>
                        <a:rPr lang="en-ZA" sz="1200" b="0" kern="1200" baseline="0" dirty="0">
                          <a:solidFill>
                            <a:schemeClr val="tx1"/>
                          </a:solidFill>
                          <a:latin typeface="Arial Narrow" panose="020B0606020202030204" pitchFamily="34" charset="0"/>
                          <a:ea typeface="+mn-ea"/>
                          <a:cs typeface="Arial" panose="020B0604020202020204" pitchFamily="34" charset="0"/>
                        </a:rPr>
                        <a:t>, and </a:t>
                      </a:r>
                      <a:r>
                        <a:rPr lang="en-ZA" sz="1200" b="0" kern="1200" baseline="0" dirty="0" err="1">
                          <a:solidFill>
                            <a:schemeClr val="tx1"/>
                          </a:solidFill>
                          <a:latin typeface="Arial Narrow" panose="020B0606020202030204" pitchFamily="34" charset="0"/>
                          <a:ea typeface="+mn-ea"/>
                          <a:cs typeface="Arial" panose="020B0604020202020204" pitchFamily="34" charset="0"/>
                        </a:rPr>
                        <a:t>sunspruit</a:t>
                      </a:r>
                      <a:r>
                        <a:rPr lang="en-ZA" sz="1200" b="0" kern="1200" baseline="0" dirty="0">
                          <a:solidFill>
                            <a:schemeClr val="tx1"/>
                          </a:solidFill>
                          <a:latin typeface="Arial Narrow" panose="020B0606020202030204" pitchFamily="34" charset="0"/>
                          <a:ea typeface="+mn-ea"/>
                          <a:cs typeface="Arial" panose="020B0604020202020204" pitchFamily="34" charset="0"/>
                        </a:rPr>
                        <a:t> (Ward 1),  </a:t>
                      </a:r>
                      <a:r>
                        <a:rPr lang="en-ZA" sz="1200" b="0" kern="1200" baseline="0" dirty="0" err="1">
                          <a:solidFill>
                            <a:schemeClr val="tx1"/>
                          </a:solidFill>
                          <a:latin typeface="Arial Narrow" panose="020B0606020202030204" pitchFamily="34" charset="0"/>
                          <a:ea typeface="+mn-ea"/>
                          <a:cs typeface="Arial" panose="020B0604020202020204" pitchFamily="34" charset="0"/>
                        </a:rPr>
                        <a:t>Volksrust</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Elandfontein</a:t>
                      </a:r>
                      <a:r>
                        <a:rPr lang="en-ZA" sz="1200" b="0" kern="1200" baseline="0" dirty="0">
                          <a:solidFill>
                            <a:schemeClr val="tx1"/>
                          </a:solidFill>
                          <a:latin typeface="Arial Narrow" panose="020B0606020202030204" pitchFamily="34" charset="0"/>
                          <a:ea typeface="+mn-ea"/>
                          <a:cs typeface="Arial" panose="020B0604020202020204" pitchFamily="34" charset="0"/>
                        </a:rPr>
                        <a:t>/</a:t>
                      </a:r>
                      <a:r>
                        <a:rPr lang="en-ZA" sz="1200" b="0" kern="1200" baseline="0" dirty="0" err="1">
                          <a:solidFill>
                            <a:schemeClr val="tx1"/>
                          </a:solidFill>
                          <a:latin typeface="Arial Narrow" panose="020B0606020202030204" pitchFamily="34" charset="0"/>
                          <a:ea typeface="+mn-ea"/>
                          <a:cs typeface="Arial" panose="020B0604020202020204" pitchFamily="34" charset="0"/>
                        </a:rPr>
                        <a:t>Rooipot</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Verky</a:t>
                      </a:r>
                      <a:r>
                        <a:rPr lang="en-ZA" sz="1200" b="0" kern="1200" baseline="0" dirty="0">
                          <a:solidFill>
                            <a:schemeClr val="tx1"/>
                          </a:solidFill>
                          <a:latin typeface="Arial Narrow" panose="020B0606020202030204" pitchFamily="34" charset="0"/>
                          <a:ea typeface="+mn-ea"/>
                          <a:cs typeface="Arial" panose="020B0604020202020204" pitchFamily="34" charset="0"/>
                        </a:rPr>
                        <a:t> farm, </a:t>
                      </a:r>
                      <a:r>
                        <a:rPr lang="en-ZA" sz="1200" b="0" kern="1200" baseline="0" dirty="0" err="1">
                          <a:solidFill>
                            <a:schemeClr val="tx1"/>
                          </a:solidFill>
                          <a:latin typeface="Arial Narrow" panose="020B0606020202030204" pitchFamily="34" charset="0"/>
                          <a:ea typeface="+mn-ea"/>
                          <a:cs typeface="Arial" panose="020B0604020202020204" pitchFamily="34" charset="0"/>
                        </a:rPr>
                        <a:t>Rooiport</a:t>
                      </a:r>
                      <a:r>
                        <a:rPr lang="en-ZA" sz="1200" b="0" kern="1200" baseline="0" dirty="0">
                          <a:solidFill>
                            <a:schemeClr val="tx1"/>
                          </a:solidFill>
                          <a:latin typeface="Arial Narrow" panose="020B0606020202030204" pitchFamily="34" charset="0"/>
                          <a:ea typeface="+mn-ea"/>
                          <a:cs typeface="Arial" panose="020B0604020202020204" pitchFamily="34" charset="0"/>
                        </a:rPr>
                        <a:t> farm (Ward 4), </a:t>
                      </a:r>
                      <a:r>
                        <a:rPr lang="en-ZA" sz="1200" b="0" kern="1200" baseline="0" dirty="0" err="1">
                          <a:solidFill>
                            <a:schemeClr val="tx1"/>
                          </a:solidFill>
                          <a:latin typeface="Arial Narrow" panose="020B0606020202030204" pitchFamily="34" charset="0"/>
                          <a:ea typeface="+mn-ea"/>
                          <a:cs typeface="Arial" panose="020B0604020202020204" pitchFamily="34" charset="0"/>
                        </a:rPr>
                        <a:t>Wakkerstroon</a:t>
                      </a:r>
                      <a:r>
                        <a:rPr lang="en-ZA" sz="1200" b="0" kern="1200" baseline="0" dirty="0">
                          <a:solidFill>
                            <a:schemeClr val="tx1"/>
                          </a:solidFill>
                          <a:latin typeface="Arial Narrow" panose="020B0606020202030204" pitchFamily="34" charset="0"/>
                          <a:ea typeface="+mn-ea"/>
                          <a:cs typeface="Arial" panose="020B0604020202020204" pitchFamily="34" charset="0"/>
                        </a:rPr>
                        <a:t> in </a:t>
                      </a:r>
                      <a:r>
                        <a:rPr lang="en-ZA" sz="1200" b="0" kern="1200" baseline="0" dirty="0" err="1">
                          <a:solidFill>
                            <a:schemeClr val="tx1"/>
                          </a:solidFill>
                          <a:latin typeface="Arial Narrow" panose="020B0606020202030204" pitchFamily="34" charset="0"/>
                          <a:ea typeface="+mn-ea"/>
                          <a:cs typeface="Arial" panose="020B0604020202020204" pitchFamily="34" charset="0"/>
                        </a:rPr>
                        <a:t>Gunnmwane</a:t>
                      </a:r>
                      <a:r>
                        <a:rPr lang="en-ZA" sz="1200" b="0" kern="1200" baseline="0" dirty="0">
                          <a:solidFill>
                            <a:schemeClr val="tx1"/>
                          </a:solidFill>
                          <a:latin typeface="Arial Narrow" panose="020B0606020202030204" pitchFamily="34" charset="0"/>
                          <a:ea typeface="+mn-ea"/>
                          <a:cs typeface="Arial" panose="020B0604020202020204" pitchFamily="34" charset="0"/>
                        </a:rPr>
                        <a:t>, 51 Plot, Duck in farm, </a:t>
                      </a:r>
                      <a:r>
                        <a:rPr lang="en-ZA" sz="1200" b="0" kern="1200" baseline="0" dirty="0" err="1">
                          <a:solidFill>
                            <a:schemeClr val="tx1"/>
                          </a:solidFill>
                          <a:latin typeface="Arial Narrow" panose="020B0606020202030204" pitchFamily="34" charset="0"/>
                          <a:ea typeface="+mn-ea"/>
                          <a:cs typeface="Arial" panose="020B0604020202020204" pitchFamily="34" charset="0"/>
                        </a:rPr>
                        <a:t>Wakk-stroom</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Schoongeseg</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Spitskop</a:t>
                      </a:r>
                      <a:r>
                        <a:rPr lang="en-ZA" sz="1200" b="0" kern="1200" baseline="0" dirty="0">
                          <a:solidFill>
                            <a:schemeClr val="tx1"/>
                          </a:solidFill>
                          <a:latin typeface="Arial Narrow" panose="020B0606020202030204" pitchFamily="34" charset="0"/>
                          <a:ea typeface="+mn-ea"/>
                          <a:cs typeface="Arial" panose="020B0604020202020204" pitchFamily="34" charset="0"/>
                        </a:rPr>
                        <a:t> 1 and 2, </a:t>
                      </a:r>
                      <a:r>
                        <a:rPr lang="en-ZA" sz="1200" b="0" kern="1200" baseline="0" dirty="0" err="1">
                          <a:solidFill>
                            <a:schemeClr val="tx1"/>
                          </a:solidFill>
                          <a:latin typeface="Arial Narrow" panose="020B0606020202030204" pitchFamily="34" charset="0"/>
                          <a:ea typeface="+mn-ea"/>
                          <a:cs typeface="Arial" panose="020B0604020202020204" pitchFamily="34" charset="0"/>
                        </a:rPr>
                        <a:t>beddingsog</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Langfontein</a:t>
                      </a:r>
                      <a:r>
                        <a:rPr lang="en-ZA" sz="1200" b="0" kern="1200" baseline="0" dirty="0">
                          <a:solidFill>
                            <a:schemeClr val="tx1"/>
                          </a:solidFill>
                          <a:latin typeface="Arial Narrow" panose="020B0606020202030204" pitchFamily="34" charset="0"/>
                          <a:ea typeface="+mn-ea"/>
                          <a:cs typeface="Arial" panose="020B0604020202020204" pitchFamily="34" charset="0"/>
                        </a:rPr>
                        <a:t> farm (Ward 5), </a:t>
                      </a:r>
                      <a:r>
                        <a:rPr lang="en-ZA" sz="1200" b="0" kern="1200" baseline="0" dirty="0" err="1">
                          <a:solidFill>
                            <a:schemeClr val="tx1"/>
                          </a:solidFill>
                          <a:latin typeface="Arial Narrow" panose="020B0606020202030204" pitchFamily="34" charset="0"/>
                          <a:ea typeface="+mn-ea"/>
                          <a:cs typeface="Arial" panose="020B0604020202020204" pitchFamily="34" charset="0"/>
                        </a:rPr>
                        <a:t>Perdekop</a:t>
                      </a:r>
                      <a:r>
                        <a:rPr lang="en-ZA" sz="1200" b="0" kern="1200" baseline="0" dirty="0">
                          <a:solidFill>
                            <a:schemeClr val="tx1"/>
                          </a:solidFill>
                          <a:latin typeface="Arial Narrow" panose="020B0606020202030204" pitchFamily="34" charset="0"/>
                          <a:ea typeface="+mn-ea"/>
                          <a:cs typeface="Arial" panose="020B0604020202020204" pitchFamily="34" charset="0"/>
                        </a:rPr>
                        <a:t>  in </a:t>
                      </a:r>
                      <a:r>
                        <a:rPr lang="en-ZA" sz="1200" b="0" kern="1200" baseline="0" dirty="0" err="1">
                          <a:solidFill>
                            <a:schemeClr val="tx1"/>
                          </a:solidFill>
                          <a:latin typeface="Arial Narrow" panose="020B0606020202030204" pitchFamily="34" charset="0"/>
                          <a:ea typeface="+mn-ea"/>
                          <a:cs typeface="Arial" panose="020B0604020202020204" pitchFamily="34" charset="0"/>
                        </a:rPr>
                        <a:t>Elandspoort</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Mooimesies</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Koppie</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Aleen</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Wolwspruit</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Botterfontein</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Parmlford</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Koppie</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Aleen</a:t>
                      </a:r>
                      <a:r>
                        <a:rPr lang="en-ZA" sz="1200" b="0" kern="1200" baseline="0" dirty="0">
                          <a:solidFill>
                            <a:schemeClr val="tx1"/>
                          </a:solidFill>
                          <a:latin typeface="Arial Narrow" panose="020B0606020202030204" pitchFamily="34" charset="0"/>
                          <a:ea typeface="+mn-ea"/>
                          <a:cs typeface="Arial" panose="020B0604020202020204" pitchFamily="34" charset="0"/>
                        </a:rPr>
                        <a:t>, Rust Hoek, </a:t>
                      </a:r>
                      <a:r>
                        <a:rPr lang="en-ZA" sz="1200" b="0" kern="1200" baseline="0" dirty="0" err="1">
                          <a:solidFill>
                            <a:schemeClr val="tx1"/>
                          </a:solidFill>
                          <a:latin typeface="Arial Narrow" panose="020B0606020202030204" pitchFamily="34" charset="0"/>
                          <a:ea typeface="+mn-ea"/>
                          <a:cs typeface="Arial" panose="020B0604020202020204" pitchFamily="34" charset="0"/>
                        </a:rPr>
                        <a:t>Steakfontein</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Langfontein</a:t>
                      </a:r>
                      <a:r>
                        <a:rPr lang="en-ZA" sz="1200" b="0" kern="1200" baseline="0" dirty="0">
                          <a:solidFill>
                            <a:schemeClr val="tx1"/>
                          </a:solidFill>
                          <a:latin typeface="Arial Narrow" panose="020B0606020202030204" pitchFamily="34" charset="0"/>
                          <a:ea typeface="+mn-ea"/>
                          <a:cs typeface="Arial" panose="020B0604020202020204" pitchFamily="34" charset="0"/>
                        </a:rPr>
                        <a:t>, 41 Plot, </a:t>
                      </a:r>
                      <a:r>
                        <a:rPr lang="en-ZA" sz="1200" b="0" kern="1200" baseline="0" dirty="0" err="1">
                          <a:solidFill>
                            <a:schemeClr val="tx1"/>
                          </a:solidFill>
                          <a:latin typeface="Arial Narrow" panose="020B0606020202030204" pitchFamily="34" charset="0"/>
                          <a:ea typeface="+mn-ea"/>
                          <a:cs typeface="Arial" panose="020B0604020202020204" pitchFamily="34" charset="0"/>
                        </a:rPr>
                        <a:t>Sunfontein</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ZoodendaVlei</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Elantfontein</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Woodeklof</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Odewood</a:t>
                      </a:r>
                      <a:r>
                        <a:rPr lang="en-ZA" sz="1200" b="0" kern="1200" baseline="0" dirty="0">
                          <a:solidFill>
                            <a:schemeClr val="tx1"/>
                          </a:solidFill>
                          <a:latin typeface="Arial Narrow" panose="020B0606020202030204" pitchFamily="34" charset="0"/>
                          <a:ea typeface="+mn-ea"/>
                          <a:cs typeface="Arial" panose="020B0604020202020204" pitchFamily="34" charset="0"/>
                        </a:rPr>
                        <a:t> Farm, </a:t>
                      </a:r>
                      <a:r>
                        <a:rPr lang="en-ZA" sz="1200" b="0" kern="1200" baseline="0" dirty="0" err="1">
                          <a:solidFill>
                            <a:schemeClr val="tx1"/>
                          </a:solidFill>
                          <a:latin typeface="Arial Narrow" panose="020B0606020202030204" pitchFamily="34" charset="0"/>
                          <a:ea typeface="+mn-ea"/>
                          <a:cs typeface="Arial" panose="020B0604020202020204" pitchFamily="34" charset="0"/>
                        </a:rPr>
                        <a:t>Winbeg</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Smooltlof</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Voorseg</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Oodendal</a:t>
                      </a:r>
                      <a:r>
                        <a:rPr lang="en-ZA" sz="1200" b="0" kern="1200" baseline="0" dirty="0">
                          <a:solidFill>
                            <a:schemeClr val="tx1"/>
                          </a:solidFill>
                          <a:latin typeface="Arial Narrow" panose="020B0606020202030204" pitchFamily="34" charset="0"/>
                          <a:ea typeface="+mn-ea"/>
                          <a:cs typeface="Arial" panose="020B0604020202020204" pitchFamily="34" charset="0"/>
                        </a:rPr>
                        <a:t> Rust A, </a:t>
                      </a:r>
                      <a:r>
                        <a:rPr lang="en-ZA" sz="1200" b="0" kern="1200" baseline="0" dirty="0" err="1">
                          <a:solidFill>
                            <a:schemeClr val="tx1"/>
                          </a:solidFill>
                          <a:latin typeface="Arial Narrow" panose="020B0606020202030204" pitchFamily="34" charset="0"/>
                          <a:ea typeface="+mn-ea"/>
                          <a:cs typeface="Arial" panose="020B0604020202020204" pitchFamily="34" charset="0"/>
                        </a:rPr>
                        <a:t>Kleinbegen</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Oopperman</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Mabhondo</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Elies</a:t>
                      </a:r>
                      <a:r>
                        <a:rPr lang="en-ZA" sz="1200" b="0" kern="1200" baseline="0" dirty="0">
                          <a:solidFill>
                            <a:schemeClr val="tx1"/>
                          </a:solidFill>
                          <a:latin typeface="Arial Narrow" panose="020B0606020202030204" pitchFamily="34" charset="0"/>
                          <a:ea typeface="+mn-ea"/>
                          <a:cs typeface="Arial" panose="020B0604020202020204" pitchFamily="34" charset="0"/>
                        </a:rPr>
                        <a:t> Farm, </a:t>
                      </a:r>
                      <a:r>
                        <a:rPr lang="en-ZA" sz="1200" b="0" kern="1200" baseline="0" dirty="0" err="1">
                          <a:solidFill>
                            <a:schemeClr val="tx1"/>
                          </a:solidFill>
                          <a:latin typeface="Arial Narrow" panose="020B0606020202030204" pitchFamily="34" charset="0"/>
                          <a:ea typeface="+mn-ea"/>
                          <a:cs typeface="Arial" panose="020B0604020202020204" pitchFamily="34" charset="0"/>
                        </a:rPr>
                        <a:t>Brontol</a:t>
                      </a:r>
                      <a:r>
                        <a:rPr lang="en-ZA" sz="1200" b="0" kern="1200" baseline="0" dirty="0">
                          <a:solidFill>
                            <a:schemeClr val="tx1"/>
                          </a:solidFill>
                          <a:latin typeface="Arial Narrow" panose="020B0606020202030204" pitchFamily="34" charset="0"/>
                          <a:ea typeface="+mn-ea"/>
                          <a:cs typeface="Arial" panose="020B0604020202020204" pitchFamily="34" charset="0"/>
                        </a:rPr>
                        <a:t>, Rust Hoek, </a:t>
                      </a:r>
                      <a:r>
                        <a:rPr lang="en-ZA" sz="1200" b="0" kern="1200" baseline="0" dirty="0" err="1">
                          <a:solidFill>
                            <a:schemeClr val="tx1"/>
                          </a:solidFill>
                          <a:latin typeface="Arial Narrow" panose="020B0606020202030204" pitchFamily="34" charset="0"/>
                          <a:ea typeface="+mn-ea"/>
                          <a:cs typeface="Arial" panose="020B0604020202020204" pitchFamily="34" charset="0"/>
                        </a:rPr>
                        <a:t>Sanda</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Vlei</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Welgedag</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Bestar</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Thuthukani</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Drieport</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Minig</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Scheilhoek</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Hoodklof</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farm,Sterkfoutein</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VK,Waterval</a:t>
                      </a:r>
                      <a:r>
                        <a:rPr lang="en-ZA" sz="1200" b="0" kern="1200" baseline="0" dirty="0">
                          <a:solidFill>
                            <a:schemeClr val="tx1"/>
                          </a:solidFill>
                          <a:latin typeface="Arial Narrow" panose="020B0606020202030204" pitchFamily="34" charset="0"/>
                          <a:ea typeface="+mn-ea"/>
                          <a:cs typeface="Arial" panose="020B0604020202020204" pitchFamily="34" charset="0"/>
                        </a:rPr>
                        <a:t> farm, </a:t>
                      </a:r>
                      <a:r>
                        <a:rPr lang="en-ZA" sz="1200" b="0" kern="1200" baseline="0" dirty="0" err="1">
                          <a:solidFill>
                            <a:schemeClr val="tx1"/>
                          </a:solidFill>
                          <a:latin typeface="Arial Narrow" panose="020B0606020202030204" pitchFamily="34" charset="0"/>
                          <a:ea typeface="+mn-ea"/>
                          <a:cs typeface="Arial" panose="020B0604020202020204" pitchFamily="34" charset="0"/>
                        </a:rPr>
                        <a:t>Dreeport</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farm,Dreeport</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farm,luther</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Kraans,Stripfontein</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farm,Ekukhanyeni</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Steikfontein</a:t>
                      </a:r>
                      <a:r>
                        <a:rPr lang="en-ZA" sz="1200" b="0" kern="1200" baseline="0" dirty="0">
                          <a:solidFill>
                            <a:schemeClr val="tx1"/>
                          </a:solidFill>
                          <a:latin typeface="Arial Narrow" panose="020B0606020202030204" pitchFamily="34" charset="0"/>
                          <a:ea typeface="+mn-ea"/>
                          <a:cs typeface="Arial" panose="020B0604020202020204" pitchFamily="34" charset="0"/>
                        </a:rPr>
                        <a:t> farm, </a:t>
                      </a:r>
                      <a:r>
                        <a:rPr lang="en-ZA" sz="1200" b="0" kern="1200" baseline="0" dirty="0" err="1">
                          <a:solidFill>
                            <a:schemeClr val="tx1"/>
                          </a:solidFill>
                          <a:latin typeface="Arial Narrow" panose="020B0606020202030204" pitchFamily="34" charset="0"/>
                          <a:ea typeface="+mn-ea"/>
                          <a:cs typeface="Arial" panose="020B0604020202020204" pitchFamily="34" charset="0"/>
                        </a:rPr>
                        <a:t>Ekukhanyeni</a:t>
                      </a:r>
                      <a:r>
                        <a:rPr lang="en-ZA" sz="1200" b="0" kern="1200" baseline="0" dirty="0">
                          <a:solidFill>
                            <a:schemeClr val="tx1"/>
                          </a:solidFill>
                          <a:latin typeface="Arial Narrow" panose="020B0606020202030204" pitchFamily="34" charset="0"/>
                          <a:ea typeface="+mn-ea"/>
                          <a:cs typeface="Arial" panose="020B0604020202020204" pitchFamily="34" charset="0"/>
                        </a:rPr>
                        <a:t> B, </a:t>
                      </a:r>
                      <a:r>
                        <a:rPr lang="en-ZA" sz="1200" b="0" kern="1200" baseline="0" dirty="0" err="1">
                          <a:solidFill>
                            <a:schemeClr val="tx1"/>
                          </a:solidFill>
                          <a:latin typeface="Arial Narrow" panose="020B0606020202030204" pitchFamily="34" charset="0"/>
                          <a:ea typeface="+mn-ea"/>
                          <a:cs typeface="Arial" panose="020B0604020202020204" pitchFamily="34" charset="0"/>
                        </a:rPr>
                        <a:t>Honingvaller</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Welverdiend</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Holfontein</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Oppetrman</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Bronkerfontein</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Haardebestefontein</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Poortjie</a:t>
                      </a:r>
                      <a:r>
                        <a:rPr lang="en-ZA" sz="1200" b="0" kern="1200" baseline="0" dirty="0">
                          <a:solidFill>
                            <a:schemeClr val="tx1"/>
                          </a:solidFill>
                          <a:latin typeface="Arial Narrow" panose="020B0606020202030204" pitchFamily="34" charset="0"/>
                          <a:ea typeface="+mn-ea"/>
                          <a:cs typeface="Arial" panose="020B0604020202020204" pitchFamily="34" charset="0"/>
                        </a:rPr>
                        <a:t> (Ward 6), Amersfoort in </a:t>
                      </a:r>
                      <a:r>
                        <a:rPr lang="en-ZA" sz="1200" b="0" kern="1200" baseline="0" dirty="0" err="1">
                          <a:solidFill>
                            <a:schemeClr val="tx1"/>
                          </a:solidFill>
                          <a:latin typeface="Arial Narrow" panose="020B0606020202030204" pitchFamily="34" charset="0"/>
                          <a:ea typeface="+mn-ea"/>
                          <a:cs typeface="Arial" panose="020B0604020202020204" pitchFamily="34" charset="0"/>
                        </a:rPr>
                        <a:t>Kalfontein</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Goodewoop</a:t>
                      </a:r>
                      <a:r>
                        <a:rPr lang="en-ZA" sz="1200" b="0" kern="1200" baseline="0" dirty="0">
                          <a:solidFill>
                            <a:schemeClr val="tx1"/>
                          </a:solidFill>
                          <a:latin typeface="Arial Narrow" panose="020B0606020202030204" pitchFamily="34" charset="0"/>
                          <a:ea typeface="+mn-ea"/>
                          <a:cs typeface="Arial" panose="020B0604020202020204" pitchFamily="34" charset="0"/>
                        </a:rPr>
                        <a:t> farm, </a:t>
                      </a:r>
                      <a:r>
                        <a:rPr lang="en-ZA" sz="1200" b="0" kern="1200" baseline="0" dirty="0" err="1">
                          <a:solidFill>
                            <a:schemeClr val="tx1"/>
                          </a:solidFill>
                          <a:latin typeface="Arial Narrow" panose="020B0606020202030204" pitchFamily="34" charset="0"/>
                          <a:ea typeface="+mn-ea"/>
                          <a:cs typeface="Arial" panose="020B0604020202020204" pitchFamily="34" charset="0"/>
                        </a:rPr>
                        <a:t>Ezamokuhle</a:t>
                      </a:r>
                      <a:r>
                        <a:rPr lang="en-ZA" sz="1200" b="0" kern="1200" baseline="0" dirty="0">
                          <a:solidFill>
                            <a:schemeClr val="tx1"/>
                          </a:solidFill>
                          <a:latin typeface="Arial Narrow" panose="020B0606020202030204" pitchFamily="34" charset="0"/>
                          <a:ea typeface="+mn-ea"/>
                          <a:cs typeface="Arial" panose="020B0604020202020204" pitchFamily="34" charset="0"/>
                        </a:rPr>
                        <a:t> farm, </a:t>
                      </a:r>
                      <a:r>
                        <a:rPr lang="en-ZA" sz="1200" b="0" kern="1200" baseline="0" dirty="0" err="1">
                          <a:solidFill>
                            <a:schemeClr val="tx1"/>
                          </a:solidFill>
                          <a:latin typeface="Arial Narrow" panose="020B0606020202030204" pitchFamily="34" charset="0"/>
                          <a:ea typeface="+mn-ea"/>
                          <a:cs typeface="Arial" panose="020B0604020202020204" pitchFamily="34" charset="0"/>
                        </a:rPr>
                        <a:t>Enon</a:t>
                      </a:r>
                      <a:r>
                        <a:rPr lang="en-ZA" sz="1200" b="0" kern="1200" baseline="0" dirty="0">
                          <a:solidFill>
                            <a:schemeClr val="tx1"/>
                          </a:solidFill>
                          <a:latin typeface="Arial Narrow" panose="020B0606020202030204" pitchFamily="34" charset="0"/>
                          <a:ea typeface="+mn-ea"/>
                          <a:cs typeface="Arial" panose="020B0604020202020204" pitchFamily="34" charset="0"/>
                        </a:rPr>
                        <a:t> farm, </a:t>
                      </a:r>
                      <a:r>
                        <a:rPr lang="en-ZA" sz="1200" b="0" kern="1200" baseline="0" dirty="0" err="1">
                          <a:solidFill>
                            <a:schemeClr val="tx1"/>
                          </a:solidFill>
                          <a:latin typeface="Arial Narrow" panose="020B0606020202030204" pitchFamily="34" charset="0"/>
                          <a:ea typeface="+mn-ea"/>
                          <a:cs typeface="Arial" panose="020B0604020202020204" pitchFamily="34" charset="0"/>
                        </a:rPr>
                        <a:t>Skuiverpoort</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Sommerhoek</a:t>
                      </a:r>
                      <a:r>
                        <a:rPr lang="en-ZA" sz="1200" b="0" kern="1200" baseline="0" dirty="0">
                          <a:solidFill>
                            <a:schemeClr val="tx1"/>
                          </a:solidFill>
                          <a:latin typeface="Arial Narrow" panose="020B0606020202030204" pitchFamily="34" charset="0"/>
                          <a:ea typeface="+mn-ea"/>
                          <a:cs typeface="Arial" panose="020B0604020202020204" pitchFamily="34" charset="0"/>
                        </a:rPr>
                        <a:t> (Ward 7),  </a:t>
                      </a:r>
                      <a:r>
                        <a:rPr lang="en-ZA" sz="1200" b="0" kern="1200" baseline="0" dirty="0" err="1">
                          <a:solidFill>
                            <a:schemeClr val="tx1"/>
                          </a:solidFill>
                          <a:latin typeface="Arial Narrow" panose="020B0606020202030204" pitchFamily="34" charset="0"/>
                          <a:ea typeface="+mn-ea"/>
                          <a:cs typeface="Arial" panose="020B0604020202020204" pitchFamily="34" charset="0"/>
                        </a:rPr>
                        <a:t>GoedeKuk</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Kaffieskraal</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Kalfantein</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Vleifontein</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Bloukop</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Sgome</a:t>
                      </a:r>
                      <a:r>
                        <a:rPr lang="en-ZA" sz="1200" b="0" kern="1200" baseline="0" dirty="0">
                          <a:solidFill>
                            <a:schemeClr val="tx1"/>
                          </a:solidFill>
                          <a:latin typeface="Arial Narrow" panose="020B0606020202030204" pitchFamily="34" charset="0"/>
                          <a:ea typeface="+mn-ea"/>
                          <a:cs typeface="Arial" panose="020B0604020202020204" pitchFamily="34" charset="0"/>
                        </a:rPr>
                        <a:t> (Ward 8), </a:t>
                      </a:r>
                      <a:r>
                        <a:rPr lang="en-ZA" sz="1200" b="0" kern="1200" baseline="0" dirty="0" err="1">
                          <a:solidFill>
                            <a:schemeClr val="tx1"/>
                          </a:solidFill>
                          <a:latin typeface="Arial Narrow" panose="020B0606020202030204" pitchFamily="34" charset="0"/>
                          <a:ea typeface="+mn-ea"/>
                          <a:cs typeface="Arial" panose="020B0604020202020204" pitchFamily="34" charset="0"/>
                        </a:rPr>
                        <a:t>Daggakraal</a:t>
                      </a:r>
                      <a:r>
                        <a:rPr lang="en-ZA" sz="1200" b="0" kern="1200" baseline="0" dirty="0">
                          <a:solidFill>
                            <a:schemeClr val="tx1"/>
                          </a:solidFill>
                          <a:latin typeface="Arial Narrow" panose="020B0606020202030204" pitchFamily="34" charset="0"/>
                          <a:ea typeface="+mn-ea"/>
                          <a:cs typeface="Arial" panose="020B0604020202020204" pitchFamily="34" charset="0"/>
                        </a:rPr>
                        <a:t> in </a:t>
                      </a:r>
                      <a:r>
                        <a:rPr lang="en-ZA" sz="1200" b="0" kern="1200" baseline="0" dirty="0" err="1">
                          <a:solidFill>
                            <a:schemeClr val="tx1"/>
                          </a:solidFill>
                          <a:latin typeface="Arial Narrow" panose="020B0606020202030204" pitchFamily="34" charset="0"/>
                          <a:ea typeface="+mn-ea"/>
                          <a:cs typeface="Arial" panose="020B0604020202020204" pitchFamily="34" charset="0"/>
                        </a:rPr>
                        <a:t>Welgelegen</a:t>
                      </a:r>
                      <a:r>
                        <a:rPr lang="en-ZA" sz="1200" b="0" kern="1200" baseline="0" dirty="0">
                          <a:solidFill>
                            <a:schemeClr val="tx1"/>
                          </a:solidFill>
                          <a:latin typeface="Arial Narrow" panose="020B0606020202030204" pitchFamily="34" charset="0"/>
                          <a:ea typeface="+mn-ea"/>
                          <a:cs typeface="Arial" panose="020B0604020202020204" pitchFamily="34" charset="0"/>
                        </a:rPr>
                        <a:t> Farm, </a:t>
                      </a:r>
                      <a:r>
                        <a:rPr lang="en-ZA" sz="1200" b="0" kern="1200" baseline="0" dirty="0" err="1">
                          <a:solidFill>
                            <a:schemeClr val="tx1"/>
                          </a:solidFill>
                          <a:latin typeface="Arial Narrow" panose="020B0606020202030204" pitchFamily="34" charset="0"/>
                          <a:ea typeface="+mn-ea"/>
                          <a:cs typeface="Arial" panose="020B0604020202020204" pitchFamily="34" charset="0"/>
                        </a:rPr>
                        <a:t>Emabhosi</a:t>
                      </a:r>
                      <a:r>
                        <a:rPr lang="en-ZA" sz="1200" b="0" kern="1200" baseline="0" dirty="0">
                          <a:solidFill>
                            <a:schemeClr val="tx1"/>
                          </a:solidFill>
                          <a:latin typeface="Arial Narrow" panose="020B0606020202030204" pitchFamily="34" charset="0"/>
                          <a:ea typeface="+mn-ea"/>
                          <a:cs typeface="Arial" panose="020B0604020202020204" pitchFamily="34" charset="0"/>
                        </a:rPr>
                        <a:t> farm, Family Hoek, </a:t>
                      </a:r>
                      <a:r>
                        <a:rPr lang="en-ZA" sz="1200" b="0" kern="1200" baseline="0" dirty="0" err="1">
                          <a:solidFill>
                            <a:schemeClr val="tx1"/>
                          </a:solidFill>
                          <a:latin typeface="Arial Narrow" panose="020B0606020202030204" pitchFamily="34" charset="0"/>
                          <a:ea typeface="+mn-ea"/>
                          <a:cs typeface="Arial" panose="020B0604020202020204" pitchFamily="34" charset="0"/>
                        </a:rPr>
                        <a:t>Fickland</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Verkyk</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Nooitgeseg</a:t>
                      </a:r>
                      <a:r>
                        <a:rPr lang="en-ZA" sz="1200" b="0" kern="1200" baseline="0" dirty="0">
                          <a:solidFill>
                            <a:schemeClr val="tx1"/>
                          </a:solidFill>
                          <a:latin typeface="Arial Narrow" panose="020B0606020202030204" pitchFamily="34" charset="0"/>
                          <a:ea typeface="+mn-ea"/>
                          <a:cs typeface="Arial" panose="020B0604020202020204" pitchFamily="34" charset="0"/>
                        </a:rPr>
                        <a:t> farm, </a:t>
                      </a:r>
                      <a:r>
                        <a:rPr lang="en-ZA" sz="1200" b="0" kern="1200" baseline="0" dirty="0" err="1">
                          <a:solidFill>
                            <a:schemeClr val="tx1"/>
                          </a:solidFill>
                          <a:latin typeface="Arial Narrow" panose="020B0606020202030204" pitchFamily="34" charset="0"/>
                          <a:ea typeface="+mn-ea"/>
                          <a:cs typeface="Arial" panose="020B0604020202020204" pitchFamily="34" charset="0"/>
                        </a:rPr>
                        <a:t>Vaalbank</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Zeerbron</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Junjieshoek</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Vyfhoek</a:t>
                      </a:r>
                      <a:r>
                        <a:rPr lang="en-ZA" sz="1200" b="0" kern="1200" baseline="0" dirty="0">
                          <a:solidFill>
                            <a:schemeClr val="tx1"/>
                          </a:solidFill>
                          <a:latin typeface="Arial Narrow" panose="020B0606020202030204" pitchFamily="34" charset="0"/>
                          <a:ea typeface="+mn-ea"/>
                          <a:cs typeface="Arial" panose="020B0604020202020204" pitchFamily="34" charset="0"/>
                        </a:rPr>
                        <a:t> , </a:t>
                      </a:r>
                      <a:r>
                        <a:rPr lang="en-ZA" sz="1200" b="0" kern="1200" baseline="0" dirty="0" err="1">
                          <a:solidFill>
                            <a:schemeClr val="tx1"/>
                          </a:solidFill>
                          <a:latin typeface="Arial Narrow" panose="020B0606020202030204" pitchFamily="34" charset="0"/>
                          <a:ea typeface="+mn-ea"/>
                          <a:cs typeface="Arial" panose="020B0604020202020204" pitchFamily="34" charset="0"/>
                        </a:rPr>
                        <a:t>Bampoen</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Poortjie</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Watervaal</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Mawelawela</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Sinyamvula</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Vaalport</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Ebaswitwini</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Emahacini</a:t>
                      </a:r>
                      <a:r>
                        <a:rPr lang="en-ZA" sz="1200" b="0" kern="1200" baseline="0" dirty="0">
                          <a:solidFill>
                            <a:schemeClr val="tx1"/>
                          </a:solidFill>
                          <a:latin typeface="Arial Narrow" panose="020B0606020202030204" pitchFamily="34" charset="0"/>
                          <a:ea typeface="+mn-ea"/>
                          <a:cs typeface="Arial" panose="020B0604020202020204" pitchFamily="34" charset="0"/>
                        </a:rPr>
                        <a:t>, Chief </a:t>
                      </a:r>
                      <a:r>
                        <a:rPr lang="en-ZA" sz="1200" b="0" kern="1200" baseline="0" dirty="0" err="1">
                          <a:solidFill>
                            <a:schemeClr val="tx1"/>
                          </a:solidFill>
                          <a:latin typeface="Arial Narrow" panose="020B0606020202030204" pitchFamily="34" charset="0"/>
                          <a:ea typeface="+mn-ea"/>
                          <a:cs typeface="Arial" panose="020B0604020202020204" pitchFamily="34" charset="0"/>
                        </a:rPr>
                        <a:t>Shabalala</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KwaMali</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Tafelbop</a:t>
                      </a:r>
                      <a:r>
                        <a:rPr lang="en-ZA" sz="1200" b="0" kern="1200" baseline="0" dirty="0">
                          <a:solidFill>
                            <a:schemeClr val="tx1"/>
                          </a:solidFill>
                          <a:latin typeface="Arial Narrow" panose="020B0606020202030204" pitchFamily="34" charset="0"/>
                          <a:ea typeface="+mn-ea"/>
                          <a:cs typeface="Arial" panose="020B0604020202020204" pitchFamily="34" charset="0"/>
                        </a:rPr>
                        <a:t>, </a:t>
                      </a:r>
                      <a:r>
                        <a:rPr lang="en-ZA" sz="1200" b="0" kern="1200" baseline="0" dirty="0" err="1">
                          <a:solidFill>
                            <a:schemeClr val="tx1"/>
                          </a:solidFill>
                          <a:latin typeface="Arial Narrow" panose="020B0606020202030204" pitchFamily="34" charset="0"/>
                          <a:ea typeface="+mn-ea"/>
                          <a:cs typeface="Arial" panose="020B0604020202020204" pitchFamily="34" charset="0"/>
                        </a:rPr>
                        <a:t>Bethamoya</a:t>
                      </a:r>
                      <a:r>
                        <a:rPr lang="en-ZA" sz="1200" b="0" kern="1200" baseline="0" dirty="0">
                          <a:solidFill>
                            <a:schemeClr val="tx1"/>
                          </a:solidFill>
                          <a:latin typeface="Arial Narrow" panose="020B0606020202030204" pitchFamily="34" charset="0"/>
                          <a:ea typeface="+mn-ea"/>
                          <a:cs typeface="Arial" panose="020B0604020202020204" pitchFamily="34" charset="0"/>
                        </a:rPr>
                        <a:t> (Ward 10). The intervention required is estimated at R200m and no budget is currently available. </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Arial" panose="020B0604020202020204" pitchFamily="34" charset="0"/>
                        </a:rPr>
                        <a:t>Infrastructure capacity</a:t>
                      </a:r>
                      <a:r>
                        <a:rPr lang="en-ZA" sz="1200" b="0" kern="1200" baseline="0" dirty="0">
                          <a:solidFill>
                            <a:schemeClr val="tx1"/>
                          </a:solidFill>
                          <a:latin typeface="Arial Narrow" panose="020B0606020202030204" pitchFamily="34" charset="0"/>
                          <a:ea typeface="+mn-ea"/>
                          <a:cs typeface="Arial" panose="020B0604020202020204" pitchFamily="34" charset="0"/>
                        </a:rPr>
                        <a:t>: The current capacity on water supply is 16, 9ML/d while the demand is 19,9ML/d whereas the current capacity on sanitation is 9,1ML/d while the demand capacity is 12ML/d. The current capacity on electricity is 19MVA while demand is 9MVA. Post-disaster project by COGTA for re-gravelling and pothole resealing has been completed.</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Arial" panose="020B0604020202020204" pitchFamily="34" charset="0"/>
                        </a:rPr>
                        <a:t>MIG Expenditure </a:t>
                      </a:r>
                      <a:r>
                        <a:rPr lang="en-ZA" sz="1200" b="0" kern="1200" baseline="0" dirty="0">
                          <a:solidFill>
                            <a:schemeClr val="tx1"/>
                          </a:solidFill>
                          <a:latin typeface="Arial Narrow" panose="020B0606020202030204" pitchFamily="34" charset="0"/>
                          <a:ea typeface="+mn-ea"/>
                          <a:cs typeface="Arial" panose="020B0604020202020204" pitchFamily="34" charset="0"/>
                        </a:rPr>
                        <a:t>as at 31 August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2022: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494466">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Narrow" panose="020B0606020202030204" pitchFamily="34" charset="0"/>
                          <a:ea typeface="Times New Roman" charset="0"/>
                          <a:cs typeface="Arial" panose="020B0604020202020204" pitchFamily="34" charset="0"/>
                        </a:rPr>
                        <a:t>Local Economic Development</a:t>
                      </a:r>
                    </a:p>
                    <a:p>
                      <a:pPr>
                        <a:spcAft>
                          <a:spcPts val="0"/>
                        </a:spcAft>
                      </a:pPr>
                      <a:endParaRPr lang="en-GB" sz="1200" b="1" dirty="0">
                        <a:solidFill>
                          <a:schemeClr val="tx1"/>
                        </a:solidFill>
                        <a:effectLst/>
                        <a:latin typeface="Arial Narrow" panose="020B0606020202030204" pitchFamily="34" charset="0"/>
                        <a:ea typeface="Times New Roman"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The Economic Recovery Plan not developed yet and will be incorporated during the revision of the outdated LED Strategy.  The available </a:t>
                      </a:r>
                      <a:r>
                        <a:rPr kumimoji="0" lang="en-US" sz="1200" b="0" i="0" u="none" strike="noStrike" kern="1200" cap="none" spc="0" normalizeH="0" baseline="0" noProof="0" dirty="0" err="1">
                          <a:ln>
                            <a:noFill/>
                          </a:ln>
                          <a:solidFill>
                            <a:schemeClr val="tx1"/>
                          </a:solidFill>
                          <a:effectLst/>
                          <a:uLnTx/>
                          <a:uFillTx/>
                          <a:latin typeface="Arial Narrow" panose="020B0606020202030204" pitchFamily="34" charset="0"/>
                          <a:ea typeface="+mn-ea"/>
                          <a:cs typeface="Arial" panose="020B0604020202020204" pitchFamily="34" charset="0"/>
                        </a:rPr>
                        <a:t>programmes</a:t>
                      </a: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 from national/provincial government are being cascaded to SMMEs/Cooperatives/NGOs as and when they are in the public domain. </a:t>
                      </a:r>
                    </a:p>
                    <a:p>
                      <a:pPr marL="171450" marR="0" lvl="0" indent="-171450"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No funding for LED Plans. Budget allocated specifically for 4 municipal initiated LED Projects (Bakery- </a:t>
                      </a:r>
                      <a:r>
                        <a:rPr kumimoji="0" lang="en-US" sz="1200" b="0" i="0" u="none" strike="noStrike" kern="1200" cap="none" spc="0" normalizeH="0" baseline="0" noProof="0" dirty="0" err="1">
                          <a:ln>
                            <a:noFill/>
                          </a:ln>
                          <a:solidFill>
                            <a:schemeClr val="tx1"/>
                          </a:solidFill>
                          <a:effectLst/>
                          <a:uLnTx/>
                          <a:uFillTx/>
                          <a:latin typeface="Arial Narrow" panose="020B0606020202030204" pitchFamily="34" charset="0"/>
                          <a:ea typeface="+mn-ea"/>
                          <a:cs typeface="Arial" panose="020B0604020202020204" pitchFamily="34" charset="0"/>
                        </a:rPr>
                        <a:t>Daggakraal</a:t>
                      </a: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 Toilet Paper Making – Amersfoort, Plastic Bags Making –</a:t>
                      </a:r>
                      <a:r>
                        <a:rPr kumimoji="0" lang="en-US" sz="1200" b="0" i="0" u="none" strike="noStrike" kern="1200" cap="none" spc="0" normalizeH="0" baseline="0" noProof="0" dirty="0" err="1">
                          <a:ln>
                            <a:noFill/>
                          </a:ln>
                          <a:solidFill>
                            <a:schemeClr val="tx1"/>
                          </a:solidFill>
                          <a:effectLst/>
                          <a:uLnTx/>
                          <a:uFillTx/>
                          <a:latin typeface="Arial Narrow" panose="020B0606020202030204" pitchFamily="34" charset="0"/>
                          <a:ea typeface="+mn-ea"/>
                          <a:cs typeface="Arial" panose="020B0604020202020204" pitchFamily="34" charset="0"/>
                        </a:rPr>
                        <a:t>Volksrust</a:t>
                      </a: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 and Fruits &amp; Vegetables Packaging- </a:t>
                      </a:r>
                      <a:r>
                        <a:rPr kumimoji="0" lang="en-US" sz="1200" b="0" i="0" u="none" strike="noStrike" kern="1200" cap="none" spc="0" normalizeH="0" baseline="0" noProof="0" dirty="0" err="1">
                          <a:ln>
                            <a:noFill/>
                          </a:ln>
                          <a:solidFill>
                            <a:schemeClr val="tx1"/>
                          </a:solidFill>
                          <a:effectLst/>
                          <a:uLnTx/>
                          <a:uFillTx/>
                          <a:latin typeface="Arial Narrow" panose="020B0606020202030204" pitchFamily="34" charset="0"/>
                          <a:ea typeface="+mn-ea"/>
                          <a:cs typeface="Arial" panose="020B0604020202020204" pitchFamily="34" charset="0"/>
                        </a:rPr>
                        <a:t>Perdekop</a:t>
                      </a: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latin typeface="Arial Narrow" panose="020B0606020202030204" pitchFamily="34" charset="0"/>
                          <a:ea typeface="Arial"/>
                          <a:cs typeface="Arial" panose="020B0604020202020204" pitchFamily="34" charset="0"/>
                          <a:sym typeface="Arial"/>
                        </a:rPr>
                        <a:t>Unemployment: 38,3%</a:t>
                      </a:r>
                      <a:endParaRPr kumimoji="0" lang="en-GB"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latin typeface="Arial Narrow" panose="020B0606020202030204" pitchFamily="34" charset="0"/>
                          <a:ea typeface="Arial"/>
                          <a:cs typeface="Arial" panose="020B0604020202020204" pitchFamily="34" charset="0"/>
                          <a:sym typeface="Arial"/>
                        </a:rPr>
                        <a:t>Poverty: 56,0%</a:t>
                      </a:r>
                      <a:endParaRPr kumimoji="0" lang="en-GB"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sym typeface="Arial"/>
                      </a:endParaRPr>
                    </a:p>
                    <a:p>
                      <a:pPr marL="171450" marR="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03347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1016"/>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MUNICIPALITY: DIPALESENG</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33</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804908178"/>
              </p:ext>
            </p:extLst>
          </p:nvPr>
        </p:nvGraphicFramePr>
        <p:xfrm>
          <a:off x="0" y="460649"/>
          <a:ext cx="9906000" cy="5277914"/>
        </p:xfrm>
        <a:graphic>
          <a:graphicData uri="http://schemas.openxmlformats.org/drawingml/2006/table">
            <a:tbl>
              <a:tblPr firstRow="1" firstCol="1" bandRow="1"/>
              <a:tblGrid>
                <a:gridCol w="950975">
                  <a:extLst>
                    <a:ext uri="{9D8B030D-6E8A-4147-A177-3AD203B41FA5}">
                      <a16:colId xmlns:a16="http://schemas.microsoft.com/office/drawing/2014/main" val="20000"/>
                    </a:ext>
                  </a:extLst>
                </a:gridCol>
                <a:gridCol w="8955025">
                  <a:extLst>
                    <a:ext uri="{9D8B030D-6E8A-4147-A177-3AD203B41FA5}">
                      <a16:colId xmlns:a16="http://schemas.microsoft.com/office/drawing/2014/main" val="20001"/>
                    </a:ext>
                  </a:extLst>
                </a:gridCol>
              </a:tblGrid>
              <a:tr h="179504">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Times New Roman" charset="0"/>
                        </a:rPr>
                        <a:t>Political </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marL="171450" marR="0" lvl="0" indent="-1714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The Municipal council is politically stable</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077026">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Governance</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charset="0"/>
                          <a:cs typeface="Arial" panose="020B0604020202020204" pitchFamily="34" charset="0"/>
                          <a:sym typeface="Arial"/>
                        </a:rPr>
                        <a:t>The municipality has been identified as dysfunctional and a MSIP has been developed to respond to the challenges</a:t>
                      </a:r>
                      <a:r>
                        <a:rPr kumimoji="0" lang="en-GB"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charset="0"/>
                          <a:cs typeface="Arial" panose="020B0604020202020204" pitchFamily="34" charset="0"/>
                          <a:sym typeface="Arial"/>
                        </a:rPr>
                        <a:t>.</a:t>
                      </a:r>
                      <a:endPar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Establishment and Functionality of Council, MPAC, Risk Management Committee and Audit Committee issues processed by these committees: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Council is functional. Delegations are currently being reviewed, the MPAC, Risk Committee and Audit Committee including Section 79 and Section 80 committees have been established. </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Council is sitting as per legislation.</a:t>
                      </a:r>
                      <a:endPar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1" dirty="0">
                          <a:solidFill>
                            <a:schemeClr val="tx1"/>
                          </a:solidFill>
                          <a:effectLst/>
                          <a:latin typeface="Arial Narrow" panose="020B0606020202030204" pitchFamily="34" charset="0"/>
                          <a:ea typeface="Calibri" charset="0"/>
                          <a:cs typeface="Arial" panose="020B0604020202020204" pitchFamily="34" charset="0"/>
                        </a:rPr>
                        <a:t>Provincial</a:t>
                      </a:r>
                      <a:r>
                        <a:rPr lang="en-ZA" sz="1200" b="1" baseline="0" dirty="0">
                          <a:solidFill>
                            <a:schemeClr val="tx1"/>
                          </a:solidFill>
                          <a:effectLst/>
                          <a:latin typeface="Arial Narrow" panose="020B0606020202030204" pitchFamily="34" charset="0"/>
                          <a:ea typeface="Calibri" charset="0"/>
                          <a:cs typeface="Arial" panose="020B0604020202020204" pitchFamily="34" charset="0"/>
                        </a:rPr>
                        <a:t> Intervention </a:t>
                      </a:r>
                      <a:r>
                        <a:rPr lang="en-ZA" sz="1200" dirty="0">
                          <a:solidFill>
                            <a:schemeClr val="tx1"/>
                          </a:solidFill>
                          <a:effectLst/>
                          <a:latin typeface="Arial Narrow" panose="020B0606020202030204" pitchFamily="34" charset="0"/>
                          <a:ea typeface="Calibri" charset="0"/>
                          <a:cs typeface="Calibri" charset="0"/>
                        </a:rPr>
                        <a:t>:</a:t>
                      </a:r>
                      <a:r>
                        <a:rPr lang="en-ZA" sz="1200" baseline="0" dirty="0">
                          <a:solidFill>
                            <a:schemeClr val="tx1"/>
                          </a:solidFill>
                          <a:effectLst/>
                          <a:latin typeface="Arial Narrow" panose="020B0606020202030204" pitchFamily="34" charset="0"/>
                          <a:ea typeface="Calibri" charset="0"/>
                          <a:cs typeface="Calibri" charset="0"/>
                        </a:rPr>
                        <a:t>The department has instituted an investigation in terms of Section 106 (1) (b) of the Local Government: Municipal Systems Act, 2000 into matters of maladministration and corruption The investigation has been completed and is yet to be presented to the municipal council</a:t>
                      </a:r>
                      <a:r>
                        <a:rPr lang="en-ZA" sz="1200" baseline="0" dirty="0">
                          <a:solidFill>
                            <a:schemeClr val="tx2"/>
                          </a:solidFill>
                          <a:effectLst/>
                          <a:latin typeface="Arial Narrow" panose="020B0606020202030204" pitchFamily="34" charset="0"/>
                          <a:ea typeface="Calibri" charset="0"/>
                          <a:cs typeface="Calibri" charset="0"/>
                        </a:rPr>
                        <a:t>.</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077026">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Institutional Arrangement</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marL="171450" lvl="0" indent="-171450" algn="just">
                        <a:lnSpc>
                          <a:spcPct val="100000"/>
                        </a:lnSpc>
                        <a:spcAft>
                          <a:spcPts val="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Calibri" charset="0"/>
                        </a:rPr>
                        <a:t>Total number of posts on organogram , how many are filled and how many are vacant</a:t>
                      </a:r>
                      <a:r>
                        <a:rPr lang="en-ZA" sz="1200" b="0" dirty="0">
                          <a:solidFill>
                            <a:schemeClr val="tx1"/>
                          </a:solidFill>
                          <a:effectLst/>
                          <a:latin typeface="Arial Narrow" panose="020B0606020202030204" pitchFamily="34" charset="0"/>
                          <a:ea typeface="Calibri" charset="0"/>
                          <a:cs typeface="Calibri" charset="0"/>
                        </a:rPr>
                        <a:t>:   Total number of posts is 304. 188 are filled,</a:t>
                      </a:r>
                      <a:r>
                        <a:rPr lang="en-ZA" sz="1200" b="0" baseline="0" dirty="0">
                          <a:solidFill>
                            <a:schemeClr val="tx1"/>
                          </a:solidFill>
                          <a:effectLst/>
                          <a:latin typeface="Arial Narrow" panose="020B0606020202030204" pitchFamily="34" charset="0"/>
                          <a:ea typeface="Calibri" charset="0"/>
                          <a:cs typeface="Calibri" charset="0"/>
                        </a:rPr>
                        <a:t> only 120 are vacant</a:t>
                      </a:r>
                      <a:endParaRPr lang="en-GB" sz="1200" b="0" dirty="0">
                        <a:solidFill>
                          <a:schemeClr val="tx1"/>
                        </a:solidFill>
                        <a:effectLst/>
                        <a:latin typeface="Arial Narrow" panose="020B0606020202030204" pitchFamily="34" charset="0"/>
                        <a:ea typeface="Times New Roman" charset="0"/>
                        <a:cs typeface="Calibri" charset="0"/>
                      </a:endParaRPr>
                    </a:p>
                    <a:p>
                      <a:pPr marL="171450" marR="0" lvl="0" indent="-171450"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Status of filling of Top 6: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 Five senior managers posts are filled and one (1) is vacant (Development and Planning). There’s a dispute between the municipality and Director Corporate Services.</a:t>
                      </a:r>
                    </a:p>
                    <a:p>
                      <a:pPr marL="171450" marR="0" lvl="0" indent="-171450"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Reviewal of organogram and correct grading: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Their  organogram was last reviewed on 9 January 2022. </a:t>
                      </a:r>
                    </a:p>
                    <a:p>
                      <a:pPr marL="171450" lvl="0" indent="-171450" algn="just">
                        <a:lnSpc>
                          <a:spcPct val="100000"/>
                        </a:lnSpc>
                        <a:spcAft>
                          <a:spcPts val="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Calibri" charset="0"/>
                        </a:rPr>
                        <a:t>Implementation of Performance Management</a:t>
                      </a:r>
                      <a:r>
                        <a:rPr lang="en-ZA" sz="1200" b="1" baseline="0" dirty="0">
                          <a:solidFill>
                            <a:schemeClr val="tx1"/>
                          </a:solidFill>
                          <a:effectLst/>
                          <a:latin typeface="Arial Narrow" panose="020B0606020202030204" pitchFamily="34" charset="0"/>
                          <a:ea typeface="Calibri" charset="0"/>
                          <a:cs typeface="Calibri" charset="0"/>
                        </a:rPr>
                        <a:t>: </a:t>
                      </a:r>
                      <a:r>
                        <a:rPr lang="en-ZA" sz="1200" b="0" baseline="0" dirty="0">
                          <a:solidFill>
                            <a:schemeClr val="tx1"/>
                          </a:solidFill>
                          <a:effectLst/>
                          <a:latin typeface="Arial Narrow" panose="020B0606020202030204" pitchFamily="34" charset="0"/>
                          <a:ea typeface="Calibri" charset="0"/>
                          <a:cs typeface="Calibri" charset="0"/>
                        </a:rPr>
                        <a:t>T</a:t>
                      </a:r>
                      <a:r>
                        <a:rPr lang="en-ZA" sz="1200" b="0" dirty="0">
                          <a:solidFill>
                            <a:schemeClr val="tx1"/>
                          </a:solidFill>
                          <a:effectLst/>
                          <a:latin typeface="Arial Narrow" panose="020B0606020202030204" pitchFamily="34" charset="0"/>
                          <a:ea typeface="Calibri" charset="0"/>
                          <a:cs typeface="Calibri" charset="0"/>
                        </a:rPr>
                        <a:t>heir Performance Agreements</a:t>
                      </a:r>
                      <a:r>
                        <a:rPr lang="en-ZA" sz="1200" b="0" baseline="0" dirty="0">
                          <a:solidFill>
                            <a:schemeClr val="tx1"/>
                          </a:solidFill>
                          <a:effectLst/>
                          <a:latin typeface="Arial Narrow" panose="020B0606020202030204" pitchFamily="34" charset="0"/>
                          <a:ea typeface="Calibri" charset="0"/>
                          <a:cs typeface="Calibri" charset="0"/>
                        </a:rPr>
                        <a:t> are only signed by the senior managers. The municipality has not commenced with cascading of PMS to levels below senior managers</a:t>
                      </a:r>
                      <a:endParaRPr lang="en-ZA" sz="1200" b="0" dirty="0">
                        <a:solidFill>
                          <a:schemeClr val="tx1"/>
                        </a:solidFill>
                        <a:effectLst/>
                        <a:latin typeface="Arial Narrow" panose="020B0606020202030204" pitchFamily="34" charset="0"/>
                        <a:ea typeface="Calibri" charset="0"/>
                        <a:cs typeface="Calibri"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463537">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Times New Roman" charset="0"/>
                        </a:rPr>
                        <a:t>Financial Management</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In 2015/16 , 2016/17,  The municipality obtained an unqualified audit outcome, in 2017/18, the municipality regressed to an qualified audit outcome. In 2018/19, 2019/20 and 2020/21 the municipality further regressed to a disclaimer audit outcome, the status remain unchanged  for three consecutive years.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UIFW 2019/20 ( R914 607 010) 2020/21 (429 487 )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Irregular Expenditure: R 163 981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F/W Expenditure: R 22 301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unauthorized Expenditure: R243 204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DWS DEBT: R152 271 017 million</a:t>
                      </a:r>
                      <a:endPar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ESKOM DEBT: R124 742 989 million as at September 2022</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1254057">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0"/>
                        </a:spcAft>
                      </a:pPr>
                      <a:r>
                        <a:rPr lang="en-ZA" sz="1200" b="1" dirty="0">
                          <a:effectLst/>
                          <a:latin typeface="Arial Narrow" panose="020B0606020202030204" pitchFamily="34" charset="0"/>
                          <a:ea typeface="Calibri" charset="0"/>
                          <a:cs typeface="Times New Roman" charset="0"/>
                        </a:rPr>
                        <a:t>Public Participation</a:t>
                      </a:r>
                      <a:endParaRPr lang="en-GB" sz="1200" b="1" dirty="0">
                        <a:effectLst/>
                        <a:latin typeface="Arial Narrow" panose="020B0606020202030204" pitchFamily="34" charset="0"/>
                        <a:ea typeface="Times New Roman" charset="0"/>
                        <a:cs typeface="Times New Roman" charset="0"/>
                      </a:endParaRPr>
                    </a:p>
                    <a:p>
                      <a:pPr>
                        <a:spcAft>
                          <a:spcPts val="0"/>
                        </a:spcAft>
                      </a:pPr>
                      <a:r>
                        <a:rPr lang="en-ZA" sz="1200" b="1" dirty="0">
                          <a:effectLst/>
                          <a:latin typeface="Arial Narrow" panose="020B0606020202030204" pitchFamily="34" charset="0"/>
                          <a:ea typeface="Calibri" charset="0"/>
                          <a:cs typeface="Times New Roman" charset="0"/>
                        </a:rPr>
                        <a:t> </a:t>
                      </a:r>
                      <a:endParaRPr lang="en-GB" sz="1200" b="1" dirty="0">
                        <a:effectLst/>
                        <a:latin typeface="Arial Narrow" panose="020B0606020202030204" pitchFamily="34" charset="0"/>
                        <a:ea typeface="Times New Roman" charset="0"/>
                        <a:cs typeface="Times New Roman" charset="0"/>
                      </a:endParaRPr>
                    </a:p>
                    <a:p>
                      <a:pPr>
                        <a:spcAft>
                          <a:spcPts val="0"/>
                        </a:spcAft>
                      </a:pPr>
                      <a:r>
                        <a:rPr lang="en-ZA" sz="1200" b="1" dirty="0">
                          <a:effectLst/>
                          <a:latin typeface="Arial Narrow" panose="020B0606020202030204" pitchFamily="34" charset="0"/>
                          <a:ea typeface="Calibri" charset="0"/>
                          <a:cs typeface="Times New Roman" charset="0"/>
                        </a:rPr>
                        <a:t>  </a:t>
                      </a:r>
                      <a:endParaRPr lang="en-GB" sz="1200" b="1" dirty="0">
                        <a:effectLst/>
                        <a:latin typeface="Arial Narrow" panose="020B0606020202030204" pitchFamily="34" charset="0"/>
                        <a:ea typeface="Times New Roman" charset="0"/>
                        <a:cs typeface="Times New Roman" charset="0"/>
                      </a:endParaRPr>
                    </a:p>
                    <a:p>
                      <a:pPr>
                        <a:spcAft>
                          <a:spcPts val="0"/>
                        </a:spcAft>
                      </a:pPr>
                      <a:r>
                        <a:rPr lang="en-ZA" sz="1200" b="1" dirty="0">
                          <a:effectLst/>
                          <a:latin typeface="Arial Narrow" panose="020B0606020202030204" pitchFamily="34" charset="0"/>
                          <a:ea typeface="Calibri" charset="0"/>
                          <a:cs typeface="Times New Roman" charset="0"/>
                        </a:rPr>
                        <a:t> </a:t>
                      </a:r>
                      <a:endParaRPr lang="en-GB" sz="1200" b="1" dirty="0">
                        <a:effectLst/>
                        <a:latin typeface="Arial Narrow" panose="020B0606020202030204" pitchFamily="34" charset="0"/>
                        <a:ea typeface="Times New Roman" charset="0"/>
                        <a:cs typeface="Times New Roman" charset="0"/>
                      </a:endParaRPr>
                    </a:p>
                    <a:p>
                      <a:pPr>
                        <a:spcAft>
                          <a:spcPts val="0"/>
                        </a:spcAft>
                      </a:pPr>
                      <a:r>
                        <a:rPr lang="en-ZA" sz="1200" b="1" dirty="0">
                          <a:effectLst/>
                          <a:latin typeface="Arial Narrow" panose="020B0606020202030204" pitchFamily="34" charset="0"/>
                          <a:ea typeface="Calibri" charset="0"/>
                          <a:cs typeface="Times New Roman" charset="0"/>
                        </a:rPr>
                        <a:t> </a:t>
                      </a:r>
                      <a:endParaRPr lang="en-GB" sz="1200" b="1" dirty="0">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marL="180975" marR="0" lvl="0" indent="-180975" algn="just" defTabSz="74295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Number of ward committees established and functional ward committees: </a:t>
                      </a:r>
                      <a:r>
                        <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sym typeface="Arial"/>
                        </a:rPr>
                        <a:t>6 out 6 ward committees  have been established to date. Ward Committee inductions and Ward Operational Plans have been done. None of the 6 ward committees are functional. </a:t>
                      </a:r>
                    </a:p>
                    <a:p>
                      <a:pPr marL="180975" marR="0" lvl="0" indent="-180975" algn="just" defTabSz="74295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CDWs appointed vs Vacancies: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8 CDWs have been appointed and there are 1 vacancies.</a:t>
                      </a:r>
                    </a:p>
                    <a:p>
                      <a:pPr marL="171450" marR="0" lvl="0" indent="-171450" algn="just"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Does municipality have complaints management system and is it effective, what are the turn around times to respond to issues</a:t>
                      </a:r>
                      <a:r>
                        <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 The municipality has an effective complaints management system and the turnaround time to respond to issues is 3 days.</a:t>
                      </a:r>
                      <a:r>
                        <a:rPr kumimoji="0" lang="en-GB"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 </a:t>
                      </a:r>
                      <a:r>
                        <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The municipality has developed an Early Warning System and Petitions Committee; The Municipality has an approved Public Participation Strategy.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82789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1016"/>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defTabSz="742950" eaLnBrk="1" hangingPunct="1">
              <a:defRPr/>
            </a:pPr>
            <a:r>
              <a:rPr lang="en-ZA" b="1">
                <a:solidFill>
                  <a:prstClr val="black"/>
                </a:solidFill>
                <a:latin typeface="Calibri"/>
                <a:ea typeface="+mj-ea"/>
                <a:cs typeface="+mj-cs"/>
              </a:rPr>
              <a:t>MUNICIPALITY: DIPALESENG</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34</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4" name="Content Placeholder 6"/>
          <p:cNvGraphicFramePr>
            <a:graphicFrameLocks/>
          </p:cNvGraphicFramePr>
          <p:nvPr>
            <p:extLst>
              <p:ext uri="{D42A27DB-BD31-4B8C-83A1-F6EECF244321}">
                <p14:modId xmlns:p14="http://schemas.microsoft.com/office/powerpoint/2010/main" val="1562067198"/>
              </p:ext>
            </p:extLst>
          </p:nvPr>
        </p:nvGraphicFramePr>
        <p:xfrm>
          <a:off x="1" y="460649"/>
          <a:ext cx="9906000" cy="3636968"/>
        </p:xfrm>
        <a:graphic>
          <a:graphicData uri="http://schemas.openxmlformats.org/drawingml/2006/table">
            <a:tbl>
              <a:tblPr firstRow="1" firstCol="1" bandRow="1"/>
              <a:tblGrid>
                <a:gridCol w="1251045">
                  <a:extLst>
                    <a:ext uri="{9D8B030D-6E8A-4147-A177-3AD203B41FA5}">
                      <a16:colId xmlns:a16="http://schemas.microsoft.com/office/drawing/2014/main" val="20000"/>
                    </a:ext>
                  </a:extLst>
                </a:gridCol>
                <a:gridCol w="8654955">
                  <a:extLst>
                    <a:ext uri="{9D8B030D-6E8A-4147-A177-3AD203B41FA5}">
                      <a16:colId xmlns:a16="http://schemas.microsoft.com/office/drawing/2014/main" val="20001"/>
                    </a:ext>
                  </a:extLst>
                </a:gridCol>
              </a:tblGrid>
              <a:tr h="2172484">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nSpc>
                          <a:spcPct val="100000"/>
                        </a:lnSpc>
                        <a:spcBef>
                          <a:spcPts val="0"/>
                        </a:spcBef>
                        <a:spcAft>
                          <a:spcPts val="0"/>
                        </a:spcAft>
                      </a:pPr>
                      <a:r>
                        <a:rPr lang="en-ZA" sz="1200" b="1" dirty="0">
                          <a:effectLst/>
                          <a:latin typeface="Arial Narrow" panose="020B0606020202030204" pitchFamily="34" charset="0"/>
                          <a:ea typeface="Calibri" charset="0"/>
                          <a:cs typeface="Times New Roman" charset="0"/>
                        </a:rPr>
                        <a:t>Basic Services</a:t>
                      </a:r>
                      <a:endParaRPr lang="en-GB" sz="1200" b="1" dirty="0">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0" kern="1200" baseline="0" noProof="0" dirty="0">
                          <a:solidFill>
                            <a:schemeClr val="tx1"/>
                          </a:solidFill>
                          <a:latin typeface="Arial Narrow" panose="020B0606020202030204" pitchFamily="34" charset="0"/>
                          <a:ea typeface="+mn-ea"/>
                          <a:cs typeface="+mn-cs"/>
                        </a:rPr>
                        <a:t>The municipality has the following </a:t>
                      </a:r>
                      <a:r>
                        <a:rPr lang="en-ZA" sz="1200" b="1" kern="1200" baseline="0" noProof="0" dirty="0">
                          <a:solidFill>
                            <a:schemeClr val="tx1"/>
                          </a:solidFill>
                          <a:latin typeface="Arial Narrow" panose="020B0606020202030204" pitchFamily="34" charset="0"/>
                          <a:ea typeface="+mn-ea"/>
                          <a:cs typeface="+mn-cs"/>
                        </a:rPr>
                        <a:t>basic service backlog: </a:t>
                      </a:r>
                      <a:r>
                        <a:rPr lang="en-ZA" sz="1200" b="0" kern="1200" baseline="0" noProof="0" dirty="0">
                          <a:solidFill>
                            <a:schemeClr val="tx1"/>
                          </a:solidFill>
                          <a:latin typeface="Arial Narrow" panose="020B0606020202030204" pitchFamily="34" charset="0"/>
                          <a:ea typeface="+mn-ea"/>
                          <a:cs typeface="+mn-cs"/>
                        </a:rPr>
                        <a:t>water (9,4%), sanitation (6,1%), electricity (17,8%) and refuse removal (43,5%).</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1" kern="1200" baseline="0" dirty="0">
                          <a:solidFill>
                            <a:schemeClr val="dk1"/>
                          </a:solidFill>
                          <a:latin typeface="Arial Narrow" panose="020B0606020202030204" pitchFamily="34" charset="0"/>
                          <a:ea typeface="+mn-ea"/>
                          <a:cs typeface="+mn-cs"/>
                        </a:rPr>
                        <a:t>Areas without water since 1994</a:t>
                      </a:r>
                      <a:r>
                        <a:rPr lang="en-ZA" sz="1200" b="0" kern="1200" baseline="0" dirty="0">
                          <a:solidFill>
                            <a:schemeClr val="dk1"/>
                          </a:solidFill>
                          <a:latin typeface="Arial Narrow" panose="020B0606020202030204" pitchFamily="34" charset="0"/>
                          <a:ea typeface="+mn-ea"/>
                          <a:cs typeface="+mn-cs"/>
                        </a:rPr>
                        <a:t>: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The municipality has the following areas which have no water connection and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depend on temporary supply of water: </a:t>
                      </a:r>
                      <a:r>
                        <a:rPr lang="en-ZA" sz="1200" b="0" kern="1200" baseline="0" dirty="0">
                          <a:solidFill>
                            <a:schemeClr val="tx1"/>
                          </a:solidFill>
                          <a:latin typeface="Arial Narrow" panose="020B0606020202030204" pitchFamily="34" charset="0"/>
                          <a:ea typeface="+mn-ea"/>
                          <a:cs typeface="+mn-cs"/>
                        </a:rPr>
                        <a:t> Certain Farm Areas (Ward 2,3,5 &amp; 6). The required intervention is estimated at R8m and currently a budget of R400m is available. </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mn-cs"/>
                        </a:rPr>
                        <a:t>Infrastructure capacity</a:t>
                      </a:r>
                      <a:r>
                        <a:rPr lang="en-ZA" sz="1200" b="0" kern="1200" baseline="0" dirty="0">
                          <a:solidFill>
                            <a:schemeClr val="tx1"/>
                          </a:solidFill>
                          <a:latin typeface="Arial Narrow" panose="020B0606020202030204" pitchFamily="34" charset="0"/>
                          <a:ea typeface="+mn-ea"/>
                          <a:cs typeface="+mn-cs"/>
                        </a:rPr>
                        <a:t>: The current capacity on water supply is 8, 5ML/d while the demand is 8,5ML/d whereas the current capacity on sanitation is 8,5ML/d while the demand capacity is 10,5ML/d. The current capacity on electricity is 20MVA while demand is 20MVA. There is good cooperation with Karan Beef as the largest Employer in the area regarding terms reached with Council for the uninterrupted Eskom payment and the upgrading of roads which Council can reimburse on terms agreed to.</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baseline="0" dirty="0">
                          <a:solidFill>
                            <a:schemeClr val="tx1"/>
                          </a:solidFill>
                          <a:latin typeface="Arial Narrow" panose="020B0606020202030204" pitchFamily="34" charset="0"/>
                          <a:ea typeface="+mn-ea"/>
                          <a:cs typeface="+mn-cs"/>
                        </a:rPr>
                        <a:t>The Municipality is also being assisted by COGTA like all other municipalities as part of the post-disaster response to re-gravel access roads and the resealing of potholes which has since been completed.</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kern="1200" baseline="0" dirty="0">
                        <a:solidFill>
                          <a:schemeClr val="tx1"/>
                        </a:solidFill>
                        <a:latin typeface="Arial Narrow" panose="020B0606020202030204" pitchFamily="34" charset="0"/>
                        <a:ea typeface="+mn-ea"/>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baseline="0" dirty="0">
                          <a:solidFill>
                            <a:schemeClr val="tx1"/>
                          </a:solidFill>
                          <a:latin typeface="Arial Narrow" panose="020B0606020202030204" pitchFamily="34" charset="0"/>
                          <a:ea typeface="+mn-ea"/>
                          <a:cs typeface="+mn-cs"/>
                        </a:rPr>
                        <a:t>  </a:t>
                      </a: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MIG Expenditure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as at </a:t>
                      </a:r>
                      <a:r>
                        <a:rPr lang="en-ZA" sz="1200" b="0" kern="1200" baseline="0" dirty="0">
                          <a:solidFill>
                            <a:schemeClr val="tx1"/>
                          </a:solidFill>
                          <a:latin typeface="Arial Narrow" panose="020B0606020202030204" pitchFamily="34" charset="0"/>
                          <a:ea typeface="+mn-ea"/>
                          <a:cs typeface="+mn-cs"/>
                        </a:rPr>
                        <a:t>31 August  2022</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 2%</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442408">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nSpc>
                          <a:spcPct val="100000"/>
                        </a:lnSpc>
                        <a:spcBef>
                          <a:spcPts val="0"/>
                        </a:spcBef>
                        <a:spcAft>
                          <a:spcPts val="0"/>
                        </a:spcAft>
                      </a:pPr>
                      <a:r>
                        <a:rPr lang="en-GB" sz="1200" b="1" dirty="0">
                          <a:effectLst/>
                          <a:latin typeface="Arial Narrow" panose="020B0606020202030204" pitchFamily="34" charset="0"/>
                          <a:ea typeface="Times New Roman" charset="0"/>
                          <a:cs typeface="Arial" panose="020B0604020202020204" pitchFamily="34" charset="0"/>
                        </a:rPr>
                        <a:t>Local</a:t>
                      </a:r>
                      <a:r>
                        <a:rPr lang="en-GB" sz="1200" b="1" baseline="0" dirty="0">
                          <a:effectLst/>
                          <a:latin typeface="Arial Narrow" panose="020B0606020202030204" pitchFamily="34" charset="0"/>
                          <a:ea typeface="Times New Roman" charset="0"/>
                          <a:cs typeface="Arial" panose="020B0604020202020204" pitchFamily="34" charset="0"/>
                        </a:rPr>
                        <a:t> Economic Development</a:t>
                      </a:r>
                      <a:endParaRPr lang="en-GB" sz="1200" b="1" dirty="0">
                        <a:effectLst/>
                        <a:latin typeface="Arial Narrow" panose="020B0606020202030204" pitchFamily="34" charset="0"/>
                        <a:ea typeface="Times New Roman"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panose="020F0502020204030204" pitchFamily="34" charset="0"/>
                          <a:cs typeface="Arial" panose="020B0604020202020204" pitchFamily="34" charset="0"/>
                        </a:rPr>
                        <a:t>1125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panose="020F0502020204030204" pitchFamily="34" charset="0"/>
                          <a:cs typeface="Arial" panose="020B0604020202020204" pitchFamily="34" charset="0"/>
                        </a:rPr>
                        <a:t>work opportunities have been created through CWP and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Extended Public Works Programme (EPWP), Youth Waste Management Project Work opportunities of 35 created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panose="020F0502020204030204" pitchFamily="34" charset="0"/>
                          <a:cs typeface="Arial" panose="020B0604020202020204" pitchFamily="34" charset="0"/>
                        </a:rPr>
                        <a:t>. 563 work opportunities also created in capital infrastructure projects. </a:t>
                      </a:r>
                    </a:p>
                    <a:p>
                      <a:pPr marL="171450" marR="0" lvl="0" indent="-171450" algn="l" defTabSz="74295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Times New Roman" panose="02020603050405020304" pitchFamily="18" charset="0"/>
                          <a:sym typeface="Arial"/>
                        </a:rPr>
                        <a:t>Unemployment: 36,1%</a:t>
                      </a:r>
                    </a:p>
                    <a:p>
                      <a:pPr marL="171450" marR="0" lvl="0" indent="-171450" algn="l" defTabSz="74295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Times New Roman" panose="02020603050405020304" pitchFamily="18" charset="0"/>
                          <a:sym typeface="Arial"/>
                        </a:rPr>
                        <a:t>Poverty: 42,2%</a:t>
                      </a:r>
                    </a:p>
                    <a:p>
                      <a:pPr marL="171450" marR="0" lvl="0" indent="-171450" algn="l" defTabSz="74295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Times New Roman" panose="02020603050405020304" pitchFamily="18" charset="0"/>
                          <a:sym typeface="Arial"/>
                        </a:rPr>
                        <a:t>79 EPWP job opportunities created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23840804"/>
                  </a:ext>
                </a:extLst>
              </a:tr>
            </a:tbl>
          </a:graphicData>
        </a:graphic>
      </p:graphicFrame>
    </p:spTree>
    <p:extLst>
      <p:ext uri="{BB962C8B-B14F-4D97-AF65-F5344CB8AC3E}">
        <p14:creationId xmlns:p14="http://schemas.microsoft.com/office/powerpoint/2010/main" val="350909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0"/>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MUNICIPALITY: GOVAN MBEKI</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35</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2643384762"/>
              </p:ext>
            </p:extLst>
          </p:nvPr>
        </p:nvGraphicFramePr>
        <p:xfrm>
          <a:off x="0" y="461665"/>
          <a:ext cx="9906000" cy="6436159"/>
        </p:xfrm>
        <a:graphic>
          <a:graphicData uri="http://schemas.openxmlformats.org/drawingml/2006/table">
            <a:tbl>
              <a:tblPr firstRow="1" firstCol="1" bandRow="1"/>
              <a:tblGrid>
                <a:gridCol w="943897">
                  <a:extLst>
                    <a:ext uri="{9D8B030D-6E8A-4147-A177-3AD203B41FA5}">
                      <a16:colId xmlns:a16="http://schemas.microsoft.com/office/drawing/2014/main" val="20000"/>
                    </a:ext>
                  </a:extLst>
                </a:gridCol>
                <a:gridCol w="8962103">
                  <a:extLst>
                    <a:ext uri="{9D8B030D-6E8A-4147-A177-3AD203B41FA5}">
                      <a16:colId xmlns:a16="http://schemas.microsoft.com/office/drawing/2014/main" val="20001"/>
                    </a:ext>
                  </a:extLst>
                </a:gridCol>
              </a:tblGrid>
              <a:tr h="192585">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Times New Roman" charset="0"/>
                        </a:rPr>
                        <a:t>Political</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marR="0" lvl="0" indent="-1714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dirty="0">
                          <a:solidFill>
                            <a:schemeClr val="tx1"/>
                          </a:solidFill>
                          <a:effectLst/>
                          <a:latin typeface="Arial Narrow" panose="020B0606020202030204" pitchFamily="34" charset="0"/>
                          <a:ea typeface="Times New Roman" charset="0"/>
                          <a:cs typeface="Arial" panose="020B0604020202020204" pitchFamily="34" charset="0"/>
                        </a:rPr>
                        <a:t>The municipal </a:t>
                      </a:r>
                      <a:r>
                        <a:rPr lang="en-GB" sz="1200" baseline="0" dirty="0">
                          <a:solidFill>
                            <a:schemeClr val="tx1"/>
                          </a:solidFill>
                          <a:effectLst/>
                          <a:latin typeface="Arial Narrow" panose="020B0606020202030204" pitchFamily="34" charset="0"/>
                          <a:ea typeface="Times New Roman" charset="0"/>
                          <a:cs typeface="Arial" panose="020B0604020202020204" pitchFamily="34" charset="0"/>
                        </a:rPr>
                        <a:t> council is </a:t>
                      </a:r>
                      <a:r>
                        <a:rPr lang="en-ZA" sz="1200" b="0" i="0" u="none" strike="noStrike" baseline="0" dirty="0">
                          <a:solidFill>
                            <a:schemeClr val="tx1"/>
                          </a:solidFill>
                          <a:effectLst/>
                          <a:latin typeface="Arial Narrow" panose="020B0606020202030204" pitchFamily="34" charset="0"/>
                          <a:ea typeface="+mn-ea"/>
                          <a:cs typeface="+mn-cs"/>
                        </a:rPr>
                        <a:t>p</a:t>
                      </a:r>
                      <a:r>
                        <a:rPr lang="en-ZA" sz="1200" b="0" i="0" u="none" strike="noStrike" dirty="0">
                          <a:solidFill>
                            <a:schemeClr val="tx1"/>
                          </a:solidFill>
                          <a:effectLst/>
                          <a:latin typeface="Arial Narrow" panose="020B0606020202030204" pitchFamily="34" charset="0"/>
                        </a:rPr>
                        <a:t>olitically stable.</a:t>
                      </a:r>
                      <a:r>
                        <a:rPr lang="en-ZA" sz="1200" b="0" i="0" u="none" strike="noStrike" baseline="0" dirty="0">
                          <a:solidFill>
                            <a:schemeClr val="tx1"/>
                          </a:solidFill>
                          <a:effectLst/>
                          <a:latin typeface="Arial Narrow" panose="020B0606020202030204" pitchFamily="34" charset="0"/>
                        </a:rPr>
                        <a:t> The municipality is led by a coalition government.</a:t>
                      </a:r>
                      <a:endPar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115899">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Governance</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charset="0"/>
                          <a:cs typeface="Arial" panose="020B0604020202020204" pitchFamily="34" charset="0"/>
                          <a:sym typeface="Arial"/>
                        </a:rPr>
                        <a:t>The municipality has been identified as dysfunctional and a MSIP has been developed to respond to the challenges</a:t>
                      </a:r>
                      <a:r>
                        <a:rPr kumimoji="0" lang="en-GB"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charset="0"/>
                          <a:cs typeface="Arial" panose="020B0604020202020204" pitchFamily="34" charset="0"/>
                          <a:sym typeface="Arial"/>
                        </a:rPr>
                        <a:t>.</a:t>
                      </a:r>
                      <a:endPar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Establishment and Functionality of Council, MPAC, Risk Management Committee and Audit Committee issues processed by these committees: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Delegations are currently being reviewed, the MPAC, Risk Committee and Audit Committee including Section 79 and Section 80 committees have been established.  Council is sitting as per legislation.</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Provincial Intervention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:The Municipality is under an intervention in terms of Section 139 (1) of the Local Government: Municipal Finance Management Act, 2003. The department has instituted an </a:t>
                      </a: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investigation in terms of section 106 (1) (b)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of the Local Government: Municipal Systems Act, 2000. The municipality  is implementing of the recommendations of the report and it is also  attracting attention of law enforcement agencies such as the Hawks. </a:t>
                      </a:r>
                      <a:endPar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charset="0"/>
                        <a:cs typeface="Calibri"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155513">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Institutional Arrangement</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marR="0" lvl="0" indent="-171450"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Total number of posts on organogram , how many are filled and how many are vacant: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Total number of posts is 2 139, number of posts filled     1 221  and there are 918 vacant posts.</a:t>
                      </a:r>
                      <a:endPar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charset="0"/>
                        <a:cs typeface="Calibri" charset="0"/>
                      </a:endParaRPr>
                    </a:p>
                    <a:p>
                      <a:pPr marL="171450" marR="0" lvl="0" indent="-171450"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Status of filling of Top 6:  5 senior managers posts are filled and 3 posts vacant  ( CFO, Director Planning and Development and Director Office of the MM). </a:t>
                      </a:r>
                    </a:p>
                    <a:p>
                      <a:pPr marL="171450" marR="0" lvl="0" indent="-171450"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Reviewal of organogram and correct grading: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The organogram was last reviewed in 2021 and the municipality has establish a new department that will deal with mechanical and electrical functions.</a:t>
                      </a:r>
                    </a:p>
                    <a:p>
                      <a:pPr marL="171450" marR="0" lvl="0" indent="-171450"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Implementation of Performance Management</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 </a:t>
                      </a: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Their Performance Agreements are only signed by the senior managers. The mu</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nicipality has not commenced with cascading of PMS to levels below senior managers</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487865">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Times New Roman" charset="0"/>
                        </a:rPr>
                        <a:t>Financial Management</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a:sym typeface="Arial"/>
                        </a:rPr>
                        <a:t>In 2015/16 ,2016/17 , the municipality obtained an unqualified with findings audit outcome, 2017/18, 2018/19, 2019/20 the municipality regressed to a disclaimer audit outcome and 2020/21 the municipality improved to qualified audit opinion.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a:sym typeface="Arial"/>
                        </a:rPr>
                        <a:t>The personnel costs as a percentage of operational budget is a  at 28%, which is within  the norm of 25%-40%</a:t>
                      </a:r>
                      <a:endPar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a:sym typeface="Arial"/>
                        </a:rPr>
                        <a:t>UIFW 2019/20 ( R 3 335 796 158) 2020/2021 (R980 301)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a:sym typeface="Arial"/>
                        </a:rPr>
                        <a:t>Irregular Expenditure: R 79 610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a:sym typeface="Arial"/>
                        </a:rPr>
                        <a:t>F/W Expenditure: R 85 106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a:sym typeface="Arial"/>
                        </a:rPr>
                        <a:t>Unauthorized Expenditure: R 815 585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DWS DEBT: R598 431 </a:t>
                      </a:r>
                      <a:endPar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a:sym typeface="Arial"/>
                        </a:rPr>
                        <a:t>ESKOM DEBT: R3 315 426 667 billion as at September 2022</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1733270">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0"/>
                        </a:spcAft>
                      </a:pPr>
                      <a:r>
                        <a:rPr lang="en-ZA" sz="1200" b="1" dirty="0">
                          <a:effectLst/>
                          <a:latin typeface="Arial Narrow" panose="020B0606020202030204" pitchFamily="34" charset="0"/>
                          <a:ea typeface="Calibri" charset="0"/>
                          <a:cs typeface="Times New Roman" charset="0"/>
                        </a:rPr>
                        <a:t>Public Participation</a:t>
                      </a:r>
                      <a:endParaRPr lang="en-GB" sz="1200" b="1" dirty="0">
                        <a:effectLst/>
                        <a:latin typeface="Arial Narrow" panose="020B0606020202030204" pitchFamily="34" charset="0"/>
                        <a:ea typeface="Times New Roman" charset="0"/>
                        <a:cs typeface="Times New Roman" charset="0"/>
                      </a:endParaRPr>
                    </a:p>
                    <a:p>
                      <a:pPr>
                        <a:spcAft>
                          <a:spcPts val="0"/>
                        </a:spcAft>
                      </a:pPr>
                      <a:r>
                        <a:rPr lang="en-ZA" sz="1200" b="1" dirty="0">
                          <a:effectLst/>
                          <a:latin typeface="Arial Narrow" panose="020B0606020202030204" pitchFamily="34" charset="0"/>
                          <a:ea typeface="Calibri" charset="0"/>
                          <a:cs typeface="Times New Roman" charset="0"/>
                        </a:rPr>
                        <a:t> </a:t>
                      </a:r>
                      <a:endParaRPr lang="en-GB" sz="1200" b="1" dirty="0">
                        <a:effectLst/>
                        <a:latin typeface="Arial Narrow" panose="020B0606020202030204" pitchFamily="34" charset="0"/>
                        <a:ea typeface="Times New Roman" charset="0"/>
                        <a:cs typeface="Times New Roman" charset="0"/>
                      </a:endParaRPr>
                    </a:p>
                    <a:p>
                      <a:pPr>
                        <a:spcAft>
                          <a:spcPts val="0"/>
                        </a:spcAft>
                      </a:pPr>
                      <a:r>
                        <a:rPr lang="en-ZA" sz="1200" b="1" dirty="0">
                          <a:effectLst/>
                          <a:latin typeface="Arial Narrow" panose="020B0606020202030204" pitchFamily="34" charset="0"/>
                          <a:ea typeface="Calibri" charset="0"/>
                          <a:cs typeface="Times New Roman" charset="0"/>
                        </a:rPr>
                        <a:t>  </a:t>
                      </a:r>
                      <a:endParaRPr lang="en-GB" sz="1200" b="1" dirty="0">
                        <a:effectLst/>
                        <a:latin typeface="Arial Narrow" panose="020B0606020202030204" pitchFamily="34" charset="0"/>
                        <a:ea typeface="Times New Roman" charset="0"/>
                        <a:cs typeface="Times New Roman" charset="0"/>
                      </a:endParaRPr>
                    </a:p>
                    <a:p>
                      <a:pPr>
                        <a:spcAft>
                          <a:spcPts val="0"/>
                        </a:spcAft>
                      </a:pPr>
                      <a:r>
                        <a:rPr lang="en-ZA" sz="1200" b="1" dirty="0">
                          <a:effectLst/>
                          <a:latin typeface="Arial Narrow" panose="020B0606020202030204" pitchFamily="34" charset="0"/>
                          <a:ea typeface="Calibri" charset="0"/>
                          <a:cs typeface="Times New Roman" charset="0"/>
                        </a:rPr>
                        <a:t> </a:t>
                      </a:r>
                      <a:endParaRPr lang="en-GB" sz="1200" b="1" dirty="0">
                        <a:effectLst/>
                        <a:latin typeface="Arial Narrow" panose="020B0606020202030204" pitchFamily="34" charset="0"/>
                        <a:ea typeface="Times New Roman" charset="0"/>
                        <a:cs typeface="Times New Roman" charset="0"/>
                      </a:endParaRPr>
                    </a:p>
                    <a:p>
                      <a:pPr>
                        <a:spcAft>
                          <a:spcPts val="0"/>
                        </a:spcAft>
                      </a:pPr>
                      <a:r>
                        <a:rPr lang="en-ZA" sz="1200" b="1" dirty="0">
                          <a:effectLst/>
                          <a:latin typeface="Arial Narrow" panose="020B0606020202030204" pitchFamily="34" charset="0"/>
                          <a:ea typeface="Calibri" charset="0"/>
                          <a:cs typeface="Times New Roman" charset="0"/>
                        </a:rPr>
                        <a:t> </a:t>
                      </a:r>
                      <a:endParaRPr lang="en-GB" sz="1200" b="1" dirty="0">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marR="0" lvl="0" indent="-171450" algn="just" defTabSz="74295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Number of ward committees established and functional ward committees: </a:t>
                      </a:r>
                      <a:r>
                        <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sym typeface="Arial"/>
                        </a:rPr>
                        <a:t>32 out 32 ward committees  have been established to date. Induction of ward committees was done on the 16-18 February 2022. None of the 32 ward committees are functional. </a:t>
                      </a:r>
                    </a:p>
                    <a:p>
                      <a:pPr marL="171450" marR="0" lvl="0" indent="-1714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ZA" sz="1200" b="1"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CDWs appointed vs Vacancies: </a:t>
                      </a:r>
                      <a:r>
                        <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21 CDWs have been appointed and there is  12 vacancies.</a:t>
                      </a:r>
                      <a:endParaRPr kumimoji="0" lang="en-GB" sz="1200" b="0" i="0" u="none" strike="noStrike" kern="0" cap="none" spc="0" normalizeH="0" baseline="0" noProof="0" dirty="0">
                        <a:ln>
                          <a:noFill/>
                        </a:ln>
                        <a:solidFill>
                          <a:prstClr val="black"/>
                        </a:solidFill>
                        <a:effectLst/>
                        <a:uLnTx/>
                        <a:uFillTx/>
                        <a:latin typeface="Arial Narrow" panose="020B0606020202030204" pitchFamily="34" charset="0"/>
                        <a:ea typeface="Times New Roman" charset="0"/>
                        <a:cs typeface="Calibri" charset="0"/>
                        <a:sym typeface="Arial"/>
                      </a:endParaRPr>
                    </a:p>
                    <a:p>
                      <a:pPr marL="171450" marR="0" lvl="0" indent="-1714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ZA" sz="1200" b="1"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Does municipality have complaints management system and is it effective, what are the turn around times to respond to issues</a:t>
                      </a:r>
                      <a:r>
                        <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 The municipality has an effective complaints management system.</a:t>
                      </a:r>
                      <a:endParaRPr kumimoji="0" lang="en-GB" sz="1200" b="0" i="0" u="none" strike="noStrike" kern="0" cap="none" spc="0" normalizeH="0" baseline="0" noProof="0" dirty="0">
                        <a:ln>
                          <a:noFill/>
                        </a:ln>
                        <a:solidFill>
                          <a:prstClr val="black"/>
                        </a:solidFill>
                        <a:effectLst/>
                        <a:uLnTx/>
                        <a:uFillTx/>
                        <a:latin typeface="Arial Narrow" panose="020B0606020202030204" pitchFamily="34" charset="0"/>
                        <a:ea typeface="Times New Roman" charset="0"/>
                        <a:cs typeface="Calibri" charset="0"/>
                        <a:sym typeface="Arial"/>
                      </a:endParaRPr>
                    </a:p>
                    <a:p>
                      <a:pPr marL="171450" marR="0" lvl="0" indent="-1714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ZA" sz="1200" b="1"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Strategies put in place to deal with community complaints to reduce court actions against the municipality</a:t>
                      </a:r>
                      <a:r>
                        <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 The municipality has developed an Early Warning System and Petitions Committee.</a:t>
                      </a:r>
                      <a:endParaRPr kumimoji="0" lang="en-GB" sz="1200" b="0" i="0" u="none" strike="noStrike" kern="0" cap="none" spc="0" normalizeH="0" baseline="0" noProof="0" dirty="0">
                        <a:ln>
                          <a:noFill/>
                        </a:ln>
                        <a:solidFill>
                          <a:prstClr val="black"/>
                        </a:solidFill>
                        <a:effectLst/>
                        <a:uLnTx/>
                        <a:uFillTx/>
                        <a:latin typeface="Arial Narrow" panose="020B0606020202030204" pitchFamily="34" charset="0"/>
                        <a:ea typeface="Times New Roman" charset="0"/>
                        <a:cs typeface="Calibri" charset="0"/>
                        <a:sym typeface="Arial"/>
                      </a:endParaRPr>
                    </a:p>
                    <a:p>
                      <a:pPr marL="171450" marR="0" lvl="0" indent="-1714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ZA" sz="1200" b="1"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Does the municipality have an approved public participation strategy: </a:t>
                      </a:r>
                      <a:r>
                        <a:rPr kumimoji="0" lang="en-GB"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Times New Roman" charset="0"/>
                          <a:sym typeface="Arial"/>
                        </a:rPr>
                        <a:t>The Public Participation strategy is still in progress to be developed and at a draft stage. The status to be reflected on as per the next review of the IDP.</a:t>
                      </a:r>
                      <a:endParaRPr kumimoji="0" lang="en-GB" sz="1200" b="0" i="0" u="none" strike="noStrike" kern="0" cap="none" spc="0" normalizeH="0" baseline="0" noProof="0" dirty="0">
                        <a:ln>
                          <a:noFill/>
                        </a:ln>
                        <a:solidFill>
                          <a:prstClr val="black"/>
                        </a:solidFill>
                        <a:effectLst/>
                        <a:uLnTx/>
                        <a:uFillTx/>
                        <a:latin typeface="Arial Narrow" panose="020B0606020202030204" pitchFamily="34" charset="0"/>
                        <a:ea typeface="Times New Roman" charset="0"/>
                        <a:cs typeface="Times New Roman" charset="0"/>
                        <a:sym typeface="Arial"/>
                      </a:endParaRPr>
                    </a:p>
                    <a:p>
                      <a:pPr marL="171450" marR="0" lvl="0" indent="-1714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200" b="0" i="0" u="none" strike="noStrike" kern="0" cap="none" spc="0" normalizeH="0" baseline="0" noProof="0" dirty="0">
                        <a:ln>
                          <a:noFill/>
                        </a:ln>
                        <a:solidFill>
                          <a:prstClr val="black"/>
                        </a:solidFill>
                        <a:effectLst/>
                        <a:uLnTx/>
                        <a:uFillTx/>
                        <a:latin typeface="Arial Narrow" panose="020B0606020202030204" pitchFamily="34" charset="0"/>
                        <a:ea typeface="Times New Roman" charset="0"/>
                        <a:cs typeface="Times New Roman"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99752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1016"/>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defTabSz="742950" eaLnBrk="1" hangingPunct="1">
              <a:defRPr/>
            </a:pPr>
            <a:r>
              <a:rPr lang="en-ZA" b="1">
                <a:solidFill>
                  <a:prstClr val="black"/>
                </a:solidFill>
                <a:latin typeface="Calibri"/>
                <a:ea typeface="+mj-ea"/>
                <a:cs typeface="+mj-cs"/>
              </a:rPr>
              <a:t>MUNICIPALITY: GOVAN MBEKI</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36</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4" name="Content Placeholder 6"/>
          <p:cNvGraphicFramePr>
            <a:graphicFrameLocks/>
          </p:cNvGraphicFramePr>
          <p:nvPr>
            <p:extLst>
              <p:ext uri="{D42A27DB-BD31-4B8C-83A1-F6EECF244321}">
                <p14:modId xmlns:p14="http://schemas.microsoft.com/office/powerpoint/2010/main" val="1297589259"/>
              </p:ext>
            </p:extLst>
          </p:nvPr>
        </p:nvGraphicFramePr>
        <p:xfrm>
          <a:off x="0" y="460649"/>
          <a:ext cx="9906000" cy="4886579"/>
        </p:xfrm>
        <a:graphic>
          <a:graphicData uri="http://schemas.openxmlformats.org/drawingml/2006/table">
            <a:tbl>
              <a:tblPr firstRow="1" firstCol="1" bandRow="1"/>
              <a:tblGrid>
                <a:gridCol w="1251045">
                  <a:extLst>
                    <a:ext uri="{9D8B030D-6E8A-4147-A177-3AD203B41FA5}">
                      <a16:colId xmlns:a16="http://schemas.microsoft.com/office/drawing/2014/main" val="20000"/>
                    </a:ext>
                  </a:extLst>
                </a:gridCol>
                <a:gridCol w="8654955">
                  <a:extLst>
                    <a:ext uri="{9D8B030D-6E8A-4147-A177-3AD203B41FA5}">
                      <a16:colId xmlns:a16="http://schemas.microsoft.com/office/drawing/2014/main" val="20001"/>
                    </a:ext>
                  </a:extLst>
                </a:gridCol>
              </a:tblGrid>
              <a:tr h="3658720">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0"/>
                        </a:spcAft>
                      </a:pPr>
                      <a:r>
                        <a:rPr lang="en-ZA" sz="1200" b="1" dirty="0">
                          <a:effectLst/>
                          <a:latin typeface="Arial Narrow" panose="020B0606020202030204" pitchFamily="34" charset="0"/>
                          <a:ea typeface="Calibri" charset="0"/>
                          <a:cs typeface="Times New Roman" charset="0"/>
                        </a:rPr>
                        <a:t>Basic Services</a:t>
                      </a:r>
                      <a:endParaRPr lang="en-GB" sz="1200" b="1" dirty="0">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07000"/>
                        </a:lnSpc>
                        <a:spcBef>
                          <a:spcPct val="20000"/>
                        </a:spcBef>
                        <a:spcAft>
                          <a:spcPts val="800"/>
                        </a:spcAft>
                        <a:buClrTx/>
                        <a:buSzTx/>
                        <a:buFont typeface="Arial" panose="020B0604020202020204" pitchFamily="34" charset="0"/>
                        <a:buChar char="•"/>
                        <a:tabLst/>
                        <a:defRPr/>
                      </a:pPr>
                      <a:r>
                        <a:rPr lang="en-ZA" sz="1200" b="0" kern="1200" baseline="0" noProof="0" dirty="0">
                          <a:solidFill>
                            <a:schemeClr val="tx1"/>
                          </a:solidFill>
                          <a:latin typeface="Arial Narrow" panose="020B0606020202030204" pitchFamily="34" charset="0"/>
                          <a:ea typeface="+mn-ea"/>
                          <a:cs typeface="+mn-cs"/>
                        </a:rPr>
                        <a:t>The municipality has the following </a:t>
                      </a:r>
                      <a:r>
                        <a:rPr lang="en-ZA" sz="1200" b="1" kern="1200" baseline="0" noProof="0" dirty="0">
                          <a:solidFill>
                            <a:schemeClr val="tx1"/>
                          </a:solidFill>
                          <a:latin typeface="Arial Narrow" panose="020B0606020202030204" pitchFamily="34" charset="0"/>
                          <a:ea typeface="+mn-ea"/>
                          <a:cs typeface="+mn-cs"/>
                        </a:rPr>
                        <a:t>basic service backlog: </a:t>
                      </a:r>
                      <a:r>
                        <a:rPr lang="en-ZA" sz="1200" b="0" kern="1200" baseline="0" noProof="0" dirty="0">
                          <a:solidFill>
                            <a:schemeClr val="tx1"/>
                          </a:solidFill>
                          <a:latin typeface="Arial Narrow" panose="020B0606020202030204" pitchFamily="34" charset="0"/>
                          <a:ea typeface="+mn-ea"/>
                          <a:cs typeface="+mn-cs"/>
                        </a:rPr>
                        <a:t>water (1,6%), sanitation (0,7%), electricity (5%) and refuse removal (23%).</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mn-cs"/>
                        </a:rPr>
                        <a:t>Areas without water since 1994</a:t>
                      </a:r>
                      <a:r>
                        <a:rPr lang="en-ZA" sz="1200" b="0" kern="1200" baseline="0" dirty="0">
                          <a:solidFill>
                            <a:schemeClr val="tx1"/>
                          </a:solidFill>
                          <a:latin typeface="Arial Narrow" panose="020B0606020202030204" pitchFamily="34" charset="0"/>
                          <a:ea typeface="+mn-ea"/>
                          <a:cs typeface="+mn-cs"/>
                        </a:rPr>
                        <a:t>: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The municipality has the following areas which have no water connection and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depend on temporary supply of water: </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Marikana</a:t>
                      </a:r>
                      <a:r>
                        <a:rPr lang="en-ZA" sz="1200" b="0" kern="1200" baseline="0" dirty="0">
                          <a:solidFill>
                            <a:schemeClr val="tx1"/>
                          </a:solidFill>
                          <a:latin typeface="Arial Narrow" panose="020B0606020202030204" pitchFamily="34" charset="0"/>
                          <a:ea typeface="+mn-ea"/>
                          <a:cs typeface="+mn-cs"/>
                        </a:rPr>
                        <a:t> Leandra (</a:t>
                      </a:r>
                      <a:r>
                        <a:rPr lang="en-ZA" sz="1200" b="0" kern="1200" baseline="0" dirty="0" err="1">
                          <a:solidFill>
                            <a:schemeClr val="tx1"/>
                          </a:solidFill>
                          <a:latin typeface="Arial Narrow" panose="020B0606020202030204" pitchFamily="34" charset="0"/>
                          <a:ea typeface="+mn-ea"/>
                          <a:cs typeface="+mn-cs"/>
                        </a:rPr>
                        <a:t>Ekuthuleni</a:t>
                      </a:r>
                      <a:r>
                        <a:rPr lang="en-ZA" sz="1200" b="0" kern="1200" baseline="0" dirty="0">
                          <a:solidFill>
                            <a:schemeClr val="tx1"/>
                          </a:solidFill>
                          <a:latin typeface="Arial Narrow" panose="020B0606020202030204" pitchFamily="34" charset="0"/>
                          <a:ea typeface="+mn-ea"/>
                          <a:cs typeface="+mn-cs"/>
                        </a:rPr>
                        <a:t>)   (Ward 2), </a:t>
                      </a:r>
                      <a:r>
                        <a:rPr lang="en-ZA" sz="1200" b="0" kern="1200" baseline="0" dirty="0" err="1">
                          <a:solidFill>
                            <a:schemeClr val="tx1"/>
                          </a:solidFill>
                          <a:latin typeface="Arial Narrow" panose="020B0606020202030204" pitchFamily="34" charset="0"/>
                          <a:ea typeface="+mn-ea"/>
                          <a:cs typeface="+mn-cs"/>
                        </a:rPr>
                        <a:t>Marikana</a:t>
                      </a:r>
                      <a:r>
                        <a:rPr lang="en-ZA" sz="1200" b="0" kern="1200" baseline="0" dirty="0">
                          <a:solidFill>
                            <a:schemeClr val="tx1"/>
                          </a:solidFill>
                          <a:latin typeface="Arial Narrow" panose="020B0606020202030204" pitchFamily="34" charset="0"/>
                          <a:ea typeface="+mn-ea"/>
                          <a:cs typeface="+mn-cs"/>
                        </a:rPr>
                        <a:t> Leandra (Next to Ext.17)   (Ward 2), </a:t>
                      </a:r>
                      <a:r>
                        <a:rPr lang="en-ZA" sz="1200" b="0" kern="1200" baseline="0" dirty="0" err="1">
                          <a:solidFill>
                            <a:schemeClr val="tx1"/>
                          </a:solidFill>
                          <a:latin typeface="Arial Narrow" panose="020B0606020202030204" pitchFamily="34" charset="0"/>
                          <a:ea typeface="+mn-ea"/>
                          <a:cs typeface="+mn-cs"/>
                        </a:rPr>
                        <a:t>Embalenhle</a:t>
                      </a:r>
                      <a:r>
                        <a:rPr lang="en-ZA" sz="1200" b="0" kern="1200" baseline="0" dirty="0">
                          <a:solidFill>
                            <a:schemeClr val="tx1"/>
                          </a:solidFill>
                          <a:latin typeface="Arial Narrow" panose="020B0606020202030204" pitchFamily="34" charset="0"/>
                          <a:ea typeface="+mn-ea"/>
                          <a:cs typeface="+mn-cs"/>
                        </a:rPr>
                        <a:t> Extension 22 (Ward 9), </a:t>
                      </a:r>
                      <a:r>
                        <a:rPr lang="en-ZA" sz="1200" b="0" kern="1200" baseline="0" dirty="0" err="1">
                          <a:solidFill>
                            <a:schemeClr val="tx1"/>
                          </a:solidFill>
                          <a:latin typeface="Arial Narrow" panose="020B0606020202030204" pitchFamily="34" charset="0"/>
                          <a:ea typeface="+mn-ea"/>
                          <a:cs typeface="+mn-cs"/>
                        </a:rPr>
                        <a:t>Marikana</a:t>
                      </a:r>
                      <a:r>
                        <a:rPr lang="en-ZA" sz="1200" b="0" kern="1200" baseline="0" dirty="0">
                          <a:solidFill>
                            <a:schemeClr val="tx1"/>
                          </a:solidFill>
                          <a:latin typeface="Arial Narrow" panose="020B0606020202030204" pitchFamily="34" charset="0"/>
                          <a:ea typeface="+mn-ea"/>
                          <a:cs typeface="+mn-cs"/>
                        </a:rPr>
                        <a:t> Kinross (Ward 16),  </a:t>
                      </a:r>
                      <a:r>
                        <a:rPr lang="en-ZA" sz="1200" b="0" kern="1200" baseline="0" dirty="0" err="1">
                          <a:solidFill>
                            <a:schemeClr val="tx1"/>
                          </a:solidFill>
                          <a:latin typeface="Arial Narrow" panose="020B0606020202030204" pitchFamily="34" charset="0"/>
                          <a:ea typeface="+mn-ea"/>
                          <a:cs typeface="+mn-cs"/>
                        </a:rPr>
                        <a:t>Embalenhle</a:t>
                      </a:r>
                      <a:r>
                        <a:rPr lang="en-ZA" sz="1200" b="0" kern="1200" baseline="0" dirty="0">
                          <a:solidFill>
                            <a:schemeClr val="tx1"/>
                          </a:solidFill>
                          <a:latin typeface="Arial Narrow" panose="020B0606020202030204" pitchFamily="34" charset="0"/>
                          <a:ea typeface="+mn-ea"/>
                          <a:cs typeface="+mn-cs"/>
                        </a:rPr>
                        <a:t> Extension 16 (Ward 20), </a:t>
                      </a:r>
                      <a:r>
                        <a:rPr lang="en-ZA" sz="1200" b="0" kern="1200" baseline="0" dirty="0" err="1">
                          <a:solidFill>
                            <a:schemeClr val="tx1"/>
                          </a:solidFill>
                          <a:latin typeface="Arial Narrow" panose="020B0606020202030204" pitchFamily="34" charset="0"/>
                          <a:ea typeface="+mn-ea"/>
                          <a:cs typeface="+mn-cs"/>
                        </a:rPr>
                        <a:t>Holfontein</a:t>
                      </a:r>
                      <a:r>
                        <a:rPr lang="en-ZA" sz="1200" b="0" kern="1200" baseline="0" dirty="0">
                          <a:solidFill>
                            <a:schemeClr val="tx1"/>
                          </a:solidFill>
                          <a:latin typeface="Arial Narrow" panose="020B0606020202030204" pitchFamily="34" charset="0"/>
                          <a:ea typeface="+mn-ea"/>
                          <a:cs typeface="+mn-cs"/>
                        </a:rPr>
                        <a:t> Farm   (Ward 25), Extension 5 </a:t>
                      </a:r>
                      <a:r>
                        <a:rPr lang="en-ZA" sz="1200" b="0" kern="1200" baseline="0" dirty="0" err="1">
                          <a:solidFill>
                            <a:schemeClr val="tx1"/>
                          </a:solidFill>
                          <a:latin typeface="Arial Narrow" panose="020B0606020202030204" pitchFamily="34" charset="0"/>
                          <a:ea typeface="+mn-ea"/>
                          <a:cs typeface="+mn-cs"/>
                        </a:rPr>
                        <a:t>KwaMalema</a:t>
                      </a:r>
                      <a:r>
                        <a:rPr lang="en-ZA" sz="1200" b="0" kern="1200" baseline="0" dirty="0">
                          <a:solidFill>
                            <a:schemeClr val="tx1"/>
                          </a:solidFill>
                          <a:latin typeface="Arial Narrow" panose="020B0606020202030204" pitchFamily="34" charset="0"/>
                          <a:ea typeface="+mn-ea"/>
                          <a:cs typeface="+mn-cs"/>
                        </a:rPr>
                        <a:t>   (Ward 22), Extension 4 Afghanistan   (Ward 23), </a:t>
                      </a:r>
                      <a:r>
                        <a:rPr lang="en-ZA" sz="1200" b="0" kern="1200" baseline="0" dirty="0" err="1">
                          <a:solidFill>
                            <a:schemeClr val="tx1"/>
                          </a:solidFill>
                          <a:latin typeface="Arial Narrow" panose="020B0606020202030204" pitchFamily="34" charset="0"/>
                          <a:ea typeface="+mn-ea"/>
                          <a:cs typeface="+mn-cs"/>
                        </a:rPr>
                        <a:t>Emzinoni</a:t>
                      </a:r>
                      <a:r>
                        <a:rPr lang="en-ZA" sz="1200" b="0" kern="1200" baseline="0" dirty="0">
                          <a:solidFill>
                            <a:schemeClr val="tx1"/>
                          </a:solidFill>
                          <a:latin typeface="Arial Narrow" panose="020B0606020202030204" pitchFamily="34" charset="0"/>
                          <a:ea typeface="+mn-ea"/>
                          <a:cs typeface="+mn-cs"/>
                        </a:rPr>
                        <a:t> Extension 11 (Ward 26), Peace Village  (Ward 27), Rural farms   (Wards 1,2, 9, 10, 15, 16 and  17). The required intervention is estimated at R400m and currently a budget of R8m is available. </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mn-cs"/>
                        </a:rPr>
                        <a:t>Infrastructure capacity</a:t>
                      </a:r>
                      <a:r>
                        <a:rPr lang="en-ZA" sz="1200" b="0" kern="1200" baseline="0" dirty="0">
                          <a:solidFill>
                            <a:schemeClr val="tx1"/>
                          </a:solidFill>
                          <a:latin typeface="Arial Narrow" panose="020B0606020202030204" pitchFamily="34" charset="0"/>
                          <a:ea typeface="+mn-ea"/>
                          <a:cs typeface="+mn-cs"/>
                        </a:rPr>
                        <a:t>: The current capacity on water supply is 91ML/d while the demand is 95ML/d whereas the current capacity on sanitation is 48,1ML/d while the demand capacity is 70ML/d. The current capacity on electricity is 140MVA while demand is 155,8MVA. As had indicated earlier, </a:t>
                      </a:r>
                      <a:r>
                        <a:rPr lang="en-ZA" sz="1200" b="0" kern="1200" baseline="0" dirty="0" err="1">
                          <a:solidFill>
                            <a:schemeClr val="tx1"/>
                          </a:solidFill>
                          <a:latin typeface="Arial Narrow" panose="020B0606020202030204" pitchFamily="34" charset="0"/>
                          <a:ea typeface="+mn-ea"/>
                          <a:cs typeface="+mn-cs"/>
                        </a:rPr>
                        <a:t>Embalenhle</a:t>
                      </a:r>
                      <a:r>
                        <a:rPr lang="en-ZA" sz="1200" b="0" kern="1200" baseline="0" dirty="0">
                          <a:solidFill>
                            <a:schemeClr val="tx1"/>
                          </a:solidFill>
                          <a:latin typeface="Arial Narrow" panose="020B0606020202030204" pitchFamily="34" charset="0"/>
                          <a:ea typeface="+mn-ea"/>
                          <a:cs typeface="+mn-cs"/>
                        </a:rPr>
                        <a:t> NMD has been slightly upgraded with a mobile substation.  COGTA  is also assisting with pothole patching and resealing as well as re-gravelling where such has been deemed necessary. The project has been completed.</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MIG Expenditure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as at 30 June 2021: 64.53%. This Municipality has shown serious worrying trends over the past three years with lack of capacity to spend appropriated MIG funds even beyond guidance and support. It has been showing serious signs of deterioration. Large scale intervention and corrective measures are warranted for the Technical Department with necessary skills being required and consequences for under performance also being considered. </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The Municipality is also being assisted by COGTA like all other municipalities as part of the post-disaster response to re-gravel access roads and the resealing of potholes which has since been completed. The Department also completed projects to address sewer spillages in </a:t>
                      </a:r>
                      <a:r>
                        <a:rPr kumimoji="0" lang="en-ZA" sz="1200" b="0" i="0" u="none" strike="noStrike" kern="1200" cap="none" spc="0" normalizeH="0" baseline="0" noProof="0" dirty="0" err="1">
                          <a:ln>
                            <a:noFill/>
                          </a:ln>
                          <a:solidFill>
                            <a:schemeClr val="tx1"/>
                          </a:solidFill>
                          <a:effectLst/>
                          <a:uLnTx/>
                          <a:uFillTx/>
                          <a:latin typeface="Arial Narrow" panose="020B0606020202030204" pitchFamily="34" charset="0"/>
                          <a:ea typeface="+mn-ea"/>
                          <a:cs typeface="+mn-cs"/>
                        </a:rPr>
                        <a:t>Bethal</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 Du </a:t>
                      </a:r>
                      <a:r>
                        <a:rPr kumimoji="0" lang="en-ZA" sz="1200" b="0" i="0" u="none" strike="noStrike" kern="1200" cap="none" spc="0" normalizeH="0" baseline="0" noProof="0" dirty="0" err="1">
                          <a:ln>
                            <a:noFill/>
                          </a:ln>
                          <a:solidFill>
                            <a:schemeClr val="tx1"/>
                          </a:solidFill>
                          <a:effectLst/>
                          <a:uLnTx/>
                          <a:uFillTx/>
                          <a:latin typeface="Arial Narrow" panose="020B0606020202030204" pitchFamily="34" charset="0"/>
                          <a:ea typeface="+mn-ea"/>
                          <a:cs typeface="+mn-cs"/>
                        </a:rPr>
                        <a:t>Plooy</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 street.</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MIG Expenditure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as at </a:t>
                      </a:r>
                      <a:r>
                        <a:rPr lang="en-ZA" sz="1200" b="0" kern="1200" baseline="0" dirty="0">
                          <a:solidFill>
                            <a:schemeClr val="tx1"/>
                          </a:solidFill>
                          <a:latin typeface="Arial Narrow" panose="020B0606020202030204" pitchFamily="34" charset="0"/>
                          <a:ea typeface="+mn-ea"/>
                          <a:cs typeface="+mn-cs"/>
                        </a:rPr>
                        <a:t>31 August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 8%.  </a:t>
                      </a:r>
                      <a:endParaRPr lang="en-ZA" sz="1200" b="0" kern="1200" baseline="0" dirty="0">
                        <a:solidFill>
                          <a:schemeClr val="tx1"/>
                        </a:solidFill>
                        <a:latin typeface="Arial Narrow" panose="020B0606020202030204" pitchFamily="34"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65013">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0"/>
                        </a:spcAft>
                      </a:pPr>
                      <a:r>
                        <a:rPr lang="en-GB" sz="1200" b="1" dirty="0">
                          <a:effectLst/>
                          <a:latin typeface="Arial Narrow" panose="020B0606020202030204" pitchFamily="34" charset="0"/>
                          <a:ea typeface="Times New Roman" charset="0"/>
                          <a:cs typeface="Times New Roman" charset="0"/>
                        </a:rPr>
                        <a:t>Local</a:t>
                      </a:r>
                      <a:r>
                        <a:rPr lang="en-GB" sz="1200" b="1" baseline="0" dirty="0">
                          <a:effectLst/>
                          <a:latin typeface="Arial Narrow" panose="020B0606020202030204" pitchFamily="34" charset="0"/>
                          <a:ea typeface="Times New Roman" charset="0"/>
                          <a:cs typeface="Times New Roman" charset="0"/>
                        </a:rPr>
                        <a:t> Economic Development</a:t>
                      </a:r>
                      <a:endParaRPr lang="en-GB" sz="1200" b="1" dirty="0">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05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CWP program is implemented with 1074 participants  are actively participating and  18 EPWP. </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050" b="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The LED Forum in GMM is in place but need to be strengthened. </a:t>
                      </a:r>
                      <a:endPar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Times New Roman" panose="02020603050405020304" pitchFamily="18" charset="0"/>
                      </a:endParaRPr>
                    </a:p>
                    <a:p>
                      <a:pPr marL="171450" marR="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Times New Roman" panose="02020603050405020304" pitchFamily="18" charset="0"/>
                        </a:rPr>
                        <a:t>Projects are included in the DDM plan as part of catalytic projects </a:t>
                      </a:r>
                    </a:p>
                    <a:p>
                      <a:pPr marL="171450" marR="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Times New Roman" panose="02020603050405020304" pitchFamily="18" charset="0"/>
                        </a:rPr>
                        <a:t>Expanded unemployment rate: 49.7%</a:t>
                      </a:r>
                    </a:p>
                    <a:p>
                      <a:pPr marL="171450" marR="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Times New Roman" panose="02020603050405020304" pitchFamily="18" charset="0"/>
                        </a:rPr>
                        <a:t>Poverty rate : 50.2%</a:t>
                      </a:r>
                    </a:p>
                    <a:p>
                      <a:pPr marL="171450" marR="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Times New Roman" panose="02020603050405020304" pitchFamily="18" charset="0"/>
                        </a:rPr>
                        <a:t>196 EPWP job opportunities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89812771"/>
                  </a:ext>
                </a:extLst>
              </a:tr>
            </a:tbl>
          </a:graphicData>
        </a:graphic>
      </p:graphicFrame>
    </p:spTree>
    <p:extLst>
      <p:ext uri="{BB962C8B-B14F-4D97-AF65-F5344CB8AC3E}">
        <p14:creationId xmlns:p14="http://schemas.microsoft.com/office/powerpoint/2010/main" val="2401277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6" name="TextBox 5"/>
          <p:cNvSpPr txBox="1"/>
          <p:nvPr/>
        </p:nvSpPr>
        <p:spPr>
          <a:xfrm>
            <a:off x="1879600" y="2679702"/>
            <a:ext cx="6400800" cy="584775"/>
          </a:xfrm>
          <a:prstGeom prst="rect">
            <a:avLst/>
          </a:prstGeom>
          <a:noFill/>
        </p:spPr>
        <p:txBody>
          <a:bodyPr wrap="square" rtlCol="0">
            <a:spAutoFit/>
          </a:bodyPr>
          <a:lstStyle/>
          <a:p>
            <a:pPr algn="ctr"/>
            <a:r>
              <a:rPr lang="en-US" sz="3200" b="1" dirty="0">
                <a:solidFill>
                  <a:prstClr val="black"/>
                </a:solidFill>
              </a:rPr>
              <a:t>NKANGALA DISTRICT MUNICIPALITY</a:t>
            </a:r>
            <a:endParaRPr lang="en-ZA" sz="3200" b="1" dirty="0">
              <a:solidFill>
                <a:prstClr val="black"/>
              </a:solidFill>
            </a:endParaRPr>
          </a:p>
        </p:txBody>
      </p:sp>
      <p:sp>
        <p:nvSpPr>
          <p:cNvPr id="2" name="Slide Number Placeholder 1"/>
          <p:cNvSpPr>
            <a:spLocks noGrp="1"/>
          </p:cNvSpPr>
          <p:nvPr>
            <p:ph type="sldNum" sz="quarter" idx="4"/>
          </p:nvPr>
        </p:nvSpPr>
        <p:spPr>
          <a:xfrm>
            <a:off x="3105325" y="6344563"/>
            <a:ext cx="2311400" cy="365125"/>
          </a:xfrm>
        </p:spPr>
        <p:txBody>
          <a:bodyPr/>
          <a:lstStyle/>
          <a:p>
            <a:fld id="{39AC5568-C467-DA4E-A229-6C912B895CA4}" type="slidenum">
              <a:rPr lang="en-US" smtClean="0"/>
              <a:pPr/>
              <a:t>37</a:t>
            </a:fld>
            <a:endParaRPr lang="en-US" dirty="0"/>
          </a:p>
        </p:txBody>
      </p:sp>
    </p:spTree>
    <p:extLst>
      <p:ext uri="{BB962C8B-B14F-4D97-AF65-F5344CB8AC3E}">
        <p14:creationId xmlns:p14="http://schemas.microsoft.com/office/powerpoint/2010/main" val="1878917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2"/>
          <p:cNvSpPr txBox="1">
            <a:spLocks noGrp="1"/>
          </p:cNvSpPr>
          <p:nvPr>
            <p:ph type="title" idx="4294967295"/>
          </p:nvPr>
        </p:nvSpPr>
        <p:spPr>
          <a:xfrm>
            <a:off x="405181" y="731868"/>
            <a:ext cx="9104579" cy="464413"/>
          </a:xfrm>
          <a:prstGeom prst="rect">
            <a:avLst/>
          </a:prstGeom>
          <a:noFill/>
          <a:ln>
            <a:noFill/>
          </a:ln>
        </p:spPr>
        <p:txBody>
          <a:bodyPr spcFirstLastPara="1" wrap="square" lIns="74283" tIns="37131" rIns="74283" bIns="37131" anchor="ctr" anchorCtr="0">
            <a:normAutofit/>
          </a:bodyPr>
          <a:lstStyle/>
          <a:p>
            <a:pPr algn="ctr">
              <a:buSzPts val="2800"/>
            </a:pPr>
            <a:r>
              <a:rPr lang="en-ZA" sz="2275" b="1" dirty="0">
                <a:latin typeface="Arial"/>
                <a:ea typeface="Arial"/>
                <a:cs typeface="Arial"/>
                <a:sym typeface="Arial"/>
              </a:rPr>
              <a:t>NKANGALA DISTRICT </a:t>
            </a:r>
            <a:endParaRPr sz="2275"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0878" y="5949254"/>
            <a:ext cx="2010867" cy="634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102076" y="1041072"/>
            <a:ext cx="4265958" cy="376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defTabSz="371475">
              <a:spcBef>
                <a:spcPct val="0"/>
              </a:spcBef>
              <a:buNone/>
            </a:pPr>
            <a:r>
              <a:rPr lang="en-US" altLang="en-US" sz="1138" dirty="0">
                <a:solidFill>
                  <a:prstClr val="black"/>
                </a:solidFill>
                <a:latin typeface="Century Gothic" panose="020B0502020202020204" pitchFamily="34" charset="0"/>
                <a:cs typeface="Arial"/>
                <a:sym typeface="Arial"/>
              </a:rPr>
              <a:t>Population (Pop) = </a:t>
            </a:r>
            <a:r>
              <a:rPr lang="en-US" altLang="en-US" sz="1138" b="1" dirty="0">
                <a:solidFill>
                  <a:prstClr val="black"/>
                </a:solidFill>
                <a:latin typeface="Century Gothic" panose="020B0502020202020204" pitchFamily="34" charset="0"/>
                <a:cs typeface="Arial"/>
                <a:sym typeface="Arial"/>
              </a:rPr>
              <a:t>1,550,000</a:t>
            </a:r>
          </a:p>
          <a:p>
            <a:pPr algn="just" defTabSz="371475">
              <a:spcBef>
                <a:spcPct val="0"/>
              </a:spcBef>
              <a:buNone/>
            </a:pPr>
            <a:r>
              <a:rPr lang="en-US" altLang="en-US" sz="1138" dirty="0">
                <a:solidFill>
                  <a:prstClr val="black"/>
                </a:solidFill>
                <a:latin typeface="Century Gothic" panose="020B0502020202020204" pitchFamily="34" charset="0"/>
                <a:cs typeface="Arial"/>
                <a:sym typeface="Arial"/>
              </a:rPr>
              <a:t>Area size (km)2  = </a:t>
            </a:r>
            <a:r>
              <a:rPr lang="en-US" altLang="en-US" sz="1138" b="1" dirty="0">
                <a:solidFill>
                  <a:prstClr val="black"/>
                </a:solidFill>
                <a:latin typeface="Century Gothic" panose="020B0502020202020204" pitchFamily="34" charset="0"/>
                <a:cs typeface="Arial"/>
                <a:sym typeface="Arial"/>
              </a:rPr>
              <a:t>16 758</a:t>
            </a:r>
          </a:p>
          <a:p>
            <a:pPr algn="just" defTabSz="371475">
              <a:spcBef>
                <a:spcPct val="0"/>
              </a:spcBef>
              <a:buNone/>
            </a:pPr>
            <a:r>
              <a:rPr lang="en-US" altLang="en-US" sz="1138" dirty="0">
                <a:solidFill>
                  <a:prstClr val="black"/>
                </a:solidFill>
                <a:latin typeface="Century Gothic" panose="020B0502020202020204" pitchFamily="34" charset="0"/>
                <a:cs typeface="Arial"/>
                <a:sym typeface="Arial"/>
              </a:rPr>
              <a:t>Pop Growth rate = </a:t>
            </a:r>
            <a:r>
              <a:rPr lang="en-US" altLang="en-US" sz="1138" b="1" dirty="0">
                <a:solidFill>
                  <a:prstClr val="black"/>
                </a:solidFill>
                <a:latin typeface="Century Gothic" panose="020B0502020202020204" pitchFamily="34" charset="0"/>
                <a:cs typeface="Arial"/>
                <a:sym typeface="Arial"/>
              </a:rPr>
              <a:t>1,8</a:t>
            </a:r>
            <a:r>
              <a:rPr lang="en-US" altLang="en-US" sz="1138" dirty="0">
                <a:solidFill>
                  <a:prstClr val="black"/>
                </a:solidFill>
                <a:latin typeface="Century Gothic" panose="020B0502020202020204" pitchFamily="34" charset="0"/>
                <a:cs typeface="Arial"/>
                <a:sym typeface="Arial"/>
              </a:rPr>
              <a:t> per annum</a:t>
            </a:r>
          </a:p>
          <a:p>
            <a:pPr algn="just" defTabSz="371475">
              <a:spcBef>
                <a:spcPct val="0"/>
              </a:spcBef>
              <a:buNone/>
            </a:pPr>
            <a:r>
              <a:rPr lang="en-US" altLang="en-US" sz="1138" dirty="0">
                <a:solidFill>
                  <a:srgbClr val="000000"/>
                </a:solidFill>
                <a:latin typeface="Century Gothic" panose="020B0502020202020204" pitchFamily="34" charset="0"/>
                <a:cs typeface="Arial"/>
                <a:sym typeface="Arial"/>
              </a:rPr>
              <a:t>Pop Gender = </a:t>
            </a:r>
            <a:r>
              <a:rPr lang="en-US" altLang="en-US" sz="1138" b="1" dirty="0">
                <a:solidFill>
                  <a:srgbClr val="000000"/>
                </a:solidFill>
                <a:latin typeface="Century Gothic" panose="020B0502020202020204" pitchFamily="34" charset="0"/>
                <a:cs typeface="Arial"/>
                <a:sym typeface="Arial"/>
              </a:rPr>
              <a:t>50.33%  </a:t>
            </a:r>
            <a:r>
              <a:rPr lang="en-US" altLang="en-US" sz="1138" dirty="0">
                <a:solidFill>
                  <a:srgbClr val="000000"/>
                </a:solidFill>
                <a:latin typeface="Century Gothic" panose="020B0502020202020204" pitchFamily="34" charset="0"/>
                <a:cs typeface="Arial"/>
                <a:sym typeface="Arial"/>
              </a:rPr>
              <a:t>males and 48,90% females</a:t>
            </a:r>
          </a:p>
          <a:p>
            <a:pPr algn="just" defTabSz="371475">
              <a:spcBef>
                <a:spcPct val="0"/>
              </a:spcBef>
              <a:buNone/>
            </a:pPr>
            <a:r>
              <a:rPr lang="en-US" altLang="en-US" sz="1138" dirty="0">
                <a:solidFill>
                  <a:prstClr val="black"/>
                </a:solidFill>
                <a:latin typeface="Century Gothic" panose="020B0502020202020204" pitchFamily="34" charset="0"/>
                <a:cs typeface="Arial"/>
                <a:sym typeface="Arial"/>
              </a:rPr>
              <a:t>Number of Households = </a:t>
            </a:r>
            <a:r>
              <a:rPr lang="en-US" altLang="en-US" sz="1138" b="1" dirty="0">
                <a:solidFill>
                  <a:prstClr val="black"/>
                </a:solidFill>
                <a:latin typeface="Century Gothic" panose="020B0502020202020204" pitchFamily="34" charset="0"/>
                <a:cs typeface="Arial"/>
                <a:sym typeface="Arial"/>
              </a:rPr>
              <a:t>432,563</a:t>
            </a:r>
          </a:p>
          <a:p>
            <a:pPr algn="just" defTabSz="371475">
              <a:spcBef>
                <a:spcPct val="0"/>
              </a:spcBef>
              <a:buNone/>
            </a:pPr>
            <a:r>
              <a:rPr lang="en-US" altLang="en-US" sz="1138" dirty="0">
                <a:solidFill>
                  <a:prstClr val="black"/>
                </a:solidFill>
                <a:latin typeface="Century Gothic" panose="020B0502020202020204" pitchFamily="34" charset="0"/>
                <a:cs typeface="Arial"/>
                <a:sym typeface="Arial"/>
              </a:rPr>
              <a:t>Unemployment =</a:t>
            </a:r>
            <a:r>
              <a:rPr lang="en-US" altLang="en-US" sz="1138" b="1" dirty="0">
                <a:solidFill>
                  <a:prstClr val="black"/>
                </a:solidFill>
                <a:latin typeface="Century Gothic" panose="020B0502020202020204" pitchFamily="34" charset="0"/>
                <a:cs typeface="Arial"/>
                <a:sym typeface="Arial"/>
              </a:rPr>
              <a:t>36,9%</a:t>
            </a:r>
          </a:p>
          <a:p>
            <a:pPr algn="just" defTabSz="371475">
              <a:spcBef>
                <a:spcPct val="0"/>
              </a:spcBef>
              <a:buNone/>
            </a:pPr>
            <a:r>
              <a:rPr lang="en-US" altLang="en-US" sz="1138" dirty="0">
                <a:solidFill>
                  <a:prstClr val="black"/>
                </a:solidFill>
                <a:latin typeface="Century Gothic" panose="020B0502020202020204" pitchFamily="34" charset="0"/>
                <a:cs typeface="Arial"/>
                <a:sym typeface="Arial"/>
              </a:rPr>
              <a:t>Housing backlog: </a:t>
            </a:r>
            <a:r>
              <a:rPr lang="en-US" altLang="en-US" sz="1138" b="1" dirty="0">
                <a:solidFill>
                  <a:prstClr val="black"/>
                </a:solidFill>
                <a:latin typeface="Century Gothic" panose="020B0502020202020204" pitchFamily="34" charset="0"/>
                <a:cs typeface="Arial"/>
                <a:sym typeface="Arial"/>
              </a:rPr>
              <a:t>127 801</a:t>
            </a:r>
          </a:p>
          <a:p>
            <a:pPr algn="just" defTabSz="371475">
              <a:spcBef>
                <a:spcPct val="0"/>
              </a:spcBef>
              <a:buNone/>
            </a:pPr>
            <a:r>
              <a:rPr lang="en-US" altLang="en-US" sz="1138" b="1" dirty="0">
                <a:solidFill>
                  <a:prstClr val="black"/>
                </a:solidFill>
                <a:latin typeface="Century Gothic" panose="020B0502020202020204" pitchFamily="34" charset="0"/>
                <a:cs typeface="Arial"/>
                <a:sym typeface="Arial"/>
              </a:rPr>
              <a:t>Poverty rate = 61.8%</a:t>
            </a:r>
          </a:p>
          <a:p>
            <a:pPr algn="just" defTabSz="371475">
              <a:spcBef>
                <a:spcPct val="0"/>
              </a:spcBef>
              <a:buNone/>
            </a:pPr>
            <a:endParaRPr lang="en-US" altLang="en-US" sz="1138" b="1" dirty="0">
              <a:solidFill>
                <a:prstClr val="black"/>
              </a:solidFill>
              <a:latin typeface="Century Gothic" panose="020B0502020202020204" pitchFamily="34" charset="0"/>
              <a:cs typeface="Arial"/>
              <a:sym typeface="Arial"/>
            </a:endParaRPr>
          </a:p>
          <a:p>
            <a:pPr algn="just" defTabSz="371475">
              <a:spcBef>
                <a:spcPct val="0"/>
              </a:spcBef>
              <a:buNone/>
            </a:pPr>
            <a:r>
              <a:rPr lang="en-US" altLang="en-US" sz="1138" b="1" dirty="0">
                <a:solidFill>
                  <a:prstClr val="black"/>
                </a:solidFill>
                <a:latin typeface="Century Gothic" panose="020B0502020202020204" pitchFamily="34" charset="0"/>
                <a:cs typeface="Arial"/>
                <a:sym typeface="Arial"/>
              </a:rPr>
              <a:t>No. of municipalities: 6: </a:t>
            </a:r>
            <a:r>
              <a:rPr lang="en-US" altLang="en-US" sz="1138" dirty="0">
                <a:solidFill>
                  <a:prstClr val="black"/>
                </a:solidFill>
                <a:latin typeface="Century Gothic" panose="020B0502020202020204" pitchFamily="34" charset="0"/>
                <a:cs typeface="Arial"/>
                <a:sym typeface="Arial"/>
              </a:rPr>
              <a:t>Victor Khanye, Emalahleni, Steve Tshwete, Emakhazeni, Thembisile Hani, and </a:t>
            </a:r>
            <a:r>
              <a:rPr lang="en-US" altLang="en-US" sz="1138" dirty="0" err="1">
                <a:solidFill>
                  <a:prstClr val="black"/>
                </a:solidFill>
                <a:latin typeface="Century Gothic" panose="020B0502020202020204" pitchFamily="34" charset="0"/>
                <a:cs typeface="Arial"/>
                <a:sym typeface="Arial"/>
              </a:rPr>
              <a:t>Dr</a:t>
            </a:r>
            <a:r>
              <a:rPr lang="en-US" altLang="en-US" sz="1138" dirty="0">
                <a:solidFill>
                  <a:prstClr val="black"/>
                </a:solidFill>
                <a:latin typeface="Century Gothic" panose="020B0502020202020204" pitchFamily="34" charset="0"/>
                <a:cs typeface="Arial"/>
                <a:sym typeface="Arial"/>
              </a:rPr>
              <a:t> JS Moroka. </a:t>
            </a:r>
            <a:r>
              <a:rPr lang="en-ZA" altLang="en-US" sz="1138" dirty="0">
                <a:solidFill>
                  <a:prstClr val="black"/>
                </a:solidFill>
                <a:latin typeface="Century Gothic" panose="020B0502020202020204" pitchFamily="34" charset="0"/>
                <a:cs typeface="Arial"/>
                <a:sym typeface="Arial"/>
              </a:rPr>
              <a:t>Steve Tshwete LM has a population growth higher than all Municipalities in the Province, more resources needed.</a:t>
            </a:r>
          </a:p>
          <a:p>
            <a:pPr algn="just" defTabSz="371475">
              <a:spcBef>
                <a:spcPct val="0"/>
              </a:spcBef>
              <a:buNone/>
            </a:pPr>
            <a:endParaRPr lang="en-US" altLang="en-US" sz="1138" b="1" dirty="0">
              <a:solidFill>
                <a:prstClr val="black"/>
              </a:solidFill>
              <a:latin typeface="Century Gothic" panose="020B0502020202020204" pitchFamily="34" charset="0"/>
              <a:cs typeface="Arial"/>
              <a:sym typeface="Arial"/>
            </a:endParaRPr>
          </a:p>
          <a:p>
            <a:pPr algn="just" defTabSz="371475">
              <a:spcBef>
                <a:spcPct val="0"/>
              </a:spcBef>
              <a:buNone/>
            </a:pPr>
            <a:r>
              <a:rPr lang="en-US" altLang="en-US" sz="1138" b="1" dirty="0">
                <a:solidFill>
                  <a:prstClr val="black"/>
                </a:solidFill>
                <a:latin typeface="Century Gothic" panose="020B0502020202020204" pitchFamily="34" charset="0"/>
                <a:cs typeface="Arial"/>
                <a:sym typeface="Arial"/>
              </a:rPr>
              <a:t>Key cities and towns across the district include - </a:t>
            </a:r>
            <a:r>
              <a:rPr lang="en-US" altLang="en-US" sz="1138" dirty="0" err="1">
                <a:solidFill>
                  <a:prstClr val="black"/>
                </a:solidFill>
                <a:latin typeface="Century Gothic" panose="020B0502020202020204" pitchFamily="34" charset="0"/>
                <a:cs typeface="Arial"/>
                <a:sym typeface="Arial"/>
              </a:rPr>
              <a:t>Delmas</a:t>
            </a:r>
            <a:r>
              <a:rPr lang="en-US" altLang="en-US" sz="1138" dirty="0">
                <a:solidFill>
                  <a:prstClr val="black"/>
                </a:solidFill>
                <a:latin typeface="Century Gothic" panose="020B0502020202020204" pitchFamily="34" charset="0"/>
                <a:cs typeface="Arial"/>
                <a:sym typeface="Arial"/>
              </a:rPr>
              <a:t>, </a:t>
            </a:r>
            <a:r>
              <a:rPr lang="en-US" altLang="en-US" sz="1138" dirty="0" err="1">
                <a:solidFill>
                  <a:prstClr val="black"/>
                </a:solidFill>
                <a:latin typeface="Century Gothic" panose="020B0502020202020204" pitchFamily="34" charset="0"/>
                <a:cs typeface="Arial"/>
                <a:sym typeface="Arial"/>
              </a:rPr>
              <a:t>Dullstroom</a:t>
            </a:r>
            <a:r>
              <a:rPr lang="en-US" altLang="en-US" sz="1138" dirty="0">
                <a:solidFill>
                  <a:prstClr val="black"/>
                </a:solidFill>
                <a:latin typeface="Century Gothic" panose="020B0502020202020204" pitchFamily="34" charset="0"/>
                <a:cs typeface="Arial"/>
                <a:sym typeface="Arial"/>
              </a:rPr>
              <a:t>, </a:t>
            </a:r>
            <a:r>
              <a:rPr lang="en-US" altLang="en-US" sz="1138" dirty="0" err="1">
                <a:solidFill>
                  <a:prstClr val="black"/>
                </a:solidFill>
                <a:latin typeface="Century Gothic" panose="020B0502020202020204" pitchFamily="34" charset="0"/>
                <a:cs typeface="Arial"/>
                <a:sym typeface="Arial"/>
              </a:rPr>
              <a:t>Emgwenya</a:t>
            </a:r>
            <a:r>
              <a:rPr lang="en-US" altLang="en-US" sz="1138" dirty="0">
                <a:solidFill>
                  <a:prstClr val="black"/>
                </a:solidFill>
                <a:latin typeface="Century Gothic" panose="020B0502020202020204" pitchFamily="34" charset="0"/>
                <a:cs typeface="Arial"/>
                <a:sym typeface="Arial"/>
              </a:rPr>
              <a:t> (</a:t>
            </a:r>
            <a:r>
              <a:rPr lang="en-US" altLang="en-US" sz="1138" dirty="0" err="1">
                <a:solidFill>
                  <a:prstClr val="black"/>
                </a:solidFill>
                <a:latin typeface="Century Gothic" panose="020B0502020202020204" pitchFamily="34" charset="0"/>
                <a:cs typeface="Arial"/>
                <a:sym typeface="Arial"/>
              </a:rPr>
              <a:t>Waterval</a:t>
            </a:r>
            <a:r>
              <a:rPr lang="en-US" altLang="en-US" sz="1138" dirty="0">
                <a:solidFill>
                  <a:prstClr val="black"/>
                </a:solidFill>
                <a:latin typeface="Century Gothic" panose="020B0502020202020204" pitchFamily="34" charset="0"/>
                <a:cs typeface="Arial"/>
                <a:sym typeface="Arial"/>
              </a:rPr>
              <a:t> </a:t>
            </a:r>
            <a:r>
              <a:rPr lang="en-US" altLang="en-US" sz="1138" dirty="0" err="1">
                <a:solidFill>
                  <a:prstClr val="black"/>
                </a:solidFill>
                <a:latin typeface="Century Gothic" panose="020B0502020202020204" pitchFamily="34" charset="0"/>
                <a:cs typeface="Arial"/>
                <a:sym typeface="Arial"/>
              </a:rPr>
              <a:t>Boven</a:t>
            </a:r>
            <a:r>
              <a:rPr lang="en-US" altLang="en-US" sz="1138" dirty="0">
                <a:solidFill>
                  <a:prstClr val="black"/>
                </a:solidFill>
                <a:latin typeface="Century Gothic" panose="020B0502020202020204" pitchFamily="34" charset="0"/>
                <a:cs typeface="Arial"/>
                <a:sym typeface="Arial"/>
              </a:rPr>
              <a:t>), </a:t>
            </a:r>
            <a:r>
              <a:rPr lang="en-US" altLang="en-US" sz="1138" dirty="0" err="1">
                <a:solidFill>
                  <a:prstClr val="black"/>
                </a:solidFill>
                <a:latin typeface="Century Gothic" panose="020B0502020202020204" pitchFamily="34" charset="0"/>
                <a:cs typeface="Arial"/>
                <a:sym typeface="Arial"/>
              </a:rPr>
              <a:t>Hendrina</a:t>
            </a:r>
            <a:r>
              <a:rPr lang="en-US" altLang="en-US" sz="1138" dirty="0">
                <a:solidFill>
                  <a:prstClr val="black"/>
                </a:solidFill>
                <a:latin typeface="Century Gothic" panose="020B0502020202020204" pitchFamily="34" charset="0"/>
                <a:cs typeface="Arial"/>
                <a:sym typeface="Arial"/>
              </a:rPr>
              <a:t>, </a:t>
            </a:r>
            <a:r>
              <a:rPr lang="en-US" altLang="en-US" sz="1138" dirty="0" err="1">
                <a:solidFill>
                  <a:prstClr val="black"/>
                </a:solidFill>
                <a:latin typeface="Century Gothic" panose="020B0502020202020204" pitchFamily="34" charset="0"/>
                <a:cs typeface="Arial"/>
                <a:sym typeface="Arial"/>
              </a:rPr>
              <a:t>Kriel</a:t>
            </a:r>
            <a:r>
              <a:rPr lang="en-US" altLang="en-US" sz="1138" dirty="0">
                <a:solidFill>
                  <a:prstClr val="black"/>
                </a:solidFill>
                <a:latin typeface="Century Gothic" panose="020B0502020202020204" pitchFamily="34" charset="0"/>
                <a:cs typeface="Arial"/>
                <a:sym typeface="Arial"/>
              </a:rPr>
              <a:t>, </a:t>
            </a:r>
            <a:r>
              <a:rPr lang="en-US" altLang="en-US" sz="1138" dirty="0" err="1">
                <a:solidFill>
                  <a:prstClr val="black"/>
                </a:solidFill>
                <a:latin typeface="Century Gothic" panose="020B0502020202020204" pitchFamily="34" charset="0"/>
                <a:cs typeface="Arial"/>
                <a:sym typeface="Arial"/>
              </a:rPr>
              <a:t>KwaMhlanga</a:t>
            </a:r>
            <a:r>
              <a:rPr lang="en-US" altLang="en-US" sz="1138" dirty="0">
                <a:solidFill>
                  <a:prstClr val="black"/>
                </a:solidFill>
                <a:latin typeface="Century Gothic" panose="020B0502020202020204" pitchFamily="34" charset="0"/>
                <a:cs typeface="Arial"/>
                <a:sym typeface="Arial"/>
              </a:rPr>
              <a:t>, </a:t>
            </a:r>
            <a:r>
              <a:rPr lang="en-US" altLang="en-US" sz="1138" dirty="0" err="1">
                <a:solidFill>
                  <a:prstClr val="black"/>
                </a:solidFill>
                <a:latin typeface="Century Gothic" panose="020B0502020202020204" pitchFamily="34" charset="0"/>
                <a:cs typeface="Arial"/>
                <a:sym typeface="Arial"/>
              </a:rPr>
              <a:t>Mdala</a:t>
            </a:r>
            <a:r>
              <a:rPr lang="en-US" altLang="en-US" sz="1138" dirty="0">
                <a:solidFill>
                  <a:prstClr val="black"/>
                </a:solidFill>
                <a:latin typeface="Century Gothic" panose="020B0502020202020204" pitchFamily="34" charset="0"/>
                <a:cs typeface="Arial"/>
                <a:sym typeface="Arial"/>
              </a:rPr>
              <a:t> Nature Reserve, Middelburg, </a:t>
            </a:r>
            <a:r>
              <a:rPr lang="en-US" altLang="en-US" sz="1138" dirty="0" err="1">
                <a:solidFill>
                  <a:prstClr val="black"/>
                </a:solidFill>
                <a:latin typeface="Century Gothic" panose="020B0502020202020204" pitchFamily="34" charset="0"/>
                <a:cs typeface="Arial"/>
                <a:sym typeface="Arial"/>
              </a:rPr>
              <a:t>Ogies</a:t>
            </a:r>
            <a:r>
              <a:rPr lang="en-US" altLang="en-US" sz="1138" dirty="0">
                <a:solidFill>
                  <a:prstClr val="black"/>
                </a:solidFill>
                <a:latin typeface="Century Gothic" panose="020B0502020202020204" pitchFamily="34" charset="0"/>
                <a:cs typeface="Arial"/>
                <a:sym typeface="Arial"/>
              </a:rPr>
              <a:t>, Phola, </a:t>
            </a:r>
            <a:r>
              <a:rPr lang="en-US" altLang="en-US" sz="1138" dirty="0" err="1">
                <a:solidFill>
                  <a:prstClr val="black"/>
                </a:solidFill>
                <a:latin typeface="Century Gothic" panose="020B0502020202020204" pitchFamily="34" charset="0"/>
                <a:cs typeface="Arial"/>
                <a:sym typeface="Arial"/>
              </a:rPr>
              <a:t>Pullens</a:t>
            </a:r>
            <a:r>
              <a:rPr lang="en-US" altLang="en-US" sz="1138" dirty="0">
                <a:solidFill>
                  <a:prstClr val="black"/>
                </a:solidFill>
                <a:latin typeface="Century Gothic" panose="020B0502020202020204" pitchFamily="34" charset="0"/>
                <a:cs typeface="Arial"/>
                <a:sym typeface="Arial"/>
              </a:rPr>
              <a:t> Hope, </a:t>
            </a:r>
            <a:r>
              <a:rPr lang="en-US" altLang="en-US" sz="1138" dirty="0" err="1">
                <a:solidFill>
                  <a:prstClr val="black"/>
                </a:solidFill>
                <a:latin typeface="Century Gothic" panose="020B0502020202020204" pitchFamily="34" charset="0"/>
                <a:cs typeface="Arial"/>
                <a:sym typeface="Arial"/>
              </a:rPr>
              <a:t>Rietkuil</a:t>
            </a:r>
            <a:r>
              <a:rPr lang="en-US" altLang="en-US" sz="1138" dirty="0">
                <a:solidFill>
                  <a:prstClr val="black"/>
                </a:solidFill>
                <a:latin typeface="Century Gothic" panose="020B0502020202020204" pitchFamily="34" charset="0"/>
                <a:cs typeface="Arial"/>
                <a:sym typeface="Arial"/>
              </a:rPr>
              <a:t>, </a:t>
            </a:r>
            <a:r>
              <a:rPr lang="en-US" altLang="en-US" sz="1138" dirty="0" err="1">
                <a:solidFill>
                  <a:prstClr val="black"/>
                </a:solidFill>
                <a:latin typeface="Century Gothic" panose="020B0502020202020204" pitchFamily="34" charset="0"/>
                <a:cs typeface="Arial"/>
                <a:sym typeface="Arial"/>
              </a:rPr>
              <a:t>eMakhazeni</a:t>
            </a:r>
            <a:r>
              <a:rPr lang="en-US" altLang="en-US" sz="1138" dirty="0">
                <a:solidFill>
                  <a:prstClr val="black"/>
                </a:solidFill>
                <a:latin typeface="Century Gothic" panose="020B0502020202020204" pitchFamily="34" charset="0"/>
                <a:cs typeface="Arial"/>
                <a:sym typeface="Arial"/>
              </a:rPr>
              <a:t>, </a:t>
            </a:r>
            <a:r>
              <a:rPr lang="en-US" altLang="en-US" sz="1138" dirty="0" err="1">
                <a:solidFill>
                  <a:prstClr val="black"/>
                </a:solidFill>
                <a:latin typeface="Century Gothic" panose="020B0502020202020204" pitchFamily="34" charset="0"/>
                <a:cs typeface="Arial"/>
                <a:sym typeface="Arial"/>
              </a:rPr>
              <a:t>eMalahleni</a:t>
            </a:r>
            <a:r>
              <a:rPr lang="en-US" altLang="en-US" sz="1138" dirty="0">
                <a:solidFill>
                  <a:prstClr val="black"/>
                </a:solidFill>
                <a:latin typeface="Century Gothic" panose="020B0502020202020204" pitchFamily="34" charset="0"/>
                <a:cs typeface="Arial"/>
                <a:sym typeface="Arial"/>
              </a:rPr>
              <a:t>, </a:t>
            </a:r>
            <a:r>
              <a:rPr lang="en-US" altLang="en-US" sz="1138" dirty="0" err="1">
                <a:solidFill>
                  <a:prstClr val="black"/>
                </a:solidFill>
                <a:latin typeface="Century Gothic" panose="020B0502020202020204" pitchFamily="34" charset="0"/>
                <a:cs typeface="Arial"/>
                <a:sym typeface="Arial"/>
              </a:rPr>
              <a:t>eNtokozweni</a:t>
            </a:r>
            <a:r>
              <a:rPr lang="en-US" altLang="en-US" sz="1138" dirty="0">
                <a:solidFill>
                  <a:prstClr val="black"/>
                </a:solidFill>
                <a:latin typeface="Century Gothic" panose="020B0502020202020204" pitchFamily="34" charset="0"/>
                <a:cs typeface="Arial"/>
                <a:sym typeface="Arial"/>
              </a:rPr>
              <a:t> (</a:t>
            </a:r>
            <a:r>
              <a:rPr lang="en-US" altLang="en-US" sz="1138" dirty="0" err="1">
                <a:solidFill>
                  <a:prstClr val="black"/>
                </a:solidFill>
                <a:latin typeface="Century Gothic" panose="020B0502020202020204" pitchFamily="34" charset="0"/>
                <a:cs typeface="Arial"/>
                <a:sym typeface="Arial"/>
              </a:rPr>
              <a:t>Machadodorp</a:t>
            </a:r>
            <a:r>
              <a:rPr lang="en-US" altLang="en-US" sz="1138" dirty="0">
                <a:solidFill>
                  <a:prstClr val="black"/>
                </a:solidFill>
                <a:latin typeface="Century Gothic" panose="020B0502020202020204" pitchFamily="34" charset="0"/>
                <a:cs typeface="Arial"/>
                <a:sym typeface="Arial"/>
              </a:rPr>
              <a:t>). </a:t>
            </a:r>
          </a:p>
          <a:p>
            <a:pPr algn="just" defTabSz="371475">
              <a:spcBef>
                <a:spcPct val="0"/>
              </a:spcBef>
              <a:buNone/>
            </a:pPr>
            <a:r>
              <a:rPr lang="en-US" altLang="en-US" sz="1138" b="1" dirty="0">
                <a:solidFill>
                  <a:prstClr val="black"/>
                </a:solidFill>
                <a:latin typeface="Century Gothic" panose="020B0502020202020204" pitchFamily="34" charset="0"/>
                <a:cs typeface="Arial"/>
                <a:sym typeface="Arial"/>
              </a:rPr>
              <a:t>Main economic sectors include - </a:t>
            </a:r>
            <a:r>
              <a:rPr lang="en-US" altLang="en-US" sz="1138" dirty="0">
                <a:solidFill>
                  <a:prstClr val="black"/>
                </a:solidFill>
                <a:latin typeface="Century Gothic" panose="020B0502020202020204" pitchFamily="34" charset="0"/>
                <a:cs typeface="Arial"/>
                <a:sym typeface="Arial"/>
              </a:rPr>
              <a:t>Mining, manufacturing, energy, tourism, agriculture.</a:t>
            </a:r>
            <a:endParaRPr lang="en-US" altLang="en-US" sz="1138" b="1" dirty="0">
              <a:solidFill>
                <a:prstClr val="black"/>
              </a:solidFill>
              <a:latin typeface="Century Gothic" panose="020B0502020202020204" pitchFamily="34" charset="0"/>
              <a:cs typeface="Arial"/>
              <a:sym typeface="Arial"/>
            </a:endParaRPr>
          </a:p>
        </p:txBody>
      </p:sp>
      <p:graphicFrame>
        <p:nvGraphicFramePr>
          <p:cNvPr id="7" name="Table 6"/>
          <p:cNvGraphicFramePr>
            <a:graphicFrameLocks noGrp="1"/>
          </p:cNvGraphicFramePr>
          <p:nvPr/>
        </p:nvGraphicFramePr>
        <p:xfrm>
          <a:off x="198546" y="4792099"/>
          <a:ext cx="3131920" cy="1267658"/>
        </p:xfrm>
        <a:graphic>
          <a:graphicData uri="http://schemas.openxmlformats.org/drawingml/2006/table">
            <a:tbl>
              <a:tblPr/>
              <a:tblGrid>
                <a:gridCol w="1484985">
                  <a:extLst>
                    <a:ext uri="{9D8B030D-6E8A-4147-A177-3AD203B41FA5}">
                      <a16:colId xmlns:a16="http://schemas.microsoft.com/office/drawing/2014/main" val="20000"/>
                    </a:ext>
                  </a:extLst>
                </a:gridCol>
                <a:gridCol w="609367">
                  <a:extLst>
                    <a:ext uri="{9D8B030D-6E8A-4147-A177-3AD203B41FA5}">
                      <a16:colId xmlns:a16="http://schemas.microsoft.com/office/drawing/2014/main" val="20001"/>
                    </a:ext>
                  </a:extLst>
                </a:gridCol>
                <a:gridCol w="1037568">
                  <a:extLst>
                    <a:ext uri="{9D8B030D-6E8A-4147-A177-3AD203B41FA5}">
                      <a16:colId xmlns:a16="http://schemas.microsoft.com/office/drawing/2014/main" val="20002"/>
                    </a:ext>
                  </a:extLst>
                </a:gridCol>
              </a:tblGrid>
              <a:tr h="181094">
                <a:tc>
                  <a:txBody>
                    <a:bodyPr/>
                    <a:lstStyle/>
                    <a:p>
                      <a:pPr algn="l" fontAlgn="b"/>
                      <a:r>
                        <a:rPr lang="en-ZA" sz="1100" b="1" i="0" u="none" strike="noStrike" dirty="0">
                          <a:effectLst/>
                          <a:latin typeface="Arial"/>
                        </a:rPr>
                        <a:t>Housing Typology</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100" b="1" i="0" u="none" strike="noStrike" dirty="0">
                          <a:effectLst/>
                          <a:latin typeface="Arial"/>
                        </a:rPr>
                        <a:t>NO. HHs</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100" b="1" i="0" u="none" strike="noStrike" dirty="0">
                          <a:effectLst/>
                          <a:latin typeface="Arial"/>
                        </a:rPr>
                        <a:t>%</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181094">
                <a:tc>
                  <a:txBody>
                    <a:bodyPr/>
                    <a:lstStyle/>
                    <a:p>
                      <a:pPr algn="l" fontAlgn="b"/>
                      <a:r>
                        <a:rPr lang="en-ZA" sz="1100" b="0" i="0" u="none" strike="noStrike" dirty="0">
                          <a:effectLst/>
                          <a:latin typeface="Arial"/>
                        </a:rPr>
                        <a:t>Very Formal Dwelling</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R="0" algn="l" rtl="0" fontAlgn="b">
                        <a:lnSpc>
                          <a:spcPct val="100000"/>
                        </a:lnSpc>
                        <a:spcBef>
                          <a:spcPts val="0"/>
                        </a:spcBef>
                        <a:spcAft>
                          <a:spcPts val="0"/>
                        </a:spcAft>
                        <a:buClr>
                          <a:srgbClr val="000000"/>
                        </a:buClr>
                        <a:buFont typeface="Arial"/>
                      </a:pPr>
                      <a:r>
                        <a:rPr lang="en-ZA" sz="1100" b="0" i="0" u="none" strike="noStrike" cap="none" dirty="0">
                          <a:solidFill>
                            <a:schemeClr val="tx1"/>
                          </a:solidFill>
                          <a:effectLst/>
                          <a:latin typeface="Arial"/>
                          <a:ea typeface="+mn-ea"/>
                          <a:cs typeface="+mn-cs"/>
                          <a:sym typeface="Arial"/>
                        </a:rPr>
                        <a:t>158008</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100" b="0" i="0" u="none" strike="noStrike" dirty="0">
                          <a:effectLst/>
                          <a:latin typeface="Arial"/>
                        </a:rPr>
                        <a:t>36,5</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1094">
                <a:tc>
                  <a:txBody>
                    <a:bodyPr/>
                    <a:lstStyle/>
                    <a:p>
                      <a:pPr algn="l" fontAlgn="b"/>
                      <a:r>
                        <a:rPr lang="en-ZA" sz="1100" b="0" i="0" u="none" strike="noStrike" dirty="0">
                          <a:effectLst/>
                          <a:latin typeface="Arial"/>
                        </a:rPr>
                        <a:t>Formal Dwelling</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R="0" algn="l" rtl="0" fontAlgn="b">
                        <a:lnSpc>
                          <a:spcPct val="100000"/>
                        </a:lnSpc>
                        <a:spcBef>
                          <a:spcPts val="0"/>
                        </a:spcBef>
                        <a:spcAft>
                          <a:spcPts val="0"/>
                        </a:spcAft>
                        <a:buClr>
                          <a:srgbClr val="000000"/>
                        </a:buClr>
                        <a:buFont typeface="Arial"/>
                      </a:pPr>
                      <a:r>
                        <a:rPr lang="en-ZA" sz="1100" b="0" i="0" u="none" strike="noStrike" cap="none" dirty="0">
                          <a:solidFill>
                            <a:schemeClr val="tx1"/>
                          </a:solidFill>
                          <a:effectLst/>
                          <a:latin typeface="Arial"/>
                          <a:ea typeface="+mn-ea"/>
                          <a:cs typeface="+mn-cs"/>
                          <a:sym typeface="Arial"/>
                        </a:rPr>
                        <a:t>210569</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100" b="0" i="0" u="none" strike="noStrike" dirty="0">
                          <a:effectLst/>
                          <a:latin typeface="Arial"/>
                        </a:rPr>
                        <a:t>48,7</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1094">
                <a:tc>
                  <a:txBody>
                    <a:bodyPr/>
                    <a:lstStyle/>
                    <a:p>
                      <a:pPr algn="l" fontAlgn="b"/>
                      <a:r>
                        <a:rPr lang="en-ZA" sz="1100" b="0" i="0" u="none" strike="noStrike" dirty="0">
                          <a:effectLst/>
                          <a:latin typeface="Arial"/>
                        </a:rPr>
                        <a:t>Informal</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R="0" algn="l" rtl="0" fontAlgn="b">
                        <a:lnSpc>
                          <a:spcPct val="100000"/>
                        </a:lnSpc>
                        <a:spcBef>
                          <a:spcPts val="0"/>
                        </a:spcBef>
                        <a:spcAft>
                          <a:spcPts val="0"/>
                        </a:spcAft>
                        <a:buClr>
                          <a:srgbClr val="000000"/>
                        </a:buClr>
                        <a:buFont typeface="Arial"/>
                      </a:pPr>
                      <a:r>
                        <a:rPr lang="en-ZA" sz="1100" b="0" i="0" u="none" strike="noStrike" cap="none" dirty="0">
                          <a:solidFill>
                            <a:schemeClr val="tx1"/>
                          </a:solidFill>
                          <a:effectLst/>
                          <a:latin typeface="Arial"/>
                          <a:ea typeface="+mn-ea"/>
                          <a:cs typeface="+mn-cs"/>
                          <a:sym typeface="Arial"/>
                        </a:rPr>
                        <a:t>29165</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100" b="0" i="0" u="none" strike="noStrike" dirty="0">
                          <a:effectLst/>
                          <a:latin typeface="Arial"/>
                        </a:rPr>
                        <a:t>6,7</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1094">
                <a:tc>
                  <a:txBody>
                    <a:bodyPr/>
                    <a:lstStyle/>
                    <a:p>
                      <a:pPr algn="l" fontAlgn="b"/>
                      <a:r>
                        <a:rPr lang="en-ZA" sz="1100" b="0" i="0" u="none" strike="noStrike" dirty="0">
                          <a:effectLst/>
                          <a:latin typeface="Arial"/>
                        </a:rPr>
                        <a:t>Traditional</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R="0" algn="l" rtl="0" fontAlgn="b">
                        <a:lnSpc>
                          <a:spcPct val="100000"/>
                        </a:lnSpc>
                        <a:spcBef>
                          <a:spcPts val="0"/>
                        </a:spcBef>
                        <a:spcAft>
                          <a:spcPts val="0"/>
                        </a:spcAft>
                        <a:buClr>
                          <a:srgbClr val="000000"/>
                        </a:buClr>
                        <a:buFont typeface="Arial"/>
                      </a:pPr>
                      <a:r>
                        <a:rPr lang="en-ZA" sz="1100" b="0" i="0" u="none" strike="noStrike" cap="none" dirty="0">
                          <a:solidFill>
                            <a:schemeClr val="tx1"/>
                          </a:solidFill>
                          <a:effectLst/>
                          <a:latin typeface="Arial"/>
                          <a:ea typeface="+mn-ea"/>
                          <a:cs typeface="+mn-cs"/>
                          <a:sym typeface="Arial"/>
                        </a:rPr>
                        <a:t>33789</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100" b="0" i="0" u="none" strike="noStrike" dirty="0">
                          <a:effectLst/>
                          <a:latin typeface="Arial"/>
                        </a:rPr>
                        <a:t>7,8</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81094">
                <a:tc>
                  <a:txBody>
                    <a:bodyPr/>
                    <a:lstStyle/>
                    <a:p>
                      <a:pPr algn="l" fontAlgn="b"/>
                      <a:r>
                        <a:rPr lang="en-ZA" sz="1100" b="0" i="0" u="none" strike="noStrike" dirty="0">
                          <a:effectLst/>
                          <a:latin typeface="Arial"/>
                        </a:rPr>
                        <a:t>Other</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R="0" algn="l" rtl="0" fontAlgn="b">
                        <a:lnSpc>
                          <a:spcPct val="100000"/>
                        </a:lnSpc>
                        <a:spcBef>
                          <a:spcPts val="0"/>
                        </a:spcBef>
                        <a:spcAft>
                          <a:spcPts val="0"/>
                        </a:spcAft>
                        <a:buClr>
                          <a:srgbClr val="000000"/>
                        </a:buClr>
                        <a:buFont typeface="Arial"/>
                      </a:pPr>
                      <a:r>
                        <a:rPr lang="en-ZA" sz="1100" b="0" i="0" u="none" strike="noStrike" cap="none" dirty="0">
                          <a:solidFill>
                            <a:schemeClr val="tx1"/>
                          </a:solidFill>
                          <a:effectLst/>
                          <a:latin typeface="Arial"/>
                          <a:ea typeface="+mn-ea"/>
                          <a:cs typeface="+mn-cs"/>
                          <a:sym typeface="Arial"/>
                        </a:rPr>
                        <a:t>1031</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100" b="0" i="0" u="none" strike="noStrike" dirty="0">
                          <a:effectLst/>
                          <a:latin typeface="Arial"/>
                        </a:rPr>
                        <a:t>0,2</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81094">
                <a:tc>
                  <a:txBody>
                    <a:bodyPr/>
                    <a:lstStyle/>
                    <a:p>
                      <a:pPr algn="r" fontAlgn="b"/>
                      <a:r>
                        <a:rPr lang="en-ZA" sz="1100" b="1" i="0" u="none" strike="noStrike" dirty="0">
                          <a:effectLst/>
                          <a:latin typeface="Arial"/>
                        </a:rPr>
                        <a:t>Total</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R="0" algn="l" rtl="0" fontAlgn="b">
                        <a:lnSpc>
                          <a:spcPct val="100000"/>
                        </a:lnSpc>
                        <a:spcBef>
                          <a:spcPts val="0"/>
                        </a:spcBef>
                        <a:spcAft>
                          <a:spcPts val="0"/>
                        </a:spcAft>
                        <a:buClr>
                          <a:srgbClr val="000000"/>
                        </a:buClr>
                        <a:buFont typeface="Arial"/>
                      </a:pPr>
                      <a:r>
                        <a:rPr lang="en-ZA" sz="1100" b="1" i="0" u="none" strike="noStrike" cap="none" dirty="0">
                          <a:solidFill>
                            <a:schemeClr val="tx1"/>
                          </a:solidFill>
                          <a:effectLst/>
                          <a:latin typeface="Arial"/>
                          <a:ea typeface="+mn-ea"/>
                          <a:cs typeface="+mn-cs"/>
                          <a:sym typeface="Arial"/>
                        </a:rPr>
                        <a:t>432563</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100" b="1" i="0" u="none" strike="noStrike" dirty="0">
                          <a:effectLst/>
                          <a:latin typeface="Arial"/>
                        </a:rPr>
                        <a:t>100</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8034" y="1143548"/>
            <a:ext cx="5537966" cy="4561220"/>
          </a:xfrm>
          <a:prstGeom prst="rect">
            <a:avLst/>
          </a:prstGeom>
        </p:spPr>
      </p:pic>
      <p:sp>
        <p:nvSpPr>
          <p:cNvPr id="2" name="TextBox 1"/>
          <p:cNvSpPr txBox="1"/>
          <p:nvPr/>
        </p:nvSpPr>
        <p:spPr>
          <a:xfrm>
            <a:off x="198545" y="6266554"/>
            <a:ext cx="6006311" cy="591445"/>
          </a:xfrm>
          <a:prstGeom prst="rect">
            <a:avLst/>
          </a:prstGeom>
          <a:solidFill>
            <a:srgbClr val="FFFFFF"/>
          </a:solidFill>
        </p:spPr>
        <p:txBody>
          <a:bodyPr wrap="square" rtlCol="0">
            <a:spAutoFit/>
          </a:bodyPr>
          <a:lstStyle/>
          <a:p>
            <a:endParaRPr lang="en-ZA" dirty="0"/>
          </a:p>
        </p:txBody>
      </p:sp>
    </p:spTree>
    <p:extLst>
      <p:ext uri="{BB962C8B-B14F-4D97-AF65-F5344CB8AC3E}">
        <p14:creationId xmlns:p14="http://schemas.microsoft.com/office/powerpoint/2010/main" val="1332894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7474" y="6168263"/>
            <a:ext cx="2010867" cy="634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3" name="Google Shape;193;p11"/>
          <p:cNvSpPr txBox="1">
            <a:spLocks noGrp="1"/>
          </p:cNvSpPr>
          <p:nvPr>
            <p:ph type="title" idx="4294967295"/>
          </p:nvPr>
        </p:nvSpPr>
        <p:spPr>
          <a:xfrm>
            <a:off x="392447" y="650488"/>
            <a:ext cx="9104579" cy="464413"/>
          </a:xfrm>
          <a:prstGeom prst="rect">
            <a:avLst/>
          </a:prstGeom>
          <a:noFill/>
          <a:ln>
            <a:noFill/>
          </a:ln>
        </p:spPr>
        <p:txBody>
          <a:bodyPr spcFirstLastPara="1" wrap="square" lIns="74283" tIns="37131" rIns="74283" bIns="37131" anchor="ctr" anchorCtr="0">
            <a:normAutofit/>
          </a:bodyPr>
          <a:lstStyle/>
          <a:p>
            <a:pPr algn="ctr">
              <a:buSzPts val="2800"/>
            </a:pPr>
            <a:r>
              <a:rPr lang="en-ZA" sz="2275" b="1" dirty="0">
                <a:latin typeface="Arial"/>
                <a:ea typeface="Arial"/>
                <a:cs typeface="Arial"/>
                <a:sym typeface="Arial"/>
              </a:rPr>
              <a:t>NKANGALA DISTRICT </a:t>
            </a:r>
            <a:endParaRPr sz="2275" dirty="0"/>
          </a:p>
        </p:txBody>
      </p:sp>
      <p:graphicFrame>
        <p:nvGraphicFramePr>
          <p:cNvPr id="9" name="Chart 8"/>
          <p:cNvGraphicFramePr>
            <a:graphicFrameLocks/>
          </p:cNvGraphicFramePr>
          <p:nvPr/>
        </p:nvGraphicFramePr>
        <p:xfrm>
          <a:off x="1" y="1076325"/>
          <a:ext cx="4716454" cy="2807598"/>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29209" y="3589854"/>
            <a:ext cx="3845925" cy="229935"/>
          </a:xfrm>
          <a:prstGeom prst="rect">
            <a:avLst/>
          </a:prstGeom>
          <a:noFill/>
        </p:spPr>
        <p:txBody>
          <a:bodyPr wrap="none" rtlCol="0">
            <a:spAutoFit/>
          </a:bodyPr>
          <a:lstStyle/>
          <a:p>
            <a:pPr defTabSz="742950">
              <a:buClr>
                <a:srgbClr val="000000"/>
              </a:buClr>
            </a:pPr>
            <a:r>
              <a:rPr lang="en-ZA" sz="894" b="1" kern="0" dirty="0">
                <a:solidFill>
                  <a:srgbClr val="000000"/>
                </a:solidFill>
                <a:latin typeface="Arial"/>
                <a:cs typeface="Arial"/>
                <a:sym typeface="Arial"/>
              </a:rPr>
              <a:t>Nkangala Access to Refuse Removal, Electricity &amp; Sanitation, 2021</a:t>
            </a:r>
          </a:p>
        </p:txBody>
      </p:sp>
      <p:graphicFrame>
        <p:nvGraphicFramePr>
          <p:cNvPr id="14" name="Chart 13"/>
          <p:cNvGraphicFramePr>
            <a:graphicFrameLocks/>
          </p:cNvGraphicFramePr>
          <p:nvPr/>
        </p:nvGraphicFramePr>
        <p:xfrm>
          <a:off x="321911" y="3802412"/>
          <a:ext cx="3714750" cy="2383631"/>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548027" y="5040187"/>
            <a:ext cx="492443" cy="229935"/>
          </a:xfrm>
          <a:prstGeom prst="rect">
            <a:avLst/>
          </a:prstGeom>
          <a:noFill/>
        </p:spPr>
        <p:txBody>
          <a:bodyPr wrap="none" rtlCol="0">
            <a:spAutoFit/>
          </a:bodyPr>
          <a:lstStyle/>
          <a:p>
            <a:pPr defTabSz="742950">
              <a:buClr>
                <a:srgbClr val="000000"/>
              </a:buClr>
            </a:pPr>
            <a:r>
              <a:rPr lang="en-ZA" sz="894" kern="0" dirty="0">
                <a:solidFill>
                  <a:srgbClr val="000000"/>
                </a:solidFill>
                <a:latin typeface="Arial"/>
                <a:cs typeface="Arial"/>
                <a:sym typeface="Arial"/>
              </a:rPr>
              <a:t>(50%)</a:t>
            </a:r>
          </a:p>
        </p:txBody>
      </p:sp>
      <p:sp>
        <p:nvSpPr>
          <p:cNvPr id="10" name="TextBox 9"/>
          <p:cNvSpPr txBox="1"/>
          <p:nvPr/>
        </p:nvSpPr>
        <p:spPr>
          <a:xfrm>
            <a:off x="1194071" y="5474181"/>
            <a:ext cx="588623" cy="229935"/>
          </a:xfrm>
          <a:prstGeom prst="rect">
            <a:avLst/>
          </a:prstGeom>
          <a:noFill/>
        </p:spPr>
        <p:txBody>
          <a:bodyPr wrap="none" rtlCol="0">
            <a:spAutoFit/>
          </a:bodyPr>
          <a:lstStyle/>
          <a:p>
            <a:pPr defTabSz="742950">
              <a:buClr>
                <a:srgbClr val="000000"/>
              </a:buClr>
            </a:pPr>
            <a:r>
              <a:rPr lang="en-ZA" sz="894" kern="0" dirty="0">
                <a:solidFill>
                  <a:srgbClr val="000000"/>
                </a:solidFill>
                <a:latin typeface="Arial"/>
                <a:cs typeface="Arial"/>
                <a:sym typeface="Arial"/>
              </a:rPr>
              <a:t>(11,5%)</a:t>
            </a:r>
          </a:p>
        </p:txBody>
      </p:sp>
      <p:sp>
        <p:nvSpPr>
          <p:cNvPr id="11" name="TextBox 10"/>
          <p:cNvSpPr txBox="1"/>
          <p:nvPr/>
        </p:nvSpPr>
        <p:spPr>
          <a:xfrm>
            <a:off x="2659569" y="5040187"/>
            <a:ext cx="492443" cy="229935"/>
          </a:xfrm>
          <a:prstGeom prst="rect">
            <a:avLst/>
          </a:prstGeom>
          <a:noFill/>
        </p:spPr>
        <p:txBody>
          <a:bodyPr wrap="none" rtlCol="0">
            <a:spAutoFit/>
          </a:bodyPr>
          <a:lstStyle/>
          <a:p>
            <a:pPr defTabSz="742950">
              <a:buClr>
                <a:srgbClr val="000000"/>
              </a:buClr>
            </a:pPr>
            <a:r>
              <a:rPr lang="en-ZA" sz="894" kern="0" dirty="0">
                <a:solidFill>
                  <a:srgbClr val="000000"/>
                </a:solidFill>
                <a:latin typeface="Arial"/>
                <a:cs typeface="Arial"/>
                <a:sym typeface="Arial"/>
              </a:rPr>
              <a:t>(53%)</a:t>
            </a:r>
          </a:p>
        </p:txBody>
      </p:sp>
      <p:sp>
        <p:nvSpPr>
          <p:cNvPr id="12" name="TextBox 11"/>
          <p:cNvSpPr txBox="1"/>
          <p:nvPr/>
        </p:nvSpPr>
        <p:spPr>
          <a:xfrm>
            <a:off x="3645668" y="5431576"/>
            <a:ext cx="428322" cy="229935"/>
          </a:xfrm>
          <a:prstGeom prst="rect">
            <a:avLst/>
          </a:prstGeom>
          <a:noFill/>
        </p:spPr>
        <p:txBody>
          <a:bodyPr wrap="none" rtlCol="0">
            <a:spAutoFit/>
          </a:bodyPr>
          <a:lstStyle/>
          <a:p>
            <a:pPr defTabSz="742950">
              <a:buClr>
                <a:srgbClr val="000000"/>
              </a:buClr>
            </a:pPr>
            <a:r>
              <a:rPr lang="en-ZA" sz="894" kern="0" dirty="0">
                <a:solidFill>
                  <a:srgbClr val="000000"/>
                </a:solidFill>
                <a:latin typeface="Arial"/>
                <a:cs typeface="Arial"/>
                <a:sym typeface="Arial"/>
              </a:rPr>
              <a:t>(1%)</a:t>
            </a:r>
          </a:p>
        </p:txBody>
      </p:sp>
      <p:sp>
        <p:nvSpPr>
          <p:cNvPr id="15" name="TextBox 14"/>
          <p:cNvSpPr txBox="1"/>
          <p:nvPr/>
        </p:nvSpPr>
        <p:spPr>
          <a:xfrm>
            <a:off x="1921266" y="4585871"/>
            <a:ext cx="588623" cy="229935"/>
          </a:xfrm>
          <a:prstGeom prst="rect">
            <a:avLst/>
          </a:prstGeom>
          <a:noFill/>
        </p:spPr>
        <p:txBody>
          <a:bodyPr wrap="none" rtlCol="0">
            <a:spAutoFit/>
          </a:bodyPr>
          <a:lstStyle/>
          <a:p>
            <a:pPr defTabSz="742950">
              <a:buClr>
                <a:srgbClr val="000000"/>
              </a:buClr>
            </a:pPr>
            <a:r>
              <a:rPr lang="en-ZA" sz="894" kern="0" dirty="0">
                <a:solidFill>
                  <a:srgbClr val="000000"/>
                </a:solidFill>
                <a:latin typeface="Arial"/>
                <a:cs typeface="Arial"/>
                <a:sym typeface="Arial"/>
              </a:rPr>
              <a:t>(88,4%)</a:t>
            </a:r>
          </a:p>
        </p:txBody>
      </p:sp>
      <p:graphicFrame>
        <p:nvGraphicFramePr>
          <p:cNvPr id="16" name="Chart 15"/>
          <p:cNvGraphicFramePr>
            <a:graphicFrameLocks/>
          </p:cNvGraphicFramePr>
          <p:nvPr/>
        </p:nvGraphicFramePr>
        <p:xfrm>
          <a:off x="4675409" y="1097860"/>
          <a:ext cx="3260159" cy="249199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p:cNvGraphicFramePr>
            <a:graphicFrameLocks/>
          </p:cNvGraphicFramePr>
          <p:nvPr/>
        </p:nvGraphicFramePr>
        <p:xfrm>
          <a:off x="4566882" y="3696133"/>
          <a:ext cx="5182162" cy="2365851"/>
        </p:xfrm>
        <a:graphic>
          <a:graphicData uri="http://schemas.openxmlformats.org/drawingml/2006/chart">
            <c:chart xmlns:c="http://schemas.openxmlformats.org/drawingml/2006/chart" xmlns:r="http://schemas.openxmlformats.org/officeDocument/2006/relationships" r:id="rId7"/>
          </a:graphicData>
        </a:graphic>
      </p:graphicFrame>
      <p:cxnSp>
        <p:nvCxnSpPr>
          <p:cNvPr id="13" name="Straight Connector 12"/>
          <p:cNvCxnSpPr/>
          <p:nvPr/>
        </p:nvCxnSpPr>
        <p:spPr>
          <a:xfrm>
            <a:off x="4679452" y="1106296"/>
            <a:ext cx="0" cy="496711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23839" y="3589854"/>
            <a:ext cx="3389069" cy="279948"/>
          </a:xfrm>
          <a:prstGeom prst="rect">
            <a:avLst/>
          </a:prstGeom>
          <a:noFill/>
        </p:spPr>
        <p:txBody>
          <a:bodyPr wrap="none" rtlCol="0">
            <a:spAutoFit/>
          </a:bodyPr>
          <a:lstStyle/>
          <a:p>
            <a:pPr defTabSz="742950">
              <a:buClr>
                <a:srgbClr val="000000"/>
              </a:buClr>
            </a:pPr>
            <a:r>
              <a:rPr lang="en-ZA" sz="1219" b="1" kern="0" dirty="0">
                <a:solidFill>
                  <a:srgbClr val="000000"/>
                </a:solidFill>
                <a:latin typeface="Arial"/>
                <a:cs typeface="Arial"/>
                <a:sym typeface="Arial"/>
              </a:rPr>
              <a:t>Households without  access to piped water</a:t>
            </a:r>
          </a:p>
        </p:txBody>
      </p:sp>
      <p:graphicFrame>
        <p:nvGraphicFramePr>
          <p:cNvPr id="3" name="Table 2"/>
          <p:cNvGraphicFramePr>
            <a:graphicFrameLocks noGrp="1"/>
          </p:cNvGraphicFramePr>
          <p:nvPr/>
        </p:nvGraphicFramePr>
        <p:xfrm>
          <a:off x="7687916" y="1639996"/>
          <a:ext cx="2218084" cy="1612343"/>
        </p:xfrm>
        <a:graphic>
          <a:graphicData uri="http://schemas.openxmlformats.org/drawingml/2006/table">
            <a:tbl>
              <a:tblPr/>
              <a:tblGrid>
                <a:gridCol w="796788">
                  <a:extLst>
                    <a:ext uri="{9D8B030D-6E8A-4147-A177-3AD203B41FA5}">
                      <a16:colId xmlns:a16="http://schemas.microsoft.com/office/drawing/2014/main" val="20000"/>
                    </a:ext>
                  </a:extLst>
                </a:gridCol>
                <a:gridCol w="829089">
                  <a:extLst>
                    <a:ext uri="{9D8B030D-6E8A-4147-A177-3AD203B41FA5}">
                      <a16:colId xmlns:a16="http://schemas.microsoft.com/office/drawing/2014/main" val="20001"/>
                    </a:ext>
                  </a:extLst>
                </a:gridCol>
                <a:gridCol w="592207">
                  <a:extLst>
                    <a:ext uri="{9D8B030D-6E8A-4147-A177-3AD203B41FA5}">
                      <a16:colId xmlns:a16="http://schemas.microsoft.com/office/drawing/2014/main" val="20002"/>
                    </a:ext>
                  </a:extLst>
                </a:gridCol>
              </a:tblGrid>
              <a:tr h="552569">
                <a:tc>
                  <a:txBody>
                    <a:bodyPr/>
                    <a:lstStyle/>
                    <a:p>
                      <a:pPr algn="l" fontAlgn="b"/>
                      <a:r>
                        <a:rPr lang="en-ZA" sz="900" b="1" i="0" u="none" strike="noStrike" dirty="0">
                          <a:solidFill>
                            <a:srgbClr val="000000"/>
                          </a:solidFill>
                          <a:effectLst/>
                          <a:latin typeface="Arial" panose="020B0604020202020204" pitchFamily="34" charset="0"/>
                          <a:cs typeface="Arial" panose="020B0604020202020204" pitchFamily="34" charset="0"/>
                        </a:rPr>
                        <a:t>Municipalities</a:t>
                      </a:r>
                    </a:p>
                  </a:txBody>
                  <a:tcPr marL="7739" marR="7739" marT="77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ZA" sz="900" b="1" i="0" u="none" strike="noStrike" dirty="0">
                          <a:solidFill>
                            <a:srgbClr val="000000"/>
                          </a:solidFill>
                          <a:effectLst/>
                          <a:latin typeface="Arial" panose="020B0604020202020204" pitchFamily="34" charset="0"/>
                          <a:cs typeface="Arial" panose="020B0604020202020204" pitchFamily="34" charset="0"/>
                        </a:rPr>
                        <a:t>HH Without Access to flush/Chemical toilets</a:t>
                      </a:r>
                    </a:p>
                  </a:txBody>
                  <a:tcPr marL="7739" marR="7739" marT="77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fontAlgn="b"/>
                      <a:r>
                        <a:rPr lang="en-ZA" sz="900" b="1" i="0" u="none" strike="noStrike" dirty="0">
                          <a:solidFill>
                            <a:srgbClr val="000000"/>
                          </a:solidFill>
                          <a:effectLst/>
                          <a:latin typeface="Arial" panose="020B0604020202020204" pitchFamily="34" charset="0"/>
                          <a:cs typeface="Arial" panose="020B0604020202020204" pitchFamily="34" charset="0"/>
                        </a:rPr>
                        <a:t>HH Without Access to Electricity</a:t>
                      </a:r>
                    </a:p>
                  </a:txBody>
                  <a:tcPr marL="7739" marR="7739" marT="77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154781">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Steve Tshwete</a:t>
                      </a:r>
                    </a:p>
                  </a:txBody>
                  <a:tcPr marL="7739" marR="7739" marT="77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18,1%</a:t>
                      </a:r>
                    </a:p>
                  </a:txBody>
                  <a:tcPr marL="7739" marR="7739" marT="77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8,6%</a:t>
                      </a:r>
                    </a:p>
                  </a:txBody>
                  <a:tcPr marL="7739" marR="7739" marT="77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4781">
                <a:tc>
                  <a:txBody>
                    <a:bodyPr/>
                    <a:lstStyle/>
                    <a:p>
                      <a:pPr algn="l" fontAlgn="b"/>
                      <a:r>
                        <a:rPr lang="en-ZA" sz="900" b="0" i="0" u="none" strike="noStrike" dirty="0">
                          <a:solidFill>
                            <a:srgbClr val="000000"/>
                          </a:solidFill>
                          <a:effectLst/>
                          <a:latin typeface="Arial" panose="020B0604020202020204" pitchFamily="34" charset="0"/>
                          <a:cs typeface="Arial" panose="020B0604020202020204" pitchFamily="34" charset="0"/>
                        </a:rPr>
                        <a:t>Emalahleni</a:t>
                      </a:r>
                    </a:p>
                  </a:txBody>
                  <a:tcPr marL="7739" marR="7739" marT="77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27,6%</a:t>
                      </a:r>
                    </a:p>
                  </a:txBody>
                  <a:tcPr marL="7739" marR="7739" marT="77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27,1%</a:t>
                      </a:r>
                    </a:p>
                  </a:txBody>
                  <a:tcPr marL="7739" marR="7739" marT="77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54781">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Emakhazeni</a:t>
                      </a:r>
                    </a:p>
                  </a:txBody>
                  <a:tcPr marL="7739" marR="7739" marT="77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17,6%</a:t>
                      </a:r>
                    </a:p>
                  </a:txBody>
                  <a:tcPr marL="7739" marR="7739" marT="77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14,2%</a:t>
                      </a:r>
                    </a:p>
                  </a:txBody>
                  <a:tcPr marL="7739" marR="7739" marT="77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54781">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Dr JS Moroka</a:t>
                      </a:r>
                    </a:p>
                  </a:txBody>
                  <a:tcPr marL="7739" marR="7739" marT="77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81,4%</a:t>
                      </a:r>
                    </a:p>
                  </a:txBody>
                  <a:tcPr marL="7739" marR="7739" marT="77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1,5%</a:t>
                      </a:r>
                    </a:p>
                  </a:txBody>
                  <a:tcPr marL="7739" marR="7739" marT="77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80154">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Thembisile Hani</a:t>
                      </a:r>
                    </a:p>
                  </a:txBody>
                  <a:tcPr marL="7739" marR="7739" marT="77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88,7%</a:t>
                      </a:r>
                    </a:p>
                  </a:txBody>
                  <a:tcPr marL="7739" marR="7739" marT="77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2,0%</a:t>
                      </a:r>
                    </a:p>
                  </a:txBody>
                  <a:tcPr marL="7739" marR="7739" marT="77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54781">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Victor Khanye</a:t>
                      </a:r>
                    </a:p>
                  </a:txBody>
                  <a:tcPr marL="7739" marR="7739" marT="77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13,9%</a:t>
                      </a:r>
                    </a:p>
                  </a:txBody>
                  <a:tcPr marL="7739" marR="7739" marT="77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6,5%</a:t>
                      </a:r>
                    </a:p>
                  </a:txBody>
                  <a:tcPr marL="7739" marR="7739" marT="77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 name="TextBox 1"/>
          <p:cNvSpPr txBox="1"/>
          <p:nvPr/>
        </p:nvSpPr>
        <p:spPr>
          <a:xfrm>
            <a:off x="321911" y="6186043"/>
            <a:ext cx="5970032" cy="671957"/>
          </a:xfrm>
          <a:prstGeom prst="rect">
            <a:avLst/>
          </a:prstGeom>
          <a:solidFill>
            <a:srgbClr val="FFFFFF"/>
          </a:solidFill>
        </p:spPr>
        <p:txBody>
          <a:bodyPr wrap="square" rtlCol="0">
            <a:spAutoFit/>
          </a:bodyPr>
          <a:lstStyle/>
          <a:p>
            <a:endParaRPr lang="en-ZA" dirty="0"/>
          </a:p>
        </p:txBody>
      </p:sp>
    </p:spTree>
    <p:extLst>
      <p:ext uri="{BB962C8B-B14F-4D97-AF65-F5344CB8AC3E}">
        <p14:creationId xmlns:p14="http://schemas.microsoft.com/office/powerpoint/2010/main" val="1651074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0"/>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a:ln>
                  <a:noFill/>
                </a:ln>
                <a:solidFill>
                  <a:prstClr val="black"/>
                </a:solidFill>
                <a:effectLst/>
                <a:uLnTx/>
                <a:uFillTx/>
                <a:latin typeface="Calibri"/>
                <a:ea typeface="MS PGothic" panose="020B0600070205080204" pitchFamily="34" charset="-128"/>
                <a:cs typeface="+mn-cs"/>
              </a:rPr>
              <a:t>6 YEARS OVERVIEW AUDIT OUTCOME/OPINION</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4</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986025931"/>
              </p:ext>
            </p:extLst>
          </p:nvPr>
        </p:nvGraphicFramePr>
        <p:xfrm>
          <a:off x="204807" y="522733"/>
          <a:ext cx="9462654" cy="5581847"/>
        </p:xfrm>
        <a:graphic>
          <a:graphicData uri="http://schemas.openxmlformats.org/drawingml/2006/table">
            <a:tbl>
              <a:tblPr firstRow="1" firstCol="1" bandRow="1"/>
              <a:tblGrid>
                <a:gridCol w="1368867">
                  <a:extLst>
                    <a:ext uri="{9D8B030D-6E8A-4147-A177-3AD203B41FA5}">
                      <a16:colId xmlns:a16="http://schemas.microsoft.com/office/drawing/2014/main" val="20000"/>
                    </a:ext>
                  </a:extLst>
                </a:gridCol>
                <a:gridCol w="1133511">
                  <a:extLst>
                    <a:ext uri="{9D8B030D-6E8A-4147-A177-3AD203B41FA5}">
                      <a16:colId xmlns:a16="http://schemas.microsoft.com/office/drawing/2014/main" val="20001"/>
                    </a:ext>
                  </a:extLst>
                </a:gridCol>
                <a:gridCol w="1133511">
                  <a:extLst>
                    <a:ext uri="{9D8B030D-6E8A-4147-A177-3AD203B41FA5}">
                      <a16:colId xmlns:a16="http://schemas.microsoft.com/office/drawing/2014/main" val="20002"/>
                    </a:ext>
                  </a:extLst>
                </a:gridCol>
                <a:gridCol w="1072076">
                  <a:extLst>
                    <a:ext uri="{9D8B030D-6E8A-4147-A177-3AD203B41FA5}">
                      <a16:colId xmlns:a16="http://schemas.microsoft.com/office/drawing/2014/main" val="20003"/>
                    </a:ext>
                  </a:extLst>
                </a:gridCol>
                <a:gridCol w="976895">
                  <a:extLst>
                    <a:ext uri="{9D8B030D-6E8A-4147-A177-3AD203B41FA5}">
                      <a16:colId xmlns:a16="http://schemas.microsoft.com/office/drawing/2014/main" val="20004"/>
                    </a:ext>
                  </a:extLst>
                </a:gridCol>
                <a:gridCol w="1184562">
                  <a:extLst>
                    <a:ext uri="{9D8B030D-6E8A-4147-A177-3AD203B41FA5}">
                      <a16:colId xmlns:a16="http://schemas.microsoft.com/office/drawing/2014/main" val="20005"/>
                    </a:ext>
                  </a:extLst>
                </a:gridCol>
                <a:gridCol w="1581850">
                  <a:extLst>
                    <a:ext uri="{9D8B030D-6E8A-4147-A177-3AD203B41FA5}">
                      <a16:colId xmlns:a16="http://schemas.microsoft.com/office/drawing/2014/main" val="20006"/>
                    </a:ext>
                  </a:extLst>
                </a:gridCol>
                <a:gridCol w="1011382">
                  <a:extLst>
                    <a:ext uri="{9D8B030D-6E8A-4147-A177-3AD203B41FA5}">
                      <a16:colId xmlns:a16="http://schemas.microsoft.com/office/drawing/2014/main" val="20007"/>
                    </a:ext>
                  </a:extLst>
                </a:gridCol>
              </a:tblGrid>
              <a:tr h="397684">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b="1" dirty="0">
                          <a:solidFill>
                            <a:srgbClr val="333399"/>
                          </a:solidFill>
                          <a:effectLst/>
                          <a:latin typeface="Arial Narrow" panose="020B0606020202030204" pitchFamily="34" charset="0"/>
                          <a:ea typeface="Times New Roman" panose="02020603050405020304" pitchFamily="18" charset="0"/>
                          <a:cs typeface="Arial" panose="020B0604020202020204" pitchFamily="34" charset="0"/>
                        </a:rPr>
                        <a:t>Name of municipalities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b="1">
                          <a:solidFill>
                            <a:srgbClr val="333399"/>
                          </a:solidFill>
                          <a:effectLst/>
                          <a:latin typeface="Arial Narrow" panose="020B0606020202030204" pitchFamily="34" charset="0"/>
                          <a:ea typeface="Times New Roman" panose="02020603050405020304" pitchFamily="18" charset="0"/>
                          <a:cs typeface="Arial" panose="020B0604020202020204" pitchFamily="34" charset="0"/>
                        </a:rPr>
                        <a:t>Audit outcome 2015-16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b="1">
                          <a:solidFill>
                            <a:srgbClr val="333399"/>
                          </a:solidFill>
                          <a:effectLst/>
                          <a:latin typeface="Arial Narrow" panose="020B0606020202030204" pitchFamily="34" charset="0"/>
                          <a:ea typeface="Times New Roman" panose="02020603050405020304" pitchFamily="18" charset="0"/>
                          <a:cs typeface="Arial" panose="020B0604020202020204" pitchFamily="34" charset="0"/>
                        </a:rPr>
                        <a:t>Audit outcome 2016-17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b="1">
                          <a:solidFill>
                            <a:srgbClr val="333399"/>
                          </a:solidFill>
                          <a:effectLst/>
                          <a:latin typeface="Arial Narrow" panose="020B0606020202030204" pitchFamily="34" charset="0"/>
                          <a:ea typeface="Times New Roman" panose="02020603050405020304" pitchFamily="18" charset="0"/>
                          <a:cs typeface="Arial" panose="020B0604020202020204" pitchFamily="34" charset="0"/>
                        </a:rPr>
                        <a:t>Audit outcome 2017-18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b="1">
                          <a:solidFill>
                            <a:srgbClr val="333399"/>
                          </a:solidFill>
                          <a:effectLst/>
                          <a:latin typeface="Arial Narrow" panose="020B0606020202030204" pitchFamily="34" charset="0"/>
                          <a:ea typeface="Times New Roman" panose="02020603050405020304" pitchFamily="18" charset="0"/>
                          <a:cs typeface="Arial" panose="020B0604020202020204" pitchFamily="34" charset="0"/>
                        </a:rPr>
                        <a:t>Audit outcome 2018-19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b="1">
                          <a:solidFill>
                            <a:srgbClr val="333399"/>
                          </a:solidFill>
                          <a:effectLst/>
                          <a:latin typeface="Arial Narrow" panose="020B0606020202030204" pitchFamily="34" charset="0"/>
                          <a:ea typeface="Times New Roman" panose="02020603050405020304" pitchFamily="18" charset="0"/>
                          <a:cs typeface="Arial" panose="020B0604020202020204" pitchFamily="34" charset="0"/>
                        </a:rPr>
                        <a:t>Audit outcome 2019-20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b="1">
                          <a:solidFill>
                            <a:srgbClr val="333399"/>
                          </a:solidFill>
                          <a:effectLst/>
                          <a:latin typeface="Arial Narrow" panose="020B0606020202030204" pitchFamily="34" charset="0"/>
                          <a:ea typeface="Times New Roman" panose="02020603050405020304" pitchFamily="18" charset="0"/>
                          <a:cs typeface="Arial" panose="020B0604020202020204" pitchFamily="34" charset="0"/>
                        </a:rPr>
                        <a:t>Audit outcome 2020-21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b="1" dirty="0">
                          <a:solidFill>
                            <a:srgbClr val="333399"/>
                          </a:solidFill>
                          <a:effectLst/>
                          <a:latin typeface="Arial Narrow" panose="020B0606020202030204" pitchFamily="34" charset="0"/>
                          <a:ea typeface="Times New Roman" panose="02020603050405020304" pitchFamily="18" charset="0"/>
                          <a:cs typeface="Arial" panose="020B0604020202020204" pitchFamily="34" charset="0"/>
                        </a:rPr>
                        <a:t>MOVEMENTS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0"/>
                  </a:ext>
                </a:extLst>
              </a:tr>
              <a:tr h="192139">
                <a:tc gridSpan="8">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b="1">
                          <a:effectLst/>
                          <a:latin typeface="Arial Narrow" panose="020B0606020202030204" pitchFamily="34" charset="0"/>
                          <a:ea typeface="Times New Roman" panose="02020603050405020304" pitchFamily="18" charset="0"/>
                          <a:cs typeface="Arial" panose="020B0604020202020204" pitchFamily="34" charset="0"/>
                        </a:rPr>
                        <a:t>Ehlanzeni Municipalities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97746">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Bushbuckridge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unchanged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DE9D9"/>
                    </a:solidFill>
                  </a:tcPr>
                </a:tc>
                <a:extLst>
                  <a:ext uri="{0D108BD9-81ED-4DB2-BD59-A6C34878D82A}">
                    <a16:rowId xmlns:a16="http://schemas.microsoft.com/office/drawing/2014/main" val="10002"/>
                  </a:ext>
                </a:extLst>
              </a:tr>
              <a:tr h="192202">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err="1">
                          <a:effectLst/>
                          <a:latin typeface="Arial Narrow" panose="020B0606020202030204" pitchFamily="34" charset="0"/>
                          <a:ea typeface="Times New Roman" panose="02020603050405020304" pitchFamily="18" charset="0"/>
                          <a:cs typeface="Arial" panose="020B0604020202020204" pitchFamily="34" charset="0"/>
                        </a:rPr>
                        <a:t>Thaba</a:t>
                      </a:r>
                      <a:r>
                        <a:rPr lang="en-ZA" sz="1200" dirty="0">
                          <a:effectLst/>
                          <a:latin typeface="Arial Narrow" panose="020B0606020202030204" pitchFamily="34" charset="0"/>
                          <a:ea typeface="Times New Roman" panose="02020603050405020304" pitchFamily="18" charset="0"/>
                          <a:cs typeface="Arial" panose="020B0604020202020204" pitchFamily="34" charset="0"/>
                        </a:rPr>
                        <a:t> </a:t>
                      </a:r>
                      <a:r>
                        <a:rPr lang="en-ZA" sz="1200" dirty="0" err="1">
                          <a:effectLst/>
                          <a:latin typeface="Arial Narrow" panose="020B0606020202030204" pitchFamily="34" charset="0"/>
                          <a:ea typeface="Times New Roman" panose="02020603050405020304" pitchFamily="18" charset="0"/>
                          <a:cs typeface="Arial" panose="020B0604020202020204" pitchFamily="34" charset="0"/>
                        </a:rPr>
                        <a:t>Chweu</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Disclaimer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Disclaimer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Improved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3"/>
                  </a:ext>
                </a:extLst>
              </a:tr>
              <a:tr h="397746">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City of Mbombela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unchanged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DE9D9"/>
                    </a:solidFill>
                  </a:tcPr>
                </a:tc>
                <a:extLst>
                  <a:ext uri="{0D108BD9-81ED-4DB2-BD59-A6C34878D82A}">
                    <a16:rowId xmlns:a16="http://schemas.microsoft.com/office/drawing/2014/main" val="10004"/>
                  </a:ext>
                </a:extLst>
              </a:tr>
              <a:tr h="397746">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Nkomazi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unchanged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DE9D9"/>
                    </a:solidFill>
                  </a:tcPr>
                </a:tc>
                <a:extLst>
                  <a:ext uri="{0D108BD9-81ED-4DB2-BD59-A6C34878D82A}">
                    <a16:rowId xmlns:a16="http://schemas.microsoft.com/office/drawing/2014/main" val="10005"/>
                  </a:ext>
                </a:extLst>
              </a:tr>
              <a:tr h="397746">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Ehlanzeni District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no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no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no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no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unchanged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DE9D9"/>
                    </a:solidFill>
                  </a:tcPr>
                </a:tc>
                <a:extLst>
                  <a:ext uri="{0D108BD9-81ED-4DB2-BD59-A6C34878D82A}">
                    <a16:rowId xmlns:a16="http://schemas.microsoft.com/office/drawing/2014/main" val="10006"/>
                  </a:ext>
                </a:extLst>
              </a:tr>
              <a:tr h="192139">
                <a:tc gridSpan="8">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b="1" dirty="0">
                          <a:effectLst/>
                          <a:latin typeface="Arial Narrow" panose="020B0606020202030204" pitchFamily="34" charset="0"/>
                          <a:ea typeface="Times New Roman" panose="02020603050405020304" pitchFamily="18" charset="0"/>
                          <a:cs typeface="Arial" panose="020B0604020202020204" pitchFamily="34" charset="0"/>
                        </a:rPr>
                        <a:t>Gert Sibande District Municipalities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397746">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Chief Albert Luthuli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unchanged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DE9D9"/>
                    </a:solidFill>
                  </a:tcPr>
                </a:tc>
                <a:extLst>
                  <a:ext uri="{0D108BD9-81ED-4DB2-BD59-A6C34878D82A}">
                    <a16:rowId xmlns:a16="http://schemas.microsoft.com/office/drawing/2014/main" val="10008"/>
                  </a:ext>
                </a:extLst>
              </a:tr>
              <a:tr h="397746">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Dipaleseng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Disclaimer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Disclaimer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Disclaimer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unchanged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DE9D9"/>
                    </a:solidFill>
                  </a:tcPr>
                </a:tc>
                <a:extLst>
                  <a:ext uri="{0D108BD9-81ED-4DB2-BD59-A6C34878D82A}">
                    <a16:rowId xmlns:a16="http://schemas.microsoft.com/office/drawing/2014/main" val="10009"/>
                  </a:ext>
                </a:extLst>
              </a:tr>
              <a:tr h="397746">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Dr </a:t>
                      </a:r>
                      <a:r>
                        <a:rPr lang="en-ZA" sz="1200" dirty="0" err="1">
                          <a:effectLst/>
                          <a:latin typeface="Arial Narrow" panose="020B0606020202030204" pitchFamily="34" charset="0"/>
                          <a:ea typeface="Times New Roman" panose="02020603050405020304" pitchFamily="18" charset="0"/>
                          <a:cs typeface="Arial" panose="020B0604020202020204" pitchFamily="34" charset="0"/>
                        </a:rPr>
                        <a:t>Pixley</a:t>
                      </a:r>
                      <a:r>
                        <a:rPr lang="en-ZA" sz="1200" dirty="0">
                          <a:effectLst/>
                          <a:latin typeface="Arial Narrow" panose="020B0606020202030204" pitchFamily="34" charset="0"/>
                          <a:ea typeface="Times New Roman" panose="02020603050405020304" pitchFamily="18" charset="0"/>
                          <a:cs typeface="Arial" panose="020B0604020202020204" pitchFamily="34" charset="0"/>
                        </a:rPr>
                        <a:t> </a:t>
                      </a:r>
                      <a:r>
                        <a:rPr lang="en-ZA" sz="1200" dirty="0" err="1">
                          <a:effectLst/>
                          <a:latin typeface="Arial Narrow" panose="020B0606020202030204" pitchFamily="34" charset="0"/>
                          <a:ea typeface="Times New Roman" panose="02020603050405020304" pitchFamily="18" charset="0"/>
                          <a:cs typeface="Arial" panose="020B0604020202020204" pitchFamily="34" charset="0"/>
                        </a:rPr>
                        <a:t>Ka</a:t>
                      </a:r>
                      <a:r>
                        <a:rPr lang="en-ZA" sz="1200" dirty="0">
                          <a:effectLst/>
                          <a:latin typeface="Arial Narrow" panose="020B0606020202030204" pitchFamily="34" charset="0"/>
                          <a:ea typeface="Times New Roman" panose="02020603050405020304" pitchFamily="18" charset="0"/>
                          <a:cs typeface="Arial" panose="020B0604020202020204" pitchFamily="34" charset="0"/>
                        </a:rPr>
                        <a:t> </a:t>
                      </a:r>
                      <a:r>
                        <a:rPr lang="en-ZA" sz="1200" dirty="0" err="1">
                          <a:effectLst/>
                          <a:latin typeface="Arial Narrow" panose="020B0606020202030204" pitchFamily="34" charset="0"/>
                          <a:ea typeface="Times New Roman" panose="02020603050405020304" pitchFamily="18" charset="0"/>
                          <a:cs typeface="Arial" panose="020B0604020202020204" pitchFamily="34" charset="0"/>
                        </a:rPr>
                        <a:t>Isaka</a:t>
                      </a:r>
                      <a:r>
                        <a:rPr lang="en-ZA" sz="1200" dirty="0">
                          <a:effectLst/>
                          <a:latin typeface="Arial Narrow" panose="020B0606020202030204" pitchFamily="34" charset="0"/>
                          <a:ea typeface="Times New Roman" panose="02020603050405020304" pitchFamily="18" charset="0"/>
                          <a:cs typeface="Arial" panose="020B0604020202020204" pitchFamily="34" charset="0"/>
                        </a:rPr>
                        <a:t> Seme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Disclaimer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Disclaimer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Improved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10"/>
                  </a:ext>
                </a:extLst>
              </a:tr>
              <a:tr h="397746">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Govan Mbeki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Disclaimer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isclaimer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Improved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11"/>
                  </a:ext>
                </a:extLst>
              </a:tr>
              <a:tr h="397746">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Lekwa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Disclaimer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Disclaimer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Disclaimer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unchanged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DE9D9"/>
                    </a:solidFill>
                  </a:tcPr>
                </a:tc>
                <a:extLst>
                  <a:ext uri="{0D108BD9-81ED-4DB2-BD59-A6C34878D82A}">
                    <a16:rowId xmlns:a16="http://schemas.microsoft.com/office/drawing/2014/main" val="10012"/>
                  </a:ext>
                </a:extLst>
              </a:tr>
              <a:tr h="192202">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Mkhondo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Improved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13"/>
                  </a:ext>
                </a:extLst>
              </a:tr>
              <a:tr h="192202">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err="1">
                          <a:effectLst/>
                          <a:latin typeface="Arial Narrow" panose="020B0606020202030204" pitchFamily="34" charset="0"/>
                          <a:ea typeface="Times New Roman" panose="02020603050405020304" pitchFamily="18" charset="0"/>
                          <a:cs typeface="Arial" panose="020B0604020202020204" pitchFamily="34" charset="0"/>
                        </a:rPr>
                        <a:t>Msukaligwa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Adverse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66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Adverse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66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Adverse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66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Improved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14"/>
                  </a:ext>
                </a:extLst>
              </a:tr>
              <a:tr h="457318">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l" defTabSz="742950" rtl="0" eaLnBrk="1" latinLnBrk="0" hangingPunct="1">
                        <a:lnSpc>
                          <a:spcPct val="115000"/>
                        </a:lnSpc>
                        <a:spcBef>
                          <a:spcPts val="0"/>
                        </a:spcBef>
                        <a:spcAft>
                          <a:spcPts val="1000"/>
                        </a:spcAft>
                      </a:pPr>
                      <a:r>
                        <a:rPr lang="en-US" sz="1200" kern="1200" dirty="0" err="1">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Gert</a:t>
                      </a:r>
                      <a:r>
                        <a:rPr lang="en-US" sz="1200" kern="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200" kern="1200" dirty="0" err="1">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Sibande</a:t>
                      </a:r>
                      <a:r>
                        <a:rPr lang="en-US" sz="1200" kern="1200" dirty="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District</a:t>
                      </a: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lvl="0" indent="0" algn="l" defTabSz="742950" rtl="0" eaLnBrk="1" fontAlgn="auto" latinLnBrk="0" hangingPunct="1">
                        <a:lnSpc>
                          <a:spcPct val="115000"/>
                        </a:lnSpc>
                        <a:spcBef>
                          <a:spcPts val="0"/>
                        </a:spcBef>
                        <a:spcAft>
                          <a:spcPts val="100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rPr>
                        <a:t>Qualified</a:t>
                      </a:r>
                      <a:endPar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rPr>
                        <a:t>Unqualified with findings</a:t>
                      </a:r>
                      <a:endPar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rPr>
                        <a:t>Unqualified with no findings</a:t>
                      </a:r>
                      <a:endPar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rPr>
                        <a:t>Unqualified with no findings</a:t>
                      </a:r>
                      <a:endPar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rPr>
                        <a:t>Unqualified with findings</a:t>
                      </a:r>
                      <a:endPar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rPr>
                        <a:t>Unqualified with no findings</a:t>
                      </a:r>
                      <a:endPar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200" b="0" i="0" u="none" strike="noStrike" kern="1200" cap="none" spc="0" normalizeH="0" baseline="0" dirty="0">
                          <a:ln>
                            <a:noFill/>
                          </a:ln>
                          <a:solidFill>
                            <a:prstClr val="black"/>
                          </a:solidFill>
                          <a:effectLst/>
                          <a:uLnTx/>
                          <a:uFillTx/>
                          <a:latin typeface="Arial Narrow" panose="020B0606020202030204" pitchFamily="34" charset="0"/>
                          <a:ea typeface="Times New Roman" panose="02020603050405020304" pitchFamily="18" charset="0"/>
                          <a:cs typeface="Arial" panose="020B0604020202020204" pitchFamily="34" charset="0"/>
                        </a:rPr>
                        <a:t>Improved</a:t>
                      </a: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467192174"/>
                  </a:ext>
                </a:extLst>
              </a:tr>
            </a:tbl>
          </a:graphicData>
        </a:graphic>
      </p:graphicFrame>
    </p:spTree>
    <p:extLst>
      <p:ext uri="{BB962C8B-B14F-4D97-AF65-F5344CB8AC3E}">
        <p14:creationId xmlns:p14="http://schemas.microsoft.com/office/powerpoint/2010/main" val="2739364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0"/>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defTabSz="742950" eaLnBrk="1" hangingPunct="1"/>
            <a:r>
              <a:rPr lang="en-ZA" b="1" dirty="0">
                <a:solidFill>
                  <a:prstClr val="black"/>
                </a:solidFill>
                <a:latin typeface="Calibri"/>
                <a:ea typeface="+mj-ea"/>
                <a:cs typeface="+mj-cs"/>
              </a:rPr>
              <a:t>NKANGALA DISTRICT</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40</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2960432438"/>
              </p:ext>
            </p:extLst>
          </p:nvPr>
        </p:nvGraphicFramePr>
        <p:xfrm>
          <a:off x="0" y="461665"/>
          <a:ext cx="9906000" cy="5384078"/>
        </p:xfrm>
        <a:graphic>
          <a:graphicData uri="http://schemas.openxmlformats.org/drawingml/2006/table">
            <a:tbl>
              <a:tblPr firstRow="1" bandRow="1"/>
              <a:tblGrid>
                <a:gridCol w="931039">
                  <a:extLst>
                    <a:ext uri="{9D8B030D-6E8A-4147-A177-3AD203B41FA5}">
                      <a16:colId xmlns:a16="http://schemas.microsoft.com/office/drawing/2014/main" val="3212686848"/>
                    </a:ext>
                  </a:extLst>
                </a:gridCol>
                <a:gridCol w="8974961">
                  <a:extLst>
                    <a:ext uri="{9D8B030D-6E8A-4147-A177-3AD203B41FA5}">
                      <a16:colId xmlns:a16="http://schemas.microsoft.com/office/drawing/2014/main" val="777191787"/>
                    </a:ext>
                  </a:extLst>
                </a:gridCol>
              </a:tblGrid>
              <a:tr h="212111">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Times New Roman" charset="0"/>
                        </a:rPr>
                        <a:t>Political</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lvl="0" indent="-171450" algn="just">
                        <a:lnSpc>
                          <a:spcPct val="115000"/>
                        </a:lnSpc>
                        <a:spcAft>
                          <a:spcPts val="600"/>
                        </a:spcAft>
                        <a:buFont typeface="Arial" charset="0"/>
                        <a:buChar char="•"/>
                      </a:pPr>
                      <a:r>
                        <a:rPr lang="en-GB" sz="1200" dirty="0">
                          <a:solidFill>
                            <a:schemeClr val="tx1"/>
                          </a:solidFill>
                          <a:effectLst/>
                          <a:latin typeface="Arial Narrow" panose="020B0606020202030204" pitchFamily="34" charset="0"/>
                          <a:ea typeface="Times New Roman" charset="0"/>
                          <a:cs typeface="Arial" panose="020B0604020202020204" pitchFamily="34" charset="0"/>
                        </a:rPr>
                        <a:t>The </a:t>
                      </a:r>
                      <a:r>
                        <a:rPr lang="en-GB" sz="1200" baseline="0" dirty="0">
                          <a:solidFill>
                            <a:schemeClr val="tx1"/>
                          </a:solidFill>
                          <a:effectLst/>
                          <a:latin typeface="Arial Narrow" panose="020B0606020202030204" pitchFamily="34" charset="0"/>
                          <a:ea typeface="Times New Roman" charset="0"/>
                          <a:cs typeface="Arial" panose="020B0604020202020204" pitchFamily="34" charset="0"/>
                        </a:rPr>
                        <a:t>councils of the all municipalities within the district are</a:t>
                      </a:r>
                      <a:r>
                        <a:rPr lang="en-GB" sz="1200" dirty="0">
                          <a:solidFill>
                            <a:schemeClr val="tx1"/>
                          </a:solidFill>
                          <a:effectLst/>
                          <a:latin typeface="Arial Narrow" panose="020B0606020202030204" pitchFamily="34" charset="0"/>
                          <a:ea typeface="Times New Roman" charset="0"/>
                          <a:cs typeface="Arial" panose="020B0604020202020204" pitchFamily="34" charset="0"/>
                        </a:rPr>
                        <a:t> politically stable. The </a:t>
                      </a:r>
                      <a:r>
                        <a:rPr lang="en-GB" sz="1200" baseline="0" dirty="0">
                          <a:solidFill>
                            <a:schemeClr val="tx1"/>
                          </a:solidFill>
                          <a:effectLst/>
                          <a:latin typeface="Arial Narrow" panose="020B0606020202030204" pitchFamily="34" charset="0"/>
                          <a:ea typeface="Times New Roman" charset="0"/>
                          <a:cs typeface="Arial" panose="020B0604020202020204" pitchFamily="34" charset="0"/>
                        </a:rPr>
                        <a:t> Steve Tshwete municipality is led by a coalition government.</a:t>
                      </a:r>
                      <a:endParaRPr lang="en-GB" sz="1200" dirty="0">
                        <a:solidFill>
                          <a:schemeClr val="tx1"/>
                        </a:solidFill>
                        <a:effectLst/>
                        <a:latin typeface="Arial Narrow" panose="020B0606020202030204" pitchFamily="34" charset="0"/>
                        <a:ea typeface="Times New Roman" charset="0"/>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430421"/>
                  </a:ext>
                </a:extLst>
              </a:tr>
              <a:tr h="1363821">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Governance</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marR="0" lvl="0" indent="-171450" algn="just" defTabSz="457200" rtl="0" eaLnBrk="1" fontAlgn="auto" latinLnBrk="0" hangingPunct="1">
                        <a:lnSpc>
                          <a:spcPct val="115000"/>
                        </a:lnSpc>
                        <a:spcBef>
                          <a:spcPts val="0"/>
                        </a:spcBef>
                        <a:spcAft>
                          <a:spcPts val="600"/>
                        </a:spcAft>
                        <a:buClrTx/>
                        <a:buSzTx/>
                        <a:buFont typeface="Arial" charset="0"/>
                        <a:buChar char="•"/>
                        <a:tabLst/>
                        <a:defRPr/>
                      </a:pPr>
                      <a:r>
                        <a:rPr lang="en-ZA" sz="1200" b="1" dirty="0">
                          <a:solidFill>
                            <a:schemeClr val="tx1"/>
                          </a:solidFill>
                          <a:effectLst/>
                          <a:latin typeface="Arial Narrow" panose="020B0606020202030204" pitchFamily="34" charset="0"/>
                          <a:ea typeface="Calibri" charset="0"/>
                          <a:cs typeface="Arial" panose="020B0604020202020204" pitchFamily="34" charset="0"/>
                        </a:rPr>
                        <a:t>Establishment and Functionality of Council, MPAC, Risk Management Committee and Audit Committee issues processed by these committees: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Delegations are currently being reviewed, the MPAC, Risk Committee and Audit Committee including Section 79 and Section 80 committees have been established across the municipalities. </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Councils are sitting as per legislation.</a:t>
                      </a:r>
                    </a:p>
                    <a:p>
                      <a:pPr marL="171450" lvl="0" indent="-171450" algn="just">
                        <a:lnSpc>
                          <a:spcPct val="115000"/>
                        </a:lnSpc>
                        <a:spcAft>
                          <a:spcPts val="600"/>
                        </a:spcAft>
                        <a:buFont typeface="Arial" charset="0"/>
                        <a:buChar char="•"/>
                      </a:pPr>
                      <a:r>
                        <a:rPr lang="en-ZA" sz="1200" b="1" dirty="0">
                          <a:solidFill>
                            <a:schemeClr val="tx1"/>
                          </a:solidFill>
                          <a:effectLst/>
                          <a:latin typeface="Arial Narrow" panose="020B0606020202030204" pitchFamily="34" charset="0"/>
                          <a:ea typeface="Calibri" charset="0"/>
                          <a:cs typeface="Arial" panose="020B0604020202020204" pitchFamily="34" charset="0"/>
                        </a:rPr>
                        <a:t>Provincial</a:t>
                      </a:r>
                      <a:r>
                        <a:rPr lang="en-ZA" sz="1200" b="1" baseline="0" dirty="0">
                          <a:solidFill>
                            <a:schemeClr val="tx1"/>
                          </a:solidFill>
                          <a:effectLst/>
                          <a:latin typeface="Arial Narrow" panose="020B0606020202030204" pitchFamily="34" charset="0"/>
                          <a:ea typeface="Calibri" charset="0"/>
                          <a:cs typeface="Arial" panose="020B0604020202020204" pitchFamily="34" charset="0"/>
                        </a:rPr>
                        <a:t> Intervention </a:t>
                      </a:r>
                      <a:r>
                        <a:rPr lang="en-ZA" sz="1200" dirty="0">
                          <a:solidFill>
                            <a:schemeClr val="tx1"/>
                          </a:solidFill>
                          <a:effectLst/>
                          <a:latin typeface="Arial Narrow" panose="020B0606020202030204" pitchFamily="34" charset="0"/>
                          <a:ea typeface="Calibri" charset="0"/>
                          <a:cs typeface="Arial" panose="020B0604020202020204" pitchFamily="34" charset="0"/>
                        </a:rPr>
                        <a:t>: The Department of COGTA has instituted an investigation in terms of section 106 (1) (b) of the LG: Municipal Systems Act, 2000, in Emalahleni municipality. The investigation has been completed and the report is yet to be tabled before council.</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 An investigation was conducted in terms of S106 of the Local government Municipal Systems Act, 2000. The Hawks have reportedly taken over to pursue recommendations.</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3107117"/>
                  </a:ext>
                </a:extLst>
              </a:tr>
              <a:tr h="1518403">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Institutional Arrangement</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lvl="0" indent="-171450" algn="just">
                        <a:lnSpc>
                          <a:spcPct val="100000"/>
                        </a:lnSpc>
                        <a:spcAft>
                          <a:spcPts val="60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Arial" panose="020B0604020202020204" pitchFamily="34" charset="0"/>
                        </a:rPr>
                        <a:t>Status of filling of Top 6: </a:t>
                      </a:r>
                      <a:r>
                        <a:rPr lang="en-ZA" sz="1200" b="0" baseline="0" dirty="0">
                          <a:solidFill>
                            <a:schemeClr val="tx1"/>
                          </a:solidFill>
                          <a:effectLst/>
                          <a:latin typeface="Arial Narrow" panose="020B0606020202030204" pitchFamily="34" charset="0"/>
                          <a:ea typeface="Calibri" charset="0"/>
                          <a:cs typeface="Arial" panose="020B0604020202020204" pitchFamily="34" charset="0"/>
                        </a:rPr>
                        <a:t> </a:t>
                      </a:r>
                      <a:r>
                        <a:rPr lang="en-ZA" sz="1200" dirty="0">
                          <a:solidFill>
                            <a:schemeClr val="tx1"/>
                          </a:solidFill>
                          <a:effectLst/>
                          <a:latin typeface="Arial Narrow" panose="020B0606020202030204" pitchFamily="34" charset="0"/>
                          <a:ea typeface="Calibri" charset="0"/>
                          <a:cs typeface="Arial" panose="020B0604020202020204" pitchFamily="34" charset="0"/>
                        </a:rPr>
                        <a:t> The District with its municipalities has filled 27 of the 39 senior management positions which include the Municipal Manager, CFO, Director Corporate Services, Director Technical Services, Director Community Services, and Director Development and Planning, 14 positions remain vacant. </a:t>
                      </a:r>
                    </a:p>
                    <a:p>
                      <a:pPr marL="171450" marR="0" lvl="0" indent="-171450" algn="just" defTabSz="74295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Review of organogram : Only 6 municipalities has reviewed they organogram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Nkangala DM, Victor Khanye, Dr JS Moroka, Steve Tshwete Emakhazeni Thembisile Hani Local Municipalities) and Emalahleni  last reviewed in 2019. </a:t>
                      </a:r>
                    </a:p>
                    <a:p>
                      <a:pPr marL="171450" lvl="0" indent="-171450" algn="just">
                        <a:lnSpc>
                          <a:spcPct val="100000"/>
                        </a:lnSpc>
                        <a:spcAft>
                          <a:spcPts val="60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Arial" panose="020B0604020202020204" pitchFamily="34" charset="0"/>
                        </a:rPr>
                        <a:t>Implementation of Performance Management</a:t>
                      </a:r>
                      <a:r>
                        <a:rPr lang="en-ZA" sz="1200" dirty="0">
                          <a:solidFill>
                            <a:schemeClr val="tx1"/>
                          </a:solidFill>
                          <a:effectLst/>
                          <a:latin typeface="Arial Narrow" panose="020B0606020202030204" pitchFamily="34" charset="0"/>
                          <a:ea typeface="Calibri" charset="0"/>
                          <a:cs typeface="Arial" panose="020B0604020202020204" pitchFamily="34" charset="0"/>
                        </a:rPr>
                        <a:t>:</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 All municipalities within the district are implementing the performance management system (PMS) to only Section 54 &amp;56 managers. Nkangala, Steve Tshwete and Emakhazeni have cascaded to lower levels.</a:t>
                      </a:r>
                      <a:endParaRPr lang="en-GB" sz="1200" dirty="0">
                        <a:solidFill>
                          <a:schemeClr val="tx1"/>
                        </a:solidFill>
                        <a:effectLst/>
                        <a:latin typeface="Arial Narrow" panose="020B0606020202030204" pitchFamily="34" charset="0"/>
                        <a:ea typeface="Times New Roman" charset="0"/>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3591448"/>
                  </a:ext>
                </a:extLst>
              </a:tr>
              <a:tr h="2289743">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a:spcAft>
                          <a:spcPts val="0"/>
                        </a:spcAft>
                      </a:pPr>
                      <a:r>
                        <a:rPr lang="en-ZA" sz="1200" b="1" dirty="0">
                          <a:effectLst/>
                          <a:latin typeface="Arial Narrow" panose="020B0606020202030204" pitchFamily="34" charset="0"/>
                          <a:ea typeface="Calibri" charset="0"/>
                          <a:cs typeface="Times New Roman" charset="0"/>
                        </a:rPr>
                        <a:t>Public Participation</a:t>
                      </a:r>
                      <a:endParaRPr lang="en-GB" sz="1200" b="1" dirty="0">
                        <a:effectLst/>
                        <a:latin typeface="Arial Narrow" panose="020B0606020202030204" pitchFamily="34" charset="0"/>
                        <a:ea typeface="Times New Roman" charset="0"/>
                        <a:cs typeface="Times New Roman" charset="0"/>
                      </a:endParaRPr>
                    </a:p>
                    <a:p>
                      <a:pPr>
                        <a:spcAft>
                          <a:spcPts val="0"/>
                        </a:spcAft>
                      </a:pPr>
                      <a:r>
                        <a:rPr lang="en-ZA" sz="1200" b="1" dirty="0">
                          <a:effectLst/>
                          <a:latin typeface="Arial Narrow" panose="020B0606020202030204" pitchFamily="34" charset="0"/>
                          <a:ea typeface="Calibri" charset="0"/>
                          <a:cs typeface="Times New Roman" charset="0"/>
                        </a:rPr>
                        <a:t> </a:t>
                      </a:r>
                      <a:endParaRPr lang="en-GB" sz="1200" b="1" dirty="0">
                        <a:effectLst/>
                        <a:latin typeface="Arial Narrow" panose="020B0606020202030204" pitchFamily="34" charset="0"/>
                        <a:ea typeface="Times New Roman" charset="0"/>
                        <a:cs typeface="Times New Roman" charset="0"/>
                      </a:endParaRPr>
                    </a:p>
                    <a:p>
                      <a:pPr>
                        <a:spcAft>
                          <a:spcPts val="0"/>
                        </a:spcAft>
                      </a:pPr>
                      <a:r>
                        <a:rPr lang="en-ZA" sz="1200" b="1" dirty="0">
                          <a:effectLst/>
                          <a:latin typeface="Arial Narrow" panose="020B0606020202030204" pitchFamily="34" charset="0"/>
                          <a:ea typeface="Calibri" charset="0"/>
                          <a:cs typeface="Times New Roman" charset="0"/>
                        </a:rPr>
                        <a:t> </a:t>
                      </a:r>
                      <a:endParaRPr lang="en-GB" sz="1200" b="1" dirty="0">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marR="0" lvl="0" indent="-171450" algn="just" defTabSz="914400" rtl="0" eaLnBrk="1" fontAlgn="auto" latinLnBrk="0" hangingPunct="1">
                        <a:lnSpc>
                          <a:spcPct val="107000"/>
                        </a:lnSpc>
                        <a:spcBef>
                          <a:spcPts val="0"/>
                        </a:spcBef>
                        <a:spcAft>
                          <a:spcPts val="0"/>
                        </a:spcAft>
                        <a:buClr>
                          <a:srgbClr val="000000"/>
                        </a:buClr>
                        <a:buSzTx/>
                        <a:buFont typeface="Arial" panose="020B0604020202020204" pitchFamily="34" charset="0"/>
                        <a:buChar char="•"/>
                        <a:tabLst/>
                        <a:defRPr/>
                      </a:pPr>
                      <a:r>
                        <a:rPr kumimoji="0" lang="en-ZA" sz="1200" b="1"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Calibri" charset="0"/>
                          <a:sym typeface="Arial"/>
                        </a:rPr>
                        <a:t>Number of ward committees established and functional ward committees</a:t>
                      </a:r>
                      <a:r>
                        <a:rPr kumimoji="0" lang="en-ZA" sz="1200" b="0"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Calibri" charset="0"/>
                          <a:sym typeface="Arial"/>
                        </a:rPr>
                        <a:t> : </a:t>
                      </a:r>
                      <a:r>
                        <a:rPr kumimoji="0" lang="en-ZA" sz="1200" b="0"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sym typeface="Arial"/>
                        </a:rPr>
                        <a:t>143 out 143 ward committees  have been established to date. All municipalities have completed their Ward Committee inductions and  Ward Operational Plans.  74 ward committees are functional while 69 ward committees are dysfunctional. </a:t>
                      </a:r>
                    </a:p>
                    <a:p>
                      <a:pPr marL="171450" marR="0" lvl="0" indent="-171450" algn="just" defTabSz="914400" rtl="0" eaLnBrk="1" fontAlgn="auto" latinLnBrk="0" hangingPunct="1">
                        <a:lnSpc>
                          <a:spcPct val="107000"/>
                        </a:lnSpc>
                        <a:spcBef>
                          <a:spcPts val="0"/>
                        </a:spcBef>
                        <a:spcAft>
                          <a:spcPts val="0"/>
                        </a:spcAft>
                        <a:buClr>
                          <a:srgbClr val="000000"/>
                        </a:buClr>
                        <a:buSzTx/>
                        <a:buFont typeface="Arial" panose="020B0604020202020204" pitchFamily="34" charset="0"/>
                        <a:buChar char="•"/>
                        <a:tabLst/>
                        <a:defRPr/>
                      </a:pPr>
                      <a:r>
                        <a:rPr kumimoji="0" lang="en-ZA" sz="1200" b="1"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Calibri" charset="0"/>
                          <a:sym typeface="Arial"/>
                        </a:rPr>
                        <a:t>CDWs appointed vs Vacancies: </a:t>
                      </a:r>
                      <a:r>
                        <a:rPr kumimoji="0" lang="en-GB" sz="1200" b="0"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Calibri" charset="0"/>
                          <a:sym typeface="Arial"/>
                        </a:rPr>
                        <a:t>140 CDWs have been appointed and there is  33 vacancies. The Department of COGTA has initiated a process to filling some of the vacant CDW positions.</a:t>
                      </a:r>
                      <a:endParaRPr kumimoji="0" lang="en-GB" sz="1200" b="1" i="0" u="none" strike="noStrike" kern="0" cap="none" spc="0" normalizeH="0" baseline="0" noProof="0" dirty="0">
                        <a:ln>
                          <a:noFill/>
                        </a:ln>
                        <a:solidFill>
                          <a:schemeClr val="tx1"/>
                        </a:solidFill>
                        <a:effectLst/>
                        <a:uLnTx/>
                        <a:uFillTx/>
                        <a:latin typeface="Arial Narrow" panose="020B0606020202030204" pitchFamily="34" charset="0"/>
                        <a:ea typeface="Times New Roman" charset="0"/>
                        <a:cs typeface="Calibri" charset="0"/>
                        <a:sym typeface="Arial"/>
                      </a:endParaRPr>
                    </a:p>
                    <a:p>
                      <a:pPr marL="171450" marR="0" lvl="0" indent="-171450" algn="just" defTabSz="914400" rtl="0" eaLnBrk="1" fontAlgn="auto" latinLnBrk="0" hangingPunct="1">
                        <a:lnSpc>
                          <a:spcPct val="107000"/>
                        </a:lnSpc>
                        <a:spcBef>
                          <a:spcPts val="0"/>
                        </a:spcBef>
                        <a:spcAft>
                          <a:spcPts val="0"/>
                        </a:spcAft>
                        <a:buClr>
                          <a:srgbClr val="000000"/>
                        </a:buClr>
                        <a:buSzTx/>
                        <a:buFont typeface="Arial" panose="020B0604020202020204" pitchFamily="34" charset="0"/>
                        <a:buChar char="•"/>
                        <a:tabLst/>
                        <a:defRPr/>
                      </a:pPr>
                      <a:r>
                        <a:rPr kumimoji="0" lang="en-ZA" sz="1200" b="1"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Calibri" charset="0"/>
                          <a:sym typeface="Arial"/>
                        </a:rPr>
                        <a:t>Does municipality have complaints management system and is it effective, what are the turn around times to respond to issues</a:t>
                      </a:r>
                      <a:r>
                        <a:rPr kumimoji="0" lang="en-ZA" sz="1200" b="0"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Calibri" charset="0"/>
                          <a:sym typeface="Arial"/>
                        </a:rPr>
                        <a:t>: </a:t>
                      </a:r>
                      <a:r>
                        <a:rPr kumimoji="0" lang="en-GB" sz="1200" b="0"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Calibri" charset="0"/>
                          <a:sym typeface="Arial"/>
                        </a:rPr>
                        <a:t>Municipalities have an effective complaints management system and the turnaround time to respond to issues is approximately 3 days.</a:t>
                      </a:r>
                    </a:p>
                    <a:p>
                      <a:pPr marL="171450" marR="0" lvl="0" indent="-171450" algn="just" defTabSz="914400" rtl="0" eaLnBrk="1" fontAlgn="auto" latinLnBrk="0" hangingPunct="1">
                        <a:lnSpc>
                          <a:spcPct val="107000"/>
                        </a:lnSpc>
                        <a:spcBef>
                          <a:spcPts val="0"/>
                        </a:spcBef>
                        <a:spcAft>
                          <a:spcPts val="0"/>
                        </a:spcAft>
                        <a:buClr>
                          <a:srgbClr val="000000"/>
                        </a:buClr>
                        <a:buSzTx/>
                        <a:buFont typeface="Arial" panose="020B0604020202020204" pitchFamily="34" charset="0"/>
                        <a:buChar char="•"/>
                        <a:tabLst/>
                        <a:defRPr/>
                      </a:pPr>
                      <a:r>
                        <a:rPr kumimoji="0" lang="en-ZA" sz="1200" b="1"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Calibri" charset="0"/>
                          <a:sym typeface="Arial"/>
                        </a:rPr>
                        <a:t>Strategies put in place to deal with community complaints to reduce court actions against the municipality</a:t>
                      </a:r>
                      <a:r>
                        <a:rPr kumimoji="0" lang="en-ZA" sz="1200" b="0"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Calibri" charset="0"/>
                          <a:sym typeface="Arial"/>
                        </a:rPr>
                        <a:t>: The municipalities have developed an Early Warning Systems and Petitions Committees.</a:t>
                      </a:r>
                      <a:endParaRPr kumimoji="0" lang="en-GB" sz="1200" b="0"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Calibri" charset="0"/>
                        <a:sym typeface="Arial"/>
                      </a:endParaRPr>
                    </a:p>
                    <a:p>
                      <a:pPr marL="171450" marR="0" lvl="0" indent="-171450" algn="just" defTabSz="914400" rtl="0" eaLnBrk="1" fontAlgn="auto" latinLnBrk="0" hangingPunct="1">
                        <a:lnSpc>
                          <a:spcPct val="107000"/>
                        </a:lnSpc>
                        <a:spcBef>
                          <a:spcPts val="0"/>
                        </a:spcBef>
                        <a:spcAft>
                          <a:spcPts val="0"/>
                        </a:spcAft>
                        <a:buClr>
                          <a:srgbClr val="000000"/>
                        </a:buClr>
                        <a:buSzTx/>
                        <a:buFont typeface="Arial" panose="020B0604020202020204" pitchFamily="34" charset="0"/>
                        <a:buChar char="•"/>
                        <a:tabLst/>
                        <a:defRPr/>
                      </a:pPr>
                      <a:r>
                        <a:rPr kumimoji="0" lang="en-ZA" sz="1200" b="1"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Calibri" charset="0"/>
                          <a:sym typeface="Arial"/>
                        </a:rPr>
                        <a:t>Does the municipality have an approved public participation strategy: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sym typeface="Arial"/>
                        </a:rPr>
                        <a:t>The Steve </a:t>
                      </a:r>
                      <a:r>
                        <a:rPr kumimoji="0" lang="en-ZA" sz="1200" b="0" i="0" u="none" strike="noStrike" kern="1200" cap="none" spc="0" normalizeH="0" baseline="0" noProof="0" dirty="0" err="1">
                          <a:ln>
                            <a:noFill/>
                          </a:ln>
                          <a:solidFill>
                            <a:schemeClr val="tx1"/>
                          </a:solidFill>
                          <a:effectLst/>
                          <a:uLnTx/>
                          <a:uFillTx/>
                          <a:latin typeface="Arial Narrow" panose="020B0606020202030204" pitchFamily="34" charset="0"/>
                          <a:ea typeface="Calibri" charset="0"/>
                          <a:cs typeface="Calibri" charset="0"/>
                          <a:sym typeface="Arial"/>
                        </a:rPr>
                        <a:t>Tshwete</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sym typeface="Arial"/>
                        </a:rPr>
                        <a:t> and </a:t>
                      </a:r>
                      <a:r>
                        <a:rPr kumimoji="0" lang="en-ZA" sz="1200" b="0" i="0" u="none" strike="noStrike" kern="1200" cap="none" spc="0" normalizeH="0" baseline="0" noProof="0" dirty="0" err="1">
                          <a:ln>
                            <a:noFill/>
                          </a:ln>
                          <a:solidFill>
                            <a:schemeClr val="tx1"/>
                          </a:solidFill>
                          <a:effectLst/>
                          <a:uLnTx/>
                          <a:uFillTx/>
                          <a:latin typeface="Arial Narrow" panose="020B0606020202030204" pitchFamily="34" charset="0"/>
                          <a:ea typeface="Calibri" charset="0"/>
                          <a:cs typeface="Calibri" charset="0"/>
                          <a:sym typeface="Arial"/>
                        </a:rPr>
                        <a:t>Thembisile</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sym typeface="Arial"/>
                        </a:rPr>
                        <a:t> Hani municipalities have  recently approved Public Participation Strategy, whilst the public participation strategies of other municipalities are under review. </a:t>
                      </a:r>
                      <a:endParaRPr kumimoji="0" lang="en-GB" sz="1200" b="0" i="0" u="none" strike="noStrike" kern="0" cap="none" spc="0" normalizeH="0" baseline="0" noProof="0" dirty="0">
                        <a:ln>
                          <a:noFill/>
                        </a:ln>
                        <a:solidFill>
                          <a:schemeClr val="tx1"/>
                        </a:solidFill>
                        <a:effectLst/>
                        <a:uLnTx/>
                        <a:uFillTx/>
                        <a:latin typeface="Arial Narrow" panose="020B0606020202030204" pitchFamily="34" charset="0"/>
                        <a:ea typeface="Times New Roman" charset="0"/>
                        <a:cs typeface="Times New Roman"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6690323"/>
                  </a:ext>
                </a:extLst>
              </a:tr>
            </a:tbl>
          </a:graphicData>
        </a:graphic>
      </p:graphicFrame>
    </p:spTree>
    <p:extLst>
      <p:ext uri="{BB962C8B-B14F-4D97-AF65-F5344CB8AC3E}">
        <p14:creationId xmlns:p14="http://schemas.microsoft.com/office/powerpoint/2010/main" val="3890611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0"/>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defTabSz="742950" eaLnBrk="1" hangingPunct="1"/>
            <a:r>
              <a:rPr lang="en-ZA" b="1" dirty="0">
                <a:solidFill>
                  <a:prstClr val="black"/>
                </a:solidFill>
                <a:latin typeface="Calibri"/>
                <a:ea typeface="+mj-ea"/>
                <a:cs typeface="+mj-cs"/>
              </a:rPr>
              <a:t>NKANGALA DISTRICT</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41</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4" name="Content Placeholder 6"/>
          <p:cNvGraphicFramePr>
            <a:graphicFrameLocks/>
          </p:cNvGraphicFramePr>
          <p:nvPr>
            <p:extLst>
              <p:ext uri="{D42A27DB-BD31-4B8C-83A1-F6EECF244321}">
                <p14:modId xmlns:p14="http://schemas.microsoft.com/office/powerpoint/2010/main" val="1822965348"/>
              </p:ext>
            </p:extLst>
          </p:nvPr>
        </p:nvGraphicFramePr>
        <p:xfrm>
          <a:off x="1" y="472711"/>
          <a:ext cx="5486399" cy="5500520"/>
        </p:xfrm>
        <a:graphic>
          <a:graphicData uri="http://schemas.openxmlformats.org/drawingml/2006/table">
            <a:tbl>
              <a:tblPr firstRow="1" firstCol="1" bandRow="1"/>
              <a:tblGrid>
                <a:gridCol w="744748">
                  <a:extLst>
                    <a:ext uri="{9D8B030D-6E8A-4147-A177-3AD203B41FA5}">
                      <a16:colId xmlns:a16="http://schemas.microsoft.com/office/drawing/2014/main" val="20000"/>
                    </a:ext>
                  </a:extLst>
                </a:gridCol>
                <a:gridCol w="4741651">
                  <a:extLst>
                    <a:ext uri="{9D8B030D-6E8A-4147-A177-3AD203B41FA5}">
                      <a16:colId xmlns:a16="http://schemas.microsoft.com/office/drawing/2014/main" val="20001"/>
                    </a:ext>
                  </a:extLst>
                </a:gridCol>
              </a:tblGrid>
              <a:tr h="5500520">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marL="0" indent="0">
                        <a:lnSpc>
                          <a:spcPct val="120000"/>
                        </a:lnSpc>
                        <a:spcBef>
                          <a:spcPts val="0"/>
                        </a:spcBef>
                        <a:spcAft>
                          <a:spcPts val="0"/>
                        </a:spcAft>
                        <a:buFont typeface="Wingdings" panose="05000000000000000000" pitchFamily="2" charset="2"/>
                        <a:buNone/>
                      </a:pPr>
                      <a:r>
                        <a:rPr lang="en-ZA" sz="1200" b="1" dirty="0">
                          <a:solidFill>
                            <a:schemeClr val="tx1"/>
                          </a:solidFill>
                          <a:effectLst/>
                          <a:latin typeface="Arial Narrow" panose="020B0606020202030204" pitchFamily="34" charset="0"/>
                          <a:ea typeface="Calibri" charset="0"/>
                          <a:cs typeface="Arial" panose="020B0604020202020204" pitchFamily="34" charset="0"/>
                        </a:rPr>
                        <a:t>Basic Services</a:t>
                      </a:r>
                      <a:endParaRPr lang="en-GB" sz="1200" b="1" dirty="0">
                        <a:solidFill>
                          <a:schemeClr val="tx1"/>
                        </a:solidFill>
                        <a:effectLst/>
                        <a:latin typeface="Arial Narrow" panose="020B0606020202030204" pitchFamily="34" charset="0"/>
                        <a:ea typeface="Times New Roman"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marL="285750" marR="0" lvl="0" indent="-285750" algn="just" defTabSz="4572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lang="en-ZA" sz="1200" b="0" kern="1200" baseline="0" noProof="0" dirty="0">
                          <a:solidFill>
                            <a:schemeClr val="tx1"/>
                          </a:solidFill>
                          <a:latin typeface="Arial Narrow" panose="020B0606020202030204" pitchFamily="34" charset="0"/>
                          <a:ea typeface="+mn-ea"/>
                          <a:cs typeface="Arial" panose="020B0604020202020204" pitchFamily="34" charset="0"/>
                        </a:rPr>
                        <a:t>The district has the following </a:t>
                      </a:r>
                      <a:r>
                        <a:rPr lang="en-ZA" sz="1200" b="1" kern="1200" baseline="0" noProof="0" dirty="0">
                          <a:solidFill>
                            <a:schemeClr val="tx1"/>
                          </a:solidFill>
                          <a:latin typeface="Arial Narrow" panose="020B0606020202030204" pitchFamily="34" charset="0"/>
                          <a:ea typeface="+mn-ea"/>
                          <a:cs typeface="Arial" panose="020B0604020202020204" pitchFamily="34" charset="0"/>
                        </a:rPr>
                        <a:t>basic service backlog</a:t>
                      </a:r>
                      <a:r>
                        <a:rPr lang="en-ZA" sz="1200" b="0" kern="1200" baseline="0" noProof="0" dirty="0">
                          <a:solidFill>
                            <a:schemeClr val="tx1"/>
                          </a:solidFill>
                          <a:latin typeface="Arial Narrow" panose="020B0606020202030204" pitchFamily="34" charset="0"/>
                          <a:ea typeface="+mn-ea"/>
                          <a:cs typeface="Arial" panose="020B0604020202020204" pitchFamily="34" charset="0"/>
                        </a:rPr>
                        <a:t>: water </a:t>
                      </a:r>
                      <a:r>
                        <a:rPr lang="en-ZA" sz="1200" b="1" kern="1200" baseline="0" noProof="0" dirty="0">
                          <a:solidFill>
                            <a:schemeClr val="tx1"/>
                          </a:solidFill>
                          <a:latin typeface="Arial Narrow" panose="020B0606020202030204" pitchFamily="34" charset="0"/>
                          <a:ea typeface="+mn-ea"/>
                          <a:cs typeface="Arial" panose="020B0604020202020204" pitchFamily="34" charset="0"/>
                        </a:rPr>
                        <a:t>(9,8%), </a:t>
                      </a:r>
                      <a:r>
                        <a:rPr lang="en-ZA" sz="1200" b="0" kern="1200" baseline="0" noProof="0" dirty="0">
                          <a:solidFill>
                            <a:schemeClr val="tx1"/>
                          </a:solidFill>
                          <a:latin typeface="Arial Narrow" panose="020B0606020202030204" pitchFamily="34" charset="0"/>
                          <a:ea typeface="+mn-ea"/>
                          <a:cs typeface="Arial" panose="020B0604020202020204" pitchFamily="34" charset="0"/>
                        </a:rPr>
                        <a:t>sanitation (</a:t>
                      </a:r>
                      <a:r>
                        <a:rPr lang="en-ZA" sz="1200" b="1" kern="1200" baseline="0" noProof="0" dirty="0">
                          <a:solidFill>
                            <a:schemeClr val="tx1"/>
                          </a:solidFill>
                          <a:latin typeface="Arial Narrow" panose="020B0606020202030204" pitchFamily="34" charset="0"/>
                          <a:ea typeface="+mn-ea"/>
                          <a:cs typeface="Arial" panose="020B0604020202020204" pitchFamily="34" charset="0"/>
                        </a:rPr>
                        <a:t>1,7%), </a:t>
                      </a:r>
                      <a:r>
                        <a:rPr lang="en-ZA" sz="1200" b="0" kern="1200" baseline="0" noProof="0" dirty="0">
                          <a:solidFill>
                            <a:schemeClr val="tx1"/>
                          </a:solidFill>
                          <a:latin typeface="Arial Narrow" panose="020B0606020202030204" pitchFamily="34" charset="0"/>
                          <a:ea typeface="+mn-ea"/>
                          <a:cs typeface="Arial" panose="020B0604020202020204" pitchFamily="34" charset="0"/>
                        </a:rPr>
                        <a:t>electricity (</a:t>
                      </a:r>
                      <a:r>
                        <a:rPr lang="en-ZA" sz="1200" b="1" kern="1200" baseline="0" noProof="0" dirty="0">
                          <a:solidFill>
                            <a:schemeClr val="tx1"/>
                          </a:solidFill>
                          <a:latin typeface="Arial Narrow" panose="020B0606020202030204" pitchFamily="34" charset="0"/>
                          <a:ea typeface="+mn-ea"/>
                          <a:cs typeface="Arial" panose="020B0604020202020204" pitchFamily="34" charset="0"/>
                        </a:rPr>
                        <a:t>14,0%)</a:t>
                      </a:r>
                      <a:r>
                        <a:rPr lang="en-ZA" sz="1200" b="0" kern="1200" baseline="0" noProof="0" dirty="0">
                          <a:solidFill>
                            <a:schemeClr val="tx1"/>
                          </a:solidFill>
                          <a:latin typeface="Arial Narrow" panose="020B0606020202030204" pitchFamily="34" charset="0"/>
                          <a:ea typeface="+mn-ea"/>
                          <a:cs typeface="Arial" panose="020B0604020202020204" pitchFamily="34" charset="0"/>
                        </a:rPr>
                        <a:t> and refuse removal </a:t>
                      </a:r>
                      <a:r>
                        <a:rPr lang="en-ZA" sz="1200" b="1" kern="1200" baseline="0" noProof="0" dirty="0">
                          <a:solidFill>
                            <a:schemeClr val="tx1"/>
                          </a:solidFill>
                          <a:latin typeface="Arial Narrow" panose="020B0606020202030204" pitchFamily="34" charset="0"/>
                          <a:ea typeface="+mn-ea"/>
                          <a:cs typeface="Arial" panose="020B0604020202020204" pitchFamily="34" charset="0"/>
                        </a:rPr>
                        <a:t>(41,6%).</a:t>
                      </a:r>
                    </a:p>
                    <a:p>
                      <a:pPr marL="285750" marR="0" lvl="0" indent="-285750" algn="just" defTabSz="4572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lang="en-ZA" sz="1200" b="1" kern="1200" baseline="0" dirty="0">
                          <a:solidFill>
                            <a:schemeClr val="tx1"/>
                          </a:solidFill>
                          <a:latin typeface="Arial Narrow" panose="020B0606020202030204" pitchFamily="34" charset="0"/>
                          <a:ea typeface="+mn-ea"/>
                          <a:cs typeface="Arial" panose="020B0604020202020204" pitchFamily="34" charset="0"/>
                        </a:rPr>
                        <a:t>Areas without water since 1994</a:t>
                      </a:r>
                      <a:r>
                        <a:rPr lang="en-ZA" sz="1200" b="0" kern="1200" baseline="0" dirty="0">
                          <a:solidFill>
                            <a:schemeClr val="tx1"/>
                          </a:solidFill>
                          <a:latin typeface="Arial Narrow" panose="020B0606020202030204" pitchFamily="34" charset="0"/>
                          <a:ea typeface="+mn-ea"/>
                          <a:cs typeface="Arial" panose="020B0604020202020204" pitchFamily="34" charset="0"/>
                        </a:rPr>
                        <a:t>: The municipality has a number of areas which have no water connection and </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depend on temporary supply of water: The combined i</a:t>
                      </a:r>
                      <a:r>
                        <a:rPr lang="en-ZA" sz="1200" b="0" kern="1200" baseline="0" dirty="0">
                          <a:solidFill>
                            <a:schemeClr val="tx1"/>
                          </a:solidFill>
                          <a:latin typeface="Arial Narrow" panose="020B0606020202030204" pitchFamily="34" charset="0"/>
                          <a:ea typeface="+mn-ea"/>
                          <a:cs typeface="Arial" panose="020B0604020202020204" pitchFamily="34" charset="0"/>
                        </a:rPr>
                        <a:t>ntervention required is at a cost of R124,5m and only R93,3m budget is currently allocated. </a:t>
                      </a:r>
                      <a:r>
                        <a:rPr lang="en-US" sz="1200" b="1" kern="1200" baseline="0" dirty="0">
                          <a:solidFill>
                            <a:schemeClr val="tx1"/>
                          </a:solidFill>
                          <a:latin typeface="Arial Narrow" panose="020B0606020202030204" pitchFamily="34" charset="0"/>
                          <a:ea typeface="+mn-ea"/>
                          <a:cs typeface="Arial" panose="020B0604020202020204" pitchFamily="34" charset="0"/>
                        </a:rPr>
                        <a:t>113 villages </a:t>
                      </a:r>
                      <a:r>
                        <a:rPr lang="en-US" sz="1200" b="0" kern="1200" baseline="0" dirty="0">
                          <a:solidFill>
                            <a:schemeClr val="tx1"/>
                          </a:solidFill>
                          <a:latin typeface="Arial Narrow" panose="020B0606020202030204" pitchFamily="34" charset="0"/>
                          <a:ea typeface="+mn-ea"/>
                          <a:cs typeface="Arial" panose="020B0604020202020204" pitchFamily="34" charset="0"/>
                        </a:rPr>
                        <a:t>through out the district still do not have infrastructure for water and are served with temporary arrangements such as water carts. Victor </a:t>
                      </a:r>
                      <a:r>
                        <a:rPr lang="en-US" sz="1200" b="0" kern="1200" baseline="0" dirty="0" err="1">
                          <a:solidFill>
                            <a:schemeClr val="tx1"/>
                          </a:solidFill>
                          <a:latin typeface="Arial Narrow" panose="020B0606020202030204" pitchFamily="34" charset="0"/>
                          <a:ea typeface="+mn-ea"/>
                          <a:cs typeface="Arial" panose="020B0604020202020204" pitchFamily="34" charset="0"/>
                        </a:rPr>
                        <a:t>Khanye</a:t>
                      </a:r>
                      <a:r>
                        <a:rPr lang="en-US" sz="1200" b="0" kern="1200" baseline="0" dirty="0">
                          <a:solidFill>
                            <a:schemeClr val="tx1"/>
                          </a:solidFill>
                          <a:latin typeface="Arial Narrow" panose="020B0606020202030204" pitchFamily="34" charset="0"/>
                          <a:ea typeface="+mn-ea"/>
                          <a:cs typeface="Arial" panose="020B0604020202020204" pitchFamily="34" charset="0"/>
                        </a:rPr>
                        <a:t> (12), </a:t>
                      </a:r>
                      <a:r>
                        <a:rPr lang="en-US" sz="1200" b="0" kern="1200" baseline="0" dirty="0" err="1">
                          <a:solidFill>
                            <a:schemeClr val="tx1"/>
                          </a:solidFill>
                          <a:latin typeface="Arial Narrow" panose="020B0606020202030204" pitchFamily="34" charset="0"/>
                          <a:ea typeface="+mn-ea"/>
                          <a:cs typeface="Arial" panose="020B0604020202020204" pitchFamily="34" charset="0"/>
                        </a:rPr>
                        <a:t>Emalahleni</a:t>
                      </a:r>
                      <a:r>
                        <a:rPr lang="en-US" sz="1200" b="0" kern="1200" baseline="0" dirty="0">
                          <a:solidFill>
                            <a:schemeClr val="tx1"/>
                          </a:solidFill>
                          <a:latin typeface="Arial Narrow" panose="020B0606020202030204" pitchFamily="34" charset="0"/>
                          <a:ea typeface="+mn-ea"/>
                          <a:cs typeface="Arial" panose="020B0604020202020204" pitchFamily="34" charset="0"/>
                        </a:rPr>
                        <a:t> (48), Steve </a:t>
                      </a:r>
                      <a:r>
                        <a:rPr lang="en-US" sz="1200" b="0" kern="1200" baseline="0" dirty="0" err="1">
                          <a:solidFill>
                            <a:schemeClr val="tx1"/>
                          </a:solidFill>
                          <a:latin typeface="Arial Narrow" panose="020B0606020202030204" pitchFamily="34" charset="0"/>
                          <a:ea typeface="+mn-ea"/>
                          <a:cs typeface="Arial" panose="020B0604020202020204" pitchFamily="34" charset="0"/>
                        </a:rPr>
                        <a:t>Tshwete</a:t>
                      </a:r>
                      <a:r>
                        <a:rPr lang="en-US" sz="1200" b="0" kern="1200" baseline="0" dirty="0">
                          <a:solidFill>
                            <a:schemeClr val="tx1"/>
                          </a:solidFill>
                          <a:latin typeface="Arial Narrow" panose="020B0606020202030204" pitchFamily="34" charset="0"/>
                          <a:ea typeface="+mn-ea"/>
                          <a:cs typeface="Arial" panose="020B0604020202020204" pitchFamily="34" charset="0"/>
                        </a:rPr>
                        <a:t> (11), </a:t>
                      </a:r>
                      <a:r>
                        <a:rPr lang="en-US" sz="1200" b="0" kern="1200" baseline="0" dirty="0" err="1">
                          <a:solidFill>
                            <a:schemeClr val="tx1"/>
                          </a:solidFill>
                          <a:latin typeface="Arial Narrow" panose="020B0606020202030204" pitchFamily="34" charset="0"/>
                          <a:ea typeface="+mn-ea"/>
                          <a:cs typeface="Arial" panose="020B0604020202020204" pitchFamily="34" charset="0"/>
                        </a:rPr>
                        <a:t>Emakhazeni</a:t>
                      </a:r>
                      <a:r>
                        <a:rPr lang="en-US" sz="1200" b="0" kern="1200" baseline="0" dirty="0">
                          <a:solidFill>
                            <a:schemeClr val="tx1"/>
                          </a:solidFill>
                          <a:latin typeface="Arial Narrow" panose="020B0606020202030204" pitchFamily="34" charset="0"/>
                          <a:ea typeface="+mn-ea"/>
                          <a:cs typeface="Arial" panose="020B0604020202020204" pitchFamily="34" charset="0"/>
                        </a:rPr>
                        <a:t> (11), </a:t>
                      </a:r>
                      <a:r>
                        <a:rPr lang="en-US" sz="1200" b="0" kern="1200" baseline="0" dirty="0" err="1">
                          <a:solidFill>
                            <a:schemeClr val="tx1"/>
                          </a:solidFill>
                          <a:latin typeface="Arial Narrow" panose="020B0606020202030204" pitchFamily="34" charset="0"/>
                          <a:ea typeface="+mn-ea"/>
                          <a:cs typeface="Arial" panose="020B0604020202020204" pitchFamily="34" charset="0"/>
                        </a:rPr>
                        <a:t>Thembisile</a:t>
                      </a:r>
                      <a:r>
                        <a:rPr lang="en-US" sz="1200" b="0" kern="1200" baseline="0" dirty="0">
                          <a:solidFill>
                            <a:schemeClr val="tx1"/>
                          </a:solidFill>
                          <a:latin typeface="Arial Narrow" panose="020B0606020202030204" pitchFamily="34" charset="0"/>
                          <a:ea typeface="+mn-ea"/>
                          <a:cs typeface="Arial" panose="020B0604020202020204" pitchFamily="34" charset="0"/>
                        </a:rPr>
                        <a:t> Hani (16) and Dr. JS </a:t>
                      </a:r>
                      <a:r>
                        <a:rPr lang="en-US" sz="1200" b="0" kern="1200" baseline="0" dirty="0" err="1">
                          <a:solidFill>
                            <a:schemeClr val="tx1"/>
                          </a:solidFill>
                          <a:latin typeface="Arial Narrow" panose="020B0606020202030204" pitchFamily="34" charset="0"/>
                          <a:ea typeface="+mn-ea"/>
                          <a:cs typeface="Arial" panose="020B0604020202020204" pitchFamily="34" charset="0"/>
                        </a:rPr>
                        <a:t>Moroka</a:t>
                      </a:r>
                      <a:r>
                        <a:rPr lang="en-US" sz="1200" b="0" kern="1200" baseline="0" dirty="0">
                          <a:solidFill>
                            <a:schemeClr val="tx1"/>
                          </a:solidFill>
                          <a:latin typeface="Arial Narrow" panose="020B0606020202030204" pitchFamily="34" charset="0"/>
                          <a:ea typeface="+mn-ea"/>
                          <a:cs typeface="Arial" panose="020B0604020202020204" pitchFamily="34" charset="0"/>
                        </a:rPr>
                        <a:t> (15)</a:t>
                      </a:r>
                    </a:p>
                    <a:p>
                      <a:pPr marL="285750" marR="0" lvl="0" indent="-285750" algn="just" defTabSz="4572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lang="en-ZA" sz="1200" b="1" kern="1200" baseline="0" dirty="0">
                          <a:solidFill>
                            <a:schemeClr val="tx1"/>
                          </a:solidFill>
                          <a:latin typeface="Arial Narrow" panose="020B0606020202030204" pitchFamily="34" charset="0"/>
                          <a:ea typeface="+mn-ea"/>
                          <a:cs typeface="Arial" panose="020B0604020202020204" pitchFamily="34" charset="0"/>
                        </a:rPr>
                        <a:t>Infrastructure capacity</a:t>
                      </a:r>
                      <a:r>
                        <a:rPr lang="en-ZA" sz="1200" b="0" kern="1200" baseline="0" dirty="0">
                          <a:solidFill>
                            <a:schemeClr val="tx1"/>
                          </a:solidFill>
                          <a:latin typeface="Arial Narrow" panose="020B0606020202030204" pitchFamily="34" charset="0"/>
                          <a:ea typeface="+mn-ea"/>
                          <a:cs typeface="Arial" panose="020B0604020202020204" pitchFamily="34" charset="0"/>
                        </a:rPr>
                        <a:t>: Only Steve Tshwete municipality has water demand that do not exceed the water supply capacity from water treatment works (WTW) compared to all other municipalities exceeding the capacity of their WTWs. On the other hand, Emalahleni, Steve Tshwete and Thembisile Hani municipalities are the only local authorities which have sanitation demand that does not exceed the capacity of waste water treatment works.  Lastly, only Steve Tshwete and Emalahleni municipalities have capacity issues on electricity as compared to other municipalities.</a:t>
                      </a:r>
                    </a:p>
                    <a:p>
                      <a:pPr marL="285750" marR="0" lvl="0" indent="-285750" algn="just" defTabSz="4572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Infrastructure capacity: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Emalahleni, Thembisile Hani  and Dr. JS Moroka have a serious challenge on the availability of bulk water supply. More importantly, water availability is drastically affected in Thembisile Hani and Dr JS Moroka municipalities.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5" name="Content Placeholder 1"/>
          <p:cNvSpPr txBox="1">
            <a:spLocks/>
          </p:cNvSpPr>
          <p:nvPr/>
        </p:nvSpPr>
        <p:spPr bwMode="auto">
          <a:xfrm>
            <a:off x="5486400" y="472711"/>
            <a:ext cx="4419600" cy="5897909"/>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 typeface="Arial" charset="0"/>
              <a:buNone/>
              <a:tabLst/>
              <a:defRPr/>
            </a:pPr>
            <a:r>
              <a:rPr kumimoji="0" lang="en-US" sz="1200" b="1" i="0" u="sng"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Observed Critical Pressures</a:t>
            </a:r>
          </a:p>
          <a:p>
            <a:pPr marL="185738" marR="0" lvl="0" indent="-185738" algn="just"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Ageing infrastructure, particularly in Emalahleni (60% asbestos) and Steve Tshwete municipalities.</a:t>
            </a:r>
          </a:p>
          <a:p>
            <a:pPr marL="185738" marR="0" lvl="0" indent="-185738" algn="just"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Hijacking of projects by unscrupulous and rogue groupings that are claiming entitlements on municipal bids.</a:t>
            </a:r>
          </a:p>
          <a:p>
            <a:pPr marL="185738" marR="0" lvl="0" indent="-185738" algn="just"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Delays in the implementation of projects dealing with the upgrading of bulk infrastructure  and reticulation in municipalities.</a:t>
            </a:r>
          </a:p>
          <a:p>
            <a:pPr marL="185738" marR="0" lvl="0" indent="-185738" algn="just"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Inadequate allocation of operations and maintenance budgets  to sustain existing infrastructure.</a:t>
            </a:r>
          </a:p>
          <a:p>
            <a:pPr marL="185738" marR="0" lvl="0" indent="-185738" algn="just"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Insufficient bulk storage and supply in </a:t>
            </a:r>
            <a:r>
              <a:rPr kumimoji="0" lang="en-ZA" sz="1200" b="0" i="0" u="none" strike="noStrike" kern="1200" cap="none" spc="0" normalizeH="0" baseline="0" noProof="0" dirty="0" err="1">
                <a:ln>
                  <a:noFill/>
                </a:ln>
                <a:solidFill>
                  <a:srgbClr val="000000"/>
                </a:solidFill>
                <a:effectLst/>
                <a:uLnTx/>
                <a:uFillTx/>
                <a:latin typeface="Arial Narrow" panose="020B0606020202030204" pitchFamily="34" charset="0"/>
                <a:cs typeface="Arial" panose="020B0604020202020204" pitchFamily="34" charset="0"/>
                <a:sym typeface="Arial"/>
              </a:rPr>
              <a:t>Machadodorp</a:t>
            </a: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 where there is a shortfall of 1 Ml/ Day in the area.</a:t>
            </a:r>
          </a:p>
          <a:p>
            <a:pPr marL="185738" marR="0" lvl="0" indent="-185738" algn="just"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City of Tshwane </a:t>
            </a:r>
            <a:r>
              <a:rPr kumimoji="0" lang="en-GB"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supplies 3.0 Ml/ day  of water to Thembisile Hani as opposed to the agreed 16.8 Ml/ day.</a:t>
            </a:r>
          </a:p>
          <a:p>
            <a:pPr marL="185738" marR="0" lvl="0" indent="-185738" algn="just"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Insufficient water supply from </a:t>
            </a:r>
            <a:r>
              <a:rPr kumimoji="0" lang="en-ZA" sz="1200" b="0" i="0" u="none" strike="noStrike" kern="1200" cap="none" spc="0" normalizeH="0" baseline="0" noProof="0" dirty="0" err="1">
                <a:ln>
                  <a:noFill/>
                </a:ln>
                <a:solidFill>
                  <a:srgbClr val="000000"/>
                </a:solidFill>
                <a:effectLst/>
                <a:uLnTx/>
                <a:uFillTx/>
                <a:latin typeface="Arial Narrow" panose="020B0606020202030204" pitchFamily="34" charset="0"/>
                <a:cs typeface="Arial" panose="020B0604020202020204" pitchFamily="34" charset="0"/>
                <a:sym typeface="Arial"/>
              </a:rPr>
              <a:t>Mkhombo</a:t>
            </a: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 </a:t>
            </a:r>
            <a:r>
              <a:rPr kumimoji="0" lang="en-ZA" sz="1200" b="0" i="0" u="none" strike="noStrike" kern="1200" cap="none" spc="0" normalizeH="0" baseline="0" noProof="0" dirty="0" err="1">
                <a:ln>
                  <a:noFill/>
                </a:ln>
                <a:solidFill>
                  <a:srgbClr val="000000"/>
                </a:solidFill>
                <a:effectLst/>
                <a:uLnTx/>
                <a:uFillTx/>
                <a:latin typeface="Arial Narrow" panose="020B0606020202030204" pitchFamily="34" charset="0"/>
                <a:cs typeface="Arial" panose="020B0604020202020204" pitchFamily="34" charset="0"/>
                <a:sym typeface="Arial"/>
              </a:rPr>
              <a:t>Rhenostekop</a:t>
            </a: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 Dam through </a:t>
            </a:r>
            <a:r>
              <a:rPr kumimoji="0" lang="en-ZA" sz="1200" b="0" i="0" u="none" strike="noStrike" kern="1200" cap="none" spc="0" normalizeH="0" baseline="0" noProof="0" dirty="0" err="1">
                <a:ln>
                  <a:noFill/>
                </a:ln>
                <a:solidFill>
                  <a:srgbClr val="000000"/>
                </a:solidFill>
                <a:effectLst/>
                <a:uLnTx/>
                <a:uFillTx/>
                <a:latin typeface="Arial Narrow" panose="020B0606020202030204" pitchFamily="34" charset="0"/>
                <a:cs typeface="Arial" panose="020B0604020202020204" pitchFamily="34" charset="0"/>
                <a:sym typeface="Arial"/>
              </a:rPr>
              <a:t>Weltevreden</a:t>
            </a: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 (</a:t>
            </a:r>
            <a:r>
              <a:rPr kumimoji="0" lang="en-ZA" sz="1200" b="0" i="0" u="none" strike="noStrike" kern="1200" cap="none" spc="0" normalizeH="0" baseline="0" noProof="0" dirty="0" err="1">
                <a:ln>
                  <a:noFill/>
                </a:ln>
                <a:solidFill>
                  <a:srgbClr val="000000"/>
                </a:solidFill>
                <a:effectLst/>
                <a:uLnTx/>
                <a:uFillTx/>
                <a:latin typeface="Arial Narrow" panose="020B0606020202030204" pitchFamily="34" charset="0"/>
                <a:cs typeface="Arial" panose="020B0604020202020204" pitchFamily="34" charset="0"/>
                <a:sym typeface="Arial"/>
              </a:rPr>
              <a:t>Kameelrivier</a:t>
            </a: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 Water Treatment Works due to water unavailability affecting Dr JS Moroka municipality.</a:t>
            </a:r>
          </a:p>
          <a:p>
            <a:pPr marL="185738" marR="0" lvl="0" indent="-185738" algn="just"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Intermittent water supply at </a:t>
            </a:r>
            <a:r>
              <a:rPr kumimoji="0" lang="en-ZA" sz="1200" b="0" i="0" u="none" strike="noStrike" kern="1200" cap="none" spc="0" normalizeH="0" baseline="0" noProof="0" dirty="0" err="1">
                <a:ln>
                  <a:noFill/>
                </a:ln>
                <a:solidFill>
                  <a:srgbClr val="000000"/>
                </a:solidFill>
                <a:effectLst/>
                <a:uLnTx/>
                <a:uFillTx/>
                <a:latin typeface="Arial Narrow" panose="020B0606020202030204" pitchFamily="34" charset="0"/>
                <a:cs typeface="Arial" panose="020B0604020202020204" pitchFamily="34" charset="0"/>
                <a:sym typeface="Arial"/>
              </a:rPr>
              <a:t>Botleng</a:t>
            </a: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 Ext 3 – 7 (Victor Khanye), high water losses and insufficient capacity for additional storage.</a:t>
            </a:r>
          </a:p>
          <a:p>
            <a:pPr marL="185738" marR="0" lvl="0" indent="-185738" algn="just"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High Eskom debt, Emalahleni (</a:t>
            </a:r>
            <a:r>
              <a:rPr kumimoji="0" lang="en-ZA" sz="1200" b="1"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R6</a:t>
            </a:r>
            <a:r>
              <a:rPr kumimoji="0" lang="en-ZA" sz="1200" b="1" i="0" u="none" strike="noStrike" kern="1200" cap="none" spc="0" normalizeH="0" noProof="0" dirty="0">
                <a:ln>
                  <a:noFill/>
                </a:ln>
                <a:solidFill>
                  <a:srgbClr val="000000"/>
                </a:solidFill>
                <a:effectLst/>
                <a:uLnTx/>
                <a:uFillTx/>
                <a:latin typeface="Arial Narrow" panose="020B0606020202030204" pitchFamily="34" charset="0"/>
                <a:cs typeface="Arial" panose="020B0604020202020204" pitchFamily="34" charset="0"/>
                <a:sym typeface="Arial"/>
              </a:rPr>
              <a:t> 876 496 852</a:t>
            </a: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 Victor Kh</a:t>
            </a:r>
            <a:r>
              <a:rPr kumimoji="0" lang="en-ZA" sz="1200" b="1"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anye (</a:t>
            </a:r>
            <a:r>
              <a:rPr lang="en-ZA" sz="1200" b="1" dirty="0">
                <a:solidFill>
                  <a:srgbClr val="000000"/>
                </a:solidFill>
                <a:latin typeface="Arial Narrow" panose="020B0606020202030204" pitchFamily="34" charset="0"/>
                <a:cs typeface="Arial" panose="020B0604020202020204" pitchFamily="34" charset="0"/>
                <a:sym typeface="Arial"/>
              </a:rPr>
              <a:t>577 862 396</a:t>
            </a:r>
            <a:r>
              <a:rPr kumimoji="0" lang="en-ZA" sz="1200" b="1"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 </a:t>
            </a: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and Emakhazeni </a:t>
            </a:r>
            <a:r>
              <a:rPr kumimoji="0" lang="en-ZA" sz="1200" b="1"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a:t>
            </a:r>
            <a:r>
              <a:rPr lang="en-ZA" sz="1200" b="1" dirty="0">
                <a:solidFill>
                  <a:srgbClr val="000000"/>
                </a:solidFill>
                <a:latin typeface="Arial Narrow" panose="020B0606020202030204" pitchFamily="34" charset="0"/>
                <a:cs typeface="Arial" panose="020B0604020202020204" pitchFamily="34" charset="0"/>
                <a:sym typeface="Arial"/>
              </a:rPr>
              <a:t>107 008 203</a:t>
            </a:r>
            <a:r>
              <a:rPr kumimoji="0" lang="en-ZA" sz="1200" b="1"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 </a:t>
            </a: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and these municipalities are failing to pay their debts.</a:t>
            </a:r>
            <a:endParaRPr kumimoji="0" lang="en-GB"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endParaRPr>
          </a:p>
          <a:p>
            <a:pPr marL="185738" marR="0" lvl="0" indent="-185738" algn="just"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GB"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Land Invasion and Mushrooming of informal settlements also put pressure on existing infrastructure.</a:t>
            </a:r>
          </a:p>
          <a:p>
            <a:pPr marL="185738" marR="0" lvl="0" indent="-185738" algn="just"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GB"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Deteriorating state of roads which has been worsened by recent persistent rainfall</a:t>
            </a:r>
          </a:p>
        </p:txBody>
      </p:sp>
    </p:spTree>
    <p:extLst>
      <p:ext uri="{BB962C8B-B14F-4D97-AF65-F5344CB8AC3E}">
        <p14:creationId xmlns:p14="http://schemas.microsoft.com/office/powerpoint/2010/main" val="1592563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0"/>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defTabSz="742950" eaLnBrk="1" hangingPunct="1"/>
            <a:r>
              <a:rPr lang="en-ZA" b="1" dirty="0">
                <a:solidFill>
                  <a:prstClr val="black"/>
                </a:solidFill>
                <a:latin typeface="Calibri"/>
                <a:ea typeface="+mj-ea"/>
                <a:cs typeface="+mj-cs"/>
              </a:rPr>
              <a:t>NKANGALA DISTRICT</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42</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6" name="Content Placeholder 1"/>
          <p:cNvSpPr txBox="1">
            <a:spLocks/>
          </p:cNvSpPr>
          <p:nvPr/>
        </p:nvSpPr>
        <p:spPr bwMode="auto">
          <a:xfrm>
            <a:off x="0" y="482837"/>
            <a:ext cx="4786853" cy="5094434"/>
          </a:xfrm>
          <a:prstGeom prst="rect">
            <a:avLst/>
          </a:prstGeom>
          <a:solidFill>
            <a:srgbClr val="FFFFFF"/>
          </a:solidFill>
          <a:ln>
            <a:noFill/>
          </a:ln>
        </p:spPr>
        <p:txBody>
          <a:bodyPr vert="horz" wrap="square" lIns="74295" tIns="37148" rIns="74295" bIns="37148"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371475" rtl="0" eaLnBrk="1" fontAlgn="auto" latinLnBrk="0" hangingPunct="1">
              <a:lnSpc>
                <a:spcPct val="120000"/>
              </a:lnSpc>
              <a:spcBef>
                <a:spcPts val="0"/>
              </a:spcBef>
              <a:spcAft>
                <a:spcPts val="0"/>
              </a:spcAft>
              <a:buClrTx/>
              <a:buSzTx/>
              <a:buFont typeface="Arial" charset="0"/>
              <a:buNone/>
              <a:tabLst/>
              <a:defRPr/>
            </a:pPr>
            <a:r>
              <a:rPr kumimoji="0" lang="en-US" sz="1200" b="1" i="0" u="sng"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Implemented Interventions</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The district will be assisting 100 emerging farmers in the next five years to support them with tools and implements (R10 Million allocated) .</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200 SMME’s will be assisted in the next five years with tools and equipment to improve their business operations (R16 Million allocated)</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District is planning to convene the Renewable Energy Indaba in the 2022/2023 FY to deal with issues of Just Transition and low carbon future in the district. </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Construction of the 20 Ml/ day Loskop Regional Bulk Water Supply Scheme (to commence in June 2022) that will supplement the Thembisile Hani Municipality with 20 Ml/ day. The current WUL approval is for 11.4 Ml/ day.</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Construction of the Rust de Winter Regional Bulk Water Scheme that will augment the bulk water shortage with 10 Ml/ day in the Dr JS Municipality (</a:t>
            </a:r>
            <a:r>
              <a:rPr kumimoji="0" lang="en-ZA" sz="1200" b="0" i="0" u="none" strike="noStrike" kern="1200" cap="none" spc="0" normalizeH="0" baseline="0" noProof="0" dirty="0" err="1">
                <a:ln>
                  <a:noFill/>
                </a:ln>
                <a:solidFill>
                  <a:srgbClr val="000000"/>
                </a:solidFill>
                <a:effectLst/>
                <a:uLnTx/>
                <a:uFillTx/>
                <a:latin typeface="Arial Narrow" panose="020B0606020202030204" pitchFamily="34" charset="0"/>
                <a:cs typeface="Arial" panose="020B0604020202020204" pitchFamily="34" charset="0"/>
                <a:sym typeface="Arial"/>
              </a:rPr>
              <a:t>Moretele</a:t>
            </a: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 areas), currently at planning stage.</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The District has established and launched the </a:t>
            </a:r>
            <a:r>
              <a:rPr kumimoji="0" lang="en-GB"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Nkangala Economic Development Agency (NEDA) to champion economic development in the district.</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GB"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Refurbishment and upgrade of </a:t>
            </a:r>
            <a:r>
              <a:rPr kumimoji="0" lang="en-GB" sz="1200" b="0" i="0" u="none" strike="noStrike" kern="1200" cap="none" spc="0" normalizeH="0" baseline="0" noProof="0" dirty="0" err="1">
                <a:ln>
                  <a:noFill/>
                </a:ln>
                <a:solidFill>
                  <a:srgbClr val="000000"/>
                </a:solidFill>
                <a:effectLst/>
                <a:uLnTx/>
                <a:uFillTx/>
                <a:latin typeface="Arial Narrow" panose="020B0606020202030204" pitchFamily="34" charset="0"/>
                <a:cs typeface="Arial" panose="020B0604020202020204" pitchFamily="34" charset="0"/>
                <a:sym typeface="Arial"/>
              </a:rPr>
              <a:t>Delmas</a:t>
            </a:r>
            <a:r>
              <a:rPr kumimoji="0" lang="en-GB"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 waste water treatment works, currently at construction.</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GB"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The Province through DARDLEA has donated a total 4905 ha and 1256 ha of land to Thembisile Hani and Dr JS municipalities respectively as part of improving security of tenure in communities. The land transfer process is in progress. </a:t>
            </a:r>
            <a:endPar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endParaRP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endParaRPr kumimoji="0" lang="en-ZA" sz="1100" b="0" i="0" u="none" strike="noStrike" kern="1200" cap="none" spc="0" normalizeH="0" baseline="0" noProof="0" dirty="0">
              <a:ln>
                <a:noFill/>
              </a:ln>
              <a:solidFill>
                <a:srgbClr val="FF0000"/>
              </a:solidFill>
              <a:effectLst/>
              <a:uLnTx/>
              <a:uFillTx/>
              <a:latin typeface="Arial Narrow" panose="020B0606020202030204" pitchFamily="34" charset="0"/>
              <a:cs typeface="Arial" panose="020B0604020202020204" pitchFamily="34" charset="0"/>
              <a:sym typeface="Arial"/>
            </a:endParaRP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endParaRPr kumimoji="0" lang="en-ZA" sz="1100" b="0" i="0" u="none" strike="noStrike" kern="1200" cap="none" spc="0" normalizeH="0" baseline="0" noProof="0" dirty="0">
              <a:ln>
                <a:noFill/>
              </a:ln>
              <a:solidFill>
                <a:srgbClr val="FF0000"/>
              </a:solidFill>
              <a:effectLst/>
              <a:uLnTx/>
              <a:uFillTx/>
              <a:latin typeface="Arial Narrow" panose="020B0606020202030204" pitchFamily="34" charset="0"/>
              <a:cs typeface="Arial" panose="020B0604020202020204" pitchFamily="34" charset="0"/>
              <a:sym typeface="Arial"/>
            </a:endParaRP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endParaRPr kumimoji="0" lang="en-ZA" sz="1100" b="0" i="0" u="none" strike="noStrike" kern="1200" cap="none" spc="0" normalizeH="0" baseline="0" noProof="0" dirty="0">
              <a:ln>
                <a:noFill/>
              </a:ln>
              <a:solidFill>
                <a:srgbClr val="FF0000"/>
              </a:solidFill>
              <a:effectLst/>
              <a:uLnTx/>
              <a:uFillTx/>
              <a:latin typeface="Arial Narrow" panose="020B0606020202030204" pitchFamily="34" charset="0"/>
              <a:cs typeface="Arial" panose="020B0604020202020204" pitchFamily="34" charset="0"/>
              <a:sym typeface="Arial"/>
            </a:endParaRP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endParaRPr kumimoji="0" lang="en-ZA" sz="1056" b="0" i="0" u="none" strike="noStrike" kern="1200" cap="none" spc="0" normalizeH="0" baseline="0" noProof="0" dirty="0">
              <a:ln>
                <a:noFill/>
              </a:ln>
              <a:solidFill>
                <a:srgbClr val="FF0000"/>
              </a:solidFill>
              <a:effectLst/>
              <a:uLnTx/>
              <a:uFillTx/>
              <a:latin typeface="Arial" panose="020B0604020202020204" pitchFamily="34" charset="0"/>
              <a:ea typeface="ＭＳ Ｐゴシック" charset="0"/>
              <a:cs typeface="Arial" panose="020B0604020202020204" pitchFamily="34" charset="0"/>
              <a:sym typeface="Arial"/>
            </a:endParaRP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endParaRPr kumimoji="0" lang="en-GB" sz="1056" b="0" i="0" u="none" strike="noStrike" kern="1200" cap="none" spc="0" normalizeH="0" baseline="0" noProof="0" dirty="0">
              <a:ln>
                <a:noFill/>
              </a:ln>
              <a:solidFill>
                <a:srgbClr val="FF0000"/>
              </a:solidFill>
              <a:effectLst/>
              <a:uLnTx/>
              <a:uFillTx/>
              <a:latin typeface="Arial" panose="020B0604020202020204" pitchFamily="34" charset="0"/>
              <a:ea typeface="ＭＳ Ｐゴシック" charset="0"/>
              <a:cs typeface="Arial" panose="020B0604020202020204" pitchFamily="34" charset="0"/>
              <a:sym typeface="Arial"/>
            </a:endParaRPr>
          </a:p>
        </p:txBody>
      </p:sp>
      <p:sp>
        <p:nvSpPr>
          <p:cNvPr id="7" name="Content Placeholder 1"/>
          <p:cNvSpPr txBox="1">
            <a:spLocks/>
          </p:cNvSpPr>
          <p:nvPr/>
        </p:nvSpPr>
        <p:spPr bwMode="auto">
          <a:xfrm>
            <a:off x="4786853" y="539012"/>
            <a:ext cx="4600421" cy="4664782"/>
          </a:xfrm>
          <a:prstGeom prst="rect">
            <a:avLst/>
          </a:prstGeom>
          <a:solidFill>
            <a:srgbClr val="FFFFFF"/>
          </a:solidFill>
          <a:ln>
            <a:noFill/>
          </a:ln>
        </p:spPr>
        <p:txBody>
          <a:bodyPr vert="horz" wrap="square" lIns="74295" tIns="37148" rIns="74295" bIns="37148"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371475" rtl="0" eaLnBrk="1" fontAlgn="auto" latinLnBrk="0" hangingPunct="1">
              <a:lnSpc>
                <a:spcPct val="120000"/>
              </a:lnSpc>
              <a:spcBef>
                <a:spcPts val="0"/>
              </a:spcBef>
              <a:spcAft>
                <a:spcPts val="0"/>
              </a:spcAft>
              <a:buClrTx/>
              <a:buSzTx/>
              <a:buFont typeface="Arial" charset="0"/>
              <a:buNone/>
              <a:tabLst/>
              <a:defRPr/>
            </a:pPr>
            <a:r>
              <a:rPr kumimoji="0" lang="en-US" sz="1200" b="1" i="0" u="sng"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Required  Interventions</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Alignment of Powers and Functions of the District according to the ruling prescripts. The District should perform its duties of being a Water Service Authority.</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Security cluster intervention on the hijacking of projects.</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DWS to fast track the release of Water Use rights by the Loskop Irrigation Board to get the remaining 9.6 Ml/ Day whereas 3 Ml/ Day will be made available for the three Elias </a:t>
            </a:r>
            <a:r>
              <a:rPr kumimoji="0" lang="en-ZA" sz="1200" b="0" i="0" u="none" strike="noStrike" kern="1200" cap="none" spc="0" normalizeH="0" baseline="0" noProof="0" dirty="0" err="1">
                <a:ln>
                  <a:noFill/>
                </a:ln>
                <a:solidFill>
                  <a:srgbClr val="000000"/>
                </a:solidFill>
                <a:effectLst/>
                <a:uLnTx/>
                <a:uFillTx/>
                <a:latin typeface="Arial Narrow" panose="020B0606020202030204" pitchFamily="34" charset="0"/>
                <a:cs typeface="Arial" panose="020B0604020202020204" pitchFamily="34" charset="0"/>
                <a:sym typeface="Arial"/>
              </a:rPr>
              <a:t>Motsoaledi</a:t>
            </a: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 LM communities (</a:t>
            </a:r>
            <a:r>
              <a:rPr kumimoji="0" lang="en-ZA" sz="1200" b="0" i="0" u="none" strike="noStrike" kern="1200" cap="none" spc="0" normalizeH="0" baseline="0" noProof="0" dirty="0" err="1">
                <a:ln>
                  <a:noFill/>
                </a:ln>
                <a:solidFill>
                  <a:srgbClr val="000000"/>
                </a:solidFill>
                <a:effectLst/>
                <a:uLnTx/>
                <a:uFillTx/>
                <a:latin typeface="Arial Narrow" panose="020B0606020202030204" pitchFamily="34" charset="0"/>
                <a:cs typeface="Arial" panose="020B0604020202020204" pitchFamily="34" charset="0"/>
                <a:sym typeface="Arial"/>
              </a:rPr>
              <a:t>Moutse</a:t>
            </a: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 Water Scheme), over and above the 20 Ml/ Day for Thembisile Hani LM.</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Department of Mineral Resources and Energy to ensure that structures are established at all spheres of government to deal with the Just Transition programme.</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Eskom to improve access to the Ash resources for small business, repurposing the infrastructure at the power stations for Ash-beneficiation in support of the catalytic project: Fly Ash Beneficiation Plant.</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Compel the City of Tshwane to supply the agreed 16,8 Ml/ day  of water to Thembisile Hani.</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endParaRPr kumimoji="0" lang="en-ZA" sz="1138" b="0"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sym typeface="Arial"/>
            </a:endParaRP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endParaRPr kumimoji="0" lang="en-ZA" sz="1138" b="0"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sym typeface="Arial"/>
            </a:endParaRP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endParaRPr kumimoji="0" lang="en-ZA" sz="1138" b="0"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sym typeface="Arial"/>
            </a:endParaRP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endParaRPr kumimoji="0" lang="en-ZA" sz="1138" b="0"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sym typeface="Arial"/>
            </a:endParaRP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endParaRPr kumimoji="0" lang="en-ZA" sz="1138" b="0"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sym typeface="Arial"/>
            </a:endParaRP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endParaRPr kumimoji="0" lang="en-GB" sz="1138" b="0" i="0" u="none" strike="noStrike" kern="1200" cap="none" spc="0" normalizeH="0" baseline="0" noProof="0" dirty="0">
              <a:ln>
                <a:noFill/>
              </a:ln>
              <a:solidFill>
                <a:srgbClr val="000000"/>
              </a:solidFill>
              <a:effectLst/>
              <a:uLnTx/>
              <a:uFillTx/>
              <a:latin typeface="Arial"/>
              <a:ea typeface="ＭＳ Ｐゴシック" charset="0"/>
              <a:cs typeface="Arial" panose="020B0604020202020204" pitchFamily="34" charset="0"/>
              <a:sym typeface="Arial"/>
            </a:endParaRPr>
          </a:p>
        </p:txBody>
      </p:sp>
      <p:cxnSp>
        <p:nvCxnSpPr>
          <p:cNvPr id="8" name="Straight Connector 7"/>
          <p:cNvCxnSpPr/>
          <p:nvPr/>
        </p:nvCxnSpPr>
        <p:spPr>
          <a:xfrm>
            <a:off x="4786852" y="709667"/>
            <a:ext cx="0" cy="4550302"/>
          </a:xfrm>
          <a:prstGeom prst="line">
            <a:avLst/>
          </a:prstGeom>
          <a:noFill/>
          <a:ln w="28575" cap="flat" cmpd="sng" algn="ctr">
            <a:solidFill>
              <a:srgbClr val="5B9BD5">
                <a:shade val="95000"/>
                <a:satMod val="105000"/>
              </a:srgbClr>
            </a:solidFill>
            <a:prstDash val="solid"/>
          </a:ln>
          <a:effectLst/>
        </p:spPr>
      </p:cxnSp>
    </p:spTree>
    <p:extLst>
      <p:ext uri="{BB962C8B-B14F-4D97-AF65-F5344CB8AC3E}">
        <p14:creationId xmlns:p14="http://schemas.microsoft.com/office/powerpoint/2010/main" val="509764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0"/>
            <a:ext cx="9906000" cy="369332"/>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defTabSz="742950" eaLnBrk="1" hangingPunct="1"/>
            <a:r>
              <a:rPr lang="en-ZA" sz="1800" b="1" dirty="0">
                <a:solidFill>
                  <a:prstClr val="black"/>
                </a:solidFill>
                <a:latin typeface="Calibri"/>
                <a:ea typeface="+mn-ea"/>
              </a:rPr>
              <a:t>NKANGALA DISTRICT</a:t>
            </a:r>
            <a:endParaRPr lang="en-ZA" altLang="en-US" sz="2925" dirty="0">
              <a:solidFill>
                <a:srgbClr val="000000"/>
              </a:solidFill>
              <a:latin typeface="Arial Rounded MT Bold" panose="020F0704030504030204" pitchFamily="34" charset="0"/>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43</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3127156311"/>
              </p:ext>
            </p:extLst>
          </p:nvPr>
        </p:nvGraphicFramePr>
        <p:xfrm>
          <a:off x="0" y="369332"/>
          <a:ext cx="9906000" cy="4884075"/>
        </p:xfrm>
        <a:graphic>
          <a:graphicData uri="http://schemas.openxmlformats.org/drawingml/2006/table">
            <a:tbl>
              <a:tblPr firstRow="1" firstCol="1" bandRow="1"/>
              <a:tblGrid>
                <a:gridCol w="501440">
                  <a:extLst>
                    <a:ext uri="{9D8B030D-6E8A-4147-A177-3AD203B41FA5}">
                      <a16:colId xmlns:a16="http://schemas.microsoft.com/office/drawing/2014/main" val="20000"/>
                    </a:ext>
                  </a:extLst>
                </a:gridCol>
                <a:gridCol w="4702280">
                  <a:extLst>
                    <a:ext uri="{9D8B030D-6E8A-4147-A177-3AD203B41FA5}">
                      <a16:colId xmlns:a16="http://schemas.microsoft.com/office/drawing/2014/main" val="20001"/>
                    </a:ext>
                  </a:extLst>
                </a:gridCol>
                <a:gridCol w="4702280">
                  <a:extLst>
                    <a:ext uri="{9D8B030D-6E8A-4147-A177-3AD203B41FA5}">
                      <a16:colId xmlns:a16="http://schemas.microsoft.com/office/drawing/2014/main" val="142992920"/>
                    </a:ext>
                  </a:extLst>
                </a:gridCol>
              </a:tblGrid>
              <a:tr h="4884075">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0"/>
                        </a:spcAft>
                      </a:pPr>
                      <a:r>
                        <a:rPr lang="en-GB" sz="1200" b="1" dirty="0">
                          <a:solidFill>
                            <a:schemeClr val="tx1"/>
                          </a:solidFill>
                          <a:effectLst/>
                          <a:latin typeface="Arial Narrow" panose="020B0606020202030204" pitchFamily="34" charset="0"/>
                          <a:ea typeface="Times New Roman" charset="0"/>
                          <a:cs typeface="Times New Roman" charset="0"/>
                        </a:rPr>
                        <a:t>Basic Services</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lvl="0" indent="0" algn="just" defTabSz="371475" rtl="0" eaLnBrk="1" fontAlgn="auto" latinLnBrk="0" hangingPunct="1">
                        <a:lnSpc>
                          <a:spcPct val="120000"/>
                        </a:lnSpc>
                        <a:spcBef>
                          <a:spcPts val="0"/>
                        </a:spcBef>
                        <a:spcAft>
                          <a:spcPts val="0"/>
                        </a:spcAft>
                        <a:buClrTx/>
                        <a:buSzTx/>
                        <a:buFont typeface="Arial" charset="0"/>
                        <a:buNone/>
                        <a:tabLst/>
                        <a:defRPr/>
                      </a:pPr>
                      <a:r>
                        <a:rPr kumimoji="0" lang="en-US" sz="1056" b="1" i="0" u="sng"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cs typeface="Arial" panose="020B0604020202020204" pitchFamily="34" charset="0"/>
                          <a:sym typeface="Arial"/>
                        </a:rPr>
                        <a:t>Implemented Interventions</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056"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cs typeface="Arial" panose="020B0604020202020204" pitchFamily="34" charset="0"/>
                          <a:sym typeface="Arial"/>
                        </a:rPr>
                        <a:t>The district will be assisting 100 emerging farmers in the next five years to support them with tools and implements (R10 Million allocated) .</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056"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cs typeface="Arial" panose="020B0604020202020204" pitchFamily="34" charset="0"/>
                          <a:sym typeface="Arial"/>
                        </a:rPr>
                        <a:t>200 SMME’s will be assisted in the next five years with tools and equipment to improve their business operations (R16 Million allocated)</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056"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cs typeface="Arial" panose="020B0604020202020204" pitchFamily="34" charset="0"/>
                          <a:sym typeface="Arial"/>
                        </a:rPr>
                        <a:t>District is planning to convene the Renewable Energy Indaba in the 2022/2023 FY to deal with issues of Just Transition and low carbon future in the district. </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056"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cs typeface="Arial" panose="020B0604020202020204" pitchFamily="34" charset="0"/>
                          <a:sym typeface="Arial"/>
                        </a:rPr>
                        <a:t>Construction of the 20 Ml/ day Loskop Regional Bulk Water Supply Scheme (to commence in June 2022) that will supplement the </a:t>
                      </a:r>
                      <a:r>
                        <a:rPr kumimoji="0" lang="en-ZA" sz="1056" b="0" i="0" u="none" strike="noStrike" kern="1200" cap="none" spc="0" normalizeH="0" baseline="0" noProof="0" dirty="0" err="1">
                          <a:ln>
                            <a:noFill/>
                          </a:ln>
                          <a:solidFill>
                            <a:srgbClr val="000000"/>
                          </a:solidFill>
                          <a:effectLst/>
                          <a:uLnTx/>
                          <a:uFillTx/>
                          <a:latin typeface="Arial Narrow" panose="020B0606020202030204" pitchFamily="34" charset="0"/>
                          <a:ea typeface="ＭＳ Ｐゴシック" charset="0"/>
                          <a:cs typeface="Arial" panose="020B0604020202020204" pitchFamily="34" charset="0"/>
                          <a:sym typeface="Arial"/>
                        </a:rPr>
                        <a:t>Thembisile</a:t>
                      </a:r>
                      <a:r>
                        <a:rPr kumimoji="0" lang="en-ZA" sz="1056"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cs typeface="Arial" panose="020B0604020202020204" pitchFamily="34" charset="0"/>
                          <a:sym typeface="Arial"/>
                        </a:rPr>
                        <a:t> Hani Municipality with 20 Ml/ day. The current WUL approval is for 11.4 Ml/ day.</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056"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cs typeface="Arial" panose="020B0604020202020204" pitchFamily="34" charset="0"/>
                          <a:sym typeface="Arial"/>
                        </a:rPr>
                        <a:t>Construction of the Rust de Winter Regional Bulk Water Scheme that will augment the bulk water shortage with 10 Ml/ day in the Dr JS Municipality (</a:t>
                      </a:r>
                      <a:r>
                        <a:rPr kumimoji="0" lang="en-ZA" sz="1056" b="0" i="0" u="none" strike="noStrike" kern="1200" cap="none" spc="0" normalizeH="0" baseline="0" noProof="0" dirty="0" err="1">
                          <a:ln>
                            <a:noFill/>
                          </a:ln>
                          <a:solidFill>
                            <a:srgbClr val="000000"/>
                          </a:solidFill>
                          <a:effectLst/>
                          <a:uLnTx/>
                          <a:uFillTx/>
                          <a:latin typeface="Arial Narrow" panose="020B0606020202030204" pitchFamily="34" charset="0"/>
                          <a:ea typeface="ＭＳ Ｐゴシック" charset="0"/>
                          <a:cs typeface="Arial" panose="020B0604020202020204" pitchFamily="34" charset="0"/>
                          <a:sym typeface="Arial"/>
                        </a:rPr>
                        <a:t>Moretele</a:t>
                      </a:r>
                      <a:r>
                        <a:rPr kumimoji="0" lang="en-ZA" sz="1056"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cs typeface="Arial" panose="020B0604020202020204" pitchFamily="34" charset="0"/>
                          <a:sym typeface="Arial"/>
                        </a:rPr>
                        <a:t> areas), currently at planning stage.</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056"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cs typeface="Arial" panose="020B0604020202020204" pitchFamily="34" charset="0"/>
                          <a:sym typeface="Arial"/>
                        </a:rPr>
                        <a:t>The District has established and launched the </a:t>
                      </a:r>
                      <a:r>
                        <a:rPr kumimoji="0" lang="en-GB" sz="1056"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cs typeface="Arial" panose="020B0604020202020204" pitchFamily="34" charset="0"/>
                          <a:sym typeface="Arial"/>
                        </a:rPr>
                        <a:t>Nkangala Economic Development Agency (NEDA) to champion economic development in the district.</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GB" sz="1056"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cs typeface="Arial" panose="020B0604020202020204" pitchFamily="34" charset="0"/>
                          <a:sym typeface="Arial"/>
                        </a:rPr>
                        <a:t>Refurbishment and upgrade of </a:t>
                      </a:r>
                      <a:r>
                        <a:rPr kumimoji="0" lang="en-GB" sz="1056" b="0" i="0" u="none" strike="noStrike" kern="1200" cap="none" spc="0" normalizeH="0" baseline="0" noProof="0" dirty="0" err="1">
                          <a:ln>
                            <a:noFill/>
                          </a:ln>
                          <a:solidFill>
                            <a:srgbClr val="000000"/>
                          </a:solidFill>
                          <a:effectLst/>
                          <a:uLnTx/>
                          <a:uFillTx/>
                          <a:latin typeface="Arial Narrow" panose="020B0606020202030204" pitchFamily="34" charset="0"/>
                          <a:ea typeface="ＭＳ Ｐゴシック" charset="0"/>
                          <a:cs typeface="Arial" panose="020B0604020202020204" pitchFamily="34" charset="0"/>
                          <a:sym typeface="Arial"/>
                        </a:rPr>
                        <a:t>Delmas</a:t>
                      </a:r>
                      <a:r>
                        <a:rPr kumimoji="0" lang="en-GB" sz="1056"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cs typeface="Arial" panose="020B0604020202020204" pitchFamily="34" charset="0"/>
                          <a:sym typeface="Arial"/>
                        </a:rPr>
                        <a:t> waste water treatment works, currently at construction.</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GB" sz="1056"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cs typeface="Arial" panose="020B0604020202020204" pitchFamily="34" charset="0"/>
                          <a:sym typeface="Arial"/>
                        </a:rPr>
                        <a:t>The Province through DARDLEA has donated a total 4905 ha and 1256 ha of land to </a:t>
                      </a:r>
                      <a:r>
                        <a:rPr kumimoji="0" lang="en-GB" sz="1056" b="0" i="0" u="none" strike="noStrike" kern="1200" cap="none" spc="0" normalizeH="0" baseline="0" noProof="0" dirty="0" err="1">
                          <a:ln>
                            <a:noFill/>
                          </a:ln>
                          <a:solidFill>
                            <a:srgbClr val="000000"/>
                          </a:solidFill>
                          <a:effectLst/>
                          <a:uLnTx/>
                          <a:uFillTx/>
                          <a:latin typeface="Arial Narrow" panose="020B0606020202030204" pitchFamily="34" charset="0"/>
                          <a:ea typeface="ＭＳ Ｐゴシック" charset="0"/>
                          <a:cs typeface="Arial" panose="020B0604020202020204" pitchFamily="34" charset="0"/>
                          <a:sym typeface="Arial"/>
                        </a:rPr>
                        <a:t>Thembisile</a:t>
                      </a:r>
                      <a:r>
                        <a:rPr kumimoji="0" lang="en-GB" sz="1056"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cs typeface="Arial" panose="020B0604020202020204" pitchFamily="34" charset="0"/>
                          <a:sym typeface="Arial"/>
                        </a:rPr>
                        <a:t> Hani and Dr JS municipalities respectively as part of improving security of tenure in communities. The land transfer process is in progress. </a:t>
                      </a:r>
                      <a:endParaRPr kumimoji="0" lang="en-ZA" sz="1056"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cs typeface="Arial" panose="020B0604020202020204" pitchFamily="34" charset="0"/>
                        <a:sym typeface="Arial"/>
                      </a:endParaRP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endParaRPr kumimoji="0" lang="en-ZA" sz="1056" b="0" i="0" u="none" strike="noStrike" kern="1200" cap="none" spc="0" normalizeH="0" baseline="0" noProof="0" dirty="0">
                        <a:ln>
                          <a:noFill/>
                        </a:ln>
                        <a:solidFill>
                          <a:srgbClr val="FF0000"/>
                        </a:solidFill>
                        <a:effectLst/>
                        <a:uLnTx/>
                        <a:uFillTx/>
                        <a:latin typeface="Arial Narrow" panose="020B0606020202030204" pitchFamily="34" charset="0"/>
                        <a:ea typeface="ＭＳ Ｐゴシック" charset="0"/>
                        <a:cs typeface="Arial" panose="020B0604020202020204" pitchFamily="34" charset="0"/>
                        <a:sym typeface="Arial"/>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just" defTabSz="371475" rtl="0" eaLnBrk="1" fontAlgn="auto" latinLnBrk="0" hangingPunct="1">
                        <a:lnSpc>
                          <a:spcPct val="120000"/>
                        </a:lnSpc>
                        <a:spcBef>
                          <a:spcPts val="0"/>
                        </a:spcBef>
                        <a:spcAft>
                          <a:spcPts val="0"/>
                        </a:spcAft>
                        <a:buClrTx/>
                        <a:buSzTx/>
                        <a:buFont typeface="Arial" charset="0"/>
                        <a:buNone/>
                        <a:tabLst/>
                        <a:defRPr/>
                      </a:pPr>
                      <a:r>
                        <a:rPr kumimoji="0" lang="en-US" sz="1138" b="1" i="0" u="sng"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cs typeface="Arial" panose="020B0604020202020204" pitchFamily="34" charset="0"/>
                          <a:sym typeface="Arial"/>
                        </a:rPr>
                        <a:t>Required  Interventions</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138"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cs typeface="Arial" panose="020B0604020202020204" pitchFamily="34" charset="0"/>
                          <a:sym typeface="Arial"/>
                        </a:rPr>
                        <a:t>Alignment of Powers and Functions of the District according to the ruling prescripts. The District should perform its duties of being a Water Service Authority.</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138"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cs typeface="Arial" panose="020B0604020202020204" pitchFamily="34" charset="0"/>
                          <a:sym typeface="Arial"/>
                        </a:rPr>
                        <a:t>Security cluster intervention on the hijacking of projects.</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138"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cs typeface="Arial" panose="020B0604020202020204" pitchFamily="34" charset="0"/>
                          <a:sym typeface="Arial"/>
                        </a:rPr>
                        <a:t>DWS to fast track the release of Water Use rights by the Loskop Irrigation Board to get the remaining 9.6 Ml/ Day whereas 3 Ml/ Day will be made available for the three Elias </a:t>
                      </a:r>
                      <a:r>
                        <a:rPr kumimoji="0" lang="en-ZA" sz="1138" b="0" i="0" u="none" strike="noStrike" kern="1200" cap="none" spc="0" normalizeH="0" baseline="0" noProof="0" dirty="0" err="1">
                          <a:ln>
                            <a:noFill/>
                          </a:ln>
                          <a:solidFill>
                            <a:srgbClr val="000000"/>
                          </a:solidFill>
                          <a:effectLst/>
                          <a:uLnTx/>
                          <a:uFillTx/>
                          <a:latin typeface="Arial Narrow" panose="020B0606020202030204" pitchFamily="34" charset="0"/>
                          <a:ea typeface="ＭＳ Ｐゴシック" charset="0"/>
                          <a:cs typeface="Arial" panose="020B0604020202020204" pitchFamily="34" charset="0"/>
                          <a:sym typeface="Arial"/>
                        </a:rPr>
                        <a:t>Motsoaledi</a:t>
                      </a:r>
                      <a:r>
                        <a:rPr kumimoji="0" lang="en-ZA" sz="1138"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cs typeface="Arial" panose="020B0604020202020204" pitchFamily="34" charset="0"/>
                          <a:sym typeface="Arial"/>
                        </a:rPr>
                        <a:t> LM communities (</a:t>
                      </a:r>
                      <a:r>
                        <a:rPr kumimoji="0" lang="en-ZA" sz="1138" b="0" i="0" u="none" strike="noStrike" kern="1200" cap="none" spc="0" normalizeH="0" baseline="0" noProof="0" dirty="0" err="1">
                          <a:ln>
                            <a:noFill/>
                          </a:ln>
                          <a:solidFill>
                            <a:srgbClr val="000000"/>
                          </a:solidFill>
                          <a:effectLst/>
                          <a:uLnTx/>
                          <a:uFillTx/>
                          <a:latin typeface="Arial Narrow" panose="020B0606020202030204" pitchFamily="34" charset="0"/>
                          <a:ea typeface="ＭＳ Ｐゴシック" charset="0"/>
                          <a:cs typeface="Arial" panose="020B0604020202020204" pitchFamily="34" charset="0"/>
                          <a:sym typeface="Arial"/>
                        </a:rPr>
                        <a:t>Moutse</a:t>
                      </a:r>
                      <a:r>
                        <a:rPr kumimoji="0" lang="en-ZA" sz="1138"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cs typeface="Arial" panose="020B0604020202020204" pitchFamily="34" charset="0"/>
                          <a:sym typeface="Arial"/>
                        </a:rPr>
                        <a:t> Water Scheme), over and above the 20 Ml/ Day for </a:t>
                      </a:r>
                      <a:r>
                        <a:rPr kumimoji="0" lang="en-ZA" sz="1138" b="0" i="0" u="none" strike="noStrike" kern="1200" cap="none" spc="0" normalizeH="0" baseline="0" noProof="0" dirty="0" err="1">
                          <a:ln>
                            <a:noFill/>
                          </a:ln>
                          <a:solidFill>
                            <a:srgbClr val="000000"/>
                          </a:solidFill>
                          <a:effectLst/>
                          <a:uLnTx/>
                          <a:uFillTx/>
                          <a:latin typeface="Arial Narrow" panose="020B0606020202030204" pitchFamily="34" charset="0"/>
                          <a:ea typeface="ＭＳ Ｐゴシック" charset="0"/>
                          <a:cs typeface="Arial" panose="020B0604020202020204" pitchFamily="34" charset="0"/>
                          <a:sym typeface="Arial"/>
                        </a:rPr>
                        <a:t>Thembisile</a:t>
                      </a:r>
                      <a:r>
                        <a:rPr kumimoji="0" lang="en-ZA" sz="1138"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cs typeface="Arial" panose="020B0604020202020204" pitchFamily="34" charset="0"/>
                          <a:sym typeface="Arial"/>
                        </a:rPr>
                        <a:t> Hani LM.</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138"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cs typeface="Arial" panose="020B0604020202020204" pitchFamily="34" charset="0"/>
                          <a:sym typeface="Arial"/>
                        </a:rPr>
                        <a:t>Department of Mineral Resources and Energy to ensure that structures are established at all spheres of government to deal with the Just Transition programme.</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138"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cs typeface="Arial" panose="020B0604020202020204" pitchFamily="34" charset="0"/>
                          <a:sym typeface="Arial"/>
                        </a:rPr>
                        <a:t>Eskom to improve access to the Ash resources for small business, repurposing the infrastructure at the power stations for Ash-beneficiation in support of the catalytic project: Fly Ash Beneficiation Plant.</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138"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cs typeface="Arial" panose="020B0604020202020204" pitchFamily="34" charset="0"/>
                          <a:sym typeface="Arial"/>
                        </a:rPr>
                        <a:t>Compel the City of Tshwane to supply the agreed 16,8 Ml/ day  of water to </a:t>
                      </a:r>
                      <a:r>
                        <a:rPr kumimoji="0" lang="en-ZA" sz="1138" b="0" i="0" u="none" strike="noStrike" kern="1200" cap="none" spc="0" normalizeH="0" baseline="0" noProof="0" dirty="0" err="1">
                          <a:ln>
                            <a:noFill/>
                          </a:ln>
                          <a:solidFill>
                            <a:srgbClr val="000000"/>
                          </a:solidFill>
                          <a:effectLst/>
                          <a:uLnTx/>
                          <a:uFillTx/>
                          <a:latin typeface="Arial Narrow" panose="020B0606020202030204" pitchFamily="34" charset="0"/>
                          <a:ea typeface="ＭＳ Ｐゴシック" charset="0"/>
                          <a:cs typeface="Arial" panose="020B0604020202020204" pitchFamily="34" charset="0"/>
                          <a:sym typeface="Arial"/>
                        </a:rPr>
                        <a:t>Thembisile</a:t>
                      </a:r>
                      <a:r>
                        <a:rPr kumimoji="0" lang="en-ZA" sz="1138" b="0" i="0" u="none" strike="noStrike" kern="1200" cap="none" spc="0" normalizeH="0" baseline="0" noProof="0" dirty="0">
                          <a:ln>
                            <a:noFill/>
                          </a:ln>
                          <a:solidFill>
                            <a:srgbClr val="000000"/>
                          </a:solidFill>
                          <a:effectLst/>
                          <a:uLnTx/>
                          <a:uFillTx/>
                          <a:latin typeface="Arial Narrow" panose="020B0606020202030204" pitchFamily="34" charset="0"/>
                          <a:ea typeface="ＭＳ Ｐゴシック" charset="0"/>
                          <a:cs typeface="Arial" panose="020B0604020202020204" pitchFamily="34" charset="0"/>
                          <a:sym typeface="Arial"/>
                        </a:rPr>
                        <a:t> Hani.</a:t>
                      </a:r>
                    </a:p>
                    <a:p>
                      <a:pPr marL="171450" lvl="0" indent="-171450" algn="just">
                        <a:lnSpc>
                          <a:spcPct val="115000"/>
                        </a:lnSpc>
                        <a:spcAft>
                          <a:spcPts val="600"/>
                        </a:spcAft>
                        <a:buFont typeface="Arial" charset="0"/>
                        <a:buChar char="•"/>
                      </a:pPr>
                      <a:endParaRPr lang="en-GB" sz="1200" dirty="0">
                        <a:solidFill>
                          <a:schemeClr val="tx1"/>
                        </a:solidFill>
                        <a:effectLst/>
                        <a:latin typeface="Arial Narrow" panose="020B0606020202030204" pitchFamily="34" charset="0"/>
                        <a:ea typeface="Times New Roman" charset="0"/>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17871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0"/>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MUNICIPALITY: NKANGALA DISTRICT</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44</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526396205"/>
              </p:ext>
            </p:extLst>
          </p:nvPr>
        </p:nvGraphicFramePr>
        <p:xfrm>
          <a:off x="0" y="461665"/>
          <a:ext cx="9906000" cy="2752682"/>
        </p:xfrm>
        <a:graphic>
          <a:graphicData uri="http://schemas.openxmlformats.org/drawingml/2006/table">
            <a:tbl>
              <a:tblPr firstRow="1" bandRow="1"/>
              <a:tblGrid>
                <a:gridCol w="931039">
                  <a:extLst>
                    <a:ext uri="{9D8B030D-6E8A-4147-A177-3AD203B41FA5}">
                      <a16:colId xmlns:a16="http://schemas.microsoft.com/office/drawing/2014/main" val="3212686848"/>
                    </a:ext>
                  </a:extLst>
                </a:gridCol>
                <a:gridCol w="8974961">
                  <a:extLst>
                    <a:ext uri="{9D8B030D-6E8A-4147-A177-3AD203B41FA5}">
                      <a16:colId xmlns:a16="http://schemas.microsoft.com/office/drawing/2014/main" val="777191787"/>
                    </a:ext>
                  </a:extLst>
                </a:gridCol>
              </a:tblGrid>
              <a:tr h="212111">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Times New Roman" charset="0"/>
                        </a:rPr>
                        <a:t>Political</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lvl="0" indent="-171450" algn="just">
                        <a:lnSpc>
                          <a:spcPct val="115000"/>
                        </a:lnSpc>
                        <a:spcAft>
                          <a:spcPts val="600"/>
                        </a:spcAft>
                        <a:buFont typeface="Arial" charset="0"/>
                        <a:buChar char="•"/>
                      </a:pPr>
                      <a:r>
                        <a:rPr lang="en-GB" sz="1200" dirty="0">
                          <a:solidFill>
                            <a:schemeClr val="tx1"/>
                          </a:solidFill>
                          <a:effectLst/>
                          <a:latin typeface="Arial Narrow" panose="020B0606020202030204" pitchFamily="34" charset="0"/>
                          <a:ea typeface="Times New Roman" charset="0"/>
                          <a:cs typeface="Arial" panose="020B0604020202020204" pitchFamily="34" charset="0"/>
                        </a:rPr>
                        <a:t>The </a:t>
                      </a:r>
                      <a:r>
                        <a:rPr lang="en-GB" sz="1200" baseline="0" dirty="0">
                          <a:solidFill>
                            <a:schemeClr val="tx1"/>
                          </a:solidFill>
                          <a:effectLst/>
                          <a:latin typeface="Arial Narrow" panose="020B0606020202030204" pitchFamily="34" charset="0"/>
                          <a:ea typeface="Times New Roman" charset="0"/>
                          <a:cs typeface="Arial" panose="020B0604020202020204" pitchFamily="34" charset="0"/>
                        </a:rPr>
                        <a:t>council is </a:t>
                      </a:r>
                      <a:r>
                        <a:rPr lang="en-GB" sz="1200" dirty="0">
                          <a:solidFill>
                            <a:schemeClr val="tx1"/>
                          </a:solidFill>
                          <a:effectLst/>
                          <a:latin typeface="Arial Narrow" panose="020B0606020202030204" pitchFamily="34" charset="0"/>
                          <a:ea typeface="Times New Roman" charset="0"/>
                          <a:cs typeface="Arial" panose="020B0604020202020204" pitchFamily="34" charset="0"/>
                        </a:rPr>
                        <a:t>politically stable. </a:t>
                      </a:r>
                    </a:p>
                    <a:p>
                      <a:pPr marL="0" lvl="0" indent="0" algn="just">
                        <a:lnSpc>
                          <a:spcPct val="115000"/>
                        </a:lnSpc>
                        <a:spcAft>
                          <a:spcPts val="600"/>
                        </a:spcAft>
                        <a:buFont typeface="Arial" charset="0"/>
                        <a:buNone/>
                      </a:pPr>
                      <a:endParaRPr lang="en-GB" sz="1200" dirty="0">
                        <a:solidFill>
                          <a:schemeClr val="tx1"/>
                        </a:solidFill>
                        <a:effectLst/>
                        <a:latin typeface="Arial Narrow" panose="020B0606020202030204" pitchFamily="34" charset="0"/>
                        <a:ea typeface="Times New Roman" charset="0"/>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430421"/>
                  </a:ext>
                </a:extLst>
              </a:tr>
              <a:tr h="829649">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Governance</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marR="0" lvl="0" indent="-171450" algn="just" defTabSz="457200" rtl="0" eaLnBrk="1" fontAlgn="auto" latinLnBrk="0" hangingPunct="1">
                        <a:lnSpc>
                          <a:spcPct val="115000"/>
                        </a:lnSpc>
                        <a:spcBef>
                          <a:spcPts val="0"/>
                        </a:spcBef>
                        <a:spcAft>
                          <a:spcPts val="600"/>
                        </a:spcAft>
                        <a:buClrTx/>
                        <a:buSzTx/>
                        <a:buFont typeface="Arial" charset="0"/>
                        <a:buChar char="•"/>
                        <a:tabLst/>
                        <a:defRPr/>
                      </a:pPr>
                      <a:r>
                        <a:rPr lang="en-ZA" sz="1200" b="1" dirty="0">
                          <a:solidFill>
                            <a:schemeClr val="tx1"/>
                          </a:solidFill>
                          <a:effectLst/>
                          <a:latin typeface="Arial Narrow" panose="020B0606020202030204" pitchFamily="34" charset="0"/>
                          <a:ea typeface="Calibri" charset="0"/>
                          <a:cs typeface="Arial" panose="020B0604020202020204" pitchFamily="34" charset="0"/>
                        </a:rPr>
                        <a:t>Establishment and Functionality of Council, MPAC, Risk Management Committee and Audit Committee issues processed by these committees: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Delegations are currently being reviewed, the MPAC, Risk Committee and Audit Committee including Section 79 and Section 80 committees have been established. </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Council  is sitting as per legislation.</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3107117"/>
                  </a:ext>
                </a:extLst>
              </a:tr>
              <a:tr h="1444814">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Institutional Arrangement</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lvl="0" indent="-171450" algn="just">
                        <a:lnSpc>
                          <a:spcPct val="100000"/>
                        </a:lnSpc>
                        <a:spcAft>
                          <a:spcPts val="60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Arial" panose="020B0604020202020204" pitchFamily="34" charset="0"/>
                        </a:rPr>
                        <a:t>Status of filling of Top 6: </a:t>
                      </a:r>
                      <a:r>
                        <a:rPr lang="en-ZA" sz="1200" b="0" baseline="0" dirty="0">
                          <a:solidFill>
                            <a:schemeClr val="tx1"/>
                          </a:solidFill>
                          <a:effectLst/>
                          <a:latin typeface="Arial Narrow" panose="020B0606020202030204" pitchFamily="34" charset="0"/>
                          <a:ea typeface="Calibri" charset="0"/>
                          <a:cs typeface="Arial" panose="020B0604020202020204" pitchFamily="34" charset="0"/>
                        </a:rPr>
                        <a:t> </a:t>
                      </a:r>
                      <a:r>
                        <a:rPr lang="en-ZA" sz="1200" dirty="0">
                          <a:solidFill>
                            <a:schemeClr val="tx1"/>
                          </a:solidFill>
                          <a:effectLst/>
                          <a:latin typeface="Arial Narrow" panose="020B0606020202030204" pitchFamily="34" charset="0"/>
                          <a:ea typeface="Calibri" charset="0"/>
                          <a:cs typeface="Arial" panose="020B0604020202020204" pitchFamily="34" charset="0"/>
                        </a:rPr>
                        <a:t> 3 posts are filled and 3 are vacant</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 (</a:t>
                      </a:r>
                      <a:r>
                        <a:rPr lang="en-ZA" sz="1200" dirty="0">
                          <a:solidFill>
                            <a:schemeClr val="tx1"/>
                          </a:solidFill>
                          <a:effectLst/>
                          <a:latin typeface="Arial Narrow" panose="020B0606020202030204" pitchFamily="34" charset="0"/>
                          <a:ea typeface="Calibri" charset="0"/>
                          <a:cs typeface="Arial" panose="020B0604020202020204" pitchFamily="34" charset="0"/>
                        </a:rPr>
                        <a:t>Director Corporate Services, Director Technical Services, Director Community Services). </a:t>
                      </a:r>
                    </a:p>
                    <a:p>
                      <a:pPr marL="171450" marR="0" lvl="0" indent="-171450" algn="just" defTabSz="74295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Review of organogram :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Nkangala DM reviewed the organogram 30 June 2022. </a:t>
                      </a:r>
                    </a:p>
                    <a:p>
                      <a:pPr marL="171450" lvl="0" indent="-171450" algn="just">
                        <a:lnSpc>
                          <a:spcPct val="100000"/>
                        </a:lnSpc>
                        <a:spcAft>
                          <a:spcPts val="60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Arial" panose="020B0604020202020204" pitchFamily="34" charset="0"/>
                        </a:rPr>
                        <a:t>Implementation of Performance Management</a:t>
                      </a:r>
                      <a:r>
                        <a:rPr lang="en-ZA" sz="1200" dirty="0">
                          <a:solidFill>
                            <a:schemeClr val="tx1"/>
                          </a:solidFill>
                          <a:effectLst/>
                          <a:latin typeface="Arial Narrow" panose="020B0606020202030204" pitchFamily="34" charset="0"/>
                          <a:ea typeface="Calibri" charset="0"/>
                          <a:cs typeface="Arial" panose="020B0604020202020204" pitchFamily="34" charset="0"/>
                        </a:rPr>
                        <a:t>:</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 The district municipality is implementing the performance management system (PMS is being cascaded to all levels.</a:t>
                      </a:r>
                      <a:endParaRPr lang="en-GB" sz="1200" dirty="0">
                        <a:solidFill>
                          <a:schemeClr val="tx1"/>
                        </a:solidFill>
                        <a:effectLst/>
                        <a:latin typeface="Arial Narrow" panose="020B0606020202030204" pitchFamily="34" charset="0"/>
                        <a:ea typeface="Times New Roman" charset="0"/>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3591448"/>
                  </a:ext>
                </a:extLst>
              </a:tr>
            </a:tbl>
          </a:graphicData>
        </a:graphic>
      </p:graphicFrame>
    </p:spTree>
    <p:extLst>
      <p:ext uri="{BB962C8B-B14F-4D97-AF65-F5344CB8AC3E}">
        <p14:creationId xmlns:p14="http://schemas.microsoft.com/office/powerpoint/2010/main" val="632559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0"/>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defTabSz="742950" eaLnBrk="1" hangingPunct="1"/>
            <a:r>
              <a:rPr kumimoji="0" lang="en-ZA" sz="2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MUNICIPALITY:</a:t>
            </a:r>
            <a:r>
              <a:rPr lang="en-ZA" b="1" dirty="0">
                <a:solidFill>
                  <a:prstClr val="black"/>
                </a:solidFill>
                <a:latin typeface="Calibri"/>
                <a:ea typeface="+mj-ea"/>
                <a:cs typeface="+mj-cs"/>
              </a:rPr>
              <a:t> VICTOR KHANYE</a:t>
            </a:r>
            <a:r>
              <a:rPr kumimoji="0" lang="en-ZA" sz="2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45</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1818883193"/>
              </p:ext>
            </p:extLst>
          </p:nvPr>
        </p:nvGraphicFramePr>
        <p:xfrm>
          <a:off x="0" y="461665"/>
          <a:ext cx="9906000" cy="5629763"/>
        </p:xfrm>
        <a:graphic>
          <a:graphicData uri="http://schemas.openxmlformats.org/drawingml/2006/table">
            <a:tbl>
              <a:tblPr firstRow="1" firstCol="1" bandRow="1"/>
              <a:tblGrid>
                <a:gridCol w="1348845">
                  <a:extLst>
                    <a:ext uri="{9D8B030D-6E8A-4147-A177-3AD203B41FA5}">
                      <a16:colId xmlns:a16="http://schemas.microsoft.com/office/drawing/2014/main" val="20000"/>
                    </a:ext>
                  </a:extLst>
                </a:gridCol>
                <a:gridCol w="8557155">
                  <a:extLst>
                    <a:ext uri="{9D8B030D-6E8A-4147-A177-3AD203B41FA5}">
                      <a16:colId xmlns:a16="http://schemas.microsoft.com/office/drawing/2014/main" val="20001"/>
                    </a:ext>
                  </a:extLst>
                </a:gridCol>
              </a:tblGrid>
              <a:tr h="327978">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Times New Roman" charset="0"/>
                        </a:rPr>
                        <a:t>Political</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effectLst/>
                          <a:latin typeface="Arial Narrow" panose="020B0606020202030204" pitchFamily="34" charset="0"/>
                          <a:ea typeface="Times New Roman" charset="0"/>
                          <a:cs typeface="Arial" panose="020B0604020202020204" pitchFamily="34" charset="0"/>
                        </a:rPr>
                        <a:t>The municipal </a:t>
                      </a:r>
                      <a:r>
                        <a:rPr lang="en-GB" sz="1200" baseline="0" dirty="0">
                          <a:solidFill>
                            <a:schemeClr val="tx1"/>
                          </a:solidFill>
                          <a:effectLst/>
                          <a:latin typeface="Arial Narrow" panose="020B0606020202030204" pitchFamily="34" charset="0"/>
                          <a:ea typeface="Times New Roman" charset="0"/>
                          <a:cs typeface="Arial" panose="020B0604020202020204" pitchFamily="34" charset="0"/>
                        </a:rPr>
                        <a:t> council </a:t>
                      </a:r>
                      <a:r>
                        <a:rPr lang="en-GB" sz="1200" dirty="0">
                          <a:solidFill>
                            <a:schemeClr val="tx1"/>
                          </a:solidFill>
                          <a:effectLst/>
                          <a:latin typeface="Arial Narrow" panose="020B0606020202030204" pitchFamily="34" charset="0"/>
                          <a:ea typeface="Times New Roman" charset="0"/>
                          <a:cs typeface="Arial" panose="020B0604020202020204" pitchFamily="34" charset="0"/>
                        </a:rPr>
                        <a:t> is politically stable.</a:t>
                      </a:r>
                      <a:endPar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00680">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Governance</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Establishment and Functionality of Council, MPAC, Risk Management Committee and Audit Committee issues processed by these committees: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Delegations are currently being reviewed, the MPAC, Risk Committee and Audit Committee including Section 79 committees have been established. Section 80 committees have  recently been established. </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Council is meeting as per legislation.</a:t>
                      </a:r>
                      <a:endPar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1" dirty="0">
                          <a:solidFill>
                            <a:schemeClr val="tx1"/>
                          </a:solidFill>
                          <a:effectLst/>
                          <a:latin typeface="Arial Narrow" panose="020B0606020202030204" pitchFamily="34" charset="0"/>
                          <a:ea typeface="Calibri" charset="0"/>
                          <a:cs typeface="Arial" panose="020B0604020202020204" pitchFamily="34" charset="0"/>
                        </a:rPr>
                        <a:t>Provincial</a:t>
                      </a:r>
                      <a:r>
                        <a:rPr lang="en-ZA" sz="1200" b="1" baseline="0" dirty="0">
                          <a:solidFill>
                            <a:schemeClr val="tx1"/>
                          </a:solidFill>
                          <a:effectLst/>
                          <a:latin typeface="Arial Narrow" panose="020B0606020202030204" pitchFamily="34" charset="0"/>
                          <a:ea typeface="Calibri" charset="0"/>
                          <a:cs typeface="Arial" panose="020B0604020202020204" pitchFamily="34" charset="0"/>
                        </a:rPr>
                        <a:t> Intervention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No intervention in the municipality in the period under review</a:t>
                      </a:r>
                      <a:endPar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Times New Roman" charset="0"/>
                        <a:cs typeface="Calibri"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983934">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Institutional Arrangement</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lvl="0" indent="-171450" algn="just">
                        <a:lnSpc>
                          <a:spcPct val="100000"/>
                        </a:lnSpc>
                        <a:spcAft>
                          <a:spcPts val="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Calibri" charset="0"/>
                        </a:rPr>
                        <a:t>Total number of posts on organogram , how many are filled and how many are vacant:</a:t>
                      </a:r>
                      <a:r>
                        <a:rPr lang="en-ZA" sz="1200" b="1" baseline="0" dirty="0">
                          <a:solidFill>
                            <a:schemeClr val="tx1"/>
                          </a:solidFill>
                          <a:effectLst/>
                          <a:latin typeface="Arial Narrow" panose="020B0606020202030204" pitchFamily="34" charset="0"/>
                          <a:ea typeface="Calibri" charset="0"/>
                          <a:cs typeface="Calibri" charset="0"/>
                        </a:rPr>
                        <a:t> </a:t>
                      </a:r>
                      <a:r>
                        <a:rPr lang="en-ZA" sz="1200" baseline="0" dirty="0">
                          <a:solidFill>
                            <a:schemeClr val="tx1"/>
                          </a:solidFill>
                          <a:effectLst/>
                          <a:latin typeface="Arial Narrow" panose="020B0606020202030204" pitchFamily="34" charset="0"/>
                          <a:ea typeface="Calibri" charset="0"/>
                          <a:cs typeface="Calibri" charset="0"/>
                        </a:rPr>
                        <a:t>Total number of posts is 541, number of posts filled 401  and there are 140 vacant posts.</a:t>
                      </a:r>
                      <a:endParaRPr lang="en-GB" sz="1200" dirty="0">
                        <a:solidFill>
                          <a:schemeClr val="tx1"/>
                        </a:solidFill>
                        <a:effectLst/>
                        <a:latin typeface="Arial Narrow" panose="020B0606020202030204" pitchFamily="34" charset="0"/>
                        <a:ea typeface="Times New Roman" charset="0"/>
                        <a:cs typeface="Calibri" charset="0"/>
                      </a:endParaRPr>
                    </a:p>
                    <a:p>
                      <a:pPr marL="171450" marR="0" lvl="0" indent="-171450"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Status of filling of Top 6: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 3 senior managers posts are filled and 2 posts are vacant (Director Community Services and Director Corporate Services is vacant.)The Municipality does not have a department dealing with Development and Planning. </a:t>
                      </a:r>
                    </a:p>
                    <a:p>
                      <a:pPr marL="171450" marR="0" lvl="0" indent="-171450"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err="1">
                          <a:ln>
                            <a:noFill/>
                          </a:ln>
                          <a:solidFill>
                            <a:schemeClr val="tx1"/>
                          </a:solidFill>
                          <a:effectLst/>
                          <a:uLnTx/>
                          <a:uFillTx/>
                          <a:latin typeface="Arial Narrow" panose="020B0606020202030204" pitchFamily="34" charset="0"/>
                          <a:ea typeface="Calibri" charset="0"/>
                          <a:cs typeface="Calibri" charset="0"/>
                        </a:rPr>
                        <a:t>Reviewal</a:t>
                      </a: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 of organogram and correct grading: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The organogram was last reviewed in May 2022. </a:t>
                      </a:r>
                    </a:p>
                    <a:p>
                      <a:pPr marL="171450" lvl="0" indent="-171450" algn="just">
                        <a:lnSpc>
                          <a:spcPct val="100000"/>
                        </a:lnSpc>
                        <a:spcAft>
                          <a:spcPts val="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Calibri" charset="0"/>
                        </a:rPr>
                        <a:t>Implementation of Performance Management</a:t>
                      </a:r>
                      <a:r>
                        <a:rPr lang="en-ZA" sz="1200" dirty="0">
                          <a:solidFill>
                            <a:schemeClr val="tx1"/>
                          </a:solidFill>
                          <a:effectLst/>
                          <a:latin typeface="Arial Narrow" panose="020B0606020202030204" pitchFamily="34" charset="0"/>
                          <a:ea typeface="Calibri" charset="0"/>
                          <a:cs typeface="Calibri" charset="0"/>
                        </a:rPr>
                        <a:t>:</a:t>
                      </a:r>
                      <a:r>
                        <a:rPr lang="en-ZA" sz="1200" baseline="0" dirty="0">
                          <a:solidFill>
                            <a:schemeClr val="tx1"/>
                          </a:solidFill>
                          <a:effectLst/>
                          <a:latin typeface="Arial Narrow" panose="020B0606020202030204" pitchFamily="34" charset="0"/>
                          <a:ea typeface="Calibri" charset="0"/>
                          <a:cs typeface="Calibri" charset="0"/>
                        </a:rPr>
                        <a:t> The Municipality is implementing the performance management to Section 54 &amp; 56 managers.</a:t>
                      </a:r>
                      <a:endParaRPr lang="en-GB" sz="1200" dirty="0">
                        <a:solidFill>
                          <a:schemeClr val="tx1"/>
                        </a:solidFill>
                        <a:effectLst/>
                        <a:latin typeface="Arial Narrow" panose="020B0606020202030204" pitchFamily="34" charset="0"/>
                        <a:ea typeface="Times New Roman" charset="0"/>
                        <a:cs typeface="Calibri"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699557">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Times New Roman" charset="0"/>
                        </a:rPr>
                        <a:t>Financial Management</a:t>
                      </a:r>
                      <a:r>
                        <a:rPr lang="en-GB" sz="1200" b="1" baseline="0" dirty="0">
                          <a:solidFill>
                            <a:schemeClr val="tx1"/>
                          </a:solidFill>
                          <a:effectLst/>
                          <a:latin typeface="Arial Narrow" panose="020B0606020202030204" pitchFamily="34" charset="0"/>
                          <a:ea typeface="Times New Roman" charset="0"/>
                          <a:cs typeface="Times New Roman" charset="0"/>
                        </a:rPr>
                        <a:t> </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In 2015/16 ,2016/1 7, 2017/18 the municipality obtained a qualified audit outcome, in 2017/18, the municipality regressed to a disclaimer audit outcome., in 2019/20 the municipality improved to a qualified audit outcome.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The personnel costs as a percentage of operational budget is a  at 28%, which is within  the norm of 25%-40%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UIFW 2019/20 ( R 259 617 718) 2020/21 </a:t>
                      </a: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(R460 572 456 million)</a:t>
                      </a:r>
                      <a:endPar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Irregular Expenditure: R 188 318 895 million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F/W Expenditure: R 87 612 056 million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Unauthorized Expenditure: R 184 641 505 million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DWS DEBT: R1 111 838 million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ESKOM DEBT: R577 862 396 million as at September 2022</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1638021">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0"/>
                        </a:spcAft>
                      </a:pPr>
                      <a:r>
                        <a:rPr lang="en-ZA" sz="1200" b="1" dirty="0">
                          <a:solidFill>
                            <a:schemeClr val="tx1"/>
                          </a:solidFill>
                          <a:effectLst/>
                          <a:latin typeface="Arial Narrow" panose="020B0606020202030204" pitchFamily="34" charset="0"/>
                          <a:ea typeface="Calibri" charset="0"/>
                          <a:cs typeface="Times New Roman" charset="0"/>
                        </a:rPr>
                        <a:t>Public Participation</a:t>
                      </a:r>
                      <a:endParaRPr lang="en-GB" sz="1200" b="1" dirty="0">
                        <a:solidFill>
                          <a:schemeClr val="tx1"/>
                        </a:solidFill>
                        <a:effectLst/>
                        <a:latin typeface="Arial Narrow" panose="020B0606020202030204" pitchFamily="34" charset="0"/>
                        <a:ea typeface="Times New Roman" charset="0"/>
                        <a:cs typeface="Times New Roman" charset="0"/>
                      </a:endParaRPr>
                    </a:p>
                    <a:p>
                      <a:pPr>
                        <a:spcAft>
                          <a:spcPts val="0"/>
                        </a:spcAft>
                      </a:pPr>
                      <a:r>
                        <a:rPr lang="en-ZA" sz="1200" b="1" dirty="0">
                          <a:solidFill>
                            <a:schemeClr val="tx1"/>
                          </a:solidFill>
                          <a:effectLst/>
                          <a:latin typeface="Arial Narrow" panose="020B0606020202030204" pitchFamily="34" charset="0"/>
                          <a:ea typeface="Calibri" charset="0"/>
                          <a:cs typeface="Times New Roman" charset="0"/>
                        </a:rPr>
                        <a:t> </a:t>
                      </a:r>
                      <a:endParaRPr lang="en-GB" sz="1200" b="1" dirty="0">
                        <a:solidFill>
                          <a:schemeClr val="tx1"/>
                        </a:solidFill>
                        <a:effectLst/>
                        <a:latin typeface="Arial Narrow" panose="020B0606020202030204" pitchFamily="34" charset="0"/>
                        <a:ea typeface="Times New Roman" charset="0"/>
                        <a:cs typeface="Times New Roman" charset="0"/>
                      </a:endParaRPr>
                    </a:p>
                    <a:p>
                      <a:pPr>
                        <a:spcAft>
                          <a:spcPts val="0"/>
                        </a:spcAft>
                      </a:pPr>
                      <a:r>
                        <a:rPr lang="en-ZA" sz="1200" b="1" dirty="0">
                          <a:solidFill>
                            <a:schemeClr val="tx1"/>
                          </a:solidFill>
                          <a:effectLst/>
                          <a:latin typeface="Arial Narrow" panose="020B0606020202030204" pitchFamily="34" charset="0"/>
                          <a:ea typeface="Calibri" charset="0"/>
                          <a:cs typeface="Times New Roman" charset="0"/>
                        </a:rPr>
                        <a:t> </a:t>
                      </a:r>
                      <a:endParaRPr lang="en-GB" sz="1200" b="1" dirty="0">
                        <a:solidFill>
                          <a:schemeClr val="tx1"/>
                        </a:solidFill>
                        <a:effectLst/>
                        <a:latin typeface="Arial Narrow" panose="020B0606020202030204" pitchFamily="34" charset="0"/>
                        <a:ea typeface="Times New Roman" charset="0"/>
                        <a:cs typeface="Times New Roman" charset="0"/>
                      </a:endParaRPr>
                    </a:p>
                    <a:p>
                      <a:pPr>
                        <a:spcAft>
                          <a:spcPts val="0"/>
                        </a:spcAft>
                      </a:pPr>
                      <a:r>
                        <a:rPr lang="en-ZA" sz="1200" b="1" dirty="0">
                          <a:solidFill>
                            <a:schemeClr val="tx1"/>
                          </a:solidFill>
                          <a:effectLst/>
                          <a:latin typeface="Arial Narrow" panose="020B0606020202030204" pitchFamily="34" charset="0"/>
                          <a:ea typeface="Calibri" charset="0"/>
                          <a:cs typeface="Times New Roman" charset="0"/>
                        </a:rPr>
                        <a:t> </a:t>
                      </a:r>
                      <a:endParaRPr lang="en-GB" sz="1200" b="1" dirty="0">
                        <a:solidFill>
                          <a:schemeClr val="tx1"/>
                        </a:solidFill>
                        <a:effectLst/>
                        <a:latin typeface="Arial Narrow" panose="020B0606020202030204" pitchFamily="34" charset="0"/>
                        <a:ea typeface="Times New Roman" charset="0"/>
                        <a:cs typeface="Times New Roman" charset="0"/>
                      </a:endParaRPr>
                    </a:p>
                    <a:p>
                      <a:pPr>
                        <a:spcAft>
                          <a:spcPts val="0"/>
                        </a:spcAft>
                      </a:pPr>
                      <a:r>
                        <a:rPr lang="en-ZA" sz="1200" b="1" dirty="0">
                          <a:solidFill>
                            <a:schemeClr val="tx1"/>
                          </a:solidFill>
                          <a:effectLst/>
                          <a:latin typeface="Arial Narrow" panose="020B0606020202030204" pitchFamily="34" charset="0"/>
                          <a:ea typeface="Calibri" charset="0"/>
                          <a:cs typeface="Times New Roman" charset="0"/>
                        </a:rPr>
                        <a:t> </a:t>
                      </a:r>
                      <a:endParaRPr lang="en-GB" sz="1200" b="1" dirty="0">
                        <a:solidFill>
                          <a:schemeClr val="tx1"/>
                        </a:solidFill>
                        <a:effectLst/>
                        <a:latin typeface="Arial Narrow" panose="020B0606020202030204" pitchFamily="34" charset="0"/>
                        <a:ea typeface="Times New Roman" charset="0"/>
                        <a:cs typeface="Times New Roman" charset="0"/>
                      </a:endParaRPr>
                    </a:p>
                    <a:p>
                      <a:pPr>
                        <a:spcAft>
                          <a:spcPts val="0"/>
                        </a:spcAft>
                      </a:pPr>
                      <a:r>
                        <a:rPr lang="en-ZA" sz="1200" b="1" dirty="0">
                          <a:solidFill>
                            <a:schemeClr val="tx1"/>
                          </a:solidFill>
                          <a:effectLst/>
                          <a:latin typeface="Arial Narrow" panose="020B0606020202030204" pitchFamily="34" charset="0"/>
                          <a:ea typeface="Calibri" charset="0"/>
                          <a:cs typeface="Times New Roman" charset="0"/>
                        </a:rPr>
                        <a:t> </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80975" marR="0" lvl="0" indent="-180975" algn="just" defTabSz="74295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Number of ward committees established and functional ward committees: </a:t>
                      </a:r>
                      <a:r>
                        <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sym typeface="Arial"/>
                        </a:rPr>
                        <a:t> 9 out 9  ward committees  have been established to date.  Ward Committee induction was done on all wards. 3 out of 9 ward committees are functional. </a:t>
                      </a:r>
                    </a:p>
                    <a:p>
                      <a:pPr marL="180975" marR="0" lvl="0" indent="-180975" algn="just" defTabSz="74295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CDWs appointed vs Vacancies: </a:t>
                      </a:r>
                      <a:r>
                        <a:rPr kumimoji="0" lang="en-GB"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7 CDWs have been appointed and there is 2 vacancies. The Department of COGTA has initiated a process to filling some of the vacant CDW positions.</a:t>
                      </a:r>
                      <a:endPar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sym typeface="Arial"/>
                      </a:endParaRPr>
                    </a:p>
                    <a:p>
                      <a:pPr marL="171450" marR="0" lvl="0" indent="-171450"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Does municipality have complaints management system and is it effective, what are the turn around times to respond to issues</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 The municipality has an effective complaints management system and the turnaround time to respond to issues is 3 days.</a:t>
                      </a:r>
                      <a:endPar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charset="0"/>
                        <a:cs typeface="Calibri" charset="0"/>
                      </a:endParaRPr>
                    </a:p>
                    <a:p>
                      <a:pPr marL="171450" marR="0" lvl="0" indent="-171450"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Strategies put in place to deal with community complaints to reduce court actions against the municipality</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 The municipality has developed an Early Warning System and Petitions Committee.</a:t>
                      </a:r>
                      <a:endPar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charset="0"/>
                        <a:cs typeface="Calibri" charset="0"/>
                      </a:endParaRPr>
                    </a:p>
                    <a:p>
                      <a:pPr marL="171450" marR="0" lvl="0" indent="-171450"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Does the municipality have an approved public participation strategy: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The Municipality Public Participation Strategy is currently under review.</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Times New Roman" charset="0"/>
                        </a:rPr>
                        <a:t> </a:t>
                      </a:r>
                      <a:endPar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51353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0"/>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defTabSz="742950" eaLnBrk="1" hangingPunct="1"/>
            <a:r>
              <a:rPr kumimoji="0" lang="en-ZA" sz="2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MUNICIPALITY:</a:t>
            </a:r>
            <a:r>
              <a:rPr lang="en-ZA" b="1" dirty="0">
                <a:solidFill>
                  <a:prstClr val="black"/>
                </a:solidFill>
                <a:latin typeface="Calibri"/>
                <a:ea typeface="+mj-ea"/>
                <a:cs typeface="+mj-cs"/>
              </a:rPr>
              <a:t> VICTOR KHANYE</a:t>
            </a:r>
            <a:r>
              <a:rPr kumimoji="0" lang="en-ZA" sz="2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46</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5" name="Content Placeholder 6"/>
          <p:cNvGraphicFramePr>
            <a:graphicFrameLocks/>
          </p:cNvGraphicFramePr>
          <p:nvPr>
            <p:extLst>
              <p:ext uri="{D42A27DB-BD31-4B8C-83A1-F6EECF244321}">
                <p14:modId xmlns:p14="http://schemas.microsoft.com/office/powerpoint/2010/main" val="625942354"/>
              </p:ext>
            </p:extLst>
          </p:nvPr>
        </p:nvGraphicFramePr>
        <p:xfrm>
          <a:off x="0" y="461665"/>
          <a:ext cx="9906000" cy="2926408"/>
        </p:xfrm>
        <a:graphic>
          <a:graphicData uri="http://schemas.openxmlformats.org/drawingml/2006/table">
            <a:tbl>
              <a:tblPr firstRow="1" firstCol="1" bandRow="1"/>
              <a:tblGrid>
                <a:gridCol w="1251047">
                  <a:extLst>
                    <a:ext uri="{9D8B030D-6E8A-4147-A177-3AD203B41FA5}">
                      <a16:colId xmlns:a16="http://schemas.microsoft.com/office/drawing/2014/main" val="20000"/>
                    </a:ext>
                  </a:extLst>
                </a:gridCol>
                <a:gridCol w="8654953">
                  <a:extLst>
                    <a:ext uri="{9D8B030D-6E8A-4147-A177-3AD203B41FA5}">
                      <a16:colId xmlns:a16="http://schemas.microsoft.com/office/drawing/2014/main" val="20001"/>
                    </a:ext>
                  </a:extLst>
                </a:gridCol>
              </a:tblGrid>
              <a:tr h="2319866">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0"/>
                        </a:spcAft>
                      </a:pPr>
                      <a:r>
                        <a:rPr lang="en-ZA" sz="1200" b="1" dirty="0">
                          <a:effectLst/>
                          <a:latin typeface="Arial Narrow" panose="020B0606020202030204" pitchFamily="34" charset="0"/>
                          <a:ea typeface="Calibri" charset="0"/>
                          <a:cs typeface="Times New Roman" charset="0"/>
                        </a:rPr>
                        <a:t>Basic Services</a:t>
                      </a:r>
                      <a:endParaRPr lang="en-GB" sz="1200" b="1" dirty="0">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07000"/>
                        </a:lnSpc>
                        <a:spcBef>
                          <a:spcPct val="20000"/>
                        </a:spcBef>
                        <a:spcAft>
                          <a:spcPts val="800"/>
                        </a:spcAft>
                        <a:buClrTx/>
                        <a:buSzTx/>
                        <a:buFont typeface="Arial" panose="020B0604020202020204" pitchFamily="34" charset="0"/>
                        <a:buChar char="•"/>
                        <a:tabLst/>
                        <a:defRPr/>
                      </a:pPr>
                      <a:r>
                        <a:rPr lang="en-ZA" sz="1200" b="0" kern="1200" baseline="0" noProof="0" dirty="0">
                          <a:solidFill>
                            <a:schemeClr val="tx1"/>
                          </a:solidFill>
                          <a:latin typeface="Arial Narrow" panose="020B0606020202030204" pitchFamily="34" charset="0"/>
                          <a:ea typeface="+mn-ea"/>
                          <a:cs typeface="+mn-cs"/>
                        </a:rPr>
                        <a:t>The municipality has the following </a:t>
                      </a:r>
                      <a:r>
                        <a:rPr lang="en-ZA" sz="1200" b="1" kern="1200" baseline="0" noProof="0" dirty="0">
                          <a:solidFill>
                            <a:schemeClr val="tx1"/>
                          </a:solidFill>
                          <a:latin typeface="Arial Narrow" panose="020B0606020202030204" pitchFamily="34" charset="0"/>
                          <a:ea typeface="+mn-ea"/>
                          <a:cs typeface="+mn-cs"/>
                        </a:rPr>
                        <a:t>basic service backlog: </a:t>
                      </a:r>
                      <a:r>
                        <a:rPr lang="en-ZA" sz="1200" b="0" kern="1200" baseline="0" noProof="0" dirty="0">
                          <a:solidFill>
                            <a:schemeClr val="tx1"/>
                          </a:solidFill>
                          <a:latin typeface="Arial Narrow" panose="020B0606020202030204" pitchFamily="34" charset="0"/>
                          <a:ea typeface="+mn-ea"/>
                          <a:cs typeface="+mn-cs"/>
                        </a:rPr>
                        <a:t>water (13,1%), sanitation (1,3%), electricity (6,5%) and refuse removal (27,8%).</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mn-cs"/>
                        </a:rPr>
                        <a:t>Areas without water since 1994</a:t>
                      </a:r>
                      <a:r>
                        <a:rPr lang="en-ZA" sz="1200" b="0" kern="1200" baseline="0" dirty="0">
                          <a:solidFill>
                            <a:schemeClr val="tx1"/>
                          </a:solidFill>
                          <a:latin typeface="Arial Narrow" panose="020B0606020202030204" pitchFamily="34" charset="0"/>
                          <a:ea typeface="+mn-ea"/>
                          <a:cs typeface="+mn-cs"/>
                        </a:rPr>
                        <a:t>: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The municipality has the following areas which have no water connection and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depend on temporary supply of water: </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Waaikraal</a:t>
                      </a:r>
                      <a:r>
                        <a:rPr lang="en-ZA" sz="1200" b="0" kern="1200" baseline="0" dirty="0">
                          <a:solidFill>
                            <a:schemeClr val="tx1"/>
                          </a:solidFill>
                          <a:latin typeface="Arial Narrow" panose="020B0606020202030204" pitchFamily="34" charset="0"/>
                          <a:ea typeface="+mn-ea"/>
                          <a:cs typeface="+mn-cs"/>
                        </a:rPr>
                        <a:t> (Ward 7); </a:t>
                      </a:r>
                      <a:r>
                        <a:rPr lang="en-ZA" sz="1200" b="0" kern="1200" baseline="0" dirty="0" err="1">
                          <a:solidFill>
                            <a:schemeClr val="tx1"/>
                          </a:solidFill>
                          <a:latin typeface="Arial Narrow" panose="020B0606020202030204" pitchFamily="34" charset="0"/>
                          <a:ea typeface="+mn-ea"/>
                          <a:cs typeface="+mn-cs"/>
                        </a:rPr>
                        <a:t>Brakfontein</a:t>
                      </a:r>
                      <a:r>
                        <a:rPr lang="en-ZA" sz="1200" b="0" kern="1200" baseline="0" dirty="0">
                          <a:solidFill>
                            <a:schemeClr val="tx1"/>
                          </a:solidFill>
                          <a:latin typeface="Arial Narrow" panose="020B0606020202030204" pitchFamily="34" charset="0"/>
                          <a:ea typeface="+mn-ea"/>
                          <a:cs typeface="+mn-cs"/>
                        </a:rPr>
                        <a:t> (Ward 9); </a:t>
                      </a:r>
                      <a:r>
                        <a:rPr lang="en-ZA" sz="1200" b="0" kern="1200" baseline="0" dirty="0" err="1">
                          <a:solidFill>
                            <a:schemeClr val="tx1"/>
                          </a:solidFill>
                          <a:latin typeface="Arial Narrow" panose="020B0606020202030204" pitchFamily="34" charset="0"/>
                          <a:ea typeface="+mn-ea"/>
                          <a:cs typeface="+mn-cs"/>
                        </a:rPr>
                        <a:t>Mafenseni</a:t>
                      </a:r>
                      <a:r>
                        <a:rPr lang="en-ZA" sz="1200" b="0" kern="1200" baseline="0" dirty="0">
                          <a:solidFill>
                            <a:schemeClr val="tx1"/>
                          </a:solidFill>
                          <a:latin typeface="Arial Narrow" panose="020B0606020202030204" pitchFamily="34" charset="0"/>
                          <a:ea typeface="+mn-ea"/>
                          <a:cs typeface="+mn-cs"/>
                        </a:rPr>
                        <a:t> (Ward 7); Olifantsfontein (Ward 7); </a:t>
                      </a:r>
                      <a:r>
                        <a:rPr lang="en-ZA" sz="1200" b="0" kern="1200" baseline="0" dirty="0" err="1">
                          <a:solidFill>
                            <a:schemeClr val="tx1"/>
                          </a:solidFill>
                          <a:latin typeface="Arial Narrow" panose="020B0606020202030204" pitchFamily="34" charset="0"/>
                          <a:ea typeface="+mn-ea"/>
                          <a:cs typeface="+mn-cs"/>
                        </a:rPr>
                        <a:t>Tikiline</a:t>
                      </a:r>
                      <a:r>
                        <a:rPr lang="en-ZA" sz="1200" b="0" kern="1200" baseline="0" dirty="0">
                          <a:solidFill>
                            <a:schemeClr val="tx1"/>
                          </a:solidFill>
                          <a:latin typeface="Arial Narrow" panose="020B0606020202030204" pitchFamily="34" charset="0"/>
                          <a:ea typeface="+mn-ea"/>
                          <a:cs typeface="+mn-cs"/>
                        </a:rPr>
                        <a:t> (Ward 7); </a:t>
                      </a:r>
                      <a:r>
                        <a:rPr lang="en-ZA" sz="1200" b="0" kern="1200" baseline="0" dirty="0" err="1">
                          <a:solidFill>
                            <a:schemeClr val="tx1"/>
                          </a:solidFill>
                          <a:latin typeface="Arial Narrow" panose="020B0606020202030204" pitchFamily="34" charset="0"/>
                          <a:ea typeface="+mn-ea"/>
                          <a:cs typeface="+mn-cs"/>
                        </a:rPr>
                        <a:t>Goedehoop</a:t>
                      </a:r>
                      <a:r>
                        <a:rPr lang="en-ZA" sz="1200" b="0" kern="1200" baseline="0" dirty="0">
                          <a:solidFill>
                            <a:schemeClr val="tx1"/>
                          </a:solidFill>
                          <a:latin typeface="Arial Narrow" panose="020B0606020202030204" pitchFamily="34" charset="0"/>
                          <a:ea typeface="+mn-ea"/>
                          <a:cs typeface="+mn-cs"/>
                        </a:rPr>
                        <a:t> (Ward 7); </a:t>
                      </a:r>
                      <a:r>
                        <a:rPr lang="en-ZA" sz="1200" b="0" kern="1200" baseline="0" dirty="0" err="1">
                          <a:solidFill>
                            <a:schemeClr val="tx1"/>
                          </a:solidFill>
                          <a:latin typeface="Arial Narrow" panose="020B0606020202030204" pitchFamily="34" charset="0"/>
                          <a:ea typeface="+mn-ea"/>
                          <a:cs typeface="+mn-cs"/>
                        </a:rPr>
                        <a:t>Blesbokfontein</a:t>
                      </a:r>
                      <a:r>
                        <a:rPr lang="en-ZA" sz="1200" b="0" kern="1200" baseline="0" dirty="0">
                          <a:solidFill>
                            <a:schemeClr val="tx1"/>
                          </a:solidFill>
                          <a:latin typeface="Arial Narrow" panose="020B0606020202030204" pitchFamily="34" charset="0"/>
                          <a:ea typeface="+mn-ea"/>
                          <a:cs typeface="+mn-cs"/>
                        </a:rPr>
                        <a:t> (Ward 9); </a:t>
                      </a:r>
                      <a:r>
                        <a:rPr lang="en-ZA" sz="1200" b="0" kern="1200" baseline="0" dirty="0" err="1">
                          <a:solidFill>
                            <a:schemeClr val="tx1"/>
                          </a:solidFill>
                          <a:latin typeface="Arial Narrow" panose="020B0606020202030204" pitchFamily="34" charset="0"/>
                          <a:ea typeface="+mn-ea"/>
                          <a:cs typeface="+mn-cs"/>
                        </a:rPr>
                        <a:t>Dwarsfontein</a:t>
                      </a:r>
                      <a:r>
                        <a:rPr lang="en-ZA" sz="1200" b="0" kern="1200" baseline="0" dirty="0">
                          <a:solidFill>
                            <a:schemeClr val="tx1"/>
                          </a:solidFill>
                          <a:latin typeface="Arial Narrow" panose="020B0606020202030204" pitchFamily="34" charset="0"/>
                          <a:ea typeface="+mn-ea"/>
                          <a:cs typeface="+mn-cs"/>
                        </a:rPr>
                        <a:t> (Ward 9); </a:t>
                      </a:r>
                      <a:r>
                        <a:rPr lang="en-ZA" sz="1200" b="0" kern="1200" baseline="0" dirty="0" err="1">
                          <a:solidFill>
                            <a:schemeClr val="tx1"/>
                          </a:solidFill>
                          <a:latin typeface="Arial Narrow" panose="020B0606020202030204" pitchFamily="34" charset="0"/>
                          <a:ea typeface="+mn-ea"/>
                          <a:cs typeface="+mn-cs"/>
                        </a:rPr>
                        <a:t>Arbor</a:t>
                      </a:r>
                      <a:r>
                        <a:rPr lang="en-ZA" sz="1200" b="0" kern="1200" baseline="0" dirty="0">
                          <a:solidFill>
                            <a:schemeClr val="tx1"/>
                          </a:solidFill>
                          <a:latin typeface="Arial Narrow" panose="020B0606020202030204" pitchFamily="34" charset="0"/>
                          <a:ea typeface="+mn-ea"/>
                          <a:cs typeface="+mn-cs"/>
                        </a:rPr>
                        <a:t> (Ward 9); </a:t>
                      </a:r>
                      <a:r>
                        <a:rPr lang="en-ZA" sz="1200" b="0" kern="1200" baseline="0" dirty="0" err="1">
                          <a:solidFill>
                            <a:schemeClr val="tx1"/>
                          </a:solidFill>
                          <a:latin typeface="Arial Narrow" panose="020B0606020202030204" pitchFamily="34" charset="0"/>
                          <a:ea typeface="+mn-ea"/>
                          <a:cs typeface="+mn-cs"/>
                        </a:rPr>
                        <a:t>Matlatini</a:t>
                      </a:r>
                      <a:r>
                        <a:rPr lang="en-ZA" sz="1200" b="0" kern="1200" baseline="0" dirty="0">
                          <a:solidFill>
                            <a:schemeClr val="tx1"/>
                          </a:solidFill>
                          <a:latin typeface="Arial Narrow" panose="020B0606020202030204" pitchFamily="34" charset="0"/>
                          <a:ea typeface="+mn-ea"/>
                          <a:cs typeface="+mn-cs"/>
                        </a:rPr>
                        <a:t> (9); </a:t>
                      </a:r>
                      <a:r>
                        <a:rPr lang="en-ZA" sz="1200" b="0" kern="1200" baseline="0" dirty="0" err="1">
                          <a:solidFill>
                            <a:schemeClr val="tx1"/>
                          </a:solidFill>
                          <a:latin typeface="Arial Narrow" panose="020B0606020202030204" pitchFamily="34" charset="0"/>
                          <a:ea typeface="+mn-ea"/>
                          <a:cs typeface="+mn-cs"/>
                        </a:rPr>
                        <a:t>Delmas</a:t>
                      </a:r>
                      <a:r>
                        <a:rPr lang="en-ZA" sz="1200" b="0" kern="1200" baseline="0" dirty="0">
                          <a:solidFill>
                            <a:schemeClr val="tx1"/>
                          </a:solidFill>
                          <a:latin typeface="Arial Narrow" panose="020B0606020202030204" pitchFamily="34" charset="0"/>
                          <a:ea typeface="+mn-ea"/>
                          <a:cs typeface="+mn-cs"/>
                        </a:rPr>
                        <a:t> Colliery (Ward 9); Dryden (Ward 7). The required intervention is estimated at R5,5m and currently, budget is available for the maintenance of boreholes. </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mn-cs"/>
                        </a:rPr>
                        <a:t>Infrastructure capacity</a:t>
                      </a:r>
                      <a:r>
                        <a:rPr lang="en-ZA" sz="1200" b="0" kern="1200" baseline="0" dirty="0">
                          <a:solidFill>
                            <a:schemeClr val="tx1"/>
                          </a:solidFill>
                          <a:latin typeface="Arial Narrow" panose="020B0606020202030204" pitchFamily="34" charset="0"/>
                          <a:ea typeface="+mn-ea"/>
                          <a:cs typeface="+mn-cs"/>
                        </a:rPr>
                        <a:t>: The current capacity on water supply is 23,13ML/d while the demand is 30ML/d whereas the current capacity on sanitation is 12ML/d while the demand capacity is 14,5ML/d. The current capacity on electricity is 32MVA while demand is 32MVA</a:t>
                      </a:r>
                      <a:r>
                        <a:rPr lang="en-ZA" sz="1200" b="1" kern="1200" baseline="0" dirty="0">
                          <a:solidFill>
                            <a:schemeClr val="tx1"/>
                          </a:solidFill>
                          <a:latin typeface="Arial Narrow" panose="020B0606020202030204" pitchFamily="34" charset="0"/>
                          <a:ea typeface="+mn-ea"/>
                          <a:cs typeface="+mn-cs"/>
                        </a:rPr>
                        <a:t>. </a:t>
                      </a:r>
                      <a:r>
                        <a:rPr lang="en-ZA" sz="1200" b="0" kern="1200" baseline="0" dirty="0">
                          <a:solidFill>
                            <a:schemeClr val="tx1"/>
                          </a:solidFill>
                          <a:latin typeface="Arial Narrow" panose="020B0606020202030204" pitchFamily="34" charset="0"/>
                          <a:ea typeface="+mn-ea"/>
                          <a:cs typeface="+mn-cs"/>
                        </a:rPr>
                        <a:t>Disaster damaged access roads are currently receiving attention on the ground as COGTA is implementing a project in this regard and implementation has been completed.</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MIG Expenditure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as at 31 August :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06542">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0"/>
                        </a:spcAft>
                      </a:pPr>
                      <a:r>
                        <a:rPr lang="en-GB" sz="1200" b="1" dirty="0">
                          <a:effectLst/>
                          <a:latin typeface="Arial Narrow" panose="020B0606020202030204" pitchFamily="34" charset="0"/>
                          <a:ea typeface="Times New Roman" charset="0"/>
                          <a:cs typeface="Arial" panose="020B0604020202020204" pitchFamily="34" charset="0"/>
                        </a:rPr>
                        <a:t>Local</a:t>
                      </a:r>
                      <a:r>
                        <a:rPr lang="en-GB" sz="1200" b="1" baseline="0" dirty="0">
                          <a:effectLst/>
                          <a:latin typeface="Arial Narrow" panose="020B0606020202030204" pitchFamily="34" charset="0"/>
                          <a:ea typeface="Times New Roman" charset="0"/>
                          <a:cs typeface="Arial" panose="020B0604020202020204" pitchFamily="34" charset="0"/>
                        </a:rPr>
                        <a:t> Economic Development</a:t>
                      </a:r>
                      <a:endParaRPr lang="en-GB" sz="1200" b="1" dirty="0">
                        <a:effectLst/>
                        <a:latin typeface="Arial Narrow" panose="020B0606020202030204" pitchFamily="34" charset="0"/>
                        <a:ea typeface="Times New Roman"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sym typeface="Arial"/>
                        </a:rPr>
                        <a:t>Unemployment: 38,7%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sym typeface="Arial"/>
                        </a:rPr>
                        <a:t>Poverty: 42%</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ZA" sz="1200" b="0" kern="1200" baseline="0" dirty="0">
                        <a:solidFill>
                          <a:schemeClr val="tx1"/>
                        </a:solidFill>
                        <a:latin typeface="Arial Narrow" panose="020B0606020202030204" pitchFamily="34"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23913359"/>
                  </a:ext>
                </a:extLst>
              </a:tr>
            </a:tbl>
          </a:graphicData>
        </a:graphic>
      </p:graphicFrame>
    </p:spTree>
    <p:extLst>
      <p:ext uri="{BB962C8B-B14F-4D97-AF65-F5344CB8AC3E}">
        <p14:creationId xmlns:p14="http://schemas.microsoft.com/office/powerpoint/2010/main" val="3252048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7189"/>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defTabSz="742950" eaLnBrk="1" hangingPunct="1"/>
            <a:r>
              <a:rPr kumimoji="0" lang="en-ZA" sz="2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MUNICIPALITY: </a:t>
            </a:r>
            <a:r>
              <a:rPr lang="en-ZA" b="1" dirty="0">
                <a:solidFill>
                  <a:prstClr val="black"/>
                </a:solidFill>
                <a:latin typeface="Calibri"/>
                <a:ea typeface="+mj-ea"/>
                <a:cs typeface="+mj-cs"/>
              </a:rPr>
              <a:t>EMALAHLENI</a:t>
            </a:r>
            <a:r>
              <a:rPr kumimoji="0" lang="en-ZA" sz="2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47</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3704378472"/>
              </p:ext>
            </p:extLst>
          </p:nvPr>
        </p:nvGraphicFramePr>
        <p:xfrm>
          <a:off x="0" y="468856"/>
          <a:ext cx="9906000" cy="5941844"/>
        </p:xfrm>
        <a:graphic>
          <a:graphicData uri="http://schemas.openxmlformats.org/drawingml/2006/table">
            <a:tbl>
              <a:tblPr firstRow="1" firstCol="1" bandRow="1"/>
              <a:tblGrid>
                <a:gridCol w="1172096">
                  <a:extLst>
                    <a:ext uri="{9D8B030D-6E8A-4147-A177-3AD203B41FA5}">
                      <a16:colId xmlns:a16="http://schemas.microsoft.com/office/drawing/2014/main" val="20000"/>
                    </a:ext>
                  </a:extLst>
                </a:gridCol>
                <a:gridCol w="8733904">
                  <a:extLst>
                    <a:ext uri="{9D8B030D-6E8A-4147-A177-3AD203B41FA5}">
                      <a16:colId xmlns:a16="http://schemas.microsoft.com/office/drawing/2014/main" val="20001"/>
                    </a:ext>
                  </a:extLst>
                </a:gridCol>
              </a:tblGrid>
              <a:tr h="276793">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Times New Roman" charset="0"/>
                        </a:rPr>
                        <a:t>Political</a:t>
                      </a:r>
                      <a:r>
                        <a:rPr lang="en-GB" sz="1200" b="1" baseline="0" dirty="0">
                          <a:solidFill>
                            <a:schemeClr val="tx1"/>
                          </a:solidFill>
                          <a:effectLst/>
                          <a:latin typeface="Arial Narrow" panose="020B0606020202030204" pitchFamily="34" charset="0"/>
                          <a:ea typeface="Times New Roman" charset="0"/>
                          <a:cs typeface="Times New Roman" charset="0"/>
                        </a:rPr>
                        <a:t> </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marR="0" lvl="0" indent="-1714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dirty="0">
                          <a:solidFill>
                            <a:schemeClr val="tx1"/>
                          </a:solidFill>
                          <a:effectLst/>
                          <a:latin typeface="Arial Narrow" panose="020B0606020202030204" pitchFamily="34" charset="0"/>
                          <a:ea typeface="Times New Roman" charset="0"/>
                          <a:cs typeface="Arial" panose="020B0604020202020204" pitchFamily="34" charset="0"/>
                        </a:rPr>
                        <a:t>The municipal </a:t>
                      </a:r>
                      <a:r>
                        <a:rPr lang="en-GB" sz="1200" baseline="0" dirty="0">
                          <a:solidFill>
                            <a:schemeClr val="tx1"/>
                          </a:solidFill>
                          <a:effectLst/>
                          <a:latin typeface="Arial Narrow" panose="020B0606020202030204" pitchFamily="34" charset="0"/>
                          <a:ea typeface="Times New Roman" charset="0"/>
                          <a:cs typeface="Arial" panose="020B0604020202020204" pitchFamily="34" charset="0"/>
                        </a:rPr>
                        <a:t> council </a:t>
                      </a:r>
                      <a:r>
                        <a:rPr lang="en-GB" sz="1200" dirty="0">
                          <a:solidFill>
                            <a:schemeClr val="tx1"/>
                          </a:solidFill>
                          <a:effectLst/>
                          <a:latin typeface="Arial Narrow" panose="020B0606020202030204" pitchFamily="34" charset="0"/>
                          <a:ea typeface="Times New Roman" charset="0"/>
                          <a:cs typeface="Arial" panose="020B0604020202020204" pitchFamily="34" charset="0"/>
                        </a:rPr>
                        <a:t> is politically stable</a:t>
                      </a:r>
                      <a:r>
                        <a:rPr lang="en-ZA" sz="1200" kern="1200" dirty="0">
                          <a:solidFill>
                            <a:schemeClr val="tx1"/>
                          </a:solidFill>
                          <a:effectLst/>
                          <a:latin typeface="Arial Narrow" panose="020B0606020202030204" pitchFamily="34" charset="0"/>
                          <a:ea typeface="+mn-ea"/>
                          <a:cs typeface="Arial"/>
                        </a:rPr>
                        <a:t>.</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142774">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Governance</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charset="0"/>
                          <a:cs typeface="Arial" panose="020B0604020202020204" pitchFamily="34" charset="0"/>
                          <a:sym typeface="Arial"/>
                        </a:rPr>
                        <a:t>The municipality has been identified as dysfunctional and a MSIP has been developed to respond to the challenges</a:t>
                      </a:r>
                      <a:r>
                        <a:rPr kumimoji="0" lang="en-GB"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charset="0"/>
                          <a:cs typeface="Arial" panose="020B0604020202020204" pitchFamily="34" charset="0"/>
                          <a:sym typeface="Arial"/>
                        </a:rPr>
                        <a:t>.</a:t>
                      </a:r>
                      <a:endPar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Establishment and Functionality of Council, MPAC, Risk Management Committee and Audit Committee issues processed by these committees: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Delegations are currently being reviewed, the MPAC, Risk Committee and Audit Committee including Section 79 and Section 80 committees have been established.</a:t>
                      </a:r>
                    </a:p>
                    <a:p>
                      <a:pPr marL="171450" indent="-171450">
                        <a:lnSpc>
                          <a:spcPct val="100000"/>
                        </a:lnSpc>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Arial" panose="020B0604020202020204" pitchFamily="34" charset="0"/>
                        </a:rPr>
                        <a:t>Provincial</a:t>
                      </a:r>
                      <a:r>
                        <a:rPr lang="en-ZA" sz="1200" b="1" baseline="0" dirty="0">
                          <a:solidFill>
                            <a:schemeClr val="tx1"/>
                          </a:solidFill>
                          <a:effectLst/>
                          <a:latin typeface="Arial Narrow" panose="020B0606020202030204" pitchFamily="34" charset="0"/>
                          <a:ea typeface="Calibri" charset="0"/>
                          <a:cs typeface="Arial" panose="020B0604020202020204" pitchFamily="34" charset="0"/>
                        </a:rPr>
                        <a:t> Intervention </a:t>
                      </a:r>
                      <a:r>
                        <a:rPr lang="en-ZA" sz="1200" dirty="0">
                          <a:solidFill>
                            <a:schemeClr val="tx1"/>
                          </a:solidFill>
                          <a:effectLst/>
                          <a:latin typeface="Arial Narrow" panose="020B0606020202030204" pitchFamily="34" charset="0"/>
                          <a:ea typeface="Calibri" charset="0"/>
                          <a:cs typeface="Calibri" charset="0"/>
                        </a:rPr>
                        <a:t>: </a:t>
                      </a:r>
                      <a:r>
                        <a:rPr lang="en-ZA" sz="1200" baseline="0" dirty="0">
                          <a:solidFill>
                            <a:schemeClr val="tx1"/>
                          </a:solidFill>
                          <a:effectLst/>
                          <a:latin typeface="Arial Narrow" panose="020B0606020202030204" pitchFamily="34" charset="0"/>
                          <a:ea typeface="Calibri" charset="0"/>
                          <a:cs typeface="Calibri" charset="0"/>
                        </a:rPr>
                        <a:t>The department has instituted an investigation in terms of Section 106 (1) (b) of the Local Government: Municipal Systems Act, 2000 into matters of maladministration and corruption The investigation has been completed and is yet to be presented to the municipal council.</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060340">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Institutional Arrangement</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lvl="0" indent="-171450" algn="just">
                        <a:lnSpc>
                          <a:spcPct val="115000"/>
                        </a:lnSpc>
                        <a:spcAft>
                          <a:spcPts val="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Calibri" charset="0"/>
                        </a:rPr>
                        <a:t>Total number of posts on organogram, how many are filled and how many are vacant:</a:t>
                      </a:r>
                      <a:r>
                        <a:rPr lang="en-ZA" sz="1200" b="1" baseline="0" dirty="0">
                          <a:solidFill>
                            <a:schemeClr val="tx1"/>
                          </a:solidFill>
                          <a:effectLst/>
                          <a:latin typeface="Arial Narrow" panose="020B0606020202030204" pitchFamily="34" charset="0"/>
                          <a:ea typeface="Calibri" charset="0"/>
                          <a:cs typeface="Calibri" charset="0"/>
                        </a:rPr>
                        <a:t> </a:t>
                      </a:r>
                      <a:r>
                        <a:rPr lang="en-ZA" sz="1200" baseline="0" dirty="0">
                          <a:solidFill>
                            <a:schemeClr val="tx1"/>
                          </a:solidFill>
                          <a:effectLst/>
                          <a:latin typeface="Arial Narrow" panose="020B0606020202030204" pitchFamily="34" charset="0"/>
                          <a:ea typeface="Calibri" charset="0"/>
                          <a:cs typeface="Calibri" charset="0"/>
                        </a:rPr>
                        <a:t>Total number of posts is 1619, number of posts filled 1406  and there are 213 vacant posts.</a:t>
                      </a:r>
                      <a:endParaRPr lang="en-GB" sz="1200" dirty="0">
                        <a:solidFill>
                          <a:schemeClr val="tx1"/>
                        </a:solidFill>
                        <a:effectLst/>
                        <a:latin typeface="Arial Narrow" panose="020B0606020202030204" pitchFamily="34" charset="0"/>
                        <a:ea typeface="Times New Roman" charset="0"/>
                        <a:cs typeface="Calibri" charset="0"/>
                      </a:endParaRPr>
                    </a:p>
                    <a:p>
                      <a:pPr marL="171450" marR="0" lvl="0" indent="-171450" algn="just" defTabSz="74295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Status of filling of Top 6: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 3 senior managers posts are filled and 4 posts are vacant (CFO, Director Corporate Services and Director Development, Planning and Director Environmental Waste Management) </a:t>
                      </a:r>
                    </a:p>
                    <a:p>
                      <a:pPr marL="171450" marR="0" lvl="0" indent="-171450" algn="just" defTabSz="74295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ZA" sz="1200" b="1" dirty="0" err="1">
                          <a:solidFill>
                            <a:schemeClr val="tx1"/>
                          </a:solidFill>
                          <a:effectLst/>
                          <a:latin typeface="Arial Narrow" panose="020B0606020202030204" pitchFamily="34" charset="0"/>
                          <a:ea typeface="Calibri" charset="0"/>
                          <a:cs typeface="Calibri" charset="0"/>
                        </a:rPr>
                        <a:t>Reviewal</a:t>
                      </a:r>
                      <a:r>
                        <a:rPr lang="en-ZA" sz="1200" b="1" dirty="0">
                          <a:solidFill>
                            <a:schemeClr val="tx1"/>
                          </a:solidFill>
                          <a:effectLst/>
                          <a:latin typeface="Arial Narrow" panose="020B0606020202030204" pitchFamily="34" charset="0"/>
                          <a:ea typeface="Calibri" charset="0"/>
                          <a:cs typeface="Calibri" charset="0"/>
                        </a:rPr>
                        <a:t> of organogram and correct grading: </a:t>
                      </a:r>
                      <a:r>
                        <a:rPr lang="en-ZA" sz="1200" dirty="0">
                          <a:solidFill>
                            <a:schemeClr val="tx1"/>
                          </a:solidFill>
                          <a:effectLst/>
                          <a:latin typeface="Arial Narrow" panose="020B0606020202030204" pitchFamily="34" charset="0"/>
                          <a:ea typeface="Calibri" charset="0"/>
                          <a:cs typeface="Calibri" charset="0"/>
                        </a:rPr>
                        <a:t>The organogram</a:t>
                      </a:r>
                      <a:r>
                        <a:rPr lang="en-ZA" sz="1200" baseline="0" dirty="0">
                          <a:solidFill>
                            <a:schemeClr val="tx1"/>
                          </a:solidFill>
                          <a:effectLst/>
                          <a:latin typeface="Arial Narrow" panose="020B0606020202030204" pitchFamily="34" charset="0"/>
                          <a:ea typeface="Calibri" charset="0"/>
                          <a:cs typeface="Calibri" charset="0"/>
                        </a:rPr>
                        <a:t> was last</a:t>
                      </a:r>
                      <a:r>
                        <a:rPr lang="en-ZA" sz="1200" dirty="0">
                          <a:solidFill>
                            <a:schemeClr val="tx1"/>
                          </a:solidFill>
                          <a:effectLst/>
                          <a:latin typeface="Arial Narrow" panose="020B0606020202030204" pitchFamily="34" charset="0"/>
                          <a:ea typeface="Calibri" charset="0"/>
                          <a:cs typeface="Calibri" charset="0"/>
                        </a:rPr>
                        <a:t> reviewed</a:t>
                      </a:r>
                      <a:r>
                        <a:rPr lang="en-ZA" sz="1200" baseline="0" dirty="0">
                          <a:solidFill>
                            <a:schemeClr val="tx1"/>
                          </a:solidFill>
                          <a:effectLst/>
                          <a:latin typeface="Arial Narrow" panose="020B0606020202030204" pitchFamily="34" charset="0"/>
                          <a:ea typeface="Calibri" charset="0"/>
                          <a:cs typeface="Calibri" charset="0"/>
                        </a:rPr>
                        <a:t> in</a:t>
                      </a:r>
                      <a:r>
                        <a:rPr lang="en-ZA" sz="1200" dirty="0">
                          <a:solidFill>
                            <a:schemeClr val="tx1"/>
                          </a:solidFill>
                          <a:effectLst/>
                          <a:latin typeface="Arial Narrow" panose="020B0606020202030204" pitchFamily="34" charset="0"/>
                          <a:ea typeface="Calibri" charset="0"/>
                          <a:cs typeface="Calibri" charset="0"/>
                        </a:rPr>
                        <a:t> 2019. </a:t>
                      </a:r>
                    </a:p>
                    <a:p>
                      <a:pPr marL="171450" lvl="0" indent="-171450" algn="just">
                        <a:lnSpc>
                          <a:spcPct val="115000"/>
                        </a:lnSpc>
                        <a:spcAft>
                          <a:spcPts val="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Calibri" charset="0"/>
                        </a:rPr>
                        <a:t>Implementation of Performance Management</a:t>
                      </a:r>
                      <a:r>
                        <a:rPr lang="en-ZA" sz="1200" dirty="0">
                          <a:solidFill>
                            <a:schemeClr val="tx1"/>
                          </a:solidFill>
                          <a:effectLst/>
                          <a:latin typeface="Arial Narrow" panose="020B0606020202030204" pitchFamily="34" charset="0"/>
                          <a:ea typeface="Calibri" charset="0"/>
                          <a:cs typeface="Calibri" charset="0"/>
                        </a:rPr>
                        <a:t>:</a:t>
                      </a:r>
                      <a:r>
                        <a:rPr lang="en-ZA" sz="1200" baseline="0" dirty="0">
                          <a:solidFill>
                            <a:schemeClr val="tx1"/>
                          </a:solidFill>
                          <a:effectLst/>
                          <a:latin typeface="Arial Narrow" panose="020B0606020202030204" pitchFamily="34" charset="0"/>
                          <a:ea typeface="Calibri" charset="0"/>
                          <a:cs typeface="Calibri" charset="0"/>
                        </a:rPr>
                        <a:t> The Municipality is implementing the performance management to Section 54 &amp; 56 managers.</a:t>
                      </a:r>
                      <a:endParaRPr lang="en-GB" sz="1200" dirty="0">
                        <a:solidFill>
                          <a:schemeClr val="tx1"/>
                        </a:solidFill>
                        <a:effectLst/>
                        <a:latin typeface="Arial Narrow" panose="020B0606020202030204" pitchFamily="34" charset="0"/>
                        <a:ea typeface="Times New Roman" charset="0"/>
                        <a:cs typeface="Calibri"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736707">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Times New Roman" charset="0"/>
                        </a:rPr>
                        <a:t>Financial Management </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In 2015/16 , the municipality obtained a  disclaimer audit outcome, in 2017/18 to 2019/20, the municipality improved to a qualified audit outcome </a:t>
                      </a: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and 2020/21 the status remain unchanged as qualified audit outcome.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The personnel costs as a percentage of operational budget is a  at 23%, which is within  the norm of 25%-40%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UIFW 2019/20 ( R 1 458 062 069) 2020/21</a:t>
                      </a: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(R1 063,149 million)</a:t>
                      </a:r>
                      <a:endPar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Irregular Expenditure: R 618 423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F/W Expenditure: R 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Unauthorized Expenditure: R 444 726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DWS DEBT: R20 579 685 million</a:t>
                      </a:r>
                      <a:endPar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ESKOM DEBT: R6 876 496 852 billion as at September 2022</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1523698">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0"/>
                        </a:spcAft>
                      </a:pPr>
                      <a:r>
                        <a:rPr lang="en-ZA" sz="1200" b="1" dirty="0">
                          <a:solidFill>
                            <a:schemeClr val="tx1"/>
                          </a:solidFill>
                          <a:effectLst/>
                          <a:latin typeface="Arial Narrow" panose="020B0606020202030204" pitchFamily="34" charset="0"/>
                          <a:ea typeface="Calibri" charset="0"/>
                          <a:cs typeface="Times New Roman" charset="0"/>
                        </a:rPr>
                        <a:t>Public Participation</a:t>
                      </a:r>
                      <a:endParaRPr lang="en-GB" sz="1200" b="1" dirty="0">
                        <a:solidFill>
                          <a:schemeClr val="tx1"/>
                        </a:solidFill>
                        <a:effectLst/>
                        <a:latin typeface="Arial Narrow" panose="020B0606020202030204" pitchFamily="34" charset="0"/>
                        <a:ea typeface="Times New Roman" charset="0"/>
                        <a:cs typeface="Times New Roman" charset="0"/>
                      </a:endParaRPr>
                    </a:p>
                    <a:p>
                      <a:pPr>
                        <a:spcAft>
                          <a:spcPts val="0"/>
                        </a:spcAft>
                      </a:pPr>
                      <a:r>
                        <a:rPr lang="en-ZA" sz="1200" b="1" dirty="0">
                          <a:solidFill>
                            <a:schemeClr val="tx1"/>
                          </a:solidFill>
                          <a:effectLst/>
                          <a:latin typeface="Arial Narrow" panose="020B0606020202030204" pitchFamily="34" charset="0"/>
                          <a:ea typeface="Calibri" charset="0"/>
                          <a:cs typeface="Times New Roman" charset="0"/>
                        </a:rPr>
                        <a:t> </a:t>
                      </a:r>
                      <a:endParaRPr lang="en-GB" sz="1200" b="1" dirty="0">
                        <a:solidFill>
                          <a:schemeClr val="tx1"/>
                        </a:solidFill>
                        <a:effectLst/>
                        <a:latin typeface="Arial Narrow" panose="020B0606020202030204" pitchFamily="34" charset="0"/>
                        <a:ea typeface="Times New Roman" charset="0"/>
                        <a:cs typeface="Times New Roman" charset="0"/>
                      </a:endParaRPr>
                    </a:p>
                    <a:p>
                      <a:pPr>
                        <a:spcAft>
                          <a:spcPts val="0"/>
                        </a:spcAft>
                      </a:pPr>
                      <a:r>
                        <a:rPr lang="en-ZA" sz="1200" b="1" dirty="0">
                          <a:solidFill>
                            <a:schemeClr val="tx1"/>
                          </a:solidFill>
                          <a:effectLst/>
                          <a:latin typeface="Arial Narrow" panose="020B0606020202030204" pitchFamily="34" charset="0"/>
                          <a:ea typeface="Calibri" charset="0"/>
                          <a:cs typeface="Times New Roman" charset="0"/>
                        </a:rPr>
                        <a:t> </a:t>
                      </a:r>
                      <a:endParaRPr lang="en-GB" sz="1200" b="1" dirty="0">
                        <a:solidFill>
                          <a:schemeClr val="tx1"/>
                        </a:solidFill>
                        <a:effectLst/>
                        <a:latin typeface="Arial Narrow" panose="020B0606020202030204" pitchFamily="34" charset="0"/>
                        <a:ea typeface="Times New Roman" charset="0"/>
                        <a:cs typeface="Times New Roman" charset="0"/>
                      </a:endParaRPr>
                    </a:p>
                    <a:p>
                      <a:pPr>
                        <a:spcAft>
                          <a:spcPts val="0"/>
                        </a:spcAft>
                      </a:pPr>
                      <a:r>
                        <a:rPr lang="en-ZA" sz="1200" b="1" dirty="0">
                          <a:solidFill>
                            <a:schemeClr val="tx1"/>
                          </a:solidFill>
                          <a:effectLst/>
                          <a:latin typeface="Arial Narrow" panose="020B0606020202030204" pitchFamily="34" charset="0"/>
                          <a:ea typeface="Calibri" charset="0"/>
                          <a:cs typeface="Times New Roman" charset="0"/>
                        </a:rPr>
                        <a:t>  </a:t>
                      </a:r>
                      <a:endParaRPr lang="en-GB" sz="1200" b="1" dirty="0">
                        <a:solidFill>
                          <a:schemeClr val="tx1"/>
                        </a:solidFill>
                        <a:effectLst/>
                        <a:latin typeface="Arial Narrow" panose="020B0606020202030204" pitchFamily="34" charset="0"/>
                        <a:ea typeface="Times New Roman" charset="0"/>
                        <a:cs typeface="Times New Roman" charset="0"/>
                      </a:endParaRPr>
                    </a:p>
                    <a:p>
                      <a:pPr>
                        <a:spcAft>
                          <a:spcPts val="0"/>
                        </a:spcAft>
                      </a:pPr>
                      <a:r>
                        <a:rPr lang="en-ZA" sz="1200" b="1" dirty="0">
                          <a:solidFill>
                            <a:schemeClr val="tx1"/>
                          </a:solidFill>
                          <a:effectLst/>
                          <a:latin typeface="Arial Narrow" panose="020B0606020202030204" pitchFamily="34" charset="0"/>
                          <a:ea typeface="Calibri" charset="0"/>
                          <a:cs typeface="Times New Roman" charset="0"/>
                        </a:rPr>
                        <a:t> </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Calibri" charset="0"/>
                          <a:sym typeface="Arial"/>
                        </a:rPr>
                        <a:t>Number of ward committees established and functional ward committees</a:t>
                      </a:r>
                      <a:r>
                        <a:rPr kumimoji="0" lang="en-GB" sz="1200" b="0"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Calibri" charset="0"/>
                          <a:sym typeface="Arial"/>
                        </a:rPr>
                        <a:t>: </a:t>
                      </a: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 </a:t>
                      </a:r>
                      <a:r>
                        <a:rPr kumimoji="0" lang="en-ZA" sz="1200" b="0"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sym typeface="Arial"/>
                        </a:rPr>
                        <a:t> 34 out 34  ward committees  have been established to date.  Ward Committee inductions and Ward Operational Plans have been  done. 27 out of the 34 ward committees are functional. </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Calibri" charset="0"/>
                          <a:sym typeface="Arial"/>
                        </a:rPr>
                        <a:t>CDWs appointed vs Vacancies: </a:t>
                      </a:r>
                      <a:r>
                        <a:rPr kumimoji="0" lang="en-GB" sz="1200" b="0"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Calibri" charset="0"/>
                          <a:sym typeface="Arial"/>
                        </a:rPr>
                        <a:t>33 CDWs have been appointed and there is  6 vacancies.</a:t>
                      </a:r>
                    </a:p>
                    <a:p>
                      <a:pPr marL="171450" marR="0" lvl="0" indent="-1714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ZA" sz="1200" b="1"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Calibri" charset="0"/>
                          <a:sym typeface="Arial"/>
                        </a:rPr>
                        <a:t>Does municipality have complaints management system and is it effective, what are the turn around times to respond to issues</a:t>
                      </a:r>
                      <a:r>
                        <a:rPr kumimoji="0" lang="en-ZA" sz="1200" b="0"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Calibri" charset="0"/>
                          <a:sym typeface="Arial"/>
                        </a:rPr>
                        <a:t>: The municipality has an effective complaints management system and the turnaround time to respond to issues is approximately  3 days.</a:t>
                      </a:r>
                      <a:endParaRPr kumimoji="0" lang="en-GB" sz="1200" b="0" i="0" u="none" strike="noStrike" kern="0" cap="none" spc="0" normalizeH="0" baseline="0" noProof="0" dirty="0">
                        <a:ln>
                          <a:noFill/>
                        </a:ln>
                        <a:solidFill>
                          <a:schemeClr val="tx1"/>
                        </a:solidFill>
                        <a:effectLst/>
                        <a:uLnTx/>
                        <a:uFillTx/>
                        <a:latin typeface="Arial Narrow" panose="020B0606020202030204" pitchFamily="34" charset="0"/>
                        <a:ea typeface="Times New Roman" charset="0"/>
                        <a:cs typeface="Calibri" charset="0"/>
                        <a:sym typeface="Arial"/>
                      </a:endParaRPr>
                    </a:p>
                    <a:p>
                      <a:pPr marL="171450" marR="0" lvl="0" indent="-1714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ZA" sz="1200" b="1"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Calibri" charset="0"/>
                          <a:sym typeface="Arial"/>
                        </a:rPr>
                        <a:t>Strategies put in place to deal with community complaints to reduce court actions against the municipality</a:t>
                      </a:r>
                      <a:r>
                        <a:rPr kumimoji="0" lang="en-ZA" sz="1200" b="0"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Calibri" charset="0"/>
                          <a:sym typeface="Arial"/>
                        </a:rPr>
                        <a:t>: The municipality has developed an Early Warning System and Petitions Committee.</a:t>
                      </a:r>
                      <a:endParaRPr kumimoji="0" lang="en-GB" sz="1200" b="0" i="0" u="none" strike="noStrike" kern="0" cap="none" spc="0" normalizeH="0" baseline="0" noProof="0" dirty="0">
                        <a:ln>
                          <a:noFill/>
                        </a:ln>
                        <a:solidFill>
                          <a:schemeClr val="tx1"/>
                        </a:solidFill>
                        <a:effectLst/>
                        <a:uLnTx/>
                        <a:uFillTx/>
                        <a:latin typeface="Arial Narrow" panose="020B0606020202030204" pitchFamily="34" charset="0"/>
                        <a:ea typeface="Times New Roman" charset="0"/>
                        <a:cs typeface="Calibri" charset="0"/>
                        <a:sym typeface="Arial"/>
                      </a:endParaRPr>
                    </a:p>
                    <a:p>
                      <a:pPr marL="171450" marR="0" lvl="0" indent="-1714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ZA" sz="1200" b="1"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Calibri" charset="0"/>
                          <a:sym typeface="Arial"/>
                        </a:rPr>
                        <a:t>Does the municipality have an approved public participation strategy: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sym typeface="Arial"/>
                        </a:rPr>
                        <a:t>The Municipality Public Participation Strategy is currently under review.</a:t>
                      </a:r>
                      <a:r>
                        <a:rPr kumimoji="0" lang="en-ZA" sz="1200" b="0"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Times New Roman" charset="0"/>
                          <a:sym typeface="Arial"/>
                        </a:rPr>
                        <a:t> </a:t>
                      </a:r>
                      <a:endParaRPr kumimoji="0" lang="en-GB" sz="1200" b="0" i="0" u="none" strike="noStrike" kern="0" cap="none" spc="0" normalizeH="0" baseline="0" noProof="0" dirty="0">
                        <a:ln>
                          <a:noFill/>
                        </a:ln>
                        <a:solidFill>
                          <a:schemeClr val="tx1"/>
                        </a:solidFill>
                        <a:effectLst/>
                        <a:uLnTx/>
                        <a:uFillTx/>
                        <a:latin typeface="Arial Narrow" panose="020B0606020202030204" pitchFamily="34" charset="0"/>
                        <a:ea typeface="Times New Roman" charset="0"/>
                        <a:cs typeface="Times New Roman"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21588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0"/>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defTabSz="742950" eaLnBrk="1" hangingPunct="1"/>
            <a:r>
              <a:rPr kumimoji="0" lang="en-ZA" sz="2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MUNICIPALITY: </a:t>
            </a:r>
            <a:r>
              <a:rPr lang="en-ZA" b="1" dirty="0">
                <a:solidFill>
                  <a:prstClr val="black"/>
                </a:solidFill>
                <a:latin typeface="Calibri"/>
                <a:ea typeface="+mj-ea"/>
                <a:cs typeface="+mj-cs"/>
              </a:rPr>
              <a:t>EMALAHLENI</a:t>
            </a:r>
            <a:r>
              <a:rPr kumimoji="0" lang="en-ZA" sz="2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48</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5" name="Content Placeholder 6"/>
          <p:cNvGraphicFramePr>
            <a:graphicFrameLocks/>
          </p:cNvGraphicFramePr>
          <p:nvPr>
            <p:extLst>
              <p:ext uri="{D42A27DB-BD31-4B8C-83A1-F6EECF244321}">
                <p14:modId xmlns:p14="http://schemas.microsoft.com/office/powerpoint/2010/main" val="4276451057"/>
              </p:ext>
            </p:extLst>
          </p:nvPr>
        </p:nvGraphicFramePr>
        <p:xfrm>
          <a:off x="0" y="461665"/>
          <a:ext cx="9906000" cy="4612624"/>
        </p:xfrm>
        <a:graphic>
          <a:graphicData uri="http://schemas.openxmlformats.org/drawingml/2006/table">
            <a:tbl>
              <a:tblPr firstRow="1" firstCol="1" bandRow="1"/>
              <a:tblGrid>
                <a:gridCol w="1251046">
                  <a:extLst>
                    <a:ext uri="{9D8B030D-6E8A-4147-A177-3AD203B41FA5}">
                      <a16:colId xmlns:a16="http://schemas.microsoft.com/office/drawing/2014/main" val="20000"/>
                    </a:ext>
                  </a:extLst>
                </a:gridCol>
                <a:gridCol w="8654954">
                  <a:extLst>
                    <a:ext uri="{9D8B030D-6E8A-4147-A177-3AD203B41FA5}">
                      <a16:colId xmlns:a16="http://schemas.microsoft.com/office/drawing/2014/main" val="20001"/>
                    </a:ext>
                  </a:extLst>
                </a:gridCol>
              </a:tblGrid>
              <a:tr h="3788602">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0"/>
                        </a:spcAft>
                      </a:pPr>
                      <a:r>
                        <a:rPr lang="en-ZA" sz="1200" b="1" dirty="0">
                          <a:effectLst/>
                          <a:latin typeface="Arial Narrow" panose="020B0606020202030204" pitchFamily="34" charset="0"/>
                          <a:ea typeface="Calibri" charset="0"/>
                          <a:cs typeface="Times New Roman" charset="0"/>
                        </a:rPr>
                        <a:t>Basic Services</a:t>
                      </a:r>
                      <a:endParaRPr lang="en-GB" sz="1200" b="1" dirty="0">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07000"/>
                        </a:lnSpc>
                        <a:spcBef>
                          <a:spcPct val="20000"/>
                        </a:spcBef>
                        <a:spcAft>
                          <a:spcPts val="800"/>
                        </a:spcAft>
                        <a:buClrTx/>
                        <a:buSzTx/>
                        <a:buFont typeface="Arial" panose="020B0604020202020204" pitchFamily="34" charset="0"/>
                        <a:buChar char="•"/>
                        <a:tabLst/>
                        <a:defRPr/>
                      </a:pPr>
                      <a:r>
                        <a:rPr lang="en-ZA" sz="1200" b="0" kern="1200" baseline="0" noProof="0" dirty="0">
                          <a:solidFill>
                            <a:schemeClr val="tx1"/>
                          </a:solidFill>
                          <a:latin typeface="Arial Narrow" panose="020B0606020202030204" pitchFamily="34" charset="0"/>
                          <a:ea typeface="+mn-ea"/>
                          <a:cs typeface="+mn-cs"/>
                        </a:rPr>
                        <a:t>The municipality has the following </a:t>
                      </a:r>
                      <a:r>
                        <a:rPr lang="en-ZA" sz="1200" b="1" kern="1200" baseline="0" noProof="0" dirty="0">
                          <a:solidFill>
                            <a:schemeClr val="tx1"/>
                          </a:solidFill>
                          <a:latin typeface="Arial Narrow" panose="020B0606020202030204" pitchFamily="34" charset="0"/>
                          <a:ea typeface="+mn-ea"/>
                          <a:cs typeface="+mn-cs"/>
                        </a:rPr>
                        <a:t>basic service backlog: </a:t>
                      </a:r>
                      <a:r>
                        <a:rPr lang="en-ZA" sz="1200" b="0" kern="1200" baseline="0" noProof="0" dirty="0">
                          <a:solidFill>
                            <a:schemeClr val="tx1"/>
                          </a:solidFill>
                          <a:latin typeface="Arial Narrow" panose="020B0606020202030204" pitchFamily="34" charset="0"/>
                          <a:ea typeface="+mn-ea"/>
                          <a:cs typeface="+mn-cs"/>
                        </a:rPr>
                        <a:t>water (9,2%), sanitation (1,5%), electricity (27,1%) and refuse removal (56,5%).</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mn-cs"/>
                        </a:rPr>
                        <a:t>Areas without water since 1994</a:t>
                      </a:r>
                      <a:r>
                        <a:rPr lang="en-ZA" sz="1200" b="0" kern="1200" baseline="0" dirty="0">
                          <a:solidFill>
                            <a:schemeClr val="tx1"/>
                          </a:solidFill>
                          <a:latin typeface="Arial Narrow" panose="020B0606020202030204" pitchFamily="34" charset="0"/>
                          <a:ea typeface="+mn-ea"/>
                          <a:cs typeface="+mn-cs"/>
                        </a:rPr>
                        <a:t>: </a:t>
                      </a:r>
                      <a:r>
                        <a:rPr lang="en-ZA" sz="1200" b="0" kern="1200" baseline="0" noProof="0" dirty="0">
                          <a:solidFill>
                            <a:schemeClr val="tx1"/>
                          </a:solidFill>
                          <a:latin typeface="Arial Narrow" panose="020B0606020202030204" pitchFamily="34" charset="0"/>
                          <a:ea typeface="+mn-ea"/>
                          <a:cs typeface="+mn-cs"/>
                        </a:rPr>
                        <a:t>The municipality has the following areas which have no water connection and depend on temporary supply of water: </a:t>
                      </a:r>
                      <a:r>
                        <a:rPr lang="en-ZA" sz="1200" b="0" kern="1200" baseline="0" dirty="0">
                          <a:solidFill>
                            <a:schemeClr val="tx1"/>
                          </a:solidFill>
                          <a:latin typeface="Arial Narrow" panose="020B0606020202030204" pitchFamily="34" charset="0"/>
                          <a:ea typeface="+mn-ea"/>
                          <a:cs typeface="+mn-cs"/>
                        </a:rPr>
                        <a:t> Power Mall Site in </a:t>
                      </a:r>
                      <a:r>
                        <a:rPr lang="en-ZA" sz="1200" b="0" kern="1200" baseline="0" dirty="0" err="1">
                          <a:solidFill>
                            <a:schemeClr val="tx1"/>
                          </a:solidFill>
                          <a:latin typeface="Arial Narrow" panose="020B0606020202030204" pitchFamily="34" charset="0"/>
                          <a:ea typeface="+mn-ea"/>
                          <a:cs typeface="+mn-cs"/>
                        </a:rPr>
                        <a:t>Hlalanikahle</a:t>
                      </a:r>
                      <a:r>
                        <a:rPr lang="en-ZA" sz="1200" b="0" kern="1200" baseline="0" dirty="0">
                          <a:solidFill>
                            <a:schemeClr val="tx1"/>
                          </a:solidFill>
                          <a:latin typeface="Arial Narrow" panose="020B0606020202030204" pitchFamily="34" charset="0"/>
                          <a:ea typeface="+mn-ea"/>
                          <a:cs typeface="+mn-cs"/>
                        </a:rPr>
                        <a:t> (Ward 1); </a:t>
                      </a:r>
                      <a:r>
                        <a:rPr lang="en-ZA" sz="1200" b="0" kern="1200" baseline="0" dirty="0" err="1">
                          <a:solidFill>
                            <a:schemeClr val="tx1"/>
                          </a:solidFill>
                          <a:latin typeface="Arial Narrow" panose="020B0606020202030204" pitchFamily="34" charset="0"/>
                          <a:ea typeface="+mn-ea"/>
                          <a:cs typeface="+mn-cs"/>
                        </a:rPr>
                        <a:t>Hlalanikahle</a:t>
                      </a:r>
                      <a:r>
                        <a:rPr lang="en-ZA" sz="1200" b="0" kern="1200" baseline="0" dirty="0">
                          <a:solidFill>
                            <a:schemeClr val="tx1"/>
                          </a:solidFill>
                          <a:latin typeface="Arial Narrow" panose="020B0606020202030204" pitchFamily="34" charset="0"/>
                          <a:ea typeface="+mn-ea"/>
                          <a:cs typeface="+mn-cs"/>
                        </a:rPr>
                        <a:t> Ext 3 (Ward 2); </a:t>
                      </a:r>
                      <a:r>
                        <a:rPr lang="en-ZA" sz="1200" b="0" kern="1200" baseline="0" dirty="0" err="1">
                          <a:solidFill>
                            <a:schemeClr val="tx1"/>
                          </a:solidFill>
                          <a:latin typeface="Arial Narrow" panose="020B0606020202030204" pitchFamily="34" charset="0"/>
                          <a:ea typeface="+mn-ea"/>
                          <a:cs typeface="+mn-cs"/>
                        </a:rPr>
                        <a:t>KwaGuqa</a:t>
                      </a:r>
                      <a:r>
                        <a:rPr lang="en-ZA" sz="1200" b="0" kern="1200" baseline="0" dirty="0">
                          <a:solidFill>
                            <a:schemeClr val="tx1"/>
                          </a:solidFill>
                          <a:latin typeface="Arial Narrow" panose="020B0606020202030204" pitchFamily="34" charset="0"/>
                          <a:ea typeface="+mn-ea"/>
                          <a:cs typeface="+mn-cs"/>
                        </a:rPr>
                        <a:t> Ext 11 D Section (Ward 3); </a:t>
                      </a:r>
                      <a:r>
                        <a:rPr lang="en-ZA" sz="1200" b="0" kern="1200" baseline="0" dirty="0" err="1">
                          <a:solidFill>
                            <a:schemeClr val="tx1"/>
                          </a:solidFill>
                          <a:latin typeface="Arial Narrow" panose="020B0606020202030204" pitchFamily="34" charset="0"/>
                          <a:ea typeface="+mn-ea"/>
                          <a:cs typeface="+mn-cs"/>
                        </a:rPr>
                        <a:t>KwaGuqa</a:t>
                      </a:r>
                      <a:r>
                        <a:rPr lang="en-ZA" sz="1200" b="0" kern="1200" baseline="0" dirty="0">
                          <a:solidFill>
                            <a:schemeClr val="tx1"/>
                          </a:solidFill>
                          <a:latin typeface="Arial Narrow" panose="020B0606020202030204" pitchFamily="34" charset="0"/>
                          <a:ea typeface="+mn-ea"/>
                          <a:cs typeface="+mn-cs"/>
                        </a:rPr>
                        <a:t> Ext 11 (Ward 3); </a:t>
                      </a:r>
                      <a:r>
                        <a:rPr lang="en-ZA" sz="1200" b="0" kern="1200" baseline="0" dirty="0" err="1">
                          <a:solidFill>
                            <a:schemeClr val="tx1"/>
                          </a:solidFill>
                          <a:latin typeface="Arial Narrow" panose="020B0606020202030204" pitchFamily="34" charset="0"/>
                          <a:ea typeface="+mn-ea"/>
                          <a:cs typeface="+mn-cs"/>
                        </a:rPr>
                        <a:t>KwaGuqa</a:t>
                      </a:r>
                      <a:r>
                        <a:rPr lang="en-ZA" sz="1200" b="0" kern="1200" baseline="0" dirty="0">
                          <a:solidFill>
                            <a:schemeClr val="tx1"/>
                          </a:solidFill>
                          <a:latin typeface="Arial Narrow" panose="020B0606020202030204" pitchFamily="34" charset="0"/>
                          <a:ea typeface="+mn-ea"/>
                          <a:cs typeface="+mn-cs"/>
                        </a:rPr>
                        <a:t> Ext 11 (Ward 3); </a:t>
                      </a:r>
                      <a:r>
                        <a:rPr lang="en-ZA" sz="1200" b="0" kern="1200" baseline="0" dirty="0" err="1">
                          <a:solidFill>
                            <a:schemeClr val="tx1"/>
                          </a:solidFill>
                          <a:latin typeface="Arial Narrow" panose="020B0606020202030204" pitchFamily="34" charset="0"/>
                          <a:ea typeface="+mn-ea"/>
                          <a:cs typeface="+mn-cs"/>
                        </a:rPr>
                        <a:t>Hlalanikahle</a:t>
                      </a:r>
                      <a:r>
                        <a:rPr lang="en-ZA" sz="1200" b="0" kern="1200" baseline="0" dirty="0">
                          <a:solidFill>
                            <a:schemeClr val="tx1"/>
                          </a:solidFill>
                          <a:latin typeface="Arial Narrow" panose="020B0606020202030204" pitchFamily="34" charset="0"/>
                          <a:ea typeface="+mn-ea"/>
                          <a:cs typeface="+mn-cs"/>
                        </a:rPr>
                        <a:t> Ext 1 C Section (Ward 4); </a:t>
                      </a:r>
                      <a:r>
                        <a:rPr lang="en-ZA" sz="1200" b="0" kern="1200" baseline="0" dirty="0" err="1">
                          <a:solidFill>
                            <a:schemeClr val="tx1"/>
                          </a:solidFill>
                          <a:latin typeface="Arial Narrow" panose="020B0606020202030204" pitchFamily="34" charset="0"/>
                          <a:ea typeface="+mn-ea"/>
                          <a:cs typeface="+mn-cs"/>
                        </a:rPr>
                        <a:t>Hlalanikahle</a:t>
                      </a:r>
                      <a:r>
                        <a:rPr lang="en-ZA" sz="1200" b="0" kern="1200" baseline="0" dirty="0">
                          <a:solidFill>
                            <a:schemeClr val="tx1"/>
                          </a:solidFill>
                          <a:latin typeface="Arial Narrow" panose="020B0606020202030204" pitchFamily="34" charset="0"/>
                          <a:ea typeface="+mn-ea"/>
                          <a:cs typeface="+mn-cs"/>
                        </a:rPr>
                        <a:t> Ext 1 L Section (Ward 4); </a:t>
                      </a:r>
                      <a:r>
                        <a:rPr lang="en-ZA" sz="1200" b="0" kern="1200" baseline="0" dirty="0" err="1">
                          <a:solidFill>
                            <a:schemeClr val="tx1"/>
                          </a:solidFill>
                          <a:latin typeface="Arial Narrow" panose="020B0606020202030204" pitchFamily="34" charset="0"/>
                          <a:ea typeface="+mn-ea"/>
                          <a:cs typeface="+mn-cs"/>
                        </a:rPr>
                        <a:t>Hlalanikahle</a:t>
                      </a:r>
                      <a:r>
                        <a:rPr lang="en-ZA" sz="1200" b="0" kern="1200" baseline="0" dirty="0">
                          <a:solidFill>
                            <a:schemeClr val="tx1"/>
                          </a:solidFill>
                          <a:latin typeface="Arial Narrow" panose="020B0606020202030204" pitchFamily="34" charset="0"/>
                          <a:ea typeface="+mn-ea"/>
                          <a:cs typeface="+mn-cs"/>
                        </a:rPr>
                        <a:t> Ext 1 Bagdad (Ward 4); </a:t>
                      </a:r>
                      <a:r>
                        <a:rPr lang="en-ZA" sz="1200" b="0" kern="1200" baseline="0" dirty="0" err="1">
                          <a:solidFill>
                            <a:schemeClr val="tx1"/>
                          </a:solidFill>
                          <a:latin typeface="Arial Narrow" panose="020B0606020202030204" pitchFamily="34" charset="0"/>
                          <a:ea typeface="+mn-ea"/>
                          <a:cs typeface="+mn-cs"/>
                        </a:rPr>
                        <a:t>Emsagweni</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Floodline</a:t>
                      </a:r>
                      <a:r>
                        <a:rPr lang="en-ZA" sz="1200" b="0" kern="1200" baseline="0" dirty="0">
                          <a:solidFill>
                            <a:schemeClr val="tx1"/>
                          </a:solidFill>
                          <a:latin typeface="Arial Narrow" panose="020B0606020202030204" pitchFamily="34" charset="0"/>
                          <a:ea typeface="+mn-ea"/>
                          <a:cs typeface="+mn-cs"/>
                        </a:rPr>
                        <a:t> (Ward 6); </a:t>
                      </a:r>
                      <a:r>
                        <a:rPr lang="en-ZA" sz="1200" b="0" kern="1200" baseline="0" dirty="0" err="1">
                          <a:solidFill>
                            <a:schemeClr val="tx1"/>
                          </a:solidFill>
                          <a:latin typeface="Arial Narrow" panose="020B0606020202030204" pitchFamily="34" charset="0"/>
                          <a:ea typeface="+mn-ea"/>
                          <a:cs typeface="+mn-cs"/>
                        </a:rPr>
                        <a:t>Vosman</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Mthofi</a:t>
                      </a:r>
                      <a:r>
                        <a:rPr lang="en-ZA" sz="1200" b="0" kern="1200" baseline="0" dirty="0">
                          <a:solidFill>
                            <a:schemeClr val="tx1"/>
                          </a:solidFill>
                          <a:latin typeface="Arial Narrow" panose="020B0606020202030204" pitchFamily="34" charset="0"/>
                          <a:ea typeface="+mn-ea"/>
                          <a:cs typeface="+mn-cs"/>
                        </a:rPr>
                        <a:t> (Ward 8); </a:t>
                      </a:r>
                      <a:r>
                        <a:rPr lang="en-ZA" sz="1200" b="0" kern="1200" baseline="0" dirty="0" err="1">
                          <a:solidFill>
                            <a:schemeClr val="tx1"/>
                          </a:solidFill>
                          <a:latin typeface="Arial Narrow" panose="020B0606020202030204" pitchFamily="34" charset="0"/>
                          <a:ea typeface="+mn-ea"/>
                          <a:cs typeface="+mn-cs"/>
                        </a:rPr>
                        <a:t>Vosman</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Emgodini</a:t>
                      </a:r>
                      <a:r>
                        <a:rPr lang="en-ZA" sz="1200" b="0" kern="1200" baseline="0" dirty="0">
                          <a:solidFill>
                            <a:schemeClr val="tx1"/>
                          </a:solidFill>
                          <a:latin typeface="Arial Narrow" panose="020B0606020202030204" pitchFamily="34" charset="0"/>
                          <a:ea typeface="+mn-ea"/>
                          <a:cs typeface="+mn-cs"/>
                        </a:rPr>
                        <a:t> (Ward 8); </a:t>
                      </a:r>
                      <a:r>
                        <a:rPr lang="en-ZA" sz="1200" b="0" kern="1200" baseline="0" dirty="0" err="1">
                          <a:solidFill>
                            <a:schemeClr val="tx1"/>
                          </a:solidFill>
                          <a:latin typeface="Arial Narrow" panose="020B0606020202030204" pitchFamily="34" charset="0"/>
                          <a:ea typeface="+mn-ea"/>
                          <a:cs typeface="+mn-cs"/>
                        </a:rPr>
                        <a:t>Vosman</a:t>
                      </a:r>
                      <a:r>
                        <a:rPr lang="en-ZA" sz="1200" b="0" kern="1200" baseline="0" dirty="0">
                          <a:solidFill>
                            <a:schemeClr val="tx1"/>
                          </a:solidFill>
                          <a:latin typeface="Arial Narrow" panose="020B0606020202030204" pitchFamily="34" charset="0"/>
                          <a:ea typeface="+mn-ea"/>
                          <a:cs typeface="+mn-cs"/>
                        </a:rPr>
                        <a:t> Mandela Drive (Ward 8); </a:t>
                      </a:r>
                      <a:r>
                        <a:rPr lang="en-ZA" sz="1200" b="0" kern="1200" baseline="0" dirty="0" err="1">
                          <a:solidFill>
                            <a:schemeClr val="tx1"/>
                          </a:solidFill>
                          <a:latin typeface="Arial Narrow" panose="020B0606020202030204" pitchFamily="34" charset="0"/>
                          <a:ea typeface="+mn-ea"/>
                          <a:cs typeface="+mn-cs"/>
                        </a:rPr>
                        <a:t>Vosman</a:t>
                      </a:r>
                      <a:r>
                        <a:rPr lang="en-ZA" sz="1200" b="0" kern="1200" baseline="0" dirty="0">
                          <a:solidFill>
                            <a:schemeClr val="tx1"/>
                          </a:solidFill>
                          <a:latin typeface="Arial Narrow" panose="020B0606020202030204" pitchFamily="34" charset="0"/>
                          <a:ea typeface="+mn-ea"/>
                          <a:cs typeface="+mn-cs"/>
                        </a:rPr>
                        <a:t> Flood Line (Ward 8); </a:t>
                      </a:r>
                      <a:r>
                        <a:rPr lang="en-ZA" sz="1200" b="0" kern="1200" baseline="0" dirty="0" err="1">
                          <a:solidFill>
                            <a:schemeClr val="tx1"/>
                          </a:solidFill>
                          <a:latin typeface="Arial Narrow" panose="020B0606020202030204" pitchFamily="34" charset="0"/>
                          <a:ea typeface="+mn-ea"/>
                          <a:cs typeface="+mn-cs"/>
                        </a:rPr>
                        <a:t>Vosman</a:t>
                      </a:r>
                      <a:r>
                        <a:rPr lang="en-ZA" sz="1200" b="0" kern="1200" baseline="0" dirty="0">
                          <a:solidFill>
                            <a:schemeClr val="tx1"/>
                          </a:solidFill>
                          <a:latin typeface="Arial Narrow" panose="020B0606020202030204" pitchFamily="34" charset="0"/>
                          <a:ea typeface="+mn-ea"/>
                          <a:cs typeface="+mn-cs"/>
                        </a:rPr>
                        <a:t> Flood Line (Ward 9); </a:t>
                      </a:r>
                      <a:r>
                        <a:rPr lang="en-ZA" sz="1200" b="0" kern="1200" baseline="0" dirty="0" err="1">
                          <a:solidFill>
                            <a:schemeClr val="tx1"/>
                          </a:solidFill>
                          <a:latin typeface="Arial Narrow" panose="020B0606020202030204" pitchFamily="34" charset="0"/>
                          <a:ea typeface="+mn-ea"/>
                          <a:cs typeface="+mn-cs"/>
                        </a:rPr>
                        <a:t>Vosman</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Geremiya</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Mdaka</a:t>
                      </a:r>
                      <a:r>
                        <a:rPr lang="en-ZA" sz="1200" b="0" kern="1200" baseline="0" dirty="0">
                          <a:solidFill>
                            <a:schemeClr val="tx1"/>
                          </a:solidFill>
                          <a:latin typeface="Arial Narrow" panose="020B0606020202030204" pitchFamily="34" charset="0"/>
                          <a:ea typeface="+mn-ea"/>
                          <a:cs typeface="+mn-cs"/>
                        </a:rPr>
                        <a:t> (Ward 9); </a:t>
                      </a:r>
                      <a:r>
                        <a:rPr lang="en-ZA" sz="1200" b="0" kern="1200" baseline="0" dirty="0" err="1">
                          <a:solidFill>
                            <a:schemeClr val="tx1"/>
                          </a:solidFill>
                          <a:latin typeface="Arial Narrow" panose="020B0606020202030204" pitchFamily="34" charset="0"/>
                          <a:ea typeface="+mn-ea"/>
                          <a:cs typeface="+mn-cs"/>
                        </a:rPr>
                        <a:t>Ackerville</a:t>
                      </a:r>
                      <a:r>
                        <a:rPr lang="en-ZA" sz="1200" b="0" kern="1200" baseline="0" dirty="0">
                          <a:solidFill>
                            <a:schemeClr val="tx1"/>
                          </a:solidFill>
                          <a:latin typeface="Arial Narrow" panose="020B0606020202030204" pitchFamily="34" charset="0"/>
                          <a:ea typeface="+mn-ea"/>
                          <a:cs typeface="+mn-cs"/>
                        </a:rPr>
                        <a:t> Santa (Ward 10); </a:t>
                      </a:r>
                      <a:r>
                        <a:rPr lang="en-ZA" sz="1200" b="0" kern="1200" baseline="0" dirty="0" err="1">
                          <a:solidFill>
                            <a:schemeClr val="tx1"/>
                          </a:solidFill>
                          <a:latin typeface="Arial Narrow" panose="020B0606020202030204" pitchFamily="34" charset="0"/>
                          <a:ea typeface="+mn-ea"/>
                          <a:cs typeface="+mn-cs"/>
                        </a:rPr>
                        <a:t>Ackerville</a:t>
                      </a:r>
                      <a:r>
                        <a:rPr lang="en-ZA" sz="1200" b="0" kern="1200" baseline="0" dirty="0">
                          <a:solidFill>
                            <a:schemeClr val="tx1"/>
                          </a:solidFill>
                          <a:latin typeface="Arial Narrow" panose="020B0606020202030204" pitchFamily="34" charset="0"/>
                          <a:ea typeface="+mn-ea"/>
                          <a:cs typeface="+mn-cs"/>
                        </a:rPr>
                        <a:t> Thabo </a:t>
                      </a:r>
                      <a:r>
                        <a:rPr lang="en-ZA" sz="1200" b="0" kern="1200" baseline="0" dirty="0" err="1">
                          <a:solidFill>
                            <a:schemeClr val="tx1"/>
                          </a:solidFill>
                          <a:latin typeface="Arial Narrow" panose="020B0606020202030204" pitchFamily="34" charset="0"/>
                          <a:ea typeface="+mn-ea"/>
                          <a:cs typeface="+mn-cs"/>
                        </a:rPr>
                        <a:t>Mbheki</a:t>
                      </a:r>
                      <a:r>
                        <a:rPr lang="en-ZA" sz="1200" b="0" kern="1200" baseline="0" dirty="0">
                          <a:solidFill>
                            <a:schemeClr val="tx1"/>
                          </a:solidFill>
                          <a:latin typeface="Arial Narrow" panose="020B0606020202030204" pitchFamily="34" charset="0"/>
                          <a:ea typeface="+mn-ea"/>
                          <a:cs typeface="+mn-cs"/>
                        </a:rPr>
                        <a:t> (Ward 10); </a:t>
                      </a:r>
                      <a:r>
                        <a:rPr lang="en-ZA" sz="1200" b="0" kern="1200" baseline="0" dirty="0" err="1">
                          <a:solidFill>
                            <a:schemeClr val="tx1"/>
                          </a:solidFill>
                          <a:latin typeface="Arial Narrow" panose="020B0606020202030204" pitchFamily="34" charset="0"/>
                          <a:ea typeface="+mn-ea"/>
                          <a:cs typeface="+mn-cs"/>
                        </a:rPr>
                        <a:t>Thushanang</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Tietsie</a:t>
                      </a:r>
                      <a:r>
                        <a:rPr lang="en-ZA" sz="1200" b="0" kern="1200" baseline="0" dirty="0">
                          <a:solidFill>
                            <a:schemeClr val="tx1"/>
                          </a:solidFill>
                          <a:latin typeface="Arial Narrow" panose="020B0606020202030204" pitchFamily="34" charset="0"/>
                          <a:ea typeface="+mn-ea"/>
                          <a:cs typeface="+mn-cs"/>
                        </a:rPr>
                        <a:t> (Ward 10); </a:t>
                      </a:r>
                      <a:r>
                        <a:rPr lang="en-ZA" sz="1200" b="0" kern="1200" baseline="0" dirty="0" err="1">
                          <a:solidFill>
                            <a:schemeClr val="tx1"/>
                          </a:solidFill>
                          <a:latin typeface="Arial Narrow" panose="020B0606020202030204" pitchFamily="34" charset="0"/>
                          <a:ea typeface="+mn-ea"/>
                          <a:cs typeface="+mn-cs"/>
                        </a:rPr>
                        <a:t>Mpondozankomo</a:t>
                      </a:r>
                      <a:r>
                        <a:rPr lang="en-ZA" sz="1200" b="0" kern="1200" baseline="0" dirty="0">
                          <a:solidFill>
                            <a:schemeClr val="tx1"/>
                          </a:solidFill>
                          <a:latin typeface="Arial Narrow" panose="020B0606020202030204" pitchFamily="34" charset="0"/>
                          <a:ea typeface="+mn-ea"/>
                          <a:cs typeface="+mn-cs"/>
                        </a:rPr>
                        <a:t> (Ward 11); MNS (Ward 12); </a:t>
                      </a:r>
                      <a:r>
                        <a:rPr lang="en-ZA" sz="1200" b="0" kern="1200" baseline="0" dirty="0" err="1">
                          <a:solidFill>
                            <a:schemeClr val="tx1"/>
                          </a:solidFill>
                          <a:latin typeface="Arial Narrow" panose="020B0606020202030204" pitchFamily="34" charset="0"/>
                          <a:ea typeface="+mn-ea"/>
                          <a:cs typeface="+mn-cs"/>
                        </a:rPr>
                        <a:t>Ackerville</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Mpondozankomo</a:t>
                      </a:r>
                      <a:r>
                        <a:rPr lang="en-ZA" sz="1200" b="0" kern="1200" baseline="0" dirty="0">
                          <a:solidFill>
                            <a:schemeClr val="tx1"/>
                          </a:solidFill>
                          <a:latin typeface="Arial Narrow" panose="020B0606020202030204" pitchFamily="34" charset="0"/>
                          <a:ea typeface="+mn-ea"/>
                          <a:cs typeface="+mn-cs"/>
                        </a:rPr>
                        <a:t> (Ward 13); </a:t>
                      </a:r>
                      <a:r>
                        <a:rPr lang="en-ZA" sz="1200" b="0" kern="1200" baseline="0" dirty="0" err="1">
                          <a:solidFill>
                            <a:schemeClr val="tx1"/>
                          </a:solidFill>
                          <a:latin typeface="Arial Narrow" panose="020B0606020202030204" pitchFamily="34" charset="0"/>
                          <a:ea typeface="+mn-ea"/>
                          <a:cs typeface="+mn-cs"/>
                        </a:rPr>
                        <a:t>Thushanang</a:t>
                      </a:r>
                      <a:r>
                        <a:rPr lang="en-ZA" sz="1200" b="0" kern="1200" baseline="0" dirty="0">
                          <a:solidFill>
                            <a:schemeClr val="tx1"/>
                          </a:solidFill>
                          <a:latin typeface="Arial Narrow" panose="020B0606020202030204" pitchFamily="34" charset="0"/>
                          <a:ea typeface="+mn-ea"/>
                          <a:cs typeface="+mn-cs"/>
                        </a:rPr>
                        <a:t> Thala (Ward 14); </a:t>
                      </a:r>
                      <a:r>
                        <a:rPr lang="en-ZA" sz="1200" b="0" kern="1200" baseline="0" dirty="0" err="1">
                          <a:solidFill>
                            <a:schemeClr val="tx1"/>
                          </a:solidFill>
                          <a:latin typeface="Arial Narrow" panose="020B0606020202030204" pitchFamily="34" charset="0"/>
                          <a:ea typeface="+mn-ea"/>
                          <a:cs typeface="+mn-cs"/>
                        </a:rPr>
                        <a:t>Thushanang</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Sizanani</a:t>
                      </a:r>
                      <a:r>
                        <a:rPr lang="en-ZA" sz="1200" b="0" kern="1200" baseline="0" dirty="0">
                          <a:solidFill>
                            <a:schemeClr val="tx1"/>
                          </a:solidFill>
                          <a:latin typeface="Arial Narrow" panose="020B0606020202030204" pitchFamily="34" charset="0"/>
                          <a:ea typeface="+mn-ea"/>
                          <a:cs typeface="+mn-cs"/>
                        </a:rPr>
                        <a:t> (Ward 14); Old </a:t>
                      </a:r>
                      <a:r>
                        <a:rPr lang="en-ZA" sz="1200" b="0" kern="1200" baseline="0" dirty="0" err="1">
                          <a:solidFill>
                            <a:schemeClr val="tx1"/>
                          </a:solidFill>
                          <a:latin typeface="Arial Narrow" panose="020B0606020202030204" pitchFamily="34" charset="0"/>
                          <a:ea typeface="+mn-ea"/>
                          <a:cs typeface="+mn-cs"/>
                        </a:rPr>
                        <a:t>Corronation</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Likazi</a:t>
                      </a:r>
                      <a:r>
                        <a:rPr lang="en-ZA" sz="1200" b="0" kern="1200" baseline="0" dirty="0">
                          <a:solidFill>
                            <a:schemeClr val="tx1"/>
                          </a:solidFill>
                          <a:latin typeface="Arial Narrow" panose="020B0606020202030204" pitchFamily="34" charset="0"/>
                          <a:ea typeface="+mn-ea"/>
                          <a:cs typeface="+mn-cs"/>
                        </a:rPr>
                        <a:t> (Ward 14); Old </a:t>
                      </a:r>
                      <a:r>
                        <a:rPr lang="en-ZA" sz="1200" b="0" kern="1200" baseline="0" dirty="0" err="1">
                          <a:solidFill>
                            <a:schemeClr val="tx1"/>
                          </a:solidFill>
                          <a:latin typeface="Arial Narrow" panose="020B0606020202030204" pitchFamily="34" charset="0"/>
                          <a:ea typeface="+mn-ea"/>
                          <a:cs typeface="+mn-cs"/>
                        </a:rPr>
                        <a:t>Corronation</a:t>
                      </a:r>
                      <a:r>
                        <a:rPr lang="en-ZA" sz="1200" b="0" kern="1200" baseline="0" dirty="0">
                          <a:solidFill>
                            <a:schemeClr val="tx1"/>
                          </a:solidFill>
                          <a:latin typeface="Arial Narrow" panose="020B0606020202030204" pitchFamily="34" charset="0"/>
                          <a:ea typeface="+mn-ea"/>
                          <a:cs typeface="+mn-cs"/>
                        </a:rPr>
                        <a:t> (Ward 15); Klarinet </a:t>
                      </a:r>
                      <a:r>
                        <a:rPr lang="en-ZA" sz="1200" b="0" kern="1200" baseline="0" dirty="0" err="1">
                          <a:solidFill>
                            <a:schemeClr val="tx1"/>
                          </a:solidFill>
                          <a:latin typeface="Arial Narrow" panose="020B0606020202030204" pitchFamily="34" charset="0"/>
                          <a:ea typeface="+mn-ea"/>
                          <a:cs typeface="+mn-cs"/>
                        </a:rPr>
                        <a:t>Mafofane</a:t>
                      </a:r>
                      <a:r>
                        <a:rPr lang="en-ZA" sz="1200" b="0" kern="1200" baseline="0" dirty="0">
                          <a:solidFill>
                            <a:schemeClr val="tx1"/>
                          </a:solidFill>
                          <a:latin typeface="Arial Narrow" panose="020B0606020202030204" pitchFamily="34" charset="0"/>
                          <a:ea typeface="+mn-ea"/>
                          <a:cs typeface="+mn-cs"/>
                        </a:rPr>
                        <a:t> (Ward 15); Klarinet </a:t>
                      </a:r>
                      <a:r>
                        <a:rPr lang="en-ZA" sz="1200" b="0" kern="1200" baseline="0" dirty="0" err="1">
                          <a:solidFill>
                            <a:schemeClr val="tx1"/>
                          </a:solidFill>
                          <a:latin typeface="Arial Narrow" panose="020B0606020202030204" pitchFamily="34" charset="0"/>
                          <a:ea typeface="+mn-ea"/>
                          <a:cs typeface="+mn-cs"/>
                        </a:rPr>
                        <a:t>Maleka</a:t>
                      </a:r>
                      <a:r>
                        <a:rPr lang="en-ZA" sz="1200" b="0" kern="1200" baseline="0" dirty="0">
                          <a:solidFill>
                            <a:schemeClr val="tx1"/>
                          </a:solidFill>
                          <a:latin typeface="Arial Narrow" panose="020B0606020202030204" pitchFamily="34" charset="0"/>
                          <a:ea typeface="+mn-ea"/>
                          <a:cs typeface="+mn-cs"/>
                        </a:rPr>
                        <a:t> (Ward 15); </a:t>
                      </a:r>
                      <a:r>
                        <a:rPr lang="en-ZA" sz="1200" b="0" kern="1200" baseline="0" dirty="0" err="1">
                          <a:solidFill>
                            <a:schemeClr val="tx1"/>
                          </a:solidFill>
                          <a:latin typeface="Arial Narrow" panose="020B0606020202030204" pitchFamily="34" charset="0"/>
                          <a:ea typeface="+mn-ea"/>
                          <a:cs typeface="+mn-cs"/>
                        </a:rPr>
                        <a:t>Elpaso</a:t>
                      </a:r>
                      <a:r>
                        <a:rPr lang="en-ZA" sz="1200" b="0" kern="1200" baseline="0" dirty="0">
                          <a:solidFill>
                            <a:schemeClr val="tx1"/>
                          </a:solidFill>
                          <a:latin typeface="Arial Narrow" panose="020B0606020202030204" pitchFamily="34" charset="0"/>
                          <a:ea typeface="+mn-ea"/>
                          <a:cs typeface="+mn-cs"/>
                        </a:rPr>
                        <a:t> (Ward 19); </a:t>
                      </a:r>
                      <a:r>
                        <a:rPr lang="en-ZA" sz="1200" b="0" kern="1200" baseline="0" dirty="0" err="1">
                          <a:solidFill>
                            <a:schemeClr val="tx1"/>
                          </a:solidFill>
                          <a:latin typeface="Arial Narrow" panose="020B0606020202030204" pitchFamily="34" charset="0"/>
                          <a:ea typeface="+mn-ea"/>
                          <a:cs typeface="+mn-cs"/>
                        </a:rPr>
                        <a:t>Masakhane</a:t>
                      </a:r>
                      <a:r>
                        <a:rPr lang="en-ZA" sz="1200" b="0" kern="1200" baseline="0" dirty="0">
                          <a:solidFill>
                            <a:schemeClr val="tx1"/>
                          </a:solidFill>
                          <a:latin typeface="Arial Narrow" panose="020B0606020202030204" pitchFamily="34" charset="0"/>
                          <a:ea typeface="+mn-ea"/>
                          <a:cs typeface="+mn-cs"/>
                        </a:rPr>
                        <a:t> (Ward 19); </a:t>
                      </a:r>
                      <a:r>
                        <a:rPr lang="en-ZA" sz="1200" b="0" kern="1200" baseline="0" dirty="0" err="1">
                          <a:solidFill>
                            <a:schemeClr val="tx1"/>
                          </a:solidFill>
                          <a:latin typeface="Arial Narrow" panose="020B0606020202030204" pitchFamily="34" charset="0"/>
                          <a:ea typeface="+mn-ea"/>
                          <a:cs typeface="+mn-cs"/>
                        </a:rPr>
                        <a:t>Speekfontein</a:t>
                      </a:r>
                      <a:r>
                        <a:rPr lang="en-ZA" sz="1200" b="0" kern="1200" baseline="0" dirty="0">
                          <a:solidFill>
                            <a:schemeClr val="tx1"/>
                          </a:solidFill>
                          <a:latin typeface="Arial Narrow" panose="020B0606020202030204" pitchFamily="34" charset="0"/>
                          <a:ea typeface="+mn-ea"/>
                          <a:cs typeface="+mn-cs"/>
                        </a:rPr>
                        <a:t> (Ward 19); </a:t>
                      </a:r>
                      <a:r>
                        <a:rPr lang="en-ZA" sz="1200" b="0" kern="1200" baseline="0" dirty="0" err="1">
                          <a:solidFill>
                            <a:schemeClr val="tx1"/>
                          </a:solidFill>
                          <a:latin typeface="Arial Narrow" panose="020B0606020202030204" pitchFamily="34" charset="0"/>
                          <a:ea typeface="+mn-ea"/>
                          <a:cs typeface="+mn-cs"/>
                        </a:rPr>
                        <a:t>Benicon</a:t>
                      </a:r>
                      <a:r>
                        <a:rPr lang="en-ZA" sz="1200" b="0" kern="1200" baseline="0" dirty="0">
                          <a:solidFill>
                            <a:schemeClr val="tx1"/>
                          </a:solidFill>
                          <a:latin typeface="Arial Narrow" panose="020B0606020202030204" pitchFamily="34" charset="0"/>
                          <a:ea typeface="+mn-ea"/>
                          <a:cs typeface="+mn-cs"/>
                        </a:rPr>
                        <a:t> (Ward 19); </a:t>
                      </a:r>
                      <a:r>
                        <a:rPr lang="en-ZA" sz="1200" b="0" kern="1200" baseline="0" dirty="0" err="1">
                          <a:solidFill>
                            <a:schemeClr val="tx1"/>
                          </a:solidFill>
                          <a:latin typeface="Arial Narrow" panose="020B0606020202030204" pitchFamily="34" charset="0"/>
                          <a:ea typeface="+mn-ea"/>
                          <a:cs typeface="+mn-cs"/>
                        </a:rPr>
                        <a:t>Empumelelweni</a:t>
                      </a:r>
                      <a:r>
                        <a:rPr lang="en-ZA" sz="1200" b="0" kern="1200" baseline="0" dirty="0">
                          <a:solidFill>
                            <a:schemeClr val="tx1"/>
                          </a:solidFill>
                          <a:latin typeface="Arial Narrow" panose="020B0606020202030204" pitchFamily="34" charset="0"/>
                          <a:ea typeface="+mn-ea"/>
                          <a:cs typeface="+mn-cs"/>
                        </a:rPr>
                        <a:t> Ext 7 (Ward 23); </a:t>
                      </a:r>
                      <a:r>
                        <a:rPr lang="en-ZA" sz="1200" b="0" kern="1200" baseline="0" dirty="0" err="1">
                          <a:solidFill>
                            <a:schemeClr val="tx1"/>
                          </a:solidFill>
                          <a:latin typeface="Arial Narrow" panose="020B0606020202030204" pitchFamily="34" charset="0"/>
                          <a:ea typeface="+mn-ea"/>
                          <a:cs typeface="+mn-cs"/>
                        </a:rPr>
                        <a:t>Empumelelweni</a:t>
                      </a:r>
                      <a:r>
                        <a:rPr lang="en-ZA" sz="1200" b="0" kern="1200" baseline="0" dirty="0">
                          <a:solidFill>
                            <a:schemeClr val="tx1"/>
                          </a:solidFill>
                          <a:latin typeface="Arial Narrow" panose="020B0606020202030204" pitchFamily="34" charset="0"/>
                          <a:ea typeface="+mn-ea"/>
                          <a:cs typeface="+mn-cs"/>
                        </a:rPr>
                        <a:t> Ext 8 (Ward 23); </a:t>
                      </a:r>
                      <a:r>
                        <a:rPr lang="en-ZA" sz="1200" b="0" kern="1200" baseline="0" dirty="0" err="1">
                          <a:solidFill>
                            <a:schemeClr val="tx1"/>
                          </a:solidFill>
                          <a:latin typeface="Arial Narrow" panose="020B0606020202030204" pitchFamily="34" charset="0"/>
                          <a:ea typeface="+mn-ea"/>
                          <a:cs typeface="+mn-cs"/>
                        </a:rPr>
                        <a:t>Marikana</a:t>
                      </a:r>
                      <a:r>
                        <a:rPr lang="en-ZA" sz="1200" b="0" kern="1200" baseline="0" dirty="0">
                          <a:solidFill>
                            <a:schemeClr val="tx1"/>
                          </a:solidFill>
                          <a:latin typeface="Arial Narrow" panose="020B0606020202030204" pitchFamily="34" charset="0"/>
                          <a:ea typeface="+mn-ea"/>
                          <a:cs typeface="+mn-cs"/>
                        </a:rPr>
                        <a:t> (Ward 23); </a:t>
                      </a:r>
                      <a:r>
                        <a:rPr lang="en-ZA" sz="1200" b="0" kern="1200" baseline="0" dirty="0" err="1">
                          <a:solidFill>
                            <a:schemeClr val="tx1"/>
                          </a:solidFill>
                          <a:latin typeface="Arial Narrow" panose="020B0606020202030204" pitchFamily="34" charset="0"/>
                          <a:ea typeface="+mn-ea"/>
                          <a:cs typeface="+mn-cs"/>
                        </a:rPr>
                        <a:t>Vezi</a:t>
                      </a:r>
                      <a:r>
                        <a:rPr lang="en-ZA" sz="1200" b="0" kern="1200" baseline="0" dirty="0">
                          <a:solidFill>
                            <a:schemeClr val="tx1"/>
                          </a:solidFill>
                          <a:latin typeface="Arial Narrow" panose="020B0606020202030204" pitchFamily="34" charset="0"/>
                          <a:ea typeface="+mn-ea"/>
                          <a:cs typeface="+mn-cs"/>
                        </a:rPr>
                        <a:t> Ext (Ward 28); </a:t>
                      </a:r>
                      <a:r>
                        <a:rPr lang="en-ZA" sz="1200" b="0" kern="1200" baseline="0" dirty="0" err="1">
                          <a:solidFill>
                            <a:schemeClr val="tx1"/>
                          </a:solidFill>
                          <a:latin typeface="Arial Narrow" panose="020B0606020202030204" pitchFamily="34" charset="0"/>
                          <a:ea typeface="+mn-ea"/>
                          <a:cs typeface="+mn-cs"/>
                        </a:rPr>
                        <a:t>Empumelelweni</a:t>
                      </a:r>
                      <a:r>
                        <a:rPr lang="en-ZA" sz="1200" b="0" kern="1200" baseline="0" dirty="0">
                          <a:solidFill>
                            <a:schemeClr val="tx1"/>
                          </a:solidFill>
                          <a:latin typeface="Arial Narrow" panose="020B0606020202030204" pitchFamily="34" charset="0"/>
                          <a:ea typeface="+mn-ea"/>
                          <a:cs typeface="+mn-cs"/>
                        </a:rPr>
                        <a:t> Ext 3 (Ward 29); </a:t>
                      </a:r>
                      <a:r>
                        <a:rPr lang="en-ZA" sz="1200" b="0" kern="1200" baseline="0" dirty="0" err="1">
                          <a:solidFill>
                            <a:schemeClr val="tx1"/>
                          </a:solidFill>
                          <a:latin typeface="Arial Narrow" panose="020B0606020202030204" pitchFamily="34" charset="0"/>
                          <a:ea typeface="+mn-ea"/>
                          <a:cs typeface="+mn-cs"/>
                        </a:rPr>
                        <a:t>Empumelweni</a:t>
                      </a:r>
                      <a:r>
                        <a:rPr lang="en-ZA" sz="1200" b="0" kern="1200" baseline="0" dirty="0">
                          <a:solidFill>
                            <a:schemeClr val="tx1"/>
                          </a:solidFill>
                          <a:latin typeface="Arial Narrow" panose="020B0606020202030204" pitchFamily="34" charset="0"/>
                          <a:ea typeface="+mn-ea"/>
                          <a:cs typeface="+mn-cs"/>
                        </a:rPr>
                        <a:t> Ext. 6 (Ward 29); </a:t>
                      </a:r>
                      <a:r>
                        <a:rPr lang="en-ZA" sz="1200" b="0" kern="1200" baseline="0" dirty="0" err="1">
                          <a:solidFill>
                            <a:schemeClr val="tx1"/>
                          </a:solidFill>
                          <a:latin typeface="Arial Narrow" panose="020B0606020202030204" pitchFamily="34" charset="0"/>
                          <a:ea typeface="+mn-ea"/>
                          <a:cs typeface="+mn-cs"/>
                        </a:rPr>
                        <a:t>Empumelelweni</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Marikana</a:t>
                      </a:r>
                      <a:r>
                        <a:rPr lang="en-ZA" sz="1200" b="0" kern="1200" baseline="0" dirty="0">
                          <a:solidFill>
                            <a:schemeClr val="tx1"/>
                          </a:solidFill>
                          <a:latin typeface="Arial Narrow" panose="020B0606020202030204" pitchFamily="34" charset="0"/>
                          <a:ea typeface="+mn-ea"/>
                          <a:cs typeface="+mn-cs"/>
                        </a:rPr>
                        <a:t> (Ward 29); </a:t>
                      </a:r>
                      <a:r>
                        <a:rPr lang="en-ZA" sz="1200" b="0" kern="1200" baseline="0" dirty="0" err="1">
                          <a:solidFill>
                            <a:schemeClr val="tx1"/>
                          </a:solidFill>
                          <a:latin typeface="Arial Narrow" panose="020B0606020202030204" pitchFamily="34" charset="0"/>
                          <a:ea typeface="+mn-ea"/>
                          <a:cs typeface="+mn-cs"/>
                        </a:rPr>
                        <a:t>Nootgedatcht</a:t>
                      </a:r>
                      <a:r>
                        <a:rPr lang="en-ZA" sz="1200" b="0" kern="1200" baseline="0" dirty="0">
                          <a:solidFill>
                            <a:schemeClr val="tx1"/>
                          </a:solidFill>
                          <a:latin typeface="Arial Narrow" panose="020B0606020202030204" pitchFamily="34" charset="0"/>
                          <a:ea typeface="+mn-ea"/>
                          <a:cs typeface="+mn-cs"/>
                        </a:rPr>
                        <a:t> Plot 85 to 88 (Ward 29); </a:t>
                      </a:r>
                      <a:r>
                        <a:rPr lang="en-ZA" sz="1200" b="0" kern="1200" baseline="0" dirty="0" err="1">
                          <a:solidFill>
                            <a:schemeClr val="tx1"/>
                          </a:solidFill>
                          <a:latin typeface="Arial Narrow" panose="020B0606020202030204" pitchFamily="34" charset="0"/>
                          <a:ea typeface="+mn-ea"/>
                          <a:cs typeface="+mn-cs"/>
                        </a:rPr>
                        <a:t>Siyabonga</a:t>
                      </a:r>
                      <a:r>
                        <a:rPr lang="en-ZA" sz="1200" b="0" kern="1200" baseline="0" dirty="0">
                          <a:solidFill>
                            <a:schemeClr val="tx1"/>
                          </a:solidFill>
                          <a:latin typeface="Arial Narrow" panose="020B0606020202030204" pitchFamily="34" charset="0"/>
                          <a:ea typeface="+mn-ea"/>
                          <a:cs typeface="+mn-cs"/>
                        </a:rPr>
                        <a:t> Phola (Ward 30); </a:t>
                      </a:r>
                      <a:r>
                        <a:rPr lang="en-ZA" sz="1200" b="0" kern="1200" baseline="0" dirty="0" err="1">
                          <a:solidFill>
                            <a:schemeClr val="tx1"/>
                          </a:solidFill>
                          <a:latin typeface="Arial Narrow" panose="020B0606020202030204" pitchFamily="34" charset="0"/>
                          <a:ea typeface="+mn-ea"/>
                          <a:cs typeface="+mn-cs"/>
                        </a:rPr>
                        <a:t>Eraq</a:t>
                      </a:r>
                      <a:r>
                        <a:rPr lang="en-ZA" sz="1200" b="0" kern="1200" baseline="0" dirty="0">
                          <a:solidFill>
                            <a:schemeClr val="tx1"/>
                          </a:solidFill>
                          <a:latin typeface="Arial Narrow" panose="020B0606020202030204" pitchFamily="34" charset="0"/>
                          <a:ea typeface="+mn-ea"/>
                          <a:cs typeface="+mn-cs"/>
                        </a:rPr>
                        <a:t> Phola (Ward 31); </a:t>
                      </a:r>
                      <a:r>
                        <a:rPr lang="en-ZA" sz="1200" b="0" kern="1200" baseline="0" dirty="0" err="1">
                          <a:solidFill>
                            <a:schemeClr val="tx1"/>
                          </a:solidFill>
                          <a:latin typeface="Arial Narrow" panose="020B0606020202030204" pitchFamily="34" charset="0"/>
                          <a:ea typeface="+mn-ea"/>
                          <a:cs typeface="+mn-cs"/>
                        </a:rPr>
                        <a:t>Enkanini</a:t>
                      </a:r>
                      <a:r>
                        <a:rPr lang="en-ZA" sz="1200" b="0" kern="1200" baseline="0" dirty="0">
                          <a:solidFill>
                            <a:schemeClr val="tx1"/>
                          </a:solidFill>
                          <a:latin typeface="Arial Narrow" panose="020B0606020202030204" pitchFamily="34" charset="0"/>
                          <a:ea typeface="+mn-ea"/>
                          <a:cs typeface="+mn-cs"/>
                        </a:rPr>
                        <a:t> Phola (Ward 31); </a:t>
                      </a:r>
                      <a:r>
                        <a:rPr lang="en-ZA" sz="1200" b="0" kern="1200" baseline="0" dirty="0" err="1">
                          <a:solidFill>
                            <a:schemeClr val="tx1"/>
                          </a:solidFill>
                          <a:latin typeface="Arial Narrow" panose="020B0606020202030204" pitchFamily="34" charset="0"/>
                          <a:ea typeface="+mn-ea"/>
                          <a:cs typeface="+mn-cs"/>
                        </a:rPr>
                        <a:t>Wahawaya</a:t>
                      </a:r>
                      <a:r>
                        <a:rPr lang="en-ZA" sz="1200" b="0" kern="1200" baseline="0" dirty="0">
                          <a:solidFill>
                            <a:schemeClr val="tx1"/>
                          </a:solidFill>
                          <a:latin typeface="Arial Narrow" panose="020B0606020202030204" pitchFamily="34" charset="0"/>
                          <a:ea typeface="+mn-ea"/>
                          <a:cs typeface="+mn-cs"/>
                        </a:rPr>
                        <a:t> Phola (Ward 31); Spring Valley (Ward 34). The required intervention is estimated at R24m and currently, budget is available for the maintenance of boreholes. </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mn-cs"/>
                        </a:rPr>
                        <a:t>Infrastructure capacity</a:t>
                      </a:r>
                      <a:r>
                        <a:rPr lang="en-ZA" sz="1200" b="0" kern="1200" baseline="0" dirty="0">
                          <a:solidFill>
                            <a:schemeClr val="tx1"/>
                          </a:solidFill>
                          <a:latin typeface="Arial Narrow" panose="020B0606020202030204" pitchFamily="34" charset="0"/>
                          <a:ea typeface="+mn-ea"/>
                          <a:cs typeface="+mn-cs"/>
                        </a:rPr>
                        <a:t>: The current capacity on water supply is 130ML/d while the demand is 167ML/d whereas the current capacity on sanitation is 67ML/d while the demand capacity is 65ML/d. The current capacity on electricity is 240MVA while demand is 280MVA. The project for post-disaster re-gravelling and resealing of roads has been completed by COGTA. A project for the installation or reconstruction of a culvert in </a:t>
                      </a:r>
                      <a:r>
                        <a:rPr lang="en-ZA" sz="1200" b="0" kern="1200" baseline="0" dirty="0" err="1">
                          <a:solidFill>
                            <a:schemeClr val="tx1"/>
                          </a:solidFill>
                          <a:latin typeface="Arial Narrow" panose="020B0606020202030204" pitchFamily="34" charset="0"/>
                          <a:ea typeface="+mn-ea"/>
                          <a:cs typeface="+mn-cs"/>
                        </a:rPr>
                        <a:t>Kriel</a:t>
                      </a:r>
                      <a:r>
                        <a:rPr lang="en-ZA" sz="1200" b="0" kern="1200" baseline="0" dirty="0">
                          <a:solidFill>
                            <a:schemeClr val="tx1"/>
                          </a:solidFill>
                          <a:latin typeface="Arial Narrow" panose="020B0606020202030204" pitchFamily="34" charset="0"/>
                          <a:ea typeface="+mn-ea"/>
                          <a:cs typeface="+mn-cs"/>
                        </a:rPr>
                        <a:t>, Hendrik street has been completed.</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MIG Expenditure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as at 31 August 2022: 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824022">
                <a:tc>
                  <a:txBody>
                    <a:bodyPr/>
                    <a:lstStyle/>
                    <a:p>
                      <a:pPr>
                        <a:spcAft>
                          <a:spcPts val="0"/>
                        </a:spcAft>
                      </a:pPr>
                      <a:r>
                        <a:rPr lang="en-GB" sz="1200" b="1" dirty="0">
                          <a:effectLst/>
                          <a:latin typeface="Arial Narrow" panose="020B0606020202030204" pitchFamily="34" charset="0"/>
                          <a:ea typeface="Times New Roman" charset="0"/>
                          <a:cs typeface="Arial" panose="020B0604020202020204" pitchFamily="34" charset="0"/>
                        </a:rPr>
                        <a:t>Local</a:t>
                      </a:r>
                      <a:r>
                        <a:rPr lang="en-GB" sz="1200" b="1" baseline="0" dirty="0">
                          <a:effectLst/>
                          <a:latin typeface="Arial Narrow" panose="020B0606020202030204" pitchFamily="34" charset="0"/>
                          <a:ea typeface="Times New Roman" charset="0"/>
                          <a:cs typeface="Arial" panose="020B0604020202020204" pitchFamily="34" charset="0"/>
                        </a:rPr>
                        <a:t> Economic Development</a:t>
                      </a:r>
                      <a:endParaRPr lang="en-GB" sz="1200" b="1" dirty="0">
                        <a:effectLst/>
                        <a:latin typeface="Arial Narrow" panose="020B0606020202030204" pitchFamily="34" charset="0"/>
                        <a:ea typeface="Times New Roman"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panose="020F0502020204030204" pitchFamily="34" charset="0"/>
                          <a:cs typeface="Arial" panose="020B0604020202020204" pitchFamily="34" charset="0"/>
                        </a:rPr>
                        <a:t>1320 CWP participants within the programme . </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panose="020F0502020204030204" pitchFamily="34" charset="0"/>
                          <a:cs typeface="Arial" panose="020B0604020202020204" pitchFamily="34" charset="0"/>
                        </a:rPr>
                        <a:t>LED forum is functional and most of the SLP and CSI projects are implemented.</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latin typeface="Arial Narrow" panose="020B0606020202030204" pitchFamily="34" charset="0"/>
                          <a:ea typeface="Arial"/>
                          <a:cs typeface="Arial"/>
                          <a:sym typeface="Arial"/>
                        </a:rPr>
                        <a:t>Unemployment: 33,3%</a:t>
                      </a:r>
                      <a:endParaRPr kumimoji="0" lang="en-GB"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Calibri"/>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latin typeface="Arial Narrow" panose="020B0606020202030204" pitchFamily="34" charset="0"/>
                          <a:ea typeface="Arial"/>
                          <a:cs typeface="Arial"/>
                          <a:sym typeface="Arial"/>
                        </a:rPr>
                        <a:t>Poverty:34,6%</a:t>
                      </a:r>
                      <a:endParaRPr kumimoji="0" lang="en-GB"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Calibri"/>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89931775"/>
                  </a:ext>
                </a:extLst>
              </a:tr>
            </a:tbl>
          </a:graphicData>
        </a:graphic>
      </p:graphicFrame>
    </p:spTree>
    <p:extLst>
      <p:ext uri="{BB962C8B-B14F-4D97-AF65-F5344CB8AC3E}">
        <p14:creationId xmlns:p14="http://schemas.microsoft.com/office/powerpoint/2010/main" val="2838797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0"/>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defTabSz="742950" eaLnBrk="1" hangingPunct="1"/>
            <a:r>
              <a:rPr kumimoji="0" lang="en-ZA" sz="2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MUNICIPALITY: </a:t>
            </a:r>
            <a:r>
              <a:rPr lang="en-ZA" b="1" dirty="0">
                <a:solidFill>
                  <a:prstClr val="black"/>
                </a:solidFill>
                <a:latin typeface="Calibri"/>
                <a:ea typeface="+mj-ea"/>
                <a:cs typeface="+mj-cs"/>
              </a:rPr>
              <a:t>STEVE TSHWETE</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49</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1406637071"/>
              </p:ext>
            </p:extLst>
          </p:nvPr>
        </p:nvGraphicFramePr>
        <p:xfrm>
          <a:off x="0" y="461665"/>
          <a:ext cx="9906000" cy="5511927"/>
        </p:xfrm>
        <a:graphic>
          <a:graphicData uri="http://schemas.openxmlformats.org/drawingml/2006/table">
            <a:tbl>
              <a:tblPr firstRow="1" firstCol="1" bandRow="1"/>
              <a:tblGrid>
                <a:gridCol w="1199288">
                  <a:extLst>
                    <a:ext uri="{9D8B030D-6E8A-4147-A177-3AD203B41FA5}">
                      <a16:colId xmlns:a16="http://schemas.microsoft.com/office/drawing/2014/main" val="20000"/>
                    </a:ext>
                  </a:extLst>
                </a:gridCol>
                <a:gridCol w="8706712">
                  <a:extLst>
                    <a:ext uri="{9D8B030D-6E8A-4147-A177-3AD203B41FA5}">
                      <a16:colId xmlns:a16="http://schemas.microsoft.com/office/drawing/2014/main" val="20001"/>
                    </a:ext>
                  </a:extLst>
                </a:gridCol>
              </a:tblGrid>
              <a:tr h="180063">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Times New Roman" charset="0"/>
                        </a:rPr>
                        <a:t>Political</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dirty="0">
                          <a:solidFill>
                            <a:schemeClr val="tx1"/>
                          </a:solidFill>
                          <a:effectLst/>
                          <a:latin typeface="Arial Narrow" panose="020B0606020202030204" pitchFamily="34" charset="0"/>
                          <a:ea typeface="Times New Roman" charset="0"/>
                          <a:cs typeface="Arial" panose="020B0604020202020204" pitchFamily="34" charset="0"/>
                        </a:rPr>
                        <a:t>The municipal </a:t>
                      </a:r>
                      <a:r>
                        <a:rPr lang="en-GB" sz="1200" baseline="0" dirty="0">
                          <a:solidFill>
                            <a:schemeClr val="tx1"/>
                          </a:solidFill>
                          <a:effectLst/>
                          <a:latin typeface="Arial Narrow" panose="020B0606020202030204" pitchFamily="34" charset="0"/>
                          <a:ea typeface="Times New Roman" charset="0"/>
                          <a:cs typeface="Arial" panose="020B0604020202020204" pitchFamily="34" charset="0"/>
                        </a:rPr>
                        <a:t> council  is </a:t>
                      </a:r>
                      <a:r>
                        <a:rPr lang="en-ZA" sz="1200" b="0" i="0" u="none" strike="noStrike" baseline="0" dirty="0">
                          <a:solidFill>
                            <a:schemeClr val="tx1"/>
                          </a:solidFill>
                          <a:effectLst/>
                          <a:latin typeface="Arial Narrow" panose="020B0606020202030204" pitchFamily="34" charset="0"/>
                          <a:ea typeface="+mn-ea"/>
                          <a:cs typeface="+mn-cs"/>
                        </a:rPr>
                        <a:t>p</a:t>
                      </a:r>
                      <a:r>
                        <a:rPr lang="en-ZA" sz="1200" b="0" i="0" u="none" strike="noStrike" dirty="0">
                          <a:solidFill>
                            <a:schemeClr val="tx1"/>
                          </a:solidFill>
                          <a:effectLst/>
                          <a:latin typeface="Arial Narrow" panose="020B0606020202030204" pitchFamily="34" charset="0"/>
                        </a:rPr>
                        <a:t>olitically stable.</a:t>
                      </a:r>
                      <a:r>
                        <a:rPr lang="en-ZA" sz="1200" b="0" i="0" u="none" strike="noStrike" baseline="0" dirty="0">
                          <a:solidFill>
                            <a:schemeClr val="tx1"/>
                          </a:solidFill>
                          <a:effectLst/>
                          <a:latin typeface="Arial Narrow" panose="020B0606020202030204" pitchFamily="34" charset="0"/>
                        </a:rPr>
                        <a:t> The municipality is led by a coalition government.</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95280">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Governance</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6213" marR="0" lvl="0" indent="-176213"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Establishment and Functionality of Council, MPAC, Risk Management Committee and Audit Committee issues processed by these committees: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Council is functional. Delegations are currently being reviewed, the MPAC, Risk Committee and Audit Committee including Section 79 and Section 80 committees have been established. Council is sitting as per legislation.</a:t>
                      </a:r>
                    </a:p>
                    <a:p>
                      <a:pPr marL="176213" marR="0" lvl="0" indent="-176213"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ZA" sz="1200" b="1" dirty="0">
                          <a:solidFill>
                            <a:schemeClr val="tx1"/>
                          </a:solidFill>
                          <a:effectLst/>
                          <a:latin typeface="Arial Narrow" panose="020B0606020202030204" pitchFamily="34" charset="0"/>
                          <a:ea typeface="Calibri" charset="0"/>
                          <a:cs typeface="Arial" panose="020B0604020202020204" pitchFamily="34" charset="0"/>
                        </a:rPr>
                        <a:t>Provincial</a:t>
                      </a:r>
                      <a:r>
                        <a:rPr lang="en-ZA" sz="1200" b="1" baseline="0" dirty="0">
                          <a:solidFill>
                            <a:schemeClr val="tx1"/>
                          </a:solidFill>
                          <a:effectLst/>
                          <a:latin typeface="Arial Narrow" panose="020B0606020202030204" pitchFamily="34" charset="0"/>
                          <a:ea typeface="Calibri" charset="0"/>
                          <a:cs typeface="Arial" panose="020B0604020202020204" pitchFamily="34" charset="0"/>
                        </a:rPr>
                        <a:t> Intervention </a:t>
                      </a:r>
                      <a:r>
                        <a:rPr lang="en-ZA" sz="1200" dirty="0">
                          <a:solidFill>
                            <a:schemeClr val="tx1"/>
                          </a:solidFill>
                          <a:effectLst/>
                          <a:latin typeface="Arial Narrow" panose="020B0606020202030204" pitchFamily="34" charset="0"/>
                          <a:ea typeface="Calibri" charset="0"/>
                          <a:cs typeface="Calibri" charset="0"/>
                        </a:rPr>
                        <a:t>: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No intervention in the municipality in the period under review</a:t>
                      </a:r>
                      <a:endPar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Times New Roman" charset="0"/>
                        <a:cs typeface="Calibri"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080381">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Institutional Arrangement</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6213" lvl="0" indent="-176213" algn="just">
                        <a:lnSpc>
                          <a:spcPct val="100000"/>
                        </a:lnSpc>
                        <a:spcAft>
                          <a:spcPts val="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Calibri" charset="0"/>
                        </a:rPr>
                        <a:t>Total number of posts on organogram , how many are filled and how many are vacant:</a:t>
                      </a:r>
                      <a:r>
                        <a:rPr lang="en-ZA" sz="1200" b="1" baseline="0" dirty="0">
                          <a:solidFill>
                            <a:schemeClr val="tx1"/>
                          </a:solidFill>
                          <a:effectLst/>
                          <a:latin typeface="Arial Narrow" panose="020B0606020202030204" pitchFamily="34" charset="0"/>
                          <a:ea typeface="Calibri" charset="0"/>
                          <a:cs typeface="Calibri" charset="0"/>
                        </a:rPr>
                        <a:t> </a:t>
                      </a:r>
                      <a:r>
                        <a:rPr lang="en-ZA" sz="1200" baseline="0" dirty="0">
                          <a:solidFill>
                            <a:schemeClr val="tx1"/>
                          </a:solidFill>
                          <a:effectLst/>
                          <a:latin typeface="Arial Narrow" panose="020B0606020202030204" pitchFamily="34" charset="0"/>
                          <a:ea typeface="Calibri" charset="0"/>
                          <a:cs typeface="Calibri" charset="0"/>
                        </a:rPr>
                        <a:t>Total number of posts is 1703, number of posts filled 1550  and there are 153 vacant posts.</a:t>
                      </a:r>
                      <a:endParaRPr lang="en-GB" sz="1200" dirty="0">
                        <a:solidFill>
                          <a:schemeClr val="tx1"/>
                        </a:solidFill>
                        <a:effectLst/>
                        <a:latin typeface="Arial Narrow" panose="020B0606020202030204" pitchFamily="34" charset="0"/>
                        <a:ea typeface="Times New Roman" charset="0"/>
                        <a:cs typeface="Calibri" charset="0"/>
                      </a:endParaRPr>
                    </a:p>
                    <a:p>
                      <a:pPr marL="176213" marR="0" lvl="0" indent="-176213"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Status of filling of Top 6: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 All senior managers posts are filled.  The Municipality does not have  a Department dealing with Development and Planning.</a:t>
                      </a:r>
                    </a:p>
                    <a:p>
                      <a:pPr marL="176213" marR="0" lvl="0" indent="-176213"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err="1">
                          <a:ln>
                            <a:noFill/>
                          </a:ln>
                          <a:solidFill>
                            <a:schemeClr val="tx1"/>
                          </a:solidFill>
                          <a:effectLst/>
                          <a:uLnTx/>
                          <a:uFillTx/>
                          <a:latin typeface="Arial Narrow" panose="020B0606020202030204" pitchFamily="34" charset="0"/>
                          <a:ea typeface="Calibri" charset="0"/>
                          <a:cs typeface="Calibri" charset="0"/>
                        </a:rPr>
                        <a:t>Reviewal</a:t>
                      </a: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 of organogram and correct grading: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The organogram was last reviewed in 2021.</a:t>
                      </a:r>
                    </a:p>
                    <a:p>
                      <a:pPr marL="176213" lvl="0" indent="-176213" algn="just">
                        <a:lnSpc>
                          <a:spcPct val="100000"/>
                        </a:lnSpc>
                        <a:spcAft>
                          <a:spcPts val="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Calibri" charset="0"/>
                        </a:rPr>
                        <a:t>Implementation of Performance Management</a:t>
                      </a:r>
                      <a:r>
                        <a:rPr lang="en-ZA" sz="1200" dirty="0">
                          <a:solidFill>
                            <a:schemeClr val="tx1"/>
                          </a:solidFill>
                          <a:effectLst/>
                          <a:latin typeface="Arial Narrow" panose="020B0606020202030204" pitchFamily="34" charset="0"/>
                          <a:ea typeface="Calibri" charset="0"/>
                          <a:cs typeface="Calibri" charset="0"/>
                        </a:rPr>
                        <a:t>:</a:t>
                      </a:r>
                      <a:r>
                        <a:rPr lang="en-ZA" sz="1200" baseline="0" dirty="0">
                          <a:solidFill>
                            <a:schemeClr val="tx1"/>
                          </a:solidFill>
                          <a:effectLst/>
                          <a:latin typeface="Arial Narrow" panose="020B0606020202030204" pitchFamily="34" charset="0"/>
                          <a:ea typeface="Calibri" charset="0"/>
                          <a:cs typeface="Calibri" charset="0"/>
                        </a:rPr>
                        <a:t> The Municipality is implementing the performance management to Section 54 &amp; 56 managers. The municipality is cascading Performance Management and Development System from level 1 to Level 10.</a:t>
                      </a:r>
                      <a:endParaRPr lang="en-GB" sz="1200" dirty="0">
                        <a:solidFill>
                          <a:schemeClr val="tx1"/>
                        </a:solidFill>
                        <a:effectLst/>
                        <a:latin typeface="Arial Narrow" panose="020B0606020202030204" pitchFamily="34" charset="0"/>
                        <a:ea typeface="Times New Roman" charset="0"/>
                        <a:cs typeface="Calibri"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778127">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Times New Roman" charset="0"/>
                        </a:rPr>
                        <a:t>Financial Management </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In 2015/16 , the municipality obtained an unqualified with no findings audit outcome, in 2016/17, 2017/18, 2018, 19 the municipality regressed to an unqualified with findings  audit outcome. In 2019/20 , the improved to an unqualified with no findings audit outcome. In 2021 the status remain unchanged as unqualified audit opinion with no findings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The personnel costs as a percentage of operational budget is a  at 34%, which is within  the norm of 25%-40%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 UIFW 2019/20 ( R 56 771 958) 2020/21 </a:t>
                      </a: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(R107 543 008 million)</a:t>
                      </a:r>
                      <a:endPar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Irregular Expenditure: R 488 900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F/W Expenditure: R 39 773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Unauthorized Expenditure: R 107 014 335 million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DWS DEBT: R21 606 328 million</a:t>
                      </a:r>
                      <a:endPar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1496770">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0"/>
                        </a:spcAft>
                      </a:pPr>
                      <a:r>
                        <a:rPr lang="en-ZA" sz="1200" b="1" dirty="0">
                          <a:solidFill>
                            <a:schemeClr val="tx1"/>
                          </a:solidFill>
                          <a:effectLst/>
                          <a:latin typeface="Arial Narrow" panose="020B0606020202030204" pitchFamily="34" charset="0"/>
                          <a:ea typeface="Calibri" charset="0"/>
                          <a:cs typeface="Times New Roman" charset="0"/>
                        </a:rPr>
                        <a:t>Public Participation</a:t>
                      </a:r>
                      <a:endParaRPr lang="en-GB" sz="1200" b="1" dirty="0">
                        <a:solidFill>
                          <a:schemeClr val="tx1"/>
                        </a:solidFill>
                        <a:effectLst/>
                        <a:latin typeface="Arial Narrow" panose="020B0606020202030204" pitchFamily="34" charset="0"/>
                        <a:ea typeface="Times New Roman" charset="0"/>
                        <a:cs typeface="Times New Roman" charset="0"/>
                      </a:endParaRPr>
                    </a:p>
                    <a:p>
                      <a:pPr>
                        <a:spcAft>
                          <a:spcPts val="0"/>
                        </a:spcAft>
                      </a:pPr>
                      <a:r>
                        <a:rPr lang="en-ZA" sz="1200" b="1" dirty="0">
                          <a:solidFill>
                            <a:schemeClr val="tx1"/>
                          </a:solidFill>
                          <a:effectLst/>
                          <a:latin typeface="Arial Narrow" panose="020B0606020202030204" pitchFamily="34" charset="0"/>
                          <a:ea typeface="Calibri" charset="0"/>
                          <a:cs typeface="Times New Roman" charset="0"/>
                        </a:rPr>
                        <a:t> </a:t>
                      </a:r>
                      <a:endParaRPr lang="en-GB" sz="1200" b="1" dirty="0">
                        <a:solidFill>
                          <a:schemeClr val="tx1"/>
                        </a:solidFill>
                        <a:effectLst/>
                        <a:latin typeface="Arial Narrow" panose="020B0606020202030204" pitchFamily="34" charset="0"/>
                        <a:ea typeface="Times New Roman" charset="0"/>
                        <a:cs typeface="Times New Roman" charset="0"/>
                      </a:endParaRPr>
                    </a:p>
                    <a:p>
                      <a:pPr>
                        <a:spcAft>
                          <a:spcPts val="0"/>
                        </a:spcAft>
                      </a:pPr>
                      <a:r>
                        <a:rPr lang="en-ZA" sz="1200" b="1" dirty="0">
                          <a:solidFill>
                            <a:schemeClr val="tx1"/>
                          </a:solidFill>
                          <a:effectLst/>
                          <a:latin typeface="Arial Narrow" panose="020B0606020202030204" pitchFamily="34" charset="0"/>
                          <a:ea typeface="Calibri" charset="0"/>
                          <a:cs typeface="Times New Roman" charset="0"/>
                        </a:rPr>
                        <a:t> </a:t>
                      </a:r>
                      <a:endParaRPr lang="en-GB" sz="1200" b="1" dirty="0">
                        <a:solidFill>
                          <a:schemeClr val="tx1"/>
                        </a:solidFill>
                        <a:effectLst/>
                        <a:latin typeface="Arial Narrow" panose="020B0606020202030204" pitchFamily="34" charset="0"/>
                        <a:ea typeface="Times New Roman" charset="0"/>
                        <a:cs typeface="Times New Roman" charset="0"/>
                      </a:endParaRPr>
                    </a:p>
                    <a:p>
                      <a:pPr>
                        <a:spcAft>
                          <a:spcPts val="0"/>
                        </a:spcAft>
                      </a:pPr>
                      <a:r>
                        <a:rPr lang="en-ZA" sz="1200" b="1" dirty="0">
                          <a:solidFill>
                            <a:schemeClr val="tx1"/>
                          </a:solidFill>
                          <a:effectLst/>
                          <a:latin typeface="Arial Narrow" panose="020B0606020202030204" pitchFamily="34" charset="0"/>
                          <a:ea typeface="Calibri" charset="0"/>
                          <a:cs typeface="Times New Roman" charset="0"/>
                        </a:rPr>
                        <a:t>  </a:t>
                      </a:r>
                      <a:endParaRPr lang="en-GB" sz="1200" b="1" dirty="0">
                        <a:solidFill>
                          <a:schemeClr val="tx1"/>
                        </a:solidFill>
                        <a:effectLst/>
                        <a:latin typeface="Arial Narrow" panose="020B0606020202030204" pitchFamily="34" charset="0"/>
                        <a:ea typeface="Times New Roman" charset="0"/>
                        <a:cs typeface="Times New Roman" charset="0"/>
                      </a:endParaRPr>
                    </a:p>
                    <a:p>
                      <a:pPr>
                        <a:spcAft>
                          <a:spcPts val="0"/>
                        </a:spcAft>
                      </a:pPr>
                      <a:r>
                        <a:rPr lang="en-ZA" sz="1200" b="1" dirty="0">
                          <a:solidFill>
                            <a:schemeClr val="tx1"/>
                          </a:solidFill>
                          <a:effectLst/>
                          <a:latin typeface="Arial Narrow" panose="020B0606020202030204" pitchFamily="34" charset="0"/>
                          <a:ea typeface="Calibri" charset="0"/>
                          <a:cs typeface="Times New Roman" charset="0"/>
                        </a:rPr>
                        <a:t> </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Number of ward committees established and functional ward committees: : </a:t>
                      </a:r>
                      <a:r>
                        <a:rPr kumimoji="0" lang="en-ZA" sz="1200" b="0"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sym typeface="Arial"/>
                        </a:rPr>
                        <a:t> 29  out 29  ward committees  have been established to date.  Ward Committee inductions and Ward Operational Plans have been  done with the exception of 6 wards which were affected by the protest action in the municipality. The 6 wards will be inducted on the 18-19 of October,2022.  None of the ward committees are functional.</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CDWs appointed vs Vacancies: 27</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 CDWs have been appointed and 11 vacancies</a:t>
                      </a:r>
                    </a:p>
                    <a:p>
                      <a:pPr marL="176213" marR="0" lvl="0" indent="-176213"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Does municipality have complaints management system and is it effective, what are the turn around times to respond to issues</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 The municipality has an effective complaints management system and the turnaround time to respond to issues is 3 days.</a:t>
                      </a:r>
                      <a:endPar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Times New Roman" charset="0"/>
                        <a:cs typeface="Calibri" charset="0"/>
                      </a:endParaRPr>
                    </a:p>
                    <a:p>
                      <a:pPr marL="176213" marR="0" lvl="0" indent="-176213"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Strategies put in place to deal with community complaints to reduce court actions against the municipality</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 The municipality has developed an Early Warning System and Petitions Committee.</a:t>
                      </a:r>
                      <a:endPar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Times New Roman" charset="0"/>
                        <a:cs typeface="Calibri" charset="0"/>
                      </a:endParaRPr>
                    </a:p>
                    <a:p>
                      <a:pPr marL="176213" marR="0" lvl="0" indent="-176213"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Does the municipality have an approved public participation strategy: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The Municipality has an approved Public Participation Strategy.</a:t>
                      </a:r>
                      <a:endPar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Times New Roman" charset="0"/>
                        <a:cs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21476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1016"/>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eaLnBrk="1" hangingPunct="1">
              <a:defRPr/>
            </a:pPr>
            <a:r>
              <a:rPr lang="en-ZA" b="1" dirty="0">
                <a:solidFill>
                  <a:prstClr val="black"/>
                </a:solidFill>
                <a:latin typeface="Calibri"/>
                <a:ea typeface="+mn-ea"/>
              </a:rPr>
              <a:t>6 YEARS OVERVIEW AUDIT OUTCOME/OPINION</a:t>
            </a:r>
            <a:r>
              <a:rPr lang="mr-IN" b="1" dirty="0">
                <a:solidFill>
                  <a:prstClr val="black"/>
                </a:solidFill>
                <a:latin typeface="Calibri"/>
                <a:ea typeface="+mn-ea"/>
              </a:rPr>
              <a:t>…</a:t>
            </a:r>
            <a:r>
              <a:rPr lang="en-US" b="1" dirty="0">
                <a:solidFill>
                  <a:prstClr val="black"/>
                </a:solidFill>
                <a:latin typeface="Calibri"/>
                <a:ea typeface="+mn-ea"/>
              </a:rPr>
              <a:t>cont..</a:t>
            </a:r>
            <a:endParaRPr lang="en-US" dirty="0">
              <a:solidFill>
                <a:prstClr val="black"/>
              </a:solidFill>
              <a:latin typeface="Calibri"/>
              <a:ea typeface="+mn-ea"/>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5</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6" name="Content Placeholder 4"/>
          <p:cNvSpPr txBox="1">
            <a:spLocks/>
          </p:cNvSpPr>
          <p:nvPr/>
        </p:nvSpPr>
        <p:spPr>
          <a:xfrm>
            <a:off x="77152" y="614212"/>
            <a:ext cx="8941037" cy="53463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4950" marR="0" lvl="1" indent="0" algn="just" defTabSz="457200" rtl="0" eaLnBrk="1" fontAlgn="auto" latinLnBrk="0" hangingPunct="1">
              <a:lnSpc>
                <a:spcPct val="100000"/>
              </a:lnSpc>
              <a:spcBef>
                <a:spcPct val="20000"/>
              </a:spcBef>
              <a:spcAft>
                <a:spcPts val="0"/>
              </a:spcAft>
              <a:buClrTx/>
              <a:buSzTx/>
              <a:buFont typeface="Arial"/>
              <a:buNone/>
              <a:tabLst/>
              <a:defRPr/>
            </a:pPr>
            <a:endParaRPr kumimoji="0" lang="en-ZA" sz="2000" b="0" i="1"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en-GB" sz="16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3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6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Wingdings" panose="05000000000000000000" pitchFamily="2" charset="2"/>
              <a:buChar char="q"/>
              <a:tabLst/>
              <a:defRPr/>
            </a:pPr>
            <a:endParaRPr kumimoji="0" lang="en-US" sz="1600" b="0" i="0" u="none" strike="noStrike" kern="1200" cap="none" spc="0" normalizeH="0" baseline="0" noProof="0" dirty="0">
              <a:ln>
                <a:noFill/>
              </a:ln>
              <a:solidFill>
                <a:sysClr val="windowText" lastClr="000000"/>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3044722213"/>
              </p:ext>
            </p:extLst>
          </p:nvPr>
        </p:nvGraphicFramePr>
        <p:xfrm>
          <a:off x="221673" y="614212"/>
          <a:ext cx="9462654" cy="4475016"/>
        </p:xfrm>
        <a:graphic>
          <a:graphicData uri="http://schemas.openxmlformats.org/drawingml/2006/table">
            <a:tbl>
              <a:tblPr firstRow="1" firstCol="1" bandRow="1"/>
              <a:tblGrid>
                <a:gridCol w="1368867">
                  <a:extLst>
                    <a:ext uri="{9D8B030D-6E8A-4147-A177-3AD203B41FA5}">
                      <a16:colId xmlns:a16="http://schemas.microsoft.com/office/drawing/2014/main" val="20000"/>
                    </a:ext>
                  </a:extLst>
                </a:gridCol>
                <a:gridCol w="1133511">
                  <a:extLst>
                    <a:ext uri="{9D8B030D-6E8A-4147-A177-3AD203B41FA5}">
                      <a16:colId xmlns:a16="http://schemas.microsoft.com/office/drawing/2014/main" val="20001"/>
                    </a:ext>
                  </a:extLst>
                </a:gridCol>
                <a:gridCol w="1133511">
                  <a:extLst>
                    <a:ext uri="{9D8B030D-6E8A-4147-A177-3AD203B41FA5}">
                      <a16:colId xmlns:a16="http://schemas.microsoft.com/office/drawing/2014/main" val="20002"/>
                    </a:ext>
                  </a:extLst>
                </a:gridCol>
                <a:gridCol w="1072076">
                  <a:extLst>
                    <a:ext uri="{9D8B030D-6E8A-4147-A177-3AD203B41FA5}">
                      <a16:colId xmlns:a16="http://schemas.microsoft.com/office/drawing/2014/main" val="20003"/>
                    </a:ext>
                  </a:extLst>
                </a:gridCol>
                <a:gridCol w="976895">
                  <a:extLst>
                    <a:ext uri="{9D8B030D-6E8A-4147-A177-3AD203B41FA5}">
                      <a16:colId xmlns:a16="http://schemas.microsoft.com/office/drawing/2014/main" val="20004"/>
                    </a:ext>
                  </a:extLst>
                </a:gridCol>
                <a:gridCol w="1184562">
                  <a:extLst>
                    <a:ext uri="{9D8B030D-6E8A-4147-A177-3AD203B41FA5}">
                      <a16:colId xmlns:a16="http://schemas.microsoft.com/office/drawing/2014/main" val="20005"/>
                    </a:ext>
                  </a:extLst>
                </a:gridCol>
                <a:gridCol w="1581850">
                  <a:extLst>
                    <a:ext uri="{9D8B030D-6E8A-4147-A177-3AD203B41FA5}">
                      <a16:colId xmlns:a16="http://schemas.microsoft.com/office/drawing/2014/main" val="20006"/>
                    </a:ext>
                  </a:extLst>
                </a:gridCol>
                <a:gridCol w="1011382">
                  <a:extLst>
                    <a:ext uri="{9D8B030D-6E8A-4147-A177-3AD203B41FA5}">
                      <a16:colId xmlns:a16="http://schemas.microsoft.com/office/drawing/2014/main" val="20007"/>
                    </a:ext>
                  </a:extLst>
                </a:gridCol>
              </a:tblGrid>
              <a:tr h="688464">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b="1" dirty="0">
                          <a:solidFill>
                            <a:srgbClr val="333399"/>
                          </a:solidFill>
                          <a:effectLst/>
                          <a:latin typeface="Arial Narrow" panose="020B0606020202030204" pitchFamily="34" charset="0"/>
                          <a:ea typeface="Times New Roman" panose="02020603050405020304" pitchFamily="18" charset="0"/>
                          <a:cs typeface="Arial" panose="020B0604020202020204" pitchFamily="34" charset="0"/>
                        </a:rPr>
                        <a:t>Name of municipalities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b="1">
                          <a:solidFill>
                            <a:srgbClr val="333399"/>
                          </a:solidFill>
                          <a:effectLst/>
                          <a:latin typeface="Arial Narrow" panose="020B0606020202030204" pitchFamily="34" charset="0"/>
                          <a:ea typeface="Times New Roman" panose="02020603050405020304" pitchFamily="18" charset="0"/>
                          <a:cs typeface="Arial" panose="020B0604020202020204" pitchFamily="34" charset="0"/>
                        </a:rPr>
                        <a:t>Audit outcome 2015-16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b="1">
                          <a:solidFill>
                            <a:srgbClr val="333399"/>
                          </a:solidFill>
                          <a:effectLst/>
                          <a:latin typeface="Arial Narrow" panose="020B0606020202030204" pitchFamily="34" charset="0"/>
                          <a:ea typeface="Times New Roman" panose="02020603050405020304" pitchFamily="18" charset="0"/>
                          <a:cs typeface="Arial" panose="020B0604020202020204" pitchFamily="34" charset="0"/>
                        </a:rPr>
                        <a:t>Audit outcome 2016-17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b="1">
                          <a:solidFill>
                            <a:srgbClr val="333399"/>
                          </a:solidFill>
                          <a:effectLst/>
                          <a:latin typeface="Arial Narrow" panose="020B0606020202030204" pitchFamily="34" charset="0"/>
                          <a:ea typeface="Times New Roman" panose="02020603050405020304" pitchFamily="18" charset="0"/>
                          <a:cs typeface="Arial" panose="020B0604020202020204" pitchFamily="34" charset="0"/>
                        </a:rPr>
                        <a:t>Audit outcome 2017-18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b="1">
                          <a:solidFill>
                            <a:srgbClr val="333399"/>
                          </a:solidFill>
                          <a:effectLst/>
                          <a:latin typeface="Arial Narrow" panose="020B0606020202030204" pitchFamily="34" charset="0"/>
                          <a:ea typeface="Times New Roman" panose="02020603050405020304" pitchFamily="18" charset="0"/>
                          <a:cs typeface="Arial" panose="020B0604020202020204" pitchFamily="34" charset="0"/>
                        </a:rPr>
                        <a:t>Audit outcome 2018-19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b="1">
                          <a:solidFill>
                            <a:srgbClr val="333399"/>
                          </a:solidFill>
                          <a:effectLst/>
                          <a:latin typeface="Arial Narrow" panose="020B0606020202030204" pitchFamily="34" charset="0"/>
                          <a:ea typeface="Times New Roman" panose="02020603050405020304" pitchFamily="18" charset="0"/>
                          <a:cs typeface="Arial" panose="020B0604020202020204" pitchFamily="34" charset="0"/>
                        </a:rPr>
                        <a:t>Audit outcome 2019-20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b="1">
                          <a:solidFill>
                            <a:srgbClr val="333399"/>
                          </a:solidFill>
                          <a:effectLst/>
                          <a:latin typeface="Arial Narrow" panose="020B0606020202030204" pitchFamily="34" charset="0"/>
                          <a:ea typeface="Times New Roman" panose="02020603050405020304" pitchFamily="18" charset="0"/>
                          <a:cs typeface="Arial" panose="020B0604020202020204" pitchFamily="34" charset="0"/>
                        </a:rPr>
                        <a:t>Audit outcome 2020-21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b="1" dirty="0">
                          <a:solidFill>
                            <a:srgbClr val="333399"/>
                          </a:solidFill>
                          <a:effectLst/>
                          <a:latin typeface="Arial Narrow" panose="020B0606020202030204" pitchFamily="34" charset="0"/>
                          <a:ea typeface="Times New Roman" panose="02020603050405020304" pitchFamily="18" charset="0"/>
                          <a:cs typeface="Arial" panose="020B0604020202020204" pitchFamily="34" charset="0"/>
                        </a:rPr>
                        <a:t>MOVEMENTS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0000"/>
                  </a:ext>
                </a:extLst>
              </a:tr>
              <a:tr h="344232">
                <a:tc gridSpan="8">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b="1" dirty="0">
                          <a:effectLst/>
                          <a:latin typeface="Arial Narrow" panose="020B0606020202030204" pitchFamily="34" charset="0"/>
                          <a:ea typeface="Times New Roman" panose="02020603050405020304" pitchFamily="18" charset="0"/>
                          <a:cs typeface="Arial" panose="020B0604020202020204" pitchFamily="34" charset="0"/>
                        </a:rPr>
                        <a:t>Nkangala District Municipalities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44232">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Dr. JS Moroka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Adverse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66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Disclaimer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Disclaimer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Disclaimer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unchanged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DE9D9"/>
                    </a:solidFill>
                  </a:tcPr>
                </a:tc>
                <a:extLst>
                  <a:ext uri="{0D108BD9-81ED-4DB2-BD59-A6C34878D82A}">
                    <a16:rowId xmlns:a16="http://schemas.microsoft.com/office/drawing/2014/main" val="10002"/>
                  </a:ext>
                </a:extLst>
              </a:tr>
              <a:tr h="344232">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Emakhazeni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6D9F1"/>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Adverse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66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Adverse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66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Adverse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47EC4"/>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unchanged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DE9D9"/>
                    </a:solidFill>
                  </a:tcPr>
                </a:tc>
                <a:extLst>
                  <a:ext uri="{0D108BD9-81ED-4DB2-BD59-A6C34878D82A}">
                    <a16:rowId xmlns:a16="http://schemas.microsoft.com/office/drawing/2014/main" val="10003"/>
                  </a:ext>
                </a:extLst>
              </a:tr>
              <a:tr h="344232">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Emalahleni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Disclaimer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unchanged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DE9D9"/>
                    </a:solidFill>
                  </a:tcPr>
                </a:tc>
                <a:extLst>
                  <a:ext uri="{0D108BD9-81ED-4DB2-BD59-A6C34878D82A}">
                    <a16:rowId xmlns:a16="http://schemas.microsoft.com/office/drawing/2014/main" val="10004"/>
                  </a:ext>
                </a:extLst>
              </a:tr>
              <a:tr h="688464">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Steve Tshwete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no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no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gn="ctr">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no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unchanged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BD4B4"/>
                    </a:solidFill>
                  </a:tcPr>
                </a:tc>
                <a:extLst>
                  <a:ext uri="{0D108BD9-81ED-4DB2-BD59-A6C34878D82A}">
                    <a16:rowId xmlns:a16="http://schemas.microsoft.com/office/drawing/2014/main" val="10005"/>
                  </a:ext>
                </a:extLst>
              </a:tr>
              <a:tr h="688464">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Thembisile Hani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dirty="0">
                          <a:effectLst/>
                          <a:latin typeface="Arial Narrow" panose="020B0606020202030204" pitchFamily="34" charset="0"/>
                          <a:ea typeface="Times New Roman" panose="02020603050405020304" pitchFamily="18" charset="0"/>
                          <a:cs typeface="Arial" panose="020B0604020202020204" pitchFamily="34" charset="0"/>
                        </a:rPr>
                        <a:t>Unqualified with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1000"/>
                        </a:spcAft>
                      </a:pPr>
                      <a:r>
                        <a:rPr lang="en-ZA" sz="1200">
                          <a:effectLst/>
                          <a:latin typeface="Arial Narrow" panose="020B0606020202030204" pitchFamily="34" charset="0"/>
                          <a:ea typeface="Times New Roman" panose="02020603050405020304" pitchFamily="18" charset="0"/>
                          <a:cs typeface="Arial" panose="020B0604020202020204" pitchFamily="34" charset="0"/>
                        </a:rPr>
                        <a:t>Improved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6"/>
                  </a:ext>
                </a:extLst>
              </a:tr>
              <a:tr h="344232">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0"/>
                        </a:spcAft>
                      </a:pPr>
                      <a:r>
                        <a:rPr lang="en-US" sz="1200">
                          <a:effectLst/>
                          <a:latin typeface="Arial Narrow" panose="020B0606020202030204" pitchFamily="34" charset="0"/>
                          <a:ea typeface="Times New Roman" panose="02020603050405020304" pitchFamily="18" charset="0"/>
                          <a:cs typeface="Arial" panose="020B0604020202020204" pitchFamily="34" charset="0"/>
                        </a:rPr>
                        <a:t>Victor Khanye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0"/>
                        </a:spcAft>
                      </a:pPr>
                      <a:r>
                        <a:rPr lang="en-US" sz="120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0"/>
                        </a:spcAft>
                      </a:pPr>
                      <a:r>
                        <a:rPr lang="en-US" sz="120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0"/>
                        </a:spcAft>
                      </a:pPr>
                      <a:r>
                        <a:rPr lang="en-US" sz="120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Disclaimer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0"/>
                        </a:spcAft>
                      </a:pPr>
                      <a:r>
                        <a:rPr lang="en-US" sz="120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Qualified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CDDC"/>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0"/>
                        </a:spcAft>
                      </a:pPr>
                      <a:r>
                        <a:rPr lang="en-US" sz="1200">
                          <a:effectLst/>
                          <a:latin typeface="Arial Narrow" panose="020B0606020202030204" pitchFamily="34" charset="0"/>
                          <a:ea typeface="Times New Roman" panose="02020603050405020304" pitchFamily="18" charset="0"/>
                          <a:cs typeface="Arial" panose="020B0604020202020204" pitchFamily="34" charset="0"/>
                        </a:rPr>
                        <a:t>Unchanged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DE9D9"/>
                    </a:solidFill>
                  </a:tcPr>
                </a:tc>
                <a:extLst>
                  <a:ext uri="{0D108BD9-81ED-4DB2-BD59-A6C34878D82A}">
                    <a16:rowId xmlns:a16="http://schemas.microsoft.com/office/drawing/2014/main" val="10007"/>
                  </a:ext>
                </a:extLst>
              </a:tr>
              <a:tr h="688464">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0"/>
                        </a:spcAft>
                      </a:pPr>
                      <a:r>
                        <a:rPr lang="en-US" sz="1200">
                          <a:effectLst/>
                          <a:latin typeface="Arial Narrow" panose="020B0606020202030204" pitchFamily="34" charset="0"/>
                          <a:ea typeface="Times New Roman" panose="02020603050405020304" pitchFamily="18" charset="0"/>
                          <a:cs typeface="Arial" panose="020B0604020202020204" pitchFamily="34" charset="0"/>
                        </a:rPr>
                        <a:t>Nkangala District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0"/>
                        </a:spcAft>
                      </a:pPr>
                      <a:r>
                        <a:rPr lang="en-US" sz="1200">
                          <a:effectLst/>
                          <a:latin typeface="Arial Narrow" panose="020B0606020202030204" pitchFamily="34" charset="0"/>
                          <a:ea typeface="Times New Roman" panose="02020603050405020304" pitchFamily="18" charset="0"/>
                          <a:cs typeface="Arial" panose="020B0604020202020204" pitchFamily="34" charset="0"/>
                        </a:rPr>
                        <a:t>Unqualified with no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0"/>
                        </a:spcAft>
                      </a:pPr>
                      <a:r>
                        <a:rPr lang="en-US" sz="1200">
                          <a:effectLst/>
                          <a:latin typeface="Arial Narrow" panose="020B0606020202030204" pitchFamily="34" charset="0"/>
                          <a:ea typeface="Times New Roman" panose="02020603050405020304" pitchFamily="18" charset="0"/>
                          <a:cs typeface="Arial" panose="020B0604020202020204" pitchFamily="34" charset="0"/>
                        </a:rPr>
                        <a:t>Unqualified with no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Unqualified with no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0"/>
                        </a:spcAft>
                      </a:pPr>
                      <a:r>
                        <a:rPr lang="en-US" sz="1200">
                          <a:effectLst/>
                          <a:latin typeface="Arial Narrow" panose="020B0606020202030204" pitchFamily="34" charset="0"/>
                          <a:ea typeface="Times New Roman" panose="02020603050405020304" pitchFamily="18" charset="0"/>
                          <a:cs typeface="Arial" panose="020B0604020202020204" pitchFamily="34" charset="0"/>
                        </a:rPr>
                        <a:t>Unqualified with no findings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Unqualified with no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Unqualified with no findings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0" marR="0">
                        <a:lnSpc>
                          <a:spcPct val="115000"/>
                        </a:lnSpc>
                        <a:spcBef>
                          <a:spcPts val="0"/>
                        </a:spcBef>
                        <a:spcAft>
                          <a:spcPts val="0"/>
                        </a:spcAft>
                      </a:pPr>
                      <a:r>
                        <a:rPr lang="en-US" sz="1200" dirty="0">
                          <a:effectLst/>
                          <a:latin typeface="Arial Narrow" panose="020B0606020202030204" pitchFamily="34" charset="0"/>
                          <a:ea typeface="Times New Roman" panose="02020603050405020304" pitchFamily="18" charset="0"/>
                          <a:cs typeface="Arial" panose="020B0604020202020204" pitchFamily="34" charset="0"/>
                        </a:rPr>
                        <a:t>Unchanged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066" marR="380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DE9D9"/>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28689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0"/>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defTabSz="742950" eaLnBrk="1" hangingPunct="1"/>
            <a:r>
              <a:rPr kumimoji="0" lang="en-ZA" sz="2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MUNICIPALITY: </a:t>
            </a:r>
            <a:r>
              <a:rPr lang="en-ZA" b="1" dirty="0">
                <a:solidFill>
                  <a:prstClr val="black"/>
                </a:solidFill>
                <a:latin typeface="Calibri"/>
                <a:ea typeface="+mj-ea"/>
                <a:cs typeface="+mj-cs"/>
              </a:rPr>
              <a:t>STEVE TSHWETE</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50</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5" name="Content Placeholder 6"/>
          <p:cNvGraphicFramePr>
            <a:graphicFrameLocks/>
          </p:cNvGraphicFramePr>
          <p:nvPr>
            <p:extLst>
              <p:ext uri="{D42A27DB-BD31-4B8C-83A1-F6EECF244321}">
                <p14:modId xmlns:p14="http://schemas.microsoft.com/office/powerpoint/2010/main" val="2768339018"/>
              </p:ext>
            </p:extLst>
          </p:nvPr>
        </p:nvGraphicFramePr>
        <p:xfrm>
          <a:off x="0" y="461665"/>
          <a:ext cx="9906000" cy="2925975"/>
        </p:xfrm>
        <a:graphic>
          <a:graphicData uri="http://schemas.openxmlformats.org/drawingml/2006/table">
            <a:tbl>
              <a:tblPr firstRow="1" firstCol="1" bandRow="1"/>
              <a:tblGrid>
                <a:gridCol w="1251046">
                  <a:extLst>
                    <a:ext uri="{9D8B030D-6E8A-4147-A177-3AD203B41FA5}">
                      <a16:colId xmlns:a16="http://schemas.microsoft.com/office/drawing/2014/main" val="20000"/>
                    </a:ext>
                  </a:extLst>
                </a:gridCol>
                <a:gridCol w="8654954">
                  <a:extLst>
                    <a:ext uri="{9D8B030D-6E8A-4147-A177-3AD203B41FA5}">
                      <a16:colId xmlns:a16="http://schemas.microsoft.com/office/drawing/2014/main" val="20001"/>
                    </a:ext>
                  </a:extLst>
                </a:gridCol>
              </a:tblGrid>
              <a:tr h="1943923">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0"/>
                        </a:spcAft>
                      </a:pPr>
                      <a:r>
                        <a:rPr lang="en-ZA" sz="1200" b="1" dirty="0">
                          <a:effectLst/>
                          <a:latin typeface="Arial Narrow" panose="020B0606020202030204" pitchFamily="34" charset="0"/>
                          <a:ea typeface="Calibri" charset="0"/>
                          <a:cs typeface="Times New Roman" charset="0"/>
                        </a:rPr>
                        <a:t>Basic Services</a:t>
                      </a:r>
                      <a:endParaRPr lang="en-GB" sz="1200" b="1" dirty="0">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07000"/>
                        </a:lnSpc>
                        <a:spcBef>
                          <a:spcPct val="20000"/>
                        </a:spcBef>
                        <a:spcAft>
                          <a:spcPts val="800"/>
                        </a:spcAft>
                        <a:buClrTx/>
                        <a:buSzTx/>
                        <a:buFont typeface="Arial" panose="020B0604020202020204" pitchFamily="34" charset="0"/>
                        <a:buChar char="•"/>
                        <a:tabLst/>
                        <a:defRPr/>
                      </a:pPr>
                      <a:r>
                        <a:rPr lang="en-ZA" sz="1200" b="0" kern="1200" baseline="0" noProof="0" dirty="0">
                          <a:solidFill>
                            <a:schemeClr val="tx1"/>
                          </a:solidFill>
                          <a:latin typeface="Arial Narrow" panose="020B0606020202030204" pitchFamily="34" charset="0"/>
                          <a:ea typeface="+mn-ea"/>
                          <a:cs typeface="+mn-cs"/>
                        </a:rPr>
                        <a:t>The municipality has the following </a:t>
                      </a:r>
                      <a:r>
                        <a:rPr lang="en-ZA" sz="1200" b="1" kern="1200" baseline="0" noProof="0" dirty="0">
                          <a:solidFill>
                            <a:schemeClr val="tx1"/>
                          </a:solidFill>
                          <a:latin typeface="Arial Narrow" panose="020B0606020202030204" pitchFamily="34" charset="0"/>
                          <a:ea typeface="+mn-ea"/>
                          <a:cs typeface="+mn-cs"/>
                        </a:rPr>
                        <a:t>basic service backlog: </a:t>
                      </a:r>
                      <a:r>
                        <a:rPr lang="en-ZA" sz="1200" b="0" kern="1200" baseline="0" noProof="0" dirty="0">
                          <a:solidFill>
                            <a:schemeClr val="tx1"/>
                          </a:solidFill>
                          <a:latin typeface="Arial Narrow" panose="020B0606020202030204" pitchFamily="34" charset="0"/>
                          <a:ea typeface="+mn-ea"/>
                          <a:cs typeface="+mn-cs"/>
                        </a:rPr>
                        <a:t>water (4,7%), sanitation (1,2%), electricity (8,6) and refuse removal (48,3%).</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mn-cs"/>
                        </a:rPr>
                        <a:t>Areas without water since 1994</a:t>
                      </a:r>
                      <a:r>
                        <a:rPr lang="en-ZA" sz="1200" b="0" kern="1200" baseline="0" dirty="0">
                          <a:solidFill>
                            <a:schemeClr val="tx1"/>
                          </a:solidFill>
                          <a:latin typeface="Arial Narrow" panose="020B0606020202030204" pitchFamily="34" charset="0"/>
                          <a:ea typeface="+mn-ea"/>
                          <a:cs typeface="+mn-cs"/>
                        </a:rPr>
                        <a:t>: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The municipality has the following areas which have no water connection and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depend on temporary supply of water: </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Doornkop</a:t>
                      </a:r>
                      <a:r>
                        <a:rPr lang="en-ZA" sz="1200" b="0" kern="1200" baseline="0" dirty="0">
                          <a:solidFill>
                            <a:schemeClr val="tx1"/>
                          </a:solidFill>
                          <a:latin typeface="Arial Narrow" panose="020B0606020202030204" pitchFamily="34" charset="0"/>
                          <a:ea typeface="+mn-ea"/>
                          <a:cs typeface="+mn-cs"/>
                        </a:rPr>
                        <a:t> and </a:t>
                      </a:r>
                      <a:r>
                        <a:rPr lang="en-ZA" sz="1200" b="0" kern="1200" baseline="0" dirty="0" err="1">
                          <a:solidFill>
                            <a:schemeClr val="tx1"/>
                          </a:solidFill>
                          <a:latin typeface="Arial Narrow" panose="020B0606020202030204" pitchFamily="34" charset="0"/>
                          <a:ea typeface="+mn-ea"/>
                          <a:cs typeface="+mn-cs"/>
                        </a:rPr>
                        <a:t>Skierilek</a:t>
                      </a:r>
                      <a:r>
                        <a:rPr lang="en-ZA" sz="1200" b="0" kern="1200" baseline="0" dirty="0">
                          <a:solidFill>
                            <a:schemeClr val="tx1"/>
                          </a:solidFill>
                          <a:latin typeface="Arial Narrow" panose="020B0606020202030204" pitchFamily="34" charset="0"/>
                          <a:ea typeface="+mn-ea"/>
                          <a:cs typeface="+mn-cs"/>
                        </a:rPr>
                        <a:t> (Ward 29); OTK (Ward 5); </a:t>
                      </a:r>
                      <a:r>
                        <a:rPr lang="en-ZA" sz="1200" b="0" kern="1200" baseline="0" dirty="0" err="1">
                          <a:solidFill>
                            <a:schemeClr val="tx1"/>
                          </a:solidFill>
                          <a:latin typeface="Arial Narrow" panose="020B0606020202030204" pitchFamily="34" charset="0"/>
                          <a:ea typeface="+mn-ea"/>
                          <a:cs typeface="+mn-cs"/>
                        </a:rPr>
                        <a:t>Woestelleen</a:t>
                      </a:r>
                      <a:r>
                        <a:rPr lang="en-ZA" sz="1200" b="0" kern="1200" baseline="0" dirty="0">
                          <a:solidFill>
                            <a:schemeClr val="tx1"/>
                          </a:solidFill>
                          <a:latin typeface="Arial Narrow" panose="020B0606020202030204" pitchFamily="34" charset="0"/>
                          <a:ea typeface="+mn-ea"/>
                          <a:cs typeface="+mn-cs"/>
                        </a:rPr>
                        <a:t> (Ward 4); </a:t>
                      </a:r>
                      <a:r>
                        <a:rPr lang="en-ZA" sz="1200" b="0" kern="1200" baseline="0" dirty="0" err="1">
                          <a:solidFill>
                            <a:schemeClr val="tx1"/>
                          </a:solidFill>
                          <a:latin typeface="Arial Narrow" panose="020B0606020202030204" pitchFamily="34" charset="0"/>
                          <a:ea typeface="+mn-ea"/>
                          <a:cs typeface="+mn-cs"/>
                        </a:rPr>
                        <a:t>Driefontein</a:t>
                      </a:r>
                      <a:r>
                        <a:rPr lang="en-ZA" sz="1200" b="0" kern="1200" baseline="0" dirty="0">
                          <a:solidFill>
                            <a:schemeClr val="tx1"/>
                          </a:solidFill>
                          <a:latin typeface="Arial Narrow" panose="020B0606020202030204" pitchFamily="34" charset="0"/>
                          <a:ea typeface="+mn-ea"/>
                          <a:cs typeface="+mn-cs"/>
                        </a:rPr>
                        <a:t> (Ward 5); </a:t>
                      </a:r>
                      <a:r>
                        <a:rPr lang="en-ZA" sz="1200" b="0" kern="1200" baseline="0" dirty="0" err="1">
                          <a:solidFill>
                            <a:schemeClr val="tx1"/>
                          </a:solidFill>
                          <a:latin typeface="Arial Narrow" panose="020B0606020202030204" pitchFamily="34" charset="0"/>
                          <a:ea typeface="+mn-ea"/>
                          <a:cs typeface="+mn-cs"/>
                        </a:rPr>
                        <a:t>Slaghoek</a:t>
                      </a:r>
                      <a:r>
                        <a:rPr lang="en-ZA" sz="1200" b="0" kern="1200" baseline="0" dirty="0">
                          <a:solidFill>
                            <a:schemeClr val="tx1"/>
                          </a:solidFill>
                          <a:latin typeface="Arial Narrow" panose="020B0606020202030204" pitchFamily="34" charset="0"/>
                          <a:ea typeface="+mn-ea"/>
                          <a:cs typeface="+mn-cs"/>
                        </a:rPr>
                        <a:t>; (Ward 29); </a:t>
                      </a:r>
                      <a:r>
                        <a:rPr lang="en-ZA" sz="1200" b="0" kern="1200" baseline="0" dirty="0" err="1">
                          <a:solidFill>
                            <a:schemeClr val="tx1"/>
                          </a:solidFill>
                          <a:latin typeface="Arial Narrow" panose="020B0606020202030204" pitchFamily="34" charset="0"/>
                          <a:ea typeface="+mn-ea"/>
                          <a:cs typeface="+mn-cs"/>
                        </a:rPr>
                        <a:t>Mooifontein</a:t>
                      </a:r>
                      <a:r>
                        <a:rPr lang="en-ZA" sz="1200" b="0" kern="1200" baseline="0" dirty="0">
                          <a:solidFill>
                            <a:schemeClr val="tx1"/>
                          </a:solidFill>
                          <a:latin typeface="Arial Narrow" panose="020B0606020202030204" pitchFamily="34" charset="0"/>
                          <a:ea typeface="+mn-ea"/>
                          <a:cs typeface="+mn-cs"/>
                        </a:rPr>
                        <a:t> (Ward 4); </a:t>
                      </a:r>
                      <a:r>
                        <a:rPr lang="en-ZA" sz="1200" b="0" kern="1200" baseline="0" dirty="0" err="1">
                          <a:solidFill>
                            <a:schemeClr val="tx1"/>
                          </a:solidFill>
                          <a:latin typeface="Arial Narrow" panose="020B0606020202030204" pitchFamily="34" charset="0"/>
                          <a:ea typeface="+mn-ea"/>
                          <a:cs typeface="+mn-cs"/>
                        </a:rPr>
                        <a:t>Uitegersorght</a:t>
                      </a:r>
                      <a:r>
                        <a:rPr lang="en-ZA" sz="1200" b="0" kern="1200" baseline="0" dirty="0">
                          <a:solidFill>
                            <a:schemeClr val="tx1"/>
                          </a:solidFill>
                          <a:latin typeface="Arial Narrow" panose="020B0606020202030204" pitchFamily="34" charset="0"/>
                          <a:ea typeface="+mn-ea"/>
                          <a:cs typeface="+mn-cs"/>
                        </a:rPr>
                        <a:t> (Ward 5); </a:t>
                      </a:r>
                      <a:r>
                        <a:rPr lang="en-ZA" sz="1200" b="0" kern="1200" baseline="0" dirty="0" err="1">
                          <a:solidFill>
                            <a:schemeClr val="tx1"/>
                          </a:solidFill>
                          <a:latin typeface="Arial Narrow" panose="020B0606020202030204" pitchFamily="34" charset="0"/>
                          <a:ea typeface="+mn-ea"/>
                          <a:cs typeface="+mn-cs"/>
                        </a:rPr>
                        <a:t>Broodsynplaas</a:t>
                      </a:r>
                      <a:r>
                        <a:rPr lang="en-ZA" sz="1200" b="0" kern="1200" baseline="0" dirty="0">
                          <a:solidFill>
                            <a:schemeClr val="tx1"/>
                          </a:solidFill>
                          <a:latin typeface="Arial Narrow" panose="020B0606020202030204" pitchFamily="34" charset="0"/>
                          <a:ea typeface="+mn-ea"/>
                          <a:cs typeface="+mn-cs"/>
                        </a:rPr>
                        <a:t> (Ward 7); </a:t>
                      </a:r>
                      <a:r>
                        <a:rPr lang="en-ZA" sz="1200" b="0" kern="1200" baseline="0" dirty="0" err="1">
                          <a:solidFill>
                            <a:schemeClr val="tx1"/>
                          </a:solidFill>
                          <a:latin typeface="Arial Narrow" panose="020B0606020202030204" pitchFamily="34" charset="0"/>
                          <a:ea typeface="+mn-ea"/>
                          <a:cs typeface="+mn-cs"/>
                        </a:rPr>
                        <a:t>Bankplaas</a:t>
                      </a:r>
                      <a:r>
                        <a:rPr lang="en-ZA" sz="1200" b="0" kern="1200" baseline="0" dirty="0">
                          <a:solidFill>
                            <a:schemeClr val="tx1"/>
                          </a:solidFill>
                          <a:latin typeface="Arial Narrow" panose="020B0606020202030204" pitchFamily="34" charset="0"/>
                          <a:ea typeface="+mn-ea"/>
                          <a:cs typeface="+mn-cs"/>
                        </a:rPr>
                        <a:t> (Ward 29); </a:t>
                      </a:r>
                      <a:r>
                        <a:rPr lang="en-ZA" sz="1200" b="0" kern="1200" baseline="0" dirty="0" err="1">
                          <a:solidFill>
                            <a:schemeClr val="tx1"/>
                          </a:solidFill>
                          <a:latin typeface="Arial Narrow" panose="020B0606020202030204" pitchFamily="34" charset="0"/>
                          <a:ea typeface="+mn-ea"/>
                          <a:cs typeface="+mn-cs"/>
                        </a:rPr>
                        <a:t>Goedhoop</a:t>
                      </a:r>
                      <a:r>
                        <a:rPr lang="en-ZA" sz="1200" b="0" kern="1200" baseline="0" dirty="0">
                          <a:solidFill>
                            <a:schemeClr val="tx1"/>
                          </a:solidFill>
                          <a:latin typeface="Arial Narrow" panose="020B0606020202030204" pitchFamily="34" charset="0"/>
                          <a:ea typeface="+mn-ea"/>
                          <a:cs typeface="+mn-cs"/>
                        </a:rPr>
                        <a:t>; (Ward 4); </a:t>
                      </a:r>
                      <a:r>
                        <a:rPr lang="en-ZA" sz="1200" b="0" kern="1200" baseline="0" dirty="0" err="1">
                          <a:solidFill>
                            <a:schemeClr val="tx1"/>
                          </a:solidFill>
                          <a:latin typeface="Arial Narrow" panose="020B0606020202030204" pitchFamily="34" charset="0"/>
                          <a:ea typeface="+mn-ea"/>
                          <a:cs typeface="+mn-cs"/>
                        </a:rPr>
                        <a:t>Driepan</a:t>
                      </a:r>
                      <a:r>
                        <a:rPr lang="en-ZA" sz="1200" b="0" kern="1200" baseline="0" dirty="0">
                          <a:solidFill>
                            <a:schemeClr val="tx1"/>
                          </a:solidFill>
                          <a:latin typeface="Arial Narrow" panose="020B0606020202030204" pitchFamily="34" charset="0"/>
                          <a:ea typeface="+mn-ea"/>
                          <a:cs typeface="+mn-cs"/>
                        </a:rPr>
                        <a:t> (Ward 5). The required intervention is estimated at R16m and currently, budget is available for the maintenance of boreholes ads supply of water. </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mn-cs"/>
                        </a:rPr>
                        <a:t>Infrastructure capacity</a:t>
                      </a:r>
                      <a:r>
                        <a:rPr lang="en-ZA" sz="1200" b="0" kern="1200" baseline="0" dirty="0">
                          <a:solidFill>
                            <a:schemeClr val="tx1"/>
                          </a:solidFill>
                          <a:latin typeface="Arial Narrow" panose="020B0606020202030204" pitchFamily="34" charset="0"/>
                          <a:ea typeface="+mn-ea"/>
                          <a:cs typeface="+mn-cs"/>
                        </a:rPr>
                        <a:t>: The current capacity on water supply is 68ML/d while the demand is 49,18ML/d whereas the current capacity on sanitation is 45ML/d while the demand capacity is 35ML/d. The current capacity on electricity is 136,2MVA while demand is 40MVA. The project for post-disaster re-gravelling and resealing of roads has been completed by COGTA.</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IUDG Expenditure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as at 31 August 2022: 3 % .</a:t>
                      </a:r>
                    </a:p>
                    <a:p>
                      <a:pPr marL="0" marR="0" lvl="0" indent="0" algn="just" defTabSz="457200"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62505">
                <a:tc>
                  <a:txBody>
                    <a:bodyPr/>
                    <a:lstStyle/>
                    <a:p>
                      <a:pPr>
                        <a:spcAft>
                          <a:spcPts val="0"/>
                        </a:spcAft>
                      </a:pPr>
                      <a:r>
                        <a:rPr lang="en-GB" sz="1200" b="1" dirty="0">
                          <a:effectLst/>
                          <a:latin typeface="Arial Narrow" panose="020B0606020202030204" pitchFamily="34" charset="0"/>
                          <a:ea typeface="Times New Roman" charset="0"/>
                          <a:cs typeface="Times New Roman" charset="0"/>
                        </a:rPr>
                        <a:t>Local</a:t>
                      </a:r>
                      <a:r>
                        <a:rPr lang="en-GB" sz="1200" b="1" baseline="0" dirty="0">
                          <a:effectLst/>
                          <a:latin typeface="Arial Narrow" panose="020B0606020202030204" pitchFamily="34" charset="0"/>
                          <a:ea typeface="Times New Roman" charset="0"/>
                          <a:cs typeface="Times New Roman" charset="0"/>
                        </a:rPr>
                        <a:t> Economic Development</a:t>
                      </a:r>
                      <a:endParaRPr lang="en-GB" sz="1200" b="1" dirty="0">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latin typeface="Arial Narrow" panose="020B0606020202030204" pitchFamily="34" charset="0"/>
                          <a:ea typeface="Arial"/>
                          <a:cs typeface="Arial" panose="020B0604020202020204" pitchFamily="34" charset="0"/>
                          <a:sym typeface="Arial"/>
                        </a:rPr>
                        <a:t>Unemployment: 23,1%</a:t>
                      </a:r>
                      <a:endParaRPr kumimoji="0" lang="en-GB"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latin typeface="Arial Narrow" panose="020B0606020202030204" pitchFamily="34" charset="0"/>
                          <a:ea typeface="Arial"/>
                          <a:cs typeface="Arial" panose="020B0604020202020204" pitchFamily="34" charset="0"/>
                          <a:sym typeface="Arial"/>
                        </a:rPr>
                        <a:t>Poverty: 31,5%</a:t>
                      </a:r>
                      <a:endParaRPr kumimoji="0" lang="en-GB"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77807363"/>
                  </a:ext>
                </a:extLst>
              </a:tr>
            </a:tbl>
          </a:graphicData>
        </a:graphic>
      </p:graphicFrame>
    </p:spTree>
    <p:extLst>
      <p:ext uri="{BB962C8B-B14F-4D97-AF65-F5344CB8AC3E}">
        <p14:creationId xmlns:p14="http://schemas.microsoft.com/office/powerpoint/2010/main" val="2843339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0"/>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defTabSz="742950" eaLnBrk="1" hangingPunct="1"/>
            <a:r>
              <a:rPr kumimoji="0" lang="en-ZA" sz="2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MUNICIPALITY:  </a:t>
            </a:r>
            <a:r>
              <a:rPr lang="en-ZA" b="1" dirty="0">
                <a:solidFill>
                  <a:prstClr val="black"/>
                </a:solidFill>
                <a:latin typeface="Calibri"/>
                <a:ea typeface="+mj-ea"/>
                <a:cs typeface="+mj-cs"/>
              </a:rPr>
              <a:t>EMAKHAZENI</a:t>
            </a:r>
            <a:r>
              <a:rPr kumimoji="0" lang="en-ZA" sz="2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51</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4136842017"/>
              </p:ext>
            </p:extLst>
          </p:nvPr>
        </p:nvGraphicFramePr>
        <p:xfrm>
          <a:off x="0" y="484634"/>
          <a:ext cx="9906000" cy="5896291"/>
        </p:xfrm>
        <a:graphic>
          <a:graphicData uri="http://schemas.openxmlformats.org/drawingml/2006/table">
            <a:tbl>
              <a:tblPr firstRow="1" firstCol="1" bandRow="1"/>
              <a:tblGrid>
                <a:gridCol w="1076925">
                  <a:extLst>
                    <a:ext uri="{9D8B030D-6E8A-4147-A177-3AD203B41FA5}">
                      <a16:colId xmlns:a16="http://schemas.microsoft.com/office/drawing/2014/main" val="20000"/>
                    </a:ext>
                  </a:extLst>
                </a:gridCol>
                <a:gridCol w="8829075">
                  <a:extLst>
                    <a:ext uri="{9D8B030D-6E8A-4147-A177-3AD203B41FA5}">
                      <a16:colId xmlns:a16="http://schemas.microsoft.com/office/drawing/2014/main" val="20001"/>
                    </a:ext>
                  </a:extLst>
                </a:gridCol>
              </a:tblGrid>
              <a:tr h="190644">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Times New Roman" charset="0"/>
                        </a:rPr>
                        <a:t>Political</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dirty="0">
                          <a:solidFill>
                            <a:schemeClr val="tx1"/>
                          </a:solidFill>
                          <a:effectLst/>
                          <a:latin typeface="Arial Narrow" panose="020B0606020202030204" pitchFamily="34" charset="0"/>
                          <a:ea typeface="Times New Roman" charset="0"/>
                          <a:cs typeface="Arial" panose="020B0604020202020204" pitchFamily="34" charset="0"/>
                        </a:rPr>
                        <a:t>The municipal </a:t>
                      </a:r>
                      <a:r>
                        <a:rPr lang="en-GB" sz="1200" baseline="0" dirty="0">
                          <a:solidFill>
                            <a:schemeClr val="tx1"/>
                          </a:solidFill>
                          <a:effectLst/>
                          <a:latin typeface="Arial Narrow" panose="020B0606020202030204" pitchFamily="34" charset="0"/>
                          <a:ea typeface="Times New Roman" charset="0"/>
                          <a:cs typeface="Arial" panose="020B0604020202020204" pitchFamily="34" charset="0"/>
                        </a:rPr>
                        <a:t> council </a:t>
                      </a:r>
                      <a:r>
                        <a:rPr lang="en-GB" sz="1200" dirty="0">
                          <a:solidFill>
                            <a:schemeClr val="tx1"/>
                          </a:solidFill>
                          <a:effectLst/>
                          <a:latin typeface="Arial Narrow" panose="020B0606020202030204" pitchFamily="34" charset="0"/>
                          <a:ea typeface="Times New Roman" charset="0"/>
                          <a:cs typeface="Arial" panose="020B0604020202020204" pitchFamily="34" charset="0"/>
                        </a:rPr>
                        <a:t> is politically stable</a:t>
                      </a:r>
                      <a:r>
                        <a:rPr lang="en-GB" sz="1200" baseline="0" dirty="0">
                          <a:solidFill>
                            <a:schemeClr val="tx1"/>
                          </a:solidFill>
                          <a:effectLst/>
                          <a:latin typeface="Arial Narrow" panose="020B0606020202030204" pitchFamily="34" charset="0"/>
                          <a:ea typeface="Times New Roman" charset="0"/>
                          <a:cs typeface="Arial" panose="020B0604020202020204" pitchFamily="34" charset="0"/>
                        </a:rPr>
                        <a:t>.</a:t>
                      </a:r>
                      <a:endPar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86022">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Governance</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6213" marR="0" lvl="0" indent="-176213"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Establishment and Functionality of Council, MPAC, Risk Management Committee and Audit Committee issues processed by these committees: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The</a:t>
                      </a: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Municipality has established MPAC, Risk Committee, Audit Committee ,</a:t>
                      </a:r>
                      <a:r>
                        <a:rPr lang="en-ZA" sz="1200" b="0" baseline="0" dirty="0">
                          <a:solidFill>
                            <a:schemeClr val="tx1"/>
                          </a:solidFill>
                          <a:effectLst/>
                          <a:latin typeface="Arial Narrow" panose="020B0606020202030204" pitchFamily="34" charset="0"/>
                          <a:ea typeface="Calibri" charset="0"/>
                          <a:cs typeface="Arial" panose="020B0604020202020204" pitchFamily="34" charset="0"/>
                        </a:rPr>
                        <a:t> S79 and S80 committees</a:t>
                      </a:r>
                      <a:r>
                        <a:rPr lang="en-ZA" sz="1200" b="1" baseline="0" dirty="0">
                          <a:solidFill>
                            <a:schemeClr val="tx1"/>
                          </a:solidFill>
                          <a:effectLst/>
                          <a:latin typeface="Arial Narrow" panose="020B0606020202030204" pitchFamily="34" charset="0"/>
                          <a:ea typeface="Calibri" charset="0"/>
                          <a:cs typeface="Arial" panose="020B0604020202020204" pitchFamily="34" charset="0"/>
                        </a:rPr>
                        <a:t>.</a:t>
                      </a:r>
                      <a:r>
                        <a:rPr lang="en-ZA" sz="1200" dirty="0">
                          <a:solidFill>
                            <a:schemeClr val="tx1"/>
                          </a:solidFill>
                          <a:effectLst/>
                          <a:latin typeface="Arial Narrow" panose="020B0606020202030204" pitchFamily="34" charset="0"/>
                          <a:ea typeface="Calibri" charset="0"/>
                          <a:cs typeface="Calibri" charset="0"/>
                        </a:rPr>
                        <a:t>  Council</a:t>
                      </a:r>
                      <a:r>
                        <a:rPr lang="en-ZA" sz="1200" baseline="0" dirty="0">
                          <a:solidFill>
                            <a:schemeClr val="tx1"/>
                          </a:solidFill>
                          <a:effectLst/>
                          <a:latin typeface="Arial Narrow" panose="020B0606020202030204" pitchFamily="34" charset="0"/>
                          <a:ea typeface="Calibri" charset="0"/>
                          <a:cs typeface="Calibri" charset="0"/>
                        </a:rPr>
                        <a:t> is sitting as per legislation and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rPr>
                        <a:t>Delegations are still to be reviewed</a:t>
                      </a:r>
                      <a:r>
                        <a:rPr lang="en-ZA" sz="1200" baseline="0" dirty="0">
                          <a:solidFill>
                            <a:schemeClr val="tx1"/>
                          </a:solidFill>
                          <a:effectLst/>
                          <a:latin typeface="Arial Narrow" panose="020B0606020202030204" pitchFamily="34" charset="0"/>
                          <a:ea typeface="Calibri" charset="0"/>
                          <a:cs typeface="Calibri" charset="0"/>
                        </a:rPr>
                        <a:t>d </a:t>
                      </a:r>
                      <a:endParaRPr lang="en-ZA" sz="1200" dirty="0">
                        <a:solidFill>
                          <a:schemeClr val="tx1"/>
                        </a:solidFill>
                        <a:effectLst/>
                        <a:latin typeface="Arial Narrow" panose="020B0606020202030204" pitchFamily="34" charset="0"/>
                        <a:ea typeface="Calibri" charset="0"/>
                        <a:cs typeface="Calibri" charset="0"/>
                      </a:endParaRPr>
                    </a:p>
                    <a:p>
                      <a:pPr marL="176213" marR="0" lvl="0" indent="-176213"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No intervention in the municipality in the period under review.</a:t>
                      </a:r>
                      <a:endPar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Times New Roman" charset="0"/>
                        <a:cs typeface="Calibri"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311784">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Institutional Arrangement</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lvl="0" indent="-171450" algn="just">
                        <a:lnSpc>
                          <a:spcPct val="100000"/>
                        </a:lnSpc>
                        <a:spcAft>
                          <a:spcPts val="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Calibri" charset="0"/>
                        </a:rPr>
                        <a:t>Total number of posts on organogram , how many are filled and how many are vacant:</a:t>
                      </a:r>
                      <a:r>
                        <a:rPr lang="en-ZA" sz="1200" b="1" baseline="0" dirty="0">
                          <a:solidFill>
                            <a:schemeClr val="tx1"/>
                          </a:solidFill>
                          <a:effectLst/>
                          <a:latin typeface="Arial Narrow" panose="020B0606020202030204" pitchFamily="34" charset="0"/>
                          <a:ea typeface="Calibri" charset="0"/>
                          <a:cs typeface="Calibri" charset="0"/>
                        </a:rPr>
                        <a:t> </a:t>
                      </a:r>
                      <a:r>
                        <a:rPr lang="en-ZA" sz="1200" baseline="0" dirty="0">
                          <a:solidFill>
                            <a:schemeClr val="tx1"/>
                          </a:solidFill>
                          <a:effectLst/>
                          <a:latin typeface="Arial Narrow" panose="020B0606020202030204" pitchFamily="34" charset="0"/>
                          <a:ea typeface="Calibri" charset="0"/>
                          <a:cs typeface="Calibri" charset="0"/>
                        </a:rPr>
                        <a:t>Total number of posts is 487, number of posts filled 374  and there are 113 vacant posts.</a:t>
                      </a:r>
                      <a:endParaRPr lang="en-GB" sz="1200" dirty="0">
                        <a:solidFill>
                          <a:schemeClr val="tx1"/>
                        </a:solidFill>
                        <a:effectLst/>
                        <a:latin typeface="Arial Narrow" panose="020B0606020202030204" pitchFamily="34" charset="0"/>
                        <a:ea typeface="Times New Roman" charset="0"/>
                        <a:cs typeface="Calibri" charset="0"/>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Status of filling of Top 6: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 Three (3) senior managers posts are filled. (Municipal Manager post is vacant) The Municipality does not have a Department dealing with Development and Planning </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err="1">
                          <a:ln>
                            <a:noFill/>
                          </a:ln>
                          <a:solidFill>
                            <a:schemeClr val="tx1"/>
                          </a:solidFill>
                          <a:effectLst/>
                          <a:uLnTx/>
                          <a:uFillTx/>
                          <a:latin typeface="Arial Narrow" panose="020B0606020202030204" pitchFamily="34" charset="0"/>
                          <a:ea typeface="Calibri" charset="0"/>
                          <a:cs typeface="Calibri" charset="0"/>
                        </a:rPr>
                        <a:t>Reviewal</a:t>
                      </a: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 of organogram and correct grading: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The organogram was last reviewed in 26 May 2022. </a:t>
                      </a:r>
                    </a:p>
                    <a:p>
                      <a:pPr marL="171450" lvl="0" indent="-171450" algn="just">
                        <a:lnSpc>
                          <a:spcPct val="100000"/>
                        </a:lnSpc>
                        <a:spcAft>
                          <a:spcPts val="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Calibri" charset="0"/>
                        </a:rPr>
                        <a:t>Implementation of Performance Management</a:t>
                      </a:r>
                      <a:r>
                        <a:rPr lang="en-ZA" sz="1200" dirty="0">
                          <a:solidFill>
                            <a:schemeClr val="tx1"/>
                          </a:solidFill>
                          <a:effectLst/>
                          <a:latin typeface="Arial Narrow" panose="020B0606020202030204" pitchFamily="34" charset="0"/>
                          <a:ea typeface="Calibri" charset="0"/>
                          <a:cs typeface="Calibri" charset="0"/>
                        </a:rPr>
                        <a:t>:</a:t>
                      </a:r>
                      <a:r>
                        <a:rPr lang="en-ZA" sz="1200" baseline="0" dirty="0">
                          <a:solidFill>
                            <a:schemeClr val="tx1"/>
                          </a:solidFill>
                          <a:effectLst/>
                          <a:latin typeface="Arial Narrow" panose="020B0606020202030204" pitchFamily="34" charset="0"/>
                          <a:ea typeface="Calibri" charset="0"/>
                          <a:cs typeface="Calibri" charset="0"/>
                        </a:rPr>
                        <a:t> The Municipality is implementing the performance management to Section 54 &amp; 56 managers and PMDS to level 1 which are managers reporting to section 56 managers.</a:t>
                      </a:r>
                      <a:endParaRPr lang="en-GB" sz="1200" dirty="0">
                        <a:solidFill>
                          <a:schemeClr val="tx1"/>
                        </a:solidFill>
                        <a:effectLst/>
                        <a:latin typeface="Arial Narrow" panose="020B0606020202030204" pitchFamily="34" charset="0"/>
                        <a:ea typeface="Times New Roman" charset="0"/>
                        <a:cs typeface="Calibri"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870351">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Times New Roman" charset="0"/>
                        </a:rPr>
                        <a:t>Financial Management </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In 2015/16 , 2016/17, 2017/18 the municipality obtained a qualified audit outcome, in 2018/19, 2019/20 the municipality regressed to an adverse audit outcome and in 2020/21 the status remain unchanged as adverse audit opinion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The personnel costs as a percentage of operational budget is a  at 31%, which is within  the norm of 25%-40%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UIFW 2019/20 ( R 227 730 261) 2020/21 </a:t>
                      </a: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(R 181 820 098 million)</a:t>
                      </a:r>
                      <a:endPar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Irregular Expenditure: R 160 390 522 million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F/W Expenditure: R 13 934 900 million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Unauthorized Expenditure: R 7 494 686 million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DWS DEBT: R1 641 834 million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ESKOM DEBT: R107 008 203 million as at September 2022</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1715792">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0"/>
                        </a:spcAft>
                      </a:pPr>
                      <a:r>
                        <a:rPr lang="en-ZA" sz="1200" b="1" dirty="0">
                          <a:solidFill>
                            <a:schemeClr val="tx1"/>
                          </a:solidFill>
                          <a:effectLst/>
                          <a:latin typeface="Arial Narrow" panose="020B0606020202030204" pitchFamily="34" charset="0"/>
                          <a:ea typeface="Calibri" charset="0"/>
                          <a:cs typeface="Times New Roman" charset="0"/>
                        </a:rPr>
                        <a:t>Public Participation</a:t>
                      </a:r>
                      <a:endParaRPr lang="en-GB" sz="1200" b="1" dirty="0">
                        <a:solidFill>
                          <a:schemeClr val="tx1"/>
                        </a:solidFill>
                        <a:effectLst/>
                        <a:latin typeface="Arial Narrow" panose="020B0606020202030204" pitchFamily="34" charset="0"/>
                        <a:ea typeface="Times New Roman" charset="0"/>
                        <a:cs typeface="Times New Roman" charset="0"/>
                      </a:endParaRPr>
                    </a:p>
                    <a:p>
                      <a:pPr>
                        <a:spcAft>
                          <a:spcPts val="0"/>
                        </a:spcAft>
                      </a:pPr>
                      <a:r>
                        <a:rPr lang="en-ZA" sz="1200" b="1" dirty="0">
                          <a:solidFill>
                            <a:schemeClr val="tx1"/>
                          </a:solidFill>
                          <a:effectLst/>
                          <a:latin typeface="Arial Narrow" panose="020B0606020202030204" pitchFamily="34" charset="0"/>
                          <a:ea typeface="Calibri" charset="0"/>
                          <a:cs typeface="Times New Roman" charset="0"/>
                        </a:rPr>
                        <a:t> </a:t>
                      </a:r>
                      <a:endParaRPr lang="en-GB" sz="1200" b="1" dirty="0">
                        <a:solidFill>
                          <a:schemeClr val="tx1"/>
                        </a:solidFill>
                        <a:effectLst/>
                        <a:latin typeface="Arial Narrow" panose="020B0606020202030204" pitchFamily="34" charset="0"/>
                        <a:ea typeface="Times New Roman" charset="0"/>
                        <a:cs typeface="Times New Roman" charset="0"/>
                      </a:endParaRPr>
                    </a:p>
                    <a:p>
                      <a:pPr>
                        <a:spcAft>
                          <a:spcPts val="0"/>
                        </a:spcAft>
                      </a:pPr>
                      <a:r>
                        <a:rPr lang="en-ZA" sz="1200" b="1" dirty="0">
                          <a:solidFill>
                            <a:schemeClr val="tx1"/>
                          </a:solidFill>
                          <a:effectLst/>
                          <a:latin typeface="Arial Narrow" panose="020B0606020202030204" pitchFamily="34" charset="0"/>
                          <a:ea typeface="Calibri" charset="0"/>
                          <a:cs typeface="Times New Roman" charset="0"/>
                        </a:rPr>
                        <a:t> </a:t>
                      </a:r>
                      <a:endParaRPr lang="en-GB" sz="1200" b="1" dirty="0">
                        <a:solidFill>
                          <a:schemeClr val="tx1"/>
                        </a:solidFill>
                        <a:effectLst/>
                        <a:latin typeface="Arial Narrow" panose="020B0606020202030204" pitchFamily="34" charset="0"/>
                        <a:ea typeface="Times New Roman" charset="0"/>
                        <a:cs typeface="Times New Roman" charset="0"/>
                      </a:endParaRPr>
                    </a:p>
                    <a:p>
                      <a:pPr>
                        <a:spcAft>
                          <a:spcPts val="0"/>
                        </a:spcAft>
                      </a:pPr>
                      <a:r>
                        <a:rPr lang="en-ZA" sz="1200" b="1" dirty="0">
                          <a:solidFill>
                            <a:schemeClr val="tx1"/>
                          </a:solidFill>
                          <a:effectLst/>
                          <a:latin typeface="Arial Narrow" panose="020B0606020202030204" pitchFamily="34" charset="0"/>
                          <a:ea typeface="Calibri" charset="0"/>
                          <a:cs typeface="Times New Roman" charset="0"/>
                        </a:rPr>
                        <a:t> </a:t>
                      </a:r>
                      <a:endParaRPr lang="en-GB" sz="1200" b="1" dirty="0">
                        <a:solidFill>
                          <a:schemeClr val="tx1"/>
                        </a:solidFill>
                        <a:effectLst/>
                        <a:latin typeface="Arial Narrow" panose="020B0606020202030204" pitchFamily="34" charset="0"/>
                        <a:ea typeface="Times New Roman" charset="0"/>
                        <a:cs typeface="Times New Roman" charset="0"/>
                      </a:endParaRPr>
                    </a:p>
                    <a:p>
                      <a:pPr>
                        <a:spcAft>
                          <a:spcPts val="0"/>
                        </a:spcAft>
                      </a:pPr>
                      <a:r>
                        <a:rPr lang="en-ZA" sz="1200" b="1" dirty="0">
                          <a:solidFill>
                            <a:schemeClr val="tx1"/>
                          </a:solidFill>
                          <a:effectLst/>
                          <a:latin typeface="Arial Narrow" panose="020B0606020202030204" pitchFamily="34" charset="0"/>
                          <a:ea typeface="Calibri" charset="0"/>
                          <a:cs typeface="Times New Roman" charset="0"/>
                        </a:rPr>
                        <a:t> </a:t>
                      </a:r>
                      <a:endParaRPr lang="en-GB" sz="1200" b="1" dirty="0">
                        <a:solidFill>
                          <a:schemeClr val="tx1"/>
                        </a:solidFill>
                        <a:effectLst/>
                        <a:latin typeface="Arial Narrow" panose="020B0606020202030204" pitchFamily="34" charset="0"/>
                        <a:ea typeface="Times New Roman" charset="0"/>
                        <a:cs typeface="Times New Roman" charset="0"/>
                      </a:endParaRPr>
                    </a:p>
                    <a:p>
                      <a:pPr>
                        <a:spcAft>
                          <a:spcPts val="0"/>
                        </a:spcAft>
                      </a:pPr>
                      <a:r>
                        <a:rPr lang="en-ZA" sz="1200" b="1" dirty="0">
                          <a:solidFill>
                            <a:schemeClr val="tx1"/>
                          </a:solidFill>
                          <a:effectLst/>
                          <a:latin typeface="Arial Narrow" panose="020B0606020202030204" pitchFamily="34" charset="0"/>
                          <a:ea typeface="Calibri" charset="0"/>
                          <a:cs typeface="Times New Roman" charset="0"/>
                        </a:rPr>
                        <a:t>  </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Number of ward committees established and functional ward committees: : </a:t>
                      </a:r>
                      <a:r>
                        <a:rPr kumimoji="0" lang="en-ZA" sz="1200" b="0"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sym typeface="Arial"/>
                        </a:rPr>
                        <a:t> 8 out 8  ward committees  have been established to date. .Ward Committee inductions and Ward Operational Plans have been  done. 8 out of 8 ward committees are functional.</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CDWs appointed vs Vacancies: 8</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 CDWs have been appointed and 2 vacancies</a:t>
                      </a:r>
                      <a:endPar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Times New Roman" charset="0"/>
                        <a:cs typeface="Calibri" charset="0"/>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Does municipality have complaints management system and is it effective, what are the turn around times to respond to issues</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 The municipality has an effective complaints management system and the turnaround time to respond to issues is 3 days.</a:t>
                      </a:r>
                      <a:endPar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Times New Roman" charset="0"/>
                        <a:cs typeface="Calibri" charset="0"/>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Strategies put in place to deal with community complaints to reduce court actions against the municipality</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 The municipality has developed an Early Warning System and Petitions Committee.</a:t>
                      </a:r>
                      <a:endPar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Times New Roman" charset="0"/>
                        <a:cs typeface="Calibri" charset="0"/>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Does the municipality have an approved public participation strategy: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The Municipality Public Participation Strategy is under review.</a:t>
                      </a:r>
                      <a:endPar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Times New Roman" charset="0"/>
                        <a:cs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90074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46" y="59961"/>
            <a:ext cx="8915400" cy="914402"/>
          </a:xfrm>
        </p:spPr>
        <p:txBody>
          <a:bodyPr>
            <a:normAutofit/>
          </a:bodyPr>
          <a:lstStyle/>
          <a:p>
            <a:r>
              <a:rPr lang="en-ZA" sz="2400" b="1" dirty="0"/>
              <a:t>MUNICIPALITY: EMAKHAZENI</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16854351"/>
              </p:ext>
            </p:extLst>
          </p:nvPr>
        </p:nvGraphicFramePr>
        <p:xfrm>
          <a:off x="327546" y="998662"/>
          <a:ext cx="9172054" cy="3763935"/>
        </p:xfrm>
        <a:graphic>
          <a:graphicData uri="http://schemas.openxmlformats.org/drawingml/2006/table">
            <a:tbl>
              <a:tblPr firstRow="1" firstCol="1" bandRow="1"/>
              <a:tblGrid>
                <a:gridCol w="1158354">
                  <a:extLst>
                    <a:ext uri="{9D8B030D-6E8A-4147-A177-3AD203B41FA5}">
                      <a16:colId xmlns:a16="http://schemas.microsoft.com/office/drawing/2014/main" val="20000"/>
                    </a:ext>
                  </a:extLst>
                </a:gridCol>
                <a:gridCol w="8013700">
                  <a:extLst>
                    <a:ext uri="{9D8B030D-6E8A-4147-A177-3AD203B41FA5}">
                      <a16:colId xmlns:a16="http://schemas.microsoft.com/office/drawing/2014/main" val="20001"/>
                    </a:ext>
                  </a:extLst>
                </a:gridCol>
              </a:tblGrid>
              <a:tr h="2267955">
                <a:tc>
                  <a:txBody>
                    <a:bodyPr/>
                    <a:lstStyle/>
                    <a:p>
                      <a:pPr>
                        <a:spcAft>
                          <a:spcPts val="0"/>
                        </a:spcAft>
                      </a:pPr>
                      <a:r>
                        <a:rPr lang="en-ZA" sz="1200" b="1" dirty="0">
                          <a:effectLst/>
                          <a:latin typeface="Arial Narrow" panose="020B0606020202030204" pitchFamily="34" charset="0"/>
                          <a:ea typeface="Calibri" charset="0"/>
                          <a:cs typeface="Times New Roman" charset="0"/>
                        </a:rPr>
                        <a:t>Basic Services</a:t>
                      </a:r>
                      <a:endParaRPr lang="en-GB" sz="1200" b="1" dirty="0">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marR="0" lvl="0" indent="-171450" algn="just" defTabSz="457200" rtl="0" eaLnBrk="1" fontAlgn="auto" latinLnBrk="0" hangingPunct="1">
                        <a:lnSpc>
                          <a:spcPct val="107000"/>
                        </a:lnSpc>
                        <a:spcBef>
                          <a:spcPct val="20000"/>
                        </a:spcBef>
                        <a:spcAft>
                          <a:spcPts val="800"/>
                        </a:spcAft>
                        <a:buClrTx/>
                        <a:buSzTx/>
                        <a:buFont typeface="Arial" panose="020B0604020202020204" pitchFamily="34" charset="0"/>
                        <a:buChar char="•"/>
                        <a:tabLst/>
                        <a:defRPr/>
                      </a:pPr>
                      <a:r>
                        <a:rPr lang="en-ZA" sz="1200" b="0" kern="1200" baseline="0" noProof="0" dirty="0">
                          <a:solidFill>
                            <a:schemeClr val="tx1"/>
                          </a:solidFill>
                          <a:latin typeface="Arial Narrow" panose="020B0606020202030204" pitchFamily="34" charset="0"/>
                          <a:ea typeface="+mn-ea"/>
                          <a:cs typeface="+mn-cs"/>
                        </a:rPr>
                        <a:t>The municipality has the following </a:t>
                      </a:r>
                      <a:r>
                        <a:rPr lang="en-ZA" sz="1200" b="1" kern="1200" baseline="0" noProof="0" dirty="0">
                          <a:solidFill>
                            <a:schemeClr val="tx1"/>
                          </a:solidFill>
                          <a:latin typeface="Arial Narrow" panose="020B0606020202030204" pitchFamily="34" charset="0"/>
                          <a:ea typeface="+mn-ea"/>
                          <a:cs typeface="+mn-cs"/>
                        </a:rPr>
                        <a:t>basic service backlog: </a:t>
                      </a:r>
                      <a:r>
                        <a:rPr lang="en-ZA" sz="1200" b="0" kern="1200" baseline="0" noProof="0" dirty="0">
                          <a:solidFill>
                            <a:schemeClr val="tx1"/>
                          </a:solidFill>
                          <a:latin typeface="Arial Narrow" panose="020B0606020202030204" pitchFamily="34" charset="0"/>
                          <a:ea typeface="+mn-ea"/>
                          <a:cs typeface="+mn-cs"/>
                        </a:rPr>
                        <a:t>water (11,5%), sanitation (5,2%), electricity (14,2%) and refuse removal (16,5%).</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mn-cs"/>
                        </a:rPr>
                        <a:t>Areas without water since 1994</a:t>
                      </a:r>
                      <a:r>
                        <a:rPr lang="en-ZA" sz="1200" b="0" kern="1200" baseline="0" dirty="0">
                          <a:solidFill>
                            <a:schemeClr val="tx1"/>
                          </a:solidFill>
                          <a:latin typeface="Arial Narrow" panose="020B0606020202030204" pitchFamily="34" charset="0"/>
                          <a:ea typeface="+mn-ea"/>
                          <a:cs typeface="+mn-cs"/>
                        </a:rPr>
                        <a:t>: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The municipality has the following areas which have no water connection and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depend on temporary supply of water: </a:t>
                      </a:r>
                      <a:r>
                        <a:rPr lang="en-ZA" sz="1200" b="0" kern="1200" baseline="0" dirty="0">
                          <a:solidFill>
                            <a:schemeClr val="tx1"/>
                          </a:solidFill>
                          <a:latin typeface="Arial Narrow" panose="020B0606020202030204" pitchFamily="34" charset="0"/>
                          <a:ea typeface="+mn-ea"/>
                          <a:cs typeface="+mn-cs"/>
                        </a:rPr>
                        <a:t> Airlie (Saragossa – Ward 5); Airlie (Hemlock -Ward 5); </a:t>
                      </a:r>
                      <a:r>
                        <a:rPr lang="en-ZA" sz="1200" b="0" kern="1200" baseline="0" dirty="0" err="1">
                          <a:solidFill>
                            <a:schemeClr val="tx1"/>
                          </a:solidFill>
                          <a:latin typeface="Arial Narrow" panose="020B0606020202030204" pitchFamily="34" charset="0"/>
                          <a:ea typeface="+mn-ea"/>
                          <a:cs typeface="+mn-cs"/>
                        </a:rPr>
                        <a:t>Skoemanskloof</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Belhambra</a:t>
                      </a:r>
                      <a:r>
                        <a:rPr lang="en-ZA" sz="1200" b="0" kern="1200" baseline="0" dirty="0">
                          <a:solidFill>
                            <a:schemeClr val="tx1"/>
                          </a:solidFill>
                          <a:latin typeface="Arial Narrow" panose="020B0606020202030204" pitchFamily="34" charset="0"/>
                          <a:ea typeface="+mn-ea"/>
                          <a:cs typeface="+mn-cs"/>
                        </a:rPr>
                        <a:t> -Ward 5); </a:t>
                      </a:r>
                      <a:r>
                        <a:rPr lang="en-ZA" sz="1200" b="0" kern="1200" baseline="0" dirty="0" err="1">
                          <a:solidFill>
                            <a:schemeClr val="tx1"/>
                          </a:solidFill>
                          <a:latin typeface="Arial Narrow" panose="020B0606020202030204" pitchFamily="34" charset="0"/>
                          <a:ea typeface="+mn-ea"/>
                          <a:cs typeface="+mn-cs"/>
                        </a:rPr>
                        <a:t>Slaaihoek</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Uitzight</a:t>
                      </a:r>
                      <a:r>
                        <a:rPr lang="en-ZA" sz="1200" b="0" kern="1200" baseline="0" dirty="0">
                          <a:solidFill>
                            <a:schemeClr val="tx1"/>
                          </a:solidFill>
                          <a:latin typeface="Arial Narrow" panose="020B0606020202030204" pitchFamily="34" charset="0"/>
                          <a:ea typeface="+mn-ea"/>
                          <a:cs typeface="+mn-cs"/>
                        </a:rPr>
                        <a:t> –Ward  5); </a:t>
                      </a:r>
                      <a:r>
                        <a:rPr lang="en-ZA" sz="1200" b="0" kern="1200" baseline="0" dirty="0" err="1">
                          <a:solidFill>
                            <a:schemeClr val="tx1"/>
                          </a:solidFill>
                          <a:latin typeface="Arial Narrow" panose="020B0606020202030204" pitchFamily="34" charset="0"/>
                          <a:ea typeface="+mn-ea"/>
                          <a:cs typeface="+mn-cs"/>
                        </a:rPr>
                        <a:t>Tobenlea</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Skoonwater</a:t>
                      </a:r>
                      <a:r>
                        <a:rPr lang="en-ZA" sz="1200" b="0" kern="1200" baseline="0" dirty="0">
                          <a:solidFill>
                            <a:schemeClr val="tx1"/>
                          </a:solidFill>
                          <a:latin typeface="Arial Narrow" panose="020B0606020202030204" pitchFamily="34" charset="0"/>
                          <a:ea typeface="+mn-ea"/>
                          <a:cs typeface="+mn-cs"/>
                        </a:rPr>
                        <a:t> – Ward 5); </a:t>
                      </a:r>
                      <a:r>
                        <a:rPr lang="en-ZA" sz="1200" b="0" kern="1200" baseline="0" dirty="0" err="1">
                          <a:solidFill>
                            <a:schemeClr val="tx1"/>
                          </a:solidFill>
                          <a:latin typeface="Arial Narrow" panose="020B0606020202030204" pitchFamily="34" charset="0"/>
                          <a:ea typeface="+mn-ea"/>
                          <a:cs typeface="+mn-cs"/>
                        </a:rPr>
                        <a:t>Sikhulile</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Wegellegen</a:t>
                      </a:r>
                      <a:r>
                        <a:rPr lang="en-ZA" sz="1200" b="0" kern="1200" baseline="0" dirty="0">
                          <a:solidFill>
                            <a:schemeClr val="tx1"/>
                          </a:solidFill>
                          <a:latin typeface="Arial Narrow" panose="020B0606020202030204" pitchFamily="34" charset="0"/>
                          <a:ea typeface="+mn-ea"/>
                          <a:cs typeface="+mn-cs"/>
                        </a:rPr>
                        <a:t> – Ward 5); </a:t>
                      </a:r>
                      <a:r>
                        <a:rPr lang="en-ZA" sz="1200" b="0" kern="1200" baseline="0" dirty="0" err="1">
                          <a:solidFill>
                            <a:schemeClr val="tx1"/>
                          </a:solidFill>
                          <a:latin typeface="Arial Narrow" panose="020B0606020202030204" pitchFamily="34" charset="0"/>
                          <a:ea typeface="+mn-ea"/>
                          <a:cs typeface="+mn-cs"/>
                        </a:rPr>
                        <a:t>Vlaakplaats</a:t>
                      </a:r>
                      <a:r>
                        <a:rPr lang="en-ZA" sz="1200" b="0" kern="1200" baseline="0" dirty="0">
                          <a:solidFill>
                            <a:schemeClr val="tx1"/>
                          </a:solidFill>
                          <a:latin typeface="Arial Narrow" panose="020B0606020202030204" pitchFamily="34" charset="0"/>
                          <a:ea typeface="+mn-ea"/>
                          <a:cs typeface="+mn-cs"/>
                        </a:rPr>
                        <a:t> (Ward 5); </a:t>
                      </a:r>
                      <a:r>
                        <a:rPr lang="en-ZA" sz="1200" b="0" kern="1200" baseline="0" dirty="0" err="1">
                          <a:solidFill>
                            <a:schemeClr val="tx1"/>
                          </a:solidFill>
                          <a:latin typeface="Arial Narrow" panose="020B0606020202030204" pitchFamily="34" charset="0"/>
                          <a:ea typeface="+mn-ea"/>
                          <a:cs typeface="+mn-cs"/>
                        </a:rPr>
                        <a:t>Swaartkoppies</a:t>
                      </a:r>
                      <a:r>
                        <a:rPr lang="en-ZA" sz="1200" b="0" kern="1200" baseline="0" dirty="0">
                          <a:solidFill>
                            <a:schemeClr val="tx1"/>
                          </a:solidFill>
                          <a:latin typeface="Arial Narrow" panose="020B0606020202030204" pitchFamily="34" charset="0"/>
                          <a:ea typeface="+mn-ea"/>
                          <a:cs typeface="+mn-cs"/>
                        </a:rPr>
                        <a:t> (Ward 2); </a:t>
                      </a:r>
                      <a:r>
                        <a:rPr lang="en-ZA" sz="1200" b="0" kern="1200" baseline="0" dirty="0" err="1">
                          <a:solidFill>
                            <a:schemeClr val="tx1"/>
                          </a:solidFill>
                          <a:latin typeface="Arial Narrow" panose="020B0606020202030204" pitchFamily="34" charset="0"/>
                          <a:ea typeface="+mn-ea"/>
                          <a:cs typeface="+mn-cs"/>
                        </a:rPr>
                        <a:t>Vlaakplaats</a:t>
                      </a:r>
                      <a:r>
                        <a:rPr lang="en-ZA" sz="1200" b="0" kern="1200" baseline="0" dirty="0">
                          <a:solidFill>
                            <a:schemeClr val="tx1"/>
                          </a:solidFill>
                          <a:latin typeface="Arial Narrow" panose="020B0606020202030204" pitchFamily="34" charset="0"/>
                          <a:ea typeface="+mn-ea"/>
                          <a:cs typeface="+mn-cs"/>
                        </a:rPr>
                        <a:t> (Ward 2); </a:t>
                      </a:r>
                      <a:r>
                        <a:rPr lang="en-ZA" sz="1200" b="0" kern="1200" baseline="0" dirty="0" err="1">
                          <a:solidFill>
                            <a:schemeClr val="tx1"/>
                          </a:solidFill>
                          <a:latin typeface="Arial Narrow" panose="020B0606020202030204" pitchFamily="34" charset="0"/>
                          <a:ea typeface="+mn-ea"/>
                          <a:cs typeface="+mn-cs"/>
                        </a:rPr>
                        <a:t>Schoongesigzt</a:t>
                      </a:r>
                      <a:r>
                        <a:rPr lang="en-ZA" sz="1200" b="0" kern="1200" baseline="0" dirty="0">
                          <a:solidFill>
                            <a:schemeClr val="tx1"/>
                          </a:solidFill>
                          <a:latin typeface="Arial Narrow" panose="020B0606020202030204" pitchFamily="34" charset="0"/>
                          <a:ea typeface="+mn-ea"/>
                          <a:cs typeface="+mn-cs"/>
                        </a:rPr>
                        <a:t> (Ward 2); </a:t>
                      </a:r>
                      <a:r>
                        <a:rPr lang="en-ZA" sz="1200" b="0" kern="1200" baseline="0" dirty="0" err="1">
                          <a:solidFill>
                            <a:schemeClr val="tx1"/>
                          </a:solidFill>
                          <a:latin typeface="Arial Narrow" panose="020B0606020202030204" pitchFamily="34" charset="0"/>
                          <a:ea typeface="+mn-ea"/>
                          <a:cs typeface="+mn-cs"/>
                        </a:rPr>
                        <a:t>Culen</a:t>
                      </a:r>
                      <a:r>
                        <a:rPr lang="en-ZA" sz="1200" b="0" kern="1200" baseline="0" dirty="0">
                          <a:solidFill>
                            <a:schemeClr val="tx1"/>
                          </a:solidFill>
                          <a:latin typeface="Arial Narrow" panose="020B0606020202030204" pitchFamily="34" charset="0"/>
                          <a:ea typeface="+mn-ea"/>
                          <a:cs typeface="+mn-cs"/>
                        </a:rPr>
                        <a:t> (Ward 5). The required intervention is estimated at R10m and currently, budget is available for the maintenance of boreholes and supply of water (water tankers). </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mn-cs"/>
                        </a:rPr>
                        <a:t>Infrastructure capacity</a:t>
                      </a:r>
                      <a:r>
                        <a:rPr lang="en-ZA" sz="1200" b="0" kern="1200" baseline="0" dirty="0">
                          <a:solidFill>
                            <a:schemeClr val="tx1"/>
                          </a:solidFill>
                          <a:latin typeface="Arial Narrow" panose="020B0606020202030204" pitchFamily="34" charset="0"/>
                          <a:ea typeface="+mn-ea"/>
                          <a:cs typeface="+mn-cs"/>
                        </a:rPr>
                        <a:t>: The current capacity on water supply is 11,9ML/d while the demand is 10,6ML/d whereas the current capacity on sanitation is 8,9ML/d while the demand capacity is 21,2ML/d. The current capacity on electricity is 11,8MVA while demand is 11,8MVA. The project for post-disaster re-gravelling and resealing of roads has been completed by COGTA.</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MIG Expenditure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as at 31 August  2022: 20%</a:t>
                      </a:r>
                    </a:p>
                    <a:p>
                      <a:pPr marL="0" marR="0" lvl="0" indent="0" algn="just" defTabSz="457200"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09051">
                <a:tc>
                  <a:txBody>
                    <a:bodyPr/>
                    <a:lstStyle/>
                    <a:p>
                      <a:pPr>
                        <a:spcAft>
                          <a:spcPts val="0"/>
                        </a:spcAft>
                      </a:pPr>
                      <a:r>
                        <a:rPr lang="en-GB" sz="1200" b="1" dirty="0">
                          <a:effectLst/>
                          <a:latin typeface="Arial Narrow" panose="020B0606020202030204" pitchFamily="34" charset="0"/>
                          <a:ea typeface="Times New Roman" charset="0"/>
                          <a:cs typeface="Times New Roman" charset="0"/>
                        </a:rPr>
                        <a:t>Local</a:t>
                      </a:r>
                      <a:r>
                        <a:rPr lang="en-GB" sz="1200" b="1" baseline="0" dirty="0">
                          <a:effectLst/>
                          <a:latin typeface="Arial Narrow" panose="020B0606020202030204" pitchFamily="34" charset="0"/>
                          <a:ea typeface="Times New Roman" charset="0"/>
                          <a:cs typeface="Times New Roman" charset="0"/>
                        </a:rPr>
                        <a:t> Economic Development</a:t>
                      </a:r>
                      <a:endParaRPr lang="en-GB" sz="1200" b="1" dirty="0">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latin typeface="Arial Narrow" panose="020B0606020202030204" pitchFamily="34" charset="0"/>
                          <a:ea typeface="Arial"/>
                          <a:cs typeface="Arial"/>
                          <a:sym typeface="Arial"/>
                        </a:rPr>
                        <a:t>Unemployment: 31,6%</a:t>
                      </a:r>
                      <a:endParaRPr kumimoji="0" lang="en-GB"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Calibri"/>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latin typeface="Arial Narrow" panose="020B0606020202030204" pitchFamily="34" charset="0"/>
                          <a:ea typeface="Arial"/>
                          <a:cs typeface="Arial"/>
                          <a:sym typeface="Arial"/>
                        </a:rPr>
                        <a:t>Poverty: 42,7%</a:t>
                      </a:r>
                      <a:endParaRPr kumimoji="0" lang="en-GB"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Calibri"/>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4275725"/>
                  </a:ext>
                </a:extLst>
              </a:tr>
            </a:tbl>
          </a:graphicData>
        </a:graphic>
      </p:graphicFrame>
      <p:sp>
        <p:nvSpPr>
          <p:cNvPr id="3" name="Slide Number Placeholder 2"/>
          <p:cNvSpPr>
            <a:spLocks noGrp="1"/>
          </p:cNvSpPr>
          <p:nvPr>
            <p:ph type="sldNum" sz="quarter" idx="4"/>
          </p:nvPr>
        </p:nvSpPr>
        <p:spPr>
          <a:xfrm>
            <a:off x="3105325" y="6344563"/>
            <a:ext cx="2311400" cy="365125"/>
          </a:xfrm>
        </p:spPr>
        <p:txBody>
          <a:bodyPr/>
          <a:lstStyle/>
          <a:p>
            <a:fld id="{39AC5568-C467-DA4E-A229-6C912B895CA4}" type="slidenum">
              <a:rPr lang="en-US" smtClean="0"/>
              <a:pPr/>
              <a:t>52</a:t>
            </a:fld>
            <a:endParaRPr lang="en-US" dirty="0"/>
          </a:p>
        </p:txBody>
      </p:sp>
    </p:spTree>
    <p:extLst>
      <p:ext uri="{BB962C8B-B14F-4D97-AF65-F5344CB8AC3E}">
        <p14:creationId xmlns:p14="http://schemas.microsoft.com/office/powerpoint/2010/main" val="11904873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0"/>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defTabSz="742950" eaLnBrk="1" hangingPunct="1"/>
            <a:r>
              <a:rPr kumimoji="0" lang="en-ZA" sz="2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MUNICIPALITY: </a:t>
            </a:r>
            <a:r>
              <a:rPr lang="en-ZA" b="1" dirty="0">
                <a:solidFill>
                  <a:prstClr val="black"/>
                </a:solidFill>
                <a:latin typeface="Calibri"/>
                <a:ea typeface="+mj-ea"/>
                <a:cs typeface="+mj-cs"/>
              </a:rPr>
              <a:t>THEMBISILE HANI</a:t>
            </a:r>
            <a:r>
              <a:rPr kumimoji="0" lang="en-ZA" sz="2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53</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2686981055"/>
              </p:ext>
            </p:extLst>
          </p:nvPr>
        </p:nvGraphicFramePr>
        <p:xfrm>
          <a:off x="1" y="461665"/>
          <a:ext cx="9906000" cy="5220356"/>
        </p:xfrm>
        <a:graphic>
          <a:graphicData uri="http://schemas.openxmlformats.org/drawingml/2006/table">
            <a:tbl>
              <a:tblPr firstRow="1" firstCol="1" bandRow="1"/>
              <a:tblGrid>
                <a:gridCol w="1029728">
                  <a:extLst>
                    <a:ext uri="{9D8B030D-6E8A-4147-A177-3AD203B41FA5}">
                      <a16:colId xmlns:a16="http://schemas.microsoft.com/office/drawing/2014/main" val="20000"/>
                    </a:ext>
                  </a:extLst>
                </a:gridCol>
                <a:gridCol w="8876272">
                  <a:extLst>
                    <a:ext uri="{9D8B030D-6E8A-4147-A177-3AD203B41FA5}">
                      <a16:colId xmlns:a16="http://schemas.microsoft.com/office/drawing/2014/main" val="20001"/>
                    </a:ext>
                  </a:extLst>
                </a:gridCol>
              </a:tblGrid>
              <a:tr h="145958">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Times New Roman" charset="0"/>
                        </a:rPr>
                        <a:t>Political</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dirty="0">
                          <a:solidFill>
                            <a:schemeClr val="tx1"/>
                          </a:solidFill>
                          <a:effectLst/>
                          <a:latin typeface="Arial Narrow" panose="020B0606020202030204" pitchFamily="34" charset="0"/>
                          <a:ea typeface="Times New Roman" charset="0"/>
                          <a:cs typeface="Arial" panose="020B0604020202020204" pitchFamily="34" charset="0"/>
                        </a:rPr>
                        <a:t>The municipal </a:t>
                      </a:r>
                      <a:r>
                        <a:rPr lang="en-GB" sz="1200" baseline="0" dirty="0">
                          <a:solidFill>
                            <a:schemeClr val="tx1"/>
                          </a:solidFill>
                          <a:effectLst/>
                          <a:latin typeface="Arial Narrow" panose="020B0606020202030204" pitchFamily="34" charset="0"/>
                          <a:ea typeface="Times New Roman" charset="0"/>
                          <a:cs typeface="Arial" panose="020B0604020202020204" pitchFamily="34" charset="0"/>
                        </a:rPr>
                        <a:t> council </a:t>
                      </a:r>
                      <a:r>
                        <a:rPr lang="en-GB" sz="1200" dirty="0">
                          <a:solidFill>
                            <a:schemeClr val="tx1"/>
                          </a:solidFill>
                          <a:effectLst/>
                          <a:latin typeface="Arial Narrow" panose="020B0606020202030204" pitchFamily="34" charset="0"/>
                          <a:ea typeface="Times New Roman" charset="0"/>
                          <a:cs typeface="Arial" panose="020B0604020202020204" pitchFamily="34" charset="0"/>
                        </a:rPr>
                        <a:t> is politically stable</a:t>
                      </a:r>
                      <a:r>
                        <a:rPr lang="en-GB" sz="1200" baseline="0" dirty="0">
                          <a:solidFill>
                            <a:schemeClr val="tx1"/>
                          </a:solidFill>
                          <a:effectLst/>
                          <a:latin typeface="Arial Narrow" panose="020B0606020202030204" pitchFamily="34" charset="0"/>
                          <a:ea typeface="Times New Roman" charset="0"/>
                          <a:cs typeface="Arial" panose="020B0604020202020204" pitchFamily="34" charset="0"/>
                        </a:rPr>
                        <a:t>.</a:t>
                      </a:r>
                      <a:endPar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63047">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Governance</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Establishment and Functionality of Council, MPAC, Risk Management Committee and Audit Committee issues processed by these committees: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Delegations are currently being reviewed and waiting for the District to assist with a generic delegation register, the MPAC, Risk Committee and Audit Committee including Section 79 and Section 80 committees have been established . </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Council is meeting as per legislation.</a:t>
                      </a:r>
                      <a:endPar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b="1" dirty="0">
                          <a:solidFill>
                            <a:schemeClr val="tx1"/>
                          </a:solidFill>
                          <a:effectLst/>
                          <a:latin typeface="Arial Narrow" panose="020B0606020202030204" pitchFamily="34" charset="0"/>
                          <a:ea typeface="Calibri" charset="0"/>
                          <a:cs typeface="Arial" panose="020B0604020202020204" pitchFamily="34" charset="0"/>
                        </a:rPr>
                        <a:t>Provincial</a:t>
                      </a:r>
                      <a:r>
                        <a:rPr lang="en-ZA" sz="1200" b="1" baseline="0" dirty="0">
                          <a:solidFill>
                            <a:schemeClr val="tx1"/>
                          </a:solidFill>
                          <a:effectLst/>
                          <a:latin typeface="Arial Narrow" panose="020B0606020202030204" pitchFamily="34" charset="0"/>
                          <a:ea typeface="Calibri" charset="0"/>
                          <a:cs typeface="Arial" panose="020B0604020202020204" pitchFamily="34" charset="0"/>
                        </a:rPr>
                        <a:t> Intervention </a:t>
                      </a:r>
                      <a:r>
                        <a:rPr lang="en-ZA" sz="1200" dirty="0">
                          <a:solidFill>
                            <a:schemeClr val="tx1"/>
                          </a:solidFill>
                          <a:effectLst/>
                          <a:latin typeface="Arial Narrow" panose="020B0606020202030204" pitchFamily="34" charset="0"/>
                          <a:ea typeface="Calibri" charset="0"/>
                          <a:cs typeface="Calibri" charset="0"/>
                        </a:rPr>
                        <a:t>: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No intervention in the municipality in the period under review</a:t>
                      </a:r>
                      <a:endPar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Times New Roman" charset="0"/>
                        <a:cs typeface="Calibri"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944125">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Institutional Arrangement</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lvl="0" indent="-171450" algn="just">
                        <a:lnSpc>
                          <a:spcPct val="100000"/>
                        </a:lnSpc>
                        <a:spcAft>
                          <a:spcPts val="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Calibri" charset="0"/>
                        </a:rPr>
                        <a:t>Total number of posts on organogram , how many are filled and how many are vacant:</a:t>
                      </a:r>
                      <a:r>
                        <a:rPr lang="en-ZA" sz="1200" b="1" baseline="0" dirty="0">
                          <a:solidFill>
                            <a:schemeClr val="tx1"/>
                          </a:solidFill>
                          <a:effectLst/>
                          <a:latin typeface="Arial Narrow" panose="020B0606020202030204" pitchFamily="34" charset="0"/>
                          <a:ea typeface="Calibri" charset="0"/>
                          <a:cs typeface="Calibri" charset="0"/>
                        </a:rPr>
                        <a:t> </a:t>
                      </a:r>
                      <a:r>
                        <a:rPr lang="en-ZA" sz="1200" baseline="0" dirty="0">
                          <a:solidFill>
                            <a:schemeClr val="tx1"/>
                          </a:solidFill>
                          <a:effectLst/>
                          <a:latin typeface="Arial Narrow" panose="020B0606020202030204" pitchFamily="34" charset="0"/>
                          <a:ea typeface="Calibri" charset="0"/>
                          <a:cs typeface="Calibri" charset="0"/>
                        </a:rPr>
                        <a:t>Total number of posts is 419, number of posts filled 373  and there are 46 vacant posts.</a:t>
                      </a:r>
                      <a:endParaRPr lang="en-GB" sz="1200" dirty="0">
                        <a:solidFill>
                          <a:schemeClr val="tx1"/>
                        </a:solidFill>
                        <a:effectLst/>
                        <a:latin typeface="Arial Narrow" panose="020B0606020202030204" pitchFamily="34" charset="0"/>
                        <a:ea typeface="Times New Roman" charset="0"/>
                        <a:cs typeface="Calibri" charset="0"/>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Status of filling of Top 6: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 All six (6) senior managers posts are filled.</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err="1">
                          <a:ln>
                            <a:noFill/>
                          </a:ln>
                          <a:solidFill>
                            <a:schemeClr val="tx1"/>
                          </a:solidFill>
                          <a:effectLst/>
                          <a:uLnTx/>
                          <a:uFillTx/>
                          <a:latin typeface="Arial Narrow" panose="020B0606020202030204" pitchFamily="34" charset="0"/>
                          <a:ea typeface="Calibri" charset="0"/>
                          <a:cs typeface="Calibri" charset="0"/>
                        </a:rPr>
                        <a:t>Reviewal</a:t>
                      </a: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 of organogram and correct grading: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The organogram was  reviewed on 31 June 2022.</a:t>
                      </a:r>
                    </a:p>
                    <a:p>
                      <a:pPr marL="171450" lvl="0" indent="-171450" algn="just">
                        <a:lnSpc>
                          <a:spcPct val="100000"/>
                        </a:lnSpc>
                        <a:spcAft>
                          <a:spcPts val="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Calibri" charset="0"/>
                        </a:rPr>
                        <a:t>Implementation of Performance Management</a:t>
                      </a:r>
                      <a:r>
                        <a:rPr lang="en-ZA" sz="1200" dirty="0">
                          <a:solidFill>
                            <a:schemeClr val="tx1"/>
                          </a:solidFill>
                          <a:effectLst/>
                          <a:latin typeface="Arial Narrow" panose="020B0606020202030204" pitchFamily="34" charset="0"/>
                          <a:ea typeface="Calibri" charset="0"/>
                          <a:cs typeface="Calibri" charset="0"/>
                        </a:rPr>
                        <a:t>:</a:t>
                      </a:r>
                      <a:r>
                        <a:rPr lang="en-ZA" sz="1200" baseline="0" dirty="0">
                          <a:solidFill>
                            <a:schemeClr val="tx1"/>
                          </a:solidFill>
                          <a:effectLst/>
                          <a:latin typeface="Arial Narrow" panose="020B0606020202030204" pitchFamily="34" charset="0"/>
                          <a:ea typeface="Calibri" charset="0"/>
                          <a:cs typeface="Calibri" charset="0"/>
                        </a:rPr>
                        <a:t> The Municipality is implementing the performance management to Section 54 &amp; 56 managers.</a:t>
                      </a:r>
                      <a:endParaRPr lang="en-GB" sz="1200" dirty="0">
                        <a:solidFill>
                          <a:schemeClr val="tx1"/>
                        </a:solidFill>
                        <a:effectLst/>
                        <a:latin typeface="Arial Narrow" panose="020B0606020202030204" pitchFamily="34" charset="0"/>
                        <a:ea typeface="Times New Roman" charset="0"/>
                        <a:cs typeface="Calibri"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551416">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Times New Roman" charset="0"/>
                        </a:rPr>
                        <a:t>Financial</a:t>
                      </a:r>
                      <a:r>
                        <a:rPr lang="en-GB" sz="1200" b="1" baseline="0" dirty="0">
                          <a:solidFill>
                            <a:schemeClr val="tx1"/>
                          </a:solidFill>
                          <a:effectLst/>
                          <a:latin typeface="Arial Narrow" panose="020B0606020202030204" pitchFamily="34" charset="0"/>
                          <a:ea typeface="Times New Roman" charset="0"/>
                          <a:cs typeface="Times New Roman" charset="0"/>
                        </a:rPr>
                        <a:t> Management </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In 2015/16 ,t he municipality obtained a qualified audit outcome, in 2016/17, the municipality improved to an unqualified with findings audit outcome. It then regressed to qualified audit outcomes since 2017/18, 2018/19 and also 2019/20 and in 2021 the status improved to a unqualified audit opinion with findings.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The personnel costs as a percentage of operational budget is a  at 21%, which is within  the norm of 25%-40%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UIFW 2019/20 ( R124 746 481) 2020/21 </a:t>
                      </a: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(80 047 133 million)</a:t>
                      </a:r>
                      <a:endPar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Irregular Expenditure: R 68 565 535 million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F/W Expenditure: R 11 481 598 million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Unauthorized Expenditure: R 0</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1778888">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0"/>
                        </a:spcAft>
                      </a:pPr>
                      <a:r>
                        <a:rPr lang="en-ZA" sz="1200" b="1" dirty="0">
                          <a:solidFill>
                            <a:schemeClr val="tx1"/>
                          </a:solidFill>
                          <a:effectLst/>
                          <a:latin typeface="Arial Narrow" panose="020B0606020202030204" pitchFamily="34" charset="0"/>
                          <a:ea typeface="Calibri" charset="0"/>
                          <a:cs typeface="Times New Roman" charset="0"/>
                        </a:rPr>
                        <a:t>Public Participation</a:t>
                      </a:r>
                      <a:endParaRPr lang="en-GB" sz="1200" b="1" dirty="0">
                        <a:solidFill>
                          <a:schemeClr val="tx1"/>
                        </a:solidFill>
                        <a:effectLst/>
                        <a:latin typeface="Arial Narrow" panose="020B0606020202030204" pitchFamily="34" charset="0"/>
                        <a:ea typeface="Times New Roman" charset="0"/>
                        <a:cs typeface="Times New Roman" charset="0"/>
                      </a:endParaRPr>
                    </a:p>
                    <a:p>
                      <a:pPr>
                        <a:spcAft>
                          <a:spcPts val="0"/>
                        </a:spcAft>
                      </a:pPr>
                      <a:r>
                        <a:rPr lang="en-ZA" sz="1200" b="1" dirty="0">
                          <a:solidFill>
                            <a:schemeClr val="tx1"/>
                          </a:solidFill>
                          <a:effectLst/>
                          <a:latin typeface="Arial Narrow" panose="020B0606020202030204" pitchFamily="34" charset="0"/>
                          <a:ea typeface="Calibri" charset="0"/>
                          <a:cs typeface="Times New Roman" charset="0"/>
                        </a:rPr>
                        <a:t> </a:t>
                      </a:r>
                      <a:endParaRPr lang="en-GB" sz="1200" b="1" dirty="0">
                        <a:solidFill>
                          <a:schemeClr val="tx1"/>
                        </a:solidFill>
                        <a:effectLst/>
                        <a:latin typeface="Arial Narrow" panose="020B0606020202030204" pitchFamily="34" charset="0"/>
                        <a:ea typeface="Times New Roman" charset="0"/>
                        <a:cs typeface="Times New Roman" charset="0"/>
                      </a:endParaRPr>
                    </a:p>
                    <a:p>
                      <a:pPr>
                        <a:spcAft>
                          <a:spcPts val="0"/>
                        </a:spcAft>
                      </a:pPr>
                      <a:r>
                        <a:rPr lang="en-ZA" sz="1200" b="1" dirty="0">
                          <a:solidFill>
                            <a:schemeClr val="tx1"/>
                          </a:solidFill>
                          <a:effectLst/>
                          <a:latin typeface="Arial Narrow" panose="020B0606020202030204" pitchFamily="34" charset="0"/>
                          <a:ea typeface="Calibri" charset="0"/>
                          <a:cs typeface="Times New Roman" charset="0"/>
                        </a:rPr>
                        <a:t> </a:t>
                      </a:r>
                      <a:endParaRPr lang="en-GB" sz="1200" b="1" dirty="0">
                        <a:solidFill>
                          <a:schemeClr val="tx1"/>
                        </a:solidFill>
                        <a:effectLst/>
                        <a:latin typeface="Arial Narrow" panose="020B0606020202030204" pitchFamily="34" charset="0"/>
                        <a:ea typeface="Times New Roman" charset="0"/>
                        <a:cs typeface="Times New Roman" charset="0"/>
                      </a:endParaRPr>
                    </a:p>
                    <a:p>
                      <a:pPr>
                        <a:spcAft>
                          <a:spcPts val="0"/>
                        </a:spcAft>
                      </a:pPr>
                      <a:r>
                        <a:rPr lang="en-ZA" sz="1200" b="1" dirty="0">
                          <a:solidFill>
                            <a:schemeClr val="tx1"/>
                          </a:solidFill>
                          <a:effectLst/>
                          <a:latin typeface="Arial Narrow" panose="020B0606020202030204" pitchFamily="34" charset="0"/>
                          <a:ea typeface="Calibri" charset="0"/>
                          <a:cs typeface="Times New Roman" charset="0"/>
                        </a:rPr>
                        <a:t>  </a:t>
                      </a:r>
                      <a:endParaRPr lang="en-GB" sz="1200" b="1" dirty="0">
                        <a:solidFill>
                          <a:schemeClr val="tx1"/>
                        </a:solidFill>
                        <a:effectLst/>
                        <a:latin typeface="Arial Narrow" panose="020B0606020202030204" pitchFamily="34" charset="0"/>
                        <a:ea typeface="Times New Roman" charset="0"/>
                        <a:cs typeface="Times New Roman" charset="0"/>
                      </a:endParaRPr>
                    </a:p>
                    <a:p>
                      <a:pPr>
                        <a:spcAft>
                          <a:spcPts val="0"/>
                        </a:spcAft>
                      </a:pPr>
                      <a:r>
                        <a:rPr lang="en-ZA" sz="1200" b="1" dirty="0">
                          <a:solidFill>
                            <a:schemeClr val="tx1"/>
                          </a:solidFill>
                          <a:effectLst/>
                          <a:latin typeface="Arial Narrow" panose="020B0606020202030204" pitchFamily="34" charset="0"/>
                          <a:ea typeface="Calibri" charset="0"/>
                          <a:cs typeface="Times New Roman" charset="0"/>
                        </a:rPr>
                        <a:t> </a:t>
                      </a:r>
                      <a:endParaRPr lang="en-GB" sz="1200" b="1" dirty="0">
                        <a:solidFill>
                          <a:schemeClr val="tx1"/>
                        </a:solidFill>
                        <a:effectLst/>
                        <a:latin typeface="Arial Narrow" panose="020B0606020202030204" pitchFamily="34" charset="0"/>
                        <a:ea typeface="Times New Roman" charset="0"/>
                        <a:cs typeface="Times New Roman" charset="0"/>
                      </a:endParaRPr>
                    </a:p>
                    <a:p>
                      <a:pPr>
                        <a:spcAft>
                          <a:spcPts val="0"/>
                        </a:spcAft>
                      </a:pPr>
                      <a:r>
                        <a:rPr lang="en-ZA" sz="1200" b="1" dirty="0">
                          <a:solidFill>
                            <a:schemeClr val="tx1"/>
                          </a:solidFill>
                          <a:effectLst/>
                          <a:latin typeface="Arial Narrow" panose="020B0606020202030204" pitchFamily="34" charset="0"/>
                          <a:ea typeface="Calibri" charset="0"/>
                          <a:cs typeface="Times New Roman" charset="0"/>
                        </a:rPr>
                        <a:t> </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Number of ward committees established and functional ward committees: </a:t>
                      </a:r>
                      <a:r>
                        <a:rPr kumimoji="0" lang="en-ZA" sz="1200" b="0"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sym typeface="Arial"/>
                        </a:rPr>
                        <a:t> 32 out of  32  ward committees  have been established to date. Ward Committee inductions and Ward Operational Plans have been  done. 19 out of the 32 ward committees are functional. </a:t>
                      </a:r>
                      <a:endPar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endParaRPr>
                    </a:p>
                    <a:p>
                      <a:pPr marL="171450" marR="0" lvl="0" indent="-171450" algn="just"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CDWs appointed vs Vacancies: 34</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 CDWs have been appointed and 5 vacancies</a:t>
                      </a:r>
                      <a:endPar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Times New Roman" charset="0"/>
                        <a:cs typeface="Calibri" charset="0"/>
                      </a:endParaRPr>
                    </a:p>
                    <a:p>
                      <a:pPr marL="171450" marR="0" lvl="0" indent="-171450" algn="just"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Does municipality have complaints management system and is it effective, what are the turn around times to respond to issues</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 The municipality has an effective complaints management system and the turnaround time to respond to issues is 3 days.</a:t>
                      </a:r>
                      <a:endPar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Times New Roman" charset="0"/>
                        <a:cs typeface="Calibri" charset="0"/>
                      </a:endParaRPr>
                    </a:p>
                    <a:p>
                      <a:pPr marL="171450" marR="0" lvl="0" indent="-171450" algn="just"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Strategies put in place to deal with community complaints to reduce court actions against the municipality</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 The municipality has developed an Early Warning System and Petitions Committee.</a:t>
                      </a:r>
                      <a:endPar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Times New Roman" charset="0"/>
                        <a:cs typeface="Calibri" charset="0"/>
                      </a:endParaRPr>
                    </a:p>
                    <a:p>
                      <a:pPr marL="171450" marR="0" lvl="0" indent="-171450" algn="just"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Does the municipality have an approved public participation strategy: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The Municipality has an approved Public Participation Strategy.</a:t>
                      </a:r>
                      <a:endPar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Times New Roman" charset="0"/>
                        <a:cs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27829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1016"/>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defTabSz="742950" eaLnBrk="1" hangingPunct="1">
              <a:defRPr/>
            </a:pPr>
            <a:r>
              <a:rPr lang="en-ZA" b="1">
                <a:solidFill>
                  <a:prstClr val="black"/>
                </a:solidFill>
                <a:latin typeface="Calibri"/>
                <a:ea typeface="+mj-ea"/>
                <a:cs typeface="+mj-cs"/>
              </a:rPr>
              <a:t>MUNICIPALITY: THEMBISILE HANI</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54</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4" name="Content Placeholder 6"/>
          <p:cNvGraphicFramePr>
            <a:graphicFrameLocks/>
          </p:cNvGraphicFramePr>
          <p:nvPr>
            <p:extLst>
              <p:ext uri="{D42A27DB-BD31-4B8C-83A1-F6EECF244321}">
                <p14:modId xmlns:p14="http://schemas.microsoft.com/office/powerpoint/2010/main" val="1707538340"/>
              </p:ext>
            </p:extLst>
          </p:nvPr>
        </p:nvGraphicFramePr>
        <p:xfrm>
          <a:off x="0" y="460649"/>
          <a:ext cx="9905999" cy="4195256"/>
        </p:xfrm>
        <a:graphic>
          <a:graphicData uri="http://schemas.openxmlformats.org/drawingml/2006/table">
            <a:tbl>
              <a:tblPr firstRow="1" firstCol="1" bandRow="1"/>
              <a:tblGrid>
                <a:gridCol w="1251045">
                  <a:extLst>
                    <a:ext uri="{9D8B030D-6E8A-4147-A177-3AD203B41FA5}">
                      <a16:colId xmlns:a16="http://schemas.microsoft.com/office/drawing/2014/main" val="20000"/>
                    </a:ext>
                  </a:extLst>
                </a:gridCol>
                <a:gridCol w="8654954">
                  <a:extLst>
                    <a:ext uri="{9D8B030D-6E8A-4147-A177-3AD203B41FA5}">
                      <a16:colId xmlns:a16="http://schemas.microsoft.com/office/drawing/2014/main" val="20001"/>
                    </a:ext>
                  </a:extLst>
                </a:gridCol>
              </a:tblGrid>
              <a:tr h="3154618">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0"/>
                        </a:spcAft>
                      </a:pPr>
                      <a:r>
                        <a:rPr lang="en-ZA" sz="1200" b="1" dirty="0">
                          <a:effectLst/>
                          <a:latin typeface="Arial Narrow" panose="020B0606020202030204" pitchFamily="34" charset="0"/>
                          <a:ea typeface="Calibri" charset="0"/>
                          <a:cs typeface="Times New Roman" charset="0"/>
                        </a:rPr>
                        <a:t>Basic Services</a:t>
                      </a:r>
                      <a:endParaRPr lang="en-GB" sz="1200" b="1" dirty="0">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07000"/>
                        </a:lnSpc>
                        <a:spcBef>
                          <a:spcPct val="20000"/>
                        </a:spcBef>
                        <a:spcAft>
                          <a:spcPts val="800"/>
                        </a:spcAft>
                        <a:buClrTx/>
                        <a:buSzTx/>
                        <a:buFont typeface="Arial" panose="020B0604020202020204" pitchFamily="34" charset="0"/>
                        <a:buChar char="•"/>
                        <a:tabLst/>
                        <a:defRPr/>
                      </a:pPr>
                      <a:r>
                        <a:rPr lang="en-ZA" sz="1200" b="0" kern="1200" baseline="0" noProof="0" dirty="0">
                          <a:solidFill>
                            <a:schemeClr val="tx1"/>
                          </a:solidFill>
                          <a:latin typeface="Arial Narrow" panose="020B0606020202030204" pitchFamily="34" charset="0"/>
                          <a:ea typeface="+mn-ea"/>
                          <a:cs typeface="+mn-cs"/>
                        </a:rPr>
                        <a:t>The municipality has the following </a:t>
                      </a:r>
                      <a:r>
                        <a:rPr lang="en-ZA" sz="1200" b="1" kern="1200" baseline="0" noProof="0" dirty="0">
                          <a:solidFill>
                            <a:schemeClr val="tx1"/>
                          </a:solidFill>
                          <a:latin typeface="Arial Narrow" panose="020B0606020202030204" pitchFamily="34" charset="0"/>
                          <a:ea typeface="+mn-ea"/>
                          <a:cs typeface="+mn-cs"/>
                        </a:rPr>
                        <a:t>basic service backlog: </a:t>
                      </a:r>
                      <a:r>
                        <a:rPr lang="en-ZA" sz="1200" b="0" kern="1200" baseline="0" noProof="0" dirty="0">
                          <a:solidFill>
                            <a:schemeClr val="tx1"/>
                          </a:solidFill>
                          <a:latin typeface="Arial Narrow" panose="020B0606020202030204" pitchFamily="34" charset="0"/>
                          <a:ea typeface="+mn-ea"/>
                          <a:cs typeface="+mn-cs"/>
                        </a:rPr>
                        <a:t>water (5,8%), sanitation (2,6%), electricity (2,0%) and refuse removal (9,6%).</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mn-cs"/>
                        </a:rPr>
                        <a:t>Areas without water since 1994</a:t>
                      </a:r>
                      <a:r>
                        <a:rPr lang="en-ZA" sz="1200" b="0" kern="1200" baseline="0" dirty="0">
                          <a:solidFill>
                            <a:schemeClr val="tx1"/>
                          </a:solidFill>
                          <a:latin typeface="Arial Narrow" panose="020B0606020202030204" pitchFamily="34" charset="0"/>
                          <a:ea typeface="+mn-ea"/>
                          <a:cs typeface="+mn-cs"/>
                        </a:rPr>
                        <a:t>: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The municipality has the following areas which have no water connection and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depend on temporary supply of water: </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Moloto</a:t>
                      </a:r>
                      <a:r>
                        <a:rPr lang="en-ZA" sz="1200" b="0" kern="1200" baseline="0" dirty="0">
                          <a:solidFill>
                            <a:schemeClr val="tx1"/>
                          </a:solidFill>
                          <a:latin typeface="Arial Narrow" panose="020B0606020202030204" pitchFamily="34" charset="0"/>
                          <a:ea typeface="+mn-ea"/>
                          <a:cs typeface="+mn-cs"/>
                        </a:rPr>
                        <a:t> South East (Ward 1); </a:t>
                      </a:r>
                      <a:r>
                        <a:rPr lang="en-ZA" sz="1200" b="0" kern="1200" baseline="0" dirty="0" err="1">
                          <a:solidFill>
                            <a:schemeClr val="tx1"/>
                          </a:solidFill>
                          <a:latin typeface="Arial Narrow" panose="020B0606020202030204" pitchFamily="34" charset="0"/>
                          <a:ea typeface="+mn-ea"/>
                          <a:cs typeface="+mn-cs"/>
                        </a:rPr>
                        <a:t>Moloto</a:t>
                      </a:r>
                      <a:r>
                        <a:rPr lang="en-ZA" sz="1200" b="0" kern="1200" baseline="0" dirty="0">
                          <a:solidFill>
                            <a:schemeClr val="tx1"/>
                          </a:solidFill>
                          <a:latin typeface="Arial Narrow" panose="020B0606020202030204" pitchFamily="34" charset="0"/>
                          <a:ea typeface="+mn-ea"/>
                          <a:cs typeface="+mn-cs"/>
                        </a:rPr>
                        <a:t> North (Ward 2); </a:t>
                      </a:r>
                      <a:r>
                        <a:rPr lang="en-ZA" sz="1200" b="0" kern="1200" baseline="0" dirty="0" err="1">
                          <a:solidFill>
                            <a:schemeClr val="tx1"/>
                          </a:solidFill>
                          <a:latin typeface="Arial Narrow" panose="020B0606020202030204" pitchFamily="34" charset="0"/>
                          <a:ea typeface="+mn-ea"/>
                          <a:cs typeface="+mn-cs"/>
                        </a:rPr>
                        <a:t>Moloto</a:t>
                      </a:r>
                      <a:r>
                        <a:rPr lang="en-ZA" sz="1200" b="0" kern="1200" baseline="0" dirty="0">
                          <a:solidFill>
                            <a:schemeClr val="tx1"/>
                          </a:solidFill>
                          <a:latin typeface="Arial Narrow" panose="020B0606020202030204" pitchFamily="34" charset="0"/>
                          <a:ea typeface="+mn-ea"/>
                          <a:cs typeface="+mn-cs"/>
                        </a:rPr>
                        <a:t> South (Ward 3); </a:t>
                      </a:r>
                      <a:r>
                        <a:rPr lang="en-ZA" sz="1200" b="0" kern="1200" baseline="0" dirty="0" err="1">
                          <a:solidFill>
                            <a:schemeClr val="tx1"/>
                          </a:solidFill>
                          <a:latin typeface="Arial Narrow" panose="020B0606020202030204" pitchFamily="34" charset="0"/>
                          <a:ea typeface="+mn-ea"/>
                          <a:cs typeface="+mn-cs"/>
                        </a:rPr>
                        <a:t>Zenzele</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Khayelithja</a:t>
                      </a:r>
                      <a:r>
                        <a:rPr lang="en-ZA" sz="1200" b="0" kern="1200" baseline="0" dirty="0">
                          <a:solidFill>
                            <a:schemeClr val="tx1"/>
                          </a:solidFill>
                          <a:latin typeface="Arial Narrow" panose="020B0606020202030204" pitchFamily="34" charset="0"/>
                          <a:ea typeface="+mn-ea"/>
                          <a:cs typeface="+mn-cs"/>
                        </a:rPr>
                        <a:t> –Ward 9); Verena A (Ward 11); </a:t>
                      </a:r>
                      <a:r>
                        <a:rPr lang="en-ZA" sz="1200" b="0" kern="1200" baseline="0" dirty="0" err="1">
                          <a:solidFill>
                            <a:schemeClr val="tx1"/>
                          </a:solidFill>
                          <a:latin typeface="Arial Narrow" panose="020B0606020202030204" pitchFamily="34" charset="0"/>
                          <a:ea typeface="+mn-ea"/>
                          <a:cs typeface="+mn-cs"/>
                        </a:rPr>
                        <a:t>Tweefontein</a:t>
                      </a:r>
                      <a:r>
                        <a:rPr lang="en-ZA" sz="1200" b="0" kern="1200" baseline="0" dirty="0">
                          <a:solidFill>
                            <a:schemeClr val="tx1"/>
                          </a:solidFill>
                          <a:latin typeface="Arial Narrow" panose="020B0606020202030204" pitchFamily="34" charset="0"/>
                          <a:ea typeface="+mn-ea"/>
                          <a:cs typeface="+mn-cs"/>
                        </a:rPr>
                        <a:t> C and DK (Ward 12); </a:t>
                      </a:r>
                      <a:r>
                        <a:rPr lang="en-ZA" sz="1200" b="0" kern="1200" baseline="0" dirty="0" err="1">
                          <a:solidFill>
                            <a:schemeClr val="tx1"/>
                          </a:solidFill>
                          <a:latin typeface="Arial Narrow" panose="020B0606020202030204" pitchFamily="34" charset="0"/>
                          <a:ea typeface="+mn-ea"/>
                          <a:cs typeface="+mn-cs"/>
                        </a:rPr>
                        <a:t>Tweefontein</a:t>
                      </a:r>
                      <a:r>
                        <a:rPr lang="en-ZA" sz="1200" b="0" kern="1200" baseline="0" dirty="0">
                          <a:solidFill>
                            <a:schemeClr val="tx1"/>
                          </a:solidFill>
                          <a:latin typeface="Arial Narrow" panose="020B0606020202030204" pitchFamily="34" charset="0"/>
                          <a:ea typeface="+mn-ea"/>
                          <a:cs typeface="+mn-cs"/>
                        </a:rPr>
                        <a:t> K (Ward 13); Sheldon (Ward 9 and 14); </a:t>
                      </a:r>
                      <a:r>
                        <a:rPr lang="en-ZA" sz="1200" b="0" kern="1200" baseline="0" dirty="0" err="1">
                          <a:solidFill>
                            <a:schemeClr val="tx1"/>
                          </a:solidFill>
                          <a:latin typeface="Arial Narrow" panose="020B0606020202030204" pitchFamily="34" charset="0"/>
                          <a:ea typeface="+mn-ea"/>
                          <a:cs typeface="+mn-cs"/>
                        </a:rPr>
                        <a:t>Entokozweni</a:t>
                      </a:r>
                      <a:r>
                        <a:rPr lang="en-ZA" sz="1200" b="0" kern="1200" baseline="0" dirty="0">
                          <a:solidFill>
                            <a:schemeClr val="tx1"/>
                          </a:solidFill>
                          <a:latin typeface="Arial Narrow" panose="020B0606020202030204" pitchFamily="34" charset="0"/>
                          <a:ea typeface="+mn-ea"/>
                          <a:cs typeface="+mn-cs"/>
                        </a:rPr>
                        <a:t> (next to </a:t>
                      </a:r>
                      <a:r>
                        <a:rPr lang="en-ZA" sz="1200" b="0" kern="1200" baseline="0" dirty="0" err="1">
                          <a:solidFill>
                            <a:schemeClr val="tx1"/>
                          </a:solidFill>
                          <a:latin typeface="Arial Narrow" panose="020B0606020202030204" pitchFamily="34" charset="0"/>
                          <a:ea typeface="+mn-ea"/>
                          <a:cs typeface="+mn-cs"/>
                        </a:rPr>
                        <a:t>Tweefontein</a:t>
                      </a:r>
                      <a:r>
                        <a:rPr lang="en-ZA" sz="1200" b="0" kern="1200" baseline="0" dirty="0">
                          <a:solidFill>
                            <a:schemeClr val="tx1"/>
                          </a:solidFill>
                          <a:latin typeface="Arial Narrow" panose="020B0606020202030204" pitchFamily="34" charset="0"/>
                          <a:ea typeface="+mn-ea"/>
                          <a:cs typeface="+mn-cs"/>
                        </a:rPr>
                        <a:t> RDP –Ward 17); </a:t>
                      </a:r>
                      <a:r>
                        <a:rPr lang="en-ZA" sz="1200" b="0" kern="1200" baseline="0" dirty="0" err="1">
                          <a:solidFill>
                            <a:schemeClr val="tx1"/>
                          </a:solidFill>
                          <a:latin typeface="Arial Narrow" panose="020B0606020202030204" pitchFamily="34" charset="0"/>
                          <a:ea typeface="+mn-ea"/>
                          <a:cs typeface="+mn-cs"/>
                        </a:rPr>
                        <a:t>Tweefontein</a:t>
                      </a:r>
                      <a:r>
                        <a:rPr lang="en-ZA" sz="1200" b="0" kern="1200" baseline="0" dirty="0">
                          <a:solidFill>
                            <a:schemeClr val="tx1"/>
                          </a:solidFill>
                          <a:latin typeface="Arial Narrow" panose="020B0606020202030204" pitchFamily="34" charset="0"/>
                          <a:ea typeface="+mn-ea"/>
                          <a:cs typeface="+mn-cs"/>
                        </a:rPr>
                        <a:t> N (Ward 17); </a:t>
                      </a:r>
                      <a:r>
                        <a:rPr lang="en-ZA" sz="1200" b="0" kern="1200" baseline="0" dirty="0" err="1">
                          <a:solidFill>
                            <a:schemeClr val="tx1"/>
                          </a:solidFill>
                          <a:latin typeface="Arial Narrow" panose="020B0606020202030204" pitchFamily="34" charset="0"/>
                          <a:ea typeface="+mn-ea"/>
                          <a:cs typeface="+mn-cs"/>
                        </a:rPr>
                        <a:t>Buhlebesizwe</a:t>
                      </a:r>
                      <a:r>
                        <a:rPr lang="en-ZA" sz="1200" b="0" kern="1200" baseline="0" dirty="0">
                          <a:solidFill>
                            <a:schemeClr val="tx1"/>
                          </a:solidFill>
                          <a:latin typeface="Arial Narrow" panose="020B0606020202030204" pitchFamily="34" charset="0"/>
                          <a:ea typeface="+mn-ea"/>
                          <a:cs typeface="+mn-cs"/>
                        </a:rPr>
                        <a:t> Ext (Ward 16); Sun City D Ext (Ward 19); </a:t>
                      </a:r>
                      <a:r>
                        <a:rPr lang="en-ZA" sz="1200" b="0" kern="1200" baseline="0" dirty="0" err="1">
                          <a:solidFill>
                            <a:schemeClr val="tx1"/>
                          </a:solidFill>
                          <a:latin typeface="Arial Narrow" panose="020B0606020202030204" pitchFamily="34" charset="0"/>
                          <a:ea typeface="+mn-ea"/>
                          <a:cs typeface="+mn-cs"/>
                        </a:rPr>
                        <a:t>Mabhoko</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Vlaklaagte</a:t>
                      </a:r>
                      <a:r>
                        <a:rPr lang="en-ZA" sz="1200" b="0" kern="1200" baseline="0" dirty="0">
                          <a:solidFill>
                            <a:schemeClr val="tx1"/>
                          </a:solidFill>
                          <a:latin typeface="Arial Narrow" panose="020B0606020202030204" pitchFamily="34" charset="0"/>
                          <a:ea typeface="+mn-ea"/>
                          <a:cs typeface="+mn-cs"/>
                        </a:rPr>
                        <a:t> No. 1 –Ward  21); </a:t>
                      </a:r>
                      <a:r>
                        <a:rPr lang="en-ZA" sz="1200" b="0" kern="1200" baseline="0" dirty="0" err="1">
                          <a:solidFill>
                            <a:schemeClr val="tx1"/>
                          </a:solidFill>
                          <a:latin typeface="Arial Narrow" panose="020B0606020202030204" pitchFamily="34" charset="0"/>
                          <a:ea typeface="+mn-ea"/>
                          <a:cs typeface="+mn-cs"/>
                        </a:rPr>
                        <a:t>Mahlabathini</a:t>
                      </a:r>
                      <a:r>
                        <a:rPr lang="en-ZA" sz="1200" b="0" kern="1200" baseline="0" dirty="0">
                          <a:solidFill>
                            <a:schemeClr val="tx1"/>
                          </a:solidFill>
                          <a:latin typeface="Arial Narrow" panose="020B0606020202030204" pitchFamily="34" charset="0"/>
                          <a:ea typeface="+mn-ea"/>
                          <a:cs typeface="+mn-cs"/>
                        </a:rPr>
                        <a:t> Ext (Ward 22); Kwaggafontein A Ext (Ward 29); </a:t>
                      </a:r>
                      <a:r>
                        <a:rPr lang="en-ZA" sz="1200" b="0" kern="1200" baseline="0" dirty="0" err="1">
                          <a:solidFill>
                            <a:schemeClr val="tx1"/>
                          </a:solidFill>
                          <a:latin typeface="Arial Narrow" panose="020B0606020202030204" pitchFamily="34" charset="0"/>
                          <a:ea typeface="+mn-ea"/>
                          <a:cs typeface="+mn-cs"/>
                        </a:rPr>
                        <a:t>Tweefontein</a:t>
                      </a:r>
                      <a:r>
                        <a:rPr lang="en-ZA" sz="1200" b="0" kern="1200" baseline="0" dirty="0">
                          <a:solidFill>
                            <a:schemeClr val="tx1"/>
                          </a:solidFill>
                          <a:latin typeface="Arial Narrow" panose="020B0606020202030204" pitchFamily="34" charset="0"/>
                          <a:ea typeface="+mn-ea"/>
                          <a:cs typeface="+mn-cs"/>
                        </a:rPr>
                        <a:t> G (Ward 30). The required intervention is estimated at R51m and currently, budget is available for the maintenance of boreholes and supply of water. </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mn-cs"/>
                        </a:rPr>
                        <a:t>Infrastructure capacity</a:t>
                      </a:r>
                      <a:r>
                        <a:rPr lang="en-ZA" sz="1200" b="0" kern="1200" baseline="0" dirty="0">
                          <a:solidFill>
                            <a:schemeClr val="tx1"/>
                          </a:solidFill>
                          <a:latin typeface="Arial Narrow" panose="020B0606020202030204" pitchFamily="34" charset="0"/>
                          <a:ea typeface="+mn-ea"/>
                          <a:cs typeface="+mn-cs"/>
                        </a:rPr>
                        <a:t>: The current capacity on water supply is 42,3ML/d while the demand is 74,1ML/d whereas the current capacity on sanitation is 2,1ML/d while the demand capacity is 1,5ML/d.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The municipality has no capacity challenges on electricity as households are directly supplied by Eskom. COGTA’s project for the re-graveling of access roads has been completed.</a:t>
                      </a:r>
                    </a:p>
                    <a:p>
                      <a:pPr marL="171450" marR="0" lvl="0" indent="-171450" algn="just"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200" dirty="0">
                          <a:latin typeface="Arial Narrow" panose="020B0606020202030204" pitchFamily="34" charset="0"/>
                        </a:rPr>
                        <a:t>Abstraction of 20 Ml/ Day from Loskop for </a:t>
                      </a:r>
                      <a:r>
                        <a:rPr lang="en-US" sz="1200" dirty="0" err="1">
                          <a:latin typeface="Arial Narrow" panose="020B0606020202030204" pitchFamily="34" charset="0"/>
                        </a:rPr>
                        <a:t>Thembisile</a:t>
                      </a:r>
                      <a:r>
                        <a:rPr lang="en-US" sz="1200" dirty="0">
                          <a:latin typeface="Arial Narrow" panose="020B0606020202030204" pitchFamily="34" charset="0"/>
                        </a:rPr>
                        <a:t> Hani Local Municipality to augment the current bulk water shortfall in the Municipality</a:t>
                      </a:r>
                    </a:p>
                    <a:p>
                      <a:pPr marL="171450" marR="0" lvl="0" indent="-171450" algn="just"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200" dirty="0">
                          <a:latin typeface="Arial Narrow" panose="020B0606020202030204" pitchFamily="34" charset="0"/>
                        </a:rPr>
                        <a:t>Fast tracking the release of Water Use rights by the Loskop Irrigation Board to get the remaining 9.6 Ml/ Day. </a:t>
                      </a:r>
                      <a:endPar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endParaRP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MIG Expenditure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as at 31 August 2022: 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859739">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0"/>
                        </a:spcAft>
                      </a:pPr>
                      <a:r>
                        <a:rPr lang="en-GB" sz="1200" b="1" dirty="0">
                          <a:effectLst/>
                          <a:latin typeface="Arial Narrow" panose="020B0606020202030204" pitchFamily="34" charset="0"/>
                          <a:ea typeface="Times New Roman" charset="0"/>
                          <a:cs typeface="Times New Roman" charset="0"/>
                        </a:rPr>
                        <a:t>Local</a:t>
                      </a:r>
                      <a:r>
                        <a:rPr lang="en-GB" sz="1200" b="1" baseline="0" dirty="0">
                          <a:effectLst/>
                          <a:latin typeface="Arial Narrow" panose="020B0606020202030204" pitchFamily="34" charset="0"/>
                          <a:ea typeface="Times New Roman" charset="0"/>
                          <a:cs typeface="Times New Roman" charset="0"/>
                        </a:rPr>
                        <a:t> Economic Development</a:t>
                      </a:r>
                      <a:endParaRPr lang="en-GB" sz="1200" b="1" dirty="0">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The municipality has adopted and approved the LED and investment which it intends to build up economic capacity through economic recovery of a local areas to improve its economic future and the quality of life for all. However due to lack of financial resources, there is minimal of implementation of such plans. </a:t>
                      </a:r>
                    </a:p>
                    <a:p>
                      <a:pPr marL="171450" marR="0" lvl="0" indent="-171450" algn="l" defTabSz="914400" rtl="0" eaLnBrk="1" fontAlgn="auto" latinLnBrk="0" hangingPunct="1">
                        <a:lnSpc>
                          <a:spcPct val="123636"/>
                        </a:lnSpc>
                        <a:spcBef>
                          <a:spcPts val="0"/>
                        </a:spcBef>
                        <a:spcAft>
                          <a:spcPts val="0"/>
                        </a:spcAft>
                        <a:buClr>
                          <a:srgbClr val="00000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latin typeface="Arial Narrow" panose="020B0606020202030204" pitchFamily="34" charset="0"/>
                          <a:ea typeface="Arial"/>
                          <a:cs typeface="Arial"/>
                          <a:sym typeface="Arial"/>
                        </a:rPr>
                        <a:t>Unemployment: 61,2%</a:t>
                      </a:r>
                      <a:endParaRPr kumimoji="0" lang="en-GB"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Calibri"/>
                        <a:sym typeface="Arial"/>
                      </a:endParaRPr>
                    </a:p>
                    <a:p>
                      <a:pPr marL="171450" marR="0" lvl="0" indent="-171450" algn="l" defTabSz="914400" rtl="0" eaLnBrk="1" fontAlgn="auto" latinLnBrk="0" hangingPunct="1">
                        <a:lnSpc>
                          <a:spcPct val="123636"/>
                        </a:lnSpc>
                        <a:spcBef>
                          <a:spcPts val="0"/>
                        </a:spcBef>
                        <a:spcAft>
                          <a:spcPts val="0"/>
                        </a:spcAft>
                        <a:buClr>
                          <a:srgbClr val="000000"/>
                        </a:buClr>
                        <a:buSzTx/>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latin typeface="Arial Narrow" panose="020B0606020202030204" pitchFamily="34" charset="0"/>
                          <a:ea typeface="Arial"/>
                          <a:cs typeface="Arial"/>
                          <a:sym typeface="Arial"/>
                        </a:rPr>
                        <a:t>Poverty: 59,9%</a:t>
                      </a:r>
                      <a:endParaRPr kumimoji="0" lang="en-GB"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Calibri"/>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82047184"/>
                  </a:ext>
                </a:extLst>
              </a:tr>
            </a:tbl>
          </a:graphicData>
        </a:graphic>
      </p:graphicFrame>
    </p:spTree>
    <p:extLst>
      <p:ext uri="{BB962C8B-B14F-4D97-AF65-F5344CB8AC3E}">
        <p14:creationId xmlns:p14="http://schemas.microsoft.com/office/powerpoint/2010/main" val="417679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0"/>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defTabSz="742950" eaLnBrk="1" hangingPunct="1"/>
            <a:r>
              <a:rPr lang="en-ZA" b="1" dirty="0">
                <a:solidFill>
                  <a:prstClr val="black"/>
                </a:solidFill>
                <a:latin typeface="Calibri"/>
                <a:ea typeface="+mj-ea"/>
                <a:cs typeface="+mj-cs"/>
              </a:rPr>
              <a:t>MUNICIPALITY: DR JS MOROKA</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55</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3432970145"/>
              </p:ext>
            </p:extLst>
          </p:nvPr>
        </p:nvGraphicFramePr>
        <p:xfrm>
          <a:off x="0" y="461665"/>
          <a:ext cx="9906000" cy="5982278"/>
        </p:xfrm>
        <a:graphic>
          <a:graphicData uri="http://schemas.openxmlformats.org/drawingml/2006/table">
            <a:tbl>
              <a:tblPr firstRow="1" firstCol="1" bandRow="1"/>
              <a:tblGrid>
                <a:gridCol w="934065">
                  <a:extLst>
                    <a:ext uri="{9D8B030D-6E8A-4147-A177-3AD203B41FA5}">
                      <a16:colId xmlns:a16="http://schemas.microsoft.com/office/drawing/2014/main" val="20000"/>
                    </a:ext>
                  </a:extLst>
                </a:gridCol>
                <a:gridCol w="8971935">
                  <a:extLst>
                    <a:ext uri="{9D8B030D-6E8A-4147-A177-3AD203B41FA5}">
                      <a16:colId xmlns:a16="http://schemas.microsoft.com/office/drawing/2014/main" val="20001"/>
                    </a:ext>
                  </a:extLst>
                </a:gridCol>
              </a:tblGrid>
              <a:tr h="233066">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Times New Roman" charset="0"/>
                        </a:rPr>
                        <a:t>Political</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marL="0" marR="0" lvl="0" indent="0" algn="l" defTabSz="914400" rtl="0" eaLnBrk="1" fontAlgn="t" latinLnBrk="0" hangingPunct="1">
                        <a:lnSpc>
                          <a:spcPts val="1360"/>
                        </a:lnSpc>
                        <a:spcBef>
                          <a:spcPts val="0"/>
                        </a:spcBef>
                        <a:spcAft>
                          <a:spcPts val="0"/>
                        </a:spcAft>
                        <a:buClrTx/>
                        <a:buSzTx/>
                        <a:buFontTx/>
                        <a:buNone/>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Arial" charset="0"/>
                          <a:cs typeface="Arial" panose="020B0604020202020204" pitchFamily="34" charset="0"/>
                        </a:rPr>
                        <a:t> </a:t>
                      </a:r>
                      <a:r>
                        <a:rPr lang="en-GB" sz="1200" dirty="0">
                          <a:solidFill>
                            <a:schemeClr val="tx1"/>
                          </a:solidFill>
                          <a:effectLst/>
                          <a:latin typeface="Arial Narrow" panose="020B0606020202030204" pitchFamily="34" charset="0"/>
                          <a:ea typeface="Times New Roman" charset="0"/>
                          <a:cs typeface="Arial" panose="020B0604020202020204" pitchFamily="34" charset="0"/>
                        </a:rPr>
                        <a:t>The municipal </a:t>
                      </a:r>
                      <a:r>
                        <a:rPr lang="en-GB" sz="1200" baseline="0" dirty="0">
                          <a:solidFill>
                            <a:schemeClr val="tx1"/>
                          </a:solidFill>
                          <a:effectLst/>
                          <a:latin typeface="Arial Narrow" panose="020B0606020202030204" pitchFamily="34" charset="0"/>
                          <a:ea typeface="Times New Roman" charset="0"/>
                          <a:cs typeface="Arial" panose="020B0604020202020204" pitchFamily="34" charset="0"/>
                        </a:rPr>
                        <a:t> council </a:t>
                      </a:r>
                      <a:r>
                        <a:rPr lang="en-GB" sz="1200" dirty="0">
                          <a:solidFill>
                            <a:schemeClr val="tx1"/>
                          </a:solidFill>
                          <a:effectLst/>
                          <a:latin typeface="Arial Narrow" panose="020B0606020202030204" pitchFamily="34" charset="0"/>
                          <a:ea typeface="Times New Roman" charset="0"/>
                          <a:cs typeface="Arial" panose="020B0604020202020204" pitchFamily="34" charset="0"/>
                        </a:rPr>
                        <a:t> is politically stable</a:t>
                      </a:r>
                      <a:endPar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217843">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Governance</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charset="0"/>
                          <a:cs typeface="Arial" panose="020B0604020202020204" pitchFamily="34" charset="0"/>
                          <a:sym typeface="Arial"/>
                        </a:rPr>
                        <a:t>The municipality has been identified as dysfunctional and a MSIP has been developed to respond to the challenges</a:t>
                      </a:r>
                      <a:r>
                        <a:rPr kumimoji="0" lang="en-GB"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charset="0"/>
                          <a:cs typeface="Arial" panose="020B0604020202020204" pitchFamily="34" charset="0"/>
                          <a:sym typeface="Arial"/>
                        </a:rPr>
                        <a:t>.</a:t>
                      </a:r>
                      <a:endPar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endParaRPr>
                    </a:p>
                    <a:p>
                      <a:pPr marL="176213" marR="0" lvl="0" indent="-176213"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Establishment and Functionality of Council, MPAC, Risk Management Committee and Audit Committee issues processed by these committees: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Council is functional. Delegations are currently being reviewed, the MPAC, Risk Committee and Audit Committee including Section 79 and Section 80 committees have been established and currently working on their Terms of References. </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Council is sitting as per legislation.</a:t>
                      </a:r>
                    </a:p>
                    <a:p>
                      <a:pPr marL="176213" marR="0" lvl="0" indent="-176213"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ZA" sz="1200" b="1" dirty="0">
                          <a:solidFill>
                            <a:schemeClr val="tx1"/>
                          </a:solidFill>
                          <a:effectLst/>
                          <a:latin typeface="Arial Narrow" panose="020B0606020202030204" pitchFamily="34" charset="0"/>
                          <a:ea typeface="Calibri" charset="0"/>
                          <a:cs typeface="Arial" panose="020B0604020202020204" pitchFamily="34" charset="0"/>
                        </a:rPr>
                        <a:t>Provincial</a:t>
                      </a:r>
                      <a:r>
                        <a:rPr lang="en-ZA" sz="1200" b="1" baseline="0" dirty="0">
                          <a:solidFill>
                            <a:schemeClr val="tx1"/>
                          </a:solidFill>
                          <a:effectLst/>
                          <a:latin typeface="Arial Narrow" panose="020B0606020202030204" pitchFamily="34" charset="0"/>
                          <a:ea typeface="Calibri" charset="0"/>
                          <a:cs typeface="Arial" panose="020B0604020202020204" pitchFamily="34" charset="0"/>
                        </a:rPr>
                        <a:t> Intervention </a:t>
                      </a:r>
                      <a:r>
                        <a:rPr lang="en-ZA" sz="1200" dirty="0">
                          <a:solidFill>
                            <a:schemeClr val="tx1"/>
                          </a:solidFill>
                          <a:effectLst/>
                          <a:latin typeface="Arial Narrow" panose="020B0606020202030204" pitchFamily="34" charset="0"/>
                          <a:ea typeface="Calibri" charset="0"/>
                          <a:cs typeface="Arial" panose="020B0604020202020204" pitchFamily="34" charset="0"/>
                        </a:rPr>
                        <a:t>:</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 An investigation was conducted in terms of S106 of the Local government Municipal Systems Act, 2000. Some of the matters are also being investigated by the  Hawks.</a:t>
                      </a:r>
                      <a:endPar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Times New Roman" charset="0"/>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138761">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Institutional Arrangement</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marL="171450" lvl="0" indent="-171450" algn="just">
                        <a:lnSpc>
                          <a:spcPct val="100000"/>
                        </a:lnSpc>
                        <a:spcAft>
                          <a:spcPts val="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Arial" panose="020B0604020202020204" pitchFamily="34" charset="0"/>
                        </a:rPr>
                        <a:t>Total number of posts on organogram , how many are filled and how many are vacant:</a:t>
                      </a:r>
                      <a:r>
                        <a:rPr lang="en-ZA" sz="1200" b="1" baseline="0" dirty="0">
                          <a:solidFill>
                            <a:schemeClr val="tx1"/>
                          </a:solidFill>
                          <a:effectLst/>
                          <a:latin typeface="Arial Narrow" panose="020B0606020202030204" pitchFamily="34" charset="0"/>
                          <a:ea typeface="Calibri" charset="0"/>
                          <a:cs typeface="Arial" panose="020B0604020202020204" pitchFamily="34" charset="0"/>
                        </a:rPr>
                        <a:t> </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Total number of posts is 886, number of posts filled 527  and there are 359 vacant posts.</a:t>
                      </a:r>
                      <a:endParaRPr lang="en-GB" sz="1200" dirty="0">
                        <a:solidFill>
                          <a:schemeClr val="tx1"/>
                        </a:solidFill>
                        <a:effectLst/>
                        <a:latin typeface="Arial Narrow" panose="020B0606020202030204" pitchFamily="34" charset="0"/>
                        <a:ea typeface="Times New Roman" charset="0"/>
                        <a:cs typeface="Arial" panose="020B0604020202020204" pitchFamily="34" charset="0"/>
                      </a:endParaRPr>
                    </a:p>
                    <a:p>
                      <a:pPr marL="171450" marR="0" lvl="0" indent="-171450"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Status of filling of Top 6: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Four (4) senior managers post are filled and One (1) is vacant. (Technical Services posts is vacant) The Municipality does not have a department dealing with Planning and Development </a:t>
                      </a:r>
                    </a:p>
                    <a:p>
                      <a:pPr marL="171450" marR="0" lvl="0" indent="-171450"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Reviewal of organogram and correct grading: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The organogram was last reviewed in  31 June 2022.</a:t>
                      </a:r>
                    </a:p>
                    <a:p>
                      <a:pPr marL="171450" lvl="0" indent="-171450" algn="just">
                        <a:lnSpc>
                          <a:spcPct val="100000"/>
                        </a:lnSpc>
                        <a:spcAft>
                          <a:spcPts val="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Arial" panose="020B0604020202020204" pitchFamily="34" charset="0"/>
                        </a:rPr>
                        <a:t>Implementation of Performance Management</a:t>
                      </a:r>
                      <a:r>
                        <a:rPr lang="en-ZA" sz="1200" dirty="0">
                          <a:solidFill>
                            <a:schemeClr val="tx1"/>
                          </a:solidFill>
                          <a:effectLst/>
                          <a:latin typeface="Arial Narrow" panose="020B0606020202030204" pitchFamily="34" charset="0"/>
                          <a:ea typeface="Calibri" charset="0"/>
                          <a:cs typeface="Arial" panose="020B0604020202020204" pitchFamily="34" charset="0"/>
                        </a:rPr>
                        <a:t>:</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 The Municipality is implementing the performance management to Section 54 &amp; 56 managers.</a:t>
                      </a:r>
                      <a:endParaRPr lang="en-GB" sz="1200" dirty="0">
                        <a:solidFill>
                          <a:schemeClr val="tx1"/>
                        </a:solidFill>
                        <a:effectLst/>
                        <a:latin typeface="Arial Narrow" panose="020B0606020202030204" pitchFamily="34" charset="0"/>
                        <a:ea typeface="Times New Roman" charset="0"/>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300532">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Times New Roman" charset="0"/>
                        </a:rPr>
                        <a:t>Financial Management </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In 2015/16 , 2016/17,  The municipality obtained a qualified audit outcome, in 2017/18, the municipality regressed to an adverse audit outcome. In 2018/19, 2019/20 and 2020/21 the municipality obtained a disclaimer audit outcome, the status remain unchanged  for three consecutive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The personnel costs as a percentage of operational budget is a  at 39%, which is within  the norm of 25%-40%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UIFW 2019/20 ( R830 512 513) 2020/21 </a:t>
                      </a: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(R954 853)</a:t>
                      </a:r>
                      <a:endPar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Irregular Expenditure: R 858 638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F/W Expenditure: R 4 782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Unauthorized Expenditure: R 91 433</a:t>
                      </a:r>
                      <a:endPar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1929568">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0"/>
                        </a:spcAft>
                      </a:pPr>
                      <a:r>
                        <a:rPr lang="en-ZA" sz="1200" b="1" dirty="0">
                          <a:effectLst/>
                          <a:latin typeface="Arial Narrow" panose="020B0606020202030204" pitchFamily="34" charset="0"/>
                          <a:ea typeface="Calibri" charset="0"/>
                          <a:cs typeface="Times New Roman" charset="0"/>
                        </a:rPr>
                        <a:t>Public Participation</a:t>
                      </a:r>
                      <a:endParaRPr lang="en-GB" sz="1200" b="1" dirty="0">
                        <a:effectLst/>
                        <a:latin typeface="Arial Narrow" panose="020B0606020202030204" pitchFamily="34" charset="0"/>
                        <a:ea typeface="Times New Roman" charset="0"/>
                        <a:cs typeface="Times New Roman" charset="0"/>
                      </a:endParaRPr>
                    </a:p>
                    <a:p>
                      <a:pPr>
                        <a:spcAft>
                          <a:spcPts val="0"/>
                        </a:spcAft>
                      </a:pPr>
                      <a:r>
                        <a:rPr lang="en-ZA" sz="1200" b="1" dirty="0">
                          <a:effectLst/>
                          <a:latin typeface="Arial Narrow" panose="020B0606020202030204" pitchFamily="34" charset="0"/>
                          <a:ea typeface="Calibri" charset="0"/>
                          <a:cs typeface="Times New Roman" charset="0"/>
                        </a:rPr>
                        <a:t> </a:t>
                      </a:r>
                      <a:endParaRPr lang="en-GB" sz="1200" b="1" dirty="0">
                        <a:effectLst/>
                        <a:latin typeface="Arial Narrow" panose="020B0606020202030204" pitchFamily="34" charset="0"/>
                        <a:ea typeface="Times New Roman" charset="0"/>
                        <a:cs typeface="Times New Roman" charset="0"/>
                      </a:endParaRPr>
                    </a:p>
                    <a:p>
                      <a:pPr>
                        <a:spcAft>
                          <a:spcPts val="0"/>
                        </a:spcAft>
                      </a:pPr>
                      <a:r>
                        <a:rPr lang="en-ZA" sz="1200" b="1" dirty="0">
                          <a:effectLst/>
                          <a:latin typeface="Arial Narrow" panose="020B0606020202030204" pitchFamily="34" charset="0"/>
                          <a:ea typeface="Calibri" charset="0"/>
                          <a:cs typeface="Times New Roman" charset="0"/>
                        </a:rPr>
                        <a:t> </a:t>
                      </a:r>
                      <a:endParaRPr lang="en-GB" sz="1200" b="1" dirty="0">
                        <a:effectLst/>
                        <a:latin typeface="Arial Narrow" panose="020B0606020202030204" pitchFamily="34" charset="0"/>
                        <a:ea typeface="Times New Roman" charset="0"/>
                        <a:cs typeface="Times New Roman" charset="0"/>
                      </a:endParaRPr>
                    </a:p>
                    <a:p>
                      <a:pPr>
                        <a:spcAft>
                          <a:spcPts val="0"/>
                        </a:spcAft>
                      </a:pPr>
                      <a:r>
                        <a:rPr lang="en-ZA" sz="1200" b="1" dirty="0">
                          <a:effectLst/>
                          <a:latin typeface="Arial Narrow" panose="020B0606020202030204" pitchFamily="34" charset="0"/>
                          <a:ea typeface="Calibri" charset="0"/>
                          <a:cs typeface="Times New Roman" charset="0"/>
                        </a:rPr>
                        <a:t> </a:t>
                      </a:r>
                      <a:endParaRPr lang="en-GB" sz="1200" b="1" dirty="0">
                        <a:effectLst/>
                        <a:latin typeface="Arial Narrow" panose="020B0606020202030204" pitchFamily="34" charset="0"/>
                        <a:ea typeface="Times New Roman" charset="0"/>
                        <a:cs typeface="Times New Roman" charset="0"/>
                      </a:endParaRPr>
                    </a:p>
                    <a:p>
                      <a:pPr>
                        <a:spcAft>
                          <a:spcPts val="0"/>
                        </a:spcAft>
                      </a:pPr>
                      <a:r>
                        <a:rPr lang="en-ZA" sz="1200" b="1" dirty="0">
                          <a:effectLst/>
                          <a:latin typeface="Arial Narrow" panose="020B0606020202030204" pitchFamily="34" charset="0"/>
                          <a:ea typeface="Calibri" charset="0"/>
                          <a:cs typeface="Times New Roman" charset="0"/>
                        </a:rPr>
                        <a:t> </a:t>
                      </a:r>
                      <a:endParaRPr lang="en-GB" sz="1200" b="1" dirty="0">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Calibri" charset="0"/>
                          <a:sym typeface="Arial"/>
                        </a:rPr>
                        <a:t>Number of ward committees established and functional ward committees</a:t>
                      </a:r>
                      <a:r>
                        <a:rPr kumimoji="0" lang="en-GB" sz="1200" b="0"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Calibri" charset="0"/>
                          <a:sym typeface="Arial"/>
                        </a:rPr>
                        <a:t>: 31 out 31 ward committees  have been established to date. </a:t>
                      </a:r>
                      <a:r>
                        <a:rPr kumimoji="0" lang="en-ZA" sz="1200" b="0"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sym typeface="Arial"/>
                        </a:rPr>
                        <a:t>Ward Committee inductions and Ward Operational Plans have been  done. 17 out of 31 ward committees are functional. </a:t>
                      </a:r>
                      <a:endParaRPr kumimoji="0" lang="en-GB" sz="1200" b="0"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Calibri" charset="0"/>
                        <a:sym typeface="Arial"/>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Calibri" charset="0"/>
                          <a:sym typeface="Arial"/>
                        </a:rPr>
                        <a:t>CDWs appointed vs Vacancies: </a:t>
                      </a:r>
                      <a:r>
                        <a:rPr kumimoji="0" lang="en-GB" sz="1200" b="0"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Calibri" charset="0"/>
                          <a:sym typeface="Arial"/>
                        </a:rPr>
                        <a:t>29 CDWs have been appointed and there is  7 vacancies.</a:t>
                      </a:r>
                    </a:p>
                    <a:p>
                      <a:pPr marL="176213" marR="0" lvl="0" indent="-176213"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ZA" sz="1200" b="1"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Calibri" charset="0"/>
                          <a:sym typeface="Arial"/>
                        </a:rPr>
                        <a:t>Does municipality have complaints management system and is it effective, what are the turn around times to respond to issues</a:t>
                      </a:r>
                      <a:r>
                        <a:rPr kumimoji="0" lang="en-ZA" sz="1200" b="0"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Calibri" charset="0"/>
                          <a:sym typeface="Arial"/>
                        </a:rPr>
                        <a:t>: The municipality has an effective complaints management system and the turnaround time to respond to issues is 3 days.</a:t>
                      </a:r>
                      <a:endParaRPr kumimoji="0" lang="en-GB" sz="1200" b="0" i="0" u="none" strike="noStrike" kern="0" cap="none" spc="0" normalizeH="0" baseline="0" noProof="0" dirty="0">
                        <a:ln>
                          <a:noFill/>
                        </a:ln>
                        <a:solidFill>
                          <a:schemeClr val="tx1"/>
                        </a:solidFill>
                        <a:effectLst/>
                        <a:uLnTx/>
                        <a:uFillTx/>
                        <a:latin typeface="Arial Narrow" panose="020B0606020202030204" pitchFamily="34" charset="0"/>
                        <a:ea typeface="Times New Roman" charset="0"/>
                        <a:cs typeface="Calibri" charset="0"/>
                        <a:sym typeface="Arial"/>
                      </a:endParaRPr>
                    </a:p>
                    <a:p>
                      <a:pPr marL="176213" marR="0" lvl="0" indent="-176213"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ZA" sz="1200" b="1"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Calibri" charset="0"/>
                          <a:sym typeface="Arial"/>
                        </a:rPr>
                        <a:t>Strategies put in place to deal with community complaints to reduce court actions against the municipality</a:t>
                      </a:r>
                      <a:r>
                        <a:rPr kumimoji="0" lang="en-ZA" sz="1200" b="0"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Calibri" charset="0"/>
                          <a:sym typeface="Arial"/>
                        </a:rPr>
                        <a:t>: The municipality has developed an Early Warning System and Petitions Committee.</a:t>
                      </a:r>
                      <a:endParaRPr kumimoji="0" lang="en-GB" sz="1200" b="0" i="0" u="none" strike="noStrike" kern="0" cap="none" spc="0" normalizeH="0" baseline="0" noProof="0" dirty="0">
                        <a:ln>
                          <a:noFill/>
                        </a:ln>
                        <a:solidFill>
                          <a:schemeClr val="tx1"/>
                        </a:solidFill>
                        <a:effectLst/>
                        <a:uLnTx/>
                        <a:uFillTx/>
                        <a:latin typeface="Arial Narrow" panose="020B0606020202030204" pitchFamily="34" charset="0"/>
                        <a:ea typeface="Times New Roman" charset="0"/>
                        <a:cs typeface="Calibri" charset="0"/>
                        <a:sym typeface="Arial"/>
                      </a:endParaRPr>
                    </a:p>
                    <a:p>
                      <a:pPr marL="176213" marR="0" lvl="0" indent="-176213"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Calibri" charset="0"/>
                          <a:sym typeface="Arial"/>
                        </a:rPr>
                        <a:t>Does the municipality have an approved public participation strategy: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sym typeface="Arial"/>
                        </a:rPr>
                        <a:t>The Municipality has  Public Participation Strategy with a Public Participation unit,</a:t>
                      </a:r>
                      <a:r>
                        <a:rPr kumimoji="0" lang="en-GB" sz="1400" b="0" i="0" u="none" strike="noStrike" kern="0" cap="none" spc="0" normalizeH="0" baseline="0" noProof="0" dirty="0">
                          <a:ln>
                            <a:noFill/>
                          </a:ln>
                          <a:solidFill>
                            <a:schemeClr val="tx1"/>
                          </a:solidFill>
                          <a:effectLst/>
                          <a:uLnTx/>
                          <a:uFillTx/>
                          <a:latin typeface="Calibri"/>
                          <a:ea typeface="+mn-ea"/>
                          <a:cs typeface="+mn-cs"/>
                          <a:sym typeface="Arial"/>
                        </a:rPr>
                        <a:t> </a:t>
                      </a:r>
                      <a:r>
                        <a:rPr kumimoji="0" lang="en-GB" sz="1200" b="0" i="0" u="none" strike="noStrike" kern="0" cap="none" spc="0" normalizeH="0" baseline="0" noProof="0" dirty="0">
                          <a:ln>
                            <a:noFill/>
                          </a:ln>
                          <a:solidFill>
                            <a:schemeClr val="tx1"/>
                          </a:solidFill>
                          <a:effectLst/>
                          <a:uLnTx/>
                          <a:uFillTx/>
                          <a:latin typeface="Arial Narrow" panose="020B0606020202030204" pitchFamily="34" charset="0"/>
                          <a:ea typeface="+mn-ea"/>
                          <a:cs typeface="+mn-cs"/>
                          <a:sym typeface="Arial"/>
                        </a:rPr>
                        <a:t>The unit comprises four officials focusing on public participation matters. Community development workers and ward committees are linked to this unit for reporting purposes and alignment. </a:t>
                      </a:r>
                      <a:endPar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Times New Roman" charset="0"/>
                        <a:cs typeface="Calibri"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85980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1016"/>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defTabSz="742950" eaLnBrk="1" hangingPunct="1">
              <a:defRPr/>
            </a:pPr>
            <a:r>
              <a:rPr lang="en-ZA" b="1">
                <a:solidFill>
                  <a:prstClr val="black"/>
                </a:solidFill>
                <a:latin typeface="Calibri"/>
                <a:ea typeface="+mj-ea"/>
                <a:cs typeface="+mj-cs"/>
              </a:rPr>
              <a:t>MUNICIPALITY: DR JS MOROKA</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56</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4" name="Content Placeholder 6"/>
          <p:cNvGraphicFramePr>
            <a:graphicFrameLocks/>
          </p:cNvGraphicFramePr>
          <p:nvPr>
            <p:extLst>
              <p:ext uri="{D42A27DB-BD31-4B8C-83A1-F6EECF244321}">
                <p14:modId xmlns:p14="http://schemas.microsoft.com/office/powerpoint/2010/main" val="638589830"/>
              </p:ext>
            </p:extLst>
          </p:nvPr>
        </p:nvGraphicFramePr>
        <p:xfrm>
          <a:off x="0" y="460649"/>
          <a:ext cx="9906000" cy="4150185"/>
        </p:xfrm>
        <a:graphic>
          <a:graphicData uri="http://schemas.openxmlformats.org/drawingml/2006/table">
            <a:tbl>
              <a:tblPr firstRow="1" firstCol="1" bandRow="1"/>
              <a:tblGrid>
                <a:gridCol w="1055713">
                  <a:extLst>
                    <a:ext uri="{9D8B030D-6E8A-4147-A177-3AD203B41FA5}">
                      <a16:colId xmlns:a16="http://schemas.microsoft.com/office/drawing/2014/main" val="20000"/>
                    </a:ext>
                  </a:extLst>
                </a:gridCol>
                <a:gridCol w="8850287">
                  <a:extLst>
                    <a:ext uri="{9D8B030D-6E8A-4147-A177-3AD203B41FA5}">
                      <a16:colId xmlns:a16="http://schemas.microsoft.com/office/drawing/2014/main" val="20001"/>
                    </a:ext>
                  </a:extLst>
                </a:gridCol>
              </a:tblGrid>
              <a:tr h="3315484">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0"/>
                        </a:spcAft>
                      </a:pPr>
                      <a:r>
                        <a:rPr lang="en-ZA" sz="1200" b="1" dirty="0">
                          <a:effectLst/>
                          <a:latin typeface="Arial Narrow" panose="020B0606020202030204" pitchFamily="34" charset="0"/>
                          <a:ea typeface="Calibri" charset="0"/>
                          <a:cs typeface="Times New Roman" charset="0"/>
                        </a:rPr>
                        <a:t>Basic Services</a:t>
                      </a:r>
                      <a:endParaRPr lang="en-GB" sz="1200" b="1" dirty="0">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07000"/>
                        </a:lnSpc>
                        <a:spcBef>
                          <a:spcPct val="20000"/>
                        </a:spcBef>
                        <a:spcAft>
                          <a:spcPts val="800"/>
                        </a:spcAft>
                        <a:buClrTx/>
                        <a:buSzTx/>
                        <a:buFont typeface="Arial" panose="020B0604020202020204" pitchFamily="34" charset="0"/>
                        <a:buChar char="•"/>
                        <a:tabLst/>
                        <a:defRPr/>
                      </a:pPr>
                      <a:r>
                        <a:rPr lang="en-ZA" sz="1200" b="0" kern="1200" baseline="0" noProof="0" dirty="0">
                          <a:solidFill>
                            <a:schemeClr val="tx1"/>
                          </a:solidFill>
                          <a:latin typeface="Arial Narrow" panose="020B0606020202030204" pitchFamily="34" charset="0"/>
                          <a:ea typeface="+mn-ea"/>
                          <a:cs typeface="+mn-cs"/>
                        </a:rPr>
                        <a:t>The municipality has the following </a:t>
                      </a:r>
                      <a:r>
                        <a:rPr lang="en-ZA" sz="1200" b="1" kern="1200" baseline="0" noProof="0" dirty="0">
                          <a:solidFill>
                            <a:schemeClr val="tx1"/>
                          </a:solidFill>
                          <a:latin typeface="Arial Narrow" panose="020B0606020202030204" pitchFamily="34" charset="0"/>
                          <a:ea typeface="+mn-ea"/>
                          <a:cs typeface="+mn-cs"/>
                        </a:rPr>
                        <a:t>basic service backlog: </a:t>
                      </a:r>
                      <a:r>
                        <a:rPr lang="en-ZA" sz="1200" b="0" kern="1200" baseline="0" noProof="0" dirty="0">
                          <a:solidFill>
                            <a:schemeClr val="tx1"/>
                          </a:solidFill>
                          <a:latin typeface="Arial Narrow" panose="020B0606020202030204" pitchFamily="34" charset="0"/>
                          <a:ea typeface="+mn-ea"/>
                          <a:cs typeface="+mn-cs"/>
                        </a:rPr>
                        <a:t>water (22,1%), sanitation (1,2%), electricity (1,5%) and refuse removal (78,3%).</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mn-cs"/>
                        </a:rPr>
                        <a:t>Areas without water since 1994</a:t>
                      </a:r>
                      <a:r>
                        <a:rPr lang="en-ZA" sz="1200" b="0" kern="1200" baseline="0" dirty="0">
                          <a:solidFill>
                            <a:schemeClr val="tx1"/>
                          </a:solidFill>
                          <a:latin typeface="Arial Narrow" panose="020B0606020202030204" pitchFamily="34" charset="0"/>
                          <a:ea typeface="+mn-ea"/>
                          <a:cs typeface="+mn-cs"/>
                        </a:rPr>
                        <a:t>: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The municipality has the following areas which have no water connection and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depend on temporary supply of water: </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Mamokgeletsane</a:t>
                      </a:r>
                      <a:r>
                        <a:rPr lang="en-ZA" sz="1200" b="0" kern="1200" baseline="0" dirty="0">
                          <a:solidFill>
                            <a:schemeClr val="tx1"/>
                          </a:solidFill>
                          <a:latin typeface="Arial Narrow" panose="020B0606020202030204" pitchFamily="34" charset="0"/>
                          <a:ea typeface="+mn-ea"/>
                          <a:cs typeface="+mn-cs"/>
                        </a:rPr>
                        <a:t> (Ward 7); </a:t>
                      </a:r>
                      <a:r>
                        <a:rPr lang="en-ZA" sz="1200" b="0" kern="1200" baseline="0" dirty="0" err="1">
                          <a:solidFill>
                            <a:schemeClr val="tx1"/>
                          </a:solidFill>
                          <a:latin typeface="Arial Narrow" panose="020B0606020202030204" pitchFamily="34" charset="0"/>
                          <a:ea typeface="+mn-ea"/>
                          <a:cs typeface="+mn-cs"/>
                        </a:rPr>
                        <a:t>Waterval</a:t>
                      </a:r>
                      <a:r>
                        <a:rPr lang="en-ZA" sz="1200" b="0" kern="1200" baseline="0" dirty="0">
                          <a:solidFill>
                            <a:schemeClr val="tx1"/>
                          </a:solidFill>
                          <a:latin typeface="Arial Narrow" panose="020B0606020202030204" pitchFamily="34" charset="0"/>
                          <a:ea typeface="+mn-ea"/>
                          <a:cs typeface="+mn-cs"/>
                        </a:rPr>
                        <a:t> (New Stands – 10); </a:t>
                      </a:r>
                      <a:r>
                        <a:rPr lang="en-ZA" sz="1200" b="0" kern="1200" baseline="0" dirty="0" err="1">
                          <a:solidFill>
                            <a:schemeClr val="tx1"/>
                          </a:solidFill>
                          <a:latin typeface="Arial Narrow" panose="020B0606020202030204" pitchFamily="34" charset="0"/>
                          <a:ea typeface="+mn-ea"/>
                          <a:cs typeface="+mn-cs"/>
                        </a:rPr>
                        <a:t>Twoline</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Makula</a:t>
                      </a:r>
                      <a:r>
                        <a:rPr lang="en-ZA" sz="1200" b="0" kern="1200" baseline="0" dirty="0">
                          <a:solidFill>
                            <a:schemeClr val="tx1"/>
                          </a:solidFill>
                          <a:latin typeface="Arial Narrow" panose="020B0606020202030204" pitchFamily="34" charset="0"/>
                          <a:ea typeface="+mn-ea"/>
                          <a:cs typeface="+mn-cs"/>
                        </a:rPr>
                        <a:t> (Ward 11); </a:t>
                      </a:r>
                      <a:r>
                        <a:rPr lang="en-ZA" sz="1200" b="0" kern="1200" baseline="0" dirty="0" err="1">
                          <a:solidFill>
                            <a:schemeClr val="tx1"/>
                          </a:solidFill>
                          <a:latin typeface="Arial Narrow" panose="020B0606020202030204" pitchFamily="34" charset="0"/>
                          <a:ea typeface="+mn-ea"/>
                          <a:cs typeface="+mn-cs"/>
                        </a:rPr>
                        <a:t>Mashiding</a:t>
                      </a:r>
                      <a:r>
                        <a:rPr lang="en-ZA" sz="1200" b="0" kern="1200" baseline="0" dirty="0">
                          <a:solidFill>
                            <a:schemeClr val="tx1"/>
                          </a:solidFill>
                          <a:latin typeface="Arial Narrow" panose="020B0606020202030204" pitchFamily="34" charset="0"/>
                          <a:ea typeface="+mn-ea"/>
                          <a:cs typeface="+mn-cs"/>
                        </a:rPr>
                        <a:t> (Ward 12); </a:t>
                      </a:r>
                      <a:r>
                        <a:rPr lang="en-ZA" sz="1200" b="0" kern="1200" baseline="0" dirty="0" err="1">
                          <a:solidFill>
                            <a:schemeClr val="tx1"/>
                          </a:solidFill>
                          <a:latin typeface="Arial Narrow" panose="020B0606020202030204" pitchFamily="34" charset="0"/>
                          <a:ea typeface="+mn-ea"/>
                          <a:cs typeface="+mn-cs"/>
                        </a:rPr>
                        <a:t>Mapotla</a:t>
                      </a:r>
                      <a:r>
                        <a:rPr lang="en-ZA" sz="1200" b="0" kern="1200" baseline="0" dirty="0">
                          <a:solidFill>
                            <a:schemeClr val="tx1"/>
                          </a:solidFill>
                          <a:latin typeface="Arial Narrow" panose="020B0606020202030204" pitchFamily="34" charset="0"/>
                          <a:ea typeface="+mn-ea"/>
                          <a:cs typeface="+mn-cs"/>
                        </a:rPr>
                        <a:t> (New Stands –Ward  14); </a:t>
                      </a:r>
                      <a:r>
                        <a:rPr lang="en-ZA" sz="1200" b="0" kern="1200" baseline="0" dirty="0" err="1">
                          <a:solidFill>
                            <a:schemeClr val="tx1"/>
                          </a:solidFill>
                          <a:latin typeface="Arial Narrow" panose="020B0606020202030204" pitchFamily="34" charset="0"/>
                          <a:ea typeface="+mn-ea"/>
                          <a:cs typeface="+mn-cs"/>
                        </a:rPr>
                        <a:t>Vaalbank</a:t>
                      </a:r>
                      <a:r>
                        <a:rPr lang="en-ZA" sz="1200" b="0" kern="1200" baseline="0" dirty="0">
                          <a:solidFill>
                            <a:schemeClr val="tx1"/>
                          </a:solidFill>
                          <a:latin typeface="Arial Narrow" panose="020B0606020202030204" pitchFamily="34" charset="0"/>
                          <a:ea typeface="+mn-ea"/>
                          <a:cs typeface="+mn-cs"/>
                        </a:rPr>
                        <a:t> (New Stands – Ward 17); </a:t>
                      </a:r>
                      <a:r>
                        <a:rPr lang="en-ZA" sz="1200" b="0" kern="1200" baseline="0" dirty="0" err="1">
                          <a:solidFill>
                            <a:schemeClr val="tx1"/>
                          </a:solidFill>
                          <a:latin typeface="Arial Narrow" panose="020B0606020202030204" pitchFamily="34" charset="0"/>
                          <a:ea typeface="+mn-ea"/>
                          <a:cs typeface="+mn-cs"/>
                        </a:rPr>
                        <a:t>Allmansdrift</a:t>
                      </a:r>
                      <a:r>
                        <a:rPr lang="en-ZA" sz="1200" b="0" kern="1200" baseline="0" dirty="0">
                          <a:solidFill>
                            <a:schemeClr val="tx1"/>
                          </a:solidFill>
                          <a:latin typeface="Arial Narrow" panose="020B0606020202030204" pitchFamily="34" charset="0"/>
                          <a:ea typeface="+mn-ea"/>
                          <a:cs typeface="+mn-cs"/>
                        </a:rPr>
                        <a:t> C (New Stands –Ward 18); </a:t>
                      </a:r>
                      <a:r>
                        <a:rPr lang="en-ZA" sz="1200" b="0" kern="1200" baseline="0" dirty="0" err="1">
                          <a:solidFill>
                            <a:schemeClr val="tx1"/>
                          </a:solidFill>
                          <a:latin typeface="Arial Narrow" panose="020B0606020202030204" pitchFamily="34" charset="0"/>
                          <a:ea typeface="+mn-ea"/>
                          <a:cs typeface="+mn-cs"/>
                        </a:rPr>
                        <a:t>Allmansdrift</a:t>
                      </a:r>
                      <a:r>
                        <a:rPr lang="en-ZA" sz="1200" b="0" kern="1200" baseline="0" dirty="0">
                          <a:solidFill>
                            <a:schemeClr val="tx1"/>
                          </a:solidFill>
                          <a:latin typeface="Arial Narrow" panose="020B0606020202030204" pitchFamily="34" charset="0"/>
                          <a:ea typeface="+mn-ea"/>
                          <a:cs typeface="+mn-cs"/>
                        </a:rPr>
                        <a:t> D (New Stands – 19); </a:t>
                      </a:r>
                      <a:r>
                        <a:rPr lang="en-ZA" sz="1200" b="0" kern="1200" baseline="0" dirty="0" err="1">
                          <a:solidFill>
                            <a:schemeClr val="tx1"/>
                          </a:solidFill>
                          <a:latin typeface="Arial Narrow" panose="020B0606020202030204" pitchFamily="34" charset="0"/>
                          <a:ea typeface="+mn-ea"/>
                          <a:cs typeface="+mn-cs"/>
                        </a:rPr>
                        <a:t>Senotlelo</a:t>
                      </a:r>
                      <a:r>
                        <a:rPr lang="en-ZA" sz="1200" b="0" kern="1200" baseline="0" dirty="0">
                          <a:solidFill>
                            <a:schemeClr val="tx1"/>
                          </a:solidFill>
                          <a:latin typeface="Arial Narrow" panose="020B0606020202030204" pitchFamily="34" charset="0"/>
                          <a:ea typeface="+mn-ea"/>
                          <a:cs typeface="+mn-cs"/>
                        </a:rPr>
                        <a:t> H and I (20); </a:t>
                      </a:r>
                      <a:r>
                        <a:rPr lang="en-ZA" sz="1200" b="0" kern="1200" baseline="0" dirty="0" err="1">
                          <a:solidFill>
                            <a:schemeClr val="tx1"/>
                          </a:solidFill>
                          <a:latin typeface="Arial Narrow" panose="020B0606020202030204" pitchFamily="34" charset="0"/>
                          <a:ea typeface="+mn-ea"/>
                          <a:cs typeface="+mn-cs"/>
                        </a:rPr>
                        <a:t>Matimpule</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Troya</a:t>
                      </a:r>
                      <a:r>
                        <a:rPr lang="en-ZA" sz="1200" b="0" kern="1200" baseline="0" dirty="0">
                          <a:solidFill>
                            <a:schemeClr val="tx1"/>
                          </a:solidFill>
                          <a:latin typeface="Arial Narrow" panose="020B0606020202030204" pitchFamily="34" charset="0"/>
                          <a:ea typeface="+mn-ea"/>
                          <a:cs typeface="+mn-cs"/>
                        </a:rPr>
                        <a:t> (New Stands – Ward 21); </a:t>
                      </a:r>
                      <a:r>
                        <a:rPr lang="en-ZA" sz="1200" b="0" kern="1200" baseline="0" dirty="0" err="1">
                          <a:solidFill>
                            <a:schemeClr val="tx1"/>
                          </a:solidFill>
                          <a:latin typeface="Arial Narrow" panose="020B0606020202030204" pitchFamily="34" charset="0"/>
                          <a:ea typeface="+mn-ea"/>
                          <a:cs typeface="+mn-cs"/>
                        </a:rPr>
                        <a:t>Etsoseng</a:t>
                      </a:r>
                      <a:r>
                        <a:rPr lang="en-ZA" sz="1200" b="0" kern="1200" baseline="0" dirty="0">
                          <a:solidFill>
                            <a:schemeClr val="tx1"/>
                          </a:solidFill>
                          <a:latin typeface="Arial Narrow" panose="020B0606020202030204" pitchFamily="34" charset="0"/>
                          <a:ea typeface="+mn-ea"/>
                          <a:cs typeface="+mn-cs"/>
                        </a:rPr>
                        <a:t> (Ward 25); </a:t>
                      </a:r>
                      <a:r>
                        <a:rPr lang="en-ZA" sz="1200" b="0" kern="1200" baseline="0" dirty="0" err="1">
                          <a:solidFill>
                            <a:schemeClr val="tx1"/>
                          </a:solidFill>
                          <a:latin typeface="Arial Narrow" panose="020B0606020202030204" pitchFamily="34" charset="0"/>
                          <a:ea typeface="+mn-ea"/>
                          <a:cs typeface="+mn-cs"/>
                        </a:rPr>
                        <a:t>Katjibane</a:t>
                      </a:r>
                      <a:r>
                        <a:rPr lang="en-ZA" sz="1200" b="0" kern="1200" baseline="0" dirty="0">
                          <a:solidFill>
                            <a:schemeClr val="tx1"/>
                          </a:solidFill>
                          <a:latin typeface="Arial Narrow" panose="020B0606020202030204" pitchFamily="34" charset="0"/>
                          <a:ea typeface="+mn-ea"/>
                          <a:cs typeface="+mn-cs"/>
                        </a:rPr>
                        <a:t> (Ward 27); </a:t>
                      </a:r>
                      <a:r>
                        <a:rPr lang="en-ZA" sz="1200" b="0" kern="1200" baseline="0" dirty="0" err="1">
                          <a:solidFill>
                            <a:schemeClr val="tx1"/>
                          </a:solidFill>
                          <a:latin typeface="Arial Narrow" panose="020B0606020202030204" pitchFamily="34" charset="0"/>
                          <a:ea typeface="+mn-ea"/>
                          <a:cs typeface="+mn-cs"/>
                        </a:rPr>
                        <a:t>Nokaneng</a:t>
                      </a:r>
                      <a:r>
                        <a:rPr lang="en-ZA" sz="1200" b="0" kern="1200" baseline="0" dirty="0">
                          <a:solidFill>
                            <a:schemeClr val="tx1"/>
                          </a:solidFill>
                          <a:latin typeface="Arial Narrow" panose="020B0606020202030204" pitchFamily="34" charset="0"/>
                          <a:ea typeface="+mn-ea"/>
                          <a:cs typeface="+mn-cs"/>
                        </a:rPr>
                        <a:t> (New Stands – Ward 28); </a:t>
                      </a:r>
                      <a:r>
                        <a:rPr lang="en-ZA" sz="1200" b="0" kern="1200" baseline="0" dirty="0" err="1">
                          <a:solidFill>
                            <a:schemeClr val="tx1"/>
                          </a:solidFill>
                          <a:latin typeface="Arial Narrow" panose="020B0606020202030204" pitchFamily="34" charset="0"/>
                          <a:ea typeface="+mn-ea"/>
                          <a:cs typeface="+mn-cs"/>
                        </a:rPr>
                        <a:t>Mametlhake</a:t>
                      </a:r>
                      <a:r>
                        <a:rPr lang="en-ZA" sz="1200" b="0" kern="1200" baseline="0" dirty="0">
                          <a:solidFill>
                            <a:schemeClr val="tx1"/>
                          </a:solidFill>
                          <a:latin typeface="Arial Narrow" panose="020B0606020202030204" pitchFamily="34" charset="0"/>
                          <a:ea typeface="+mn-ea"/>
                          <a:cs typeface="+mn-cs"/>
                        </a:rPr>
                        <a:t> (Ward 29) and </a:t>
                      </a:r>
                      <a:r>
                        <a:rPr lang="en-ZA" sz="1200" b="0" kern="1200" baseline="0" dirty="0" err="1">
                          <a:solidFill>
                            <a:schemeClr val="tx1"/>
                          </a:solidFill>
                          <a:latin typeface="Arial Narrow" panose="020B0606020202030204" pitchFamily="34" charset="0"/>
                          <a:ea typeface="+mn-ea"/>
                          <a:cs typeface="+mn-cs"/>
                        </a:rPr>
                        <a:t>Pankop</a:t>
                      </a:r>
                      <a:r>
                        <a:rPr lang="en-ZA" sz="1200" b="0" kern="1200" baseline="0" dirty="0">
                          <a:solidFill>
                            <a:schemeClr val="tx1"/>
                          </a:solidFill>
                          <a:latin typeface="Arial Narrow" panose="020B0606020202030204" pitchFamily="34" charset="0"/>
                          <a:ea typeface="+mn-ea"/>
                          <a:cs typeface="+mn-cs"/>
                        </a:rPr>
                        <a:t> (Ward 31). The required intervention is estimated at R5,5m and currently, budget is available for the maintenance of boreholes and supply of water. </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mn-cs"/>
                        </a:rPr>
                        <a:t>Infrastructure capacity</a:t>
                      </a:r>
                      <a:r>
                        <a:rPr lang="en-ZA" sz="1200" b="0" kern="1200" baseline="0" dirty="0">
                          <a:solidFill>
                            <a:schemeClr val="tx1"/>
                          </a:solidFill>
                          <a:latin typeface="Arial Narrow" panose="020B0606020202030204" pitchFamily="34" charset="0"/>
                          <a:ea typeface="+mn-ea"/>
                          <a:cs typeface="+mn-cs"/>
                        </a:rPr>
                        <a:t>: The current capacity on water supply is 32ML/d while the demand is 64,7ML/d whereas the current capacity on sanitation is 10,4ML/d while the demand capacity is 16,5ML/d. The municipality has no capacity challenges on electricity as households are directly supplied by Eskom. The municipality has a water source challenge due to drought. This inadequate water availability affects the ability of the municipality to fulfil its Service Level Agreement (SLA) contractual obligation. </a:t>
                      </a:r>
                      <a:r>
                        <a:rPr lang="en-ZA" sz="1200" b="0" kern="1200" baseline="0" dirty="0" err="1">
                          <a:solidFill>
                            <a:schemeClr val="tx1"/>
                          </a:solidFill>
                          <a:latin typeface="Arial Narrow" panose="020B0606020202030204" pitchFamily="34" charset="0"/>
                          <a:ea typeface="+mn-ea"/>
                          <a:cs typeface="+mn-cs"/>
                        </a:rPr>
                        <a:t>Dr.</a:t>
                      </a:r>
                      <a:r>
                        <a:rPr lang="en-ZA" sz="1200" b="0" kern="1200" baseline="0" dirty="0">
                          <a:solidFill>
                            <a:schemeClr val="tx1"/>
                          </a:solidFill>
                          <a:latin typeface="Arial Narrow" panose="020B0606020202030204" pitchFamily="34" charset="0"/>
                          <a:ea typeface="+mn-ea"/>
                          <a:cs typeface="+mn-cs"/>
                        </a:rPr>
                        <a:t> JSMLM has an SLA with THLM, whereby they have to supply the Municipality with 5.5 Ml/ day, and also with Sekhukhune District Municipality also have to supply with 6.0 Ml/ day. DWS has been urged to accelerate the bulk infrastructure interventions. </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0" kern="1200" baseline="0" dirty="0">
                          <a:solidFill>
                            <a:schemeClr val="tx1"/>
                          </a:solidFill>
                          <a:latin typeface="Arial Narrow" panose="020B0606020202030204" pitchFamily="34" charset="0"/>
                          <a:ea typeface="+mn-ea"/>
                          <a:cs typeface="+mn-cs"/>
                        </a:rPr>
                        <a:t>The project for post-disaster re-gravelling and resealing of roads has been completed by COGTA. </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MIG Expenditure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as at 31 August 2022: 7%</a:t>
                      </a:r>
                      <a:endParaRPr lang="en-ZA" sz="1200" b="0" kern="1200" baseline="0" dirty="0">
                        <a:solidFill>
                          <a:schemeClr val="tx1"/>
                        </a:solidFill>
                        <a:latin typeface="Arial Narrow" panose="020B0606020202030204" pitchFamily="34"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834701">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0"/>
                        </a:spcAft>
                      </a:pPr>
                      <a:r>
                        <a:rPr lang="en-GB" sz="1200" b="1" dirty="0">
                          <a:effectLst/>
                          <a:latin typeface="Arial Narrow" panose="020B0606020202030204" pitchFamily="34" charset="0"/>
                          <a:ea typeface="Times New Roman" charset="0"/>
                          <a:cs typeface="Arial" panose="020B0604020202020204" pitchFamily="34" charset="0"/>
                        </a:rPr>
                        <a:t>Local</a:t>
                      </a:r>
                      <a:r>
                        <a:rPr lang="en-GB" sz="1200" b="1" baseline="0" dirty="0">
                          <a:effectLst/>
                          <a:latin typeface="Arial Narrow" panose="020B0606020202030204" pitchFamily="34" charset="0"/>
                          <a:ea typeface="Times New Roman" charset="0"/>
                          <a:cs typeface="Arial" panose="020B0604020202020204" pitchFamily="34" charset="0"/>
                        </a:rPr>
                        <a:t> Economic Development</a:t>
                      </a:r>
                      <a:endParaRPr lang="en-GB" sz="1200" b="1" dirty="0">
                        <a:effectLst/>
                        <a:latin typeface="Arial Narrow" panose="020B0606020202030204" pitchFamily="34" charset="0"/>
                        <a:ea typeface="Times New Roman"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indent="-171450">
                        <a:lnSpc>
                          <a:spcPct val="100000"/>
                        </a:lnSpc>
                        <a:spcBef>
                          <a:spcPts val="0"/>
                        </a:spcBef>
                        <a:spcAft>
                          <a:spcPts val="0"/>
                        </a:spcAft>
                        <a:buFont typeface="Arial" panose="020B0604020202020204" pitchFamily="34" charset="0"/>
                        <a:buChar char="•"/>
                      </a:pPr>
                      <a:r>
                        <a:rPr lang="en-GB" sz="1200" kern="1200" dirty="0">
                          <a:solidFill>
                            <a:schemeClr val="tx1"/>
                          </a:solidFill>
                          <a:effectLst/>
                          <a:latin typeface="Arial Narrow" panose="020B0606020202030204" pitchFamily="34" charset="0"/>
                          <a:ea typeface="+mn-ea"/>
                          <a:cs typeface="Times New Roman" panose="02020603050405020304" pitchFamily="18" charset="0"/>
                        </a:rPr>
                        <a:t>Projects are included as catalytic projects of the DDM</a:t>
                      </a:r>
                    </a:p>
                    <a:p>
                      <a:pPr marL="171450" indent="-171450">
                        <a:lnSpc>
                          <a:spcPct val="100000"/>
                        </a:lnSpc>
                        <a:spcBef>
                          <a:spcPts val="0"/>
                        </a:spcBef>
                        <a:spcAft>
                          <a:spcPts val="0"/>
                        </a:spcAft>
                        <a:buFont typeface="Arial" panose="020B0604020202020204" pitchFamily="34" charset="0"/>
                        <a:buChar char="•"/>
                      </a:pPr>
                      <a:r>
                        <a:rPr lang="en-GB" sz="1200" kern="1200" dirty="0">
                          <a:solidFill>
                            <a:schemeClr val="tx1"/>
                          </a:solidFill>
                          <a:effectLst/>
                          <a:latin typeface="Arial Narrow" panose="020B0606020202030204" pitchFamily="34" charset="0"/>
                          <a:ea typeface="+mn-ea"/>
                          <a:cs typeface="Times New Roman" panose="02020603050405020304" pitchFamily="18" charset="0"/>
                        </a:rPr>
                        <a:t>Expanded unemployment rate: 68,0%</a:t>
                      </a:r>
                    </a:p>
                    <a:p>
                      <a:pPr marL="171450" indent="-171450">
                        <a:lnSpc>
                          <a:spcPct val="100000"/>
                        </a:lnSpc>
                        <a:spcBef>
                          <a:spcPts val="0"/>
                        </a:spcBef>
                        <a:spcAft>
                          <a:spcPts val="0"/>
                        </a:spcAft>
                        <a:buFont typeface="Arial" panose="020B0604020202020204" pitchFamily="34" charset="0"/>
                        <a:buChar char="•"/>
                      </a:pPr>
                      <a:r>
                        <a:rPr lang="en-GB" sz="1200" kern="1200" dirty="0">
                          <a:solidFill>
                            <a:schemeClr val="tx1"/>
                          </a:solidFill>
                          <a:effectLst/>
                          <a:latin typeface="Arial Narrow" panose="020B0606020202030204" pitchFamily="34" charset="0"/>
                          <a:ea typeface="+mn-ea"/>
                          <a:cs typeface="Times New Roman" panose="02020603050405020304" pitchFamily="18" charset="0"/>
                        </a:rPr>
                        <a:t>Poverty rate : 58,9%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29760839"/>
                  </a:ext>
                </a:extLst>
              </a:tr>
            </a:tbl>
          </a:graphicData>
        </a:graphic>
      </p:graphicFrame>
    </p:spTree>
    <p:extLst>
      <p:ext uri="{BB962C8B-B14F-4D97-AF65-F5344CB8AC3E}">
        <p14:creationId xmlns:p14="http://schemas.microsoft.com/office/powerpoint/2010/main" val="660056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rgbClr val="FFC000"/>
        </a:solidFill>
        <a:effectLst/>
      </p:bgPr>
    </p:bg>
    <p:spTree>
      <p:nvGrpSpPr>
        <p:cNvPr id="1" name=""/>
        <p:cNvGrpSpPr/>
        <p:nvPr/>
      </p:nvGrpSpPr>
      <p:grpSpPr>
        <a:xfrm>
          <a:off x="0" y="0"/>
          <a:ext cx="0" cy="0"/>
          <a:chOff x="0" y="0"/>
          <a:chExt cx="0" cy="0"/>
        </a:xfrm>
      </p:grpSpPr>
      <p:sp>
        <p:nvSpPr>
          <p:cNvPr id="6" name="TextBox 5"/>
          <p:cNvSpPr txBox="1"/>
          <p:nvPr/>
        </p:nvSpPr>
        <p:spPr>
          <a:xfrm>
            <a:off x="1879600" y="2679702"/>
            <a:ext cx="6400800" cy="584775"/>
          </a:xfrm>
          <a:prstGeom prst="rect">
            <a:avLst/>
          </a:prstGeom>
          <a:noFill/>
        </p:spPr>
        <p:txBody>
          <a:bodyPr wrap="square" rtlCol="0">
            <a:spAutoFit/>
          </a:bodyPr>
          <a:lstStyle/>
          <a:p>
            <a:pPr algn="ctr"/>
            <a:r>
              <a:rPr lang="en-US" sz="3200" b="1" dirty="0"/>
              <a:t>EHLANZENI DISTRICT MUNICIPALITY</a:t>
            </a:r>
            <a:endParaRPr lang="en-ZA" sz="3200" b="1" dirty="0"/>
          </a:p>
        </p:txBody>
      </p:sp>
      <p:sp>
        <p:nvSpPr>
          <p:cNvPr id="2" name="Slide Number Placeholder 1"/>
          <p:cNvSpPr>
            <a:spLocks noGrp="1"/>
          </p:cNvSpPr>
          <p:nvPr>
            <p:ph type="sldNum" sz="quarter" idx="4"/>
          </p:nvPr>
        </p:nvSpPr>
        <p:spPr>
          <a:xfrm>
            <a:off x="3105325" y="6344563"/>
            <a:ext cx="2311400" cy="365125"/>
          </a:xfrm>
        </p:spPr>
        <p:txBody>
          <a:bodyPr/>
          <a:lstStyle/>
          <a:p>
            <a:fld id="{39AC5568-C467-DA4E-A229-6C912B895CA4}" type="slidenum">
              <a:rPr lang="en-US" smtClean="0"/>
              <a:pPr/>
              <a:t>57</a:t>
            </a:fld>
            <a:endParaRPr lang="en-US" dirty="0"/>
          </a:p>
        </p:txBody>
      </p:sp>
    </p:spTree>
    <p:extLst>
      <p:ext uri="{BB962C8B-B14F-4D97-AF65-F5344CB8AC3E}">
        <p14:creationId xmlns:p14="http://schemas.microsoft.com/office/powerpoint/2010/main" val="8444087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0877" y="5580459"/>
            <a:ext cx="2010867" cy="634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3" name="Google Shape;193;p11"/>
          <p:cNvSpPr txBox="1">
            <a:spLocks noGrp="1"/>
          </p:cNvSpPr>
          <p:nvPr>
            <p:ph type="title" idx="4294967295"/>
          </p:nvPr>
        </p:nvSpPr>
        <p:spPr>
          <a:xfrm>
            <a:off x="392447" y="650488"/>
            <a:ext cx="9104579" cy="464413"/>
          </a:xfrm>
          <a:prstGeom prst="rect">
            <a:avLst/>
          </a:prstGeom>
          <a:noFill/>
          <a:ln>
            <a:noFill/>
          </a:ln>
        </p:spPr>
        <p:txBody>
          <a:bodyPr spcFirstLastPara="1" wrap="square" lIns="74283" tIns="37131" rIns="74283" bIns="37131" anchor="ctr" anchorCtr="0">
            <a:normAutofit/>
          </a:bodyPr>
          <a:lstStyle/>
          <a:p>
            <a:pPr algn="ctr">
              <a:buSzPts val="2800"/>
            </a:pPr>
            <a:r>
              <a:rPr lang="en-ZA" sz="2275" b="1" dirty="0">
                <a:latin typeface="Arial"/>
                <a:ea typeface="Arial"/>
                <a:cs typeface="Arial"/>
                <a:sym typeface="Arial"/>
              </a:rPr>
              <a:t>EHLANZENI DISTRICT </a:t>
            </a:r>
            <a:endParaRPr sz="2275" dirty="0"/>
          </a:p>
        </p:txBody>
      </p:sp>
      <p:sp>
        <p:nvSpPr>
          <p:cNvPr id="7" name="Rectangle 2"/>
          <p:cNvSpPr>
            <a:spLocks noChangeArrowheads="1"/>
          </p:cNvSpPr>
          <p:nvPr/>
        </p:nvSpPr>
        <p:spPr bwMode="auto">
          <a:xfrm>
            <a:off x="0" y="939397"/>
            <a:ext cx="4944737" cy="4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defTabSz="371475">
              <a:spcBef>
                <a:spcPct val="0"/>
              </a:spcBef>
              <a:buNone/>
            </a:pPr>
            <a:r>
              <a:rPr lang="en-US" altLang="en-US" sz="1138" dirty="0">
                <a:solidFill>
                  <a:prstClr val="black"/>
                </a:solidFill>
                <a:latin typeface="Century Gothic" panose="020B0502020202020204" pitchFamily="34" charset="0"/>
                <a:cs typeface="Arial"/>
                <a:sym typeface="Arial"/>
              </a:rPr>
              <a:t>Population (Pop) = </a:t>
            </a:r>
            <a:r>
              <a:rPr lang="en-US" altLang="en-US" sz="1138" b="1" dirty="0">
                <a:solidFill>
                  <a:prstClr val="black"/>
                </a:solidFill>
                <a:latin typeface="Century Gothic" panose="020B0502020202020204" pitchFamily="34" charset="0"/>
                <a:cs typeface="Arial"/>
                <a:sym typeface="Arial"/>
              </a:rPr>
              <a:t>1,920,000</a:t>
            </a:r>
          </a:p>
          <a:p>
            <a:pPr algn="just" defTabSz="371475">
              <a:spcBef>
                <a:spcPct val="0"/>
              </a:spcBef>
              <a:buNone/>
            </a:pPr>
            <a:r>
              <a:rPr lang="en-US" altLang="en-US" sz="1138" dirty="0">
                <a:solidFill>
                  <a:prstClr val="black"/>
                </a:solidFill>
                <a:latin typeface="Century Gothic" panose="020B0502020202020204" pitchFamily="34" charset="0"/>
                <a:cs typeface="Arial"/>
                <a:sym typeface="Arial"/>
              </a:rPr>
              <a:t>Area size (km)2  = </a:t>
            </a:r>
            <a:r>
              <a:rPr lang="en-US" altLang="en-US" sz="1138" b="1" dirty="0">
                <a:solidFill>
                  <a:prstClr val="black"/>
                </a:solidFill>
                <a:latin typeface="Century Gothic" panose="020B0502020202020204" pitchFamily="34" charset="0"/>
                <a:cs typeface="Arial"/>
                <a:sym typeface="Arial"/>
              </a:rPr>
              <a:t>27 908</a:t>
            </a:r>
          </a:p>
          <a:p>
            <a:pPr algn="just" defTabSz="371475">
              <a:spcBef>
                <a:spcPct val="0"/>
              </a:spcBef>
              <a:buNone/>
            </a:pPr>
            <a:r>
              <a:rPr lang="en-US" altLang="en-US" sz="1138" dirty="0">
                <a:solidFill>
                  <a:prstClr val="black"/>
                </a:solidFill>
                <a:latin typeface="Century Gothic" panose="020B0502020202020204" pitchFamily="34" charset="0"/>
                <a:cs typeface="Arial"/>
                <a:sym typeface="Arial"/>
              </a:rPr>
              <a:t>Pop Growth rate = </a:t>
            </a:r>
            <a:r>
              <a:rPr lang="en-US" altLang="en-US" sz="1138" b="1" dirty="0">
                <a:solidFill>
                  <a:prstClr val="black"/>
                </a:solidFill>
                <a:latin typeface="Century Gothic" panose="020B0502020202020204" pitchFamily="34" charset="0"/>
                <a:cs typeface="Arial"/>
                <a:sym typeface="Arial"/>
              </a:rPr>
              <a:t>1.3</a:t>
            </a:r>
            <a:r>
              <a:rPr lang="en-US" altLang="en-US" sz="1138" dirty="0">
                <a:solidFill>
                  <a:prstClr val="black"/>
                </a:solidFill>
                <a:latin typeface="Century Gothic" panose="020B0502020202020204" pitchFamily="34" charset="0"/>
                <a:cs typeface="Arial"/>
                <a:sym typeface="Arial"/>
              </a:rPr>
              <a:t> per annum</a:t>
            </a:r>
          </a:p>
          <a:p>
            <a:pPr algn="just" defTabSz="371475">
              <a:spcBef>
                <a:spcPct val="0"/>
              </a:spcBef>
              <a:buNone/>
            </a:pPr>
            <a:r>
              <a:rPr lang="en-US" altLang="en-US" sz="1138" dirty="0">
                <a:solidFill>
                  <a:srgbClr val="000000"/>
                </a:solidFill>
                <a:latin typeface="Century Gothic" panose="020B0502020202020204" pitchFamily="34" charset="0"/>
                <a:cs typeface="Arial"/>
                <a:sym typeface="Arial"/>
              </a:rPr>
              <a:t>Pop Gender = </a:t>
            </a:r>
            <a:r>
              <a:rPr lang="en-US" altLang="en-US" sz="1138" b="1" dirty="0">
                <a:solidFill>
                  <a:srgbClr val="000000"/>
                </a:solidFill>
                <a:latin typeface="Century Gothic" panose="020B0502020202020204" pitchFamily="34" charset="0"/>
                <a:cs typeface="Arial"/>
                <a:sym typeface="Arial"/>
              </a:rPr>
              <a:t>53,12%  </a:t>
            </a:r>
            <a:r>
              <a:rPr lang="en-US" altLang="en-US" sz="1138" dirty="0">
                <a:solidFill>
                  <a:srgbClr val="000000"/>
                </a:solidFill>
                <a:latin typeface="Century Gothic" panose="020B0502020202020204" pitchFamily="34" charset="0"/>
                <a:cs typeface="Arial"/>
                <a:sym typeface="Arial"/>
              </a:rPr>
              <a:t>females and 46,88% males</a:t>
            </a:r>
          </a:p>
          <a:p>
            <a:pPr algn="just" defTabSz="371475">
              <a:spcBef>
                <a:spcPct val="0"/>
              </a:spcBef>
              <a:buNone/>
            </a:pPr>
            <a:r>
              <a:rPr lang="en-US" altLang="en-US" sz="1138" dirty="0">
                <a:solidFill>
                  <a:prstClr val="black"/>
                </a:solidFill>
                <a:latin typeface="Century Gothic" panose="020B0502020202020204" pitchFamily="34" charset="0"/>
                <a:cs typeface="Arial"/>
                <a:sym typeface="Arial"/>
              </a:rPr>
              <a:t>Number of Households = </a:t>
            </a:r>
            <a:r>
              <a:rPr lang="en-US" altLang="en-US" sz="1138" b="1" dirty="0">
                <a:solidFill>
                  <a:prstClr val="black"/>
                </a:solidFill>
                <a:latin typeface="Century Gothic" panose="020B0502020202020204" pitchFamily="34" charset="0"/>
                <a:cs typeface="Arial"/>
                <a:sym typeface="Arial"/>
              </a:rPr>
              <a:t>503,110</a:t>
            </a:r>
          </a:p>
          <a:p>
            <a:pPr algn="just" defTabSz="371475">
              <a:spcBef>
                <a:spcPct val="0"/>
              </a:spcBef>
              <a:buNone/>
            </a:pPr>
            <a:r>
              <a:rPr lang="en-US" altLang="en-US" sz="1138" dirty="0">
                <a:solidFill>
                  <a:prstClr val="black"/>
                </a:solidFill>
                <a:latin typeface="Century Gothic" panose="020B0502020202020204" pitchFamily="34" charset="0"/>
                <a:cs typeface="Arial"/>
                <a:sym typeface="Arial"/>
              </a:rPr>
              <a:t>Unemployment =</a:t>
            </a:r>
            <a:r>
              <a:rPr lang="en-US" altLang="en-US" sz="1138" b="1" dirty="0">
                <a:solidFill>
                  <a:prstClr val="black"/>
                </a:solidFill>
                <a:latin typeface="Century Gothic" panose="020B0502020202020204" pitchFamily="34" charset="0"/>
                <a:cs typeface="Arial"/>
                <a:sym typeface="Arial"/>
              </a:rPr>
              <a:t>36.4%</a:t>
            </a:r>
          </a:p>
          <a:p>
            <a:pPr algn="just" defTabSz="371475">
              <a:spcBef>
                <a:spcPct val="0"/>
              </a:spcBef>
              <a:buNone/>
            </a:pPr>
            <a:r>
              <a:rPr lang="en-US" altLang="en-US" sz="1138" dirty="0">
                <a:solidFill>
                  <a:prstClr val="black"/>
                </a:solidFill>
                <a:latin typeface="Century Gothic" panose="020B0502020202020204" pitchFamily="34" charset="0"/>
                <a:cs typeface="Arial"/>
                <a:sym typeface="Arial"/>
              </a:rPr>
              <a:t>Housing backlog: </a:t>
            </a:r>
            <a:r>
              <a:rPr lang="en-US" altLang="en-US" sz="1138" b="1" dirty="0">
                <a:solidFill>
                  <a:prstClr val="black"/>
                </a:solidFill>
                <a:latin typeface="Century Gothic" panose="020B0502020202020204" pitchFamily="34" charset="0"/>
                <a:cs typeface="Arial"/>
                <a:sym typeface="Arial"/>
              </a:rPr>
              <a:t>71 535</a:t>
            </a:r>
          </a:p>
          <a:p>
            <a:pPr algn="just" defTabSz="371475">
              <a:spcBef>
                <a:spcPct val="0"/>
              </a:spcBef>
              <a:buNone/>
            </a:pPr>
            <a:r>
              <a:rPr lang="en-US" altLang="en-US" sz="1138" b="1" dirty="0">
                <a:solidFill>
                  <a:prstClr val="black"/>
                </a:solidFill>
                <a:latin typeface="Century Gothic" panose="020B0502020202020204" pitchFamily="34" charset="0"/>
                <a:cs typeface="Arial"/>
                <a:sym typeface="Arial"/>
              </a:rPr>
              <a:t>Poverty rate = 72%</a:t>
            </a:r>
          </a:p>
          <a:p>
            <a:pPr algn="just" defTabSz="371475">
              <a:spcBef>
                <a:spcPct val="0"/>
              </a:spcBef>
              <a:buNone/>
            </a:pPr>
            <a:endParaRPr lang="en-US" altLang="en-US" sz="1138" b="1" dirty="0">
              <a:solidFill>
                <a:prstClr val="black"/>
              </a:solidFill>
              <a:latin typeface="Century Gothic" panose="020B0502020202020204" pitchFamily="34" charset="0"/>
              <a:cs typeface="Arial"/>
              <a:sym typeface="Arial"/>
            </a:endParaRPr>
          </a:p>
          <a:p>
            <a:pPr algn="just" defTabSz="371475">
              <a:spcBef>
                <a:spcPct val="0"/>
              </a:spcBef>
              <a:buNone/>
            </a:pPr>
            <a:r>
              <a:rPr lang="en-US" altLang="en-US" sz="1138" b="1" dirty="0">
                <a:solidFill>
                  <a:prstClr val="black"/>
                </a:solidFill>
                <a:latin typeface="Century Gothic" panose="020B0502020202020204" pitchFamily="34" charset="0"/>
                <a:cs typeface="Arial"/>
                <a:sym typeface="Arial"/>
              </a:rPr>
              <a:t>No. of municipalities: 4: </a:t>
            </a:r>
            <a:r>
              <a:rPr lang="en-ZA" altLang="en-US" sz="1138" dirty="0">
                <a:solidFill>
                  <a:prstClr val="black"/>
                </a:solidFill>
                <a:latin typeface="Century Gothic" panose="020B0502020202020204" pitchFamily="34" charset="0"/>
                <a:cs typeface="Arial"/>
                <a:sym typeface="Arial"/>
              </a:rPr>
              <a:t>Bushbuckridge, City of Mbombela, Nkomazi and Thaba Chweu.</a:t>
            </a:r>
            <a:endParaRPr lang="en-US" altLang="en-US" sz="1138" dirty="0">
              <a:solidFill>
                <a:prstClr val="black"/>
              </a:solidFill>
              <a:latin typeface="Century Gothic" panose="020B0502020202020204" pitchFamily="34" charset="0"/>
              <a:cs typeface="Arial"/>
              <a:sym typeface="Arial"/>
            </a:endParaRPr>
          </a:p>
          <a:p>
            <a:pPr algn="just" defTabSz="371475">
              <a:spcBef>
                <a:spcPct val="0"/>
              </a:spcBef>
              <a:buNone/>
            </a:pPr>
            <a:endParaRPr lang="en-US" altLang="en-US" sz="650" b="1" dirty="0">
              <a:solidFill>
                <a:prstClr val="black"/>
              </a:solidFill>
              <a:latin typeface="Century Gothic" panose="020B0502020202020204" pitchFamily="34" charset="0"/>
              <a:cs typeface="Arial"/>
              <a:sym typeface="Arial"/>
            </a:endParaRPr>
          </a:p>
          <a:p>
            <a:pPr algn="just" defTabSz="371475">
              <a:spcBef>
                <a:spcPct val="0"/>
              </a:spcBef>
              <a:buNone/>
            </a:pPr>
            <a:r>
              <a:rPr lang="en-US" altLang="en-US" sz="1138" b="1" dirty="0">
                <a:solidFill>
                  <a:prstClr val="black"/>
                </a:solidFill>
                <a:latin typeface="Century Gothic" panose="020B0502020202020204" pitchFamily="34" charset="0"/>
                <a:cs typeface="Arial"/>
                <a:sym typeface="Arial"/>
              </a:rPr>
              <a:t>Key cities and towns across the district include - </a:t>
            </a:r>
            <a:r>
              <a:rPr lang="en-US" altLang="en-US" sz="1138" dirty="0">
                <a:solidFill>
                  <a:prstClr val="black"/>
                </a:solidFill>
                <a:latin typeface="Century Gothic" panose="020B0502020202020204" pitchFamily="34" charset="0"/>
                <a:cs typeface="Arial"/>
                <a:sym typeface="Arial"/>
              </a:rPr>
              <a:t>Barberton, </a:t>
            </a:r>
            <a:r>
              <a:rPr lang="en-US" altLang="en-US" sz="1138" dirty="0" err="1">
                <a:solidFill>
                  <a:prstClr val="black"/>
                </a:solidFill>
                <a:latin typeface="Century Gothic" panose="020B0502020202020204" pitchFamily="34" charset="0"/>
                <a:cs typeface="Arial"/>
                <a:sym typeface="Arial"/>
              </a:rPr>
              <a:t>Emoyeni</a:t>
            </a:r>
            <a:r>
              <a:rPr lang="en-US" altLang="en-US" sz="1138" dirty="0">
                <a:solidFill>
                  <a:prstClr val="black"/>
                </a:solidFill>
                <a:latin typeface="Century Gothic" panose="020B0502020202020204" pitchFamily="34" charset="0"/>
                <a:cs typeface="Arial"/>
                <a:sym typeface="Arial"/>
              </a:rPr>
              <a:t>, </a:t>
            </a:r>
            <a:r>
              <a:rPr lang="en-US" altLang="en-US" sz="1138" dirty="0" err="1">
                <a:solidFill>
                  <a:prstClr val="black"/>
                </a:solidFill>
                <a:latin typeface="Century Gothic" panose="020B0502020202020204" pitchFamily="34" charset="0"/>
                <a:cs typeface="Arial"/>
                <a:sym typeface="Arial"/>
              </a:rPr>
              <a:t>Entokozweni</a:t>
            </a:r>
            <a:r>
              <a:rPr lang="en-US" altLang="en-US" sz="1138" dirty="0">
                <a:solidFill>
                  <a:prstClr val="black"/>
                </a:solidFill>
                <a:latin typeface="Century Gothic" panose="020B0502020202020204" pitchFamily="34" charset="0"/>
                <a:cs typeface="Arial"/>
                <a:sym typeface="Arial"/>
              </a:rPr>
              <a:t>, </a:t>
            </a:r>
            <a:r>
              <a:rPr lang="en-US" altLang="en-US" sz="1138" dirty="0" err="1">
                <a:solidFill>
                  <a:prstClr val="black"/>
                </a:solidFill>
                <a:latin typeface="Century Gothic" panose="020B0502020202020204" pitchFamily="34" charset="0"/>
                <a:cs typeface="Arial"/>
                <a:sym typeface="Arial"/>
              </a:rPr>
              <a:t>Graskop</a:t>
            </a:r>
            <a:r>
              <a:rPr lang="en-US" altLang="en-US" sz="1138" dirty="0">
                <a:solidFill>
                  <a:prstClr val="black"/>
                </a:solidFill>
                <a:latin typeface="Century Gothic" panose="020B0502020202020204" pitchFamily="34" charset="0"/>
                <a:cs typeface="Arial"/>
                <a:sym typeface="Arial"/>
              </a:rPr>
              <a:t>, </a:t>
            </a:r>
            <a:r>
              <a:rPr lang="en-US" altLang="en-US" sz="1138" dirty="0" err="1">
                <a:solidFill>
                  <a:prstClr val="black"/>
                </a:solidFill>
                <a:latin typeface="Century Gothic" panose="020B0502020202020204" pitchFamily="34" charset="0"/>
                <a:cs typeface="Arial"/>
                <a:sym typeface="Arial"/>
              </a:rPr>
              <a:t>Hazyview</a:t>
            </a:r>
            <a:r>
              <a:rPr lang="en-US" altLang="en-US" sz="1138" dirty="0">
                <a:solidFill>
                  <a:prstClr val="black"/>
                </a:solidFill>
                <a:latin typeface="Century Gothic" panose="020B0502020202020204" pitchFamily="34" charset="0"/>
                <a:cs typeface="Arial"/>
                <a:sym typeface="Arial"/>
              </a:rPr>
              <a:t>, </a:t>
            </a:r>
            <a:r>
              <a:rPr lang="en-US" altLang="en-US" sz="1138" dirty="0" err="1">
                <a:solidFill>
                  <a:prstClr val="black"/>
                </a:solidFill>
                <a:latin typeface="Century Gothic" panose="020B0502020202020204" pitchFamily="34" charset="0"/>
                <a:cs typeface="Arial"/>
                <a:sym typeface="Arial"/>
              </a:rPr>
              <a:t>Kaapschehoop</a:t>
            </a:r>
            <a:r>
              <a:rPr lang="en-US" altLang="en-US" sz="1138" dirty="0">
                <a:solidFill>
                  <a:prstClr val="black"/>
                </a:solidFill>
                <a:latin typeface="Century Gothic" panose="020B0502020202020204" pitchFamily="34" charset="0"/>
                <a:cs typeface="Arial"/>
                <a:sym typeface="Arial"/>
              </a:rPr>
              <a:t>, </a:t>
            </a:r>
            <a:r>
              <a:rPr lang="en-US" altLang="en-US" sz="1138" dirty="0" err="1">
                <a:solidFill>
                  <a:prstClr val="black"/>
                </a:solidFill>
                <a:latin typeface="Century Gothic" panose="020B0502020202020204" pitchFamily="34" charset="0"/>
                <a:cs typeface="Arial"/>
                <a:sym typeface="Arial"/>
              </a:rPr>
              <a:t>Kabokweni</a:t>
            </a:r>
            <a:r>
              <a:rPr lang="en-US" altLang="en-US" sz="1138" dirty="0">
                <a:solidFill>
                  <a:prstClr val="black"/>
                </a:solidFill>
                <a:latin typeface="Century Gothic" panose="020B0502020202020204" pitchFamily="34" charset="0"/>
                <a:cs typeface="Arial"/>
                <a:sym typeface="Arial"/>
              </a:rPr>
              <a:t>, </a:t>
            </a:r>
            <a:r>
              <a:rPr lang="en-US" altLang="en-US" sz="1138" dirty="0" err="1">
                <a:solidFill>
                  <a:prstClr val="black"/>
                </a:solidFill>
                <a:latin typeface="Century Gothic" panose="020B0502020202020204" pitchFamily="34" charset="0"/>
                <a:cs typeface="Arial"/>
                <a:sym typeface="Arial"/>
              </a:rPr>
              <a:t>Kanyamazane</a:t>
            </a:r>
            <a:r>
              <a:rPr lang="en-US" altLang="en-US" sz="1138" dirty="0">
                <a:solidFill>
                  <a:prstClr val="black"/>
                </a:solidFill>
                <a:latin typeface="Century Gothic" panose="020B0502020202020204" pitchFamily="34" charset="0"/>
                <a:cs typeface="Arial"/>
                <a:sym typeface="Arial"/>
              </a:rPr>
              <a:t>, </a:t>
            </a:r>
            <a:r>
              <a:rPr lang="en-US" altLang="en-US" sz="1138" dirty="0" err="1">
                <a:solidFill>
                  <a:prstClr val="black"/>
                </a:solidFill>
                <a:latin typeface="Century Gothic" panose="020B0502020202020204" pitchFamily="34" charset="0"/>
                <a:cs typeface="Arial"/>
                <a:sym typeface="Arial"/>
              </a:rPr>
              <a:t>Komatipoort</a:t>
            </a:r>
            <a:r>
              <a:rPr lang="en-US" altLang="en-US" sz="1138" dirty="0">
                <a:solidFill>
                  <a:prstClr val="black"/>
                </a:solidFill>
                <a:latin typeface="Century Gothic" panose="020B0502020202020204" pitchFamily="34" charset="0"/>
                <a:cs typeface="Arial"/>
                <a:sym typeface="Arial"/>
              </a:rPr>
              <a:t>, </a:t>
            </a:r>
            <a:r>
              <a:rPr lang="en-US" altLang="en-US" sz="1138" dirty="0" err="1">
                <a:solidFill>
                  <a:prstClr val="black"/>
                </a:solidFill>
                <a:latin typeface="Century Gothic" panose="020B0502020202020204" pitchFamily="34" charset="0"/>
                <a:cs typeface="Arial"/>
                <a:sym typeface="Arial"/>
              </a:rPr>
              <a:t>Luphisi</a:t>
            </a:r>
            <a:r>
              <a:rPr lang="en-US" altLang="en-US" sz="1138" dirty="0">
                <a:solidFill>
                  <a:prstClr val="black"/>
                </a:solidFill>
                <a:latin typeface="Century Gothic" panose="020B0502020202020204" pitchFamily="34" charset="0"/>
                <a:cs typeface="Arial"/>
                <a:sym typeface="Arial"/>
              </a:rPr>
              <a:t>, </a:t>
            </a:r>
            <a:r>
              <a:rPr lang="en-US" altLang="en-US" sz="1138" dirty="0" err="1">
                <a:solidFill>
                  <a:prstClr val="black"/>
                </a:solidFill>
                <a:latin typeface="Century Gothic" panose="020B0502020202020204" pitchFamily="34" charset="0"/>
                <a:cs typeface="Arial"/>
                <a:sym typeface="Arial"/>
              </a:rPr>
              <a:t>Lydenburg</a:t>
            </a:r>
            <a:r>
              <a:rPr lang="en-US" altLang="en-US" sz="1138" dirty="0">
                <a:solidFill>
                  <a:prstClr val="black"/>
                </a:solidFill>
                <a:latin typeface="Century Gothic" panose="020B0502020202020204" pitchFamily="34" charset="0"/>
                <a:cs typeface="Arial"/>
                <a:sym typeface="Arial"/>
              </a:rPr>
              <a:t>, </a:t>
            </a:r>
            <a:r>
              <a:rPr lang="en-US" altLang="en-US" sz="1138" dirty="0" err="1">
                <a:solidFill>
                  <a:prstClr val="black"/>
                </a:solidFill>
                <a:latin typeface="Century Gothic" panose="020B0502020202020204" pitchFamily="34" charset="0"/>
                <a:cs typeface="Arial"/>
                <a:sym typeface="Arial"/>
              </a:rPr>
              <a:t>Malalane</a:t>
            </a:r>
            <a:r>
              <a:rPr lang="en-US" altLang="en-US" sz="1138" dirty="0">
                <a:solidFill>
                  <a:prstClr val="black"/>
                </a:solidFill>
                <a:latin typeface="Century Gothic" panose="020B0502020202020204" pitchFamily="34" charset="0"/>
                <a:cs typeface="Arial"/>
                <a:sym typeface="Arial"/>
              </a:rPr>
              <a:t>, </a:t>
            </a:r>
            <a:r>
              <a:rPr lang="en-US" altLang="en-US" sz="1138" dirty="0" err="1">
                <a:solidFill>
                  <a:prstClr val="black"/>
                </a:solidFill>
                <a:latin typeface="Century Gothic" panose="020B0502020202020204" pitchFamily="34" charset="0"/>
                <a:cs typeface="Arial"/>
                <a:sym typeface="Arial"/>
              </a:rPr>
              <a:t>Marloth</a:t>
            </a:r>
            <a:r>
              <a:rPr lang="en-US" altLang="en-US" sz="1138" dirty="0">
                <a:solidFill>
                  <a:prstClr val="black"/>
                </a:solidFill>
                <a:latin typeface="Century Gothic" panose="020B0502020202020204" pitchFamily="34" charset="0"/>
                <a:cs typeface="Arial"/>
                <a:sym typeface="Arial"/>
              </a:rPr>
              <a:t> Park, </a:t>
            </a:r>
            <a:r>
              <a:rPr lang="en-US" altLang="en-US" sz="1138" dirty="0" err="1">
                <a:solidFill>
                  <a:prstClr val="black"/>
                </a:solidFill>
                <a:latin typeface="Century Gothic" panose="020B0502020202020204" pitchFamily="34" charset="0"/>
                <a:cs typeface="Arial"/>
                <a:sym typeface="Arial"/>
              </a:rPr>
              <a:t>Mashishing</a:t>
            </a:r>
            <a:r>
              <a:rPr lang="en-US" altLang="en-US" sz="1138" dirty="0">
                <a:solidFill>
                  <a:prstClr val="black"/>
                </a:solidFill>
                <a:latin typeface="Century Gothic" panose="020B0502020202020204" pitchFamily="34" charset="0"/>
                <a:cs typeface="Arial"/>
                <a:sym typeface="Arial"/>
              </a:rPr>
              <a:t>, </a:t>
            </a:r>
            <a:r>
              <a:rPr lang="en-US" altLang="en-US" sz="1138" dirty="0" err="1">
                <a:solidFill>
                  <a:prstClr val="black"/>
                </a:solidFill>
                <a:latin typeface="Century Gothic" panose="020B0502020202020204" pitchFamily="34" charset="0"/>
                <a:cs typeface="Arial"/>
                <a:sym typeface="Arial"/>
              </a:rPr>
              <a:t>Matsulu</a:t>
            </a:r>
            <a:r>
              <a:rPr lang="en-US" altLang="en-US" sz="1138" dirty="0">
                <a:solidFill>
                  <a:prstClr val="black"/>
                </a:solidFill>
                <a:latin typeface="Century Gothic" panose="020B0502020202020204" pitchFamily="34" charset="0"/>
                <a:cs typeface="Arial"/>
                <a:sym typeface="Arial"/>
              </a:rPr>
              <a:t>, Mbombela, </a:t>
            </a:r>
            <a:r>
              <a:rPr lang="en-US" altLang="en-US" sz="1138" dirty="0" err="1">
                <a:solidFill>
                  <a:prstClr val="black"/>
                </a:solidFill>
                <a:latin typeface="Century Gothic" panose="020B0502020202020204" pitchFamily="34" charset="0"/>
                <a:cs typeface="Arial"/>
                <a:sym typeface="Arial"/>
              </a:rPr>
              <a:t>Mpakeni</a:t>
            </a:r>
            <a:r>
              <a:rPr lang="en-US" altLang="en-US" sz="1138" dirty="0">
                <a:solidFill>
                  <a:prstClr val="black"/>
                </a:solidFill>
                <a:latin typeface="Century Gothic" panose="020B0502020202020204" pitchFamily="34" charset="0"/>
                <a:cs typeface="Arial"/>
                <a:sym typeface="Arial"/>
              </a:rPr>
              <a:t>, </a:t>
            </a:r>
            <a:r>
              <a:rPr lang="en-US" altLang="en-US" sz="1138" dirty="0" err="1">
                <a:solidFill>
                  <a:prstClr val="black"/>
                </a:solidFill>
                <a:latin typeface="Century Gothic" panose="020B0502020202020204" pitchFamily="34" charset="0"/>
                <a:cs typeface="Arial"/>
                <a:sym typeface="Arial"/>
              </a:rPr>
              <a:t>Msogwaba</a:t>
            </a:r>
            <a:r>
              <a:rPr lang="en-US" altLang="en-US" sz="1138" dirty="0">
                <a:solidFill>
                  <a:prstClr val="black"/>
                </a:solidFill>
                <a:latin typeface="Century Gothic" panose="020B0502020202020204" pitchFamily="34" charset="0"/>
                <a:cs typeface="Arial"/>
                <a:sym typeface="Arial"/>
              </a:rPr>
              <a:t>, </a:t>
            </a:r>
            <a:r>
              <a:rPr lang="en-US" altLang="en-US" sz="1138" dirty="0" err="1">
                <a:solidFill>
                  <a:prstClr val="black"/>
                </a:solidFill>
                <a:latin typeface="Century Gothic" panose="020B0502020202020204" pitchFamily="34" charset="0"/>
                <a:cs typeface="Arial"/>
                <a:sym typeface="Arial"/>
              </a:rPr>
              <a:t>Ngodwana</a:t>
            </a:r>
            <a:r>
              <a:rPr lang="en-US" altLang="en-US" sz="1138" dirty="0">
                <a:solidFill>
                  <a:prstClr val="black"/>
                </a:solidFill>
                <a:latin typeface="Century Gothic" panose="020B0502020202020204" pitchFamily="34" charset="0"/>
                <a:cs typeface="Arial"/>
                <a:sym typeface="Arial"/>
              </a:rPr>
              <a:t>, Pilgrim's Rest, </a:t>
            </a:r>
            <a:r>
              <a:rPr lang="en-US" altLang="en-US" sz="1138" dirty="0" err="1">
                <a:solidFill>
                  <a:prstClr val="black"/>
                </a:solidFill>
                <a:latin typeface="Century Gothic" panose="020B0502020202020204" pitchFamily="34" charset="0"/>
                <a:cs typeface="Arial"/>
                <a:sym typeface="Arial"/>
              </a:rPr>
              <a:t>Sabie</a:t>
            </a:r>
            <a:r>
              <a:rPr lang="en-US" altLang="en-US" sz="1138" dirty="0">
                <a:solidFill>
                  <a:prstClr val="black"/>
                </a:solidFill>
                <a:latin typeface="Century Gothic" panose="020B0502020202020204" pitchFamily="34" charset="0"/>
                <a:cs typeface="Arial"/>
                <a:sym typeface="Arial"/>
              </a:rPr>
              <a:t>, </a:t>
            </a:r>
            <a:r>
              <a:rPr lang="en-US" altLang="en-US" sz="1138" dirty="0" err="1">
                <a:solidFill>
                  <a:prstClr val="black"/>
                </a:solidFill>
                <a:latin typeface="Century Gothic" panose="020B0502020202020204" pitchFamily="34" charset="0"/>
                <a:cs typeface="Arial"/>
                <a:sym typeface="Arial"/>
              </a:rPr>
              <a:t>Sabie</a:t>
            </a:r>
            <a:r>
              <a:rPr lang="en-US" altLang="en-US" sz="1138" dirty="0">
                <a:solidFill>
                  <a:prstClr val="black"/>
                </a:solidFill>
                <a:latin typeface="Century Gothic" panose="020B0502020202020204" pitchFamily="34" charset="0"/>
                <a:cs typeface="Arial"/>
                <a:sym typeface="Arial"/>
              </a:rPr>
              <a:t> Park, </a:t>
            </a:r>
            <a:r>
              <a:rPr lang="en-US" altLang="en-US" sz="1138" dirty="0" err="1">
                <a:solidFill>
                  <a:prstClr val="black"/>
                </a:solidFill>
                <a:latin typeface="Century Gothic" panose="020B0502020202020204" pitchFamily="34" charset="0"/>
                <a:cs typeface="Arial"/>
                <a:sym typeface="Arial"/>
              </a:rPr>
              <a:t>Skukuza</a:t>
            </a:r>
            <a:r>
              <a:rPr lang="en-US" altLang="en-US" sz="1138" dirty="0">
                <a:solidFill>
                  <a:prstClr val="black"/>
                </a:solidFill>
                <a:latin typeface="Century Gothic" panose="020B0502020202020204" pitchFamily="34" charset="0"/>
                <a:cs typeface="Arial"/>
                <a:sym typeface="Arial"/>
              </a:rPr>
              <a:t>, </a:t>
            </a:r>
            <a:r>
              <a:rPr lang="en-US" altLang="en-US" sz="1138" dirty="0" err="1">
                <a:solidFill>
                  <a:prstClr val="black"/>
                </a:solidFill>
                <a:latin typeface="Century Gothic" panose="020B0502020202020204" pitchFamily="34" charset="0"/>
                <a:cs typeface="Arial"/>
                <a:sym typeface="Arial"/>
              </a:rPr>
              <a:t>Tekwane</a:t>
            </a:r>
            <a:r>
              <a:rPr lang="en-US" altLang="en-US" sz="1138" dirty="0">
                <a:solidFill>
                  <a:prstClr val="black"/>
                </a:solidFill>
                <a:latin typeface="Century Gothic" panose="020B0502020202020204" pitchFamily="34" charset="0"/>
                <a:cs typeface="Arial"/>
                <a:sym typeface="Arial"/>
              </a:rPr>
              <a:t>, and White River.</a:t>
            </a:r>
          </a:p>
          <a:p>
            <a:pPr algn="just" defTabSz="371475">
              <a:spcBef>
                <a:spcPct val="0"/>
              </a:spcBef>
              <a:buNone/>
            </a:pPr>
            <a:endParaRPr lang="en-US" altLang="en-US" sz="1138" b="1" dirty="0">
              <a:solidFill>
                <a:prstClr val="black"/>
              </a:solidFill>
              <a:latin typeface="Century Gothic" panose="020B0502020202020204" pitchFamily="34" charset="0"/>
              <a:cs typeface="Arial"/>
              <a:sym typeface="Arial"/>
            </a:endParaRPr>
          </a:p>
          <a:p>
            <a:pPr algn="just" defTabSz="371475">
              <a:spcBef>
                <a:spcPct val="0"/>
              </a:spcBef>
              <a:buNone/>
            </a:pPr>
            <a:r>
              <a:rPr lang="en-US" altLang="en-US" sz="1138" b="1" dirty="0">
                <a:solidFill>
                  <a:prstClr val="black"/>
                </a:solidFill>
                <a:latin typeface="Century Gothic" panose="020B0502020202020204" pitchFamily="34" charset="0"/>
                <a:cs typeface="Arial"/>
                <a:sym typeface="Arial"/>
              </a:rPr>
              <a:t>Main Economic Sectors: </a:t>
            </a:r>
            <a:r>
              <a:rPr lang="en-US" altLang="en-US" sz="1138" dirty="0">
                <a:solidFill>
                  <a:prstClr val="black"/>
                </a:solidFill>
                <a:latin typeface="Century Gothic" panose="020B0502020202020204" pitchFamily="34" charset="0"/>
                <a:cs typeface="Arial"/>
                <a:sym typeface="Arial"/>
              </a:rPr>
              <a:t>Community services </a:t>
            </a:r>
            <a:r>
              <a:rPr lang="en-US" altLang="en-US" sz="1138" b="1" dirty="0">
                <a:solidFill>
                  <a:prstClr val="black"/>
                </a:solidFill>
                <a:latin typeface="Century Gothic" panose="020B0502020202020204" pitchFamily="34" charset="0"/>
                <a:cs typeface="Arial"/>
                <a:sym typeface="Arial"/>
              </a:rPr>
              <a:t>(44.5%), </a:t>
            </a:r>
            <a:r>
              <a:rPr lang="en-US" altLang="en-US" sz="1138" dirty="0">
                <a:solidFill>
                  <a:prstClr val="black"/>
                </a:solidFill>
                <a:latin typeface="Century Gothic" panose="020B0502020202020204" pitchFamily="34" charset="0"/>
                <a:cs typeface="Arial"/>
                <a:sym typeface="Arial"/>
              </a:rPr>
              <a:t>trade </a:t>
            </a:r>
            <a:r>
              <a:rPr lang="en-US" altLang="en-US" sz="1138" b="1" dirty="0">
                <a:solidFill>
                  <a:prstClr val="black"/>
                </a:solidFill>
                <a:latin typeface="Century Gothic" panose="020B0502020202020204" pitchFamily="34" charset="0"/>
                <a:cs typeface="Arial"/>
                <a:sym typeface="Arial"/>
              </a:rPr>
              <a:t>(44%), </a:t>
            </a:r>
            <a:r>
              <a:rPr lang="en-US" altLang="en-US" sz="1138" dirty="0">
                <a:solidFill>
                  <a:prstClr val="black"/>
                </a:solidFill>
                <a:latin typeface="Century Gothic" panose="020B0502020202020204" pitchFamily="34" charset="0"/>
                <a:cs typeface="Arial"/>
                <a:sym typeface="Arial"/>
              </a:rPr>
              <a:t>financial and real estate </a:t>
            </a:r>
            <a:r>
              <a:rPr lang="en-US" altLang="en-US" sz="1138" b="1" dirty="0">
                <a:solidFill>
                  <a:prstClr val="black"/>
                </a:solidFill>
                <a:latin typeface="Century Gothic" panose="020B0502020202020204" pitchFamily="34" charset="0"/>
                <a:cs typeface="Arial"/>
                <a:sym typeface="Arial"/>
              </a:rPr>
              <a:t>(43.1%), </a:t>
            </a:r>
            <a:r>
              <a:rPr lang="en-US" altLang="en-US" sz="1138" dirty="0">
                <a:solidFill>
                  <a:prstClr val="black"/>
                </a:solidFill>
                <a:latin typeface="Century Gothic" panose="020B0502020202020204" pitchFamily="34" charset="0"/>
                <a:cs typeface="Arial"/>
                <a:sym typeface="Arial"/>
              </a:rPr>
              <a:t>construction</a:t>
            </a:r>
            <a:r>
              <a:rPr lang="en-US" altLang="en-US" sz="1138" b="1" dirty="0">
                <a:solidFill>
                  <a:prstClr val="black"/>
                </a:solidFill>
                <a:latin typeface="Century Gothic" panose="020B0502020202020204" pitchFamily="34" charset="0"/>
                <a:cs typeface="Arial"/>
                <a:sym typeface="Arial"/>
              </a:rPr>
              <a:t> (41%), </a:t>
            </a:r>
            <a:r>
              <a:rPr lang="en-US" altLang="en-US" sz="1138" dirty="0">
                <a:solidFill>
                  <a:prstClr val="black"/>
                </a:solidFill>
                <a:latin typeface="Century Gothic" panose="020B0502020202020204" pitchFamily="34" charset="0"/>
                <a:cs typeface="Arial"/>
                <a:sym typeface="Arial"/>
              </a:rPr>
              <a:t>transport</a:t>
            </a:r>
            <a:r>
              <a:rPr lang="en-US" altLang="en-US" sz="1138" b="1" dirty="0">
                <a:solidFill>
                  <a:prstClr val="black"/>
                </a:solidFill>
                <a:latin typeface="Century Gothic" panose="020B0502020202020204" pitchFamily="34" charset="0"/>
                <a:cs typeface="Arial"/>
                <a:sym typeface="Arial"/>
              </a:rPr>
              <a:t> (37.5%), </a:t>
            </a:r>
            <a:r>
              <a:rPr lang="en-US" altLang="en-US" sz="1138" dirty="0">
                <a:solidFill>
                  <a:prstClr val="black"/>
                </a:solidFill>
                <a:latin typeface="Century Gothic" panose="020B0502020202020204" pitchFamily="34" charset="0"/>
                <a:cs typeface="Arial"/>
                <a:sym typeface="Arial"/>
              </a:rPr>
              <a:t>agriculture</a:t>
            </a:r>
            <a:r>
              <a:rPr lang="en-US" altLang="en-US" sz="1138" b="1" dirty="0">
                <a:solidFill>
                  <a:prstClr val="black"/>
                </a:solidFill>
                <a:latin typeface="Century Gothic" panose="020B0502020202020204" pitchFamily="34" charset="0"/>
                <a:cs typeface="Arial"/>
                <a:sym typeface="Arial"/>
              </a:rPr>
              <a:t> (35.5%), </a:t>
            </a:r>
            <a:r>
              <a:rPr lang="en-US" altLang="en-US" sz="1138" dirty="0">
                <a:solidFill>
                  <a:prstClr val="black"/>
                </a:solidFill>
                <a:latin typeface="Century Gothic" panose="020B0502020202020204" pitchFamily="34" charset="0"/>
                <a:cs typeface="Arial"/>
                <a:sym typeface="Arial"/>
              </a:rPr>
              <a:t>manufacturing</a:t>
            </a:r>
            <a:r>
              <a:rPr lang="en-US" altLang="en-US" sz="1138" b="1" dirty="0">
                <a:solidFill>
                  <a:prstClr val="black"/>
                </a:solidFill>
                <a:latin typeface="Century Gothic" panose="020B0502020202020204" pitchFamily="34" charset="0"/>
                <a:cs typeface="Arial"/>
                <a:sym typeface="Arial"/>
              </a:rPr>
              <a:t> (19.6%), </a:t>
            </a:r>
            <a:r>
              <a:rPr lang="en-US" altLang="en-US" sz="1138" dirty="0">
                <a:solidFill>
                  <a:prstClr val="black"/>
                </a:solidFill>
                <a:latin typeface="Century Gothic" panose="020B0502020202020204" pitchFamily="34" charset="0"/>
                <a:cs typeface="Arial"/>
                <a:sym typeface="Arial"/>
              </a:rPr>
              <a:t>mining</a:t>
            </a:r>
            <a:r>
              <a:rPr lang="en-US" altLang="en-US" sz="1138" b="1" dirty="0">
                <a:solidFill>
                  <a:prstClr val="black"/>
                </a:solidFill>
                <a:latin typeface="Century Gothic" panose="020B0502020202020204" pitchFamily="34" charset="0"/>
                <a:cs typeface="Arial"/>
                <a:sym typeface="Arial"/>
              </a:rPr>
              <a:t> (6%), </a:t>
            </a:r>
            <a:r>
              <a:rPr lang="en-US" altLang="en-US" sz="1138" dirty="0">
                <a:solidFill>
                  <a:prstClr val="black"/>
                </a:solidFill>
                <a:latin typeface="Century Gothic" panose="020B0502020202020204" pitchFamily="34" charset="0"/>
                <a:cs typeface="Arial"/>
                <a:sym typeface="Arial"/>
              </a:rPr>
              <a:t>utilities</a:t>
            </a:r>
            <a:r>
              <a:rPr lang="en-US" altLang="en-US" sz="1138" b="1" dirty="0">
                <a:solidFill>
                  <a:prstClr val="black"/>
                </a:solidFill>
                <a:latin typeface="Century Gothic" panose="020B0502020202020204" pitchFamily="34" charset="0"/>
                <a:cs typeface="Arial"/>
                <a:sym typeface="Arial"/>
              </a:rPr>
              <a:t> (2.8%), </a:t>
            </a:r>
            <a:r>
              <a:rPr lang="en-US" altLang="en-US" sz="1138" dirty="0">
                <a:solidFill>
                  <a:prstClr val="black"/>
                </a:solidFill>
                <a:latin typeface="Century Gothic" panose="020B0502020202020204" pitchFamily="34" charset="0"/>
                <a:cs typeface="Arial"/>
                <a:sym typeface="Arial"/>
              </a:rPr>
              <a:t>and</a:t>
            </a:r>
            <a:r>
              <a:rPr lang="en-US" altLang="en-US" sz="1138" b="1" dirty="0">
                <a:solidFill>
                  <a:prstClr val="black"/>
                </a:solidFill>
                <a:latin typeface="Century Gothic" panose="020B0502020202020204" pitchFamily="34" charset="0"/>
                <a:cs typeface="Arial"/>
                <a:sym typeface="Arial"/>
              </a:rPr>
              <a:t> </a:t>
            </a:r>
            <a:r>
              <a:rPr lang="en-US" altLang="en-US" sz="1138" dirty="0">
                <a:solidFill>
                  <a:prstClr val="black"/>
                </a:solidFill>
                <a:latin typeface="Century Gothic" panose="020B0502020202020204" pitchFamily="34" charset="0"/>
                <a:cs typeface="Arial"/>
                <a:sym typeface="Arial"/>
              </a:rPr>
              <a:t>electricity</a:t>
            </a:r>
            <a:r>
              <a:rPr lang="en-US" altLang="en-US" sz="1138" b="1" dirty="0">
                <a:solidFill>
                  <a:prstClr val="black"/>
                </a:solidFill>
                <a:latin typeface="Century Gothic" panose="020B0502020202020204" pitchFamily="34" charset="0"/>
                <a:cs typeface="Arial"/>
                <a:sym typeface="Arial"/>
              </a:rPr>
              <a:t> (2%).</a:t>
            </a:r>
          </a:p>
        </p:txBody>
      </p:sp>
      <p:graphicFrame>
        <p:nvGraphicFramePr>
          <p:cNvPr id="6" name="Table 5"/>
          <p:cNvGraphicFramePr>
            <a:graphicFrameLocks noGrp="1"/>
          </p:cNvGraphicFramePr>
          <p:nvPr/>
        </p:nvGraphicFramePr>
        <p:xfrm>
          <a:off x="53616" y="4906752"/>
          <a:ext cx="3131920" cy="1283570"/>
        </p:xfrm>
        <a:graphic>
          <a:graphicData uri="http://schemas.openxmlformats.org/drawingml/2006/table">
            <a:tbl>
              <a:tblPr/>
              <a:tblGrid>
                <a:gridCol w="1484985">
                  <a:extLst>
                    <a:ext uri="{9D8B030D-6E8A-4147-A177-3AD203B41FA5}">
                      <a16:colId xmlns:a16="http://schemas.microsoft.com/office/drawing/2014/main" val="20000"/>
                    </a:ext>
                  </a:extLst>
                </a:gridCol>
                <a:gridCol w="609367">
                  <a:extLst>
                    <a:ext uri="{9D8B030D-6E8A-4147-A177-3AD203B41FA5}">
                      <a16:colId xmlns:a16="http://schemas.microsoft.com/office/drawing/2014/main" val="20001"/>
                    </a:ext>
                  </a:extLst>
                </a:gridCol>
                <a:gridCol w="1037568">
                  <a:extLst>
                    <a:ext uri="{9D8B030D-6E8A-4147-A177-3AD203B41FA5}">
                      <a16:colId xmlns:a16="http://schemas.microsoft.com/office/drawing/2014/main" val="20002"/>
                    </a:ext>
                  </a:extLst>
                </a:gridCol>
              </a:tblGrid>
              <a:tr h="168990">
                <a:tc>
                  <a:txBody>
                    <a:bodyPr/>
                    <a:lstStyle/>
                    <a:p>
                      <a:pPr algn="l" fontAlgn="b"/>
                      <a:r>
                        <a:rPr lang="en-ZA" sz="1100" b="1" i="0" u="none" strike="noStrike" dirty="0">
                          <a:effectLst/>
                          <a:latin typeface="Arial"/>
                        </a:rPr>
                        <a:t>Housing Typology</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ZA" sz="1100" b="1" i="0" u="none" strike="noStrike" dirty="0">
                          <a:effectLst/>
                          <a:latin typeface="Arial"/>
                        </a:rPr>
                        <a:t>NO. HHs</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ZA" sz="1100" b="1" i="0" u="none" strike="noStrike" dirty="0">
                          <a:effectLst/>
                          <a:latin typeface="Arial"/>
                        </a:rPr>
                        <a:t>%</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168990">
                <a:tc>
                  <a:txBody>
                    <a:bodyPr/>
                    <a:lstStyle/>
                    <a:p>
                      <a:pPr algn="l" fontAlgn="b"/>
                      <a:r>
                        <a:rPr lang="en-ZA" sz="1100" b="0" i="0" u="none" strike="noStrike" dirty="0">
                          <a:effectLst/>
                          <a:latin typeface="Arial"/>
                        </a:rPr>
                        <a:t>Very Formal Dwelling</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R="0" algn="l" rtl="0" fontAlgn="b">
                        <a:lnSpc>
                          <a:spcPct val="100000"/>
                        </a:lnSpc>
                        <a:spcBef>
                          <a:spcPts val="0"/>
                        </a:spcBef>
                        <a:spcAft>
                          <a:spcPts val="0"/>
                        </a:spcAft>
                        <a:buClr>
                          <a:srgbClr val="000000"/>
                        </a:buClr>
                        <a:buFont typeface="Arial"/>
                      </a:pPr>
                      <a:r>
                        <a:rPr lang="en-ZA" sz="1100" b="0" i="0" u="none" strike="noStrike" cap="none" dirty="0">
                          <a:solidFill>
                            <a:schemeClr val="tx1"/>
                          </a:solidFill>
                          <a:effectLst/>
                          <a:latin typeface="Arial"/>
                          <a:ea typeface="+mn-ea"/>
                          <a:cs typeface="+mn-cs"/>
                          <a:sym typeface="Arial"/>
                        </a:rPr>
                        <a:t>70085</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100" b="0" i="0" u="none" strike="noStrike" dirty="0">
                          <a:effectLst/>
                          <a:latin typeface="Arial"/>
                        </a:rPr>
                        <a:t>14</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68990">
                <a:tc>
                  <a:txBody>
                    <a:bodyPr/>
                    <a:lstStyle/>
                    <a:p>
                      <a:pPr algn="l" fontAlgn="b"/>
                      <a:r>
                        <a:rPr lang="en-ZA" sz="1100" b="0" i="0" u="none" strike="noStrike" dirty="0">
                          <a:effectLst/>
                          <a:latin typeface="Arial"/>
                        </a:rPr>
                        <a:t>Formal Dwelling</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R="0" algn="l" rtl="0" fontAlgn="b">
                        <a:lnSpc>
                          <a:spcPct val="100000"/>
                        </a:lnSpc>
                        <a:spcBef>
                          <a:spcPts val="0"/>
                        </a:spcBef>
                        <a:spcAft>
                          <a:spcPts val="0"/>
                        </a:spcAft>
                        <a:buClr>
                          <a:srgbClr val="000000"/>
                        </a:buClr>
                        <a:buFont typeface="Arial"/>
                      </a:pPr>
                      <a:r>
                        <a:rPr lang="en-ZA" sz="1100" b="0" i="0" u="none" strike="noStrike" cap="none" dirty="0">
                          <a:solidFill>
                            <a:schemeClr val="tx1"/>
                          </a:solidFill>
                          <a:effectLst/>
                          <a:latin typeface="Arial"/>
                          <a:ea typeface="+mn-ea"/>
                          <a:cs typeface="+mn-cs"/>
                          <a:sym typeface="Arial"/>
                        </a:rPr>
                        <a:t>398189</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100" b="0" i="0" u="none" strike="noStrike" dirty="0">
                          <a:effectLst/>
                          <a:latin typeface="Arial"/>
                        </a:rPr>
                        <a:t>79</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8990">
                <a:tc>
                  <a:txBody>
                    <a:bodyPr/>
                    <a:lstStyle/>
                    <a:p>
                      <a:pPr algn="l" fontAlgn="b"/>
                      <a:r>
                        <a:rPr lang="en-ZA" sz="1100" b="0" i="0" u="none" strike="noStrike" dirty="0">
                          <a:effectLst/>
                          <a:latin typeface="Arial"/>
                        </a:rPr>
                        <a:t>Informal</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R="0" algn="l" rtl="0" fontAlgn="b">
                        <a:lnSpc>
                          <a:spcPct val="100000"/>
                        </a:lnSpc>
                        <a:spcBef>
                          <a:spcPts val="0"/>
                        </a:spcBef>
                        <a:spcAft>
                          <a:spcPts val="0"/>
                        </a:spcAft>
                        <a:buClr>
                          <a:srgbClr val="000000"/>
                        </a:buClr>
                        <a:buFont typeface="Arial"/>
                      </a:pPr>
                      <a:r>
                        <a:rPr lang="en-ZA" sz="1100" b="0" i="0" u="none" strike="noStrike" cap="none" dirty="0">
                          <a:solidFill>
                            <a:schemeClr val="tx1"/>
                          </a:solidFill>
                          <a:effectLst/>
                          <a:latin typeface="Arial"/>
                          <a:ea typeface="+mn-ea"/>
                          <a:cs typeface="+mn-cs"/>
                          <a:sym typeface="Arial"/>
                        </a:rPr>
                        <a:t>14326</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100" b="0" i="0" u="none" strike="noStrike" dirty="0">
                          <a:effectLst/>
                          <a:latin typeface="Arial"/>
                        </a:rPr>
                        <a:t>3</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68990">
                <a:tc>
                  <a:txBody>
                    <a:bodyPr/>
                    <a:lstStyle/>
                    <a:p>
                      <a:pPr algn="l" fontAlgn="b"/>
                      <a:r>
                        <a:rPr lang="en-ZA" sz="1100" b="0" i="0" u="none" strike="noStrike" dirty="0">
                          <a:effectLst/>
                          <a:latin typeface="Arial"/>
                        </a:rPr>
                        <a:t>Traditional</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R="0" algn="l" rtl="0" fontAlgn="b">
                        <a:lnSpc>
                          <a:spcPct val="100000"/>
                        </a:lnSpc>
                        <a:spcBef>
                          <a:spcPts val="0"/>
                        </a:spcBef>
                        <a:spcAft>
                          <a:spcPts val="0"/>
                        </a:spcAft>
                        <a:buClr>
                          <a:srgbClr val="000000"/>
                        </a:buClr>
                        <a:buFont typeface="Arial"/>
                      </a:pPr>
                      <a:r>
                        <a:rPr lang="en-ZA" sz="1100" b="0" i="0" u="none" strike="noStrike" cap="none" dirty="0">
                          <a:solidFill>
                            <a:schemeClr val="tx1"/>
                          </a:solidFill>
                          <a:effectLst/>
                          <a:latin typeface="Arial"/>
                          <a:ea typeface="+mn-ea"/>
                          <a:cs typeface="+mn-cs"/>
                          <a:sym typeface="Arial"/>
                        </a:rPr>
                        <a:t>19676</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100" b="0" i="0" u="none" strike="noStrike" dirty="0">
                          <a:effectLst/>
                          <a:latin typeface="Arial"/>
                        </a:rPr>
                        <a:t>4</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68990">
                <a:tc>
                  <a:txBody>
                    <a:bodyPr/>
                    <a:lstStyle/>
                    <a:p>
                      <a:pPr algn="l" fontAlgn="b"/>
                      <a:r>
                        <a:rPr lang="en-ZA" sz="1100" b="0" i="0" u="none" strike="noStrike" dirty="0">
                          <a:effectLst/>
                          <a:latin typeface="Arial"/>
                        </a:rPr>
                        <a:t>Other</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R="0" algn="l" rtl="0" fontAlgn="b">
                        <a:lnSpc>
                          <a:spcPct val="100000"/>
                        </a:lnSpc>
                        <a:spcBef>
                          <a:spcPts val="0"/>
                        </a:spcBef>
                        <a:spcAft>
                          <a:spcPts val="0"/>
                        </a:spcAft>
                        <a:buClr>
                          <a:srgbClr val="000000"/>
                        </a:buClr>
                        <a:buFont typeface="Arial"/>
                      </a:pPr>
                      <a:r>
                        <a:rPr lang="en-ZA" sz="1100" b="0" i="0" u="none" strike="noStrike" cap="none" dirty="0">
                          <a:solidFill>
                            <a:schemeClr val="tx1"/>
                          </a:solidFill>
                          <a:effectLst/>
                          <a:latin typeface="Arial"/>
                          <a:ea typeface="+mn-ea"/>
                          <a:cs typeface="+mn-cs"/>
                          <a:sym typeface="Arial"/>
                        </a:rPr>
                        <a:t>834</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100" b="0" i="0" u="none" strike="noStrike" dirty="0">
                          <a:effectLst/>
                          <a:latin typeface="Arial"/>
                        </a:rPr>
                        <a:t>0,2</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31296">
                <a:tc>
                  <a:txBody>
                    <a:bodyPr/>
                    <a:lstStyle/>
                    <a:p>
                      <a:pPr algn="r" fontAlgn="b"/>
                      <a:r>
                        <a:rPr lang="en-ZA" sz="1100" b="1" i="0" u="none" strike="noStrike" dirty="0">
                          <a:effectLst/>
                          <a:latin typeface="Arial"/>
                        </a:rPr>
                        <a:t>Total</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R="0" algn="l" rtl="0" fontAlgn="b">
                        <a:lnSpc>
                          <a:spcPct val="100000"/>
                        </a:lnSpc>
                        <a:spcBef>
                          <a:spcPts val="0"/>
                        </a:spcBef>
                        <a:spcAft>
                          <a:spcPts val="0"/>
                        </a:spcAft>
                        <a:buClr>
                          <a:srgbClr val="000000"/>
                        </a:buClr>
                        <a:buFont typeface="Arial"/>
                      </a:pPr>
                      <a:r>
                        <a:rPr lang="en-ZA" sz="1100" b="1" i="0" u="none" strike="noStrike" cap="none" dirty="0">
                          <a:solidFill>
                            <a:schemeClr val="tx1"/>
                          </a:solidFill>
                          <a:effectLst/>
                          <a:latin typeface="Arial"/>
                          <a:ea typeface="+mn-ea"/>
                          <a:cs typeface="+mn-cs"/>
                          <a:sym typeface="Arial"/>
                        </a:rPr>
                        <a:t>503110</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ZA" sz="1100" b="1" i="0" u="none" strike="noStrike" dirty="0">
                          <a:effectLst/>
                          <a:latin typeface="Arial"/>
                        </a:rPr>
                        <a:t>100</a:t>
                      </a:r>
                    </a:p>
                  </a:txBody>
                  <a:tcPr marL="7739" marR="7739" marT="77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8286" y="1223767"/>
            <a:ext cx="4923778" cy="4356693"/>
          </a:xfrm>
          <a:prstGeom prst="rect">
            <a:avLst/>
          </a:prstGeom>
        </p:spPr>
      </p:pic>
      <p:sp>
        <p:nvSpPr>
          <p:cNvPr id="4" name="TextBox 3"/>
          <p:cNvSpPr txBox="1"/>
          <p:nvPr/>
        </p:nvSpPr>
        <p:spPr>
          <a:xfrm>
            <a:off x="163286" y="6215062"/>
            <a:ext cx="5943600" cy="642938"/>
          </a:xfrm>
          <a:prstGeom prst="rect">
            <a:avLst/>
          </a:prstGeom>
          <a:solidFill>
            <a:srgbClr val="FFFFFF"/>
          </a:solidFill>
        </p:spPr>
        <p:txBody>
          <a:bodyPr wrap="square" rtlCol="0">
            <a:spAutoFit/>
          </a:bodyPr>
          <a:lstStyle/>
          <a:p>
            <a:endParaRPr lang="en-ZA" dirty="0"/>
          </a:p>
        </p:txBody>
      </p:sp>
    </p:spTree>
    <p:extLst>
      <p:ext uri="{BB962C8B-B14F-4D97-AF65-F5344CB8AC3E}">
        <p14:creationId xmlns:p14="http://schemas.microsoft.com/office/powerpoint/2010/main" val="18932985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0877" y="5580459"/>
            <a:ext cx="2010867" cy="634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3" name="Google Shape;193;p11"/>
          <p:cNvSpPr txBox="1">
            <a:spLocks noGrp="1"/>
          </p:cNvSpPr>
          <p:nvPr>
            <p:ph type="title" idx="4294967295"/>
          </p:nvPr>
        </p:nvSpPr>
        <p:spPr>
          <a:xfrm>
            <a:off x="407266" y="642938"/>
            <a:ext cx="9104579" cy="464413"/>
          </a:xfrm>
          <a:prstGeom prst="rect">
            <a:avLst/>
          </a:prstGeom>
          <a:noFill/>
          <a:ln>
            <a:noFill/>
          </a:ln>
        </p:spPr>
        <p:txBody>
          <a:bodyPr spcFirstLastPara="1" wrap="square" lIns="74283" tIns="37131" rIns="74283" bIns="37131" anchor="ctr" anchorCtr="0">
            <a:normAutofit/>
          </a:bodyPr>
          <a:lstStyle/>
          <a:p>
            <a:pPr algn="ctr">
              <a:buSzPts val="2800"/>
            </a:pPr>
            <a:r>
              <a:rPr lang="en-ZA" sz="2275" b="1" dirty="0">
                <a:latin typeface="Arial"/>
                <a:ea typeface="Arial"/>
                <a:cs typeface="Arial"/>
                <a:sym typeface="Arial"/>
              </a:rPr>
              <a:t>EHLANZENI DISTRICT </a:t>
            </a:r>
            <a:endParaRPr sz="2275" dirty="0"/>
          </a:p>
        </p:txBody>
      </p:sp>
      <p:graphicFrame>
        <p:nvGraphicFramePr>
          <p:cNvPr id="10" name="Chart 9"/>
          <p:cNvGraphicFramePr>
            <a:graphicFrameLocks/>
          </p:cNvGraphicFramePr>
          <p:nvPr/>
        </p:nvGraphicFramePr>
        <p:xfrm>
          <a:off x="0" y="1098195"/>
          <a:ext cx="4285422" cy="2699588"/>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29209" y="3589854"/>
            <a:ext cx="3871573" cy="229935"/>
          </a:xfrm>
          <a:prstGeom prst="rect">
            <a:avLst/>
          </a:prstGeom>
          <a:noFill/>
        </p:spPr>
        <p:txBody>
          <a:bodyPr wrap="none" rtlCol="0">
            <a:spAutoFit/>
          </a:bodyPr>
          <a:lstStyle/>
          <a:p>
            <a:pPr defTabSz="742950">
              <a:buClr>
                <a:srgbClr val="000000"/>
              </a:buClr>
            </a:pPr>
            <a:r>
              <a:rPr lang="en-ZA" sz="894" b="1" kern="0" dirty="0">
                <a:solidFill>
                  <a:srgbClr val="000000"/>
                </a:solidFill>
                <a:latin typeface="Arial"/>
                <a:cs typeface="Arial"/>
                <a:sym typeface="Arial"/>
              </a:rPr>
              <a:t>Ehlanzeni Access to Refuse Removal, Electricity &amp; Sanitation, 2021</a:t>
            </a:r>
          </a:p>
        </p:txBody>
      </p:sp>
      <p:graphicFrame>
        <p:nvGraphicFramePr>
          <p:cNvPr id="13" name="Chart 12"/>
          <p:cNvGraphicFramePr>
            <a:graphicFrameLocks/>
          </p:cNvGraphicFramePr>
          <p:nvPr/>
        </p:nvGraphicFramePr>
        <p:xfrm>
          <a:off x="221751" y="3802412"/>
          <a:ext cx="3999067" cy="2383631"/>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p:cNvSpPr txBox="1"/>
          <p:nvPr/>
        </p:nvSpPr>
        <p:spPr>
          <a:xfrm>
            <a:off x="407266" y="5367902"/>
            <a:ext cx="588623" cy="229935"/>
          </a:xfrm>
          <a:prstGeom prst="rect">
            <a:avLst/>
          </a:prstGeom>
          <a:noFill/>
        </p:spPr>
        <p:txBody>
          <a:bodyPr wrap="none" rtlCol="0">
            <a:spAutoFit/>
          </a:bodyPr>
          <a:lstStyle/>
          <a:p>
            <a:pPr defTabSz="742950">
              <a:buClr>
                <a:srgbClr val="000000"/>
              </a:buClr>
            </a:pPr>
            <a:r>
              <a:rPr lang="en-ZA" sz="894" kern="0" dirty="0">
                <a:solidFill>
                  <a:srgbClr val="000000"/>
                </a:solidFill>
                <a:latin typeface="Arial"/>
                <a:cs typeface="Arial"/>
                <a:sym typeface="Arial"/>
              </a:rPr>
              <a:t>(19,4%)</a:t>
            </a:r>
          </a:p>
        </p:txBody>
      </p:sp>
      <p:sp>
        <p:nvSpPr>
          <p:cNvPr id="9" name="TextBox 8"/>
          <p:cNvSpPr txBox="1"/>
          <p:nvPr/>
        </p:nvSpPr>
        <p:spPr>
          <a:xfrm>
            <a:off x="1582123" y="5389388"/>
            <a:ext cx="428322" cy="229935"/>
          </a:xfrm>
          <a:prstGeom prst="rect">
            <a:avLst/>
          </a:prstGeom>
          <a:noFill/>
        </p:spPr>
        <p:txBody>
          <a:bodyPr wrap="none" rtlCol="0">
            <a:spAutoFit/>
          </a:bodyPr>
          <a:lstStyle/>
          <a:p>
            <a:pPr defTabSz="742950">
              <a:buClr>
                <a:srgbClr val="000000"/>
              </a:buClr>
            </a:pPr>
            <a:r>
              <a:rPr lang="en-ZA" sz="894" kern="0" dirty="0">
                <a:solidFill>
                  <a:srgbClr val="000000"/>
                </a:solidFill>
                <a:latin typeface="Arial"/>
                <a:cs typeface="Arial"/>
                <a:sym typeface="Arial"/>
              </a:rPr>
              <a:t>(5%)</a:t>
            </a:r>
          </a:p>
        </p:txBody>
      </p:sp>
      <p:sp>
        <p:nvSpPr>
          <p:cNvPr id="11" name="TextBox 10"/>
          <p:cNvSpPr txBox="1"/>
          <p:nvPr/>
        </p:nvSpPr>
        <p:spPr>
          <a:xfrm>
            <a:off x="2738407" y="5352164"/>
            <a:ext cx="492443" cy="229935"/>
          </a:xfrm>
          <a:prstGeom prst="rect">
            <a:avLst/>
          </a:prstGeom>
          <a:noFill/>
        </p:spPr>
        <p:txBody>
          <a:bodyPr wrap="none" rtlCol="0">
            <a:spAutoFit/>
          </a:bodyPr>
          <a:lstStyle/>
          <a:p>
            <a:pPr defTabSz="742950">
              <a:buClr>
                <a:srgbClr val="000000"/>
              </a:buClr>
            </a:pPr>
            <a:r>
              <a:rPr lang="en-ZA" sz="894" kern="0" dirty="0">
                <a:solidFill>
                  <a:srgbClr val="000000"/>
                </a:solidFill>
                <a:latin typeface="Arial"/>
                <a:cs typeface="Arial"/>
                <a:sym typeface="Arial"/>
              </a:rPr>
              <a:t>(23%)</a:t>
            </a:r>
          </a:p>
        </p:txBody>
      </p:sp>
      <p:sp>
        <p:nvSpPr>
          <p:cNvPr id="12" name="TextBox 11"/>
          <p:cNvSpPr txBox="1"/>
          <p:nvPr/>
        </p:nvSpPr>
        <p:spPr>
          <a:xfrm>
            <a:off x="3859592" y="5407410"/>
            <a:ext cx="524503" cy="229935"/>
          </a:xfrm>
          <a:prstGeom prst="rect">
            <a:avLst/>
          </a:prstGeom>
          <a:noFill/>
        </p:spPr>
        <p:txBody>
          <a:bodyPr wrap="none" rtlCol="0">
            <a:spAutoFit/>
          </a:bodyPr>
          <a:lstStyle/>
          <a:p>
            <a:pPr defTabSz="742950">
              <a:buClr>
                <a:srgbClr val="000000"/>
              </a:buClr>
            </a:pPr>
            <a:r>
              <a:rPr lang="en-ZA" sz="894" kern="0" dirty="0">
                <a:solidFill>
                  <a:srgbClr val="000000"/>
                </a:solidFill>
                <a:latin typeface="Arial"/>
                <a:cs typeface="Arial"/>
                <a:sym typeface="Arial"/>
              </a:rPr>
              <a:t>(2,5%)</a:t>
            </a:r>
          </a:p>
        </p:txBody>
      </p:sp>
      <p:sp>
        <p:nvSpPr>
          <p:cNvPr id="14" name="TextBox 13"/>
          <p:cNvSpPr txBox="1"/>
          <p:nvPr/>
        </p:nvSpPr>
        <p:spPr>
          <a:xfrm>
            <a:off x="1973116" y="4706282"/>
            <a:ext cx="492443" cy="229935"/>
          </a:xfrm>
          <a:prstGeom prst="rect">
            <a:avLst/>
          </a:prstGeom>
          <a:noFill/>
        </p:spPr>
        <p:txBody>
          <a:bodyPr wrap="none" rtlCol="0">
            <a:spAutoFit/>
          </a:bodyPr>
          <a:lstStyle/>
          <a:p>
            <a:pPr defTabSz="742950">
              <a:buClr>
                <a:srgbClr val="000000"/>
              </a:buClr>
            </a:pPr>
            <a:r>
              <a:rPr lang="en-ZA" sz="894" kern="0" dirty="0">
                <a:solidFill>
                  <a:srgbClr val="000000"/>
                </a:solidFill>
                <a:latin typeface="Arial"/>
                <a:cs typeface="Arial"/>
                <a:sym typeface="Arial"/>
              </a:rPr>
              <a:t>(95%)</a:t>
            </a:r>
          </a:p>
        </p:txBody>
      </p:sp>
      <p:cxnSp>
        <p:nvCxnSpPr>
          <p:cNvPr id="15" name="Straight Connector 14"/>
          <p:cNvCxnSpPr/>
          <p:nvPr/>
        </p:nvCxnSpPr>
        <p:spPr>
          <a:xfrm>
            <a:off x="4345663" y="1069234"/>
            <a:ext cx="0" cy="496711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6" name="Chart 15"/>
          <p:cNvGraphicFramePr>
            <a:graphicFrameLocks/>
          </p:cNvGraphicFramePr>
          <p:nvPr/>
        </p:nvGraphicFramePr>
        <p:xfrm>
          <a:off x="4220818" y="981264"/>
          <a:ext cx="3428394" cy="22288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Chart 16"/>
          <p:cNvGraphicFramePr>
            <a:graphicFrameLocks/>
          </p:cNvGraphicFramePr>
          <p:nvPr/>
        </p:nvGraphicFramePr>
        <p:xfrm>
          <a:off x="4427249" y="3428285"/>
          <a:ext cx="5295706" cy="2608064"/>
        </p:xfrm>
        <a:graphic>
          <a:graphicData uri="http://schemas.openxmlformats.org/drawingml/2006/chart">
            <c:chart xmlns:c="http://schemas.openxmlformats.org/drawingml/2006/chart" xmlns:r="http://schemas.openxmlformats.org/officeDocument/2006/relationships" r:id="rId7"/>
          </a:graphicData>
        </a:graphic>
      </p:graphicFrame>
      <p:sp>
        <p:nvSpPr>
          <p:cNvPr id="18" name="TextBox 17"/>
          <p:cNvSpPr txBox="1"/>
          <p:nvPr/>
        </p:nvSpPr>
        <p:spPr>
          <a:xfrm>
            <a:off x="4723839" y="3498972"/>
            <a:ext cx="2550698" cy="229935"/>
          </a:xfrm>
          <a:prstGeom prst="rect">
            <a:avLst/>
          </a:prstGeom>
          <a:noFill/>
        </p:spPr>
        <p:txBody>
          <a:bodyPr wrap="none" rtlCol="0">
            <a:spAutoFit/>
          </a:bodyPr>
          <a:lstStyle/>
          <a:p>
            <a:pPr defTabSz="742950">
              <a:buClr>
                <a:srgbClr val="000000"/>
              </a:buClr>
            </a:pPr>
            <a:r>
              <a:rPr lang="en-ZA" sz="894" b="1" kern="0" dirty="0">
                <a:solidFill>
                  <a:srgbClr val="000000"/>
                </a:solidFill>
                <a:latin typeface="Arial"/>
                <a:cs typeface="Arial"/>
                <a:sym typeface="Arial"/>
              </a:rPr>
              <a:t>Households without  access to piped water</a:t>
            </a:r>
          </a:p>
        </p:txBody>
      </p:sp>
      <p:graphicFrame>
        <p:nvGraphicFramePr>
          <p:cNvPr id="2" name="Table 1"/>
          <p:cNvGraphicFramePr>
            <a:graphicFrameLocks noGrp="1"/>
          </p:cNvGraphicFramePr>
          <p:nvPr/>
        </p:nvGraphicFramePr>
        <p:xfrm>
          <a:off x="7326085" y="1282392"/>
          <a:ext cx="2483008" cy="1826082"/>
        </p:xfrm>
        <a:graphic>
          <a:graphicData uri="http://schemas.openxmlformats.org/drawingml/2006/table">
            <a:tbl>
              <a:tblPr/>
              <a:tblGrid>
                <a:gridCol w="866751">
                  <a:extLst>
                    <a:ext uri="{9D8B030D-6E8A-4147-A177-3AD203B41FA5}">
                      <a16:colId xmlns:a16="http://schemas.microsoft.com/office/drawing/2014/main" val="20000"/>
                    </a:ext>
                  </a:extLst>
                </a:gridCol>
                <a:gridCol w="890799">
                  <a:extLst>
                    <a:ext uri="{9D8B030D-6E8A-4147-A177-3AD203B41FA5}">
                      <a16:colId xmlns:a16="http://schemas.microsoft.com/office/drawing/2014/main" val="20001"/>
                    </a:ext>
                  </a:extLst>
                </a:gridCol>
                <a:gridCol w="725458">
                  <a:extLst>
                    <a:ext uri="{9D8B030D-6E8A-4147-A177-3AD203B41FA5}">
                      <a16:colId xmlns:a16="http://schemas.microsoft.com/office/drawing/2014/main" val="20002"/>
                    </a:ext>
                  </a:extLst>
                </a:gridCol>
              </a:tblGrid>
              <a:tr h="552569">
                <a:tc>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Municipalities</a:t>
                      </a:r>
                    </a:p>
                  </a:txBody>
                  <a:tcPr marL="7739" marR="7739" marT="77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HH Without Access to flush/Chemical toilets</a:t>
                      </a:r>
                    </a:p>
                  </a:txBody>
                  <a:tcPr marL="7739" marR="7739" marT="77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ZA" sz="900" b="1" i="0" u="none" strike="noStrike" dirty="0">
                          <a:solidFill>
                            <a:srgbClr val="000000"/>
                          </a:solidFill>
                          <a:effectLst/>
                          <a:latin typeface="Arial" panose="020B0604020202020204" pitchFamily="34" charset="0"/>
                          <a:cs typeface="Arial" panose="020B0604020202020204" pitchFamily="34" charset="0"/>
                        </a:rPr>
                        <a:t>HH Without Access to Electricity</a:t>
                      </a:r>
                    </a:p>
                  </a:txBody>
                  <a:tcPr marL="7739" marR="7739" marT="773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316600">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Thaba Chweu</a:t>
                      </a:r>
                    </a:p>
                  </a:txBody>
                  <a:tcPr marL="7739" marR="7739" marT="77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27,9%</a:t>
                      </a:r>
                    </a:p>
                  </a:txBody>
                  <a:tcPr marL="7739" marR="7739" marT="77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9,5%</a:t>
                      </a:r>
                    </a:p>
                  </a:txBody>
                  <a:tcPr marL="7739" marR="7739" marT="77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8648">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City of Mbombela</a:t>
                      </a:r>
                    </a:p>
                  </a:txBody>
                  <a:tcPr marL="7739" marR="7739" marT="77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63,9%</a:t>
                      </a:r>
                    </a:p>
                  </a:txBody>
                  <a:tcPr marL="7739" marR="7739" marT="77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4,0%</a:t>
                      </a:r>
                    </a:p>
                  </a:txBody>
                  <a:tcPr marL="7739" marR="7739" marT="77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93418">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Nkomazi</a:t>
                      </a:r>
                    </a:p>
                  </a:txBody>
                  <a:tcPr marL="7739" marR="7739" marT="77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87,4%</a:t>
                      </a:r>
                    </a:p>
                  </a:txBody>
                  <a:tcPr marL="7739" marR="7739" marT="77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a:solidFill>
                            <a:srgbClr val="000000"/>
                          </a:solidFill>
                          <a:effectLst/>
                          <a:latin typeface="Arial" panose="020B0604020202020204" pitchFamily="34" charset="0"/>
                          <a:cs typeface="Arial" panose="020B0604020202020204" pitchFamily="34" charset="0"/>
                        </a:rPr>
                        <a:t>3,7%</a:t>
                      </a:r>
                    </a:p>
                  </a:txBody>
                  <a:tcPr marL="7739" marR="7739" marT="77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91037">
                <a:tc>
                  <a:txBody>
                    <a:bodyPr/>
                    <a:lstStyle/>
                    <a:p>
                      <a:pPr algn="l" fontAlgn="b"/>
                      <a:r>
                        <a:rPr lang="en-ZA" sz="900" b="0" i="0" u="none" strike="noStrike">
                          <a:solidFill>
                            <a:srgbClr val="000000"/>
                          </a:solidFill>
                          <a:effectLst/>
                          <a:latin typeface="Arial" panose="020B0604020202020204" pitchFamily="34" charset="0"/>
                          <a:cs typeface="Arial" panose="020B0604020202020204" pitchFamily="34" charset="0"/>
                        </a:rPr>
                        <a:t>Bushbuckridge</a:t>
                      </a:r>
                    </a:p>
                  </a:txBody>
                  <a:tcPr marL="7739" marR="7739" marT="77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81,7%</a:t>
                      </a:r>
                    </a:p>
                  </a:txBody>
                  <a:tcPr marL="7739" marR="7739" marT="77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ZA" sz="900" b="0" i="0" u="none" strike="noStrike" dirty="0">
                          <a:solidFill>
                            <a:srgbClr val="000000"/>
                          </a:solidFill>
                          <a:effectLst/>
                          <a:latin typeface="Arial" panose="020B0604020202020204" pitchFamily="34" charset="0"/>
                          <a:cs typeface="Arial" panose="020B0604020202020204" pitchFamily="34" charset="0"/>
                        </a:rPr>
                        <a:t>2,1%</a:t>
                      </a:r>
                    </a:p>
                  </a:txBody>
                  <a:tcPr marL="7739" marR="7739" marT="773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extBox 2"/>
          <p:cNvSpPr txBox="1"/>
          <p:nvPr/>
        </p:nvSpPr>
        <p:spPr>
          <a:xfrm>
            <a:off x="221751" y="6215062"/>
            <a:ext cx="5917792" cy="642938"/>
          </a:xfrm>
          <a:prstGeom prst="rect">
            <a:avLst/>
          </a:prstGeom>
          <a:solidFill>
            <a:srgbClr val="FFFFFF"/>
          </a:solidFill>
        </p:spPr>
        <p:txBody>
          <a:bodyPr wrap="square" rtlCol="0">
            <a:spAutoFit/>
          </a:bodyPr>
          <a:lstStyle/>
          <a:p>
            <a:endParaRPr lang="en-ZA" dirty="0"/>
          </a:p>
        </p:txBody>
      </p:sp>
    </p:spTree>
    <p:extLst>
      <p:ext uri="{BB962C8B-B14F-4D97-AF65-F5344CB8AC3E}">
        <p14:creationId xmlns:p14="http://schemas.microsoft.com/office/powerpoint/2010/main" val="800858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1016"/>
            <a:ext cx="9906000" cy="523220"/>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eaLnBrk="1" hangingPunct="1"/>
            <a:r>
              <a:rPr lang="en-US" altLang="en-US" sz="2800" dirty="0">
                <a:solidFill>
                  <a:prstClr val="black"/>
                </a:solidFill>
                <a:ea typeface="+mj-ea"/>
                <a:cs typeface="Arial" panose="020B0604020202020204" pitchFamily="34" charset="0"/>
              </a:rPr>
              <a:t>Funded/Unfunded Budget Outcomes</a:t>
            </a:r>
            <a:endParaRPr kumimoji="0" lang="en-US" sz="1800"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6</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6" name="Content Placeholder 4"/>
          <p:cNvSpPr txBox="1">
            <a:spLocks/>
          </p:cNvSpPr>
          <p:nvPr/>
        </p:nvSpPr>
        <p:spPr>
          <a:xfrm>
            <a:off x="77152" y="614212"/>
            <a:ext cx="8941037" cy="53463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4950" marR="0" lvl="1" indent="0" algn="just" defTabSz="457200" rtl="0" eaLnBrk="1" fontAlgn="auto" latinLnBrk="0" hangingPunct="1">
              <a:lnSpc>
                <a:spcPct val="100000"/>
              </a:lnSpc>
              <a:spcBef>
                <a:spcPct val="20000"/>
              </a:spcBef>
              <a:spcAft>
                <a:spcPts val="0"/>
              </a:spcAft>
              <a:buClrTx/>
              <a:buSzTx/>
              <a:buFont typeface="Arial"/>
              <a:buNone/>
              <a:tabLst/>
              <a:defRPr/>
            </a:pPr>
            <a:endParaRPr kumimoji="0" lang="en-ZA" sz="2000" b="0" i="1"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en-GB" sz="16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3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6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Wingdings" panose="05000000000000000000" pitchFamily="2" charset="2"/>
              <a:buChar char="q"/>
              <a:tabLst/>
              <a:defRPr/>
            </a:pPr>
            <a:endParaRPr kumimoji="0" lang="en-US" sz="16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5" name="Rectangle 4"/>
          <p:cNvSpPr/>
          <p:nvPr/>
        </p:nvSpPr>
        <p:spPr>
          <a:xfrm>
            <a:off x="161925" y="614212"/>
            <a:ext cx="9144000" cy="5156220"/>
          </a:xfrm>
          <a:prstGeom prst="rect">
            <a:avLst/>
          </a:prstGeom>
        </p:spPr>
        <p:txBody>
          <a:bodyPr wrap="square">
            <a:spAutoFit/>
          </a:bodyPr>
          <a:lstStyle/>
          <a:p>
            <a:pPr marL="228600" marR="0" lvl="0" indent="-228600" algn="just" defTabSz="91440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ZA"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 the 2021/2022 financial year 10 municipalities adopted unfunded budgets.</a:t>
            </a:r>
            <a:r>
              <a:rPr kumimoji="0" lang="en-US" sz="1600" b="1" i="0" u="none" strike="noStrike" kern="0" cap="none" spc="0" normalizeH="0" baseline="0" noProof="0" dirty="0">
                <a:ln>
                  <a:noFill/>
                </a:ln>
                <a:solidFill>
                  <a:prstClr val="black"/>
                </a:solidFill>
                <a:effectLst/>
                <a:uLnTx/>
                <a:uFillTx/>
              </a:rPr>
              <a:t> </a:t>
            </a:r>
            <a:r>
              <a:rPr kumimoji="0" lang="en-US" sz="16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Msukaligwa</a:t>
            </a:r>
            <a:r>
              <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Mkhondo</a:t>
            </a:r>
            <a:r>
              <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Lekwa</a:t>
            </a:r>
            <a:r>
              <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Dipaleseng,</a:t>
            </a: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Govan</a:t>
            </a:r>
            <a:r>
              <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Mbeki, Victor </a:t>
            </a:r>
            <a:r>
              <a:rPr kumimoji="0" lang="en-US" sz="16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Khanye</a:t>
            </a: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Emalahleni</a:t>
            </a:r>
            <a:r>
              <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Dr</a:t>
            </a:r>
            <a:r>
              <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J.S. </a:t>
            </a:r>
            <a:r>
              <a:rPr kumimoji="0" lang="en-US" sz="16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Moroka</a:t>
            </a: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Thaba</a:t>
            </a:r>
            <a:r>
              <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Chweu</a:t>
            </a: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and </a:t>
            </a:r>
            <a:r>
              <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Nkomazi.</a:t>
            </a:r>
            <a:endPar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algn="just" defTabSz="91440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ZA"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These municipalities were instructed to develop budget funding plans, obtain Council approvals and implement these plans to improve the unfunded status.</a:t>
            </a:r>
            <a:r>
              <a:rPr kumimoji="0" lang="en-US" sz="1600" b="1" i="0" u="none" strike="noStrike" kern="0" cap="none" spc="0" normalizeH="0" baseline="0" noProof="0" dirty="0">
                <a:ln>
                  <a:noFill/>
                </a:ln>
                <a:solidFill>
                  <a:prstClr val="black"/>
                </a:solidFill>
                <a:effectLst/>
                <a:uLnTx/>
                <a:uFillTx/>
              </a:rPr>
              <a:t> </a:t>
            </a:r>
            <a:endParaRPr kumimoji="0" lang="en-ZA"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algn="just" defTabSz="91440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ZA"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changes to the unfunded budgets were to be incorporated into the 2021/2022 midyear adjustment budget process.</a:t>
            </a:r>
          </a:p>
          <a:p>
            <a:pPr marL="228600" marR="0" lvl="0" indent="-228600" algn="just" defTabSz="91440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ZA"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status is that PT only received the budget funding plans from </a:t>
            </a:r>
            <a:r>
              <a:rPr kumimoji="0" lang="en-ZA" sz="16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Emalahleni</a:t>
            </a:r>
            <a:r>
              <a:rPr kumimoji="0" lang="en-ZA"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Govan Mbeki, </a:t>
            </a:r>
            <a:r>
              <a:rPr kumimoji="0" lang="en-ZA" sz="16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Lekwa</a:t>
            </a:r>
            <a:r>
              <a:rPr kumimoji="0" lang="en-ZA"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and </a:t>
            </a:r>
            <a:r>
              <a:rPr kumimoji="0" lang="en-ZA" sz="16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Thaba</a:t>
            </a:r>
            <a:r>
              <a:rPr kumimoji="0" lang="en-ZA"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ZA" sz="16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Chweu.The</a:t>
            </a:r>
            <a:r>
              <a:rPr kumimoji="0" lang="en-ZA"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progress reports with regards to implementation were only received from </a:t>
            </a:r>
            <a:r>
              <a:rPr kumimoji="0" lang="en-ZA" sz="16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Emalahleni</a:t>
            </a:r>
            <a:r>
              <a:rPr kumimoji="0" lang="en-ZA"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228600" marR="0" lvl="0" indent="-228600" algn="just" defTabSz="91440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ZA"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Did this help us?</a:t>
            </a:r>
          </a:p>
          <a:p>
            <a:pPr marL="228600" marR="0" lvl="0" indent="-228600" algn="just" defTabSz="91440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ZA"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situation currently is that 8 municipalities adopted unfunded budgets for 2022/23 financial year.</a:t>
            </a:r>
            <a:r>
              <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Msukaligwa</a:t>
            </a:r>
            <a:r>
              <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Mkhondo</a:t>
            </a:r>
            <a:r>
              <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Lekwa</a:t>
            </a:r>
            <a:r>
              <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Dipaleseng,</a:t>
            </a: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Govan</a:t>
            </a:r>
            <a:r>
              <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Mbeki, Victor </a:t>
            </a:r>
            <a:r>
              <a:rPr kumimoji="0" lang="en-US" sz="16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Khanye</a:t>
            </a: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Emalahleni</a:t>
            </a:r>
            <a:r>
              <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Thaba</a:t>
            </a:r>
            <a:r>
              <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Chweu</a:t>
            </a:r>
            <a:r>
              <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and Steve </a:t>
            </a:r>
            <a:r>
              <a:rPr kumimoji="0" lang="en-US" sz="1600" b="1"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Tswhete</a:t>
            </a:r>
            <a:r>
              <a:rPr kumimoji="0" lang="en-US" sz="16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(with technical error).</a:t>
            </a:r>
            <a:endParaRPr kumimoji="0" lang="en-US"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algn="just" defTabSz="91440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ZA" sz="16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Emalahleni</a:t>
            </a:r>
            <a:r>
              <a:rPr kumimoji="0" lang="en-ZA"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was the only municipality that submitted their budget funding plan with progress on implementation.</a:t>
            </a:r>
          </a:p>
          <a:p>
            <a:pPr marL="0" marR="0" lvl="0" indent="0" algn="just" defTabSz="914400" eaLnBrk="1" fontAlgn="auto" latinLnBrk="0" hangingPunct="1">
              <a:lnSpc>
                <a:spcPct val="115000"/>
              </a:lnSpc>
              <a:spcBef>
                <a:spcPts val="1000"/>
              </a:spcBef>
              <a:spcAft>
                <a:spcPts val="0"/>
              </a:spcAft>
              <a:buClrTx/>
              <a:buSzTx/>
              <a:buFontTx/>
              <a:buNone/>
              <a:tabLst/>
              <a:defRPr/>
            </a:pPr>
            <a:endParaRPr kumimoji="0" lang="en-ZA"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5168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0"/>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defTabSz="742950" eaLnBrk="1" hangingPunct="1"/>
            <a:r>
              <a:rPr lang="en-ZA" b="1" dirty="0">
                <a:solidFill>
                  <a:prstClr val="black"/>
                </a:solidFill>
                <a:ea typeface="+mj-ea"/>
                <a:cs typeface="Arial" panose="020B0604020202020204" pitchFamily="34" charset="0"/>
              </a:rPr>
              <a:t>EHLANZENI DISTRICT</a:t>
            </a:r>
            <a:endParaRPr kumimoji="0" lang="en-ZA" altLang="en-US" sz="2925" b="0" i="0" u="none" strike="noStrike" kern="1200" cap="none" spc="0" normalizeH="0" baseline="0" noProof="0" dirty="0">
              <a:ln>
                <a:noFill/>
              </a:ln>
              <a:solidFill>
                <a:srgbClr val="000000"/>
              </a:solidFill>
              <a:effectLst/>
              <a:uLnTx/>
              <a:uFillTx/>
              <a:cs typeface="Arial" panose="020B0604020202020204" pitchFamily="34" charset="0"/>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60</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1314584975"/>
              </p:ext>
            </p:extLst>
          </p:nvPr>
        </p:nvGraphicFramePr>
        <p:xfrm>
          <a:off x="24764" y="461665"/>
          <a:ext cx="9881236" cy="5731764"/>
        </p:xfrm>
        <a:graphic>
          <a:graphicData uri="http://schemas.openxmlformats.org/drawingml/2006/table">
            <a:tbl>
              <a:tblPr firstRow="1" bandRow="1"/>
              <a:tblGrid>
                <a:gridCol w="1440980">
                  <a:extLst>
                    <a:ext uri="{9D8B030D-6E8A-4147-A177-3AD203B41FA5}">
                      <a16:colId xmlns:a16="http://schemas.microsoft.com/office/drawing/2014/main" val="3212686848"/>
                    </a:ext>
                  </a:extLst>
                </a:gridCol>
                <a:gridCol w="8440256">
                  <a:extLst>
                    <a:ext uri="{9D8B030D-6E8A-4147-A177-3AD203B41FA5}">
                      <a16:colId xmlns:a16="http://schemas.microsoft.com/office/drawing/2014/main" val="777191787"/>
                    </a:ext>
                  </a:extLst>
                </a:gridCol>
              </a:tblGrid>
              <a:tr h="188976">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Times New Roman" charset="0"/>
                        </a:rPr>
                        <a:t>Political</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lvl="0" indent="-171450" algn="just">
                        <a:lnSpc>
                          <a:spcPct val="115000"/>
                        </a:lnSpc>
                        <a:spcAft>
                          <a:spcPts val="600"/>
                        </a:spcAft>
                        <a:buFont typeface="Arial" charset="0"/>
                        <a:buChar char="•"/>
                      </a:pPr>
                      <a:r>
                        <a:rPr lang="en-GB" sz="1200" dirty="0">
                          <a:solidFill>
                            <a:schemeClr val="tx1"/>
                          </a:solidFill>
                          <a:effectLst/>
                          <a:latin typeface="Arial Narrow" panose="020B0606020202030204" pitchFamily="34" charset="0"/>
                          <a:ea typeface="Times New Roman" charset="0"/>
                          <a:cs typeface="Arial" panose="020B0604020202020204" pitchFamily="34" charset="0"/>
                        </a:rPr>
                        <a:t>The </a:t>
                      </a:r>
                      <a:r>
                        <a:rPr lang="en-GB" sz="1200" baseline="0" dirty="0">
                          <a:solidFill>
                            <a:schemeClr val="tx1"/>
                          </a:solidFill>
                          <a:effectLst/>
                          <a:latin typeface="Arial Narrow" panose="020B0606020202030204" pitchFamily="34" charset="0"/>
                          <a:ea typeface="Times New Roman" charset="0"/>
                          <a:cs typeface="Arial" panose="020B0604020202020204" pitchFamily="34" charset="0"/>
                        </a:rPr>
                        <a:t>councils of the all municipalities within the district are</a:t>
                      </a:r>
                      <a:r>
                        <a:rPr lang="en-GB" sz="1200" dirty="0">
                          <a:solidFill>
                            <a:schemeClr val="tx1"/>
                          </a:solidFill>
                          <a:effectLst/>
                          <a:latin typeface="Arial Narrow" panose="020B0606020202030204" pitchFamily="34" charset="0"/>
                          <a:ea typeface="Times New Roman" charset="0"/>
                          <a:cs typeface="Arial" panose="020B0604020202020204" pitchFamily="34" charset="0"/>
                        </a:rPr>
                        <a:t> politically stable.</a:t>
                      </a:r>
                      <a:r>
                        <a:rPr lang="en-GB" sz="1200" baseline="0" dirty="0">
                          <a:solidFill>
                            <a:schemeClr val="tx1"/>
                          </a:solidFill>
                          <a:effectLst/>
                          <a:latin typeface="Arial Narrow" panose="020B0606020202030204" pitchFamily="34" charset="0"/>
                          <a:ea typeface="Times New Roman" charset="0"/>
                          <a:cs typeface="Arial" panose="020B0604020202020204" pitchFamily="34" charset="0"/>
                        </a:rPr>
                        <a:t>  Nkomazi municipality has now new Troika members.</a:t>
                      </a:r>
                      <a:endParaRPr lang="en-GB" sz="1200" dirty="0">
                        <a:solidFill>
                          <a:schemeClr val="tx1"/>
                        </a:solidFill>
                        <a:effectLst/>
                        <a:latin typeface="Arial Narrow" panose="020B0606020202030204" pitchFamily="34" charset="0"/>
                        <a:ea typeface="Times New Roman" charset="0"/>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430421"/>
                  </a:ext>
                </a:extLst>
              </a:tr>
              <a:tr h="1352254">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Governance</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marR="0" lvl="0" indent="-171450" algn="just" defTabSz="457200" rtl="0" eaLnBrk="1" fontAlgn="auto" latinLnBrk="0" hangingPunct="1">
                        <a:lnSpc>
                          <a:spcPct val="115000"/>
                        </a:lnSpc>
                        <a:spcBef>
                          <a:spcPts val="0"/>
                        </a:spcBef>
                        <a:spcAft>
                          <a:spcPts val="600"/>
                        </a:spcAft>
                        <a:buClrTx/>
                        <a:buSzTx/>
                        <a:buFont typeface="Arial" charset="0"/>
                        <a:buChar char="•"/>
                        <a:tabLst/>
                        <a:defRPr/>
                      </a:pPr>
                      <a:r>
                        <a:rPr lang="en-ZA" sz="1200" b="1" dirty="0">
                          <a:solidFill>
                            <a:schemeClr val="tx1"/>
                          </a:solidFill>
                          <a:effectLst/>
                          <a:latin typeface="Arial Narrow" panose="020B0606020202030204" pitchFamily="34" charset="0"/>
                          <a:ea typeface="Calibri" charset="0"/>
                          <a:cs typeface="Arial" panose="020B0604020202020204" pitchFamily="34" charset="0"/>
                        </a:rPr>
                        <a:t>Establishment and Functionality of Council, MPAC, Risk Management Committee and Audit Committee issues processed by these committees: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Delegations are currently being reviewed, the MPAC, Risk Committee and Audit Committee including Section 79 and Section 80 committees have been established across the municipalities. </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Councils are sitting as per legislation.</a:t>
                      </a:r>
                    </a:p>
                    <a:p>
                      <a:pPr marL="171450" lvl="0" indent="-171450" algn="just">
                        <a:lnSpc>
                          <a:spcPct val="115000"/>
                        </a:lnSpc>
                        <a:spcAft>
                          <a:spcPts val="600"/>
                        </a:spcAft>
                        <a:buFont typeface="Arial" charset="0"/>
                        <a:buChar char="•"/>
                      </a:pPr>
                      <a:r>
                        <a:rPr lang="en-ZA" sz="1200" b="1" dirty="0">
                          <a:solidFill>
                            <a:schemeClr val="tx1"/>
                          </a:solidFill>
                          <a:effectLst/>
                          <a:latin typeface="Arial Narrow" panose="020B0606020202030204" pitchFamily="34" charset="0"/>
                          <a:ea typeface="Calibri" charset="0"/>
                          <a:cs typeface="Arial" panose="020B0604020202020204" pitchFamily="34" charset="0"/>
                        </a:rPr>
                        <a:t>Provincial</a:t>
                      </a:r>
                      <a:r>
                        <a:rPr lang="en-ZA" sz="1200" b="1" baseline="0" dirty="0">
                          <a:solidFill>
                            <a:schemeClr val="tx1"/>
                          </a:solidFill>
                          <a:effectLst/>
                          <a:latin typeface="Arial Narrow" panose="020B0606020202030204" pitchFamily="34" charset="0"/>
                          <a:ea typeface="Calibri" charset="0"/>
                          <a:cs typeface="Arial" panose="020B0604020202020204" pitchFamily="34" charset="0"/>
                        </a:rPr>
                        <a:t> Intervention </a:t>
                      </a:r>
                      <a:r>
                        <a:rPr lang="en-ZA" sz="1200" dirty="0">
                          <a:solidFill>
                            <a:schemeClr val="tx1"/>
                          </a:solidFill>
                          <a:effectLst/>
                          <a:latin typeface="Arial Narrow" panose="020B0606020202030204" pitchFamily="34" charset="0"/>
                          <a:ea typeface="Calibri" charset="0"/>
                          <a:cs typeface="Arial" panose="020B0604020202020204" pitchFamily="34" charset="0"/>
                        </a:rPr>
                        <a:t>: The Thaba</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 Chweu </a:t>
                      </a:r>
                      <a:r>
                        <a:rPr lang="en-ZA" sz="1200" dirty="0">
                          <a:solidFill>
                            <a:schemeClr val="tx1"/>
                          </a:solidFill>
                          <a:effectLst/>
                          <a:latin typeface="Arial Narrow" panose="020B0606020202030204" pitchFamily="34" charset="0"/>
                          <a:ea typeface="Calibri" charset="0"/>
                          <a:cs typeface="Arial" panose="020B0604020202020204" pitchFamily="34" charset="0"/>
                        </a:rPr>
                        <a:t>Municipality is under an intervention in terms of Section 139 (1) of the Local Government: Municipal Finance Management Act, 2003 whilst the Department of COGTA has instituted an investigation in terms of section 106 (1) (b) of the LG: Municipal Systems Act, 2000, in Nkomazi municipality. The investigation has been completed and the report is yet to be tabled before council.</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 A section 106(1)(b), of Act 2000 is underway in Bushbuckridge municipality.</a:t>
                      </a:r>
                      <a:endParaRPr lang="en-ZA" sz="1200" dirty="0">
                        <a:solidFill>
                          <a:schemeClr val="tx1"/>
                        </a:solidFill>
                        <a:effectLst/>
                        <a:latin typeface="Arial Narrow" panose="020B0606020202030204" pitchFamily="34" charset="0"/>
                        <a:ea typeface="Calibri" charset="0"/>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3107117"/>
                  </a:ext>
                </a:extLst>
              </a:tr>
              <a:tr h="1093503">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Institutional Arrangement</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lvl="0" indent="-171450" algn="just">
                        <a:lnSpc>
                          <a:spcPct val="115000"/>
                        </a:lnSpc>
                        <a:spcAft>
                          <a:spcPts val="600"/>
                        </a:spcAft>
                        <a:buFont typeface="Arial" panose="020B0604020202020204" pitchFamily="34" charset="0"/>
                        <a:buChar char="•"/>
                      </a:pPr>
                      <a:r>
                        <a:rPr lang="en-ZA" sz="1200" b="1" dirty="0">
                          <a:effectLst/>
                          <a:latin typeface="Arial Narrow" panose="020B0606020202030204" pitchFamily="34" charset="0"/>
                          <a:ea typeface="Calibri" charset="0"/>
                          <a:cs typeface="Arial" panose="020B0604020202020204" pitchFamily="34" charset="0"/>
                        </a:rPr>
                        <a:t>Status of filling of Top 6: </a:t>
                      </a:r>
                      <a:r>
                        <a:rPr lang="en-ZA" sz="1200" b="0" baseline="0" dirty="0">
                          <a:effectLst/>
                          <a:latin typeface="Arial Narrow" panose="020B0606020202030204" pitchFamily="34" charset="0"/>
                          <a:ea typeface="Calibri" charset="0"/>
                          <a:cs typeface="Arial" panose="020B0604020202020204" pitchFamily="34" charset="0"/>
                        </a:rPr>
                        <a:t> </a:t>
                      </a:r>
                      <a:r>
                        <a:rPr lang="en-ZA" sz="1200" dirty="0">
                          <a:effectLst/>
                          <a:latin typeface="Arial Narrow" panose="020B0606020202030204" pitchFamily="34" charset="0"/>
                          <a:ea typeface="Calibri" charset="0"/>
                          <a:cs typeface="Arial" panose="020B0604020202020204" pitchFamily="34" charset="0"/>
                        </a:rPr>
                        <a:t> The District with its municipalities has filled 25 of the 36 senior management positions which include the Municipal Manager, CFO, Director Corporate Services, Director Technical Services, Director Community Services, and Director Development and Planning, 8 positions remain vacant. </a:t>
                      </a:r>
                    </a:p>
                    <a:p>
                      <a:pPr marL="171450" lvl="0" indent="-171450" algn="just">
                        <a:lnSpc>
                          <a:spcPct val="115000"/>
                        </a:lnSpc>
                        <a:spcAft>
                          <a:spcPts val="600"/>
                        </a:spcAft>
                        <a:buFont typeface="Arial" panose="020B0604020202020204" pitchFamily="34" charset="0"/>
                        <a:buChar char="•"/>
                      </a:pPr>
                      <a:r>
                        <a:rPr lang="en-ZA" sz="1200" b="1" dirty="0">
                          <a:effectLst/>
                          <a:latin typeface="Arial Narrow" panose="020B0606020202030204" pitchFamily="34" charset="0"/>
                          <a:ea typeface="Calibri" charset="0"/>
                          <a:cs typeface="Arial" panose="020B0604020202020204" pitchFamily="34" charset="0"/>
                        </a:rPr>
                        <a:t>Review of organogram : </a:t>
                      </a:r>
                      <a:r>
                        <a:rPr lang="en-ZA" sz="1200" b="0" dirty="0">
                          <a:effectLst/>
                          <a:latin typeface="Arial Narrow" panose="020B0606020202030204" pitchFamily="34" charset="0"/>
                          <a:ea typeface="Calibri" charset="0"/>
                          <a:cs typeface="Arial" panose="020B0604020202020204" pitchFamily="34" charset="0"/>
                        </a:rPr>
                        <a:t>All</a:t>
                      </a:r>
                      <a:r>
                        <a:rPr lang="en-ZA" sz="1200" b="0" baseline="0" dirty="0">
                          <a:effectLst/>
                          <a:latin typeface="Arial Narrow" panose="020B0606020202030204" pitchFamily="34" charset="0"/>
                          <a:ea typeface="Calibri" charset="0"/>
                          <a:cs typeface="Arial" panose="020B0604020202020204" pitchFamily="34" charset="0"/>
                        </a:rPr>
                        <a:t> municipalities in this district recently reviewed their staff establishment.</a:t>
                      </a:r>
                      <a:r>
                        <a:rPr lang="en-ZA" sz="1200" dirty="0">
                          <a:effectLst/>
                          <a:latin typeface="Arial Narrow" panose="020B0606020202030204" pitchFamily="34" charset="0"/>
                          <a:ea typeface="Calibri" charset="0"/>
                          <a:cs typeface="Arial" panose="020B0604020202020204" pitchFamily="34" charset="0"/>
                        </a:rPr>
                        <a:t> </a:t>
                      </a:r>
                    </a:p>
                    <a:p>
                      <a:pPr marL="171450" lvl="0" indent="-171450" algn="just">
                        <a:lnSpc>
                          <a:spcPct val="115000"/>
                        </a:lnSpc>
                        <a:spcAft>
                          <a:spcPts val="600"/>
                        </a:spcAft>
                        <a:buFont typeface="Arial" panose="020B0604020202020204" pitchFamily="34" charset="0"/>
                        <a:buChar char="•"/>
                      </a:pPr>
                      <a:r>
                        <a:rPr lang="en-ZA" sz="1200" b="1" dirty="0">
                          <a:effectLst/>
                          <a:latin typeface="Arial Narrow" panose="020B0606020202030204" pitchFamily="34" charset="0"/>
                          <a:ea typeface="Calibri" charset="0"/>
                          <a:cs typeface="Arial" panose="020B0604020202020204" pitchFamily="34" charset="0"/>
                        </a:rPr>
                        <a:t>Implementation of Performance Management</a:t>
                      </a:r>
                      <a:r>
                        <a:rPr lang="en-ZA" sz="1200" dirty="0">
                          <a:effectLst/>
                          <a:latin typeface="Arial Narrow" panose="020B0606020202030204" pitchFamily="34" charset="0"/>
                          <a:ea typeface="Calibri" charset="0"/>
                          <a:cs typeface="Arial" panose="020B0604020202020204" pitchFamily="34" charset="0"/>
                        </a:rPr>
                        <a:t>:</a:t>
                      </a:r>
                      <a:r>
                        <a:rPr lang="en-ZA" sz="1200" baseline="0" dirty="0">
                          <a:effectLst/>
                          <a:latin typeface="Arial Narrow" panose="020B0606020202030204" pitchFamily="34" charset="0"/>
                          <a:ea typeface="Calibri" charset="0"/>
                          <a:cs typeface="Arial" panose="020B0604020202020204" pitchFamily="34" charset="0"/>
                        </a:rPr>
                        <a:t> The District, Bushbuckridge and Nkomazi municipality are implementing the performance management system (PMS) to all levels whilst Thaba Chweu and City of Mbombela are implementing PMS to certain levels below section 56 managers.</a:t>
                      </a:r>
                      <a:endParaRPr lang="en-GB" sz="1200" dirty="0">
                        <a:effectLst/>
                        <a:latin typeface="Arial Narrow" panose="020B0606020202030204" pitchFamily="34" charset="0"/>
                        <a:ea typeface="Times New Roman" charset="0"/>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3591448"/>
                  </a:ext>
                </a:extLst>
              </a:tr>
              <a:tr h="2270323">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a:spcAft>
                          <a:spcPts val="0"/>
                        </a:spcAft>
                      </a:pPr>
                      <a:r>
                        <a:rPr lang="en-ZA" sz="1200" b="1" dirty="0">
                          <a:effectLst/>
                          <a:latin typeface="Arial Narrow" panose="020B0606020202030204" pitchFamily="34" charset="0"/>
                          <a:ea typeface="Calibri" charset="0"/>
                          <a:cs typeface="Times New Roman" charset="0"/>
                        </a:rPr>
                        <a:t>Public Participation</a:t>
                      </a:r>
                      <a:endParaRPr lang="en-GB" sz="1200" b="1" dirty="0">
                        <a:effectLst/>
                        <a:latin typeface="Arial Narrow" panose="020B0606020202030204" pitchFamily="34" charset="0"/>
                        <a:ea typeface="Times New Roman" charset="0"/>
                        <a:cs typeface="Times New Roman" charset="0"/>
                      </a:endParaRPr>
                    </a:p>
                    <a:p>
                      <a:pPr>
                        <a:spcAft>
                          <a:spcPts val="0"/>
                        </a:spcAft>
                      </a:pPr>
                      <a:r>
                        <a:rPr lang="en-ZA" sz="1200" b="1" dirty="0">
                          <a:effectLst/>
                          <a:latin typeface="Arial Narrow" panose="020B0606020202030204" pitchFamily="34" charset="0"/>
                          <a:ea typeface="Calibri" charset="0"/>
                          <a:cs typeface="Times New Roman" charset="0"/>
                        </a:rPr>
                        <a:t> </a:t>
                      </a:r>
                      <a:endParaRPr lang="en-GB" sz="1200" b="1" dirty="0">
                        <a:effectLst/>
                        <a:latin typeface="Arial Narrow" panose="020B0606020202030204" pitchFamily="34" charset="0"/>
                        <a:ea typeface="Times New Roman" charset="0"/>
                        <a:cs typeface="Times New Roman" charset="0"/>
                      </a:endParaRPr>
                    </a:p>
                    <a:p>
                      <a:pPr>
                        <a:spcAft>
                          <a:spcPts val="0"/>
                        </a:spcAft>
                      </a:pPr>
                      <a:r>
                        <a:rPr lang="en-ZA" sz="1200" b="1" dirty="0">
                          <a:effectLst/>
                          <a:latin typeface="Arial Narrow" panose="020B0606020202030204" pitchFamily="34" charset="0"/>
                          <a:ea typeface="Calibri" charset="0"/>
                          <a:cs typeface="Times New Roman" charset="0"/>
                        </a:rPr>
                        <a:t> </a:t>
                      </a:r>
                      <a:endParaRPr lang="en-GB" sz="1200" b="1" dirty="0">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marR="0" lvl="0" indent="-171450" algn="just" defTabSz="914400" rtl="0" eaLnBrk="1" fontAlgn="auto" latinLnBrk="0" hangingPunct="1">
                        <a:lnSpc>
                          <a:spcPct val="107000"/>
                        </a:lnSpc>
                        <a:spcBef>
                          <a:spcPts val="0"/>
                        </a:spcBef>
                        <a:spcAft>
                          <a:spcPts val="0"/>
                        </a:spcAft>
                        <a:buClr>
                          <a:srgbClr val="000000"/>
                        </a:buClr>
                        <a:buSzTx/>
                        <a:buFont typeface="Arial" panose="020B0604020202020204" pitchFamily="34" charset="0"/>
                        <a:buChar char="•"/>
                        <a:tabLst/>
                        <a:defRPr/>
                      </a:pPr>
                      <a:r>
                        <a:rPr kumimoji="0" lang="en-ZA" sz="1200" b="1"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Number of ward committees established and functional ward committees:</a:t>
                      </a:r>
                      <a:r>
                        <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 130 of 130  ward committees have been  re-established.</a:t>
                      </a:r>
                      <a:r>
                        <a:rPr kumimoji="0" lang="en-GB"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 </a:t>
                      </a:r>
                      <a:r>
                        <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sym typeface="Arial"/>
                        </a:rPr>
                        <a:t>.  Ward Committee inductions and Ward Operational Plans are done. 83 ward committees are functional while 47 ward committees are dysfunctional.</a:t>
                      </a:r>
                    </a:p>
                    <a:p>
                      <a:pPr marL="171450" marR="0" lvl="0" indent="-171450" algn="just" defTabSz="914400" rtl="0" eaLnBrk="1" fontAlgn="auto" latinLnBrk="0" hangingPunct="1">
                        <a:lnSpc>
                          <a:spcPct val="107000"/>
                        </a:lnSpc>
                        <a:spcBef>
                          <a:spcPts val="0"/>
                        </a:spcBef>
                        <a:spcAft>
                          <a:spcPts val="0"/>
                        </a:spcAft>
                        <a:buClr>
                          <a:srgbClr val="000000"/>
                        </a:buClr>
                        <a:buSzTx/>
                        <a:buFont typeface="Arial" panose="020B0604020202020204" pitchFamily="34" charset="0"/>
                        <a:buChar char="•"/>
                        <a:tabLst/>
                        <a:defRPr/>
                      </a:pPr>
                      <a:r>
                        <a:rPr kumimoji="0" lang="en-ZA" sz="1200" b="1"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CDWs appointed vs Vacancies: </a:t>
                      </a:r>
                      <a:r>
                        <a:rPr kumimoji="0" lang="en-GB"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145 CDWs have been appointed and there is  24 vacancies. The Department of COGTA has initiated a process to filling some of the vacant CDW positions.</a:t>
                      </a:r>
                      <a:endParaRPr kumimoji="0" lang="en-GB" sz="1200" b="1" i="0" u="none" strike="noStrike" kern="0" cap="none" spc="0" normalizeH="0" baseline="0" noProof="0" dirty="0">
                        <a:ln>
                          <a:noFill/>
                        </a:ln>
                        <a:solidFill>
                          <a:prstClr val="black"/>
                        </a:solidFill>
                        <a:effectLst/>
                        <a:uLnTx/>
                        <a:uFillTx/>
                        <a:latin typeface="Arial Narrow" panose="020B0606020202030204" pitchFamily="34" charset="0"/>
                        <a:ea typeface="Times New Roman" charset="0"/>
                        <a:cs typeface="Calibri" charset="0"/>
                        <a:sym typeface="Arial"/>
                      </a:endParaRPr>
                    </a:p>
                    <a:p>
                      <a:pPr marL="171450" marR="0" lvl="0" indent="-171450" algn="just" defTabSz="914400" rtl="0" eaLnBrk="1" fontAlgn="auto" latinLnBrk="0" hangingPunct="1">
                        <a:lnSpc>
                          <a:spcPct val="107000"/>
                        </a:lnSpc>
                        <a:spcBef>
                          <a:spcPts val="0"/>
                        </a:spcBef>
                        <a:spcAft>
                          <a:spcPts val="0"/>
                        </a:spcAft>
                        <a:buClr>
                          <a:srgbClr val="000000"/>
                        </a:buClr>
                        <a:buSzTx/>
                        <a:buFont typeface="Arial" panose="020B0604020202020204" pitchFamily="34" charset="0"/>
                        <a:buChar char="•"/>
                        <a:tabLst/>
                        <a:defRPr/>
                      </a:pPr>
                      <a:r>
                        <a:rPr kumimoji="0" lang="en-ZA" sz="1200" b="1"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Does municipality have complaints management system and is it effective, what are the turn around times to respond to issues</a:t>
                      </a:r>
                      <a:r>
                        <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 </a:t>
                      </a:r>
                      <a:r>
                        <a:rPr kumimoji="0" lang="en-GB"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Municipalities have an effective complaints management system and the turnaround time to respond to issues is approximately 3 days.</a:t>
                      </a:r>
                    </a:p>
                    <a:p>
                      <a:pPr marL="171450" marR="0" lvl="0" indent="-171450" algn="just" defTabSz="914400" rtl="0" eaLnBrk="1" fontAlgn="auto" latinLnBrk="0" hangingPunct="1">
                        <a:lnSpc>
                          <a:spcPct val="107000"/>
                        </a:lnSpc>
                        <a:spcBef>
                          <a:spcPts val="0"/>
                        </a:spcBef>
                        <a:spcAft>
                          <a:spcPts val="0"/>
                        </a:spcAft>
                        <a:buClr>
                          <a:srgbClr val="000000"/>
                        </a:buClr>
                        <a:buSzTx/>
                        <a:buFont typeface="Arial" panose="020B0604020202020204" pitchFamily="34" charset="0"/>
                        <a:buChar char="•"/>
                        <a:tabLst/>
                        <a:defRPr/>
                      </a:pPr>
                      <a:r>
                        <a:rPr kumimoji="0" lang="en-ZA" sz="1200" b="1"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Strategies put in place to deal with community complaints to reduce court actions against the municipality</a:t>
                      </a:r>
                      <a:r>
                        <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 </a:t>
                      </a:r>
                      <a:r>
                        <a:rPr kumimoji="0" lang="en-GB"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Continuous update of the complaint’s registers;</a:t>
                      </a:r>
                    </a:p>
                    <a:p>
                      <a:pPr marL="185738" marR="0" lvl="0" indent="-185738" algn="just" defTabSz="914400" rtl="0" eaLnBrk="1" fontAlgn="auto" latinLnBrk="0" hangingPunct="1">
                        <a:lnSpc>
                          <a:spcPct val="107000"/>
                        </a:lnSpc>
                        <a:spcBef>
                          <a:spcPts val="0"/>
                        </a:spcBef>
                        <a:spcAft>
                          <a:spcPts val="0"/>
                        </a:spcAft>
                        <a:buClr>
                          <a:srgbClr val="000000"/>
                        </a:buClr>
                        <a:buSzTx/>
                        <a:buFont typeface="Arial" panose="020B0604020202020204" pitchFamily="34" charset="0"/>
                        <a:buNone/>
                        <a:tabLst/>
                        <a:defRPr/>
                      </a:pPr>
                      <a:r>
                        <a:rPr kumimoji="0" lang="en-GB"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     Investigate on all complaints (environmental nuisance and incidents) received; Prompt response to complaints received; Follow up / feedback and closure on complaints     received.</a:t>
                      </a:r>
                      <a:r>
                        <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 The municipalities have developed an Early Warning Systems and Petitions Committees.</a:t>
                      </a:r>
                      <a:endParaRPr kumimoji="0" lang="en-GB"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endParaRPr>
                    </a:p>
                    <a:p>
                      <a:pPr marL="171450" marR="0" lvl="0" indent="-171450" algn="just" defTabSz="914400" rtl="0" eaLnBrk="1" fontAlgn="auto" latinLnBrk="0" hangingPunct="1">
                        <a:lnSpc>
                          <a:spcPct val="107000"/>
                        </a:lnSpc>
                        <a:spcBef>
                          <a:spcPts val="0"/>
                        </a:spcBef>
                        <a:spcAft>
                          <a:spcPts val="0"/>
                        </a:spcAft>
                        <a:buClr>
                          <a:srgbClr val="000000"/>
                        </a:buClr>
                        <a:buSzTx/>
                        <a:buFont typeface="Arial" panose="020B0604020202020204" pitchFamily="34" charset="0"/>
                        <a:buChar char="•"/>
                        <a:tabLst/>
                        <a:defRPr/>
                      </a:pPr>
                      <a:r>
                        <a:rPr kumimoji="0" lang="en-ZA" sz="1200" b="1"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Does the municipality have an approved public participation strategy: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The Municipality has an approved Public Participation Strategy, and has public participation support programmes for its local municipalities. </a:t>
                      </a:r>
                      <a:endParaRPr kumimoji="0" lang="en-GB" sz="1200" b="0" i="0" u="none" strike="noStrike" kern="0" cap="none" spc="0" normalizeH="0" baseline="0" noProof="0" dirty="0">
                        <a:ln>
                          <a:noFill/>
                        </a:ln>
                        <a:solidFill>
                          <a:prstClr val="black"/>
                        </a:solidFill>
                        <a:effectLst/>
                        <a:uLnTx/>
                        <a:uFillTx/>
                        <a:latin typeface="Arial Narrow" panose="020B0606020202030204" pitchFamily="34" charset="0"/>
                        <a:ea typeface="Times New Roman" charset="0"/>
                        <a:cs typeface="Times New Roman"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6690323"/>
                  </a:ext>
                </a:extLst>
              </a:tr>
            </a:tbl>
          </a:graphicData>
        </a:graphic>
      </p:graphicFrame>
    </p:spTree>
    <p:extLst>
      <p:ext uri="{BB962C8B-B14F-4D97-AF65-F5344CB8AC3E}">
        <p14:creationId xmlns:p14="http://schemas.microsoft.com/office/powerpoint/2010/main" val="1893684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0"/>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defTabSz="742950" eaLnBrk="1" hangingPunct="1"/>
            <a:r>
              <a:rPr lang="en-ZA" b="1" dirty="0">
                <a:solidFill>
                  <a:prstClr val="black"/>
                </a:solidFill>
                <a:latin typeface="Calibri"/>
                <a:ea typeface="+mj-ea"/>
                <a:cs typeface="+mj-cs"/>
              </a:rPr>
              <a:t>EHLANZENI DISTRICT</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61</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4" name="Content Placeholder 6"/>
          <p:cNvGraphicFramePr>
            <a:graphicFrameLocks/>
          </p:cNvGraphicFramePr>
          <p:nvPr>
            <p:extLst>
              <p:ext uri="{D42A27DB-BD31-4B8C-83A1-F6EECF244321}">
                <p14:modId xmlns:p14="http://schemas.microsoft.com/office/powerpoint/2010/main" val="1687000022"/>
              </p:ext>
            </p:extLst>
          </p:nvPr>
        </p:nvGraphicFramePr>
        <p:xfrm>
          <a:off x="-1" y="461665"/>
          <a:ext cx="5653549" cy="6317087"/>
        </p:xfrm>
        <a:graphic>
          <a:graphicData uri="http://schemas.openxmlformats.org/drawingml/2006/table">
            <a:tbl>
              <a:tblPr firstRow="1" firstCol="1" bandRow="1"/>
              <a:tblGrid>
                <a:gridCol w="707941">
                  <a:extLst>
                    <a:ext uri="{9D8B030D-6E8A-4147-A177-3AD203B41FA5}">
                      <a16:colId xmlns:a16="http://schemas.microsoft.com/office/drawing/2014/main" val="20000"/>
                    </a:ext>
                  </a:extLst>
                </a:gridCol>
                <a:gridCol w="4945608">
                  <a:extLst>
                    <a:ext uri="{9D8B030D-6E8A-4147-A177-3AD203B41FA5}">
                      <a16:colId xmlns:a16="http://schemas.microsoft.com/office/drawing/2014/main" val="20001"/>
                    </a:ext>
                  </a:extLst>
                </a:gridCol>
              </a:tblGrid>
              <a:tr h="6317087">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Helvetica"/>
                          <a:ea typeface="Helvetica"/>
                          <a:cs typeface="Helvetica"/>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Helvetica"/>
                          <a:ea typeface="Helvetica"/>
                          <a:cs typeface="Helvetica"/>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Helvetica"/>
                          <a:ea typeface="Helvetica"/>
                          <a:cs typeface="Helvetica"/>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Helvetica"/>
                          <a:ea typeface="Helvetica"/>
                          <a:cs typeface="Helvetica"/>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Helvetica"/>
                          <a:ea typeface="Helvetica"/>
                          <a:cs typeface="Helvetica"/>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Helvetica"/>
                          <a:ea typeface="Helvetica"/>
                          <a:cs typeface="Helvetica"/>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Helvetica"/>
                          <a:ea typeface="Helvetica"/>
                          <a:cs typeface="Helvetica"/>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Helvetica"/>
                          <a:ea typeface="Helvetica"/>
                          <a:cs typeface="Helvetica"/>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Helvetica"/>
                          <a:ea typeface="Helvetica"/>
                          <a:cs typeface="Helvetica"/>
                          <a:sym typeface="Arial"/>
                        </a:defRPr>
                      </a:lvl9pPr>
                    </a:lstStyle>
                    <a:p>
                      <a:pPr>
                        <a:lnSpc>
                          <a:spcPct val="100000"/>
                        </a:lnSpc>
                        <a:spcBef>
                          <a:spcPts val="0"/>
                        </a:spcBef>
                        <a:spcAft>
                          <a:spcPts val="0"/>
                        </a:spcAft>
                      </a:pPr>
                      <a:r>
                        <a:rPr lang="en-ZA" sz="1200" b="1" dirty="0">
                          <a:solidFill>
                            <a:schemeClr val="tx1"/>
                          </a:solidFill>
                          <a:effectLst/>
                          <a:latin typeface="Arial Narrow" panose="020B0606020202030204" pitchFamily="34" charset="0"/>
                          <a:ea typeface="Calibri" charset="0"/>
                          <a:cs typeface="Arial" panose="020B0604020202020204" pitchFamily="34" charset="0"/>
                        </a:rPr>
                        <a:t>Basic Services</a:t>
                      </a:r>
                      <a:endParaRPr lang="en-GB" sz="1200" b="1" dirty="0">
                        <a:solidFill>
                          <a:schemeClr val="tx1"/>
                        </a:solidFill>
                        <a:effectLst/>
                        <a:latin typeface="Arial Narrow" panose="020B0606020202030204" pitchFamily="34" charset="0"/>
                        <a:ea typeface="Times New Roman" charset="0"/>
                        <a:cs typeface="Arial" panose="020B0604020202020204" pitchFamily="34" charset="0"/>
                      </a:endParaRPr>
                    </a:p>
                  </a:txBody>
                  <a:tcPr marL="55723" marR="5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Helvetica"/>
                          <a:ea typeface="Helvetica"/>
                          <a:cs typeface="Helvetica"/>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Helvetica"/>
                          <a:ea typeface="Helvetica"/>
                          <a:cs typeface="Helvetica"/>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Helvetica"/>
                          <a:ea typeface="Helvetica"/>
                          <a:cs typeface="Helvetica"/>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Helvetica"/>
                          <a:ea typeface="Helvetica"/>
                          <a:cs typeface="Helvetica"/>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Helvetica"/>
                          <a:ea typeface="Helvetica"/>
                          <a:cs typeface="Helvetica"/>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Helvetica"/>
                          <a:ea typeface="Helvetica"/>
                          <a:cs typeface="Helvetica"/>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Helvetica"/>
                          <a:ea typeface="Helvetica"/>
                          <a:cs typeface="Helvetica"/>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Helvetica"/>
                          <a:ea typeface="Helvetica"/>
                          <a:cs typeface="Helvetica"/>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Helvetica"/>
                          <a:ea typeface="Helvetica"/>
                          <a:cs typeface="Helvetica"/>
                          <a:sym typeface="Arial"/>
                        </a:defRPr>
                      </a:lvl9pPr>
                    </a:lstStyle>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200" b="0" kern="1200" baseline="0" noProof="0" dirty="0">
                          <a:solidFill>
                            <a:schemeClr val="tx1"/>
                          </a:solidFill>
                          <a:latin typeface="Arial Narrow" panose="020B0606020202030204" pitchFamily="34" charset="0"/>
                          <a:ea typeface="+mn-ea"/>
                          <a:cs typeface="Arial" panose="020B0604020202020204" pitchFamily="34" charset="0"/>
                        </a:rPr>
                        <a:t>The district has the following </a:t>
                      </a:r>
                      <a:r>
                        <a:rPr lang="en-ZA" sz="1200" b="1" kern="1200" baseline="0" noProof="0" dirty="0">
                          <a:solidFill>
                            <a:schemeClr val="tx1"/>
                          </a:solidFill>
                          <a:latin typeface="Arial Narrow" panose="020B0606020202030204" pitchFamily="34" charset="0"/>
                          <a:ea typeface="+mn-ea"/>
                          <a:cs typeface="Arial" panose="020B0604020202020204" pitchFamily="34" charset="0"/>
                        </a:rPr>
                        <a:t>basic water and sanitation service backlog</a:t>
                      </a:r>
                      <a:r>
                        <a:rPr lang="en-ZA" sz="1200" b="0" kern="1200" baseline="0" noProof="0" dirty="0">
                          <a:solidFill>
                            <a:schemeClr val="tx1"/>
                          </a:solidFill>
                          <a:latin typeface="Arial Narrow" panose="020B0606020202030204" pitchFamily="34" charset="0"/>
                          <a:ea typeface="+mn-ea"/>
                          <a:cs typeface="Arial" panose="020B0604020202020204" pitchFamily="34" charset="0"/>
                        </a:rPr>
                        <a:t>: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 water (</a:t>
                      </a: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16,2%),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sanitation </a:t>
                      </a: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(5%),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electricity </a:t>
                      </a: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(4,6%)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and refuse removal </a:t>
                      </a: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(60,7%).</a:t>
                      </a:r>
                    </a:p>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Areas without water since 1994</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 The municipality has a number of areas which have no water connection and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depend on temporary supply of water: The combined i</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ntervention required is at a cost of R1,6b </a:t>
                      </a:r>
                    </a:p>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Inadequate bulk water </a:t>
                      </a: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is the major problem in Ehlanzeni District.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City of Mbombela and Thaba Chweu have shortage of the water resource. There are various wards without water in the District. Interventions are required in municipalities.</a:t>
                      </a:r>
                    </a:p>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There are high level of </a:t>
                      </a: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water losses </a:t>
                      </a: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that warrant urgent implementation of </a:t>
                      </a: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water conservation </a:t>
                      </a: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and demand management measures. </a:t>
                      </a:r>
                    </a:p>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All municipalities within the District are operating within the designed capacity of their WTWs. The challenge is insufficient water resource mainly in the City of </a:t>
                      </a:r>
                      <a:r>
                        <a:rPr kumimoji="0" lang="en-ZA" sz="1200" b="0" i="0" u="none" strike="noStrike" kern="1200" cap="none" spc="0" normalizeH="0" baseline="0" noProof="0" dirty="0" err="1">
                          <a:ln>
                            <a:noFill/>
                          </a:ln>
                          <a:solidFill>
                            <a:schemeClr val="tx1"/>
                          </a:solidFill>
                          <a:effectLst/>
                          <a:uLnTx/>
                          <a:uFillTx/>
                          <a:latin typeface="Arial Narrow" panose="020B0606020202030204" pitchFamily="34" charset="0"/>
                          <a:ea typeface="+mn-ea"/>
                          <a:cs typeface="Arial" panose="020B0604020202020204" pitchFamily="34" charset="0"/>
                        </a:rPr>
                        <a:t>Mbombela</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 municipality</a:t>
                      </a:r>
                    </a:p>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There is a need for all municipalities to consider implementation of additional storage facilities to cater for the shortfall of 531ML/day. Currently 30 reservoirs are under implementation and 7 are at planning stage to provide additional capacity of 52ML</a:t>
                      </a:r>
                    </a:p>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Sanitation</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 at district level, the demand far exceeds the current designed capacity by 69,92ML/day</a:t>
                      </a:r>
                    </a:p>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At  local municipal level,  The Waste Water Treatment Works (WWTWs) for City of </a:t>
                      </a:r>
                      <a:r>
                        <a:rPr kumimoji="0" lang="en-ZA" sz="1200" b="0" i="0" u="none" strike="noStrike" kern="1200" cap="none" spc="0" normalizeH="0" baseline="0" noProof="0" dirty="0" err="1">
                          <a:ln>
                            <a:noFill/>
                          </a:ln>
                          <a:solidFill>
                            <a:schemeClr val="tx1"/>
                          </a:solidFill>
                          <a:effectLst/>
                          <a:uLnTx/>
                          <a:uFillTx/>
                          <a:latin typeface="Arial Narrow" panose="020B0606020202030204" pitchFamily="34" charset="0"/>
                          <a:ea typeface="+mn-ea"/>
                          <a:cs typeface="Arial" panose="020B0604020202020204" pitchFamily="34" charset="0"/>
                        </a:rPr>
                        <a:t>Mbombela</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 </a:t>
                      </a:r>
                      <a:r>
                        <a:rPr kumimoji="0" lang="en-ZA" sz="1200" b="0" i="0" u="none" strike="noStrike" kern="1200" cap="none" spc="0" normalizeH="0" baseline="0" noProof="0" dirty="0" err="1">
                          <a:ln>
                            <a:noFill/>
                          </a:ln>
                          <a:solidFill>
                            <a:schemeClr val="tx1"/>
                          </a:solidFill>
                          <a:effectLst/>
                          <a:uLnTx/>
                          <a:uFillTx/>
                          <a:latin typeface="Arial Narrow" panose="020B0606020202030204" pitchFamily="34" charset="0"/>
                          <a:ea typeface="+mn-ea"/>
                          <a:cs typeface="Arial" panose="020B0604020202020204" pitchFamily="34" charset="0"/>
                        </a:rPr>
                        <a:t>NKomazi</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 and Thaba Chweu municipalities  are operating within the designed capacity. Only that of Bushbuckridge is operating above the designed capacity. An urgent intervention is required for an upgrade of these Plants. </a:t>
                      </a:r>
                      <a:r>
                        <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There is also an urgent need to attend to the non functional Waste Water Treatment plants for </a:t>
                      </a:r>
                      <a:r>
                        <a:rPr kumimoji="0" lang="en-GB" sz="1200" b="0" i="0" u="none" strike="noStrike" kern="1200" cap="none" spc="0" normalizeH="0" baseline="0" noProof="0" dirty="0" err="1">
                          <a:ln>
                            <a:noFill/>
                          </a:ln>
                          <a:solidFill>
                            <a:schemeClr val="tx1"/>
                          </a:solidFill>
                          <a:effectLst/>
                          <a:uLnTx/>
                          <a:uFillTx/>
                          <a:latin typeface="Arial Narrow" panose="020B0606020202030204" pitchFamily="34" charset="0"/>
                          <a:ea typeface="+mn-ea"/>
                          <a:cs typeface="Arial" panose="020B0604020202020204" pitchFamily="34" charset="0"/>
                        </a:rPr>
                        <a:t>Thaba</a:t>
                      </a:r>
                      <a:r>
                        <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tx1"/>
                          </a:solidFill>
                          <a:effectLst/>
                          <a:uLnTx/>
                          <a:uFillTx/>
                          <a:latin typeface="Arial Narrow" panose="020B0606020202030204" pitchFamily="34" charset="0"/>
                          <a:ea typeface="+mn-ea"/>
                          <a:cs typeface="Arial" panose="020B0604020202020204" pitchFamily="34" charset="0"/>
                        </a:rPr>
                        <a:t>Chweu</a:t>
                      </a:r>
                      <a:r>
                        <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 municipality </a:t>
                      </a:r>
                      <a:r>
                        <a:rPr kumimoji="0" lang="en-GB" sz="1200" b="0" i="0" u="none" strike="noStrike" kern="1200" cap="none" spc="0" normalizeH="0" baseline="0" noProof="0" dirty="0" err="1">
                          <a:ln>
                            <a:noFill/>
                          </a:ln>
                          <a:solidFill>
                            <a:schemeClr val="tx1"/>
                          </a:solidFill>
                          <a:effectLst/>
                          <a:uLnTx/>
                          <a:uFillTx/>
                          <a:latin typeface="Arial Narrow" panose="020B0606020202030204" pitchFamily="34" charset="0"/>
                          <a:ea typeface="+mn-ea"/>
                          <a:cs typeface="Arial" panose="020B0604020202020204" pitchFamily="34" charset="0"/>
                        </a:rPr>
                        <a:t>e.g</a:t>
                      </a:r>
                      <a:r>
                        <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 </a:t>
                      </a:r>
                      <a:r>
                        <a:rPr kumimoji="0" lang="en-GB" sz="1200" b="0" i="0" u="none" strike="noStrike" kern="1200" cap="none" spc="0" normalizeH="0" baseline="0" noProof="0" dirty="0" err="1">
                          <a:ln>
                            <a:noFill/>
                          </a:ln>
                          <a:solidFill>
                            <a:schemeClr val="tx1"/>
                          </a:solidFill>
                          <a:effectLst/>
                          <a:uLnTx/>
                          <a:uFillTx/>
                          <a:latin typeface="Arial Narrow" panose="020B0606020202030204" pitchFamily="34" charset="0"/>
                          <a:ea typeface="+mn-ea"/>
                          <a:cs typeface="Arial" panose="020B0604020202020204" pitchFamily="34" charset="0"/>
                        </a:rPr>
                        <a:t>Lydenburg</a:t>
                      </a:r>
                      <a:r>
                        <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 WWTW.</a:t>
                      </a:r>
                    </a:p>
                    <a:p>
                      <a:pPr marL="171450" marR="0" lvl="0" indent="-171450" algn="just"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panose="020B0604020202020204" pitchFamily="34" charset="0"/>
                        </a:rPr>
                        <a:t>Electricity: </a:t>
                      </a:r>
                      <a:r>
                        <a:rPr lang="en-ZA" sz="1200" kern="1200" dirty="0">
                          <a:solidFill>
                            <a:schemeClr val="tx1"/>
                          </a:solidFill>
                          <a:latin typeface="Arial Narrow" panose="020B0606020202030204" pitchFamily="34" charset="0"/>
                          <a:ea typeface="+mn-ea"/>
                          <a:cs typeface="Arial" panose="020B0604020202020204" pitchFamily="34" charset="0"/>
                        </a:rPr>
                        <a:t>Notified Maximum Demand  for </a:t>
                      </a:r>
                      <a:r>
                        <a:rPr lang="en-ZA" sz="1200" kern="1200" dirty="0" err="1">
                          <a:solidFill>
                            <a:schemeClr val="tx1"/>
                          </a:solidFill>
                          <a:latin typeface="Arial Narrow" panose="020B0606020202030204" pitchFamily="34" charset="0"/>
                          <a:ea typeface="+mn-ea"/>
                          <a:cs typeface="Arial" panose="020B0604020202020204" pitchFamily="34" charset="0"/>
                        </a:rPr>
                        <a:t>Thaba</a:t>
                      </a:r>
                      <a:r>
                        <a:rPr lang="en-ZA" sz="1200" kern="1200" dirty="0">
                          <a:solidFill>
                            <a:schemeClr val="tx1"/>
                          </a:solidFill>
                          <a:latin typeface="Arial Narrow" panose="020B0606020202030204" pitchFamily="34" charset="0"/>
                          <a:ea typeface="+mn-ea"/>
                          <a:cs typeface="Arial" panose="020B0604020202020204" pitchFamily="34" charset="0"/>
                        </a:rPr>
                        <a:t> </a:t>
                      </a:r>
                      <a:r>
                        <a:rPr lang="en-ZA" sz="1200" kern="1200" dirty="0" err="1">
                          <a:solidFill>
                            <a:schemeClr val="tx1"/>
                          </a:solidFill>
                          <a:latin typeface="Arial Narrow" panose="020B0606020202030204" pitchFamily="34" charset="0"/>
                          <a:ea typeface="+mn-ea"/>
                          <a:cs typeface="Arial" panose="020B0604020202020204" pitchFamily="34" charset="0"/>
                        </a:rPr>
                        <a:t>Chweu</a:t>
                      </a:r>
                      <a:r>
                        <a:rPr lang="en-ZA" sz="1200" kern="1200" dirty="0">
                          <a:solidFill>
                            <a:schemeClr val="tx1"/>
                          </a:solidFill>
                          <a:latin typeface="Arial Narrow" panose="020B0606020202030204" pitchFamily="34" charset="0"/>
                          <a:ea typeface="+mn-ea"/>
                          <a:cs typeface="Arial" panose="020B0604020202020204" pitchFamily="34" charset="0"/>
                        </a:rPr>
                        <a:t> exceeds the current demand for electricity and Eskom debt remains high in City of </a:t>
                      </a:r>
                      <a:r>
                        <a:rPr lang="en-ZA" sz="1200" kern="1200" dirty="0" err="1">
                          <a:solidFill>
                            <a:schemeClr val="tx1"/>
                          </a:solidFill>
                          <a:latin typeface="Arial Narrow" panose="020B0606020202030204" pitchFamily="34" charset="0"/>
                          <a:ea typeface="+mn-ea"/>
                          <a:cs typeface="Arial" panose="020B0604020202020204" pitchFamily="34" charset="0"/>
                        </a:rPr>
                        <a:t>Mbombela</a:t>
                      </a:r>
                      <a:r>
                        <a:rPr lang="en-ZA" sz="1200" kern="1200" dirty="0">
                          <a:solidFill>
                            <a:schemeClr val="tx1"/>
                          </a:solidFill>
                          <a:latin typeface="Arial Narrow" panose="020B0606020202030204" pitchFamily="34" charset="0"/>
                          <a:ea typeface="+mn-ea"/>
                          <a:cs typeface="Arial" panose="020B0604020202020204" pitchFamily="34" charset="0"/>
                        </a:rPr>
                        <a:t> and</a:t>
                      </a:r>
                      <a:r>
                        <a:rPr lang="en-ZA" sz="1200" kern="1200" baseline="0" dirty="0">
                          <a:solidFill>
                            <a:schemeClr val="tx1"/>
                          </a:solidFill>
                          <a:latin typeface="Arial Narrow" panose="020B0606020202030204" pitchFamily="34" charset="0"/>
                          <a:ea typeface="+mn-ea"/>
                          <a:cs typeface="Arial" panose="020B0604020202020204" pitchFamily="34" charset="0"/>
                        </a:rPr>
                        <a:t> </a:t>
                      </a:r>
                      <a:r>
                        <a:rPr lang="en-ZA" sz="1200" kern="1200" baseline="0" dirty="0" err="1">
                          <a:solidFill>
                            <a:schemeClr val="tx1"/>
                          </a:solidFill>
                          <a:latin typeface="Arial Narrow" panose="020B0606020202030204" pitchFamily="34" charset="0"/>
                          <a:ea typeface="+mn-ea"/>
                          <a:cs typeface="Arial" panose="020B0604020202020204" pitchFamily="34" charset="0"/>
                        </a:rPr>
                        <a:t>Thaba</a:t>
                      </a:r>
                      <a:r>
                        <a:rPr lang="en-ZA" sz="1200" kern="1200" baseline="0" dirty="0">
                          <a:solidFill>
                            <a:schemeClr val="tx1"/>
                          </a:solidFill>
                          <a:latin typeface="Arial Narrow" panose="020B0606020202030204" pitchFamily="34" charset="0"/>
                          <a:ea typeface="+mn-ea"/>
                          <a:cs typeface="Arial" panose="020B0604020202020204" pitchFamily="34" charset="0"/>
                        </a:rPr>
                        <a:t> </a:t>
                      </a:r>
                      <a:r>
                        <a:rPr lang="en-ZA" sz="1200" kern="1200" baseline="0" dirty="0" err="1">
                          <a:solidFill>
                            <a:schemeClr val="tx1"/>
                          </a:solidFill>
                          <a:latin typeface="Arial Narrow" panose="020B0606020202030204" pitchFamily="34" charset="0"/>
                          <a:ea typeface="+mn-ea"/>
                          <a:cs typeface="Arial" panose="020B0604020202020204" pitchFamily="34" charset="0"/>
                        </a:rPr>
                        <a:t>Chweu</a:t>
                      </a:r>
                      <a:r>
                        <a:rPr lang="en-ZA" sz="1200" kern="1200" baseline="0" dirty="0">
                          <a:solidFill>
                            <a:schemeClr val="tx1"/>
                          </a:solidFill>
                          <a:latin typeface="Arial Narrow" panose="020B0606020202030204" pitchFamily="34" charset="0"/>
                          <a:ea typeface="+mn-ea"/>
                          <a:cs typeface="Arial" panose="020B0604020202020204" pitchFamily="34" charset="0"/>
                        </a:rPr>
                        <a:t> local municipalities. There is a need for City of </a:t>
                      </a:r>
                      <a:r>
                        <a:rPr lang="en-ZA" sz="1200" kern="1200" baseline="0" dirty="0" err="1">
                          <a:solidFill>
                            <a:schemeClr val="tx1"/>
                          </a:solidFill>
                          <a:latin typeface="Arial Narrow" panose="020B0606020202030204" pitchFamily="34" charset="0"/>
                          <a:ea typeface="+mn-ea"/>
                          <a:cs typeface="Arial" panose="020B0604020202020204" pitchFamily="34" charset="0"/>
                        </a:rPr>
                        <a:t>Mbombela</a:t>
                      </a:r>
                      <a:r>
                        <a:rPr lang="en-ZA" sz="1200" kern="1200" baseline="0" dirty="0">
                          <a:solidFill>
                            <a:schemeClr val="tx1"/>
                          </a:solidFill>
                          <a:latin typeface="Arial Narrow" panose="020B0606020202030204" pitchFamily="34" charset="0"/>
                          <a:ea typeface="+mn-ea"/>
                          <a:cs typeface="Arial" panose="020B0604020202020204" pitchFamily="34" charset="0"/>
                        </a:rPr>
                        <a:t> to upgrade the Barberton substation. ESKOM is the sole provider in Bushbuckridge municipality.</a:t>
                      </a:r>
                      <a:endParaRPr lang="en-ZA" sz="1200" kern="1200" dirty="0">
                        <a:solidFill>
                          <a:schemeClr val="tx1"/>
                        </a:solidFill>
                        <a:latin typeface="Arial Narrow" panose="020B0606020202030204" pitchFamily="34" charset="0"/>
                        <a:ea typeface="+mn-ea"/>
                        <a:cs typeface="Arial" panose="020B0604020202020204" pitchFamily="34" charset="0"/>
                      </a:endParaRPr>
                    </a:p>
                  </a:txBody>
                  <a:tcPr marL="55723" marR="5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bl>
          </a:graphicData>
        </a:graphic>
      </p:graphicFrame>
      <p:sp>
        <p:nvSpPr>
          <p:cNvPr id="5" name="Content Placeholder 1"/>
          <p:cNvSpPr txBox="1">
            <a:spLocks/>
          </p:cNvSpPr>
          <p:nvPr/>
        </p:nvSpPr>
        <p:spPr bwMode="auto">
          <a:xfrm>
            <a:off x="5653548" y="461214"/>
            <a:ext cx="4149213" cy="6243484"/>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 typeface="Arial" charset="0"/>
              <a:buNone/>
              <a:tabLst/>
              <a:defRPr/>
            </a:pPr>
            <a:r>
              <a:rPr kumimoji="0" lang="en-US" sz="1200" b="1" i="0" u="sng"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sym typeface="Arial"/>
              </a:rPr>
              <a:t>Observed Critical Pressures</a:t>
            </a:r>
          </a:p>
          <a:p>
            <a:pPr marL="185738" marR="0" lvl="0" indent="-185738" algn="just"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sym typeface="Arial"/>
              </a:rPr>
              <a:t>The population growth has outgrown the available bulk water infrastructure mainly in City of Mbombela, Nkomazi and Bushbuckridge local municipalities.</a:t>
            </a:r>
          </a:p>
          <a:p>
            <a:pPr marL="185738" marR="0" lvl="0" indent="-185738" algn="just"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sym typeface="Arial"/>
              </a:rPr>
              <a:t>Limited coverage of the Reticulation infrastructure in Bushbuckridge  local municipality.</a:t>
            </a:r>
          </a:p>
          <a:p>
            <a:pPr marL="185738" marR="0" lvl="0" indent="-185738" algn="just"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GB"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Vandalism of  the existing infrastructure, drilling of pipes during illegal connections resulting in excessive water distribution losses.</a:t>
            </a:r>
          </a:p>
          <a:p>
            <a:pPr marL="185738" marR="0" lvl="0" indent="-185738" algn="just"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sym typeface="Arial"/>
              </a:rPr>
              <a:t>Vandalism of existing infrastructure and theft  is a major challenge in </a:t>
            </a:r>
            <a:r>
              <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sym typeface="Arial"/>
              </a:rPr>
              <a:t>Thaba Chweu municipality.</a:t>
            </a:r>
            <a:endParaRPr kumimoji="0" lang="en-GB"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endParaRPr>
          </a:p>
          <a:p>
            <a:pPr marL="185738" marR="0" lvl="0" indent="-185738" algn="just"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sym typeface="Arial"/>
              </a:rPr>
              <a:t>High distribution water losses due to aged infrastructure </a:t>
            </a:r>
            <a:r>
              <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sym typeface="Arial"/>
              </a:rPr>
              <a:t>and illegal connections</a:t>
            </a:r>
            <a:r>
              <a:rPr kumimoji="0" lang="en-GB"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a:t>
            </a:r>
          </a:p>
          <a:p>
            <a:pPr marL="185738" marR="0" lvl="0" indent="-185738" algn="just"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GB"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Aged infrastructure especially pipes that were laid between 1920 and 1940 that can no longer cope with the demand.</a:t>
            </a:r>
          </a:p>
          <a:p>
            <a:pPr marL="185738" marR="0" lvl="0" indent="-185738" algn="just"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Inability of City of Mbombela </a:t>
            </a:r>
            <a:r>
              <a:rPr kumimoji="0" lang="en-ZA" sz="1200" b="1"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(R880</a:t>
            </a:r>
            <a:r>
              <a:rPr kumimoji="0" lang="en-ZA" sz="1200" b="1" i="0" u="none" strike="noStrike" kern="1200" cap="none" spc="0" normalizeH="0" noProof="0" dirty="0">
                <a:ln>
                  <a:noFill/>
                </a:ln>
                <a:solidFill>
                  <a:srgbClr val="000000"/>
                </a:solidFill>
                <a:effectLst/>
                <a:uLnTx/>
                <a:uFillTx/>
                <a:latin typeface="Arial Narrow" panose="020B0606020202030204" pitchFamily="34" charset="0"/>
                <a:cs typeface="Arial" panose="020B0604020202020204" pitchFamily="34" charset="0"/>
                <a:sym typeface="Arial"/>
              </a:rPr>
              <a:t> 643 101</a:t>
            </a:r>
            <a:r>
              <a:rPr kumimoji="0" lang="en-ZA" sz="1200" b="1"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 </a:t>
            </a: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and Thaba Chweu </a:t>
            </a:r>
            <a:r>
              <a:rPr kumimoji="0" lang="en-ZA" sz="1200" b="1"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(R1</a:t>
            </a:r>
            <a:r>
              <a:rPr kumimoji="0" lang="en-ZA" sz="1200" b="1" i="0" u="none" strike="noStrike" kern="1200" cap="none" spc="0" normalizeH="0" noProof="0" dirty="0">
                <a:ln>
                  <a:noFill/>
                </a:ln>
                <a:solidFill>
                  <a:srgbClr val="000000"/>
                </a:solidFill>
                <a:effectLst/>
                <a:uLnTx/>
                <a:uFillTx/>
                <a:latin typeface="Arial Narrow" panose="020B0606020202030204" pitchFamily="34" charset="0"/>
                <a:cs typeface="Arial" panose="020B0604020202020204" pitchFamily="34" charset="0"/>
                <a:sym typeface="Arial"/>
              </a:rPr>
              <a:t> 160 955 749</a:t>
            </a:r>
            <a:r>
              <a:rPr kumimoji="0" lang="en-ZA" sz="1200" b="1"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 </a:t>
            </a: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municipalities to fully service their ESKOM debts resulting in the accumulation of areas.</a:t>
            </a:r>
            <a:endParaRPr kumimoji="0" lang="en-GB"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endParaRPr>
          </a:p>
          <a:p>
            <a:pPr marL="185738" marR="0" lvl="0" indent="-185738" algn="just"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GB"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Deficiency in the skills for operations and maintenance of existing infrastructure (Asset Care Management).</a:t>
            </a:r>
          </a:p>
          <a:p>
            <a:pPr marL="185738" marR="0" lvl="0" indent="-185738" algn="just"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GB"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Land Invasion and Mushrooming of informal settlements also put pressure on existing infrastructure.</a:t>
            </a:r>
          </a:p>
          <a:p>
            <a:pPr marL="185738" marR="0" lvl="0" indent="-185738" algn="just"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Deteriorating state of roads which has been worsened by recent persistent rainfall</a:t>
            </a:r>
          </a:p>
          <a:p>
            <a:pPr marL="185738" marR="0" lvl="0" indent="-185738" algn="just" defTabSz="914400"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Inadequate budget allocation to implement projects and delays on project implementation due to slow procurement of service providers.</a:t>
            </a:r>
            <a:endPar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sym typeface="Arial"/>
            </a:endParaRPr>
          </a:p>
        </p:txBody>
      </p:sp>
    </p:spTree>
    <p:extLst>
      <p:ext uri="{BB962C8B-B14F-4D97-AF65-F5344CB8AC3E}">
        <p14:creationId xmlns:p14="http://schemas.microsoft.com/office/powerpoint/2010/main" val="1201735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0"/>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defTabSz="742950" eaLnBrk="1" hangingPunct="1"/>
            <a:r>
              <a:rPr lang="en-ZA" b="1" dirty="0">
                <a:solidFill>
                  <a:prstClr val="black"/>
                </a:solidFill>
                <a:ea typeface="+mj-ea"/>
                <a:cs typeface="Arial" panose="020B0604020202020204" pitchFamily="34" charset="0"/>
              </a:rPr>
              <a:t>EHLANZENI DISTRICT</a:t>
            </a:r>
            <a:endParaRPr kumimoji="0" lang="en-ZA" altLang="en-US" sz="2925" b="0" i="0" u="none" strike="noStrike" kern="1200" cap="none" spc="0" normalizeH="0" baseline="0" noProof="0" dirty="0">
              <a:ln>
                <a:noFill/>
              </a:ln>
              <a:solidFill>
                <a:srgbClr val="000000"/>
              </a:solidFill>
              <a:effectLst/>
              <a:uLnTx/>
              <a:uFillTx/>
              <a:cs typeface="Arial" panose="020B0604020202020204" pitchFamily="34" charset="0"/>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62</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6" name="Content Placeholder 1"/>
          <p:cNvSpPr txBox="1">
            <a:spLocks/>
          </p:cNvSpPr>
          <p:nvPr/>
        </p:nvSpPr>
        <p:spPr bwMode="auto">
          <a:xfrm>
            <a:off x="108857" y="520168"/>
            <a:ext cx="4786853" cy="5094434"/>
          </a:xfrm>
          <a:prstGeom prst="rect">
            <a:avLst/>
          </a:prstGeom>
          <a:solidFill>
            <a:srgbClr val="FFFFFF"/>
          </a:solidFill>
          <a:ln>
            <a:noFill/>
          </a:ln>
        </p:spPr>
        <p:txBody>
          <a:bodyPr vert="horz" wrap="square" lIns="74295" tIns="37148" rIns="74295" bIns="37148"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371475" rtl="0" eaLnBrk="1" fontAlgn="auto" latinLnBrk="0" hangingPunct="1">
              <a:lnSpc>
                <a:spcPct val="120000"/>
              </a:lnSpc>
              <a:spcBef>
                <a:spcPts val="0"/>
              </a:spcBef>
              <a:spcAft>
                <a:spcPts val="0"/>
              </a:spcAft>
              <a:buClrTx/>
              <a:buSzTx/>
              <a:buFont typeface="Arial" charset="0"/>
              <a:buNone/>
              <a:tabLst/>
              <a:defRPr/>
            </a:pPr>
            <a:r>
              <a:rPr kumimoji="0" lang="en-US" sz="1200" b="1" i="0" u="sng"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Implemented Interventions</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Thaba Chweu and City of Mbombela municipalities are being supported to ensure that they pay their monthly accounts in full, ring fence all electricity revenue and that they adhere to the repayment plans that are being negotiated with Eskom. </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The Department through DBSA has appointed a service provider to assist Thaba Chweu municipality with revenue enhancement. Another service provider through DBSA will be appointed to support the municipality through an asset care programme to deal with operation and maintenance matters.</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Rehabilitation of disaster damaged infrastructure which includes some of the roads, bridges, schools and houses.</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Arbitration processes between Eskom and Thaba Chweu in progress on the repayment plan.</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Implementation for the Construction of the Mountain View (Mbombela) Regional Dam is at feasibility stage to address water resource and bulk water challenges. </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Bushbuckridge and City of Mbombela are finalizing a service level agreement to operate the </a:t>
            </a:r>
            <a:r>
              <a:rPr kumimoji="0" lang="en-ZA" sz="1200" b="0" i="0" u="none" strike="noStrike" kern="1200" cap="none" spc="0" normalizeH="0" baseline="0" noProof="0" dirty="0" err="1">
                <a:ln>
                  <a:noFill/>
                </a:ln>
                <a:solidFill>
                  <a:srgbClr val="000000"/>
                </a:solidFill>
                <a:effectLst/>
                <a:uLnTx/>
                <a:uFillTx/>
                <a:latin typeface="Arial Narrow" panose="020B0606020202030204" pitchFamily="34" charset="0"/>
                <a:cs typeface="Arial" panose="020B0604020202020204" pitchFamily="34" charset="0"/>
                <a:sym typeface="Arial"/>
              </a:rPr>
              <a:t>Hoxane</a:t>
            </a: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 Water Scheme to improve on water availability.</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Projects are under implementation to ensure that the </a:t>
            </a:r>
            <a:r>
              <a:rPr kumimoji="0" lang="en-ZA" sz="1200" b="0" i="0" u="none" strike="noStrike" kern="1200" cap="none" spc="0" normalizeH="0" baseline="0" noProof="0" dirty="0" err="1">
                <a:ln>
                  <a:noFill/>
                </a:ln>
                <a:solidFill>
                  <a:srgbClr val="000000"/>
                </a:solidFill>
                <a:effectLst/>
                <a:uLnTx/>
                <a:uFillTx/>
                <a:latin typeface="Arial Narrow" panose="020B0606020202030204" pitchFamily="34" charset="0"/>
                <a:cs typeface="Arial" panose="020B0604020202020204" pitchFamily="34" charset="0"/>
                <a:sym typeface="Arial"/>
              </a:rPr>
              <a:t>Boelang</a:t>
            </a: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 and Phola reservoirs receives water.</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Water and sanitation projects have been prioritized across the district and the Bushbuckridge municipality has prioritised the reticulation of villages such as </a:t>
            </a:r>
            <a:r>
              <a:rPr kumimoji="0" lang="en-ZA" sz="1200" b="0" i="0" u="none" strike="noStrike" kern="1200" cap="none" spc="0" normalizeH="0" baseline="0" noProof="0" dirty="0" err="1">
                <a:ln>
                  <a:noFill/>
                </a:ln>
                <a:solidFill>
                  <a:srgbClr val="000000"/>
                </a:solidFill>
                <a:effectLst/>
                <a:uLnTx/>
                <a:uFillTx/>
                <a:latin typeface="Arial Narrow" panose="020B0606020202030204" pitchFamily="34" charset="0"/>
                <a:cs typeface="Arial" panose="020B0604020202020204" pitchFamily="34" charset="0"/>
                <a:sym typeface="Arial"/>
              </a:rPr>
              <a:t>Mamelodi</a:t>
            </a: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 and </a:t>
            </a:r>
            <a:r>
              <a:rPr kumimoji="0" lang="en-ZA" sz="1200" b="0" i="0" u="none" strike="noStrike" kern="1200" cap="none" spc="0" normalizeH="0" baseline="0" noProof="0" dirty="0" err="1">
                <a:ln>
                  <a:noFill/>
                </a:ln>
                <a:solidFill>
                  <a:srgbClr val="000000"/>
                </a:solidFill>
                <a:effectLst/>
                <a:uLnTx/>
                <a:uFillTx/>
                <a:latin typeface="Arial Narrow" panose="020B0606020202030204" pitchFamily="34" charset="0"/>
                <a:cs typeface="Arial" panose="020B0604020202020204" pitchFamily="34" charset="0"/>
                <a:sym typeface="Arial"/>
              </a:rPr>
              <a:t>Kgapamadi</a:t>
            </a: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 to address the challenge of non-reticulated areas.</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Upgrading of the </a:t>
            </a:r>
            <a:r>
              <a:rPr kumimoji="0" lang="en-ZA" sz="1200" b="0" i="0" u="none" strike="noStrike" kern="1200" cap="none" spc="0" normalizeH="0" baseline="0" noProof="0" dirty="0" err="1">
                <a:ln>
                  <a:noFill/>
                </a:ln>
                <a:solidFill>
                  <a:srgbClr val="000000"/>
                </a:solidFill>
                <a:effectLst/>
                <a:uLnTx/>
                <a:uFillTx/>
                <a:latin typeface="Arial Narrow" panose="020B0606020202030204" pitchFamily="34" charset="0"/>
                <a:cs typeface="Arial" panose="020B0604020202020204" pitchFamily="34" charset="0"/>
                <a:sym typeface="Arial"/>
              </a:rPr>
              <a:t>Driekkopies</a:t>
            </a: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 Water Treatment Works to increase water supply in the Nkomazi area.</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endParaRPr kumimoji="0" lang="en-ZA" sz="1024"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endParaRP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endParaRPr kumimoji="0" lang="en-ZA" sz="1024"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endParaRP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endParaRPr kumimoji="0" lang="en-ZA" sz="1024"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endParaRP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endParaRPr kumimoji="0" lang="en-ZA" sz="1024"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endParaRP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endParaRPr kumimoji="0" lang="en-ZA" sz="1024"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endParaRP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endParaRPr kumimoji="0" lang="en-GB" sz="1024"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endParaRPr>
          </a:p>
        </p:txBody>
      </p:sp>
      <p:sp>
        <p:nvSpPr>
          <p:cNvPr id="7" name="Content Placeholder 1"/>
          <p:cNvSpPr txBox="1">
            <a:spLocks/>
          </p:cNvSpPr>
          <p:nvPr/>
        </p:nvSpPr>
        <p:spPr bwMode="auto">
          <a:xfrm>
            <a:off x="5181600" y="576343"/>
            <a:ext cx="4442626" cy="4877400"/>
          </a:xfrm>
          <a:prstGeom prst="rect">
            <a:avLst/>
          </a:prstGeom>
          <a:solidFill>
            <a:srgbClr val="FFFFFF"/>
          </a:solidFill>
          <a:ln>
            <a:noFill/>
          </a:ln>
        </p:spPr>
        <p:txBody>
          <a:bodyPr vert="horz" wrap="square" lIns="74295" tIns="37148" rIns="74295" bIns="37148"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371475" rtl="0" eaLnBrk="1" fontAlgn="auto" latinLnBrk="0" hangingPunct="1">
              <a:lnSpc>
                <a:spcPct val="120000"/>
              </a:lnSpc>
              <a:spcBef>
                <a:spcPts val="0"/>
              </a:spcBef>
              <a:spcAft>
                <a:spcPts val="0"/>
              </a:spcAft>
              <a:buClrTx/>
              <a:buSzTx/>
              <a:buFont typeface="Arial" charset="0"/>
              <a:buNone/>
              <a:tabLst/>
              <a:defRPr/>
            </a:pPr>
            <a:r>
              <a:rPr kumimoji="0" lang="en-US" sz="1200" b="1" i="0" u="sng"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Required  Interventions</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Department of Water and Sanitation to expedite the issuing of the City of Mbombela with the right of use for Module 5, 6, 7 &amp; 8 of the </a:t>
            </a:r>
            <a:r>
              <a:rPr kumimoji="0" lang="en-ZA" sz="1200" b="0" i="0" u="none" strike="noStrike" kern="1200" cap="none" spc="0" normalizeH="0" baseline="0" noProof="0" dirty="0" err="1">
                <a:ln>
                  <a:noFill/>
                </a:ln>
                <a:solidFill>
                  <a:srgbClr val="000000"/>
                </a:solidFill>
                <a:effectLst/>
                <a:uLnTx/>
                <a:uFillTx/>
                <a:latin typeface="Arial Narrow" panose="020B0606020202030204" pitchFamily="34" charset="0"/>
                <a:cs typeface="Arial" panose="020B0604020202020204" pitchFamily="34" charset="0"/>
                <a:sym typeface="Arial"/>
              </a:rPr>
              <a:t>Hoxane</a:t>
            </a: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 water scheme.</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More resources to be made available to address roads and bridges infrastructure damages following continuous rains in the district which have not been responded to.</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Yellow fleet to improve on waste removal across municipalities.</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Mobilization  of the private sector to support the four municipalities in resolving basic service challenges.</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Alignment of Powers and Functions of the District according to the ruling prescripts. The District should perform its duties of being a Water Service Authority.</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Municipalities such as Thaba Chweu and Bushbuckridge to improve security of infrastructure to prevent vandalism and theft.</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sym typeface="Arial"/>
              </a:rPr>
              <a:t>City of Mbombela to enforce its by-laws to curb illegal connections and this is also applicable to all municipalities.</a:t>
            </a: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endParaRPr kumimoji="0" lang="en-ZA" sz="1138"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endParaRP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endParaRPr kumimoji="0" lang="en-ZA" sz="1138"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endParaRP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endParaRPr kumimoji="0" lang="en-ZA" sz="1138"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endParaRPr>
          </a:p>
          <a:p>
            <a:pPr marL="150912" marR="0" lvl="0" indent="-150912" algn="just" defTabSz="371475" rtl="0" eaLnBrk="1" fontAlgn="auto" latinLnBrk="0" hangingPunct="1">
              <a:lnSpc>
                <a:spcPct val="120000"/>
              </a:lnSpc>
              <a:spcBef>
                <a:spcPts val="0"/>
              </a:spcBef>
              <a:spcAft>
                <a:spcPts val="0"/>
              </a:spcAft>
              <a:buClrTx/>
              <a:buSzTx/>
              <a:buFont typeface="Wingdings" panose="05000000000000000000" pitchFamily="2" charset="2"/>
              <a:buChar char="q"/>
              <a:tabLst/>
              <a:defRPr/>
            </a:pPr>
            <a:endParaRPr kumimoji="0" lang="en-GB" sz="1138"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sym typeface="Arial"/>
            </a:endParaRPr>
          </a:p>
        </p:txBody>
      </p:sp>
      <p:cxnSp>
        <p:nvCxnSpPr>
          <p:cNvPr id="8" name="Straight Connector 7"/>
          <p:cNvCxnSpPr/>
          <p:nvPr/>
        </p:nvCxnSpPr>
        <p:spPr>
          <a:xfrm>
            <a:off x="5073272" y="576343"/>
            <a:ext cx="0" cy="4616143"/>
          </a:xfrm>
          <a:prstGeom prst="line">
            <a:avLst/>
          </a:prstGeom>
          <a:noFill/>
          <a:ln w="28575" cap="flat" cmpd="sng" algn="ctr">
            <a:solidFill>
              <a:srgbClr val="5B9BD5">
                <a:shade val="95000"/>
                <a:satMod val="105000"/>
              </a:srgbClr>
            </a:solidFill>
            <a:prstDash val="solid"/>
          </a:ln>
          <a:effectLst/>
        </p:spPr>
      </p:cxnSp>
    </p:spTree>
    <p:extLst>
      <p:ext uri="{BB962C8B-B14F-4D97-AF65-F5344CB8AC3E}">
        <p14:creationId xmlns:p14="http://schemas.microsoft.com/office/powerpoint/2010/main" val="2027294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0"/>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MUNICIPALITY: EHLANZENI DISTRICT</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63</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3304958583"/>
              </p:ext>
            </p:extLst>
          </p:nvPr>
        </p:nvGraphicFramePr>
        <p:xfrm>
          <a:off x="24764" y="461665"/>
          <a:ext cx="9881236" cy="2276433"/>
        </p:xfrm>
        <a:graphic>
          <a:graphicData uri="http://schemas.openxmlformats.org/drawingml/2006/table">
            <a:tbl>
              <a:tblPr firstRow="1" bandRow="1"/>
              <a:tblGrid>
                <a:gridCol w="1440980">
                  <a:extLst>
                    <a:ext uri="{9D8B030D-6E8A-4147-A177-3AD203B41FA5}">
                      <a16:colId xmlns:a16="http://schemas.microsoft.com/office/drawing/2014/main" val="3212686848"/>
                    </a:ext>
                  </a:extLst>
                </a:gridCol>
                <a:gridCol w="8440256">
                  <a:extLst>
                    <a:ext uri="{9D8B030D-6E8A-4147-A177-3AD203B41FA5}">
                      <a16:colId xmlns:a16="http://schemas.microsoft.com/office/drawing/2014/main" val="777191787"/>
                    </a:ext>
                  </a:extLst>
                </a:gridCol>
              </a:tblGrid>
              <a:tr h="188976">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Times New Roman" charset="0"/>
                        </a:rPr>
                        <a:t>Political</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lvl="0" indent="-171450" algn="just">
                        <a:lnSpc>
                          <a:spcPct val="115000"/>
                        </a:lnSpc>
                        <a:spcAft>
                          <a:spcPts val="600"/>
                        </a:spcAft>
                        <a:buFont typeface="Arial" charset="0"/>
                        <a:buChar char="•"/>
                      </a:pPr>
                      <a:r>
                        <a:rPr lang="en-GB" sz="1200" dirty="0">
                          <a:solidFill>
                            <a:schemeClr val="tx1"/>
                          </a:solidFill>
                          <a:effectLst/>
                          <a:latin typeface="Arial Narrow" panose="020B0606020202030204" pitchFamily="34" charset="0"/>
                          <a:ea typeface="Times New Roman" charset="0"/>
                          <a:cs typeface="Arial" panose="020B0604020202020204" pitchFamily="34" charset="0"/>
                        </a:rPr>
                        <a:t>The </a:t>
                      </a:r>
                      <a:r>
                        <a:rPr lang="en-GB" sz="1200" baseline="0" dirty="0">
                          <a:solidFill>
                            <a:schemeClr val="tx1"/>
                          </a:solidFill>
                          <a:effectLst/>
                          <a:latin typeface="Arial Narrow" panose="020B0606020202030204" pitchFamily="34" charset="0"/>
                          <a:ea typeface="Times New Roman" charset="0"/>
                          <a:cs typeface="Arial" panose="020B0604020202020204" pitchFamily="34" charset="0"/>
                        </a:rPr>
                        <a:t>council is politically</a:t>
                      </a:r>
                      <a:r>
                        <a:rPr lang="en-GB" sz="1200" dirty="0">
                          <a:solidFill>
                            <a:schemeClr val="tx1"/>
                          </a:solidFill>
                          <a:effectLst/>
                          <a:latin typeface="Arial Narrow" panose="020B0606020202030204" pitchFamily="34" charset="0"/>
                          <a:ea typeface="Times New Roman" charset="0"/>
                          <a:cs typeface="Arial" panose="020B0604020202020204" pitchFamily="34" charset="0"/>
                        </a:rPr>
                        <a:t> stable.</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430421"/>
                  </a:ext>
                </a:extLst>
              </a:tr>
              <a:tr h="862161">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Governance</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marR="0" lvl="0" indent="-171450" algn="just" defTabSz="457200" rtl="0" eaLnBrk="1" fontAlgn="auto" latinLnBrk="0" hangingPunct="1">
                        <a:lnSpc>
                          <a:spcPct val="115000"/>
                        </a:lnSpc>
                        <a:spcBef>
                          <a:spcPts val="0"/>
                        </a:spcBef>
                        <a:spcAft>
                          <a:spcPts val="600"/>
                        </a:spcAft>
                        <a:buClrTx/>
                        <a:buSzTx/>
                        <a:buFont typeface="Arial" charset="0"/>
                        <a:buChar char="•"/>
                        <a:tabLst/>
                        <a:defRPr/>
                      </a:pPr>
                      <a:r>
                        <a:rPr lang="en-ZA" sz="1200" b="1" dirty="0">
                          <a:solidFill>
                            <a:schemeClr val="tx1"/>
                          </a:solidFill>
                          <a:effectLst/>
                          <a:latin typeface="Arial Narrow" panose="020B0606020202030204" pitchFamily="34" charset="0"/>
                          <a:ea typeface="Calibri" charset="0"/>
                          <a:cs typeface="Arial" panose="020B0604020202020204" pitchFamily="34" charset="0"/>
                        </a:rPr>
                        <a:t>Establishment and Functionality of Council, MPAC, Risk Management Committee and Audit Committee issues processed by these committees: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Delegations are currently being reviewed, the MPAC, Risk Committee and Audit Committee including Section 79 and Section 80 committees have been established. </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Council is sitting as per legislation.</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3107117"/>
                  </a:ext>
                </a:extLst>
              </a:tr>
              <a:tr h="1093503">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Institutional Arrangement</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lvl="0" indent="-171450" algn="just">
                        <a:lnSpc>
                          <a:spcPct val="115000"/>
                        </a:lnSpc>
                        <a:spcAft>
                          <a:spcPts val="600"/>
                        </a:spcAft>
                        <a:buFont typeface="Arial" panose="020B0604020202020204" pitchFamily="34" charset="0"/>
                        <a:buChar char="•"/>
                      </a:pPr>
                      <a:r>
                        <a:rPr lang="en-ZA" sz="1200" b="1" dirty="0">
                          <a:effectLst/>
                          <a:latin typeface="Arial Narrow" panose="020B0606020202030204" pitchFamily="34" charset="0"/>
                          <a:ea typeface="Calibri" charset="0"/>
                          <a:cs typeface="Arial" panose="020B0604020202020204" pitchFamily="34" charset="0"/>
                        </a:rPr>
                        <a:t>Status of filling of Top 6: </a:t>
                      </a:r>
                      <a:r>
                        <a:rPr lang="en-ZA" sz="1200" b="0" baseline="0" dirty="0">
                          <a:effectLst/>
                          <a:latin typeface="Arial Narrow" panose="020B0606020202030204" pitchFamily="34" charset="0"/>
                          <a:ea typeface="Calibri" charset="0"/>
                          <a:cs typeface="Arial" panose="020B0604020202020204" pitchFamily="34" charset="0"/>
                        </a:rPr>
                        <a:t> </a:t>
                      </a:r>
                      <a:r>
                        <a:rPr lang="en-ZA" sz="1200" dirty="0">
                          <a:effectLst/>
                          <a:latin typeface="Arial Narrow" panose="020B0606020202030204" pitchFamily="34" charset="0"/>
                          <a:ea typeface="Calibri" charset="0"/>
                          <a:cs typeface="Arial" panose="020B0604020202020204" pitchFamily="34" charset="0"/>
                        </a:rPr>
                        <a:t> The municipality</a:t>
                      </a:r>
                      <a:r>
                        <a:rPr lang="en-ZA" sz="1200" baseline="0" dirty="0">
                          <a:effectLst/>
                          <a:latin typeface="Arial Narrow" panose="020B0606020202030204" pitchFamily="34" charset="0"/>
                          <a:ea typeface="Calibri" charset="0"/>
                          <a:cs typeface="Arial" panose="020B0604020202020204" pitchFamily="34" charset="0"/>
                        </a:rPr>
                        <a:t> </a:t>
                      </a:r>
                      <a:r>
                        <a:rPr lang="en-ZA" sz="1200" dirty="0">
                          <a:effectLst/>
                          <a:latin typeface="Arial Narrow" panose="020B0606020202030204" pitchFamily="34" charset="0"/>
                          <a:ea typeface="Calibri" charset="0"/>
                          <a:cs typeface="Arial" panose="020B0604020202020204" pitchFamily="34" charset="0"/>
                        </a:rPr>
                        <a:t> has filled 5 senior management positions and two</a:t>
                      </a:r>
                      <a:r>
                        <a:rPr lang="en-ZA" sz="1200" baseline="0" dirty="0">
                          <a:effectLst/>
                          <a:latin typeface="Arial Narrow" panose="020B0606020202030204" pitchFamily="34" charset="0"/>
                          <a:ea typeface="Calibri" charset="0"/>
                          <a:cs typeface="Arial" panose="020B0604020202020204" pitchFamily="34" charset="0"/>
                        </a:rPr>
                        <a:t> </a:t>
                      </a:r>
                      <a:r>
                        <a:rPr lang="en-ZA" sz="1200" dirty="0">
                          <a:effectLst/>
                          <a:latin typeface="Arial Narrow" panose="020B0606020202030204" pitchFamily="34" charset="0"/>
                          <a:ea typeface="Calibri" charset="0"/>
                          <a:cs typeface="Arial" panose="020B0604020202020204" pitchFamily="34" charset="0"/>
                        </a:rPr>
                        <a:t>positions are</a:t>
                      </a:r>
                      <a:r>
                        <a:rPr lang="en-ZA" sz="1200" baseline="0" dirty="0">
                          <a:effectLst/>
                          <a:latin typeface="Arial Narrow" panose="020B0606020202030204" pitchFamily="34" charset="0"/>
                          <a:ea typeface="Calibri" charset="0"/>
                          <a:cs typeface="Arial" panose="020B0604020202020204" pitchFamily="34" charset="0"/>
                        </a:rPr>
                        <a:t> </a:t>
                      </a:r>
                      <a:r>
                        <a:rPr lang="en-ZA" sz="1200" dirty="0">
                          <a:effectLst/>
                          <a:latin typeface="Arial Narrow" panose="020B0606020202030204" pitchFamily="34" charset="0"/>
                          <a:ea typeface="Calibri" charset="0"/>
                          <a:cs typeface="Arial" panose="020B0604020202020204" pitchFamily="34" charset="0"/>
                        </a:rPr>
                        <a:t>vacant</a:t>
                      </a:r>
                      <a:r>
                        <a:rPr lang="en-ZA" sz="1200" baseline="0" dirty="0">
                          <a:effectLst/>
                          <a:latin typeface="Arial Narrow" panose="020B0606020202030204" pitchFamily="34" charset="0"/>
                          <a:ea typeface="Calibri" charset="0"/>
                          <a:cs typeface="Arial" panose="020B0604020202020204" pitchFamily="34" charset="0"/>
                        </a:rPr>
                        <a:t> (</a:t>
                      </a:r>
                      <a:r>
                        <a:rPr lang="en-ZA" sz="1200" dirty="0">
                          <a:effectLst/>
                          <a:latin typeface="Arial Narrow" panose="020B0606020202030204" pitchFamily="34" charset="0"/>
                          <a:ea typeface="Calibri" charset="0"/>
                          <a:cs typeface="Arial" panose="020B0604020202020204" pitchFamily="34" charset="0"/>
                        </a:rPr>
                        <a:t>Director Development and Planning and Director</a:t>
                      </a:r>
                      <a:r>
                        <a:rPr lang="en-ZA" sz="1200" baseline="0" dirty="0">
                          <a:effectLst/>
                          <a:latin typeface="Arial Narrow" panose="020B0606020202030204" pitchFamily="34" charset="0"/>
                          <a:ea typeface="Calibri" charset="0"/>
                          <a:cs typeface="Arial" panose="020B0604020202020204" pitchFamily="34" charset="0"/>
                        </a:rPr>
                        <a:t> Strategic and Social Services</a:t>
                      </a:r>
                      <a:r>
                        <a:rPr lang="en-ZA" sz="1200" dirty="0">
                          <a:effectLst/>
                          <a:latin typeface="Arial Narrow" panose="020B0606020202030204" pitchFamily="34" charset="0"/>
                          <a:ea typeface="Calibri" charset="0"/>
                          <a:cs typeface="Arial" panose="020B0604020202020204" pitchFamily="34" charset="0"/>
                        </a:rPr>
                        <a:t>) </a:t>
                      </a:r>
                    </a:p>
                    <a:p>
                      <a:pPr marL="171450" lvl="0" indent="-171450" algn="just">
                        <a:lnSpc>
                          <a:spcPct val="115000"/>
                        </a:lnSpc>
                        <a:spcAft>
                          <a:spcPts val="600"/>
                        </a:spcAft>
                        <a:buFont typeface="Arial" panose="020B0604020202020204" pitchFamily="34" charset="0"/>
                        <a:buChar char="•"/>
                      </a:pPr>
                      <a:r>
                        <a:rPr lang="en-ZA" sz="1200" b="1" dirty="0">
                          <a:effectLst/>
                          <a:latin typeface="Arial Narrow" panose="020B0606020202030204" pitchFamily="34" charset="0"/>
                          <a:ea typeface="Calibri" charset="0"/>
                          <a:cs typeface="Arial" panose="020B0604020202020204" pitchFamily="34" charset="0"/>
                        </a:rPr>
                        <a:t>Review of organogram : </a:t>
                      </a:r>
                      <a:r>
                        <a:rPr lang="en-ZA" sz="1200" b="0" dirty="0">
                          <a:effectLst/>
                          <a:latin typeface="Arial Narrow" panose="020B0606020202030204" pitchFamily="34" charset="0"/>
                          <a:ea typeface="Calibri" charset="0"/>
                          <a:cs typeface="Arial" panose="020B0604020202020204" pitchFamily="34" charset="0"/>
                        </a:rPr>
                        <a:t>The district </a:t>
                      </a:r>
                      <a:r>
                        <a:rPr lang="en-ZA" sz="1200" b="0" baseline="0" dirty="0">
                          <a:effectLst/>
                          <a:latin typeface="Arial Narrow" panose="020B0606020202030204" pitchFamily="34" charset="0"/>
                          <a:ea typeface="Calibri" charset="0"/>
                          <a:cs typeface="Arial" panose="020B0604020202020204" pitchFamily="34" charset="0"/>
                        </a:rPr>
                        <a:t>municipality reviewed the organogram 30 May 2022</a:t>
                      </a:r>
                      <a:endParaRPr lang="en-ZA" sz="1200" dirty="0">
                        <a:effectLst/>
                        <a:latin typeface="Arial Narrow" panose="020B0606020202030204" pitchFamily="34" charset="0"/>
                        <a:ea typeface="Calibri" charset="0"/>
                        <a:cs typeface="Arial" panose="020B0604020202020204" pitchFamily="34" charset="0"/>
                      </a:endParaRPr>
                    </a:p>
                    <a:p>
                      <a:pPr marL="171450" lvl="0" indent="-171450" algn="just">
                        <a:lnSpc>
                          <a:spcPct val="115000"/>
                        </a:lnSpc>
                        <a:spcAft>
                          <a:spcPts val="600"/>
                        </a:spcAft>
                        <a:buFont typeface="Arial" panose="020B0604020202020204" pitchFamily="34" charset="0"/>
                        <a:buChar char="•"/>
                      </a:pPr>
                      <a:r>
                        <a:rPr lang="en-ZA" sz="1200" b="1" dirty="0">
                          <a:effectLst/>
                          <a:latin typeface="Arial Narrow" panose="020B0606020202030204" pitchFamily="34" charset="0"/>
                          <a:ea typeface="Calibri" charset="0"/>
                          <a:cs typeface="Arial" panose="020B0604020202020204" pitchFamily="34" charset="0"/>
                        </a:rPr>
                        <a:t>Implementation of Performance Management</a:t>
                      </a:r>
                      <a:r>
                        <a:rPr lang="en-ZA" sz="1200" dirty="0">
                          <a:effectLst/>
                          <a:latin typeface="Arial Narrow" panose="020B0606020202030204" pitchFamily="34" charset="0"/>
                          <a:ea typeface="Calibri" charset="0"/>
                          <a:cs typeface="Arial" panose="020B0604020202020204" pitchFamily="34" charset="0"/>
                        </a:rPr>
                        <a:t>:</a:t>
                      </a:r>
                      <a:r>
                        <a:rPr lang="en-ZA" sz="1200" baseline="0" dirty="0">
                          <a:effectLst/>
                          <a:latin typeface="Arial Narrow" panose="020B0606020202030204" pitchFamily="34" charset="0"/>
                          <a:ea typeface="Calibri" charset="0"/>
                          <a:cs typeface="Arial" panose="020B0604020202020204" pitchFamily="34" charset="0"/>
                        </a:rPr>
                        <a:t> The District municipality is implementing the performance management system (PMS) to all levels.</a:t>
                      </a:r>
                      <a:endParaRPr lang="en-GB" sz="1200" dirty="0">
                        <a:effectLst/>
                        <a:latin typeface="Arial Narrow" panose="020B0606020202030204" pitchFamily="34" charset="0"/>
                        <a:ea typeface="Times New Roman" charset="0"/>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3591448"/>
                  </a:ext>
                </a:extLst>
              </a:tr>
            </a:tbl>
          </a:graphicData>
        </a:graphic>
      </p:graphicFrame>
    </p:spTree>
    <p:extLst>
      <p:ext uri="{BB962C8B-B14F-4D97-AF65-F5344CB8AC3E}">
        <p14:creationId xmlns:p14="http://schemas.microsoft.com/office/powerpoint/2010/main" val="4204009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0"/>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MUNICIPALITY: </a:t>
            </a:r>
            <a:r>
              <a:rPr lang="en-ZA" b="1" noProof="0" dirty="0">
                <a:solidFill>
                  <a:prstClr val="black"/>
                </a:solidFill>
                <a:latin typeface="Calibri"/>
              </a:rPr>
              <a:t>NKOMAZI</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64</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69557814"/>
              </p:ext>
            </p:extLst>
          </p:nvPr>
        </p:nvGraphicFramePr>
        <p:xfrm>
          <a:off x="0" y="478599"/>
          <a:ext cx="9906000" cy="5943727"/>
        </p:xfrm>
        <a:graphic>
          <a:graphicData uri="http://schemas.openxmlformats.org/drawingml/2006/table">
            <a:tbl>
              <a:tblPr firstRow="1" firstCol="1" bandRow="1"/>
              <a:tblGrid>
                <a:gridCol w="954561">
                  <a:extLst>
                    <a:ext uri="{9D8B030D-6E8A-4147-A177-3AD203B41FA5}">
                      <a16:colId xmlns:a16="http://schemas.microsoft.com/office/drawing/2014/main" val="20000"/>
                    </a:ext>
                  </a:extLst>
                </a:gridCol>
                <a:gridCol w="8951439">
                  <a:extLst>
                    <a:ext uri="{9D8B030D-6E8A-4147-A177-3AD203B41FA5}">
                      <a16:colId xmlns:a16="http://schemas.microsoft.com/office/drawing/2014/main" val="20001"/>
                    </a:ext>
                  </a:extLst>
                </a:gridCol>
              </a:tblGrid>
              <a:tr h="115480">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Times New Roman" charset="0"/>
                        </a:rPr>
                        <a:t>Political</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lvl="0" indent="-171450" algn="just">
                        <a:lnSpc>
                          <a:spcPct val="115000"/>
                        </a:lnSpc>
                        <a:spcAft>
                          <a:spcPts val="600"/>
                        </a:spcAft>
                        <a:buFont typeface="Arial" charset="0"/>
                        <a:buChar char="•"/>
                      </a:pPr>
                      <a:r>
                        <a:rPr lang="en-GB" sz="1200" dirty="0">
                          <a:solidFill>
                            <a:schemeClr val="tx1"/>
                          </a:solidFill>
                          <a:effectLst/>
                          <a:latin typeface="Arial Narrow" panose="020B0606020202030204" pitchFamily="34" charset="0"/>
                          <a:ea typeface="Times New Roman" charset="0"/>
                          <a:cs typeface="Arial" panose="020B0604020202020204" pitchFamily="34" charset="0"/>
                        </a:rPr>
                        <a:t>The Municipal </a:t>
                      </a:r>
                      <a:r>
                        <a:rPr lang="en-GB" sz="1200" baseline="0" dirty="0">
                          <a:solidFill>
                            <a:schemeClr val="tx1"/>
                          </a:solidFill>
                          <a:effectLst/>
                          <a:latin typeface="Arial Narrow" panose="020B0606020202030204" pitchFamily="34" charset="0"/>
                          <a:ea typeface="Times New Roman" charset="0"/>
                          <a:cs typeface="Arial" panose="020B0604020202020204" pitchFamily="34" charset="0"/>
                        </a:rPr>
                        <a:t> council </a:t>
                      </a:r>
                      <a:r>
                        <a:rPr lang="en-GB" sz="1200" dirty="0">
                          <a:solidFill>
                            <a:schemeClr val="tx1"/>
                          </a:solidFill>
                          <a:effectLst/>
                          <a:latin typeface="Arial Narrow" panose="020B0606020202030204" pitchFamily="34" charset="0"/>
                          <a:ea typeface="Times New Roman" charset="0"/>
                          <a:cs typeface="Arial" panose="020B0604020202020204" pitchFamily="34" charset="0"/>
                        </a:rPr>
                        <a:t> is politically unstable</a:t>
                      </a:r>
                      <a:r>
                        <a:rPr lang="en-GB" sz="1200" baseline="0" dirty="0">
                          <a:solidFill>
                            <a:schemeClr val="tx1"/>
                          </a:solidFill>
                          <a:effectLst/>
                          <a:latin typeface="Arial Narrow" panose="020B0606020202030204" pitchFamily="34" charset="0"/>
                          <a:ea typeface="Times New Roman" charset="0"/>
                          <a:cs typeface="Arial" panose="020B0604020202020204" pitchFamily="34" charset="0"/>
                        </a:rPr>
                        <a:t> due to the unrest in the municipality</a:t>
                      </a:r>
                      <a:endParaRPr lang="en-GB" sz="1200" dirty="0">
                        <a:solidFill>
                          <a:schemeClr val="tx1"/>
                        </a:solidFill>
                        <a:effectLst/>
                        <a:latin typeface="Arial Narrow" panose="020B0606020202030204" pitchFamily="34" charset="0"/>
                        <a:ea typeface="Times New Roman" charset="0"/>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905411">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Governance</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Establishment and Functionality of Council, MPAC, Risk Management Committee and Audit Committee issues processed by these committees: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Council is functional. Delegations are currently being reviewed, the MPAC, Risk Committee and Audit Committee including Section 79 and Section 80 committees have been established.  </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Council is sitting as per legislation.</a:t>
                      </a:r>
                      <a:endPar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endParaRPr>
                    </a:p>
                    <a:p>
                      <a:pPr marL="171450" marR="0" lvl="0" indent="-171450" algn="just" defTabSz="4572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ZA" sz="1200" b="1" dirty="0">
                          <a:solidFill>
                            <a:schemeClr val="tx1"/>
                          </a:solidFill>
                          <a:effectLst/>
                          <a:latin typeface="Arial Narrow" panose="020B0606020202030204" pitchFamily="34" charset="0"/>
                          <a:ea typeface="Calibri" charset="0"/>
                          <a:cs typeface="Arial" panose="020B0604020202020204" pitchFamily="34" charset="0"/>
                        </a:rPr>
                        <a:t>Provincial</a:t>
                      </a:r>
                      <a:r>
                        <a:rPr lang="en-ZA" sz="1200" b="1" baseline="0" dirty="0">
                          <a:solidFill>
                            <a:schemeClr val="tx1"/>
                          </a:solidFill>
                          <a:effectLst/>
                          <a:latin typeface="Arial Narrow" panose="020B0606020202030204" pitchFamily="34" charset="0"/>
                          <a:ea typeface="Calibri" charset="0"/>
                          <a:cs typeface="Arial" panose="020B0604020202020204" pitchFamily="34" charset="0"/>
                        </a:rPr>
                        <a:t> Intervention </a:t>
                      </a:r>
                      <a:r>
                        <a:rPr lang="en-ZA" sz="1200" b="1" dirty="0">
                          <a:solidFill>
                            <a:schemeClr val="tx1"/>
                          </a:solidFill>
                          <a:effectLst/>
                          <a:latin typeface="Arial Narrow" panose="020B0606020202030204" pitchFamily="34" charset="0"/>
                          <a:ea typeface="Calibri" charset="0"/>
                          <a:cs typeface="Calibri" charset="0"/>
                        </a:rPr>
                        <a:t>: </a:t>
                      </a:r>
                      <a:r>
                        <a:rPr lang="en-ZA" sz="1200" b="0" baseline="0" dirty="0">
                          <a:solidFill>
                            <a:schemeClr val="tx1"/>
                          </a:solidFill>
                          <a:effectLst/>
                          <a:latin typeface="Arial Narrow" panose="020B0606020202030204" pitchFamily="34" charset="0"/>
                          <a:ea typeface="Calibri" charset="0"/>
                          <a:cs typeface="Calibri" charset="0"/>
                        </a:rPr>
                        <a:t>T</a:t>
                      </a:r>
                      <a:r>
                        <a:rPr lang="en-ZA" sz="1200" baseline="0" dirty="0">
                          <a:solidFill>
                            <a:schemeClr val="tx1"/>
                          </a:solidFill>
                          <a:effectLst/>
                          <a:latin typeface="Arial Narrow" panose="020B0606020202030204" pitchFamily="34" charset="0"/>
                          <a:ea typeface="Calibri" charset="0"/>
                          <a:cs typeface="Calibri" charset="0"/>
                        </a:rPr>
                        <a:t>he department has  instituted </a:t>
                      </a:r>
                      <a:r>
                        <a:rPr lang="en-ZA" sz="1200" b="0" baseline="0" dirty="0">
                          <a:solidFill>
                            <a:schemeClr val="tx1"/>
                          </a:solidFill>
                          <a:effectLst/>
                          <a:latin typeface="Arial Narrow" panose="020B0606020202030204" pitchFamily="34" charset="0"/>
                          <a:ea typeface="Calibri" charset="0"/>
                          <a:cs typeface="Calibri" charset="0"/>
                        </a:rPr>
                        <a:t>an investigation in terms of section 106 (1) (b) </a:t>
                      </a:r>
                      <a:r>
                        <a:rPr lang="en-ZA" sz="1200" baseline="0" dirty="0">
                          <a:solidFill>
                            <a:schemeClr val="tx1"/>
                          </a:solidFill>
                          <a:effectLst/>
                          <a:latin typeface="Arial Narrow" panose="020B0606020202030204" pitchFamily="34" charset="0"/>
                          <a:ea typeface="Calibri" charset="0"/>
                          <a:cs typeface="Calibri" charset="0"/>
                        </a:rPr>
                        <a:t>of the Local Government: Municipal Systems Act, 2000, in the municipality. The investigation have been completed and the report  is yet to be tabled to council.</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913369">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Institutional Arrangement</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lvl="0" indent="-171450" algn="just">
                        <a:lnSpc>
                          <a:spcPct val="100000"/>
                        </a:lnSpc>
                        <a:spcAft>
                          <a:spcPts val="60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Calibri" charset="0"/>
                        </a:rPr>
                        <a:t>Total number of posts on organogram, how many are filled and how many are vacant:</a:t>
                      </a:r>
                      <a:r>
                        <a:rPr lang="en-ZA" sz="1200" b="1" baseline="0" dirty="0">
                          <a:solidFill>
                            <a:schemeClr val="tx1"/>
                          </a:solidFill>
                          <a:effectLst/>
                          <a:latin typeface="Arial Narrow" panose="020B0606020202030204" pitchFamily="34" charset="0"/>
                          <a:ea typeface="Calibri" charset="0"/>
                          <a:cs typeface="Calibri" charset="0"/>
                        </a:rPr>
                        <a:t> </a:t>
                      </a:r>
                      <a:r>
                        <a:rPr lang="en-ZA" sz="1200" baseline="0" dirty="0">
                          <a:solidFill>
                            <a:schemeClr val="tx1"/>
                          </a:solidFill>
                          <a:effectLst/>
                          <a:latin typeface="Arial Narrow" panose="020B0606020202030204" pitchFamily="34" charset="0"/>
                          <a:ea typeface="Calibri" charset="0"/>
                          <a:cs typeface="Calibri" charset="0"/>
                        </a:rPr>
                        <a:t>Total number of posts is 1454, number of posts filled 1408 and there are 46 vacancies including 36 General Workers posts.</a:t>
                      </a:r>
                      <a:endParaRPr lang="en-GB" sz="1200" dirty="0">
                        <a:solidFill>
                          <a:schemeClr val="tx1"/>
                        </a:solidFill>
                        <a:effectLst/>
                        <a:latin typeface="Arial Narrow" panose="020B0606020202030204" pitchFamily="34" charset="0"/>
                        <a:ea typeface="Times New Roman" charset="0"/>
                        <a:cs typeface="Calibri" charset="0"/>
                      </a:endParaRPr>
                    </a:p>
                    <a:p>
                      <a:pPr marL="171450" marR="0" lvl="0" indent="-171450" algn="just" defTabSz="74295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Status of filling of Top 6: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Only three (3)  senior managers posts are filled. Five (5)  senior managers posts are vacant( CFO, Municipal Manager and Director Technical Services, Director Water and Sanitation and Director Nature Conservation. The municipality has not submitted the appointment report for Municipal Manager.</a:t>
                      </a:r>
                      <a:endPar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Times New Roman" charset="0"/>
                        <a:cs typeface="Calibri" charset="0"/>
                      </a:endParaRPr>
                    </a:p>
                    <a:p>
                      <a:pPr marL="171450" marR="0" lvl="0" indent="-171450" algn="just" defTabSz="74295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ZA" sz="1200" b="1" i="0" u="none" strike="noStrike" kern="1200" cap="none" spc="0" normalizeH="0" baseline="0" noProof="0" dirty="0" err="1">
                          <a:ln>
                            <a:noFill/>
                          </a:ln>
                          <a:solidFill>
                            <a:schemeClr val="tx1"/>
                          </a:solidFill>
                          <a:effectLst/>
                          <a:uLnTx/>
                          <a:uFillTx/>
                          <a:latin typeface="Arial Narrow" panose="020B0606020202030204" pitchFamily="34" charset="0"/>
                          <a:ea typeface="Calibri" charset="0"/>
                          <a:cs typeface="Calibri" charset="0"/>
                        </a:rPr>
                        <a:t>Reviewal</a:t>
                      </a: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 of organogram</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 The organogram was last  reviewed on 31 March 2022.</a:t>
                      </a:r>
                      <a:endPar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Times New Roman" charset="0"/>
                        <a:cs typeface="Calibri" charset="0"/>
                      </a:endParaRPr>
                    </a:p>
                    <a:p>
                      <a:pPr marL="171450" lvl="0" indent="-171450" algn="just">
                        <a:lnSpc>
                          <a:spcPct val="100000"/>
                        </a:lnSpc>
                        <a:spcAft>
                          <a:spcPts val="60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Calibri" charset="0"/>
                        </a:rPr>
                        <a:t>Implementation of Performance Management:</a:t>
                      </a:r>
                      <a:r>
                        <a:rPr lang="en-ZA" sz="1200" b="1" baseline="0" dirty="0">
                          <a:solidFill>
                            <a:schemeClr val="tx1"/>
                          </a:solidFill>
                          <a:effectLst/>
                          <a:latin typeface="Arial Narrow" panose="020B0606020202030204" pitchFamily="34" charset="0"/>
                          <a:ea typeface="Calibri" charset="0"/>
                          <a:cs typeface="Calibri" charset="0"/>
                        </a:rPr>
                        <a:t> </a:t>
                      </a:r>
                      <a:r>
                        <a:rPr lang="en-ZA" sz="1200" baseline="0" dirty="0">
                          <a:solidFill>
                            <a:schemeClr val="tx1"/>
                          </a:solidFill>
                          <a:effectLst/>
                          <a:latin typeface="Arial Narrow" panose="020B0606020202030204" pitchFamily="34" charset="0"/>
                          <a:ea typeface="Calibri" charset="0"/>
                          <a:cs typeface="Calibri" charset="0"/>
                        </a:rPr>
                        <a:t>The Municipality is implementing the performance management to all municipal staff.</a:t>
                      </a:r>
                      <a:endParaRPr lang="en-GB" sz="1200" dirty="0">
                        <a:solidFill>
                          <a:schemeClr val="tx1"/>
                        </a:solidFill>
                        <a:effectLst/>
                        <a:latin typeface="Arial Narrow" panose="020B0606020202030204" pitchFamily="34" charset="0"/>
                        <a:ea typeface="Times New Roman" charset="0"/>
                        <a:cs typeface="Calibri"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12137">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Times New Roman" charset="0"/>
                        </a:rPr>
                        <a:t>Financial</a:t>
                      </a:r>
                      <a:r>
                        <a:rPr lang="en-GB" sz="1200" b="1" baseline="0" dirty="0">
                          <a:solidFill>
                            <a:schemeClr val="tx1"/>
                          </a:solidFill>
                          <a:effectLst/>
                          <a:latin typeface="Arial Narrow" panose="020B0606020202030204" pitchFamily="34" charset="0"/>
                          <a:ea typeface="Times New Roman" charset="0"/>
                          <a:cs typeface="Times New Roman" charset="0"/>
                        </a:rPr>
                        <a:t> Management</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In 2015/16 , 2016/17,2017/18, 2018/19 ,2019/20, 2020/21 they obtained unqualified with findings  audit outcomes. the status remain unchanged for the past six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The personnel costs as a percentage of operational budget is a  at 47%, which exceeds the norm of 25%-40%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UIFW 2019/20 ( R296 063 001) 2020/21(R370 365 054 million)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Irregular Expenditure: R301 064 153 million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F/W Expenditure: R1 875 049 million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Unauthorized Expenditure: R 67 425 852 million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DWS DEBT: R6 860 908 million</a:t>
                      </a:r>
                      <a:endPar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1475000">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0"/>
                        </a:spcAft>
                      </a:pPr>
                      <a:r>
                        <a:rPr lang="en-ZA" sz="1200" b="1" dirty="0">
                          <a:solidFill>
                            <a:schemeClr val="tx1"/>
                          </a:solidFill>
                          <a:effectLst/>
                          <a:latin typeface="Arial Narrow" panose="020B0606020202030204" pitchFamily="34" charset="0"/>
                          <a:ea typeface="Calibri" charset="0"/>
                          <a:cs typeface="Times New Roman" charset="0"/>
                        </a:rPr>
                        <a:t>Public Participation</a:t>
                      </a:r>
                      <a:endParaRPr lang="en-GB" sz="1200" b="1" dirty="0">
                        <a:solidFill>
                          <a:schemeClr val="tx1"/>
                        </a:solidFill>
                        <a:effectLst/>
                        <a:latin typeface="Arial Narrow" panose="020B0606020202030204" pitchFamily="34" charset="0"/>
                        <a:ea typeface="Times New Roman" charset="0"/>
                        <a:cs typeface="Times New Roman" charset="0"/>
                      </a:endParaRPr>
                    </a:p>
                    <a:p>
                      <a:pPr>
                        <a:spcAft>
                          <a:spcPts val="0"/>
                        </a:spcAft>
                      </a:pPr>
                      <a:r>
                        <a:rPr lang="en-ZA" sz="1200" b="1" dirty="0">
                          <a:solidFill>
                            <a:schemeClr val="tx1"/>
                          </a:solidFill>
                          <a:effectLst/>
                          <a:latin typeface="Arial Narrow" panose="020B0606020202030204" pitchFamily="34" charset="0"/>
                          <a:ea typeface="Calibri" charset="0"/>
                          <a:cs typeface="Times New Roman" charset="0"/>
                        </a:rPr>
                        <a:t> </a:t>
                      </a:r>
                      <a:endParaRPr lang="en-GB" sz="1200" b="1" dirty="0">
                        <a:solidFill>
                          <a:schemeClr val="tx1"/>
                        </a:solidFill>
                        <a:effectLst/>
                        <a:latin typeface="Arial Narrow" panose="020B0606020202030204" pitchFamily="34" charset="0"/>
                        <a:ea typeface="Times New Roman" charset="0"/>
                        <a:cs typeface="Times New Roman" charset="0"/>
                      </a:endParaRPr>
                    </a:p>
                    <a:p>
                      <a:pPr>
                        <a:spcAft>
                          <a:spcPts val="0"/>
                        </a:spcAft>
                      </a:pPr>
                      <a:r>
                        <a:rPr lang="en-ZA" sz="1200" b="1" dirty="0">
                          <a:solidFill>
                            <a:schemeClr val="tx1"/>
                          </a:solidFill>
                          <a:effectLst/>
                          <a:latin typeface="Arial Narrow" panose="020B0606020202030204" pitchFamily="34" charset="0"/>
                          <a:ea typeface="Calibri" charset="0"/>
                          <a:cs typeface="Times New Roman" charset="0"/>
                        </a:rPr>
                        <a:t> </a:t>
                      </a:r>
                      <a:endParaRPr lang="en-GB" sz="1200" b="1" dirty="0">
                        <a:solidFill>
                          <a:schemeClr val="tx1"/>
                        </a:solidFill>
                        <a:effectLst/>
                        <a:latin typeface="Arial Narrow" panose="020B0606020202030204" pitchFamily="34" charset="0"/>
                        <a:ea typeface="Times New Roman" charset="0"/>
                        <a:cs typeface="Times New Roman" charset="0"/>
                      </a:endParaRPr>
                    </a:p>
                    <a:p>
                      <a:pPr>
                        <a:spcAft>
                          <a:spcPts val="0"/>
                        </a:spcAft>
                      </a:pPr>
                      <a:r>
                        <a:rPr lang="en-ZA" sz="1200" b="1" dirty="0">
                          <a:solidFill>
                            <a:schemeClr val="tx1"/>
                          </a:solidFill>
                          <a:effectLst/>
                          <a:latin typeface="Arial Narrow" panose="020B0606020202030204" pitchFamily="34" charset="0"/>
                          <a:ea typeface="Calibri" charset="0"/>
                          <a:cs typeface="Times New Roman" charset="0"/>
                        </a:rPr>
                        <a:t> </a:t>
                      </a:r>
                      <a:endParaRPr lang="en-GB" sz="1200" b="1" dirty="0">
                        <a:solidFill>
                          <a:schemeClr val="tx1"/>
                        </a:solidFill>
                        <a:effectLst/>
                        <a:latin typeface="Arial Narrow" panose="020B0606020202030204" pitchFamily="34" charset="0"/>
                        <a:ea typeface="Times New Roman" charset="0"/>
                        <a:cs typeface="Times New Roman" charset="0"/>
                      </a:endParaRPr>
                    </a:p>
                    <a:p>
                      <a:pPr>
                        <a:spcAft>
                          <a:spcPts val="0"/>
                        </a:spcAft>
                      </a:pPr>
                      <a:endParaRPr lang="en-GB" sz="1200" b="1" dirty="0">
                        <a:solidFill>
                          <a:schemeClr val="tx1"/>
                        </a:solidFill>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Number of ward committees established and functional ward committees: </a:t>
                      </a:r>
                      <a:r>
                        <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sym typeface="Arial"/>
                        </a:rPr>
                        <a:t> 33  out 33  ward committees  have been established to date. Ward Committee inductions and Ward Operational Plans are done. 2 out of 33 ward committees are dysfunctional.  </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CDWs appointed vs Vacancies: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46 CDWs have been appointed and there are 3 vacancies</a:t>
                      </a:r>
                    </a:p>
                    <a:p>
                      <a:pPr marL="171450" marR="0" lvl="0" indent="-171450" algn="just" defTabSz="74295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Does municipality have complaints management system and is it effective, what are the turn around times to respond to issues: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The municipality has an effective complaints management system and the turnaround time to respond to issues is 3 days.</a:t>
                      </a:r>
                      <a:endPar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charset="0"/>
                        <a:cs typeface="Calibri" charset="0"/>
                      </a:endParaRPr>
                    </a:p>
                    <a:p>
                      <a:pPr marL="171450" marR="0" lvl="0" indent="-171450" algn="just" defTabSz="74295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Strategies put in place to deal with community complaints to reduce court actions against the municipality: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The municipality has developed an Early Warning System and Petitions Committee.</a:t>
                      </a:r>
                      <a:endPar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charset="0"/>
                        <a:cs typeface="Calibri" charset="0"/>
                      </a:endParaRPr>
                    </a:p>
                    <a:p>
                      <a:pPr marL="171450" marR="0" lvl="0" indent="-171450" algn="just" defTabSz="74295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Does the municipality have an approved public participation strategy: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The Municipality has an approved Public Participation Strategy.</a:t>
                      </a:r>
                      <a:endPar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charset="0"/>
                        <a:cs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44988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1016"/>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defTabSz="742950" eaLnBrk="1" hangingPunct="1">
              <a:defRPr/>
            </a:pPr>
            <a:r>
              <a:rPr lang="en-ZA" b="1">
                <a:solidFill>
                  <a:prstClr val="black"/>
                </a:solidFill>
                <a:latin typeface="Calibri"/>
                <a:ea typeface="+mj-ea"/>
                <a:cs typeface="+mj-cs"/>
              </a:rPr>
              <a:t>MUNICIPALITY: NKOMAZI</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65</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4" name="Content Placeholder 6"/>
          <p:cNvGraphicFramePr>
            <a:graphicFrameLocks/>
          </p:cNvGraphicFramePr>
          <p:nvPr>
            <p:extLst>
              <p:ext uri="{D42A27DB-BD31-4B8C-83A1-F6EECF244321}">
                <p14:modId xmlns:p14="http://schemas.microsoft.com/office/powerpoint/2010/main" val="3262660650"/>
              </p:ext>
            </p:extLst>
          </p:nvPr>
        </p:nvGraphicFramePr>
        <p:xfrm>
          <a:off x="0" y="460649"/>
          <a:ext cx="9906000" cy="4548231"/>
        </p:xfrm>
        <a:graphic>
          <a:graphicData uri="http://schemas.openxmlformats.org/drawingml/2006/table">
            <a:tbl>
              <a:tblPr firstRow="1" firstCol="1" bandRow="1"/>
              <a:tblGrid>
                <a:gridCol w="1353856">
                  <a:extLst>
                    <a:ext uri="{9D8B030D-6E8A-4147-A177-3AD203B41FA5}">
                      <a16:colId xmlns:a16="http://schemas.microsoft.com/office/drawing/2014/main" val="20000"/>
                    </a:ext>
                  </a:extLst>
                </a:gridCol>
                <a:gridCol w="8552144">
                  <a:extLst>
                    <a:ext uri="{9D8B030D-6E8A-4147-A177-3AD203B41FA5}">
                      <a16:colId xmlns:a16="http://schemas.microsoft.com/office/drawing/2014/main" val="20001"/>
                    </a:ext>
                  </a:extLst>
                </a:gridCol>
              </a:tblGrid>
              <a:tr h="2993751">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0"/>
                        </a:spcAft>
                      </a:pPr>
                      <a:r>
                        <a:rPr lang="en-ZA" sz="1200" b="1" dirty="0">
                          <a:solidFill>
                            <a:schemeClr val="tx1"/>
                          </a:solidFill>
                          <a:effectLst/>
                          <a:latin typeface="Arial Narrow" panose="020B0606020202030204" pitchFamily="34" charset="0"/>
                          <a:ea typeface="Calibri" charset="0"/>
                          <a:cs typeface="Times New Roman" charset="0"/>
                        </a:rPr>
                        <a:t>Basic Services</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285750" marR="0" lvl="0" indent="-285750" algn="just" defTabSz="457200" rtl="0" eaLnBrk="1" fontAlgn="auto" latinLnBrk="0" hangingPunct="1">
                        <a:lnSpc>
                          <a:spcPct val="100000"/>
                        </a:lnSpc>
                        <a:spcBef>
                          <a:spcPct val="20000"/>
                        </a:spcBef>
                        <a:spcAft>
                          <a:spcPts val="800"/>
                        </a:spcAft>
                        <a:buClrTx/>
                        <a:buSzTx/>
                        <a:buFont typeface="Arial" panose="020B0604020202020204" pitchFamily="34" charset="0"/>
                        <a:buChar char="•"/>
                        <a:tabLst/>
                        <a:defRPr/>
                      </a:pPr>
                      <a:r>
                        <a:rPr lang="en-ZA" sz="1200" b="1" kern="1200" baseline="0" noProof="0" dirty="0">
                          <a:solidFill>
                            <a:schemeClr val="tx1"/>
                          </a:solidFill>
                          <a:latin typeface="Arial Narrow" panose="020B0606020202030204" pitchFamily="34" charset="0"/>
                          <a:ea typeface="+mn-ea"/>
                          <a:cs typeface="+mn-cs"/>
                        </a:rPr>
                        <a:t>The municipality has the following basic service backlog: water </a:t>
                      </a:r>
                      <a:r>
                        <a:rPr lang="en-ZA" sz="1200" b="0" kern="1200" baseline="0" noProof="0" dirty="0">
                          <a:solidFill>
                            <a:schemeClr val="tx1"/>
                          </a:solidFill>
                          <a:latin typeface="Arial Narrow" panose="020B0606020202030204" pitchFamily="34" charset="0"/>
                          <a:ea typeface="+mn-ea"/>
                          <a:cs typeface="+mn-cs"/>
                        </a:rPr>
                        <a:t>(14,7%), sanitation (6,2%), electricity (3,7,%) and refuse removal (79,4%).</a:t>
                      </a:r>
                    </a:p>
                    <a:p>
                      <a:pPr marL="285750" marR="0" lvl="0" indent="-285750" algn="just"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mn-cs"/>
                        </a:rPr>
                        <a:t>Areas without water since 1994</a:t>
                      </a:r>
                      <a:r>
                        <a:rPr lang="en-ZA" sz="1200" b="0" kern="1200" baseline="0" dirty="0">
                          <a:solidFill>
                            <a:schemeClr val="tx1"/>
                          </a:solidFill>
                          <a:latin typeface="Arial Narrow" panose="020B0606020202030204" pitchFamily="34" charset="0"/>
                          <a:ea typeface="+mn-ea"/>
                          <a:cs typeface="+mn-cs"/>
                        </a:rPr>
                        <a:t>: The municipality has the following areas which have no water connection and </a:t>
                      </a:r>
                      <a:r>
                        <a:rPr lang="en-ZA" sz="1200" baseline="0" dirty="0">
                          <a:solidFill>
                            <a:schemeClr val="tx1"/>
                          </a:solidFill>
                          <a:effectLst/>
                          <a:latin typeface="Arial Narrow" panose="020B0606020202030204" pitchFamily="34" charset="0"/>
                          <a:ea typeface="Calibri" charset="0"/>
                          <a:cs typeface="Calibri" charset="0"/>
                        </a:rPr>
                        <a:t>depend on temporary supply of water through water tankers: </a:t>
                      </a:r>
                      <a:r>
                        <a:rPr lang="en-ZA" sz="1200" b="0" kern="1200" baseline="0" dirty="0">
                          <a:solidFill>
                            <a:schemeClr val="tx1"/>
                          </a:solidFill>
                          <a:latin typeface="Arial Narrow" panose="020B0606020202030204" pitchFamily="34" charset="0"/>
                          <a:ea typeface="+mn-ea"/>
                          <a:cs typeface="+mn-cs"/>
                        </a:rPr>
                        <a:t>New Stands after year 2000: </a:t>
                      </a:r>
                      <a:r>
                        <a:rPr lang="en-ZA" sz="1200" b="0" kern="1200" baseline="0" dirty="0" err="1">
                          <a:solidFill>
                            <a:schemeClr val="tx1"/>
                          </a:solidFill>
                          <a:latin typeface="Arial Narrow" panose="020B0606020202030204" pitchFamily="34" charset="0"/>
                          <a:ea typeface="+mn-ea"/>
                          <a:cs typeface="+mn-cs"/>
                        </a:rPr>
                        <a:t>Mzinti</a:t>
                      </a:r>
                      <a:r>
                        <a:rPr lang="en-ZA" sz="1200" b="0" kern="1200" baseline="0" dirty="0">
                          <a:solidFill>
                            <a:schemeClr val="tx1"/>
                          </a:solidFill>
                          <a:latin typeface="Arial Narrow" panose="020B0606020202030204" pitchFamily="34" charset="0"/>
                          <a:ea typeface="+mn-ea"/>
                          <a:cs typeface="+mn-cs"/>
                        </a:rPr>
                        <a:t> Ruth First (Ward 20), </a:t>
                      </a:r>
                      <a:r>
                        <a:rPr lang="en-ZA" sz="1200" b="0" kern="1200" baseline="0" dirty="0" err="1">
                          <a:solidFill>
                            <a:schemeClr val="tx1"/>
                          </a:solidFill>
                          <a:latin typeface="Arial Narrow" panose="020B0606020202030204" pitchFamily="34" charset="0"/>
                          <a:ea typeface="+mn-ea"/>
                          <a:cs typeface="+mn-cs"/>
                        </a:rPr>
                        <a:t>Mjejane</a:t>
                      </a:r>
                      <a:r>
                        <a:rPr lang="en-ZA" sz="1200" b="0" kern="1200" baseline="0" dirty="0">
                          <a:solidFill>
                            <a:schemeClr val="tx1"/>
                          </a:solidFill>
                          <a:latin typeface="Arial Narrow" panose="020B0606020202030204" pitchFamily="34" charset="0"/>
                          <a:ea typeface="+mn-ea"/>
                          <a:cs typeface="+mn-cs"/>
                        </a:rPr>
                        <a:t> (Ward 29), </a:t>
                      </a:r>
                      <a:r>
                        <a:rPr lang="en-ZA" sz="1200" b="0" kern="1200" baseline="0" dirty="0" err="1">
                          <a:solidFill>
                            <a:schemeClr val="tx1"/>
                          </a:solidFill>
                          <a:latin typeface="Arial Narrow" panose="020B0606020202030204" pitchFamily="34" charset="0"/>
                          <a:ea typeface="+mn-ea"/>
                          <a:cs typeface="+mn-cs"/>
                        </a:rPr>
                        <a:t>Mangweni</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Nhlabeni</a:t>
                      </a:r>
                      <a:r>
                        <a:rPr lang="en-ZA" sz="1200" b="0" kern="1200" baseline="0" dirty="0">
                          <a:solidFill>
                            <a:schemeClr val="tx1"/>
                          </a:solidFill>
                          <a:latin typeface="Arial Narrow" panose="020B0606020202030204" pitchFamily="34" charset="0"/>
                          <a:ea typeface="+mn-ea"/>
                          <a:cs typeface="+mn-cs"/>
                        </a:rPr>
                        <a:t> (Ward 9), </a:t>
                      </a:r>
                      <a:r>
                        <a:rPr lang="en-ZA" sz="1200" b="0" kern="1200" baseline="0" dirty="0" err="1">
                          <a:solidFill>
                            <a:schemeClr val="tx1"/>
                          </a:solidFill>
                          <a:latin typeface="Arial Narrow" panose="020B0606020202030204" pitchFamily="34" charset="0"/>
                          <a:ea typeface="+mn-ea"/>
                          <a:cs typeface="+mn-cs"/>
                        </a:rPr>
                        <a:t>Schoemandal</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Bhodweni</a:t>
                      </a:r>
                      <a:r>
                        <a:rPr lang="en-ZA" sz="1200" b="0" kern="1200" baseline="0" dirty="0">
                          <a:solidFill>
                            <a:schemeClr val="tx1"/>
                          </a:solidFill>
                          <a:latin typeface="Arial Narrow" panose="020B0606020202030204" pitchFamily="34" charset="0"/>
                          <a:ea typeface="+mn-ea"/>
                          <a:cs typeface="+mn-cs"/>
                        </a:rPr>
                        <a:t> (Ward 28), </a:t>
                      </a:r>
                      <a:r>
                        <a:rPr lang="en-ZA" sz="1200" b="0" kern="1200" baseline="0" dirty="0" err="1">
                          <a:solidFill>
                            <a:schemeClr val="tx1"/>
                          </a:solidFill>
                          <a:latin typeface="Arial Narrow" panose="020B0606020202030204" pitchFamily="34" charset="0"/>
                          <a:ea typeface="+mn-ea"/>
                          <a:cs typeface="+mn-cs"/>
                        </a:rPr>
                        <a:t>Phiva</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Khumbulekhaya</a:t>
                      </a:r>
                      <a:r>
                        <a:rPr lang="en-ZA" sz="1200" b="0" kern="1200" baseline="0" dirty="0">
                          <a:solidFill>
                            <a:schemeClr val="tx1"/>
                          </a:solidFill>
                          <a:latin typeface="Arial Narrow" panose="020B0606020202030204" pitchFamily="34" charset="0"/>
                          <a:ea typeface="+mn-ea"/>
                          <a:cs typeface="+mn-cs"/>
                        </a:rPr>
                        <a:t> (Ward 10), </a:t>
                      </a:r>
                      <a:r>
                        <a:rPr lang="en-ZA" sz="1200" b="0" kern="1200" baseline="0" dirty="0" err="1">
                          <a:solidFill>
                            <a:schemeClr val="tx1"/>
                          </a:solidFill>
                          <a:latin typeface="Arial Narrow" panose="020B0606020202030204" pitchFamily="34" charset="0"/>
                          <a:ea typeface="+mn-ea"/>
                          <a:cs typeface="+mn-cs"/>
                        </a:rPr>
                        <a:t>Mdladla</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Sigweje</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Petaneng</a:t>
                      </a:r>
                      <a:r>
                        <a:rPr lang="en-ZA" sz="1200" b="0" kern="1200" baseline="0" dirty="0">
                          <a:solidFill>
                            <a:schemeClr val="tx1"/>
                          </a:solidFill>
                          <a:latin typeface="Arial Narrow" panose="020B0606020202030204" pitchFamily="34" charset="0"/>
                          <a:ea typeface="+mn-ea"/>
                          <a:cs typeface="+mn-cs"/>
                        </a:rPr>
                        <a:t> (Ward 7), Naas, </a:t>
                      </a:r>
                      <a:r>
                        <a:rPr lang="en-ZA" sz="1200" b="0" kern="1200" baseline="0" dirty="0" err="1">
                          <a:solidFill>
                            <a:schemeClr val="tx1"/>
                          </a:solidFill>
                          <a:latin typeface="Arial Narrow" panose="020B0606020202030204" pitchFamily="34" charset="0"/>
                          <a:ea typeface="+mn-ea"/>
                          <a:cs typeface="+mn-cs"/>
                        </a:rPr>
                        <a:t>Msholozi</a:t>
                      </a:r>
                      <a:r>
                        <a:rPr lang="en-ZA" sz="1200" b="0" kern="1200" baseline="0" dirty="0">
                          <a:solidFill>
                            <a:schemeClr val="tx1"/>
                          </a:solidFill>
                          <a:latin typeface="Arial Narrow" panose="020B0606020202030204" pitchFamily="34" charset="0"/>
                          <a:ea typeface="+mn-ea"/>
                          <a:cs typeface="+mn-cs"/>
                        </a:rPr>
                        <a:t> (Ward 1), Naas, </a:t>
                      </a:r>
                      <a:r>
                        <a:rPr lang="en-ZA" sz="1200" b="0" kern="1200" baseline="0" dirty="0" err="1">
                          <a:solidFill>
                            <a:schemeClr val="tx1"/>
                          </a:solidFill>
                          <a:latin typeface="Arial Narrow" panose="020B0606020202030204" pitchFamily="34" charset="0"/>
                          <a:ea typeface="+mn-ea"/>
                          <a:cs typeface="+mn-cs"/>
                        </a:rPr>
                        <a:t>Gretane</a:t>
                      </a:r>
                      <a:r>
                        <a:rPr lang="en-ZA" sz="1200" b="0" kern="1200" baseline="0" dirty="0">
                          <a:solidFill>
                            <a:schemeClr val="tx1"/>
                          </a:solidFill>
                          <a:latin typeface="Arial Narrow" panose="020B0606020202030204" pitchFamily="34" charset="0"/>
                          <a:ea typeface="+mn-ea"/>
                          <a:cs typeface="+mn-cs"/>
                        </a:rPr>
                        <a:t> (Ward 4), </a:t>
                      </a:r>
                      <a:r>
                        <a:rPr lang="en-ZA" sz="1200" b="0" kern="1200" baseline="0" dirty="0" err="1">
                          <a:solidFill>
                            <a:schemeClr val="tx1"/>
                          </a:solidFill>
                          <a:latin typeface="Arial Narrow" panose="020B0606020202030204" pitchFamily="34" charset="0"/>
                          <a:ea typeface="+mn-ea"/>
                          <a:cs typeface="+mn-cs"/>
                        </a:rPr>
                        <a:t>Madadeni</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Marula</a:t>
                      </a:r>
                      <a:r>
                        <a:rPr lang="en-ZA" sz="1200" b="0" kern="1200" baseline="0" dirty="0">
                          <a:solidFill>
                            <a:schemeClr val="tx1"/>
                          </a:solidFill>
                          <a:latin typeface="Arial Narrow" panose="020B0606020202030204" pitchFamily="34" charset="0"/>
                          <a:ea typeface="+mn-ea"/>
                          <a:cs typeface="+mn-cs"/>
                        </a:rPr>
                        <a:t> (Ward 16), </a:t>
                      </a:r>
                      <a:r>
                        <a:rPr lang="en-ZA" sz="1200" b="0" kern="1200" baseline="0" dirty="0" err="1">
                          <a:solidFill>
                            <a:schemeClr val="tx1"/>
                          </a:solidFill>
                          <a:latin typeface="Arial Narrow" panose="020B0606020202030204" pitchFamily="34" charset="0"/>
                          <a:ea typeface="+mn-ea"/>
                          <a:cs typeface="+mn-cs"/>
                        </a:rPr>
                        <a:t>Mgobode</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Soshangane</a:t>
                      </a:r>
                      <a:r>
                        <a:rPr lang="en-ZA" sz="1200" b="0" kern="1200" baseline="0" dirty="0">
                          <a:solidFill>
                            <a:schemeClr val="tx1"/>
                          </a:solidFill>
                          <a:latin typeface="Arial Narrow" panose="020B0606020202030204" pitchFamily="34" charset="0"/>
                          <a:ea typeface="+mn-ea"/>
                          <a:cs typeface="+mn-cs"/>
                        </a:rPr>
                        <a:t> &amp; Game (Ward 15), </a:t>
                      </a:r>
                      <a:r>
                        <a:rPr lang="en-ZA" sz="1200" b="0" kern="1200" baseline="0" dirty="0" err="1">
                          <a:solidFill>
                            <a:schemeClr val="tx1"/>
                          </a:solidFill>
                          <a:latin typeface="Arial Narrow" panose="020B0606020202030204" pitchFamily="34" charset="0"/>
                          <a:ea typeface="+mn-ea"/>
                          <a:cs typeface="+mn-cs"/>
                        </a:rPr>
                        <a:t>Ntunda</a:t>
                      </a:r>
                      <a:r>
                        <a:rPr lang="en-ZA" sz="1200" b="0" kern="1200" baseline="0" dirty="0">
                          <a:solidFill>
                            <a:schemeClr val="tx1"/>
                          </a:solidFill>
                          <a:latin typeface="Arial Narrow" panose="020B0606020202030204" pitchFamily="34" charset="0"/>
                          <a:ea typeface="+mn-ea"/>
                          <a:cs typeface="+mn-cs"/>
                        </a:rPr>
                        <a:t> (Ward 19), </a:t>
                      </a:r>
                      <a:r>
                        <a:rPr lang="en-ZA" sz="1200" b="0" kern="1200" baseline="0" dirty="0" err="1">
                          <a:solidFill>
                            <a:schemeClr val="tx1"/>
                          </a:solidFill>
                          <a:latin typeface="Arial Narrow" panose="020B0606020202030204" pitchFamily="34" charset="0"/>
                          <a:ea typeface="+mn-ea"/>
                          <a:cs typeface="+mn-cs"/>
                        </a:rPr>
                        <a:t>Sibange</a:t>
                      </a:r>
                      <a:r>
                        <a:rPr lang="en-ZA" sz="1200" b="0" kern="1200" baseline="0" dirty="0">
                          <a:solidFill>
                            <a:schemeClr val="tx1"/>
                          </a:solidFill>
                          <a:latin typeface="Arial Narrow" panose="020B0606020202030204" pitchFamily="34" charset="0"/>
                          <a:ea typeface="+mn-ea"/>
                          <a:cs typeface="+mn-cs"/>
                        </a:rPr>
                        <a:t> A, </a:t>
                      </a:r>
                      <a:r>
                        <a:rPr lang="en-ZA" sz="1200" b="0" kern="1200" baseline="0" dirty="0" err="1">
                          <a:solidFill>
                            <a:schemeClr val="tx1"/>
                          </a:solidFill>
                          <a:latin typeface="Arial Narrow" panose="020B0606020202030204" pitchFamily="34" charset="0"/>
                          <a:ea typeface="+mn-ea"/>
                          <a:cs typeface="+mn-cs"/>
                        </a:rPr>
                        <a:t>Lona</a:t>
                      </a:r>
                      <a:r>
                        <a:rPr lang="en-ZA" sz="1200" b="0" kern="1200" baseline="0" dirty="0">
                          <a:solidFill>
                            <a:schemeClr val="tx1"/>
                          </a:solidFill>
                          <a:latin typeface="Arial Narrow" panose="020B0606020202030204" pitchFamily="34" charset="0"/>
                          <a:ea typeface="+mn-ea"/>
                          <a:cs typeface="+mn-cs"/>
                        </a:rPr>
                        <a:t> (Ward 16), </a:t>
                      </a:r>
                      <a:r>
                        <a:rPr lang="en-ZA" sz="1200" b="0" kern="1200" baseline="0" dirty="0" err="1">
                          <a:solidFill>
                            <a:schemeClr val="tx1"/>
                          </a:solidFill>
                          <a:latin typeface="Arial Narrow" panose="020B0606020202030204" pitchFamily="34" charset="0"/>
                          <a:ea typeface="+mn-ea"/>
                          <a:cs typeface="+mn-cs"/>
                        </a:rPr>
                        <a:t>Masibekela</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Batsakatsini</a:t>
                      </a:r>
                      <a:r>
                        <a:rPr lang="en-ZA" sz="1200" b="0" kern="1200" baseline="0" dirty="0">
                          <a:solidFill>
                            <a:schemeClr val="tx1"/>
                          </a:solidFill>
                          <a:latin typeface="Arial Narrow" panose="020B0606020202030204" pitchFamily="34" charset="0"/>
                          <a:ea typeface="+mn-ea"/>
                          <a:cs typeface="+mn-cs"/>
                        </a:rPr>
                        <a:t> (Ward 14), </a:t>
                      </a:r>
                      <a:r>
                        <a:rPr lang="en-ZA" sz="1200" b="0" kern="1200" baseline="0" dirty="0" err="1">
                          <a:solidFill>
                            <a:schemeClr val="tx1"/>
                          </a:solidFill>
                          <a:latin typeface="Arial Narrow" panose="020B0606020202030204" pitchFamily="34" charset="0"/>
                          <a:ea typeface="+mn-ea"/>
                          <a:cs typeface="+mn-cs"/>
                        </a:rPr>
                        <a:t>Louieville</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Bhubhane</a:t>
                      </a:r>
                      <a:r>
                        <a:rPr lang="en-ZA" sz="1200" b="0" kern="1200" baseline="0" dirty="0">
                          <a:solidFill>
                            <a:schemeClr val="tx1"/>
                          </a:solidFill>
                          <a:latin typeface="Arial Narrow" panose="020B0606020202030204" pitchFamily="34" charset="0"/>
                          <a:ea typeface="+mn-ea"/>
                          <a:cs typeface="+mn-cs"/>
                        </a:rPr>
                        <a:t> &amp; </a:t>
                      </a:r>
                      <a:r>
                        <a:rPr lang="en-ZA" sz="1200" b="0" kern="1200" baseline="0" dirty="0" err="1">
                          <a:solidFill>
                            <a:schemeClr val="tx1"/>
                          </a:solidFill>
                          <a:latin typeface="Arial Narrow" panose="020B0606020202030204" pitchFamily="34" charset="0"/>
                          <a:ea typeface="+mn-ea"/>
                          <a:cs typeface="+mn-cs"/>
                        </a:rPr>
                        <a:t>Bhobho</a:t>
                      </a:r>
                      <a:r>
                        <a:rPr lang="en-ZA" sz="1200" b="0" kern="1200" baseline="0" dirty="0">
                          <a:solidFill>
                            <a:schemeClr val="tx1"/>
                          </a:solidFill>
                          <a:latin typeface="Arial Narrow" panose="020B0606020202030204" pitchFamily="34" charset="0"/>
                          <a:ea typeface="+mn-ea"/>
                          <a:cs typeface="+mn-cs"/>
                        </a:rPr>
                        <a:t> (Ward 30).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Intervention required costs R20m and only R3m is available.</a:t>
                      </a:r>
                      <a:endParaRPr lang="en-ZA" sz="1200" b="0" kern="1200" baseline="0" dirty="0">
                        <a:solidFill>
                          <a:schemeClr val="tx1"/>
                        </a:solidFill>
                        <a:latin typeface="Arial Narrow" panose="020B0606020202030204" pitchFamily="34" charset="0"/>
                        <a:ea typeface="+mn-ea"/>
                        <a:cs typeface="+mn-cs"/>
                      </a:endParaRPr>
                    </a:p>
                    <a:p>
                      <a:pPr marL="285750" marR="0" lvl="0" indent="-285750" algn="just"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mn-cs"/>
                        </a:rPr>
                        <a:t>Infrastructure capacity</a:t>
                      </a:r>
                      <a:r>
                        <a:rPr lang="en-ZA" sz="1200" b="0" kern="1200" baseline="0" dirty="0">
                          <a:solidFill>
                            <a:schemeClr val="tx1"/>
                          </a:solidFill>
                          <a:latin typeface="Arial Narrow" panose="020B0606020202030204" pitchFamily="34" charset="0"/>
                          <a:ea typeface="+mn-ea"/>
                          <a:cs typeface="+mn-cs"/>
                        </a:rPr>
                        <a:t>: The current capacity on water supply is 113,4ML/d while the demand is 183,3ML/d whereas the current capacity on sanitation is 4,65ML/d while the demand capacity is 11,25ML/d. The current capacity on electricity is 26MVA while demand is 18MVA. </a:t>
                      </a:r>
                    </a:p>
                    <a:p>
                      <a:pPr marL="285750" marR="0" lvl="0" indent="-285750" algn="just"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ZA" sz="1200" b="0" kern="1200" baseline="0" dirty="0">
                          <a:solidFill>
                            <a:schemeClr val="tx1"/>
                          </a:solidFill>
                          <a:latin typeface="Arial Narrow" panose="020B0606020202030204" pitchFamily="34" charset="0"/>
                          <a:ea typeface="+mn-ea"/>
                          <a:cs typeface="+mn-cs"/>
                        </a:rPr>
                        <a:t>COGTA has completed the initial phase for the re-gravelling of access roads and resealing and patching of potholes. A project has been completed for the patching of potholes in </a:t>
                      </a:r>
                      <a:r>
                        <a:rPr lang="en-ZA" sz="1200" b="0" kern="1200" baseline="0" dirty="0" err="1">
                          <a:solidFill>
                            <a:schemeClr val="tx1"/>
                          </a:solidFill>
                          <a:latin typeface="Arial Narrow" panose="020B0606020202030204" pitchFamily="34" charset="0"/>
                          <a:ea typeface="+mn-ea"/>
                          <a:cs typeface="+mn-cs"/>
                        </a:rPr>
                        <a:t>Komartipoort</a:t>
                      </a:r>
                      <a:r>
                        <a:rPr lang="en-ZA" sz="1200" b="0" kern="1200" baseline="0" dirty="0">
                          <a:solidFill>
                            <a:schemeClr val="tx1"/>
                          </a:solidFill>
                          <a:latin typeface="Arial Narrow" panose="020B0606020202030204" pitchFamily="34" charset="0"/>
                          <a:ea typeface="+mn-ea"/>
                          <a:cs typeface="+mn-cs"/>
                        </a:rPr>
                        <a:t> and another project under implementation for the installation or reconstruction of culverts across 15 wards in the municipal area of jurisdiction.</a:t>
                      </a:r>
                    </a:p>
                    <a:p>
                      <a:pPr marL="285750" marR="0" lvl="0" indent="-285750" algn="just"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GB" sz="1200" b="0" kern="1200" baseline="0" noProof="0" dirty="0">
                          <a:solidFill>
                            <a:schemeClr val="tx1"/>
                          </a:solidFill>
                          <a:latin typeface="Arial Narrow" panose="020B0606020202030204" pitchFamily="34" charset="0"/>
                          <a:ea typeface="+mn-ea"/>
                          <a:cs typeface="+mn-cs"/>
                        </a:rPr>
                        <a:t>Vandalism of electricity Infrastructure affects the filling of reservoirs in the </a:t>
                      </a:r>
                      <a:r>
                        <a:rPr lang="en-GB" sz="1200" b="0" kern="1200" baseline="0" noProof="0" dirty="0" err="1">
                          <a:solidFill>
                            <a:schemeClr val="tx1"/>
                          </a:solidFill>
                          <a:latin typeface="Arial Narrow" panose="020B0606020202030204" pitchFamily="34" charset="0"/>
                          <a:ea typeface="+mn-ea"/>
                          <a:cs typeface="+mn-cs"/>
                        </a:rPr>
                        <a:t>Komatipoort</a:t>
                      </a:r>
                      <a:r>
                        <a:rPr lang="en-GB" sz="1200" b="0" kern="1200" baseline="0" noProof="0" dirty="0">
                          <a:solidFill>
                            <a:schemeClr val="tx1"/>
                          </a:solidFill>
                          <a:latin typeface="Arial Narrow" panose="020B0606020202030204" pitchFamily="34" charset="0"/>
                          <a:ea typeface="+mn-ea"/>
                          <a:cs typeface="+mn-cs"/>
                        </a:rPr>
                        <a:t> area.</a:t>
                      </a:r>
                      <a:endParaRPr lang="en-ZA" sz="1200" b="0" kern="1200" baseline="0" noProof="0" dirty="0">
                        <a:solidFill>
                          <a:schemeClr val="tx1"/>
                        </a:solidFill>
                        <a:latin typeface="Arial Narrow" panose="020B0606020202030204" pitchFamily="34" charset="0"/>
                        <a:ea typeface="+mn-ea"/>
                        <a:cs typeface="+mn-cs"/>
                      </a:endParaRPr>
                    </a:p>
                    <a:p>
                      <a:pPr marL="285750" marR="0" lvl="0" indent="-285750" algn="just"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mn-cs"/>
                        </a:rPr>
                        <a:t>MIG Expenditure </a:t>
                      </a:r>
                      <a:r>
                        <a:rPr lang="en-ZA" sz="1200" b="0" kern="1200" baseline="0" dirty="0">
                          <a:solidFill>
                            <a:schemeClr val="tx1"/>
                          </a:solidFill>
                          <a:latin typeface="Arial Narrow" panose="020B0606020202030204" pitchFamily="34" charset="0"/>
                          <a:ea typeface="+mn-ea"/>
                          <a:cs typeface="+mn-cs"/>
                        </a:rPr>
                        <a:t>as at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31 August 2022</a:t>
                      </a:r>
                      <a:r>
                        <a:rPr lang="en-ZA" sz="1200" b="0" kern="1200" baseline="0" dirty="0">
                          <a:solidFill>
                            <a:schemeClr val="tx1"/>
                          </a:solidFill>
                          <a:latin typeface="Arial Narrow" panose="020B0606020202030204" pitchFamily="34" charset="0"/>
                          <a:ea typeface="+mn-ea"/>
                          <a:cs typeface="+mn-cs"/>
                        </a:rPr>
                        <a:t>: 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450992">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0"/>
                        </a:spcAft>
                      </a:pPr>
                      <a:r>
                        <a:rPr lang="en-GB" sz="1200" b="1" dirty="0">
                          <a:effectLst/>
                          <a:latin typeface="Arial Narrow" panose="020B0606020202030204" pitchFamily="34" charset="0"/>
                          <a:ea typeface="Times New Roman" charset="0"/>
                          <a:cs typeface="Times New Roman" charset="0"/>
                        </a:rPr>
                        <a:t>Local</a:t>
                      </a:r>
                      <a:r>
                        <a:rPr lang="en-GB" sz="1200" b="1" baseline="0" dirty="0">
                          <a:effectLst/>
                          <a:latin typeface="Arial Narrow" panose="020B0606020202030204" pitchFamily="34" charset="0"/>
                          <a:ea typeface="Times New Roman" charset="0"/>
                          <a:cs typeface="Times New Roman" charset="0"/>
                        </a:rPr>
                        <a:t> Economic Development</a:t>
                      </a:r>
                      <a:endParaRPr lang="en-GB" sz="1200" b="1" dirty="0">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The EDM do have Economic Reconstruction and  Recovery Plan which includes the Nkomazi municipality. The municipality do not have recovery plan, however the municipality is implementing LED initiative such as the Nkomazi SEZ and other LED related projects , for example capacity building of SMME’s and erecting hawkers stalls at </a:t>
                      </a:r>
                      <a:r>
                        <a:rPr kumimoji="0" lang="en-US" sz="12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Arial" panose="020B0604020202020204" pitchFamily="34" charset="0"/>
                        </a:rPr>
                        <a:t>Matsamo</a:t>
                      </a: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village . </a:t>
                      </a:r>
                    </a:p>
                    <a:p>
                      <a:pPr marL="171450" marR="0" lvl="0" indent="-171450"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MEGA catalytic projects are funded through collaboration public/private sector.  The municipality do fund their own infrastructure and capacity program though there is a need for more funding .</a:t>
                      </a:r>
                    </a:p>
                    <a:p>
                      <a:pPr marL="171450" marR="0" lvl="0" indent="-171450"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Business licensing is located within the LED unit, however the turnaround time is up to 2 months on average.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sym typeface="Calibri"/>
                        </a:rPr>
                        <a:t>Unemployment: 42%</a:t>
                      </a:r>
                      <a:endPar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sym typeface="Arial"/>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sym typeface="Calibri"/>
                        </a:rPr>
                        <a:t>Poverty: 64,6%</a:t>
                      </a:r>
                      <a:endPar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sym typeface="Aria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62730316"/>
                  </a:ext>
                </a:extLst>
              </a:tr>
            </a:tbl>
          </a:graphicData>
        </a:graphic>
      </p:graphicFrame>
    </p:spTree>
    <p:extLst>
      <p:ext uri="{BB962C8B-B14F-4D97-AF65-F5344CB8AC3E}">
        <p14:creationId xmlns:p14="http://schemas.microsoft.com/office/powerpoint/2010/main" val="3319793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0"/>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defTabSz="742950" eaLnBrk="1" hangingPunct="1"/>
            <a:r>
              <a:rPr kumimoji="0" lang="en-ZA" sz="2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MUNICIPALITY: </a:t>
            </a:r>
            <a:r>
              <a:rPr lang="en-ZA" b="1" dirty="0">
                <a:solidFill>
                  <a:prstClr val="black"/>
                </a:solidFill>
                <a:latin typeface="Calibri"/>
                <a:ea typeface="+mj-ea"/>
                <a:cs typeface="+mj-cs"/>
              </a:rPr>
              <a:t>THABA CHWEU</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66</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2879473374"/>
              </p:ext>
            </p:extLst>
          </p:nvPr>
        </p:nvGraphicFramePr>
        <p:xfrm>
          <a:off x="0" y="461665"/>
          <a:ext cx="9906000" cy="5747487"/>
        </p:xfrm>
        <a:graphic>
          <a:graphicData uri="http://schemas.openxmlformats.org/drawingml/2006/table">
            <a:tbl>
              <a:tblPr firstRow="1" firstCol="1" bandRow="1"/>
              <a:tblGrid>
                <a:gridCol w="967116">
                  <a:extLst>
                    <a:ext uri="{9D8B030D-6E8A-4147-A177-3AD203B41FA5}">
                      <a16:colId xmlns:a16="http://schemas.microsoft.com/office/drawing/2014/main" val="20000"/>
                    </a:ext>
                  </a:extLst>
                </a:gridCol>
                <a:gridCol w="8938884">
                  <a:extLst>
                    <a:ext uri="{9D8B030D-6E8A-4147-A177-3AD203B41FA5}">
                      <a16:colId xmlns:a16="http://schemas.microsoft.com/office/drawing/2014/main" val="20001"/>
                    </a:ext>
                  </a:extLst>
                </a:gridCol>
              </a:tblGrid>
              <a:tr h="185878">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Times New Roman" charset="0"/>
                        </a:rPr>
                        <a:t>Political</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lvl="0" indent="-171450" algn="just">
                        <a:lnSpc>
                          <a:spcPct val="115000"/>
                        </a:lnSpc>
                        <a:spcAft>
                          <a:spcPts val="600"/>
                        </a:spcAft>
                        <a:buFont typeface="Arial" charset="0"/>
                        <a:buChar char="•"/>
                      </a:pPr>
                      <a:r>
                        <a:rPr lang="en-GB" sz="1200" dirty="0">
                          <a:solidFill>
                            <a:schemeClr val="tx1"/>
                          </a:solidFill>
                          <a:effectLst/>
                          <a:latin typeface="Arial Narrow" panose="020B0606020202030204" pitchFamily="34" charset="0"/>
                          <a:ea typeface="Times New Roman" charset="0"/>
                          <a:cs typeface="Arial" panose="020B0604020202020204" pitchFamily="34" charset="0"/>
                        </a:rPr>
                        <a:t>The Municipal </a:t>
                      </a:r>
                      <a:r>
                        <a:rPr lang="en-GB" sz="1200" baseline="0" dirty="0">
                          <a:solidFill>
                            <a:schemeClr val="tx1"/>
                          </a:solidFill>
                          <a:effectLst/>
                          <a:latin typeface="Arial Narrow" panose="020B0606020202030204" pitchFamily="34" charset="0"/>
                          <a:ea typeface="Times New Roman" charset="0"/>
                          <a:cs typeface="Arial" panose="020B0604020202020204" pitchFamily="34" charset="0"/>
                        </a:rPr>
                        <a:t> council </a:t>
                      </a:r>
                      <a:r>
                        <a:rPr lang="en-GB" sz="1200" dirty="0">
                          <a:solidFill>
                            <a:schemeClr val="tx1"/>
                          </a:solidFill>
                          <a:effectLst/>
                          <a:latin typeface="Arial Narrow" panose="020B0606020202030204" pitchFamily="34" charset="0"/>
                          <a:ea typeface="Times New Roman" charset="0"/>
                          <a:cs typeface="Arial" panose="020B0604020202020204" pitchFamily="34" charset="0"/>
                        </a:rPr>
                        <a:t> is politically stable</a:t>
                      </a:r>
                      <a:r>
                        <a:rPr lang="en-GB" sz="1200" baseline="0" dirty="0">
                          <a:solidFill>
                            <a:schemeClr val="tx1"/>
                          </a:solidFill>
                          <a:effectLst/>
                          <a:latin typeface="Arial Narrow" panose="020B0606020202030204" pitchFamily="34" charset="0"/>
                          <a:ea typeface="Times New Roman" charset="0"/>
                          <a:cs typeface="Arial" panose="020B0604020202020204" pitchFamily="34" charset="0"/>
                        </a:rPr>
                        <a:t>.</a:t>
                      </a:r>
                      <a:endParaRPr lang="en-GB" sz="1200" dirty="0">
                        <a:solidFill>
                          <a:schemeClr val="tx1"/>
                        </a:solidFill>
                        <a:effectLst/>
                        <a:latin typeface="Arial Narrow" panose="020B0606020202030204" pitchFamily="34" charset="0"/>
                        <a:ea typeface="Times New Roman" charset="0"/>
                        <a:cs typeface="Arial" panose="020B0604020202020204" pitchFamily="34"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23343">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600"/>
                        </a:spcAft>
                      </a:pPr>
                      <a:r>
                        <a:rPr lang="en-ZA" sz="1200" b="1" dirty="0">
                          <a:effectLst/>
                          <a:latin typeface="Arial Narrow" panose="020B0606020202030204" pitchFamily="34" charset="0"/>
                          <a:ea typeface="Calibri" charset="0"/>
                          <a:cs typeface="Times New Roman" charset="0"/>
                        </a:rPr>
                        <a:t>Governance</a:t>
                      </a:r>
                      <a:endParaRPr lang="en-GB" sz="1200" b="1" dirty="0">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charset="0"/>
                          <a:cs typeface="Arial" panose="020B0604020202020204" pitchFamily="34" charset="0"/>
                          <a:sym typeface="Arial"/>
                        </a:rPr>
                        <a:t>The municipality has been identified as dysfunctional and a MSIP has been developed to respond to the challenges</a:t>
                      </a:r>
                      <a:r>
                        <a:rPr kumimoji="0" lang="en-GB" sz="12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charset="0"/>
                          <a:cs typeface="Arial" panose="020B0604020202020204" pitchFamily="34" charset="0"/>
                          <a:sym typeface="Arial"/>
                        </a:rPr>
                        <a:t>.</a:t>
                      </a:r>
                      <a:endPar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Establishment and Functionality of Council, MPAC, Risk Management Committee and Audit Committee issues processed by these committees: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Council is functional. Delegations are currently being reviewed, the MPAC, Risk Committee and Audit Committee including Section 79 and Section 80 committees have been established. </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Council is sitting as per legislation.</a:t>
                      </a:r>
                      <a:endPar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endParaRPr>
                    </a:p>
                    <a:p>
                      <a:pPr marL="171450" lvl="0" indent="-171450" algn="just">
                        <a:lnSpc>
                          <a:spcPct val="100000"/>
                        </a:lnSpc>
                        <a:spcAft>
                          <a:spcPts val="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Arial" panose="020B0604020202020204" pitchFamily="34" charset="0"/>
                        </a:rPr>
                        <a:t>Provincial</a:t>
                      </a:r>
                      <a:r>
                        <a:rPr lang="en-ZA" sz="1200" b="1" baseline="0" dirty="0">
                          <a:solidFill>
                            <a:schemeClr val="tx1"/>
                          </a:solidFill>
                          <a:effectLst/>
                          <a:latin typeface="Arial Narrow" panose="020B0606020202030204" pitchFamily="34" charset="0"/>
                          <a:ea typeface="Calibri" charset="0"/>
                          <a:cs typeface="Arial" panose="020B0604020202020204" pitchFamily="34" charset="0"/>
                        </a:rPr>
                        <a:t> Intervention </a:t>
                      </a:r>
                      <a:r>
                        <a:rPr lang="en-ZA" sz="1200" dirty="0">
                          <a:solidFill>
                            <a:schemeClr val="tx1"/>
                          </a:solidFill>
                          <a:effectLst/>
                          <a:latin typeface="Arial Narrow" panose="020B0606020202030204" pitchFamily="34" charset="0"/>
                          <a:ea typeface="Calibri" charset="0"/>
                          <a:cs typeface="Calibri" charset="0"/>
                        </a:rPr>
                        <a:t>: The Municipality is under an intervention in terms</a:t>
                      </a:r>
                      <a:r>
                        <a:rPr lang="en-ZA" sz="1200" baseline="0" dirty="0">
                          <a:solidFill>
                            <a:schemeClr val="tx1"/>
                          </a:solidFill>
                          <a:effectLst/>
                          <a:latin typeface="Arial Narrow" panose="020B0606020202030204" pitchFamily="34" charset="0"/>
                          <a:ea typeface="Calibri" charset="0"/>
                          <a:cs typeface="Calibri" charset="0"/>
                        </a:rPr>
                        <a:t> of Section 139 (1) of the Local Government: Municipal Finance Management Act, 2003</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063915">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Institutional Arrangement</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lvl="0" indent="-171450" algn="just">
                        <a:lnSpc>
                          <a:spcPct val="100000"/>
                        </a:lnSpc>
                        <a:spcAft>
                          <a:spcPts val="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Calibri" charset="0"/>
                        </a:rPr>
                        <a:t>Total number of posts on organogram , how many are filled and how many are vacant:</a:t>
                      </a:r>
                      <a:r>
                        <a:rPr lang="en-ZA" sz="1200" b="1" baseline="0" dirty="0">
                          <a:solidFill>
                            <a:schemeClr val="tx1"/>
                          </a:solidFill>
                          <a:effectLst/>
                          <a:latin typeface="Arial Narrow" panose="020B0606020202030204" pitchFamily="34" charset="0"/>
                          <a:ea typeface="Calibri" charset="0"/>
                          <a:cs typeface="Calibri" charset="0"/>
                        </a:rPr>
                        <a:t> </a:t>
                      </a:r>
                      <a:r>
                        <a:rPr lang="en-ZA" sz="1200" baseline="0" dirty="0">
                          <a:solidFill>
                            <a:schemeClr val="tx1"/>
                          </a:solidFill>
                          <a:effectLst/>
                          <a:latin typeface="Arial Narrow" panose="020B0606020202030204" pitchFamily="34" charset="0"/>
                          <a:ea typeface="Calibri" charset="0"/>
                          <a:cs typeface="Calibri" charset="0"/>
                        </a:rPr>
                        <a:t>Total number of posts is 670, number of posts filled 473 and there are 197 vacant posts.</a:t>
                      </a:r>
                      <a:endParaRPr lang="en-GB" sz="1200" dirty="0">
                        <a:solidFill>
                          <a:schemeClr val="tx1"/>
                        </a:solidFill>
                        <a:effectLst/>
                        <a:latin typeface="Arial Narrow" panose="020B0606020202030204" pitchFamily="34" charset="0"/>
                        <a:ea typeface="Times New Roman" charset="0"/>
                        <a:cs typeface="Calibri" charset="0"/>
                      </a:endParaRPr>
                    </a:p>
                    <a:p>
                      <a:pPr marL="171450" lvl="0" indent="-171450" algn="just">
                        <a:lnSpc>
                          <a:spcPct val="100000"/>
                        </a:lnSpc>
                        <a:spcAft>
                          <a:spcPts val="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Calibri" charset="0"/>
                        </a:rPr>
                        <a:t>Status of filling of Top 6: </a:t>
                      </a:r>
                      <a:r>
                        <a:rPr lang="en-ZA" sz="1200" b="0" baseline="0" dirty="0">
                          <a:solidFill>
                            <a:schemeClr val="tx1"/>
                          </a:solidFill>
                          <a:effectLst/>
                          <a:latin typeface="Arial Narrow" panose="020B0606020202030204" pitchFamily="34" charset="0"/>
                          <a:ea typeface="Calibri" charset="0"/>
                          <a:cs typeface="Calibri" charset="0"/>
                        </a:rPr>
                        <a:t> 4 Top</a:t>
                      </a:r>
                      <a:r>
                        <a:rPr lang="en-ZA" sz="1200" dirty="0">
                          <a:solidFill>
                            <a:schemeClr val="tx1"/>
                          </a:solidFill>
                          <a:effectLst/>
                          <a:latin typeface="Arial Narrow" panose="020B0606020202030204" pitchFamily="34" charset="0"/>
                          <a:ea typeface="Calibri" charset="0"/>
                          <a:cs typeface="Calibri" charset="0"/>
                        </a:rPr>
                        <a:t> 6 senior managers posts are filled and two are vacant (Director Development and Planning and Director Community Services). The contract of the MM is not legally compliant as it runs beyond the allowed term and COGTA has been requested to intervene and guide on the matter. </a:t>
                      </a:r>
                      <a:endParaRPr lang="en-GB" sz="1200" dirty="0">
                        <a:solidFill>
                          <a:schemeClr val="tx1"/>
                        </a:solidFill>
                        <a:effectLst/>
                        <a:latin typeface="Arial Narrow" panose="020B0606020202030204" pitchFamily="34" charset="0"/>
                        <a:ea typeface="Times New Roman" charset="0"/>
                        <a:cs typeface="Calibri" charset="0"/>
                      </a:endParaRPr>
                    </a:p>
                    <a:p>
                      <a:pPr marL="171450" marR="0" lvl="0" indent="-171450"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err="1">
                          <a:ln>
                            <a:noFill/>
                          </a:ln>
                          <a:solidFill>
                            <a:schemeClr val="tx1"/>
                          </a:solidFill>
                          <a:effectLst/>
                          <a:uLnTx/>
                          <a:uFillTx/>
                          <a:latin typeface="Arial Narrow" panose="020B0606020202030204" pitchFamily="34" charset="0"/>
                          <a:ea typeface="Calibri" charset="0"/>
                          <a:cs typeface="Calibri" charset="0"/>
                        </a:rPr>
                        <a:t>Reviewal</a:t>
                      </a: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 of organogram: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The organogram was last reviewed in 31 March 2022</a:t>
                      </a:r>
                      <a:endPar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Times New Roman" charset="0"/>
                        <a:cs typeface="Calibri" charset="0"/>
                      </a:endParaRPr>
                    </a:p>
                    <a:p>
                      <a:pPr marL="171450" lvl="0" indent="-171450" algn="just">
                        <a:lnSpc>
                          <a:spcPct val="100000"/>
                        </a:lnSpc>
                        <a:spcAft>
                          <a:spcPts val="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Calibri" charset="0"/>
                        </a:rPr>
                        <a:t>Implementation of Performance Management</a:t>
                      </a:r>
                      <a:r>
                        <a:rPr lang="en-ZA" sz="1200" dirty="0">
                          <a:solidFill>
                            <a:schemeClr val="tx1"/>
                          </a:solidFill>
                          <a:effectLst/>
                          <a:latin typeface="Arial Narrow" panose="020B0606020202030204" pitchFamily="34" charset="0"/>
                          <a:ea typeface="Calibri" charset="0"/>
                          <a:cs typeface="Calibri" charset="0"/>
                        </a:rPr>
                        <a:t>:</a:t>
                      </a:r>
                      <a:r>
                        <a:rPr lang="en-ZA" sz="1200" baseline="0" dirty="0">
                          <a:solidFill>
                            <a:schemeClr val="tx1"/>
                          </a:solidFill>
                          <a:effectLst/>
                          <a:latin typeface="Arial Narrow" panose="020B0606020202030204" pitchFamily="34" charset="0"/>
                          <a:ea typeface="Calibri" charset="0"/>
                          <a:cs typeface="Calibri" charset="0"/>
                        </a:rPr>
                        <a:t> The Municipality is implementing the performance management to only Section 54 &amp;56 managers. The municipality will be cascading Performance Management and Development System this financial year from Level 1 to Level 6.</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595872">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600"/>
                        </a:spcAft>
                      </a:pPr>
                      <a:r>
                        <a:rPr lang="en-GB" sz="1200" b="1" dirty="0">
                          <a:effectLst/>
                          <a:latin typeface="Arial Narrow" panose="020B0606020202030204" pitchFamily="34" charset="0"/>
                          <a:ea typeface="Times New Roman" charset="0"/>
                          <a:cs typeface="Times New Roman" charset="0"/>
                        </a:rPr>
                        <a:t>Financial Management </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In 2015/16  and 2016/17 the municipality obtained a disclaimer audit outcome, 2017/19 to 2019/20 the municipality obtained a qualified audit outcome, in 2020/21 the municipality </a:t>
                      </a: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improved t</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o unqualified audit with findings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The personnel costs as a percentage of operational budget is a  at 33%, which is within the norm of 25%-40%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UIFW 2019/20 ( R914 607 010) 2020/21 (733 297)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Irregular Expenditure: R 376 455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W Expenditure: R 133 896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unauthorized Expenditure: R222 94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DWS DEBT: R66 296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ESKOM DEBT: R 1 160 955 749 billion as at  September 2022</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1330935">
                <a:tc>
                  <a:txBody>
                    <a:bodyPr/>
                    <a:lstStyle>
                      <a:lvl1pPr marL="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3714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7429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1144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4859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185737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22885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2600325"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2971800" marR="0" algn="l" defTabSz="74295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spcAft>
                          <a:spcPts val="0"/>
                        </a:spcAft>
                      </a:pPr>
                      <a:r>
                        <a:rPr lang="en-ZA" sz="1200" b="1" dirty="0">
                          <a:effectLst/>
                          <a:latin typeface="Arial Narrow" panose="020B0606020202030204" pitchFamily="34" charset="0"/>
                          <a:ea typeface="Calibri" charset="0"/>
                          <a:cs typeface="Times New Roman" charset="0"/>
                        </a:rPr>
                        <a:t>Public Participation</a:t>
                      </a:r>
                      <a:endParaRPr lang="en-GB" sz="1200" b="1" dirty="0">
                        <a:effectLst/>
                        <a:latin typeface="Arial Narrow" panose="020B0606020202030204" pitchFamily="34" charset="0"/>
                        <a:ea typeface="Times New Roman" charset="0"/>
                        <a:cs typeface="Times New Roman" charset="0"/>
                      </a:endParaRPr>
                    </a:p>
                    <a:p>
                      <a:pPr>
                        <a:spcAft>
                          <a:spcPts val="0"/>
                        </a:spcAft>
                      </a:pPr>
                      <a:r>
                        <a:rPr lang="en-ZA" sz="1200" b="1" dirty="0">
                          <a:effectLst/>
                          <a:latin typeface="Arial Narrow" panose="020B0606020202030204" pitchFamily="34" charset="0"/>
                          <a:ea typeface="Calibri" charset="0"/>
                          <a:cs typeface="Times New Roman" charset="0"/>
                        </a:rPr>
                        <a:t> </a:t>
                      </a:r>
                      <a:endParaRPr lang="en-GB" sz="1200" b="1" dirty="0">
                        <a:effectLst/>
                        <a:latin typeface="Arial Narrow" panose="020B0606020202030204" pitchFamily="34" charset="0"/>
                        <a:ea typeface="Times New Roman" charset="0"/>
                        <a:cs typeface="Times New Roman" charset="0"/>
                      </a:endParaRPr>
                    </a:p>
                    <a:p>
                      <a:pPr>
                        <a:spcAft>
                          <a:spcPts val="0"/>
                        </a:spcAft>
                      </a:pPr>
                      <a:r>
                        <a:rPr lang="en-ZA" sz="1200" b="1" dirty="0">
                          <a:effectLst/>
                          <a:latin typeface="Arial Narrow" panose="020B0606020202030204" pitchFamily="34" charset="0"/>
                          <a:ea typeface="Calibri" charset="0"/>
                          <a:cs typeface="Times New Roman" charset="0"/>
                        </a:rPr>
                        <a:t> </a:t>
                      </a:r>
                      <a:endParaRPr lang="en-GB" sz="1200" b="1" dirty="0">
                        <a:effectLst/>
                        <a:latin typeface="Arial Narrow" panose="020B0606020202030204" pitchFamily="34" charset="0"/>
                        <a:ea typeface="Times New Roman" charset="0"/>
                        <a:cs typeface="Times New Roman" charset="0"/>
                      </a:endParaRPr>
                    </a:p>
                    <a:p>
                      <a:pPr>
                        <a:spcAft>
                          <a:spcPts val="0"/>
                        </a:spcAft>
                      </a:pPr>
                      <a:r>
                        <a:rPr lang="en-ZA" sz="1200" b="1" dirty="0">
                          <a:effectLst/>
                          <a:latin typeface="Arial Narrow" panose="020B0606020202030204" pitchFamily="34" charset="0"/>
                          <a:ea typeface="Calibri" charset="0"/>
                          <a:cs typeface="Times New Roman" charset="0"/>
                        </a:rPr>
                        <a:t>  </a:t>
                      </a:r>
                      <a:endParaRPr lang="en-GB" sz="1200" b="1" dirty="0">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Arial"/>
                        </a:defRPr>
                      </a:lvl1pPr>
                      <a:lvl2pPr marL="371475" algn="l" defTabSz="742950" rtl="0" eaLnBrk="1" latinLnBrk="0" hangingPunct="1">
                        <a:defRPr sz="1463" kern="1200">
                          <a:solidFill>
                            <a:schemeClr val="tx1"/>
                          </a:solidFill>
                          <a:latin typeface="Arial"/>
                        </a:defRPr>
                      </a:lvl2pPr>
                      <a:lvl3pPr marL="742950" algn="l" defTabSz="742950" rtl="0" eaLnBrk="1" latinLnBrk="0" hangingPunct="1">
                        <a:defRPr sz="1463" kern="1200">
                          <a:solidFill>
                            <a:schemeClr val="tx1"/>
                          </a:solidFill>
                          <a:latin typeface="Arial"/>
                        </a:defRPr>
                      </a:lvl3pPr>
                      <a:lvl4pPr marL="1114425" algn="l" defTabSz="742950" rtl="0" eaLnBrk="1" latinLnBrk="0" hangingPunct="1">
                        <a:defRPr sz="1463" kern="1200">
                          <a:solidFill>
                            <a:schemeClr val="tx1"/>
                          </a:solidFill>
                          <a:latin typeface="Arial"/>
                        </a:defRPr>
                      </a:lvl4pPr>
                      <a:lvl5pPr marL="1485900" algn="l" defTabSz="742950" rtl="0" eaLnBrk="1" latinLnBrk="0" hangingPunct="1">
                        <a:defRPr sz="1463" kern="1200">
                          <a:solidFill>
                            <a:schemeClr val="tx1"/>
                          </a:solidFill>
                          <a:latin typeface="Arial"/>
                        </a:defRPr>
                      </a:lvl5pPr>
                      <a:lvl6pPr marL="1857375" algn="l" defTabSz="742950" rtl="0" eaLnBrk="1" latinLnBrk="0" hangingPunct="1">
                        <a:defRPr sz="1463" kern="1200">
                          <a:solidFill>
                            <a:schemeClr val="tx1"/>
                          </a:solidFill>
                          <a:latin typeface="Arial"/>
                        </a:defRPr>
                      </a:lvl6pPr>
                      <a:lvl7pPr marL="2228850" algn="l" defTabSz="742950" rtl="0" eaLnBrk="1" latinLnBrk="0" hangingPunct="1">
                        <a:defRPr sz="1463" kern="1200">
                          <a:solidFill>
                            <a:schemeClr val="tx1"/>
                          </a:solidFill>
                          <a:latin typeface="Arial"/>
                        </a:defRPr>
                      </a:lvl7pPr>
                      <a:lvl8pPr marL="2600325" algn="l" defTabSz="742950" rtl="0" eaLnBrk="1" latinLnBrk="0" hangingPunct="1">
                        <a:defRPr sz="1463" kern="1200">
                          <a:solidFill>
                            <a:schemeClr val="tx1"/>
                          </a:solidFill>
                          <a:latin typeface="Arial"/>
                        </a:defRPr>
                      </a:lvl8pPr>
                      <a:lvl9pPr marL="2971800" algn="l" defTabSz="742950" rtl="0" eaLnBrk="1" latinLnBrk="0" hangingPunct="1">
                        <a:defRPr sz="1463" kern="1200">
                          <a:solidFill>
                            <a:schemeClr val="tx1"/>
                          </a:solidFill>
                          <a:latin typeface="Arial"/>
                        </a:defRPr>
                      </a:lvl9pPr>
                    </a:lstStyle>
                    <a:p>
                      <a:pPr marL="171450" marR="0" lvl="0" indent="-171450" algn="just"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0" cap="none" spc="0" normalizeH="0" baseline="0" noProof="0" dirty="0">
                          <a:ln>
                            <a:noFill/>
                          </a:ln>
                          <a:solidFill>
                            <a:srgbClr val="000000"/>
                          </a:solidFill>
                          <a:effectLst/>
                          <a:uLnTx/>
                          <a:uFillTx/>
                          <a:latin typeface="Arial Narrow" panose="020B0606020202030204" pitchFamily="34" charset="0"/>
                          <a:ea typeface="Calibri" charset="0"/>
                          <a:cs typeface="Calibri" charset="0"/>
                          <a:sym typeface="Arial"/>
                        </a:rPr>
                        <a:t>Number of ward committees established and functional ward committees</a:t>
                      </a:r>
                      <a:r>
                        <a:rPr kumimoji="0" lang="en-ZA" sz="1200" b="1"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 </a:t>
                      </a:r>
                      <a:r>
                        <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sym typeface="Arial"/>
                        </a:rPr>
                        <a:t>14 out 14 ward committees  have been established to date. .  Ward Committee inductions and Ward Operational Plans have been  done. 14 out of 14 ward committees are functional.</a:t>
                      </a:r>
                    </a:p>
                    <a:p>
                      <a:pPr marL="171450" marR="0" lvl="0" indent="-171450" algn="just"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CDWs appointed vs Vacancies: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sym typeface="Arial"/>
                        </a:rPr>
                        <a:t>12 CDWs have been appointed and there are 3 vacancies.</a:t>
                      </a:r>
                    </a:p>
                    <a:p>
                      <a:pPr marL="171450" marR="0" lvl="0" indent="-171450" algn="just"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ZA" sz="1200" b="1" i="0" u="none" strike="noStrike" kern="0" cap="none" spc="0" normalizeH="0" baseline="0" noProof="0" dirty="0">
                          <a:ln>
                            <a:noFill/>
                          </a:ln>
                          <a:solidFill>
                            <a:srgbClr val="000000"/>
                          </a:solidFill>
                          <a:effectLst/>
                          <a:uLnTx/>
                          <a:uFillTx/>
                          <a:latin typeface="Arial Narrow" panose="020B0606020202030204" pitchFamily="34" charset="0"/>
                          <a:ea typeface="Calibri" charset="0"/>
                          <a:cs typeface="Calibri" charset="0"/>
                          <a:sym typeface="Arial"/>
                        </a:rPr>
                        <a:t>Does municipality have complaints management system and is it effective, what are the turn around times to respond to issues</a:t>
                      </a:r>
                      <a:r>
                        <a:rPr kumimoji="0" lang="en-ZA" sz="1200" b="0" i="0" u="none" strike="noStrike" kern="0" cap="none" spc="0" normalizeH="0" baseline="0" noProof="0" dirty="0">
                          <a:ln>
                            <a:noFill/>
                          </a:ln>
                          <a:solidFill>
                            <a:srgbClr val="000000"/>
                          </a:solidFill>
                          <a:effectLst/>
                          <a:uLnTx/>
                          <a:uFillTx/>
                          <a:latin typeface="Arial Narrow" panose="020B0606020202030204" pitchFamily="34" charset="0"/>
                          <a:ea typeface="Calibri" charset="0"/>
                          <a:cs typeface="Calibri" charset="0"/>
                          <a:sym typeface="Arial"/>
                        </a:rPr>
                        <a:t>: The municipality has an effective complaints management system and the turnaround time to respond to issues is 3 days.</a:t>
                      </a:r>
                      <a:r>
                        <a:rPr kumimoji="0" lang="en-GB" sz="1200" b="0" i="0" u="none" strike="noStrike" kern="0" cap="none" spc="0" normalizeH="0" baseline="0" noProof="0" dirty="0">
                          <a:ln>
                            <a:noFill/>
                          </a:ln>
                          <a:solidFill>
                            <a:srgbClr val="000000"/>
                          </a:solidFill>
                          <a:effectLst/>
                          <a:uLnTx/>
                          <a:uFillTx/>
                          <a:latin typeface="Arial Narrow" panose="020B0606020202030204" pitchFamily="34" charset="0"/>
                          <a:ea typeface="Calibri" charset="0"/>
                          <a:cs typeface="Calibri" charset="0"/>
                          <a:sym typeface="Arial"/>
                        </a:rPr>
                        <a:t> </a:t>
                      </a:r>
                      <a:r>
                        <a:rPr kumimoji="0" lang="en-ZA" sz="1200" b="0" i="0" u="none" strike="noStrike" kern="0" cap="none" spc="0" normalizeH="0" baseline="0" noProof="0" dirty="0">
                          <a:ln>
                            <a:noFill/>
                          </a:ln>
                          <a:solidFill>
                            <a:srgbClr val="000000"/>
                          </a:solidFill>
                          <a:effectLst/>
                          <a:uLnTx/>
                          <a:uFillTx/>
                          <a:latin typeface="Arial Narrow" panose="020B0606020202030204" pitchFamily="34" charset="0"/>
                          <a:ea typeface="Calibri" charset="0"/>
                          <a:cs typeface="Calibri" charset="0"/>
                          <a:sym typeface="Arial"/>
                        </a:rPr>
                        <a:t>The municipality has developed an Early Warning System and Petitions Committee; The Municipality has an approved Public Participation Strategy.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99330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1016"/>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defTabSz="742950" eaLnBrk="1" hangingPunct="1">
              <a:defRPr/>
            </a:pPr>
            <a:r>
              <a:rPr lang="en-ZA" b="1">
                <a:solidFill>
                  <a:prstClr val="black"/>
                </a:solidFill>
                <a:latin typeface="Calibri"/>
                <a:ea typeface="+mj-ea"/>
                <a:cs typeface="+mj-cs"/>
              </a:rPr>
              <a:t>MUNICIPALITY: THABA CHWEU</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67</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4" name="Content Placeholder 6"/>
          <p:cNvGraphicFramePr>
            <a:graphicFrameLocks/>
          </p:cNvGraphicFramePr>
          <p:nvPr>
            <p:extLst>
              <p:ext uri="{D42A27DB-BD31-4B8C-83A1-F6EECF244321}">
                <p14:modId xmlns:p14="http://schemas.microsoft.com/office/powerpoint/2010/main" val="2176896712"/>
              </p:ext>
            </p:extLst>
          </p:nvPr>
        </p:nvGraphicFramePr>
        <p:xfrm>
          <a:off x="0" y="460649"/>
          <a:ext cx="9906000" cy="4215066"/>
        </p:xfrm>
        <a:graphic>
          <a:graphicData uri="http://schemas.openxmlformats.org/drawingml/2006/table">
            <a:tbl>
              <a:tblPr firstRow="1" firstCol="1" bandRow="1"/>
              <a:tblGrid>
                <a:gridCol w="1036157">
                  <a:extLst>
                    <a:ext uri="{9D8B030D-6E8A-4147-A177-3AD203B41FA5}">
                      <a16:colId xmlns:a16="http://schemas.microsoft.com/office/drawing/2014/main" val="20000"/>
                    </a:ext>
                  </a:extLst>
                </a:gridCol>
                <a:gridCol w="8869843">
                  <a:extLst>
                    <a:ext uri="{9D8B030D-6E8A-4147-A177-3AD203B41FA5}">
                      <a16:colId xmlns:a16="http://schemas.microsoft.com/office/drawing/2014/main" val="20001"/>
                    </a:ext>
                  </a:extLst>
                </a:gridCol>
              </a:tblGrid>
              <a:tr h="2703258">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0"/>
                        </a:spcAft>
                      </a:pPr>
                      <a:r>
                        <a:rPr lang="en-ZA" sz="1200" b="1" dirty="0">
                          <a:effectLst/>
                          <a:latin typeface="Arial Narrow" panose="020B0606020202030204" pitchFamily="34" charset="0"/>
                          <a:ea typeface="Calibri" charset="0"/>
                          <a:cs typeface="Times New Roman" charset="0"/>
                        </a:rPr>
                        <a:t>Basic Services</a:t>
                      </a:r>
                      <a:endParaRPr lang="en-GB" sz="1200" b="1" dirty="0">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07000"/>
                        </a:lnSpc>
                        <a:spcBef>
                          <a:spcPct val="20000"/>
                        </a:spcBef>
                        <a:spcAft>
                          <a:spcPts val="800"/>
                        </a:spcAft>
                        <a:buClrTx/>
                        <a:buSzTx/>
                        <a:buFont typeface="Arial" panose="020B0604020202020204" pitchFamily="34" charset="0"/>
                        <a:buChar char="•"/>
                        <a:tabLst/>
                        <a:defRPr/>
                      </a:pPr>
                      <a:r>
                        <a:rPr lang="en-ZA" sz="1200" b="1" kern="1200" baseline="0" noProof="0" dirty="0">
                          <a:solidFill>
                            <a:schemeClr val="tx1"/>
                          </a:solidFill>
                          <a:latin typeface="Arial Narrow" panose="020B0606020202030204" pitchFamily="34" charset="0"/>
                          <a:ea typeface="+mn-ea"/>
                          <a:cs typeface="+mn-cs"/>
                        </a:rPr>
                        <a:t>The municipality has the following basic service backlog:</a:t>
                      </a:r>
                      <a:r>
                        <a:rPr lang="en-ZA" sz="1200" b="0" kern="1200" baseline="0" noProof="0" dirty="0">
                          <a:solidFill>
                            <a:schemeClr val="tx1"/>
                          </a:solidFill>
                          <a:latin typeface="Arial Narrow" panose="020B0606020202030204" pitchFamily="34" charset="0"/>
                          <a:ea typeface="+mn-ea"/>
                          <a:cs typeface="+mn-cs"/>
                        </a:rPr>
                        <a:t> water (11%), sanitation (0,9%), electricity (9,5%) and refuse removal (42%).</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mn-cs"/>
                        </a:rPr>
                        <a:t>Areas without water since 1994</a:t>
                      </a:r>
                      <a:r>
                        <a:rPr lang="en-ZA" sz="1200" b="0" kern="1200" baseline="0" dirty="0">
                          <a:solidFill>
                            <a:schemeClr val="tx1"/>
                          </a:solidFill>
                          <a:latin typeface="Arial Narrow" panose="020B0606020202030204" pitchFamily="34" charset="0"/>
                          <a:ea typeface="+mn-ea"/>
                          <a:cs typeface="+mn-cs"/>
                        </a:rPr>
                        <a:t>: The municipality has the following areas which have no water connection and </a:t>
                      </a:r>
                      <a:r>
                        <a:rPr lang="en-ZA" sz="1200" baseline="0" dirty="0">
                          <a:solidFill>
                            <a:schemeClr val="tx1"/>
                          </a:solidFill>
                          <a:effectLst/>
                          <a:latin typeface="Arial Narrow" panose="020B0606020202030204" pitchFamily="34" charset="0"/>
                          <a:ea typeface="Calibri" charset="0"/>
                          <a:cs typeface="Calibri" charset="0"/>
                        </a:rPr>
                        <a:t>depend on temporary supply of water: </a:t>
                      </a:r>
                      <a:r>
                        <a:rPr lang="en-ZA" sz="1200" b="0" kern="1200" baseline="0" dirty="0" err="1">
                          <a:solidFill>
                            <a:schemeClr val="tx1"/>
                          </a:solidFill>
                          <a:latin typeface="Arial Narrow" panose="020B0606020202030204" pitchFamily="34" charset="0"/>
                          <a:ea typeface="+mn-ea"/>
                          <a:cs typeface="+mn-cs"/>
                        </a:rPr>
                        <a:t>Bosfontein</a:t>
                      </a:r>
                      <a:r>
                        <a:rPr lang="en-ZA" sz="1200" b="0" kern="1200" baseline="0" dirty="0">
                          <a:solidFill>
                            <a:schemeClr val="tx1"/>
                          </a:solidFill>
                          <a:latin typeface="Arial Narrow" panose="020B0606020202030204" pitchFamily="34" charset="0"/>
                          <a:ea typeface="+mn-ea"/>
                          <a:cs typeface="+mn-cs"/>
                        </a:rPr>
                        <a:t> (Ward 4), </a:t>
                      </a:r>
                      <a:r>
                        <a:rPr lang="en-ZA" sz="1200" b="0" kern="1200" baseline="0" dirty="0" err="1">
                          <a:solidFill>
                            <a:schemeClr val="tx1"/>
                          </a:solidFill>
                          <a:latin typeface="Arial Narrow" panose="020B0606020202030204" pitchFamily="34" charset="0"/>
                          <a:ea typeface="+mn-ea"/>
                          <a:cs typeface="+mn-cs"/>
                        </a:rPr>
                        <a:t>Badfontein</a:t>
                      </a:r>
                      <a:r>
                        <a:rPr lang="en-ZA" sz="1200" b="0" kern="1200" baseline="0" dirty="0">
                          <a:solidFill>
                            <a:schemeClr val="tx1"/>
                          </a:solidFill>
                          <a:latin typeface="Arial Narrow" panose="020B0606020202030204" pitchFamily="34" charset="0"/>
                          <a:ea typeface="+mn-ea"/>
                          <a:cs typeface="+mn-cs"/>
                        </a:rPr>
                        <a:t>/Klipspruit (Ward 4), </a:t>
                      </a:r>
                      <a:r>
                        <a:rPr lang="en-ZA" sz="1200" b="0" kern="1200" baseline="0" dirty="0" err="1">
                          <a:solidFill>
                            <a:schemeClr val="tx1"/>
                          </a:solidFill>
                          <a:latin typeface="Arial Narrow" panose="020B0606020202030204" pitchFamily="34" charset="0"/>
                          <a:ea typeface="+mn-ea"/>
                          <a:cs typeface="+mn-cs"/>
                        </a:rPr>
                        <a:t>Shaga</a:t>
                      </a:r>
                      <a:r>
                        <a:rPr lang="en-ZA" sz="1200" b="0" kern="1200" baseline="0" dirty="0">
                          <a:solidFill>
                            <a:schemeClr val="tx1"/>
                          </a:solidFill>
                          <a:latin typeface="Arial Narrow" panose="020B0606020202030204" pitchFamily="34" charset="0"/>
                          <a:ea typeface="+mn-ea"/>
                          <a:cs typeface="+mn-cs"/>
                        </a:rPr>
                        <a:t> (Ward 5), Kiwi (Ward 5), </a:t>
                      </a:r>
                      <a:r>
                        <a:rPr lang="en-ZA" sz="1200" b="0" kern="1200" baseline="0" dirty="0" err="1">
                          <a:solidFill>
                            <a:schemeClr val="tx1"/>
                          </a:solidFill>
                          <a:latin typeface="Arial Narrow" panose="020B0606020202030204" pitchFamily="34" charset="0"/>
                          <a:ea typeface="+mn-ea"/>
                          <a:cs typeface="+mn-cs"/>
                        </a:rPr>
                        <a:t>Leroro</a:t>
                      </a:r>
                      <a:r>
                        <a:rPr lang="en-ZA" sz="1200" b="0" kern="1200" baseline="0" dirty="0">
                          <a:solidFill>
                            <a:schemeClr val="tx1"/>
                          </a:solidFill>
                          <a:latin typeface="Arial Narrow" panose="020B0606020202030204" pitchFamily="34" charset="0"/>
                          <a:ea typeface="+mn-ea"/>
                          <a:cs typeface="+mn-cs"/>
                        </a:rPr>
                        <a:t> (Ward 9) </a:t>
                      </a:r>
                      <a:r>
                        <a:rPr lang="en-ZA" sz="1200" b="0" kern="1200" baseline="0" dirty="0" err="1">
                          <a:solidFill>
                            <a:schemeClr val="tx1"/>
                          </a:solidFill>
                          <a:latin typeface="Arial Narrow" panose="020B0606020202030204" pitchFamily="34" charset="0"/>
                          <a:ea typeface="+mn-ea"/>
                          <a:cs typeface="+mn-cs"/>
                        </a:rPr>
                        <a:t>Moremela</a:t>
                      </a:r>
                      <a:r>
                        <a:rPr lang="en-ZA" sz="1200" b="0" kern="1200" baseline="0" dirty="0">
                          <a:solidFill>
                            <a:schemeClr val="tx1"/>
                          </a:solidFill>
                          <a:latin typeface="Arial Narrow" panose="020B0606020202030204" pitchFamily="34" charset="0"/>
                          <a:ea typeface="+mn-ea"/>
                          <a:cs typeface="+mn-cs"/>
                        </a:rPr>
                        <a:t> (Ward 9), </a:t>
                      </a:r>
                      <a:r>
                        <a:rPr lang="en-ZA" sz="1200" b="0" kern="1200" baseline="0" dirty="0" err="1">
                          <a:solidFill>
                            <a:schemeClr val="tx1"/>
                          </a:solidFill>
                          <a:latin typeface="Arial Narrow" panose="020B0606020202030204" pitchFamily="34" charset="0"/>
                          <a:ea typeface="+mn-ea"/>
                          <a:cs typeface="+mn-cs"/>
                        </a:rPr>
                        <a:t>Matibidi</a:t>
                      </a:r>
                      <a:r>
                        <a:rPr lang="en-ZA" sz="1200" b="0" kern="1200" baseline="0" dirty="0">
                          <a:solidFill>
                            <a:schemeClr val="tx1"/>
                          </a:solidFill>
                          <a:latin typeface="Arial Narrow" panose="020B0606020202030204" pitchFamily="34" charset="0"/>
                          <a:ea typeface="+mn-ea"/>
                          <a:cs typeface="+mn-cs"/>
                        </a:rPr>
                        <a:t> (Ward 8), </a:t>
                      </a:r>
                      <a:r>
                        <a:rPr lang="en-ZA" sz="1200" b="0" kern="1200" baseline="0" dirty="0" err="1">
                          <a:solidFill>
                            <a:schemeClr val="tx1"/>
                          </a:solidFill>
                          <a:latin typeface="Arial Narrow" panose="020B0606020202030204" pitchFamily="34" charset="0"/>
                          <a:ea typeface="+mn-ea"/>
                          <a:cs typeface="+mn-cs"/>
                        </a:rPr>
                        <a:t>Brondal</a:t>
                      </a:r>
                      <a:r>
                        <a:rPr lang="en-ZA" sz="1200" b="0" kern="1200" baseline="0" dirty="0">
                          <a:solidFill>
                            <a:schemeClr val="tx1"/>
                          </a:solidFill>
                          <a:latin typeface="Arial Narrow" panose="020B0606020202030204" pitchFamily="34" charset="0"/>
                          <a:ea typeface="+mn-ea"/>
                          <a:cs typeface="+mn-cs"/>
                        </a:rPr>
                        <a:t> (Ward 11), </a:t>
                      </a:r>
                      <a:r>
                        <a:rPr lang="en-ZA" sz="1200" b="0" kern="1200" baseline="0" dirty="0" err="1">
                          <a:solidFill>
                            <a:schemeClr val="tx1"/>
                          </a:solidFill>
                          <a:latin typeface="Arial Narrow" panose="020B0606020202030204" pitchFamily="34" charset="0"/>
                          <a:ea typeface="+mn-ea"/>
                          <a:cs typeface="+mn-cs"/>
                        </a:rPr>
                        <a:t>Sipsop</a:t>
                      </a:r>
                      <a:r>
                        <a:rPr lang="en-ZA" sz="1200" b="0" kern="1200" baseline="0" dirty="0">
                          <a:solidFill>
                            <a:schemeClr val="tx1"/>
                          </a:solidFill>
                          <a:latin typeface="Arial Narrow" panose="020B0606020202030204" pitchFamily="34" charset="0"/>
                          <a:ea typeface="+mn-ea"/>
                          <a:cs typeface="+mn-cs"/>
                        </a:rPr>
                        <a:t> (Ward 11), </a:t>
                      </a:r>
                      <a:r>
                        <a:rPr lang="en-ZA" sz="1200" b="0" kern="1200" baseline="0" dirty="0" err="1">
                          <a:solidFill>
                            <a:schemeClr val="tx1"/>
                          </a:solidFill>
                          <a:latin typeface="Arial Narrow" panose="020B0606020202030204" pitchFamily="34" charset="0"/>
                          <a:ea typeface="+mn-ea"/>
                          <a:cs typeface="+mn-cs"/>
                        </a:rPr>
                        <a:t>Hendriksdal</a:t>
                      </a:r>
                      <a:r>
                        <a:rPr lang="en-ZA" sz="1200" b="0" kern="1200" baseline="0" dirty="0">
                          <a:solidFill>
                            <a:schemeClr val="tx1"/>
                          </a:solidFill>
                          <a:latin typeface="Arial Narrow" panose="020B0606020202030204" pitchFamily="34" charset="0"/>
                          <a:ea typeface="+mn-ea"/>
                          <a:cs typeface="+mn-cs"/>
                        </a:rPr>
                        <a:t> (Ward11), </a:t>
                      </a:r>
                      <a:r>
                        <a:rPr lang="en-ZA" sz="1200" b="0" kern="1200" baseline="0" dirty="0" err="1">
                          <a:solidFill>
                            <a:schemeClr val="tx1"/>
                          </a:solidFill>
                          <a:latin typeface="Arial Narrow" panose="020B0606020202030204" pitchFamily="34" charset="0"/>
                          <a:ea typeface="+mn-ea"/>
                          <a:cs typeface="+mn-cs"/>
                        </a:rPr>
                        <a:t>Ohrigstad</a:t>
                      </a:r>
                      <a:r>
                        <a:rPr lang="en-ZA" sz="1200" b="0" kern="1200" baseline="0" dirty="0">
                          <a:solidFill>
                            <a:schemeClr val="tx1"/>
                          </a:solidFill>
                          <a:latin typeface="Arial Narrow" panose="020B0606020202030204" pitchFamily="34" charset="0"/>
                          <a:ea typeface="+mn-ea"/>
                          <a:cs typeface="+mn-cs"/>
                        </a:rPr>
                        <a:t> (Ward 13), </a:t>
                      </a:r>
                      <a:r>
                        <a:rPr lang="en-ZA" sz="1200" b="0" kern="1200" baseline="0" dirty="0" err="1">
                          <a:solidFill>
                            <a:schemeClr val="tx1"/>
                          </a:solidFill>
                          <a:latin typeface="Arial Narrow" panose="020B0606020202030204" pitchFamily="34" charset="0"/>
                          <a:ea typeface="+mn-ea"/>
                          <a:cs typeface="+mn-cs"/>
                        </a:rPr>
                        <a:t>Spekboom</a:t>
                      </a:r>
                      <a:r>
                        <a:rPr lang="en-ZA" sz="1200" b="0" kern="1200" baseline="0" dirty="0">
                          <a:solidFill>
                            <a:schemeClr val="tx1"/>
                          </a:solidFill>
                          <a:latin typeface="Arial Narrow" panose="020B0606020202030204" pitchFamily="34" charset="0"/>
                          <a:ea typeface="+mn-ea"/>
                          <a:cs typeface="+mn-cs"/>
                        </a:rPr>
                        <a:t> (Ward 13).</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mn-cs"/>
                        </a:rPr>
                        <a:t>Infrastructure capacity</a:t>
                      </a:r>
                      <a:r>
                        <a:rPr lang="en-ZA" sz="1200" b="0" kern="1200" baseline="0" dirty="0">
                          <a:solidFill>
                            <a:schemeClr val="tx1"/>
                          </a:solidFill>
                          <a:latin typeface="Arial Narrow" panose="020B0606020202030204" pitchFamily="34" charset="0"/>
                          <a:ea typeface="+mn-ea"/>
                          <a:cs typeface="+mn-cs"/>
                        </a:rPr>
                        <a:t>: The current capacity on water supply is 18,95 ML/d while the demand is 15, 25 ML/d whereas the current capacity on sanitation is 11,7ML/d while the demand capacity is 8,3ML/d. The current capacity on electricity is 38,5MVA while demand capacity is 49MVA.</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 Infrastructure vandalism, especially during protests is a huge concern, that reverses the gains in this resource constrained municipality. Waste Water Treatment Plants are largely dysfunctional owing to huge and costly vandalism running to over R50m. DWS has been requested to intervene. </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COGTA has completed the initial phase for the re-gravelling of access roads and resealing and patching of potholes. The Department has completed a project to address sewer spillages in Coromandel. The Department has completed the project for the patching of potholes in </a:t>
                      </a:r>
                      <a:r>
                        <a:rPr kumimoji="0" lang="en-ZA" sz="1200" b="0" i="0" u="none" strike="noStrike" kern="1200" cap="none" spc="0" normalizeH="0" baseline="0" noProof="0" dirty="0" err="1">
                          <a:ln>
                            <a:noFill/>
                          </a:ln>
                          <a:solidFill>
                            <a:schemeClr val="tx1"/>
                          </a:solidFill>
                          <a:effectLst/>
                          <a:uLnTx/>
                          <a:uFillTx/>
                          <a:latin typeface="Arial Narrow" panose="020B0606020202030204" pitchFamily="34" charset="0"/>
                          <a:ea typeface="+mn-ea"/>
                          <a:cs typeface="+mn-cs"/>
                        </a:rPr>
                        <a:t>Lydenburg</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 </a:t>
                      </a:r>
                      <a:r>
                        <a:rPr kumimoji="0" lang="en-ZA" sz="1200" b="0" i="0" u="none" strike="noStrike" kern="1200" cap="none" spc="0" normalizeH="0" baseline="0" noProof="0" dirty="0" err="1">
                          <a:ln>
                            <a:noFill/>
                          </a:ln>
                          <a:solidFill>
                            <a:schemeClr val="tx1"/>
                          </a:solidFill>
                          <a:effectLst/>
                          <a:uLnTx/>
                          <a:uFillTx/>
                          <a:latin typeface="Arial Narrow" panose="020B0606020202030204" pitchFamily="34" charset="0"/>
                          <a:ea typeface="+mn-ea"/>
                          <a:cs typeface="+mn-cs"/>
                        </a:rPr>
                        <a:t>Sabie</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 and </a:t>
                      </a:r>
                      <a:r>
                        <a:rPr kumimoji="0" lang="en-ZA" sz="1200" b="0" i="0" u="none" strike="noStrike" kern="1200" cap="none" spc="0" normalizeH="0" baseline="0" noProof="0" dirty="0" err="1">
                          <a:ln>
                            <a:noFill/>
                          </a:ln>
                          <a:solidFill>
                            <a:schemeClr val="tx1"/>
                          </a:solidFill>
                          <a:effectLst/>
                          <a:uLnTx/>
                          <a:uFillTx/>
                          <a:latin typeface="Arial Narrow" panose="020B0606020202030204" pitchFamily="34" charset="0"/>
                          <a:ea typeface="+mn-ea"/>
                          <a:cs typeface="+mn-cs"/>
                        </a:rPr>
                        <a:t>Graskop</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 and the project for the installation or reconstruction of culverts in </a:t>
                      </a:r>
                      <a:r>
                        <a:rPr kumimoji="0" lang="en-ZA" sz="1200" b="0" i="0" u="none" strike="noStrike" kern="1200" cap="none" spc="0" normalizeH="0" baseline="0" noProof="0" dirty="0" err="1">
                          <a:ln>
                            <a:noFill/>
                          </a:ln>
                          <a:solidFill>
                            <a:schemeClr val="tx1"/>
                          </a:solidFill>
                          <a:effectLst/>
                          <a:uLnTx/>
                          <a:uFillTx/>
                          <a:latin typeface="Arial Narrow" panose="020B0606020202030204" pitchFamily="34" charset="0"/>
                          <a:ea typeface="+mn-ea"/>
                          <a:cs typeface="+mn-cs"/>
                        </a:rPr>
                        <a:t>Draaikraal</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 is 98% complete.</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mn-cs"/>
                        </a:rPr>
                        <a:t>MIG Expenditure </a:t>
                      </a:r>
                      <a:r>
                        <a:rPr lang="en-ZA" sz="1200" b="0" kern="1200" baseline="0" dirty="0">
                          <a:solidFill>
                            <a:schemeClr val="tx1"/>
                          </a:solidFill>
                          <a:latin typeface="Arial Narrow" panose="020B0606020202030204" pitchFamily="34" charset="0"/>
                          <a:ea typeface="+mn-ea"/>
                          <a:cs typeface="+mn-cs"/>
                        </a:rPr>
                        <a:t>as at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31 August 2022</a:t>
                      </a:r>
                      <a:r>
                        <a:rPr lang="en-ZA" sz="1200" b="0" kern="1200" baseline="0" dirty="0">
                          <a:solidFill>
                            <a:schemeClr val="tx1"/>
                          </a:solidFill>
                          <a:latin typeface="Arial Narrow" panose="020B0606020202030204" pitchFamily="34" charset="0"/>
                          <a:ea typeface="+mn-ea"/>
                          <a:cs typeface="+mn-cs"/>
                        </a:rPr>
                        <a:t>: 9%</a:t>
                      </a:r>
                    </a:p>
                    <a:p>
                      <a:pPr marL="0" marR="0" lvl="0" indent="0" algn="just" defTabSz="4572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ZA" sz="1200" b="0" kern="1200" baseline="0" dirty="0">
                        <a:solidFill>
                          <a:schemeClr val="tx1"/>
                        </a:solidFill>
                        <a:latin typeface="Arial Narrow" panose="020B0606020202030204" pitchFamily="34"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162875">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0"/>
                        </a:spcAft>
                      </a:pPr>
                      <a:r>
                        <a:rPr lang="en-GB" sz="1200" b="1" dirty="0">
                          <a:effectLst/>
                          <a:latin typeface="Arial Narrow" panose="020B0606020202030204" pitchFamily="34" charset="0"/>
                          <a:ea typeface="Times New Roman" charset="0"/>
                          <a:cs typeface="Times New Roman" charset="0"/>
                        </a:rPr>
                        <a:t>Local</a:t>
                      </a:r>
                      <a:r>
                        <a:rPr lang="en-GB" sz="1200" b="1" baseline="0" dirty="0">
                          <a:effectLst/>
                          <a:latin typeface="Arial Narrow" panose="020B0606020202030204" pitchFamily="34" charset="0"/>
                          <a:ea typeface="Times New Roman" charset="0"/>
                          <a:cs typeface="Times New Roman" charset="0"/>
                        </a:rPr>
                        <a:t> Economic Development</a:t>
                      </a:r>
                      <a:endParaRPr lang="en-GB" sz="1200" b="1" dirty="0">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Arial" charset="0"/>
                          <a:cs typeface="Arial" panose="020B0604020202020204" pitchFamily="34" charset="0"/>
                        </a:rPr>
                        <a:t>T</a:t>
                      </a: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Arial" charset="0"/>
                          <a:cs typeface="Arial" panose="020B0604020202020204" pitchFamily="34" charset="0"/>
                        </a:rPr>
                        <a:t>he LED Forum is in place and meets regularly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Arial" charset="0"/>
                          <a:cs typeface="Arial" panose="020B0604020202020204" pitchFamily="34" charset="0"/>
                        </a:rPr>
                        <a:t>Through the CWP 1152  job opportunities were created.</a:t>
                      </a:r>
                      <a:endPar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Arial" charset="0"/>
                        <a:cs typeface="Arial" panose="020B0604020202020204" pitchFamily="34" charset="0"/>
                      </a:endParaRPr>
                    </a:p>
                    <a:p>
                      <a:pPr marL="171450" marR="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Times New Roman" panose="02020603050405020304" pitchFamily="18" charset="0"/>
                        </a:rPr>
                        <a:t>The LED strategy does indicate the implementation of the project.</a:t>
                      </a:r>
                    </a:p>
                    <a:p>
                      <a:pPr marL="171450" marR="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Times New Roman" panose="02020603050405020304" pitchFamily="18" charset="0"/>
                        </a:rPr>
                        <a:t>Expanded unemployment rate: 30.9%</a:t>
                      </a:r>
                    </a:p>
                    <a:p>
                      <a:pPr marL="171450" marR="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Times New Roman" panose="02020603050405020304" pitchFamily="18" charset="0"/>
                        </a:rPr>
                        <a:t>Poverty rate: 35.7%</a:t>
                      </a:r>
                      <a:endParaRPr kumimoji="0" lang="en-US" sz="11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49210165"/>
                  </a:ext>
                </a:extLst>
              </a:tr>
            </a:tbl>
          </a:graphicData>
        </a:graphic>
      </p:graphicFrame>
    </p:spTree>
    <p:extLst>
      <p:ext uri="{BB962C8B-B14F-4D97-AF65-F5344CB8AC3E}">
        <p14:creationId xmlns:p14="http://schemas.microsoft.com/office/powerpoint/2010/main" val="3351645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0"/>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MUNICIPALITY:  BUSHBUCKRIDGE  </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68</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3296831973"/>
              </p:ext>
            </p:extLst>
          </p:nvPr>
        </p:nvGraphicFramePr>
        <p:xfrm>
          <a:off x="4916" y="461665"/>
          <a:ext cx="9901083" cy="5574545"/>
        </p:xfrm>
        <a:graphic>
          <a:graphicData uri="http://schemas.openxmlformats.org/drawingml/2006/table">
            <a:tbl>
              <a:tblPr firstRow="1" firstCol="1" bandRow="1"/>
              <a:tblGrid>
                <a:gridCol w="960753">
                  <a:extLst>
                    <a:ext uri="{9D8B030D-6E8A-4147-A177-3AD203B41FA5}">
                      <a16:colId xmlns:a16="http://schemas.microsoft.com/office/drawing/2014/main" val="20000"/>
                    </a:ext>
                  </a:extLst>
                </a:gridCol>
                <a:gridCol w="8940330">
                  <a:extLst>
                    <a:ext uri="{9D8B030D-6E8A-4147-A177-3AD203B41FA5}">
                      <a16:colId xmlns:a16="http://schemas.microsoft.com/office/drawing/2014/main" val="20001"/>
                    </a:ext>
                  </a:extLst>
                </a:gridCol>
              </a:tblGrid>
              <a:tr h="0">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Times New Roman" charset="0"/>
                        </a:rPr>
                        <a:t>Political</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n-GB" sz="1200" dirty="0">
                          <a:solidFill>
                            <a:schemeClr val="tx1"/>
                          </a:solidFill>
                          <a:effectLst/>
                          <a:latin typeface="Arial Narrow" panose="020B0606020202030204" pitchFamily="34" charset="0"/>
                          <a:ea typeface="Times New Roman" charset="0"/>
                          <a:cs typeface="Arial" panose="020B0604020202020204" pitchFamily="34" charset="0"/>
                        </a:rPr>
                        <a:t>The Municipal </a:t>
                      </a:r>
                      <a:r>
                        <a:rPr lang="en-GB" sz="1200" baseline="0" dirty="0">
                          <a:solidFill>
                            <a:schemeClr val="tx1"/>
                          </a:solidFill>
                          <a:effectLst/>
                          <a:latin typeface="Arial Narrow" panose="020B0606020202030204" pitchFamily="34" charset="0"/>
                          <a:ea typeface="Times New Roman" charset="0"/>
                          <a:cs typeface="Arial" panose="020B0604020202020204" pitchFamily="34" charset="0"/>
                        </a:rPr>
                        <a:t> council </a:t>
                      </a:r>
                      <a:r>
                        <a:rPr lang="en-GB" sz="1200" dirty="0">
                          <a:solidFill>
                            <a:schemeClr val="tx1"/>
                          </a:solidFill>
                          <a:effectLst/>
                          <a:latin typeface="Arial Narrow" panose="020B0606020202030204" pitchFamily="34" charset="0"/>
                          <a:ea typeface="Times New Roman" charset="0"/>
                          <a:cs typeface="Arial" panose="020B0604020202020204" pitchFamily="34" charset="0"/>
                        </a:rPr>
                        <a:t> is politically stable</a:t>
                      </a:r>
                      <a:r>
                        <a:rPr lang="en-GB" sz="1200" baseline="0" dirty="0">
                          <a:solidFill>
                            <a:schemeClr val="tx1"/>
                          </a:solidFill>
                          <a:effectLst/>
                          <a:latin typeface="Arial Narrow" panose="020B0606020202030204" pitchFamily="34" charset="0"/>
                          <a:ea typeface="Times New Roman" charset="0"/>
                          <a:cs typeface="Arial" panose="020B0604020202020204" pitchFamily="34" charset="0"/>
                        </a:rPr>
                        <a:t>.</a:t>
                      </a:r>
                      <a:endParaRPr lang="en-ZA" sz="1050" kern="1200" dirty="0">
                        <a:solidFill>
                          <a:schemeClr val="tx1"/>
                        </a:solidFill>
                        <a:effectLst/>
                        <a:latin typeface="+mn-lt"/>
                        <a:ea typeface="+mn-ea"/>
                        <a:cs typeface="+mn-cs"/>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975113">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Governance</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Establishment and Functionality of Council, MPAC, Risk Management Committee and Audit Committee issues processed by these committees: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Council is functional. Delegations are currently being reviewed, the MPAC, Risk Committee and Audit Committee including Section 79 and Section 80 committees have been established. </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Council is sitting as per legislation.</a:t>
                      </a:r>
                      <a:endPar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endParaRPr>
                    </a:p>
                    <a:p>
                      <a:pPr marL="171450" lvl="0" indent="-171450" algn="just">
                        <a:lnSpc>
                          <a:spcPct val="115000"/>
                        </a:lnSpc>
                        <a:spcAft>
                          <a:spcPts val="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Arial" panose="020B0604020202020204" pitchFamily="34" charset="0"/>
                        </a:rPr>
                        <a:t>Provincial</a:t>
                      </a:r>
                      <a:r>
                        <a:rPr lang="en-ZA" sz="1200" b="1" baseline="0" dirty="0">
                          <a:solidFill>
                            <a:schemeClr val="tx1"/>
                          </a:solidFill>
                          <a:effectLst/>
                          <a:latin typeface="Arial Narrow" panose="020B0606020202030204" pitchFamily="34" charset="0"/>
                          <a:ea typeface="Calibri" charset="0"/>
                          <a:cs typeface="Arial" panose="020B0604020202020204" pitchFamily="34" charset="0"/>
                        </a:rPr>
                        <a:t> Intervention </a:t>
                      </a:r>
                      <a:r>
                        <a:rPr lang="en-ZA" sz="1200" dirty="0">
                          <a:solidFill>
                            <a:schemeClr val="tx1"/>
                          </a:solidFill>
                          <a:effectLst/>
                          <a:latin typeface="Arial Narrow" panose="020B0606020202030204" pitchFamily="34" charset="0"/>
                          <a:ea typeface="Calibri" charset="0"/>
                          <a:cs typeface="Calibri" charset="0"/>
                        </a:rPr>
                        <a:t>: No intervention in the municipality</a:t>
                      </a:r>
                      <a:r>
                        <a:rPr lang="en-ZA" sz="1200" baseline="0" dirty="0">
                          <a:solidFill>
                            <a:schemeClr val="tx1"/>
                          </a:solidFill>
                          <a:effectLst/>
                          <a:latin typeface="Arial Narrow" panose="020B0606020202030204" pitchFamily="34" charset="0"/>
                          <a:ea typeface="Calibri" charset="0"/>
                          <a:cs typeface="Calibri" charset="0"/>
                        </a:rPr>
                        <a:t> , however the province is in the process of instituting an </a:t>
                      </a:r>
                      <a:r>
                        <a:rPr lang="en-ZA" sz="1200" b="1" baseline="0" dirty="0">
                          <a:solidFill>
                            <a:schemeClr val="tx1"/>
                          </a:solidFill>
                          <a:effectLst/>
                          <a:latin typeface="Arial Narrow" panose="020B0606020202030204" pitchFamily="34" charset="0"/>
                          <a:ea typeface="Calibri" charset="0"/>
                          <a:cs typeface="Calibri" charset="0"/>
                        </a:rPr>
                        <a:t>investigation in terms of S106(1)(b) </a:t>
                      </a:r>
                      <a:r>
                        <a:rPr lang="en-ZA" sz="1200" baseline="0" dirty="0">
                          <a:solidFill>
                            <a:schemeClr val="tx1"/>
                          </a:solidFill>
                          <a:effectLst/>
                          <a:latin typeface="Arial Narrow" panose="020B0606020202030204" pitchFamily="34" charset="0"/>
                          <a:ea typeface="Calibri" charset="0"/>
                          <a:cs typeface="Calibri" charset="0"/>
                        </a:rPr>
                        <a:t>of the Municipal Systems Act, 2000.</a:t>
                      </a:r>
                      <a:endParaRPr lang="en-GB" sz="1200" dirty="0">
                        <a:solidFill>
                          <a:schemeClr val="tx1"/>
                        </a:solidFill>
                        <a:effectLst/>
                        <a:latin typeface="Arial Narrow" panose="020B0606020202030204" pitchFamily="34" charset="0"/>
                        <a:ea typeface="Times New Roman" charset="0"/>
                        <a:cs typeface="Calibri"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029134">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Institutional Arrangement</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lvl="0" indent="-171450" algn="just">
                        <a:lnSpc>
                          <a:spcPct val="100000"/>
                        </a:lnSpc>
                        <a:spcAft>
                          <a:spcPts val="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Calibri" charset="0"/>
                        </a:rPr>
                        <a:t>Total number of posts on organogram , how many are filled and how many are vacant:</a:t>
                      </a:r>
                      <a:r>
                        <a:rPr lang="en-ZA" sz="1200" b="1" baseline="0" dirty="0">
                          <a:solidFill>
                            <a:schemeClr val="tx1"/>
                          </a:solidFill>
                          <a:effectLst/>
                          <a:latin typeface="Arial Narrow" panose="020B0606020202030204" pitchFamily="34" charset="0"/>
                          <a:ea typeface="Calibri" charset="0"/>
                          <a:cs typeface="Calibri" charset="0"/>
                        </a:rPr>
                        <a:t> </a:t>
                      </a:r>
                      <a:r>
                        <a:rPr lang="en-ZA" sz="1200" baseline="0" dirty="0">
                          <a:solidFill>
                            <a:schemeClr val="tx1"/>
                          </a:solidFill>
                          <a:effectLst/>
                          <a:latin typeface="Arial Narrow" panose="020B0606020202030204" pitchFamily="34" charset="0"/>
                          <a:ea typeface="Calibri" charset="0"/>
                          <a:cs typeface="Calibri" charset="0"/>
                        </a:rPr>
                        <a:t>Total number of posts is 1 899, number of posts filled 1295 and there are 604 vacant posts.</a:t>
                      </a:r>
                      <a:endParaRPr lang="en-GB" sz="1200" dirty="0">
                        <a:solidFill>
                          <a:schemeClr val="tx1"/>
                        </a:solidFill>
                        <a:effectLst/>
                        <a:latin typeface="Arial Narrow" panose="020B0606020202030204" pitchFamily="34" charset="0"/>
                        <a:ea typeface="Times New Roman" charset="0"/>
                        <a:cs typeface="Calibri" charset="0"/>
                      </a:endParaRP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Status of filling of Top 6: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 4  Top 6 senior managers posts are filled and two are vacant (Chief Financial Officer and Corporate services). </a:t>
                      </a:r>
                      <a:endPar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Times New Roman" charset="0"/>
                        <a:cs typeface="Calibri" charset="0"/>
                      </a:endParaRPr>
                    </a:p>
                    <a:p>
                      <a:pPr marL="171450" marR="0" lvl="0" indent="-171450"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err="1">
                          <a:ln>
                            <a:noFill/>
                          </a:ln>
                          <a:solidFill>
                            <a:schemeClr val="tx1"/>
                          </a:solidFill>
                          <a:effectLst/>
                          <a:uLnTx/>
                          <a:uFillTx/>
                          <a:latin typeface="Arial Narrow" panose="020B0606020202030204" pitchFamily="34" charset="0"/>
                          <a:ea typeface="Calibri" charset="0"/>
                          <a:cs typeface="Calibri" charset="0"/>
                        </a:rPr>
                        <a:t>Reviewal</a:t>
                      </a: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 of organogram: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The organogram was last reviewed in 2021.</a:t>
                      </a:r>
                      <a:endPar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Times New Roman" charset="0"/>
                        <a:cs typeface="Calibri" charset="0"/>
                      </a:endParaRPr>
                    </a:p>
                    <a:p>
                      <a:pPr marL="171450" lvl="0" indent="-171450" algn="just">
                        <a:lnSpc>
                          <a:spcPct val="100000"/>
                        </a:lnSpc>
                        <a:spcAft>
                          <a:spcPts val="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Calibri" charset="0"/>
                        </a:rPr>
                        <a:t>Implementation of Performance Management</a:t>
                      </a:r>
                      <a:r>
                        <a:rPr lang="en-ZA" sz="1200" dirty="0">
                          <a:solidFill>
                            <a:schemeClr val="tx1"/>
                          </a:solidFill>
                          <a:effectLst/>
                          <a:latin typeface="Arial Narrow" panose="020B0606020202030204" pitchFamily="34" charset="0"/>
                          <a:ea typeface="Calibri" charset="0"/>
                          <a:cs typeface="Calibri" charset="0"/>
                        </a:rPr>
                        <a:t>:</a:t>
                      </a:r>
                      <a:r>
                        <a:rPr lang="en-ZA" sz="1200" baseline="0" dirty="0">
                          <a:solidFill>
                            <a:schemeClr val="tx1"/>
                          </a:solidFill>
                          <a:effectLst/>
                          <a:latin typeface="Arial Narrow" panose="020B0606020202030204" pitchFamily="34" charset="0"/>
                          <a:ea typeface="Calibri" charset="0"/>
                          <a:cs typeface="Calibri" charset="0"/>
                        </a:rPr>
                        <a:t> The Municipality is implementing the performance management to  Section 54 &amp;56 managers and has cascaded Performance Management and Development System to all levels..</a:t>
                      </a:r>
                      <a:endParaRPr lang="en-GB" sz="1200" dirty="0">
                        <a:solidFill>
                          <a:schemeClr val="tx1"/>
                        </a:solidFill>
                        <a:effectLst/>
                        <a:latin typeface="Arial Narrow" panose="020B0606020202030204" pitchFamily="34" charset="0"/>
                        <a:ea typeface="Times New Roman" charset="0"/>
                        <a:cs typeface="Calibri"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Times New Roman" charset="0"/>
                        </a:rPr>
                        <a:t>Financial Management</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In 2015/16 , 2016/17 the municipality obtained  unqualified with findings audit outcome, ,in 2017/18 they regressed to a qualified audit outcomes, 2018/19 and 2019/20 they improved and  obtained unqualified with findings  audit outcomes and in 2020/21 the status remain unchanged as unqualified with findings  audit outcomes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The personnel costs as a percentage of operational budget is a  at 50%, which exceeds the norm of 25%-40%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UIFW 2019/20 ( R1 840 424 311) 2020/21 </a:t>
                      </a: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(2 051 981 368 billion)</a:t>
                      </a:r>
                      <a:endPar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Irregular Expenditure: R 1 702 132 793 billion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F/W Expenditure: R 3 096 596 million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Unauthorized Expenditure: R 346 751 979 million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DWS DEBT: R42 565 338 million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1348834">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0"/>
                        </a:spcAft>
                      </a:pPr>
                      <a:r>
                        <a:rPr lang="en-ZA" sz="1200" b="1" dirty="0">
                          <a:solidFill>
                            <a:schemeClr val="tx1"/>
                          </a:solidFill>
                          <a:effectLst/>
                          <a:latin typeface="Arial Narrow" panose="020B0606020202030204" pitchFamily="34" charset="0"/>
                          <a:ea typeface="Calibri" charset="0"/>
                          <a:cs typeface="Times New Roman" charset="0"/>
                        </a:rPr>
                        <a:t>Public Participation</a:t>
                      </a:r>
                      <a:endParaRPr lang="en-GB" sz="1200" b="1" dirty="0">
                        <a:solidFill>
                          <a:schemeClr val="tx1"/>
                        </a:solidFill>
                        <a:effectLst/>
                        <a:latin typeface="Arial Narrow" panose="020B0606020202030204" pitchFamily="34" charset="0"/>
                        <a:ea typeface="Times New Roman" charset="0"/>
                        <a:cs typeface="Times New Roman" charset="0"/>
                      </a:endParaRPr>
                    </a:p>
                    <a:p>
                      <a:pPr>
                        <a:spcAft>
                          <a:spcPts val="0"/>
                        </a:spcAft>
                      </a:pPr>
                      <a:r>
                        <a:rPr lang="en-ZA" sz="1200" b="1" dirty="0">
                          <a:solidFill>
                            <a:schemeClr val="tx1"/>
                          </a:solidFill>
                          <a:effectLst/>
                          <a:latin typeface="Arial Narrow" panose="020B0606020202030204" pitchFamily="34" charset="0"/>
                          <a:ea typeface="Calibri" charset="0"/>
                          <a:cs typeface="Times New Roman" charset="0"/>
                        </a:rPr>
                        <a:t> </a:t>
                      </a:r>
                      <a:endParaRPr lang="en-GB" sz="1200" b="1" dirty="0">
                        <a:solidFill>
                          <a:schemeClr val="tx1"/>
                        </a:solidFill>
                        <a:effectLst/>
                        <a:latin typeface="Arial Narrow" panose="020B0606020202030204" pitchFamily="34" charset="0"/>
                        <a:ea typeface="Times New Roman" charset="0"/>
                        <a:cs typeface="Times New Roman" charset="0"/>
                      </a:endParaRPr>
                    </a:p>
                    <a:p>
                      <a:pPr>
                        <a:spcAft>
                          <a:spcPts val="0"/>
                        </a:spcAft>
                      </a:pPr>
                      <a:endParaRPr lang="en-GB" sz="1200" b="1" dirty="0">
                        <a:solidFill>
                          <a:schemeClr val="tx1"/>
                        </a:solidFill>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Number of ward committees established and functional ward committees: : </a:t>
                      </a:r>
                      <a:r>
                        <a:rPr kumimoji="0" lang="en-ZA" sz="1200" b="0" i="0" u="none" strike="noStrike" kern="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sym typeface="Arial"/>
                        </a:rPr>
                        <a:t> 38 out 38  ward committees  have been established to date.  Ward Committee inductions and Ward Operational Plans have been  done. 38 out of 38 ward committees are functional. </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CDWs appointed vs Vacancies: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44 CDWs have been appointed and there are 6 vacancies</a:t>
                      </a:r>
                    </a:p>
                    <a:p>
                      <a:pPr marL="171450" marR="0" lvl="0" indent="-171450"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Does municipality have complaints management system and is it effective, what are the turn around times to respond to issues</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 The municipality has an effective complaints management system and the turnaround time to respond to issues is 3 days.</a:t>
                      </a:r>
                      <a:endPar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Times New Roman" charset="0"/>
                        <a:cs typeface="Calibri" charset="0"/>
                      </a:endParaRPr>
                    </a:p>
                    <a:p>
                      <a:pPr marL="171450" marR="0" lvl="0" indent="-171450"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Strategies put in place to deal with community complaints to reduce court actions against the municipality</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 The municipality has developed an Early Warning System and Petitions Committee.</a:t>
                      </a:r>
                      <a:endPar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Times New Roman" charset="0"/>
                        <a:cs typeface="Calibri" charset="0"/>
                      </a:endParaRPr>
                    </a:p>
                    <a:p>
                      <a:pPr marL="171450" marR="0" lvl="0" indent="-171450"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Does the municipality have an approved public participation strategy: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The Municipality has an approved Public Participation Strategy.</a:t>
                      </a:r>
                      <a:endPar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Times New Roman" charset="0"/>
                        <a:cs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1638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1016"/>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defTabSz="742950" eaLnBrk="1" hangingPunct="1">
              <a:defRPr/>
            </a:pPr>
            <a:r>
              <a:rPr lang="en-ZA" b="1">
                <a:solidFill>
                  <a:prstClr val="black"/>
                </a:solidFill>
                <a:latin typeface="Calibri"/>
                <a:ea typeface="+mj-ea"/>
                <a:cs typeface="+mj-cs"/>
              </a:rPr>
              <a:t>MUNICIPALITY: BUSHBUCKRIDGE</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69</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4" name="Content Placeholder 6"/>
          <p:cNvGraphicFramePr>
            <a:graphicFrameLocks/>
          </p:cNvGraphicFramePr>
          <p:nvPr>
            <p:extLst>
              <p:ext uri="{D42A27DB-BD31-4B8C-83A1-F6EECF244321}">
                <p14:modId xmlns:p14="http://schemas.microsoft.com/office/powerpoint/2010/main" val="589136674"/>
              </p:ext>
            </p:extLst>
          </p:nvPr>
        </p:nvGraphicFramePr>
        <p:xfrm>
          <a:off x="0" y="460649"/>
          <a:ext cx="9906000" cy="5173538"/>
        </p:xfrm>
        <a:graphic>
          <a:graphicData uri="http://schemas.openxmlformats.org/drawingml/2006/table">
            <a:tbl>
              <a:tblPr firstRow="1" firstCol="1" bandRow="1"/>
              <a:tblGrid>
                <a:gridCol w="1251045">
                  <a:extLst>
                    <a:ext uri="{9D8B030D-6E8A-4147-A177-3AD203B41FA5}">
                      <a16:colId xmlns:a16="http://schemas.microsoft.com/office/drawing/2014/main" val="20000"/>
                    </a:ext>
                  </a:extLst>
                </a:gridCol>
                <a:gridCol w="8654955">
                  <a:extLst>
                    <a:ext uri="{9D8B030D-6E8A-4147-A177-3AD203B41FA5}">
                      <a16:colId xmlns:a16="http://schemas.microsoft.com/office/drawing/2014/main" val="20001"/>
                    </a:ext>
                  </a:extLst>
                </a:gridCol>
              </a:tblGrid>
              <a:tr h="3868281">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0"/>
                        </a:spcAft>
                      </a:pPr>
                      <a:r>
                        <a:rPr lang="en-ZA" sz="1200" b="1" dirty="0">
                          <a:effectLst/>
                          <a:latin typeface="Arial Narrow" panose="020B0606020202030204" pitchFamily="34" charset="0"/>
                          <a:ea typeface="Calibri" charset="0"/>
                          <a:cs typeface="Times New Roman" charset="0"/>
                        </a:rPr>
                        <a:t>Basic Services</a:t>
                      </a:r>
                      <a:endParaRPr lang="en-GB" sz="1200" b="1" dirty="0">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07000"/>
                        </a:lnSpc>
                        <a:spcBef>
                          <a:spcPct val="20000"/>
                        </a:spcBef>
                        <a:spcAft>
                          <a:spcPts val="800"/>
                        </a:spcAft>
                        <a:buClrTx/>
                        <a:buSzTx/>
                        <a:buFont typeface="Arial" panose="020B0604020202020204" pitchFamily="34" charset="0"/>
                        <a:buChar char="•"/>
                        <a:tabLst/>
                        <a:defRPr/>
                      </a:pPr>
                      <a:r>
                        <a:rPr lang="en-ZA" sz="1200" b="1" kern="1200" baseline="0" noProof="0" dirty="0">
                          <a:solidFill>
                            <a:schemeClr val="tx1"/>
                          </a:solidFill>
                          <a:latin typeface="Arial Narrow" panose="020B0606020202030204" pitchFamily="34" charset="0"/>
                          <a:ea typeface="+mn-ea"/>
                          <a:cs typeface="+mn-cs"/>
                        </a:rPr>
                        <a:t>The municipality has the following basic service backlog: </a:t>
                      </a:r>
                      <a:r>
                        <a:rPr lang="en-ZA" sz="1200" b="0" kern="1200" baseline="0" noProof="0" dirty="0">
                          <a:solidFill>
                            <a:schemeClr val="tx1"/>
                          </a:solidFill>
                          <a:latin typeface="Arial Narrow" panose="020B0606020202030204" pitchFamily="34" charset="0"/>
                          <a:ea typeface="+mn-ea"/>
                          <a:cs typeface="+mn-cs"/>
                        </a:rPr>
                        <a:t>water (11,1%), sanitation (5,2%), electricity (2,1%) and refuse removal (77%).</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mn-cs"/>
                        </a:rPr>
                        <a:t>Areas without water since 1994</a:t>
                      </a:r>
                      <a:r>
                        <a:rPr lang="en-ZA" sz="1200" b="0" kern="1200" baseline="0" dirty="0">
                          <a:solidFill>
                            <a:schemeClr val="tx1"/>
                          </a:solidFill>
                          <a:latin typeface="Arial Narrow" panose="020B0606020202030204" pitchFamily="34" charset="0"/>
                          <a:ea typeface="+mn-ea"/>
                          <a:cs typeface="+mn-cs"/>
                        </a:rPr>
                        <a:t>: The municipality has the following areas which have no water connection and depend on temporary supply of water: </a:t>
                      </a:r>
                      <a:r>
                        <a:rPr lang="en-ZA" sz="1200" b="0" kern="1200" baseline="0" noProof="0" dirty="0">
                          <a:solidFill>
                            <a:schemeClr val="tx1"/>
                          </a:solidFill>
                          <a:latin typeface="Arial Narrow" panose="020B0606020202030204" pitchFamily="34" charset="0"/>
                          <a:ea typeface="+mn-ea"/>
                          <a:cs typeface="+mn-cs"/>
                        </a:rPr>
                        <a:t> </a:t>
                      </a:r>
                      <a:r>
                        <a:rPr lang="en-ZA" sz="1200" b="0" kern="1200" baseline="0" noProof="0" dirty="0" err="1">
                          <a:solidFill>
                            <a:schemeClr val="tx1"/>
                          </a:solidFill>
                          <a:latin typeface="Arial Narrow" panose="020B0606020202030204" pitchFamily="34" charset="0"/>
                          <a:ea typeface="+mn-ea"/>
                          <a:cs typeface="+mn-cs"/>
                        </a:rPr>
                        <a:t>Bophelong</a:t>
                      </a:r>
                      <a:r>
                        <a:rPr lang="en-ZA" sz="1200" b="0" kern="1200" baseline="0" noProof="0" dirty="0">
                          <a:solidFill>
                            <a:schemeClr val="tx1"/>
                          </a:solidFill>
                          <a:latin typeface="Arial Narrow" panose="020B0606020202030204" pitchFamily="34" charset="0"/>
                          <a:ea typeface="+mn-ea"/>
                          <a:cs typeface="+mn-cs"/>
                        </a:rPr>
                        <a:t> (Ward 15), Brooklyn (Ward 15), </a:t>
                      </a:r>
                      <a:r>
                        <a:rPr lang="en-GB" sz="1200" b="0" kern="1200" baseline="0" noProof="0" dirty="0" err="1">
                          <a:solidFill>
                            <a:schemeClr val="tx1"/>
                          </a:solidFill>
                          <a:latin typeface="Arial Narrow" panose="020B0606020202030204" pitchFamily="34" charset="0"/>
                          <a:ea typeface="+mn-ea"/>
                          <a:cs typeface="+mn-cs"/>
                        </a:rPr>
                        <a:t>Wervediend</a:t>
                      </a:r>
                      <a:r>
                        <a:rPr lang="en-GB" sz="1200" b="0" kern="1200" baseline="0" noProof="0" dirty="0">
                          <a:solidFill>
                            <a:schemeClr val="tx1"/>
                          </a:solidFill>
                          <a:latin typeface="Arial Narrow" panose="020B0606020202030204" pitchFamily="34" charset="0"/>
                          <a:ea typeface="+mn-ea"/>
                          <a:cs typeface="+mn-cs"/>
                        </a:rPr>
                        <a:t> (Ward 33) </a:t>
                      </a:r>
                      <a:r>
                        <a:rPr lang="en-GB" sz="1200" b="0" kern="1200" baseline="0" noProof="0" dirty="0" err="1">
                          <a:solidFill>
                            <a:schemeClr val="tx1"/>
                          </a:solidFill>
                          <a:latin typeface="Arial Narrow" panose="020B0606020202030204" pitchFamily="34" charset="0"/>
                          <a:ea typeface="+mn-ea"/>
                          <a:cs typeface="+mn-cs"/>
                        </a:rPr>
                        <a:t>Thusanang</a:t>
                      </a:r>
                      <a:r>
                        <a:rPr lang="en-GB" sz="1200" b="0" kern="1200" baseline="0" noProof="0" dirty="0">
                          <a:solidFill>
                            <a:schemeClr val="tx1"/>
                          </a:solidFill>
                          <a:latin typeface="Arial Narrow" panose="020B0606020202030204" pitchFamily="34" charset="0"/>
                          <a:ea typeface="+mn-ea"/>
                          <a:cs typeface="+mn-cs"/>
                        </a:rPr>
                        <a:t> (Ward 4) Huntington (Ward 25) Somerset (Ward 25) , Islington (Ward 30) , </a:t>
                      </a:r>
                      <a:r>
                        <a:rPr lang="en-GB" sz="1200" b="0" kern="1200" baseline="0" noProof="0" dirty="0" err="1">
                          <a:solidFill>
                            <a:schemeClr val="tx1"/>
                          </a:solidFill>
                          <a:latin typeface="Arial Narrow" panose="020B0606020202030204" pitchFamily="34" charset="0"/>
                          <a:ea typeface="+mn-ea"/>
                          <a:cs typeface="+mn-cs"/>
                        </a:rPr>
                        <a:t>Englington</a:t>
                      </a:r>
                      <a:r>
                        <a:rPr lang="en-GB" sz="1200" b="0" kern="1200" baseline="0" noProof="0" dirty="0">
                          <a:solidFill>
                            <a:schemeClr val="tx1"/>
                          </a:solidFill>
                          <a:latin typeface="Arial Narrow" panose="020B0606020202030204" pitchFamily="34" charset="0"/>
                          <a:ea typeface="+mn-ea"/>
                          <a:cs typeface="+mn-cs"/>
                        </a:rPr>
                        <a:t> (Ward 38),  </a:t>
                      </a:r>
                      <a:r>
                        <a:rPr lang="en-GB" sz="1200" b="0" kern="1200" baseline="0" noProof="0" dirty="0" err="1">
                          <a:solidFill>
                            <a:schemeClr val="tx1"/>
                          </a:solidFill>
                          <a:latin typeface="Arial Narrow" panose="020B0606020202030204" pitchFamily="34" charset="0"/>
                          <a:ea typeface="+mn-ea"/>
                          <a:cs typeface="+mn-cs"/>
                        </a:rPr>
                        <a:t>Phendulani</a:t>
                      </a:r>
                      <a:r>
                        <a:rPr lang="en-GB" sz="1200" b="0" kern="1200" baseline="0" noProof="0" dirty="0">
                          <a:solidFill>
                            <a:schemeClr val="tx1"/>
                          </a:solidFill>
                          <a:latin typeface="Arial Narrow" panose="020B0606020202030204" pitchFamily="34" charset="0"/>
                          <a:ea typeface="+mn-ea"/>
                          <a:cs typeface="+mn-cs"/>
                        </a:rPr>
                        <a:t> (Ward 20), Moses (Ward 20), Kildare (Ward 25), </a:t>
                      </a:r>
                      <a:r>
                        <a:rPr lang="en-GB" sz="1200" b="0" kern="1200" baseline="0" noProof="0" dirty="0" err="1">
                          <a:solidFill>
                            <a:schemeClr val="tx1"/>
                          </a:solidFill>
                          <a:latin typeface="Arial Narrow" panose="020B0606020202030204" pitchFamily="34" charset="0"/>
                          <a:ea typeface="+mn-ea"/>
                          <a:cs typeface="+mn-cs"/>
                        </a:rPr>
                        <a:t>Nkomo</a:t>
                      </a:r>
                      <a:r>
                        <a:rPr lang="en-GB" sz="1200" b="0" kern="1200" baseline="0" noProof="0" dirty="0">
                          <a:solidFill>
                            <a:schemeClr val="tx1"/>
                          </a:solidFill>
                          <a:latin typeface="Arial Narrow" panose="020B0606020202030204" pitchFamily="34" charset="0"/>
                          <a:ea typeface="+mn-ea"/>
                          <a:cs typeface="+mn-cs"/>
                        </a:rPr>
                        <a:t> (Ward 20), </a:t>
                      </a:r>
                      <a:r>
                        <a:rPr lang="en-GB" sz="1200" b="0" kern="1200" baseline="0" noProof="0" dirty="0" err="1">
                          <a:solidFill>
                            <a:schemeClr val="tx1"/>
                          </a:solidFill>
                          <a:latin typeface="Arial Narrow" panose="020B0606020202030204" pitchFamily="34" charset="0"/>
                          <a:ea typeface="+mn-ea"/>
                          <a:cs typeface="+mn-cs"/>
                        </a:rPr>
                        <a:t>Jameyeni</a:t>
                      </a:r>
                      <a:r>
                        <a:rPr lang="en-GB" sz="1200" b="0" kern="1200" baseline="0" noProof="0" dirty="0">
                          <a:solidFill>
                            <a:schemeClr val="tx1"/>
                          </a:solidFill>
                          <a:latin typeface="Arial Narrow" panose="020B0606020202030204" pitchFamily="34" charset="0"/>
                          <a:ea typeface="+mn-ea"/>
                          <a:cs typeface="+mn-cs"/>
                        </a:rPr>
                        <a:t> (Ward 20), </a:t>
                      </a:r>
                      <a:r>
                        <a:rPr lang="en-GB" sz="1200" b="0" kern="1200" baseline="0" noProof="0" dirty="0" err="1">
                          <a:solidFill>
                            <a:schemeClr val="tx1"/>
                          </a:solidFill>
                          <a:latin typeface="Arial Narrow" panose="020B0606020202030204" pitchFamily="34" charset="0"/>
                          <a:ea typeface="+mn-ea"/>
                          <a:cs typeface="+mn-cs"/>
                        </a:rPr>
                        <a:t>Zombo</a:t>
                      </a:r>
                      <a:r>
                        <a:rPr lang="en-GB" sz="1200" b="0" kern="1200" baseline="0" noProof="0" dirty="0">
                          <a:solidFill>
                            <a:schemeClr val="tx1"/>
                          </a:solidFill>
                          <a:latin typeface="Arial Narrow" panose="020B0606020202030204" pitchFamily="34" charset="0"/>
                          <a:ea typeface="+mn-ea"/>
                          <a:cs typeface="+mn-cs"/>
                        </a:rPr>
                        <a:t> (Ward 20), </a:t>
                      </a:r>
                      <a:r>
                        <a:rPr lang="en-GB" sz="1200" b="0" kern="1200" baseline="0" noProof="0" dirty="0" err="1">
                          <a:solidFill>
                            <a:schemeClr val="tx1"/>
                          </a:solidFill>
                          <a:latin typeface="Arial Narrow" panose="020B0606020202030204" pitchFamily="34" charset="0"/>
                          <a:ea typeface="+mn-ea"/>
                          <a:cs typeface="+mn-cs"/>
                        </a:rPr>
                        <a:t>Kurhula</a:t>
                      </a:r>
                      <a:r>
                        <a:rPr lang="en-GB" sz="1200" b="0" kern="1200" baseline="0" noProof="0" dirty="0">
                          <a:solidFill>
                            <a:schemeClr val="tx1"/>
                          </a:solidFill>
                          <a:latin typeface="Arial Narrow" panose="020B0606020202030204" pitchFamily="34" charset="0"/>
                          <a:ea typeface="+mn-ea"/>
                          <a:cs typeface="+mn-cs"/>
                        </a:rPr>
                        <a:t> (Ward 20), </a:t>
                      </a:r>
                      <a:r>
                        <a:rPr lang="en-GB" sz="1200" b="0" kern="1200" baseline="0" noProof="0" dirty="0" err="1">
                          <a:solidFill>
                            <a:schemeClr val="tx1"/>
                          </a:solidFill>
                          <a:latin typeface="Arial Narrow" panose="020B0606020202030204" pitchFamily="34" charset="0"/>
                          <a:ea typeface="+mn-ea"/>
                          <a:cs typeface="+mn-cs"/>
                        </a:rPr>
                        <a:t>Sigaguke</a:t>
                      </a:r>
                      <a:r>
                        <a:rPr lang="en-GB" sz="1200" b="0" kern="1200" baseline="0" noProof="0" dirty="0">
                          <a:solidFill>
                            <a:schemeClr val="tx1"/>
                          </a:solidFill>
                          <a:latin typeface="Arial Narrow" panose="020B0606020202030204" pitchFamily="34" charset="0"/>
                          <a:ea typeface="+mn-ea"/>
                          <a:cs typeface="+mn-cs"/>
                        </a:rPr>
                        <a:t> (Ward 20), </a:t>
                      </a:r>
                      <a:r>
                        <a:rPr lang="en-GB" sz="1200" b="0" kern="1200" baseline="0" noProof="0" dirty="0" err="1">
                          <a:solidFill>
                            <a:schemeClr val="tx1"/>
                          </a:solidFill>
                          <a:latin typeface="Arial Narrow" panose="020B0606020202030204" pitchFamily="34" charset="0"/>
                          <a:ea typeface="+mn-ea"/>
                          <a:cs typeface="+mn-cs"/>
                        </a:rPr>
                        <a:t>Tsakani</a:t>
                      </a:r>
                      <a:r>
                        <a:rPr lang="en-GB" sz="1200" b="0" kern="1200" baseline="0" noProof="0" dirty="0">
                          <a:solidFill>
                            <a:schemeClr val="tx1"/>
                          </a:solidFill>
                          <a:latin typeface="Arial Narrow" panose="020B0606020202030204" pitchFamily="34" charset="0"/>
                          <a:ea typeface="+mn-ea"/>
                          <a:cs typeface="+mn-cs"/>
                        </a:rPr>
                        <a:t> (Ward 20), </a:t>
                      </a:r>
                      <a:r>
                        <a:rPr lang="en-GB" sz="1200" b="0" kern="1200" baseline="0" noProof="0" dirty="0" err="1">
                          <a:solidFill>
                            <a:schemeClr val="tx1"/>
                          </a:solidFill>
                          <a:latin typeface="Arial Narrow" panose="020B0606020202030204" pitchFamily="34" charset="0"/>
                          <a:ea typeface="+mn-ea"/>
                          <a:cs typeface="+mn-cs"/>
                        </a:rPr>
                        <a:t>Marite</a:t>
                      </a:r>
                      <a:r>
                        <a:rPr lang="en-GB" sz="1200" b="0" kern="1200" baseline="0" noProof="0" dirty="0">
                          <a:solidFill>
                            <a:schemeClr val="tx1"/>
                          </a:solidFill>
                          <a:latin typeface="Arial Narrow" panose="020B0606020202030204" pitchFamily="34" charset="0"/>
                          <a:ea typeface="+mn-ea"/>
                          <a:cs typeface="+mn-cs"/>
                        </a:rPr>
                        <a:t> Cross Road (Ward 5), </a:t>
                      </a:r>
                      <a:r>
                        <a:rPr lang="en-GB" sz="1200" b="0" kern="1200" baseline="0" noProof="0" dirty="0" err="1">
                          <a:solidFill>
                            <a:schemeClr val="tx1"/>
                          </a:solidFill>
                          <a:latin typeface="Arial Narrow" panose="020B0606020202030204" pitchFamily="34" charset="0"/>
                          <a:ea typeface="+mn-ea"/>
                          <a:cs typeface="+mn-cs"/>
                        </a:rPr>
                        <a:t>Mamelodi</a:t>
                      </a:r>
                      <a:r>
                        <a:rPr lang="en-GB" sz="1200" b="0" kern="1200" baseline="0" noProof="0" dirty="0">
                          <a:solidFill>
                            <a:schemeClr val="tx1"/>
                          </a:solidFill>
                          <a:latin typeface="Arial Narrow" panose="020B0606020202030204" pitchFamily="34" charset="0"/>
                          <a:ea typeface="+mn-ea"/>
                          <a:cs typeface="+mn-cs"/>
                        </a:rPr>
                        <a:t> (Ward 18), </a:t>
                      </a:r>
                      <a:r>
                        <a:rPr lang="en-GB" sz="1200" b="0" kern="1200" baseline="0" noProof="0" dirty="0" err="1">
                          <a:solidFill>
                            <a:schemeClr val="tx1"/>
                          </a:solidFill>
                          <a:latin typeface="Arial Narrow" panose="020B0606020202030204" pitchFamily="34" charset="0"/>
                          <a:ea typeface="+mn-ea"/>
                          <a:cs typeface="+mn-cs"/>
                        </a:rPr>
                        <a:t>Kgapamandi</a:t>
                      </a:r>
                      <a:r>
                        <a:rPr lang="en-GB" sz="1200" b="0" kern="1200" baseline="0" noProof="0" dirty="0">
                          <a:solidFill>
                            <a:schemeClr val="tx1"/>
                          </a:solidFill>
                          <a:latin typeface="Arial Narrow" panose="020B0606020202030204" pitchFamily="34" charset="0"/>
                          <a:ea typeface="+mn-ea"/>
                          <a:cs typeface="+mn-cs"/>
                        </a:rPr>
                        <a:t> (Ward 18), Rolle Phase 2 (Ward 36), Zola (Ward 36), </a:t>
                      </a:r>
                      <a:r>
                        <a:rPr lang="en-GB" sz="1200" b="0" kern="1200" baseline="0" noProof="0" dirty="0" err="1">
                          <a:solidFill>
                            <a:schemeClr val="tx1"/>
                          </a:solidFill>
                          <a:latin typeface="Arial Narrow" panose="020B0606020202030204" pitchFamily="34" charset="0"/>
                          <a:ea typeface="+mn-ea"/>
                          <a:cs typeface="+mn-cs"/>
                        </a:rPr>
                        <a:t>Mambumbu</a:t>
                      </a:r>
                      <a:r>
                        <a:rPr lang="en-GB" sz="1200" b="0" kern="1200" baseline="0" noProof="0" dirty="0">
                          <a:solidFill>
                            <a:schemeClr val="tx1"/>
                          </a:solidFill>
                          <a:latin typeface="Arial Narrow" panose="020B0606020202030204" pitchFamily="34" charset="0"/>
                          <a:ea typeface="+mn-ea"/>
                          <a:cs typeface="+mn-cs"/>
                        </a:rPr>
                        <a:t> (Ward 36), </a:t>
                      </a:r>
                      <a:r>
                        <a:rPr lang="en-GB" sz="1200" b="0" kern="1200" baseline="0" noProof="0" dirty="0" err="1">
                          <a:solidFill>
                            <a:schemeClr val="tx1"/>
                          </a:solidFill>
                          <a:latin typeface="Arial Narrow" panose="020B0606020202030204" pitchFamily="34" charset="0"/>
                          <a:ea typeface="+mn-ea"/>
                          <a:cs typeface="+mn-cs"/>
                        </a:rPr>
                        <a:t>Songeni</a:t>
                      </a:r>
                      <a:r>
                        <a:rPr lang="en-GB" sz="1200" b="0" kern="1200" baseline="0" noProof="0" dirty="0">
                          <a:solidFill>
                            <a:schemeClr val="tx1"/>
                          </a:solidFill>
                          <a:latin typeface="Arial Narrow" panose="020B0606020202030204" pitchFamily="34" charset="0"/>
                          <a:ea typeface="+mn-ea"/>
                          <a:cs typeface="+mn-cs"/>
                        </a:rPr>
                        <a:t> (Ward 36), Belfast Phase 2 (Ward 23), </a:t>
                      </a:r>
                      <a:r>
                        <a:rPr lang="en-GB" sz="1200" b="0" kern="1200" baseline="0" noProof="0" dirty="0" err="1">
                          <a:solidFill>
                            <a:schemeClr val="tx1"/>
                          </a:solidFill>
                          <a:latin typeface="Arial Narrow" panose="020B0606020202030204" pitchFamily="34" charset="0"/>
                          <a:ea typeface="+mn-ea"/>
                          <a:cs typeface="+mn-cs"/>
                        </a:rPr>
                        <a:t>Masingitana</a:t>
                      </a:r>
                      <a:r>
                        <a:rPr lang="en-GB" sz="1200" b="0" kern="1200" baseline="0" noProof="0" dirty="0">
                          <a:solidFill>
                            <a:schemeClr val="tx1"/>
                          </a:solidFill>
                          <a:latin typeface="Arial Narrow" panose="020B0606020202030204" pitchFamily="34" charset="0"/>
                          <a:ea typeface="+mn-ea"/>
                          <a:cs typeface="+mn-cs"/>
                        </a:rPr>
                        <a:t> (Ward 20),</a:t>
                      </a:r>
                      <a:r>
                        <a:rPr lang="en-ZA" sz="1200" b="0" kern="1200" baseline="0" noProof="0" dirty="0">
                          <a:solidFill>
                            <a:schemeClr val="tx1"/>
                          </a:solidFill>
                          <a:latin typeface="Arial Narrow" panose="020B0606020202030204" pitchFamily="34" charset="0"/>
                          <a:ea typeface="+mn-ea"/>
                          <a:cs typeface="+mn-cs"/>
                        </a:rPr>
                        <a:t> Allendale A and B (Ward 38), </a:t>
                      </a:r>
                      <a:r>
                        <a:rPr lang="en-ZA" sz="1200" b="0" kern="1200" baseline="0" noProof="0" dirty="0" err="1">
                          <a:solidFill>
                            <a:schemeClr val="tx1"/>
                          </a:solidFill>
                          <a:latin typeface="Arial Narrow" panose="020B0606020202030204" pitchFamily="34" charset="0"/>
                          <a:ea typeface="+mn-ea"/>
                          <a:cs typeface="+mn-cs"/>
                        </a:rPr>
                        <a:t>Nkotobona</a:t>
                      </a:r>
                      <a:r>
                        <a:rPr lang="en-ZA" sz="1200" b="0" kern="1200" baseline="0" noProof="0" dirty="0">
                          <a:solidFill>
                            <a:schemeClr val="tx1"/>
                          </a:solidFill>
                          <a:latin typeface="Arial Narrow" panose="020B0606020202030204" pitchFamily="34" charset="0"/>
                          <a:ea typeface="+mn-ea"/>
                          <a:cs typeface="+mn-cs"/>
                        </a:rPr>
                        <a:t> (Ward 15), </a:t>
                      </a:r>
                      <a:r>
                        <a:rPr lang="en-ZA" sz="1200" b="0" kern="1200" baseline="0" noProof="0" dirty="0" err="1">
                          <a:solidFill>
                            <a:schemeClr val="tx1"/>
                          </a:solidFill>
                          <a:latin typeface="Arial Narrow" panose="020B0606020202030204" pitchFamily="34" charset="0"/>
                          <a:ea typeface="+mn-ea"/>
                          <a:cs typeface="+mn-cs"/>
                        </a:rPr>
                        <a:t>Orpengate</a:t>
                      </a:r>
                      <a:r>
                        <a:rPr lang="en-ZA" sz="1200" b="0" kern="1200" baseline="0" noProof="0" dirty="0">
                          <a:solidFill>
                            <a:schemeClr val="tx1"/>
                          </a:solidFill>
                          <a:latin typeface="Arial Narrow" panose="020B0606020202030204" pitchFamily="34" charset="0"/>
                          <a:ea typeface="+mn-ea"/>
                          <a:cs typeface="+mn-cs"/>
                        </a:rPr>
                        <a:t> RDP (Ward 18), </a:t>
                      </a:r>
                      <a:r>
                        <a:rPr lang="en-ZA" sz="1200" b="0" kern="1200" baseline="0" noProof="0" dirty="0" err="1">
                          <a:solidFill>
                            <a:schemeClr val="tx1"/>
                          </a:solidFill>
                          <a:latin typeface="Arial Narrow" panose="020B0606020202030204" pitchFamily="34" charset="0"/>
                          <a:ea typeface="+mn-ea"/>
                          <a:cs typeface="+mn-cs"/>
                        </a:rPr>
                        <a:t>Croquetlawn</a:t>
                      </a:r>
                      <a:r>
                        <a:rPr lang="en-ZA" sz="1200" b="0" kern="1200" baseline="0" noProof="0" dirty="0">
                          <a:solidFill>
                            <a:schemeClr val="tx1"/>
                          </a:solidFill>
                          <a:latin typeface="Arial Narrow" panose="020B0606020202030204" pitchFamily="34" charset="0"/>
                          <a:ea typeface="+mn-ea"/>
                          <a:cs typeface="+mn-cs"/>
                        </a:rPr>
                        <a:t> B (Ward 34), </a:t>
                      </a:r>
                      <a:r>
                        <a:rPr lang="en-ZA" sz="1200" b="0" kern="1200" baseline="0" noProof="0" dirty="0" err="1">
                          <a:solidFill>
                            <a:schemeClr val="tx1"/>
                          </a:solidFill>
                          <a:latin typeface="Arial Narrow" panose="020B0606020202030204" pitchFamily="34" charset="0"/>
                          <a:ea typeface="+mn-ea"/>
                          <a:cs typeface="+mn-cs"/>
                        </a:rPr>
                        <a:t>Ximhungwe</a:t>
                      </a:r>
                      <a:r>
                        <a:rPr lang="en-ZA" sz="1200" b="0" kern="1200" baseline="0" noProof="0" dirty="0">
                          <a:solidFill>
                            <a:schemeClr val="tx1"/>
                          </a:solidFill>
                          <a:latin typeface="Arial Narrow" panose="020B0606020202030204" pitchFamily="34" charset="0"/>
                          <a:ea typeface="+mn-ea"/>
                          <a:cs typeface="+mn-cs"/>
                        </a:rPr>
                        <a:t> RDP  (Ward 34), </a:t>
                      </a:r>
                      <a:r>
                        <a:rPr lang="en-ZA" sz="1200" b="0" kern="1200" baseline="0" noProof="0" dirty="0" err="1">
                          <a:solidFill>
                            <a:schemeClr val="tx1"/>
                          </a:solidFill>
                          <a:latin typeface="Arial Narrow" panose="020B0606020202030204" pitchFamily="34" charset="0"/>
                          <a:ea typeface="+mn-ea"/>
                          <a:cs typeface="+mn-cs"/>
                        </a:rPr>
                        <a:t>Gamoreku</a:t>
                      </a:r>
                      <a:r>
                        <a:rPr lang="en-ZA" sz="1200" b="0" kern="1200" baseline="0" noProof="0" dirty="0">
                          <a:solidFill>
                            <a:schemeClr val="tx1"/>
                          </a:solidFill>
                          <a:latin typeface="Arial Narrow" panose="020B0606020202030204" pitchFamily="34" charset="0"/>
                          <a:ea typeface="+mn-ea"/>
                          <a:cs typeface="+mn-cs"/>
                        </a:rPr>
                        <a:t> (Ward 15), </a:t>
                      </a:r>
                      <a:r>
                        <a:rPr lang="en-ZA" sz="1200" b="0" kern="1200" baseline="0" noProof="0" dirty="0" err="1">
                          <a:solidFill>
                            <a:schemeClr val="tx1"/>
                          </a:solidFill>
                          <a:latin typeface="Arial Narrow" panose="020B0606020202030204" pitchFamily="34" charset="0"/>
                          <a:ea typeface="+mn-ea"/>
                          <a:cs typeface="+mn-cs"/>
                        </a:rPr>
                        <a:t>Dikwenkwen</a:t>
                      </a:r>
                      <a:r>
                        <a:rPr lang="en-ZA" sz="1200" b="0" kern="1200" baseline="0" noProof="0" dirty="0">
                          <a:solidFill>
                            <a:schemeClr val="tx1"/>
                          </a:solidFill>
                          <a:latin typeface="Arial Narrow" panose="020B0606020202030204" pitchFamily="34" charset="0"/>
                          <a:ea typeface="+mn-ea"/>
                          <a:cs typeface="+mn-cs"/>
                        </a:rPr>
                        <a:t> (Ward 15), </a:t>
                      </a:r>
                      <a:r>
                        <a:rPr lang="en-ZA" sz="1200" b="0" kern="1200" baseline="0" noProof="0" dirty="0" err="1">
                          <a:solidFill>
                            <a:schemeClr val="tx1"/>
                          </a:solidFill>
                          <a:latin typeface="Arial Narrow" panose="020B0606020202030204" pitchFamily="34" charset="0"/>
                          <a:ea typeface="+mn-ea"/>
                          <a:cs typeface="+mn-cs"/>
                        </a:rPr>
                        <a:t>Matlamogale</a:t>
                      </a:r>
                      <a:r>
                        <a:rPr lang="en-ZA" sz="1200" b="0" kern="1200" baseline="0" noProof="0" dirty="0">
                          <a:solidFill>
                            <a:schemeClr val="tx1"/>
                          </a:solidFill>
                          <a:latin typeface="Arial Narrow" panose="020B0606020202030204" pitchFamily="34" charset="0"/>
                          <a:ea typeface="+mn-ea"/>
                          <a:cs typeface="+mn-cs"/>
                        </a:rPr>
                        <a:t> (Ward 15), Clare (Ward 33), Athol (Ward 38), </a:t>
                      </a:r>
                      <a:r>
                        <a:rPr lang="en-ZA" sz="1200" b="0" kern="1200" baseline="0" noProof="0" dirty="0" err="1">
                          <a:solidFill>
                            <a:schemeClr val="tx1"/>
                          </a:solidFill>
                          <a:latin typeface="Arial Narrow" panose="020B0606020202030204" pitchFamily="34" charset="0"/>
                          <a:ea typeface="+mn-ea"/>
                          <a:cs typeface="+mn-cs"/>
                        </a:rPr>
                        <a:t>Hlalakahle</a:t>
                      </a:r>
                      <a:r>
                        <a:rPr lang="en-ZA" sz="1200" b="0" kern="1200" baseline="0" noProof="0" dirty="0">
                          <a:solidFill>
                            <a:schemeClr val="tx1"/>
                          </a:solidFill>
                          <a:latin typeface="Arial Narrow" panose="020B0606020202030204" pitchFamily="34" charset="0"/>
                          <a:ea typeface="+mn-ea"/>
                          <a:cs typeface="+mn-cs"/>
                        </a:rPr>
                        <a:t> (Ward 34), </a:t>
                      </a:r>
                      <a:r>
                        <a:rPr lang="en-ZA" sz="1200" b="0" kern="1200" baseline="0" noProof="0" dirty="0" err="1">
                          <a:solidFill>
                            <a:schemeClr val="tx1"/>
                          </a:solidFill>
                          <a:latin typeface="Arial Narrow" panose="020B0606020202030204" pitchFamily="34" charset="0"/>
                          <a:ea typeface="+mn-ea"/>
                          <a:cs typeface="+mn-cs"/>
                        </a:rPr>
                        <a:t>Thulani</a:t>
                      </a:r>
                      <a:r>
                        <a:rPr lang="en-ZA" sz="1200" b="0" kern="1200" baseline="0" noProof="0" dirty="0">
                          <a:solidFill>
                            <a:schemeClr val="tx1"/>
                          </a:solidFill>
                          <a:latin typeface="Arial Narrow" panose="020B0606020202030204" pitchFamily="34" charset="0"/>
                          <a:ea typeface="+mn-ea"/>
                          <a:cs typeface="+mn-cs"/>
                        </a:rPr>
                        <a:t> (Ward 34), </a:t>
                      </a:r>
                      <a:r>
                        <a:rPr lang="en-ZA" sz="1200" b="0" kern="1200" baseline="0" noProof="0" dirty="0" err="1">
                          <a:solidFill>
                            <a:schemeClr val="tx1"/>
                          </a:solidFill>
                          <a:latin typeface="Arial Narrow" panose="020B0606020202030204" pitchFamily="34" charset="0"/>
                          <a:ea typeface="+mn-ea"/>
                          <a:cs typeface="+mn-cs"/>
                        </a:rPr>
                        <a:t>Gottenburg</a:t>
                      </a:r>
                      <a:r>
                        <a:rPr lang="en-ZA" sz="1200" b="0" kern="1200" baseline="0" noProof="0" dirty="0">
                          <a:solidFill>
                            <a:schemeClr val="tx1"/>
                          </a:solidFill>
                          <a:latin typeface="Arial Narrow" panose="020B0606020202030204" pitchFamily="34" charset="0"/>
                          <a:ea typeface="+mn-ea"/>
                          <a:cs typeface="+mn-cs"/>
                        </a:rPr>
                        <a:t> (Ward 38), </a:t>
                      </a:r>
                      <a:r>
                        <a:rPr lang="en-ZA" sz="1200" b="0" kern="1200" baseline="0" noProof="0" dirty="0" err="1">
                          <a:solidFill>
                            <a:schemeClr val="tx1"/>
                          </a:solidFill>
                          <a:latin typeface="Arial Narrow" panose="020B0606020202030204" pitchFamily="34" charset="0"/>
                          <a:ea typeface="+mn-ea"/>
                          <a:cs typeface="+mn-cs"/>
                        </a:rPr>
                        <a:t>Thlavekisa</a:t>
                      </a:r>
                      <a:r>
                        <a:rPr lang="en-ZA" sz="1200" b="0" kern="1200" baseline="0" noProof="0" dirty="0">
                          <a:solidFill>
                            <a:schemeClr val="tx1"/>
                          </a:solidFill>
                          <a:latin typeface="Arial Narrow" panose="020B0606020202030204" pitchFamily="34" charset="0"/>
                          <a:ea typeface="+mn-ea"/>
                          <a:cs typeface="+mn-cs"/>
                        </a:rPr>
                        <a:t> (Ward 34), </a:t>
                      </a:r>
                      <a:r>
                        <a:rPr lang="en-ZA" sz="1200" b="0" kern="1200" baseline="0" noProof="0" dirty="0" err="1">
                          <a:solidFill>
                            <a:schemeClr val="tx1"/>
                          </a:solidFill>
                          <a:latin typeface="Arial Narrow" panose="020B0606020202030204" pitchFamily="34" charset="0"/>
                          <a:ea typeface="+mn-ea"/>
                          <a:cs typeface="+mn-cs"/>
                        </a:rPr>
                        <a:t>Thulani</a:t>
                      </a:r>
                      <a:r>
                        <a:rPr lang="en-ZA" sz="1200" b="0" kern="1200" baseline="0" noProof="0" dirty="0">
                          <a:solidFill>
                            <a:schemeClr val="tx1"/>
                          </a:solidFill>
                          <a:latin typeface="Arial Narrow" panose="020B0606020202030204" pitchFamily="34" charset="0"/>
                          <a:ea typeface="+mn-ea"/>
                          <a:cs typeface="+mn-cs"/>
                        </a:rPr>
                        <a:t> (Ward 35), </a:t>
                      </a:r>
                      <a:r>
                        <a:rPr lang="en-ZA" sz="1200" b="0" kern="1200" baseline="0" noProof="0" dirty="0" err="1">
                          <a:solidFill>
                            <a:schemeClr val="tx1"/>
                          </a:solidFill>
                          <a:latin typeface="Arial Narrow" panose="020B0606020202030204" pitchFamily="34" charset="0"/>
                          <a:ea typeface="+mn-ea"/>
                          <a:cs typeface="+mn-cs"/>
                        </a:rPr>
                        <a:t>Ronaldsy</a:t>
                      </a:r>
                      <a:r>
                        <a:rPr lang="en-ZA" sz="1200" b="0" kern="1200" baseline="0" noProof="0" dirty="0">
                          <a:solidFill>
                            <a:schemeClr val="tx1"/>
                          </a:solidFill>
                          <a:latin typeface="Arial Narrow" panose="020B0606020202030204" pitchFamily="34" charset="0"/>
                          <a:ea typeface="+mn-ea"/>
                          <a:cs typeface="+mn-cs"/>
                        </a:rPr>
                        <a:t> (Ward 3), </a:t>
                      </a:r>
                      <a:r>
                        <a:rPr lang="en-ZA" sz="1200" b="0" kern="1200" baseline="0" noProof="0" dirty="0" err="1">
                          <a:solidFill>
                            <a:schemeClr val="tx1"/>
                          </a:solidFill>
                          <a:latin typeface="Arial Narrow" panose="020B0606020202030204" pitchFamily="34" charset="0"/>
                          <a:ea typeface="+mn-ea"/>
                          <a:cs typeface="+mn-cs"/>
                        </a:rPr>
                        <a:t>Tsemamarhumbu</a:t>
                      </a:r>
                      <a:r>
                        <a:rPr lang="en-ZA" sz="1200" b="0" kern="1200" baseline="0" noProof="0" dirty="0">
                          <a:solidFill>
                            <a:schemeClr val="tx1"/>
                          </a:solidFill>
                          <a:latin typeface="Arial Narrow" panose="020B0606020202030204" pitchFamily="34" charset="0"/>
                          <a:ea typeface="+mn-ea"/>
                          <a:cs typeface="+mn-cs"/>
                        </a:rPr>
                        <a:t> (Ward 3) and </a:t>
                      </a:r>
                      <a:r>
                        <a:rPr lang="en-ZA" sz="1200" b="0" kern="1200" baseline="0" noProof="0" dirty="0" err="1">
                          <a:solidFill>
                            <a:schemeClr val="tx1"/>
                          </a:solidFill>
                          <a:latin typeface="Arial Narrow" panose="020B0606020202030204" pitchFamily="34" charset="0"/>
                          <a:ea typeface="+mn-ea"/>
                          <a:cs typeface="+mn-cs"/>
                        </a:rPr>
                        <a:t>Shatale</a:t>
                      </a:r>
                      <a:r>
                        <a:rPr lang="en-ZA" sz="1200" b="0" kern="1200" baseline="0" noProof="0" dirty="0">
                          <a:solidFill>
                            <a:schemeClr val="tx1"/>
                          </a:solidFill>
                          <a:latin typeface="Arial Narrow" panose="020B0606020202030204" pitchFamily="34" charset="0"/>
                          <a:ea typeface="+mn-ea"/>
                          <a:cs typeface="+mn-cs"/>
                        </a:rPr>
                        <a:t> RDP (Ward 7),.  Intervention required costs R964m and only R216m is available.</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mn-cs"/>
                        </a:rPr>
                        <a:t>Infrastructure capacity</a:t>
                      </a:r>
                      <a:r>
                        <a:rPr lang="en-ZA" sz="1200" b="0" kern="1200" baseline="0" dirty="0">
                          <a:solidFill>
                            <a:schemeClr val="tx1"/>
                          </a:solidFill>
                          <a:latin typeface="Arial Narrow" panose="020B0606020202030204" pitchFamily="34" charset="0"/>
                          <a:ea typeface="+mn-ea"/>
                          <a:cs typeface="+mn-cs"/>
                        </a:rPr>
                        <a:t>: The current capacity on water supply is 152ML/d while the demand is 96 ML/d whereas the current capacity on sanitation is 16 ML/d while the demand capacity is 118 ML/d. The municipality has no capacity challenges on electricity as households are directly supplied by Eskom. </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0" kern="1200" baseline="0" dirty="0">
                          <a:solidFill>
                            <a:schemeClr val="tx1"/>
                          </a:solidFill>
                          <a:latin typeface="Arial Narrow" panose="020B0606020202030204" pitchFamily="34" charset="0"/>
                          <a:ea typeface="+mn-ea"/>
                          <a:cs typeface="+mn-cs"/>
                        </a:rPr>
                        <a:t>COGTA has completed the project for the re-gravelling of access roads and resealing and patching of potholes. The Department has also repaired and rectified 841 houses damaged by disaster in </a:t>
                      </a:r>
                      <a:r>
                        <a:rPr lang="en-ZA" sz="1200" b="0" kern="1200" baseline="0" dirty="0" err="1">
                          <a:solidFill>
                            <a:schemeClr val="tx1"/>
                          </a:solidFill>
                          <a:latin typeface="Arial Narrow" panose="020B0606020202030204" pitchFamily="34" charset="0"/>
                          <a:ea typeface="+mn-ea"/>
                          <a:cs typeface="+mn-cs"/>
                        </a:rPr>
                        <a:t>Buffelshoek</a:t>
                      </a:r>
                      <a:r>
                        <a:rPr lang="en-ZA" sz="1200" b="0" kern="1200" baseline="0" dirty="0">
                          <a:solidFill>
                            <a:schemeClr val="tx1"/>
                          </a:solidFill>
                          <a:latin typeface="Arial Narrow" panose="020B0606020202030204" pitchFamily="34" charset="0"/>
                          <a:ea typeface="+mn-ea"/>
                          <a:cs typeface="+mn-cs"/>
                        </a:rPr>
                        <a:t>. The Department has also completed the installation or reconstruction of 22 culverts across the areas of the municipality.</a:t>
                      </a:r>
                      <a:endParaRPr lang="en-ZA" sz="1200" b="1" kern="1200" baseline="0" dirty="0">
                        <a:solidFill>
                          <a:schemeClr val="tx1"/>
                        </a:solidFill>
                        <a:latin typeface="Arial Narrow" panose="020B0606020202030204" pitchFamily="34" charset="0"/>
                        <a:ea typeface="+mn-ea"/>
                        <a:cs typeface="+mn-cs"/>
                      </a:endParaRP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mn-cs"/>
                        </a:rPr>
                        <a:t>MIG Expenditure </a:t>
                      </a:r>
                      <a:r>
                        <a:rPr lang="en-ZA" sz="1200" b="0" kern="1200" baseline="0" dirty="0">
                          <a:solidFill>
                            <a:schemeClr val="tx1"/>
                          </a:solidFill>
                          <a:latin typeface="Arial Narrow" panose="020B0606020202030204" pitchFamily="34" charset="0"/>
                          <a:ea typeface="+mn-ea"/>
                          <a:cs typeface="+mn-cs"/>
                        </a:rPr>
                        <a:t>as at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31 August 2022</a:t>
                      </a:r>
                      <a:r>
                        <a:rPr lang="en-ZA" sz="1200" b="0" kern="1200" baseline="0" dirty="0">
                          <a:solidFill>
                            <a:schemeClr val="tx1"/>
                          </a:solidFill>
                          <a:latin typeface="Arial Narrow" panose="020B0606020202030204" pitchFamily="34" charset="0"/>
                          <a:ea typeface="+mn-ea"/>
                          <a:cs typeface="+mn-cs"/>
                        </a:rPr>
                        <a:t>: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305257">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0"/>
                        </a:spcAft>
                      </a:pPr>
                      <a:r>
                        <a:rPr lang="en-GB" sz="1200" b="1" dirty="0">
                          <a:effectLst/>
                          <a:latin typeface="Arial Narrow" panose="020B0606020202030204" pitchFamily="34" charset="0"/>
                          <a:ea typeface="Times New Roman" charset="0"/>
                          <a:cs typeface="Times New Roman" charset="0"/>
                        </a:rPr>
                        <a:t>Local</a:t>
                      </a:r>
                      <a:r>
                        <a:rPr lang="en-GB" sz="1200" b="1" baseline="0" dirty="0">
                          <a:effectLst/>
                          <a:latin typeface="Arial Narrow" panose="020B0606020202030204" pitchFamily="34" charset="0"/>
                          <a:ea typeface="Times New Roman" charset="0"/>
                          <a:cs typeface="Times New Roman" charset="0"/>
                        </a:rPr>
                        <a:t> Economic Development</a:t>
                      </a:r>
                      <a:endParaRPr lang="en-GB" sz="1200" b="1" dirty="0">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57% unemployment rate out of an estimated population of 553 000 according to SERO report. The majority of the population is living below the poverty line and mainly dependent on government grant.</a:t>
                      </a:r>
                    </a:p>
                    <a:p>
                      <a:pPr marL="171450" marR="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Insufficient funding for projects and </a:t>
                      </a:r>
                      <a:r>
                        <a:rPr kumimoji="0" lang="en-US" sz="12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Arial" panose="020B0604020202020204" pitchFamily="34" charset="0"/>
                        </a:rPr>
                        <a:t>programmes</a:t>
                      </a:r>
                      <a:endPar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p>
                      <a:pPr marL="171450" marR="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Average time taken to </a:t>
                      </a:r>
                      <a:r>
                        <a:rPr kumimoji="0" lang="en-US" sz="1200" b="0" i="0" u="none" strike="noStrike" kern="1200" cap="none" spc="0" normalizeH="0" baseline="0" noProof="0" dirty="0" err="1">
                          <a:ln>
                            <a:noFill/>
                          </a:ln>
                          <a:solidFill>
                            <a:srgbClr val="000000"/>
                          </a:solidFill>
                          <a:effectLst/>
                          <a:uLnTx/>
                          <a:uFillTx/>
                          <a:latin typeface="Arial Narrow" panose="020B0606020202030204" pitchFamily="34" charset="0"/>
                          <a:ea typeface="+mn-ea"/>
                          <a:cs typeface="Arial" panose="020B0604020202020204" pitchFamily="34" charset="0"/>
                        </a:rPr>
                        <a:t>finalise</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rPr>
                        <a:t> business license applications is </a:t>
                      </a: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7 days</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Calibri"/>
                          <a:sym typeface="Arial"/>
                        </a:rPr>
                        <a:t>Unemployment: 58,2%</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GB" sz="1200" b="0" i="0" u="none" strike="noStrike" kern="0" cap="none" spc="0" normalizeH="0" baseline="0" noProof="0" dirty="0">
                          <a:ln>
                            <a:noFill/>
                          </a:ln>
                          <a:solidFill>
                            <a:srgbClr val="000000"/>
                          </a:solidFill>
                          <a:effectLst/>
                          <a:uLnTx/>
                          <a:uFillTx/>
                          <a:latin typeface="Arial Narrow" panose="020B0606020202030204" pitchFamily="34" charset="0"/>
                          <a:ea typeface="+mn-ea"/>
                          <a:cs typeface="Calibri"/>
                          <a:sym typeface="Arial"/>
                        </a:rPr>
                        <a:t>Poverty: 63.5%</a:t>
                      </a:r>
                      <a:endPar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92532830"/>
                  </a:ext>
                </a:extLst>
              </a:tr>
            </a:tbl>
          </a:graphicData>
        </a:graphic>
      </p:graphicFrame>
    </p:spTree>
    <p:extLst>
      <p:ext uri="{BB962C8B-B14F-4D97-AF65-F5344CB8AC3E}">
        <p14:creationId xmlns:p14="http://schemas.microsoft.com/office/powerpoint/2010/main" val="2403563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1016"/>
            <a:ext cx="9906000" cy="477054"/>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eaLnBrk="1" hangingPunct="1"/>
            <a:r>
              <a:rPr lang="en-US" altLang="en-US" sz="2500" dirty="0">
                <a:solidFill>
                  <a:prstClr val="black"/>
                </a:solidFill>
                <a:ea typeface="+mj-ea"/>
                <a:cs typeface="Arial" panose="020B0604020202020204" pitchFamily="34" charset="0"/>
              </a:rPr>
              <a:t>Funded/Unfunded 2021/22 V/S 2022/23 Budget Outcomes</a:t>
            </a:r>
            <a:endParaRPr kumimoji="0" lang="en-US" sz="1800"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7</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6" name="Content Placeholder 4"/>
          <p:cNvSpPr txBox="1">
            <a:spLocks/>
          </p:cNvSpPr>
          <p:nvPr/>
        </p:nvSpPr>
        <p:spPr>
          <a:xfrm>
            <a:off x="77152" y="614212"/>
            <a:ext cx="8941037" cy="53463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4950" marR="0" lvl="1" indent="0" algn="just" defTabSz="457200" rtl="0" eaLnBrk="1" fontAlgn="auto" latinLnBrk="0" hangingPunct="1">
              <a:lnSpc>
                <a:spcPct val="100000"/>
              </a:lnSpc>
              <a:spcBef>
                <a:spcPct val="20000"/>
              </a:spcBef>
              <a:spcAft>
                <a:spcPts val="0"/>
              </a:spcAft>
              <a:buClrTx/>
              <a:buSzTx/>
              <a:buFont typeface="Arial"/>
              <a:buNone/>
              <a:tabLst/>
              <a:defRPr/>
            </a:pPr>
            <a:endParaRPr kumimoji="0" lang="en-ZA" sz="2000" b="0" i="1"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en-GB" sz="16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3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6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Wingdings" panose="05000000000000000000" pitchFamily="2" charset="2"/>
              <a:buChar char="q"/>
              <a:tabLst/>
              <a:defRPr/>
            </a:pPr>
            <a:endParaRPr kumimoji="0" lang="en-US" sz="1600" b="0" i="0" u="none" strike="noStrike" kern="1200" cap="none" spc="0" normalizeH="0" baseline="0" noProof="0" dirty="0">
              <a:ln>
                <a:noFill/>
              </a:ln>
              <a:solidFill>
                <a:sysClr val="windowText" lastClr="000000"/>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1120702003"/>
              </p:ext>
            </p:extLst>
          </p:nvPr>
        </p:nvGraphicFramePr>
        <p:xfrm>
          <a:off x="220135" y="614212"/>
          <a:ext cx="9398221" cy="5599798"/>
        </p:xfrm>
        <a:graphic>
          <a:graphicData uri="http://schemas.openxmlformats.org/drawingml/2006/table">
            <a:tbl>
              <a:tblPr/>
              <a:tblGrid>
                <a:gridCol w="2077588">
                  <a:extLst>
                    <a:ext uri="{9D8B030D-6E8A-4147-A177-3AD203B41FA5}">
                      <a16:colId xmlns:a16="http://schemas.microsoft.com/office/drawing/2014/main" val="3864920308"/>
                    </a:ext>
                  </a:extLst>
                </a:gridCol>
                <a:gridCol w="1450649">
                  <a:extLst>
                    <a:ext uri="{9D8B030D-6E8A-4147-A177-3AD203B41FA5}">
                      <a16:colId xmlns:a16="http://schemas.microsoft.com/office/drawing/2014/main" val="664997012"/>
                    </a:ext>
                  </a:extLst>
                </a:gridCol>
                <a:gridCol w="1550154">
                  <a:extLst>
                    <a:ext uri="{9D8B030D-6E8A-4147-A177-3AD203B41FA5}">
                      <a16:colId xmlns:a16="http://schemas.microsoft.com/office/drawing/2014/main" val="242151264"/>
                    </a:ext>
                  </a:extLst>
                </a:gridCol>
                <a:gridCol w="1530343">
                  <a:extLst>
                    <a:ext uri="{9D8B030D-6E8A-4147-A177-3AD203B41FA5}">
                      <a16:colId xmlns:a16="http://schemas.microsoft.com/office/drawing/2014/main" val="4179686292"/>
                    </a:ext>
                  </a:extLst>
                </a:gridCol>
                <a:gridCol w="929829">
                  <a:extLst>
                    <a:ext uri="{9D8B030D-6E8A-4147-A177-3AD203B41FA5}">
                      <a16:colId xmlns:a16="http://schemas.microsoft.com/office/drawing/2014/main" val="4269874064"/>
                    </a:ext>
                  </a:extLst>
                </a:gridCol>
                <a:gridCol w="929829">
                  <a:extLst>
                    <a:ext uri="{9D8B030D-6E8A-4147-A177-3AD203B41FA5}">
                      <a16:colId xmlns:a16="http://schemas.microsoft.com/office/drawing/2014/main" val="1424755497"/>
                    </a:ext>
                  </a:extLst>
                </a:gridCol>
                <a:gridCol w="929829">
                  <a:extLst>
                    <a:ext uri="{9D8B030D-6E8A-4147-A177-3AD203B41FA5}">
                      <a16:colId xmlns:a16="http://schemas.microsoft.com/office/drawing/2014/main" val="2555286054"/>
                    </a:ext>
                  </a:extLst>
                </a:gridCol>
              </a:tblGrid>
              <a:tr h="780682">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ctr"/>
                      <a:r>
                        <a:rPr lang="en-US" sz="1200" b="1" i="0" u="none" strike="noStrike" dirty="0">
                          <a:solidFill>
                            <a:srgbClr val="000000"/>
                          </a:solidFill>
                          <a:effectLst/>
                          <a:latin typeface="Arial" panose="020B0604020202020204" pitchFamily="34" charset="0"/>
                          <a:cs typeface="Arial" panose="020B0604020202020204" pitchFamily="34" charset="0"/>
                        </a:rPr>
                        <a:t>MUNICIPALITY</a:t>
                      </a:r>
                    </a:p>
                  </a:txBody>
                  <a:tcPr marL="6653" marR="6653" marT="665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Adopted 21/22 Budget</a:t>
                      </a:r>
                    </a:p>
                  </a:txBody>
                  <a:tcPr marL="6653" marR="6653" marT="665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Adopted 22/23 Budget</a:t>
                      </a:r>
                    </a:p>
                  </a:txBody>
                  <a:tcPr marL="6653" marR="6653" marT="665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ctr"/>
                      <a:r>
                        <a:rPr lang="en-US" sz="1200" b="1" i="0" u="none" strike="noStrike">
                          <a:solidFill>
                            <a:srgbClr val="000000"/>
                          </a:solidFill>
                          <a:effectLst/>
                          <a:latin typeface="Arial" panose="020B0604020202020204" pitchFamily="34" charset="0"/>
                          <a:cs typeface="Arial" panose="020B0604020202020204" pitchFamily="34" charset="0"/>
                        </a:rPr>
                        <a:t>Movement </a:t>
                      </a:r>
                    </a:p>
                  </a:txBody>
                  <a:tcPr marL="6653" marR="6653" marT="665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ctr"/>
                      <a:r>
                        <a:rPr lang="en-US" sz="1200" b="1" i="0" u="none" strike="noStrike">
                          <a:solidFill>
                            <a:srgbClr val="000000"/>
                          </a:solidFill>
                          <a:effectLst/>
                          <a:latin typeface="Arial" panose="020B0604020202020204" pitchFamily="34" charset="0"/>
                          <a:cs typeface="Arial" panose="020B0604020202020204" pitchFamily="34" charset="0"/>
                        </a:rPr>
                        <a:t>% salaries ( Norm 25 to 40 %)</a:t>
                      </a:r>
                    </a:p>
                  </a:txBody>
                  <a:tcPr marL="6653" marR="6653" marT="665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ctr"/>
                      <a:r>
                        <a:rPr lang="en-US" sz="1200" b="1" i="0" u="none" strike="noStrike">
                          <a:solidFill>
                            <a:srgbClr val="000000"/>
                          </a:solidFill>
                          <a:effectLst/>
                          <a:latin typeface="Arial" panose="020B0604020202020204" pitchFamily="34" charset="0"/>
                          <a:cs typeface="Arial" panose="020B0604020202020204" pitchFamily="34" charset="0"/>
                        </a:rPr>
                        <a:t>% Contracted services ( Norm 5 %)</a:t>
                      </a:r>
                    </a:p>
                  </a:txBody>
                  <a:tcPr marL="6653" marR="6653" marT="665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ctr"/>
                      <a:r>
                        <a:rPr lang="en-US" sz="1200" b="1" i="0" u="none" strike="noStrike">
                          <a:solidFill>
                            <a:srgbClr val="000000"/>
                          </a:solidFill>
                          <a:effectLst/>
                          <a:latin typeface="Arial" panose="020B0604020202020204" pitchFamily="34" charset="0"/>
                          <a:cs typeface="Arial" panose="020B0604020202020204" pitchFamily="34" charset="0"/>
                        </a:rPr>
                        <a:t>% Maintenance ( Norm 8%)</a:t>
                      </a:r>
                    </a:p>
                  </a:txBody>
                  <a:tcPr marL="6653" marR="6653" marT="665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063492695"/>
                  </a:ext>
                </a:extLst>
              </a:tr>
              <a:tr h="270199">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US" sz="1200" b="1" i="0" u="none" strike="noStrike">
                          <a:solidFill>
                            <a:srgbClr val="000000"/>
                          </a:solidFill>
                          <a:effectLst/>
                          <a:latin typeface="Arial" panose="020B0604020202020204" pitchFamily="34" charset="0"/>
                          <a:cs typeface="Arial" panose="020B0604020202020204" pitchFamily="34" charset="0"/>
                        </a:rPr>
                        <a:t>Albert Luthuli</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b"/>
                      <a:r>
                        <a:rPr lang="en-US" sz="1200" b="1" i="0" u="none" strike="noStrike" dirty="0">
                          <a:solidFill>
                            <a:srgbClr val="000000"/>
                          </a:solidFill>
                          <a:effectLst/>
                          <a:latin typeface="Arial" panose="020B0604020202020204" pitchFamily="34" charset="0"/>
                          <a:cs typeface="Arial" panose="020B0604020202020204" pitchFamily="34" charset="0"/>
                        </a:rPr>
                        <a:t>            59,998 </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rtl="0" fontAlgn="b"/>
                      <a:r>
                        <a:rPr lang="en-US" sz="1200" b="1" i="0" u="none" strike="noStrike" dirty="0">
                          <a:solidFill>
                            <a:srgbClr val="000000"/>
                          </a:solidFill>
                          <a:effectLst/>
                          <a:latin typeface="Arial" panose="020B0604020202020204" pitchFamily="34" charset="0"/>
                          <a:cs typeface="Arial" panose="020B0604020202020204" pitchFamily="34" charset="0"/>
                        </a:rPr>
                        <a:t>             79,698 </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rtl="0" fontAlgn="b"/>
                      <a:r>
                        <a:rPr lang="en-US" sz="1200" b="1" i="0" u="none" strike="noStrike" dirty="0">
                          <a:solidFill>
                            <a:srgbClr val="000000"/>
                          </a:solidFill>
                          <a:effectLst/>
                          <a:latin typeface="Arial" panose="020B0604020202020204" pitchFamily="34" charset="0"/>
                          <a:cs typeface="Arial" panose="020B0604020202020204" pitchFamily="34" charset="0"/>
                        </a:rPr>
                        <a:t>19700</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a:solidFill>
                            <a:srgbClr val="000000"/>
                          </a:solidFill>
                          <a:effectLst/>
                          <a:latin typeface="Arial" panose="020B0604020202020204" pitchFamily="34" charset="0"/>
                          <a:cs typeface="Arial" panose="020B0604020202020204" pitchFamily="34" charset="0"/>
                        </a:rPr>
                        <a:t>16%</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19.2%</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a:solidFill>
                            <a:srgbClr val="000000"/>
                          </a:solidFill>
                          <a:effectLst/>
                          <a:latin typeface="Arial" panose="020B0604020202020204" pitchFamily="34" charset="0"/>
                          <a:cs typeface="Arial" panose="020B0604020202020204" pitchFamily="34" charset="0"/>
                        </a:rPr>
                        <a:t>6%</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78164245"/>
                  </a:ext>
                </a:extLst>
              </a:tr>
              <a:tr h="188111">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US" sz="1200" b="1" i="0" u="none" strike="noStrike" dirty="0" err="1">
                          <a:solidFill>
                            <a:srgbClr val="000000"/>
                          </a:solidFill>
                          <a:effectLst/>
                          <a:latin typeface="Arial" panose="020B0604020202020204" pitchFamily="34" charset="0"/>
                          <a:cs typeface="Arial" panose="020B0604020202020204" pitchFamily="34" charset="0"/>
                        </a:rPr>
                        <a:t>Msukaligwa</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b"/>
                      <a:r>
                        <a:rPr lang="en-US" sz="1200" b="1" i="0" u="none" strike="noStrike">
                          <a:solidFill>
                            <a:srgbClr val="FFFFFF"/>
                          </a:solidFill>
                          <a:effectLst/>
                          <a:latin typeface="Arial" panose="020B0604020202020204" pitchFamily="34" charset="0"/>
                          <a:cs typeface="Arial" panose="020B0604020202020204" pitchFamily="34" charset="0"/>
                        </a:rPr>
                        <a:t>       (1,362,656)</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rtl="0" fontAlgn="b"/>
                      <a:r>
                        <a:rPr lang="en-US" sz="1200" b="1" i="0" u="none" strike="noStrike" dirty="0">
                          <a:solidFill>
                            <a:srgbClr val="FFFFFF"/>
                          </a:solidFill>
                          <a:effectLst/>
                          <a:latin typeface="Arial" panose="020B0604020202020204" pitchFamily="34" charset="0"/>
                          <a:cs typeface="Arial" panose="020B0604020202020204" pitchFamily="34" charset="0"/>
                        </a:rPr>
                        <a:t>      (1,117,500)</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rtl="0" fontAlgn="b"/>
                      <a:r>
                        <a:rPr lang="en-US" sz="1200" b="1" i="0" u="none" strike="noStrike" dirty="0">
                          <a:solidFill>
                            <a:srgbClr val="000000"/>
                          </a:solidFill>
                          <a:effectLst/>
                          <a:latin typeface="Arial" panose="020B0604020202020204" pitchFamily="34" charset="0"/>
                          <a:cs typeface="Arial" panose="020B0604020202020204" pitchFamily="34" charset="0"/>
                        </a:rPr>
                        <a:t>-245,156</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a:solidFill>
                            <a:srgbClr val="000000"/>
                          </a:solidFill>
                          <a:effectLst/>
                          <a:latin typeface="Arial" panose="020B0604020202020204" pitchFamily="34" charset="0"/>
                          <a:cs typeface="Arial" panose="020B0604020202020204" pitchFamily="34" charset="0"/>
                        </a:rPr>
                        <a:t>25%</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6.3%</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1%</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716709622"/>
                  </a:ext>
                </a:extLst>
              </a:tr>
              <a:tr h="188111">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US" sz="1200" b="1" i="0" u="none" strike="noStrike" dirty="0" err="1">
                          <a:solidFill>
                            <a:srgbClr val="000000"/>
                          </a:solidFill>
                          <a:effectLst/>
                          <a:latin typeface="Arial" panose="020B0604020202020204" pitchFamily="34" charset="0"/>
                          <a:cs typeface="Arial" panose="020B0604020202020204" pitchFamily="34" charset="0"/>
                        </a:rPr>
                        <a:t>Mkhondo</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b"/>
                      <a:r>
                        <a:rPr lang="en-US" sz="1200" b="1" i="0" u="none" strike="noStrike" dirty="0">
                          <a:solidFill>
                            <a:srgbClr val="FFFFFF"/>
                          </a:solidFill>
                          <a:effectLst/>
                          <a:latin typeface="Arial" panose="020B0604020202020204" pitchFamily="34" charset="0"/>
                          <a:cs typeface="Arial" panose="020B0604020202020204" pitchFamily="34" charset="0"/>
                        </a:rPr>
                        <a:t>         (533,015)</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rtl="0" fontAlgn="b"/>
                      <a:r>
                        <a:rPr lang="en-US" sz="1200" b="1" i="0" u="none" strike="noStrike" dirty="0">
                          <a:solidFill>
                            <a:srgbClr val="FFFFFF"/>
                          </a:solidFill>
                          <a:effectLst/>
                          <a:latin typeface="Arial" panose="020B0604020202020204" pitchFamily="34" charset="0"/>
                          <a:cs typeface="Arial" panose="020B0604020202020204" pitchFamily="34" charset="0"/>
                        </a:rPr>
                        <a:t>         (675,805)</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rtl="0" fontAlgn="b"/>
                      <a:r>
                        <a:rPr lang="en-US" sz="1200" b="1" i="0" u="none" strike="noStrike" dirty="0">
                          <a:solidFill>
                            <a:schemeClr val="bg1"/>
                          </a:solidFill>
                          <a:effectLst/>
                          <a:latin typeface="Arial" panose="020B0604020202020204" pitchFamily="34" charset="0"/>
                          <a:cs typeface="Arial" panose="020B0604020202020204" pitchFamily="34" charset="0"/>
                        </a:rPr>
                        <a:t>142,790</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rgbClr val="000000"/>
                          </a:solidFill>
                          <a:effectLst/>
                          <a:latin typeface="Arial" panose="020B0604020202020204" pitchFamily="34" charset="0"/>
                          <a:cs typeface="Arial" panose="020B0604020202020204" pitchFamily="34" charset="0"/>
                        </a:rPr>
                        <a:t>39%</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8%</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1%</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19191199"/>
                  </a:ext>
                </a:extLst>
              </a:tr>
              <a:tr h="188111">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ctr"/>
                      <a:r>
                        <a:rPr lang="en-US" sz="1200" b="1" i="0" u="none" strike="noStrike">
                          <a:solidFill>
                            <a:srgbClr val="000000"/>
                          </a:solidFill>
                          <a:effectLst/>
                          <a:latin typeface="Arial" panose="020B0604020202020204" pitchFamily="34" charset="0"/>
                          <a:cs typeface="Arial" panose="020B0604020202020204" pitchFamily="34" charset="0"/>
                        </a:rPr>
                        <a:t>Pixley Ka Seme (MP)</a:t>
                      </a:r>
                    </a:p>
                  </a:txBody>
                  <a:tcPr marL="6653" marR="6653" marT="665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ctr"/>
                      <a:r>
                        <a:rPr lang="en-US" sz="1200" b="1" i="0" u="none" strike="noStrike">
                          <a:solidFill>
                            <a:srgbClr val="000000"/>
                          </a:solidFill>
                          <a:effectLst/>
                          <a:latin typeface="Arial" panose="020B0604020202020204" pitchFamily="34" charset="0"/>
                          <a:cs typeface="Arial" panose="020B0604020202020204" pitchFamily="34" charset="0"/>
                        </a:rPr>
                        <a:t>              5,974 </a:t>
                      </a:r>
                    </a:p>
                  </a:txBody>
                  <a:tcPr marL="6653" marR="6653" marT="665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             31,735 </a:t>
                      </a:r>
                    </a:p>
                  </a:txBody>
                  <a:tcPr marL="6653" marR="6653" marT="665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rtl="0" fontAlgn="b"/>
                      <a:r>
                        <a:rPr lang="en-US" sz="1200" b="1" i="0" u="none" strike="noStrike" dirty="0">
                          <a:solidFill>
                            <a:srgbClr val="000000"/>
                          </a:solidFill>
                          <a:effectLst/>
                          <a:latin typeface="Arial" panose="020B0604020202020204" pitchFamily="34" charset="0"/>
                          <a:cs typeface="Arial" panose="020B0604020202020204" pitchFamily="34" charset="0"/>
                        </a:rPr>
                        <a:t>25,761</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ctr"/>
                      <a:r>
                        <a:rPr lang="en-US" sz="1200" b="1" i="0" u="none" strike="noStrike">
                          <a:solidFill>
                            <a:srgbClr val="000000"/>
                          </a:solidFill>
                          <a:effectLst/>
                          <a:latin typeface="Arial" panose="020B0604020202020204" pitchFamily="34" charset="0"/>
                          <a:cs typeface="Arial" panose="020B0604020202020204" pitchFamily="34" charset="0"/>
                        </a:rPr>
                        <a:t>24.8%</a:t>
                      </a:r>
                    </a:p>
                  </a:txBody>
                  <a:tcPr marL="6653" marR="6653" marT="665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8.9%</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a:solidFill>
                            <a:srgbClr val="000000"/>
                          </a:solidFill>
                          <a:effectLst/>
                          <a:latin typeface="Arial" panose="020B0604020202020204" pitchFamily="34" charset="0"/>
                          <a:cs typeface="Arial" panose="020B0604020202020204" pitchFamily="34" charset="0"/>
                        </a:rPr>
                        <a:t>18.5%</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473155498"/>
                  </a:ext>
                </a:extLst>
              </a:tr>
              <a:tr h="188111">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US" sz="1200" b="1" i="0" u="none" strike="noStrike" dirty="0" err="1">
                          <a:solidFill>
                            <a:srgbClr val="000000"/>
                          </a:solidFill>
                          <a:effectLst/>
                          <a:latin typeface="Arial" panose="020B0604020202020204" pitchFamily="34" charset="0"/>
                          <a:cs typeface="Arial" panose="020B0604020202020204" pitchFamily="34" charset="0"/>
                        </a:rPr>
                        <a:t>Lekwa</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ctr"/>
                      <a:r>
                        <a:rPr lang="en-US" sz="1200" b="1" i="0" u="none" strike="noStrike" dirty="0">
                          <a:solidFill>
                            <a:srgbClr val="FFFFFF"/>
                          </a:solidFill>
                          <a:effectLst/>
                          <a:latin typeface="Arial" panose="020B0604020202020204" pitchFamily="34" charset="0"/>
                          <a:cs typeface="Arial" panose="020B0604020202020204" pitchFamily="34" charset="0"/>
                        </a:rPr>
                        <a:t>       (2,213,235)</a:t>
                      </a:r>
                    </a:p>
                  </a:txBody>
                  <a:tcPr marL="6653" marR="6653" marT="665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rtl="0" fontAlgn="ctr"/>
                      <a:r>
                        <a:rPr lang="en-US" sz="1200" b="1" i="0" u="none" strike="noStrike" dirty="0">
                          <a:solidFill>
                            <a:srgbClr val="FFFFFF"/>
                          </a:solidFill>
                          <a:effectLst/>
                          <a:latin typeface="Arial" panose="020B0604020202020204" pitchFamily="34" charset="0"/>
                          <a:cs typeface="Arial" panose="020B0604020202020204" pitchFamily="34" charset="0"/>
                        </a:rPr>
                        <a:t>      (2,524,705)</a:t>
                      </a:r>
                    </a:p>
                  </a:txBody>
                  <a:tcPr marL="6653" marR="6653" marT="665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rtl="0" fontAlgn="b"/>
                      <a:r>
                        <a:rPr lang="en-US" sz="1200" b="1" i="0" u="none" strike="noStrike" dirty="0">
                          <a:solidFill>
                            <a:schemeClr val="bg1"/>
                          </a:solidFill>
                          <a:effectLst/>
                          <a:latin typeface="Arial" panose="020B0604020202020204" pitchFamily="34" charset="0"/>
                          <a:cs typeface="Arial" panose="020B0604020202020204" pitchFamily="34" charset="0"/>
                        </a:rPr>
                        <a:t>311,470</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rgbClr val="000000"/>
                          </a:solidFill>
                          <a:effectLst/>
                          <a:latin typeface="Arial" panose="020B0604020202020204" pitchFamily="34" charset="0"/>
                          <a:cs typeface="Arial" panose="020B0604020202020204" pitchFamily="34" charset="0"/>
                        </a:rPr>
                        <a:t>25%</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9.5%</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-89%</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659268744"/>
                  </a:ext>
                </a:extLst>
              </a:tr>
              <a:tr h="188111">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Dipaleseng</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ctr"/>
                      <a:r>
                        <a:rPr lang="en-US" sz="1200" b="1" i="0" u="none" strike="noStrike" dirty="0">
                          <a:solidFill>
                            <a:srgbClr val="FFFFFF"/>
                          </a:solidFill>
                          <a:effectLst/>
                          <a:latin typeface="Arial" panose="020B0604020202020204" pitchFamily="34" charset="0"/>
                          <a:cs typeface="Arial" panose="020B0604020202020204" pitchFamily="34" charset="0"/>
                        </a:rPr>
                        <a:t>         (207,941)</a:t>
                      </a:r>
                    </a:p>
                  </a:txBody>
                  <a:tcPr marL="6653" marR="6653" marT="665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rtl="0" fontAlgn="b"/>
                      <a:r>
                        <a:rPr lang="en-US" sz="1200" b="1" i="0" u="none" strike="noStrike" dirty="0">
                          <a:solidFill>
                            <a:srgbClr val="000000"/>
                          </a:solidFill>
                          <a:effectLst/>
                          <a:latin typeface="Arial" panose="020B0604020202020204" pitchFamily="34" charset="0"/>
                          <a:cs typeface="Arial" panose="020B0604020202020204" pitchFamily="34" charset="0"/>
                        </a:rPr>
                        <a:t>               2,685 </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rtl="0" fontAlgn="b"/>
                      <a:r>
                        <a:rPr lang="en-US" sz="1200" b="1" i="0" u="none" strike="noStrike" dirty="0">
                          <a:solidFill>
                            <a:srgbClr val="000000"/>
                          </a:solidFill>
                          <a:effectLst/>
                          <a:latin typeface="Arial" panose="020B0604020202020204" pitchFamily="34" charset="0"/>
                          <a:cs typeface="Arial" panose="020B0604020202020204" pitchFamily="34" charset="0"/>
                        </a:rPr>
                        <a:t>-210,626</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rgbClr val="000000"/>
                          </a:solidFill>
                          <a:effectLst/>
                          <a:latin typeface="Arial" panose="020B0604020202020204" pitchFamily="34" charset="0"/>
                          <a:cs typeface="Arial" panose="020B0604020202020204" pitchFamily="34" charset="0"/>
                        </a:rPr>
                        <a:t>22.5%</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7.7%</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76.8%</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706094924"/>
                  </a:ext>
                </a:extLst>
              </a:tr>
              <a:tr h="287945">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US" sz="1200" b="1" i="0" u="none" strike="noStrike" dirty="0" err="1">
                          <a:solidFill>
                            <a:srgbClr val="000000"/>
                          </a:solidFill>
                          <a:effectLst/>
                          <a:latin typeface="Arial" panose="020B0604020202020204" pitchFamily="34" charset="0"/>
                          <a:cs typeface="Arial" panose="020B0604020202020204" pitchFamily="34" charset="0"/>
                        </a:rPr>
                        <a:t>Govan</a:t>
                      </a:r>
                      <a:r>
                        <a:rPr lang="en-US" sz="1200" b="1" i="0" u="none" strike="noStrike" dirty="0">
                          <a:solidFill>
                            <a:srgbClr val="000000"/>
                          </a:solidFill>
                          <a:effectLst/>
                          <a:latin typeface="Arial" panose="020B0604020202020204" pitchFamily="34" charset="0"/>
                          <a:cs typeface="Arial" panose="020B0604020202020204" pitchFamily="34" charset="0"/>
                        </a:rPr>
                        <a:t> Mbeki</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ctr"/>
                      <a:r>
                        <a:rPr lang="en-US" sz="1200" b="1" i="0" u="none" strike="noStrike" dirty="0">
                          <a:solidFill>
                            <a:srgbClr val="FFFFFF"/>
                          </a:solidFill>
                          <a:effectLst/>
                          <a:latin typeface="Arial" panose="020B0604020202020204" pitchFamily="34" charset="0"/>
                          <a:cs typeface="Arial" panose="020B0604020202020204" pitchFamily="34" charset="0"/>
                        </a:rPr>
                        <a:t>       (3,381,262)</a:t>
                      </a:r>
                    </a:p>
                  </a:txBody>
                  <a:tcPr marL="6653" marR="6653" marT="665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rtl="0" fontAlgn="ctr"/>
                      <a:r>
                        <a:rPr lang="en-US" sz="1200" b="1" i="0" u="none" strike="noStrike" dirty="0">
                          <a:solidFill>
                            <a:srgbClr val="FFFFFF"/>
                          </a:solidFill>
                          <a:effectLst/>
                          <a:latin typeface="Arial" panose="020B0604020202020204" pitchFamily="34" charset="0"/>
                          <a:cs typeface="Arial" panose="020B0604020202020204" pitchFamily="34" charset="0"/>
                        </a:rPr>
                        <a:t>      (2,951,280)</a:t>
                      </a:r>
                    </a:p>
                  </a:txBody>
                  <a:tcPr marL="6653" marR="6653" marT="665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rtl="0" fontAlgn="b"/>
                      <a:r>
                        <a:rPr lang="en-US" sz="1200" b="1" i="0" u="none" strike="noStrike">
                          <a:solidFill>
                            <a:srgbClr val="000000"/>
                          </a:solidFill>
                          <a:effectLst/>
                          <a:latin typeface="Arial" panose="020B0604020202020204" pitchFamily="34" charset="0"/>
                          <a:cs typeface="Arial" panose="020B0604020202020204" pitchFamily="34" charset="0"/>
                        </a:rPr>
                        <a:t>-429,982</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rgbClr val="000000"/>
                          </a:solidFill>
                          <a:effectLst/>
                          <a:latin typeface="Arial" panose="020B0604020202020204" pitchFamily="34" charset="0"/>
                          <a:cs typeface="Arial" panose="020B0604020202020204" pitchFamily="34" charset="0"/>
                        </a:rPr>
                        <a:t>22.6%</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10.1%</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64%</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297415922"/>
                  </a:ext>
                </a:extLst>
              </a:tr>
              <a:tr h="188111">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US" sz="1200" b="1" i="0" u="none" strike="noStrike">
                          <a:solidFill>
                            <a:srgbClr val="000000"/>
                          </a:solidFill>
                          <a:effectLst/>
                          <a:latin typeface="Arial" panose="020B0604020202020204" pitchFamily="34" charset="0"/>
                          <a:cs typeface="Arial" panose="020B0604020202020204" pitchFamily="34" charset="0"/>
                        </a:rPr>
                        <a:t>Gert Sibande</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b"/>
                      <a:r>
                        <a:rPr lang="en-US" sz="1200" b="1" i="0" u="none" strike="noStrike" dirty="0">
                          <a:solidFill>
                            <a:srgbClr val="000000"/>
                          </a:solidFill>
                          <a:effectLst/>
                          <a:latin typeface="Arial" panose="020B0604020202020204" pitchFamily="34" charset="0"/>
                          <a:cs typeface="Arial" panose="020B0604020202020204" pitchFamily="34" charset="0"/>
                        </a:rPr>
                        <a:t>      91,502 </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rtl="0" fontAlgn="b"/>
                      <a:r>
                        <a:rPr lang="en-US" sz="1200" b="1" i="0" u="none" strike="noStrike" dirty="0">
                          <a:solidFill>
                            <a:srgbClr val="000000"/>
                          </a:solidFill>
                          <a:effectLst/>
                          <a:latin typeface="Arial" panose="020B0604020202020204" pitchFamily="34" charset="0"/>
                          <a:cs typeface="Arial" panose="020B0604020202020204" pitchFamily="34" charset="0"/>
                        </a:rPr>
                        <a:t>             51,345 </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rtl="0" fontAlgn="b"/>
                      <a:r>
                        <a:rPr lang="en-US" sz="1200" b="1" i="0" u="none" strike="noStrike" dirty="0">
                          <a:solidFill>
                            <a:srgbClr val="000000"/>
                          </a:solidFill>
                          <a:effectLst/>
                          <a:latin typeface="Arial" panose="020B0604020202020204" pitchFamily="34" charset="0"/>
                          <a:cs typeface="Arial" panose="020B0604020202020204" pitchFamily="34" charset="0"/>
                        </a:rPr>
                        <a:t>-40 157</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61%</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13%</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a:solidFill>
                            <a:srgbClr val="000000"/>
                          </a:solidFill>
                          <a:effectLst/>
                          <a:latin typeface="Arial" panose="020B0604020202020204" pitchFamily="34" charset="0"/>
                          <a:cs typeface="Arial" panose="020B0604020202020204" pitchFamily="34" charset="0"/>
                        </a:rPr>
                        <a:t>8%</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31051506"/>
                  </a:ext>
                </a:extLst>
              </a:tr>
              <a:tr h="188111">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Victor </a:t>
                      </a:r>
                      <a:r>
                        <a:rPr lang="en-US" sz="1200" b="1" i="0" u="none" strike="noStrike" dirty="0" err="1">
                          <a:solidFill>
                            <a:srgbClr val="000000"/>
                          </a:solidFill>
                          <a:effectLst/>
                          <a:latin typeface="Arial" panose="020B0604020202020204" pitchFamily="34" charset="0"/>
                          <a:cs typeface="Arial" panose="020B0604020202020204" pitchFamily="34" charset="0"/>
                        </a:rPr>
                        <a:t>Khanye</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b"/>
                      <a:r>
                        <a:rPr lang="en-US" sz="1200" b="1" i="0" u="none" strike="noStrike" dirty="0">
                          <a:solidFill>
                            <a:srgbClr val="FFFFFF"/>
                          </a:solidFill>
                          <a:effectLst/>
                          <a:latin typeface="Arial" panose="020B0604020202020204" pitchFamily="34" charset="0"/>
                          <a:cs typeface="Arial" panose="020B0604020202020204" pitchFamily="34" charset="0"/>
                        </a:rPr>
                        <a:t>         (434,862)</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rtl="0" fontAlgn="b"/>
                      <a:r>
                        <a:rPr lang="en-US" sz="1200" b="1" i="0" u="none" strike="noStrike" dirty="0">
                          <a:solidFill>
                            <a:srgbClr val="FFFFFF"/>
                          </a:solidFill>
                          <a:effectLst/>
                          <a:latin typeface="Arial" panose="020B0604020202020204" pitchFamily="34" charset="0"/>
                          <a:cs typeface="Arial" panose="020B0604020202020204" pitchFamily="34" charset="0"/>
                        </a:rPr>
                        <a:t>           (561,233)</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rtl="0" fontAlgn="b"/>
                      <a:r>
                        <a:rPr lang="en-US" sz="1200" b="1" i="0" u="none" strike="noStrike" dirty="0">
                          <a:solidFill>
                            <a:schemeClr val="bg1"/>
                          </a:solidFill>
                          <a:effectLst/>
                          <a:latin typeface="Arial" panose="020B0604020202020204" pitchFamily="34" charset="0"/>
                          <a:cs typeface="Arial" panose="020B0604020202020204" pitchFamily="34" charset="0"/>
                        </a:rPr>
                        <a:t>126,371</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rgbClr val="000000"/>
                          </a:solidFill>
                          <a:effectLst/>
                          <a:latin typeface="Arial" panose="020B0604020202020204" pitchFamily="34" charset="0"/>
                          <a:cs typeface="Arial" panose="020B0604020202020204" pitchFamily="34" charset="0"/>
                        </a:rPr>
                        <a:t>25%</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11%</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0%</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129892925"/>
                  </a:ext>
                </a:extLst>
              </a:tr>
              <a:tr h="188111">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US" sz="1200" b="1" i="0" u="none" strike="noStrike" dirty="0" err="1">
                          <a:solidFill>
                            <a:srgbClr val="000000"/>
                          </a:solidFill>
                          <a:effectLst/>
                          <a:latin typeface="Arial" panose="020B0604020202020204" pitchFamily="34" charset="0"/>
                          <a:cs typeface="Arial" panose="020B0604020202020204" pitchFamily="34" charset="0"/>
                        </a:rPr>
                        <a:t>Emalahleni</a:t>
                      </a:r>
                      <a:r>
                        <a:rPr lang="en-US" sz="1200" b="1" i="0" u="none" strike="noStrike" dirty="0">
                          <a:solidFill>
                            <a:srgbClr val="000000"/>
                          </a:solidFill>
                          <a:effectLst/>
                          <a:latin typeface="Arial" panose="020B0604020202020204" pitchFamily="34" charset="0"/>
                          <a:cs typeface="Arial" panose="020B0604020202020204" pitchFamily="34" charset="0"/>
                        </a:rPr>
                        <a:t> (MP)</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b"/>
                      <a:r>
                        <a:rPr lang="en-US" sz="1200" b="1" i="0" u="none" strike="noStrike" dirty="0">
                          <a:solidFill>
                            <a:srgbClr val="FFFFFF"/>
                          </a:solidFill>
                          <a:effectLst/>
                          <a:latin typeface="Arial" panose="020B0604020202020204" pitchFamily="34" charset="0"/>
                          <a:cs typeface="Arial" panose="020B0604020202020204" pitchFamily="34" charset="0"/>
                        </a:rPr>
                        <a:t>       (3,062,157)</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rtl="0" fontAlgn="b"/>
                      <a:r>
                        <a:rPr lang="en-US" sz="1200" b="1" i="0" u="none" strike="noStrike" dirty="0">
                          <a:solidFill>
                            <a:srgbClr val="FFFFFF"/>
                          </a:solidFill>
                          <a:effectLst/>
                          <a:latin typeface="Arial" panose="020B0604020202020204" pitchFamily="34" charset="0"/>
                          <a:cs typeface="Arial" panose="020B0604020202020204" pitchFamily="34" charset="0"/>
                        </a:rPr>
                        <a:t>         (4,279,914)</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rtl="0" fontAlgn="b"/>
                      <a:r>
                        <a:rPr lang="en-US" sz="1200" b="1" i="0" u="none" strike="noStrike" dirty="0">
                          <a:solidFill>
                            <a:schemeClr val="bg1"/>
                          </a:solidFill>
                          <a:effectLst/>
                          <a:latin typeface="Arial" panose="020B0604020202020204" pitchFamily="34" charset="0"/>
                          <a:cs typeface="Arial" panose="020B0604020202020204" pitchFamily="34" charset="0"/>
                        </a:rPr>
                        <a:t>1,217,757</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rgbClr val="000000"/>
                          </a:solidFill>
                          <a:effectLst/>
                          <a:latin typeface="Arial" panose="020B0604020202020204" pitchFamily="34" charset="0"/>
                          <a:cs typeface="Arial" panose="020B0604020202020204" pitchFamily="34" charset="0"/>
                        </a:rPr>
                        <a:t>26%</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9%</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3%</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399576864"/>
                  </a:ext>
                </a:extLst>
              </a:tr>
              <a:tr h="188111">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US" sz="1200" b="1" i="0" u="none" strike="noStrike">
                          <a:solidFill>
                            <a:srgbClr val="000000"/>
                          </a:solidFill>
                          <a:effectLst/>
                          <a:latin typeface="Arial" panose="020B0604020202020204" pitchFamily="34" charset="0"/>
                          <a:cs typeface="Arial" panose="020B0604020202020204" pitchFamily="34" charset="0"/>
                        </a:rPr>
                        <a:t>Steve Tshwete</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b"/>
                      <a:r>
                        <a:rPr lang="en-US" sz="1200" b="1" i="0" u="none" strike="noStrike" dirty="0">
                          <a:solidFill>
                            <a:srgbClr val="000000"/>
                          </a:solidFill>
                          <a:effectLst/>
                          <a:latin typeface="Arial" panose="020B0604020202020204" pitchFamily="34" charset="0"/>
                          <a:cs typeface="Arial" panose="020B0604020202020204" pitchFamily="34" charset="0"/>
                        </a:rPr>
                        <a:t>            89,098 </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rtl="0" fontAlgn="b"/>
                      <a:r>
                        <a:rPr lang="en-US" sz="1200" b="1" i="0" u="none" strike="noStrike" dirty="0">
                          <a:solidFill>
                            <a:srgbClr val="FFFFFF"/>
                          </a:solidFill>
                          <a:effectLst/>
                          <a:latin typeface="Arial" panose="020B0604020202020204" pitchFamily="34" charset="0"/>
                          <a:cs typeface="Arial" panose="020B0604020202020204" pitchFamily="34" charset="0"/>
                        </a:rPr>
                        <a:t>           (458,900)</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rtl="0" fontAlgn="b"/>
                      <a:r>
                        <a:rPr lang="en-US" sz="1200" b="1" i="0" u="none" strike="noStrike" dirty="0">
                          <a:solidFill>
                            <a:schemeClr val="bg1"/>
                          </a:solidFill>
                          <a:effectLst/>
                          <a:latin typeface="Arial" panose="020B0604020202020204" pitchFamily="34" charset="0"/>
                          <a:cs typeface="Arial" panose="020B0604020202020204" pitchFamily="34" charset="0"/>
                        </a:rPr>
                        <a:t>547,998</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rgbClr val="000000"/>
                          </a:solidFill>
                          <a:effectLst/>
                          <a:latin typeface="Arial" panose="020B0604020202020204" pitchFamily="34" charset="0"/>
                          <a:cs typeface="Arial" panose="020B0604020202020204" pitchFamily="34" charset="0"/>
                        </a:rPr>
                        <a:t>35%</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8%</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1%</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110736566"/>
                  </a:ext>
                </a:extLst>
              </a:tr>
              <a:tr h="188111">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US" sz="1200" b="1" i="0" u="none" strike="noStrike">
                          <a:solidFill>
                            <a:srgbClr val="000000"/>
                          </a:solidFill>
                          <a:effectLst/>
                          <a:latin typeface="Arial" panose="020B0604020202020204" pitchFamily="34" charset="0"/>
                          <a:cs typeface="Arial" panose="020B0604020202020204" pitchFamily="34" charset="0"/>
                        </a:rPr>
                        <a:t>Emakhazeni</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b"/>
                      <a:r>
                        <a:rPr lang="en-US" sz="1200" b="1" i="0" u="none" strike="noStrike" dirty="0">
                          <a:solidFill>
                            <a:srgbClr val="000000"/>
                          </a:solidFill>
                          <a:effectLst/>
                          <a:latin typeface="Arial" panose="020B0604020202020204" pitchFamily="34" charset="0"/>
                          <a:cs typeface="Arial" panose="020B0604020202020204" pitchFamily="34" charset="0"/>
                        </a:rPr>
                        <a:t>            45,039 </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rtl="0" fontAlgn="b"/>
                      <a:r>
                        <a:rPr lang="en-US" sz="1200" b="1" i="0" u="none" strike="noStrike" dirty="0">
                          <a:solidFill>
                            <a:srgbClr val="000000"/>
                          </a:solidFill>
                          <a:effectLst/>
                          <a:latin typeface="Arial" panose="020B0604020202020204" pitchFamily="34" charset="0"/>
                          <a:cs typeface="Arial" panose="020B0604020202020204" pitchFamily="34" charset="0"/>
                        </a:rPr>
                        <a:t>              38,400 </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rtl="0" fontAlgn="b"/>
                      <a:r>
                        <a:rPr lang="en-US" sz="1200" b="1" i="0" u="none" strike="noStrike" dirty="0">
                          <a:solidFill>
                            <a:srgbClr val="000000"/>
                          </a:solidFill>
                          <a:effectLst/>
                          <a:latin typeface="Arial" panose="020B0604020202020204" pitchFamily="34" charset="0"/>
                          <a:cs typeface="Arial" panose="020B0604020202020204" pitchFamily="34" charset="0"/>
                        </a:rPr>
                        <a:t>-6,639</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a:solidFill>
                            <a:srgbClr val="000000"/>
                          </a:solidFill>
                          <a:effectLst/>
                          <a:latin typeface="Arial" panose="020B0604020202020204" pitchFamily="34" charset="0"/>
                          <a:cs typeface="Arial" panose="020B0604020202020204" pitchFamily="34" charset="0"/>
                        </a:rPr>
                        <a:t>29%</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8%</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1%</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608538240"/>
                  </a:ext>
                </a:extLst>
              </a:tr>
              <a:tr h="188111">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US" sz="1200" b="1" i="0" u="none" strike="noStrike">
                          <a:solidFill>
                            <a:srgbClr val="000000"/>
                          </a:solidFill>
                          <a:effectLst/>
                          <a:latin typeface="Arial" panose="020B0604020202020204" pitchFamily="34" charset="0"/>
                          <a:cs typeface="Arial" panose="020B0604020202020204" pitchFamily="34" charset="0"/>
                        </a:rPr>
                        <a:t>Thembisile Hani</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b"/>
                      <a:r>
                        <a:rPr lang="en-US" sz="1200" b="1" i="0" u="none" strike="noStrike" dirty="0">
                          <a:solidFill>
                            <a:srgbClr val="000000"/>
                          </a:solidFill>
                          <a:effectLst/>
                          <a:latin typeface="Arial" panose="020B0604020202020204" pitchFamily="34" charset="0"/>
                          <a:cs typeface="Arial" panose="020B0604020202020204" pitchFamily="34" charset="0"/>
                        </a:rPr>
                        <a:t>              5,027 </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rtl="0" fontAlgn="b"/>
                      <a:r>
                        <a:rPr lang="en-US" sz="1200" b="1" i="0" u="none" strike="noStrike" dirty="0">
                          <a:solidFill>
                            <a:srgbClr val="000000"/>
                          </a:solidFill>
                          <a:effectLst/>
                          <a:latin typeface="Arial" panose="020B0604020202020204" pitchFamily="34" charset="0"/>
                          <a:cs typeface="Arial" panose="020B0604020202020204" pitchFamily="34" charset="0"/>
                        </a:rPr>
                        <a:t>              27,699 </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rtl="0" fontAlgn="b"/>
                      <a:r>
                        <a:rPr lang="en-US" sz="1200" b="1" i="0" u="none" strike="noStrike" dirty="0">
                          <a:solidFill>
                            <a:srgbClr val="000000"/>
                          </a:solidFill>
                          <a:effectLst/>
                          <a:latin typeface="Arial" panose="020B0604020202020204" pitchFamily="34" charset="0"/>
                          <a:cs typeface="Arial" panose="020B0604020202020204" pitchFamily="34" charset="0"/>
                        </a:rPr>
                        <a:t>22,672</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a:solidFill>
                            <a:srgbClr val="000000"/>
                          </a:solidFill>
                          <a:effectLst/>
                          <a:latin typeface="Arial" panose="020B0604020202020204" pitchFamily="34" charset="0"/>
                          <a:cs typeface="Arial" panose="020B0604020202020204" pitchFamily="34" charset="0"/>
                        </a:rPr>
                        <a:t>22%</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14%</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2%</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688897937"/>
                  </a:ext>
                </a:extLst>
              </a:tr>
              <a:tr h="188111">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ctr"/>
                      <a:r>
                        <a:rPr lang="en-US" sz="1200" b="1" i="0" u="none" strike="noStrike" dirty="0" err="1">
                          <a:solidFill>
                            <a:srgbClr val="000000"/>
                          </a:solidFill>
                          <a:effectLst/>
                          <a:latin typeface="Arial" panose="020B0604020202020204" pitchFamily="34" charset="0"/>
                          <a:cs typeface="Arial" panose="020B0604020202020204" pitchFamily="34" charset="0"/>
                        </a:rPr>
                        <a:t>Dr</a:t>
                      </a:r>
                      <a:r>
                        <a:rPr lang="en-US" sz="1200" b="1" i="0" u="none" strike="noStrike" dirty="0">
                          <a:solidFill>
                            <a:srgbClr val="000000"/>
                          </a:solidFill>
                          <a:effectLst/>
                          <a:latin typeface="Arial" panose="020B0604020202020204" pitchFamily="34" charset="0"/>
                          <a:cs typeface="Arial" panose="020B0604020202020204" pitchFamily="34" charset="0"/>
                        </a:rPr>
                        <a:t> J.S. </a:t>
                      </a:r>
                      <a:r>
                        <a:rPr lang="en-US" sz="1200" b="1" i="0" u="none" strike="noStrike" dirty="0" err="1">
                          <a:solidFill>
                            <a:srgbClr val="000000"/>
                          </a:solidFill>
                          <a:effectLst/>
                          <a:latin typeface="Arial" panose="020B0604020202020204" pitchFamily="34" charset="0"/>
                          <a:cs typeface="Arial" panose="020B0604020202020204" pitchFamily="34" charset="0"/>
                        </a:rPr>
                        <a:t>Moroka</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653" marR="6653" marT="665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ctr"/>
                      <a:r>
                        <a:rPr lang="en-US" sz="1200" b="1" i="0" u="none" strike="noStrike">
                          <a:solidFill>
                            <a:srgbClr val="FFFFFF"/>
                          </a:solidFill>
                          <a:effectLst/>
                          <a:latin typeface="Arial" panose="020B0604020202020204" pitchFamily="34" charset="0"/>
                          <a:cs typeface="Arial" panose="020B0604020202020204" pitchFamily="34" charset="0"/>
                        </a:rPr>
                        <a:t>           (91,665)</a:t>
                      </a:r>
                    </a:p>
                  </a:txBody>
                  <a:tcPr marL="6653" marR="6653" marT="665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              42,153 </a:t>
                      </a:r>
                    </a:p>
                  </a:txBody>
                  <a:tcPr marL="6653" marR="6653" marT="665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rtl="0" fontAlgn="b"/>
                      <a:r>
                        <a:rPr lang="en-US" sz="1200" b="1" i="0" u="none" strike="noStrike" dirty="0">
                          <a:solidFill>
                            <a:srgbClr val="000000"/>
                          </a:solidFill>
                          <a:effectLst/>
                          <a:latin typeface="Arial" panose="020B0604020202020204" pitchFamily="34" charset="0"/>
                          <a:cs typeface="Arial" panose="020B0604020202020204" pitchFamily="34" charset="0"/>
                        </a:rPr>
                        <a:t>133,818</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a:solidFill>
                            <a:srgbClr val="000000"/>
                          </a:solidFill>
                          <a:effectLst/>
                          <a:latin typeface="Arial" panose="020B0604020202020204" pitchFamily="34" charset="0"/>
                          <a:cs typeface="Arial" panose="020B0604020202020204" pitchFamily="34" charset="0"/>
                        </a:rPr>
                        <a:t>34%</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22%</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4%</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823969441"/>
                  </a:ext>
                </a:extLst>
              </a:tr>
              <a:tr h="188111">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Nkangala</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b"/>
                      <a:r>
                        <a:rPr lang="en-US" sz="1200" b="1" i="0" u="none" strike="noStrike" dirty="0">
                          <a:solidFill>
                            <a:srgbClr val="000000"/>
                          </a:solidFill>
                          <a:effectLst/>
                          <a:latin typeface="Arial" panose="020B0604020202020204" pitchFamily="34" charset="0"/>
                          <a:cs typeface="Arial" panose="020B0604020202020204" pitchFamily="34" charset="0"/>
                        </a:rPr>
                        <a:t>          476,638 </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rtl="0" fontAlgn="b"/>
                      <a:r>
                        <a:rPr lang="en-US" sz="1200" b="1" i="0" u="none" strike="noStrike" dirty="0">
                          <a:solidFill>
                            <a:srgbClr val="000000"/>
                          </a:solidFill>
                          <a:effectLst/>
                          <a:latin typeface="Arial" panose="020B0604020202020204" pitchFamily="34" charset="0"/>
                          <a:cs typeface="Arial" panose="020B0604020202020204" pitchFamily="34" charset="0"/>
                        </a:rPr>
                        <a:t>            318,800 </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rtl="0" fontAlgn="b"/>
                      <a:r>
                        <a:rPr lang="en-US" sz="1200" b="1" i="0" u="none" strike="noStrike" dirty="0">
                          <a:solidFill>
                            <a:srgbClr val="000000"/>
                          </a:solidFill>
                          <a:effectLst/>
                          <a:latin typeface="Arial" panose="020B0604020202020204" pitchFamily="34" charset="0"/>
                          <a:cs typeface="Arial" panose="020B0604020202020204" pitchFamily="34" charset="0"/>
                        </a:rPr>
                        <a:t>-157,838</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a:solidFill>
                            <a:srgbClr val="000000"/>
                          </a:solidFill>
                          <a:effectLst/>
                          <a:latin typeface="Arial" panose="020B0604020202020204" pitchFamily="34" charset="0"/>
                          <a:cs typeface="Arial" panose="020B0604020202020204" pitchFamily="34" charset="0"/>
                        </a:rPr>
                        <a:t>35%</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11%</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rgbClr val="000000"/>
                          </a:solidFill>
                          <a:effectLst/>
                          <a:latin typeface="Arial" panose="020B0604020202020204" pitchFamily="34" charset="0"/>
                          <a:cs typeface="Arial" panose="020B0604020202020204" pitchFamily="34" charset="0"/>
                        </a:rPr>
                        <a:t>13%</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579721728"/>
                  </a:ext>
                </a:extLst>
              </a:tr>
              <a:tr h="188111">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US" sz="1200" b="1" i="0" u="none" strike="noStrike" dirty="0" err="1">
                          <a:solidFill>
                            <a:srgbClr val="000000"/>
                          </a:solidFill>
                          <a:effectLst/>
                          <a:latin typeface="Arial" panose="020B0604020202020204" pitchFamily="34" charset="0"/>
                          <a:cs typeface="Arial" panose="020B0604020202020204" pitchFamily="34" charset="0"/>
                        </a:rPr>
                        <a:t>Thaba</a:t>
                      </a:r>
                      <a:r>
                        <a:rPr lang="en-US" sz="1200" b="1" i="0" u="none" strike="noStrike" dirty="0">
                          <a:solidFill>
                            <a:srgbClr val="000000"/>
                          </a:solidFill>
                          <a:effectLst/>
                          <a:latin typeface="Arial" panose="020B0604020202020204" pitchFamily="34" charset="0"/>
                          <a:cs typeface="Arial" panose="020B0604020202020204" pitchFamily="34" charset="0"/>
                        </a:rPr>
                        <a:t> </a:t>
                      </a:r>
                      <a:r>
                        <a:rPr lang="en-US" sz="1200" b="1" i="0" u="none" strike="noStrike" dirty="0" err="1">
                          <a:solidFill>
                            <a:srgbClr val="000000"/>
                          </a:solidFill>
                          <a:effectLst/>
                          <a:latin typeface="Arial" panose="020B0604020202020204" pitchFamily="34" charset="0"/>
                          <a:cs typeface="Arial" panose="020B0604020202020204" pitchFamily="34" charset="0"/>
                        </a:rPr>
                        <a:t>Chweu</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b"/>
                      <a:r>
                        <a:rPr lang="en-US" sz="1200" b="1" i="0" u="none" strike="noStrike" dirty="0">
                          <a:solidFill>
                            <a:srgbClr val="FFFFFF"/>
                          </a:solidFill>
                          <a:effectLst/>
                          <a:latin typeface="Arial" panose="020B0604020202020204" pitchFamily="34" charset="0"/>
                          <a:cs typeface="Arial" panose="020B0604020202020204" pitchFamily="34" charset="0"/>
                        </a:rPr>
                        <a:t>         (963,000)</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b"/>
                      <a:r>
                        <a:rPr lang="en-US" sz="1200" b="1" i="0" u="none" strike="noStrike" dirty="0">
                          <a:solidFill>
                            <a:srgbClr val="FFFFFF"/>
                          </a:solidFill>
                          <a:effectLst/>
                          <a:latin typeface="Arial" panose="020B0604020202020204" pitchFamily="34" charset="0"/>
                          <a:cs typeface="Arial" panose="020B0604020202020204" pitchFamily="34" charset="0"/>
                        </a:rPr>
                        <a:t>               (1,228,221)</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rtl="0" fontAlgn="b"/>
                      <a:r>
                        <a:rPr lang="en-US" sz="1200" b="1" i="0" u="none" strike="noStrike" dirty="0">
                          <a:solidFill>
                            <a:schemeClr val="bg1"/>
                          </a:solidFill>
                          <a:effectLst/>
                          <a:latin typeface="Arial" panose="020B0604020202020204" pitchFamily="34" charset="0"/>
                          <a:cs typeface="Arial" panose="020B0604020202020204" pitchFamily="34" charset="0"/>
                        </a:rPr>
                        <a:t>265,221</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a:solidFill>
                            <a:srgbClr val="000000"/>
                          </a:solidFill>
                          <a:effectLst/>
                          <a:latin typeface="Arial" panose="020B0604020202020204" pitchFamily="34" charset="0"/>
                          <a:cs typeface="Arial" panose="020B0604020202020204" pitchFamily="34" charset="0"/>
                        </a:rPr>
                        <a:t>30%</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15%</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rgbClr val="000000"/>
                          </a:solidFill>
                          <a:effectLst/>
                          <a:latin typeface="Arial" panose="020B0604020202020204" pitchFamily="34" charset="0"/>
                          <a:cs typeface="Arial" panose="020B0604020202020204" pitchFamily="34" charset="0"/>
                        </a:rPr>
                        <a:t>6.6%</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708255834"/>
                  </a:ext>
                </a:extLst>
              </a:tr>
              <a:tr h="188111">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Nkomazi</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b"/>
                      <a:r>
                        <a:rPr lang="en-US" sz="1200" b="1" i="0" u="none" strike="noStrike" dirty="0">
                          <a:solidFill>
                            <a:srgbClr val="FFFFFF"/>
                          </a:solidFill>
                          <a:effectLst/>
                          <a:latin typeface="Arial" panose="020B0604020202020204" pitchFamily="34" charset="0"/>
                          <a:cs typeface="Arial" panose="020B0604020202020204" pitchFamily="34" charset="0"/>
                        </a:rPr>
                        <a:t>         (111,000)</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b"/>
                      <a:r>
                        <a:rPr lang="en-US" sz="1200" b="1" i="0" u="none" strike="noStrike" dirty="0">
                          <a:solidFill>
                            <a:srgbClr val="000000"/>
                          </a:solidFill>
                          <a:effectLst/>
                          <a:latin typeface="Arial" panose="020B0604020202020204" pitchFamily="34" charset="0"/>
                          <a:cs typeface="Arial" panose="020B0604020202020204" pitchFamily="34" charset="0"/>
                        </a:rPr>
                        <a:t>                   221,173 </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rtl="0" fontAlgn="b"/>
                      <a:r>
                        <a:rPr lang="en-US" sz="1200" b="1" i="0" u="none" strike="noStrike" dirty="0">
                          <a:solidFill>
                            <a:srgbClr val="000000"/>
                          </a:solidFill>
                          <a:effectLst/>
                          <a:latin typeface="Arial" panose="020B0604020202020204" pitchFamily="34" charset="0"/>
                          <a:cs typeface="Arial" panose="020B0604020202020204" pitchFamily="34" charset="0"/>
                        </a:rPr>
                        <a:t>332,173</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52%</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9%</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2%</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209682104"/>
                  </a:ext>
                </a:extLst>
              </a:tr>
              <a:tr h="188111">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US" sz="1200" b="1" i="0" u="none" strike="noStrike">
                          <a:solidFill>
                            <a:srgbClr val="000000"/>
                          </a:solidFill>
                          <a:effectLst/>
                          <a:latin typeface="Arial" panose="020B0604020202020204" pitchFamily="34" charset="0"/>
                          <a:cs typeface="Arial" panose="020B0604020202020204" pitchFamily="34" charset="0"/>
                        </a:rPr>
                        <a:t>Bushbuckridge</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b"/>
                      <a:r>
                        <a:rPr lang="en-US" sz="1200" b="1" i="0" u="none" strike="noStrike" dirty="0">
                          <a:solidFill>
                            <a:srgbClr val="000000"/>
                          </a:solidFill>
                          <a:effectLst/>
                          <a:latin typeface="Arial" panose="020B0604020202020204" pitchFamily="34" charset="0"/>
                          <a:cs typeface="Arial" panose="020B0604020202020204" pitchFamily="34" charset="0"/>
                        </a:rPr>
                        <a:t>          392,077 </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b"/>
                      <a:r>
                        <a:rPr lang="en-US" sz="1200" b="1" i="0" u="none" strike="noStrike" dirty="0">
                          <a:solidFill>
                            <a:srgbClr val="000000"/>
                          </a:solidFill>
                          <a:effectLst/>
                          <a:latin typeface="Arial" panose="020B0604020202020204" pitchFamily="34" charset="0"/>
                          <a:cs typeface="Arial" panose="020B0604020202020204" pitchFamily="34" charset="0"/>
                        </a:rPr>
                        <a:t>                   571,229 </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rtl="0" fontAlgn="b"/>
                      <a:r>
                        <a:rPr lang="en-US" sz="1200" b="1" i="0" u="none" strike="noStrike" dirty="0">
                          <a:solidFill>
                            <a:srgbClr val="000000"/>
                          </a:solidFill>
                          <a:effectLst/>
                          <a:latin typeface="Arial" panose="020B0604020202020204" pitchFamily="34" charset="0"/>
                          <a:cs typeface="Arial" panose="020B0604020202020204" pitchFamily="34" charset="0"/>
                        </a:rPr>
                        <a:t>179,152</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43%</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13%</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2%</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753743371"/>
                  </a:ext>
                </a:extLst>
              </a:tr>
              <a:tr h="188111">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ctr"/>
                      <a:r>
                        <a:rPr lang="en-US" sz="1200" b="1" i="0" u="none" strike="noStrike">
                          <a:solidFill>
                            <a:srgbClr val="000000"/>
                          </a:solidFill>
                          <a:effectLst/>
                          <a:latin typeface="Arial" panose="020B0604020202020204" pitchFamily="34" charset="0"/>
                          <a:cs typeface="Arial" panose="020B0604020202020204" pitchFamily="34" charset="0"/>
                        </a:rPr>
                        <a:t>City of Mbombela</a:t>
                      </a:r>
                    </a:p>
                  </a:txBody>
                  <a:tcPr marL="6653" marR="6653" marT="6653"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b"/>
                      <a:r>
                        <a:rPr lang="en-US" sz="1200" b="1" i="0" u="none" strike="noStrike" dirty="0">
                          <a:solidFill>
                            <a:srgbClr val="000000"/>
                          </a:solidFill>
                          <a:effectLst/>
                          <a:latin typeface="Arial" panose="020B0604020202020204" pitchFamily="34" charset="0"/>
                          <a:cs typeface="Arial" panose="020B0604020202020204" pitchFamily="34" charset="0"/>
                        </a:rPr>
                        <a:t>              2,309 </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b"/>
                      <a:r>
                        <a:rPr lang="en-US" sz="1200" b="1" i="0" u="none" strike="noStrike" dirty="0">
                          <a:solidFill>
                            <a:srgbClr val="000000"/>
                          </a:solidFill>
                          <a:effectLst/>
                          <a:latin typeface="Arial" panose="020B0604020202020204" pitchFamily="34" charset="0"/>
                          <a:cs typeface="Arial" panose="020B0604020202020204" pitchFamily="34" charset="0"/>
                        </a:rPr>
                        <a:t>                     44,295 </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rtl="0" fontAlgn="b"/>
                      <a:r>
                        <a:rPr lang="en-US" sz="1200" b="1" i="0" u="none" strike="noStrike" dirty="0">
                          <a:solidFill>
                            <a:srgbClr val="000000"/>
                          </a:solidFill>
                          <a:effectLst/>
                          <a:latin typeface="Arial" panose="020B0604020202020204" pitchFamily="34" charset="0"/>
                          <a:cs typeface="Arial" panose="020B0604020202020204" pitchFamily="34" charset="0"/>
                        </a:rPr>
                        <a:t>41,986</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rgbClr val="000000"/>
                          </a:solidFill>
                          <a:effectLst/>
                          <a:latin typeface="Arial" panose="020B0604020202020204" pitchFamily="34" charset="0"/>
                          <a:cs typeface="Arial" panose="020B0604020202020204" pitchFamily="34" charset="0"/>
                        </a:rPr>
                        <a:t>33%</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12%</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rgbClr val="000000"/>
                          </a:solidFill>
                          <a:effectLst/>
                          <a:latin typeface="Arial" panose="020B0604020202020204" pitchFamily="34" charset="0"/>
                          <a:cs typeface="Arial" panose="020B0604020202020204" pitchFamily="34" charset="0"/>
                        </a:rPr>
                        <a:t>6%</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530191729"/>
                  </a:ext>
                </a:extLst>
              </a:tr>
              <a:tr h="188111">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US" sz="1200" b="1" i="0" u="none" strike="noStrike">
                          <a:solidFill>
                            <a:srgbClr val="000000"/>
                          </a:solidFill>
                          <a:effectLst/>
                          <a:latin typeface="Arial" panose="020B0604020202020204" pitchFamily="34" charset="0"/>
                          <a:cs typeface="Arial" panose="020B0604020202020204" pitchFamily="34" charset="0"/>
                        </a:rPr>
                        <a:t>Ehlanzeni</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b"/>
                      <a:r>
                        <a:rPr lang="en-US" sz="1200" b="1" i="0" u="none" strike="noStrike" dirty="0">
                          <a:solidFill>
                            <a:srgbClr val="000000"/>
                          </a:solidFill>
                          <a:effectLst/>
                          <a:latin typeface="Arial" panose="020B0604020202020204" pitchFamily="34" charset="0"/>
                          <a:cs typeface="Arial" panose="020B0604020202020204" pitchFamily="34" charset="0"/>
                        </a:rPr>
                        <a:t>            29,191 </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b"/>
                      <a:r>
                        <a:rPr lang="en-US" sz="1200" b="1" i="0" u="none" strike="noStrike" dirty="0">
                          <a:solidFill>
                            <a:srgbClr val="000000"/>
                          </a:solidFill>
                          <a:effectLst/>
                          <a:latin typeface="Arial" panose="020B0604020202020204" pitchFamily="34" charset="0"/>
                          <a:cs typeface="Arial" panose="020B0604020202020204" pitchFamily="34" charset="0"/>
                        </a:rPr>
                        <a:t>                     26,035 </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rtl="0" fontAlgn="b"/>
                      <a:r>
                        <a:rPr lang="en-US" sz="1200" b="1" i="0" u="none" strike="noStrike" dirty="0">
                          <a:solidFill>
                            <a:srgbClr val="000000"/>
                          </a:solidFill>
                          <a:effectLst/>
                          <a:latin typeface="Arial" panose="020B0604020202020204" pitchFamily="34" charset="0"/>
                          <a:cs typeface="Arial" panose="020B0604020202020204" pitchFamily="34" charset="0"/>
                        </a:rPr>
                        <a:t>-3,156</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65%</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chemeClr val="bg1"/>
                          </a:solidFill>
                          <a:effectLst/>
                          <a:latin typeface="Arial" panose="020B0604020202020204" pitchFamily="34" charset="0"/>
                          <a:cs typeface="Arial" panose="020B0604020202020204" pitchFamily="34" charset="0"/>
                        </a:rPr>
                        <a:t>14%</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r" fontAlgn="b"/>
                      <a:r>
                        <a:rPr lang="en-US" sz="1200" b="1" i="0" u="none" strike="noStrike" dirty="0">
                          <a:solidFill>
                            <a:srgbClr val="000000"/>
                          </a:solidFill>
                          <a:effectLst/>
                          <a:latin typeface="Arial" panose="020B0604020202020204" pitchFamily="34" charset="0"/>
                          <a:cs typeface="Arial" panose="020B0604020202020204" pitchFamily="34" charset="0"/>
                        </a:rPr>
                        <a:t>5%</a:t>
                      </a:r>
                    </a:p>
                  </a:txBody>
                  <a:tcPr marL="6653" marR="6653" marT="6653"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758715415"/>
                  </a:ext>
                </a:extLst>
              </a:tr>
              <a:tr h="188111">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53" marR="6653" marT="6653" marB="0" anchor="b">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53" marR="6653" marT="6653" marB="0" anchor="b">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6653" marR="6653" marT="6653" marB="0" anchor="b">
                    <a:lnL>
                      <a:noFill/>
                    </a:lnL>
                    <a:lnR>
                      <a:noFill/>
                    </a:lnR>
                    <a:lnT w="12700"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ctr"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53" marR="6653" marT="6653" marB="0" anchor="b">
                    <a:lnL>
                      <a:noFill/>
                    </a:lnL>
                    <a:lnR>
                      <a:noFill/>
                    </a:lnR>
                    <a:lnT w="12700" cap="flat" cmpd="sng" algn="ctr">
                      <a:solidFill>
                        <a:sysClr val="windowText" lastClr="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53" marR="6653" marT="6653" marB="0" anchor="b">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endParaRPr lang="en-US" sz="1200" b="0" i="0" u="none" strike="noStrike" dirty="0">
                        <a:solidFill>
                          <a:schemeClr val="bg1"/>
                        </a:solidFill>
                        <a:effectLst/>
                        <a:latin typeface="Arial" panose="020B0604020202020204" pitchFamily="34" charset="0"/>
                        <a:cs typeface="Arial" panose="020B0604020202020204" pitchFamily="34" charset="0"/>
                      </a:endParaRPr>
                    </a:p>
                  </a:txBody>
                  <a:tcPr marL="6653" marR="6653" marT="6653" marB="0" anchor="b">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6653" marR="6653" marT="6653" marB="0" anchor="b">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295584899"/>
                  </a:ext>
                </a:extLst>
              </a:tr>
              <a:tr h="188111">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endParaRPr lang="en-US" sz="1100" b="0" i="0" u="none" strike="noStrike">
                        <a:solidFill>
                          <a:srgbClr val="000000"/>
                        </a:solidFill>
                        <a:effectLst/>
                        <a:latin typeface="Calibri" panose="020F0502020204030204" pitchFamily="34" charset="0"/>
                      </a:endParaRPr>
                    </a:p>
                  </a:txBody>
                  <a:tcPr marL="6653" marR="6653" marT="665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endParaRPr lang="en-US" sz="1100" b="0" i="0" u="none" strike="noStrike">
                        <a:solidFill>
                          <a:srgbClr val="000000"/>
                        </a:solidFill>
                        <a:effectLst/>
                        <a:latin typeface="Calibri" panose="020F0502020204030204" pitchFamily="34" charset="0"/>
                      </a:endParaRPr>
                    </a:p>
                  </a:txBody>
                  <a:tcPr marL="6653" marR="6653" marT="6653" marB="0" anchor="b">
                    <a:lnL>
                      <a:noFill/>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US" sz="1100" b="1" i="0" u="none" strike="noStrike">
                          <a:solidFill>
                            <a:srgbClr val="000000"/>
                          </a:solidFill>
                          <a:effectLst/>
                          <a:latin typeface="Calibri" panose="020F0502020204030204" pitchFamily="34" charset="0"/>
                        </a:rPr>
                        <a:t>Improvement</a:t>
                      </a:r>
                    </a:p>
                  </a:txBody>
                  <a:tcPr marL="6653" marR="6653" marT="6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US" sz="1100" b="0" i="0" u="none" strike="noStrike">
                          <a:solidFill>
                            <a:srgbClr val="000000"/>
                          </a:solidFill>
                          <a:effectLst/>
                          <a:latin typeface="Calibri" panose="020F0502020204030204" pitchFamily="34" charset="0"/>
                        </a:rPr>
                        <a:t> </a:t>
                      </a:r>
                    </a:p>
                  </a:txBody>
                  <a:tcPr marL="6653" marR="6653" marT="6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endParaRPr lang="en-US" sz="1100" b="0" i="0" u="none" strike="noStrike">
                        <a:solidFill>
                          <a:srgbClr val="000000"/>
                        </a:solidFill>
                        <a:effectLst/>
                        <a:latin typeface="Calibri" panose="020F0502020204030204" pitchFamily="34" charset="0"/>
                      </a:endParaRPr>
                    </a:p>
                  </a:txBody>
                  <a:tcPr marL="6653" marR="6653" marT="6653" marB="0" anchor="b">
                    <a:lnL w="63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endParaRPr lang="en-US" sz="1100" b="0" i="0" u="none" strike="noStrike">
                        <a:solidFill>
                          <a:srgbClr val="000000"/>
                        </a:solidFill>
                        <a:effectLst/>
                        <a:latin typeface="Calibri" panose="020F0502020204030204" pitchFamily="34" charset="0"/>
                      </a:endParaRPr>
                    </a:p>
                  </a:txBody>
                  <a:tcPr marL="6653" marR="6653" marT="665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endParaRPr lang="en-US" sz="1100" b="0" i="0" u="none" strike="noStrike" dirty="0">
                        <a:solidFill>
                          <a:srgbClr val="000000"/>
                        </a:solidFill>
                        <a:effectLst/>
                        <a:latin typeface="Calibri" panose="020F0502020204030204" pitchFamily="34" charset="0"/>
                      </a:endParaRPr>
                    </a:p>
                  </a:txBody>
                  <a:tcPr marL="6653" marR="6653" marT="6653"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27846565"/>
                  </a:ext>
                </a:extLst>
              </a:tr>
              <a:tr h="283623">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endParaRPr lang="en-US" sz="1100" b="0" i="0" u="none" strike="noStrike">
                        <a:solidFill>
                          <a:srgbClr val="000000"/>
                        </a:solidFill>
                        <a:effectLst/>
                        <a:latin typeface="Calibri" panose="020F0502020204030204" pitchFamily="34" charset="0"/>
                      </a:endParaRPr>
                    </a:p>
                  </a:txBody>
                  <a:tcPr marL="6653" marR="6653" marT="665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endParaRPr lang="en-US" sz="1100" b="0" i="0" u="none" strike="noStrike">
                        <a:solidFill>
                          <a:srgbClr val="000000"/>
                        </a:solidFill>
                        <a:effectLst/>
                        <a:latin typeface="Calibri" panose="020F0502020204030204" pitchFamily="34" charset="0"/>
                      </a:endParaRPr>
                    </a:p>
                  </a:txBody>
                  <a:tcPr marL="6653" marR="6653" marT="6653" marB="0" anchor="b">
                    <a:lnL>
                      <a:noFill/>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US" sz="1100" b="1" i="0" u="none" strike="noStrike" dirty="0">
                          <a:solidFill>
                            <a:srgbClr val="000000"/>
                          </a:solidFill>
                          <a:effectLst/>
                          <a:latin typeface="Calibri" panose="020F0502020204030204" pitchFamily="34" charset="0"/>
                        </a:rPr>
                        <a:t>Reduction in unfunded</a:t>
                      </a:r>
                    </a:p>
                  </a:txBody>
                  <a:tcPr marL="6653" marR="6653" marT="6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US" sz="1100" b="0" i="0" u="none" strike="noStrike">
                          <a:solidFill>
                            <a:srgbClr val="000000"/>
                          </a:solidFill>
                          <a:effectLst/>
                          <a:latin typeface="Calibri" panose="020F0502020204030204" pitchFamily="34" charset="0"/>
                        </a:rPr>
                        <a:t> </a:t>
                      </a:r>
                    </a:p>
                  </a:txBody>
                  <a:tcPr marL="6653" marR="6653" marT="6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endParaRPr lang="en-US" sz="1100" b="0" i="0" u="none" strike="noStrike" dirty="0">
                        <a:solidFill>
                          <a:srgbClr val="000000"/>
                        </a:solidFill>
                        <a:effectLst/>
                        <a:latin typeface="Calibri" panose="020F0502020204030204" pitchFamily="34" charset="0"/>
                      </a:endParaRPr>
                    </a:p>
                  </a:txBody>
                  <a:tcPr marL="6653" marR="6653" marT="6653" marB="0" anchor="b">
                    <a:lnL w="63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endParaRPr lang="en-US" sz="1100" b="0" i="0" u="none" strike="noStrike">
                        <a:solidFill>
                          <a:srgbClr val="000000"/>
                        </a:solidFill>
                        <a:effectLst/>
                        <a:latin typeface="Calibri" panose="020F0502020204030204" pitchFamily="34" charset="0"/>
                      </a:endParaRPr>
                    </a:p>
                  </a:txBody>
                  <a:tcPr marL="6653" marR="6653" marT="665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endParaRPr lang="en-US" sz="1100" b="0" i="0" u="none" strike="noStrike">
                        <a:solidFill>
                          <a:srgbClr val="000000"/>
                        </a:solidFill>
                        <a:effectLst/>
                        <a:latin typeface="Calibri" panose="020F0502020204030204" pitchFamily="34" charset="0"/>
                      </a:endParaRPr>
                    </a:p>
                  </a:txBody>
                  <a:tcPr marL="6653" marR="6653" marT="6653"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22355145"/>
                  </a:ext>
                </a:extLst>
              </a:tr>
              <a:tr h="188111">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endParaRPr lang="en-US" sz="1100" b="0" i="0" u="none" strike="noStrike">
                        <a:solidFill>
                          <a:srgbClr val="000000"/>
                        </a:solidFill>
                        <a:effectLst/>
                        <a:latin typeface="Calibri" panose="020F0502020204030204" pitchFamily="34" charset="0"/>
                      </a:endParaRPr>
                    </a:p>
                  </a:txBody>
                  <a:tcPr marL="6653" marR="6653" marT="665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endParaRPr lang="en-US" sz="1100" b="0" i="0" u="none" strike="noStrike">
                        <a:solidFill>
                          <a:srgbClr val="000000"/>
                        </a:solidFill>
                        <a:effectLst/>
                        <a:latin typeface="Calibri" panose="020F0502020204030204" pitchFamily="34" charset="0"/>
                      </a:endParaRPr>
                    </a:p>
                  </a:txBody>
                  <a:tcPr marL="6653" marR="6653" marT="6653" marB="0" anchor="b">
                    <a:lnL>
                      <a:noFill/>
                    </a:lnL>
                    <a:lnR w="635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US" sz="1100" b="1" i="0" u="none" strike="noStrike">
                          <a:solidFill>
                            <a:srgbClr val="000000"/>
                          </a:solidFill>
                          <a:effectLst/>
                          <a:latin typeface="Calibri" panose="020F0502020204030204" pitchFamily="34" charset="0"/>
                        </a:rPr>
                        <a:t>Regression</a:t>
                      </a:r>
                    </a:p>
                  </a:txBody>
                  <a:tcPr marL="6653" marR="6653" marT="6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r>
                        <a:rPr lang="en-US" sz="1100" b="0" i="0" u="none" strike="noStrike">
                          <a:solidFill>
                            <a:srgbClr val="000000"/>
                          </a:solidFill>
                          <a:effectLst/>
                          <a:latin typeface="Calibri" panose="020F0502020204030204" pitchFamily="34" charset="0"/>
                        </a:rPr>
                        <a:t> </a:t>
                      </a:r>
                    </a:p>
                  </a:txBody>
                  <a:tcPr marL="6653" marR="6653" marT="66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endParaRPr lang="en-US" sz="1100" b="0" i="0" u="none" strike="noStrike">
                        <a:solidFill>
                          <a:srgbClr val="000000"/>
                        </a:solidFill>
                        <a:effectLst/>
                        <a:latin typeface="Calibri" panose="020F0502020204030204" pitchFamily="34" charset="0"/>
                      </a:endParaRPr>
                    </a:p>
                  </a:txBody>
                  <a:tcPr marL="6653" marR="6653" marT="6653" marB="0" anchor="b">
                    <a:lnL w="635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endParaRPr lang="en-US" sz="1100" b="0" i="0" u="none" strike="noStrike">
                        <a:solidFill>
                          <a:srgbClr val="000000"/>
                        </a:solidFill>
                        <a:effectLst/>
                        <a:latin typeface="Calibri" panose="020F0502020204030204" pitchFamily="34" charset="0"/>
                      </a:endParaRPr>
                    </a:p>
                  </a:txBody>
                  <a:tcPr marL="6653" marR="6653" marT="6653"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l" fontAlgn="b"/>
                      <a:endParaRPr lang="en-US" sz="1100" b="0" i="0" u="none" strike="noStrike" dirty="0">
                        <a:solidFill>
                          <a:srgbClr val="000000"/>
                        </a:solidFill>
                        <a:effectLst/>
                        <a:latin typeface="Calibri" panose="020F0502020204030204" pitchFamily="34" charset="0"/>
                      </a:endParaRPr>
                    </a:p>
                  </a:txBody>
                  <a:tcPr marL="6653" marR="6653" marT="6653"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94433664"/>
                  </a:ext>
                </a:extLst>
              </a:tr>
            </a:tbl>
          </a:graphicData>
        </a:graphic>
      </p:graphicFrame>
    </p:spTree>
    <p:extLst>
      <p:ext uri="{BB962C8B-B14F-4D97-AF65-F5344CB8AC3E}">
        <p14:creationId xmlns:p14="http://schemas.microsoft.com/office/powerpoint/2010/main" val="2251555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0"/>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MUNICIPALITY:  CITY OF MBOMBELA   </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70</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2088363812"/>
              </p:ext>
            </p:extLst>
          </p:nvPr>
        </p:nvGraphicFramePr>
        <p:xfrm>
          <a:off x="0" y="461665"/>
          <a:ext cx="9906000" cy="5879592"/>
        </p:xfrm>
        <a:graphic>
          <a:graphicData uri="http://schemas.openxmlformats.org/drawingml/2006/table">
            <a:tbl>
              <a:tblPr firstRow="1" firstCol="1" bandRow="1"/>
              <a:tblGrid>
                <a:gridCol w="956218">
                  <a:extLst>
                    <a:ext uri="{9D8B030D-6E8A-4147-A177-3AD203B41FA5}">
                      <a16:colId xmlns:a16="http://schemas.microsoft.com/office/drawing/2014/main" val="20000"/>
                    </a:ext>
                  </a:extLst>
                </a:gridCol>
                <a:gridCol w="8949782">
                  <a:extLst>
                    <a:ext uri="{9D8B030D-6E8A-4147-A177-3AD203B41FA5}">
                      <a16:colId xmlns:a16="http://schemas.microsoft.com/office/drawing/2014/main" val="20001"/>
                    </a:ext>
                  </a:extLst>
                </a:gridCol>
              </a:tblGrid>
              <a:tr h="176010">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Times New Roman" charset="0"/>
                        </a:rPr>
                        <a:t>Political</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n-GB" sz="1200" dirty="0">
                          <a:solidFill>
                            <a:schemeClr val="tx1"/>
                          </a:solidFill>
                          <a:effectLst/>
                          <a:latin typeface="Arial Narrow" panose="020B0606020202030204" pitchFamily="34" charset="0"/>
                          <a:ea typeface="Times New Roman" charset="0"/>
                          <a:cs typeface="Arial" panose="020B0604020202020204" pitchFamily="34" charset="0"/>
                        </a:rPr>
                        <a:t>The Municipal </a:t>
                      </a:r>
                      <a:r>
                        <a:rPr lang="en-GB" sz="1200" baseline="0" dirty="0">
                          <a:solidFill>
                            <a:schemeClr val="tx1"/>
                          </a:solidFill>
                          <a:effectLst/>
                          <a:latin typeface="Arial Narrow" panose="020B0606020202030204" pitchFamily="34" charset="0"/>
                          <a:ea typeface="Times New Roman" charset="0"/>
                          <a:cs typeface="Arial" panose="020B0604020202020204" pitchFamily="34" charset="0"/>
                        </a:rPr>
                        <a:t> council </a:t>
                      </a:r>
                      <a:r>
                        <a:rPr lang="en-GB" sz="1200" dirty="0">
                          <a:solidFill>
                            <a:schemeClr val="tx1"/>
                          </a:solidFill>
                          <a:effectLst/>
                          <a:latin typeface="Arial Narrow" panose="020B0606020202030204" pitchFamily="34" charset="0"/>
                          <a:ea typeface="Times New Roman" charset="0"/>
                          <a:cs typeface="Arial" panose="020B0604020202020204" pitchFamily="34" charset="0"/>
                        </a:rPr>
                        <a:t> is politically stable.</a:t>
                      </a:r>
                      <a:endParaRPr lang="en-ZA" sz="1200" kern="1200" dirty="0">
                        <a:solidFill>
                          <a:schemeClr val="tx1"/>
                        </a:solidFill>
                        <a:effectLst/>
                        <a:latin typeface="Arial Narrow" panose="020B0606020202030204" pitchFamily="34" charset="0"/>
                        <a:ea typeface="+mn-ea"/>
                        <a:cs typeface="+mn-cs"/>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20427">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Governance</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Establishment and Functionality of Council, MPAC, Risk Management Committee and Audit Committee issues processed by these committees:</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rPr>
                        <a:t> Delegations are currently being reviewed, the MPAC, Risk Committee and Audit Committee including Section 79  have been established.  Section 80 committees are  currently being established but not yet finalised. </a:t>
                      </a:r>
                      <a:r>
                        <a:rPr lang="en-ZA" sz="1200" baseline="0" dirty="0">
                          <a:solidFill>
                            <a:schemeClr val="tx1"/>
                          </a:solidFill>
                          <a:effectLst/>
                          <a:latin typeface="Arial Narrow" panose="020B0606020202030204" pitchFamily="34" charset="0"/>
                          <a:ea typeface="Calibri" charset="0"/>
                          <a:cs typeface="Arial" panose="020B0604020202020204" pitchFamily="34" charset="0"/>
                        </a:rPr>
                        <a:t>Council is sitting as per legislation.</a:t>
                      </a:r>
                      <a:endPar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Arial" panose="020B0604020202020204" pitchFamily="34" charset="0"/>
                      </a:endParaRPr>
                    </a:p>
                    <a:p>
                      <a:pPr marL="171450" lvl="0" indent="-171450" algn="just">
                        <a:lnSpc>
                          <a:spcPct val="100000"/>
                        </a:lnSpc>
                        <a:spcAft>
                          <a:spcPts val="0"/>
                        </a:spcAft>
                        <a:buFont typeface="Arial" panose="020B0604020202020204" pitchFamily="34" charset="0"/>
                        <a:buChar char="•"/>
                      </a:pPr>
                      <a:r>
                        <a:rPr lang="en-ZA" sz="1200" b="1" dirty="0">
                          <a:solidFill>
                            <a:schemeClr val="tx1"/>
                          </a:solidFill>
                          <a:effectLst/>
                          <a:latin typeface="Arial Narrow" panose="020B0606020202030204" pitchFamily="34" charset="0"/>
                          <a:ea typeface="Calibri" charset="0"/>
                          <a:cs typeface="Arial" panose="020B0604020202020204" pitchFamily="34" charset="0"/>
                        </a:rPr>
                        <a:t>Provincial</a:t>
                      </a:r>
                      <a:r>
                        <a:rPr lang="en-ZA" sz="1200" b="1" baseline="0" dirty="0">
                          <a:solidFill>
                            <a:schemeClr val="tx1"/>
                          </a:solidFill>
                          <a:effectLst/>
                          <a:latin typeface="Arial Narrow" panose="020B0606020202030204" pitchFamily="34" charset="0"/>
                          <a:ea typeface="Calibri" charset="0"/>
                          <a:cs typeface="Arial" panose="020B0604020202020204" pitchFamily="34" charset="0"/>
                        </a:rPr>
                        <a:t> Intervention </a:t>
                      </a:r>
                      <a:r>
                        <a:rPr lang="en-ZA" sz="1200" dirty="0">
                          <a:solidFill>
                            <a:schemeClr val="tx1"/>
                          </a:solidFill>
                          <a:effectLst/>
                          <a:latin typeface="Arial Narrow" panose="020B0606020202030204" pitchFamily="34" charset="0"/>
                          <a:ea typeface="Calibri" charset="0"/>
                          <a:cs typeface="Calibri" charset="0"/>
                        </a:rPr>
                        <a:t>: No intervention in the municipality</a:t>
                      </a:r>
                      <a:r>
                        <a:rPr lang="en-ZA" sz="1200" baseline="0" dirty="0">
                          <a:solidFill>
                            <a:schemeClr val="tx1"/>
                          </a:solidFill>
                          <a:effectLst/>
                          <a:latin typeface="Arial Narrow" panose="020B0606020202030204" pitchFamily="34" charset="0"/>
                          <a:ea typeface="Calibri" charset="0"/>
                          <a:cs typeface="Calibri" charset="0"/>
                        </a:rPr>
                        <a:t> in the period under review</a:t>
                      </a:r>
                      <a:endParaRPr lang="en-GB" sz="1200" dirty="0">
                        <a:solidFill>
                          <a:schemeClr val="tx1"/>
                        </a:solidFill>
                        <a:effectLst/>
                        <a:latin typeface="Arial Narrow" panose="020B0606020202030204" pitchFamily="34" charset="0"/>
                        <a:ea typeface="Times New Roman" charset="0"/>
                        <a:cs typeface="Calibri"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298782">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ZA" sz="1200" b="1" dirty="0">
                          <a:solidFill>
                            <a:schemeClr val="tx1"/>
                          </a:solidFill>
                          <a:effectLst/>
                          <a:latin typeface="Arial Narrow" panose="020B0606020202030204" pitchFamily="34" charset="0"/>
                          <a:ea typeface="Calibri" charset="0"/>
                          <a:cs typeface="Times New Roman" charset="0"/>
                        </a:rPr>
                        <a:t>Institutional Arrangement</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Total number of posts on organogram , how many are filled and how many are vacant: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Total number of posts is 5 990, number of posts filled 1 933 and there are 4 057 vacant posts.</a:t>
                      </a:r>
                      <a:endPar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Times New Roman" charset="0"/>
                        <a:cs typeface="Calibri" charset="0"/>
                      </a:endParaRPr>
                    </a:p>
                    <a:p>
                      <a:pPr marL="171450" marR="0" lvl="0" indent="-171450"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Status of filling of Top 6: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 All Top 4 senior managers posts are filled and  2 posts are vacant (CFO and Director Corporate Services). The municipality has other 9 Section 56 posts. </a:t>
                      </a:r>
                    </a:p>
                    <a:p>
                      <a:pPr marL="171450" marR="0" lvl="0" indent="-171450"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err="1">
                          <a:ln>
                            <a:noFill/>
                          </a:ln>
                          <a:solidFill>
                            <a:schemeClr val="tx1"/>
                          </a:solidFill>
                          <a:effectLst/>
                          <a:uLnTx/>
                          <a:uFillTx/>
                          <a:latin typeface="Arial Narrow" panose="020B0606020202030204" pitchFamily="34" charset="0"/>
                          <a:ea typeface="Calibri" charset="0"/>
                          <a:cs typeface="Calibri" charset="0"/>
                        </a:rPr>
                        <a:t>Reviewal</a:t>
                      </a: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 of organogram :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The organogram was last reviewed in 2019. The municipality is currently reviewing their staff establishment, the posts of the two Deputy Municipal Managers will be abolished and other departments will be merged since the current staff establishment was found to be top heavy and not financial viable for the municipality. The departments have been reduced from 12 to 8 the reviewed structure will in to effect in July 2022.</a:t>
                      </a:r>
                    </a:p>
                    <a:p>
                      <a:pPr marL="171450" marR="0" lvl="0" indent="-171450"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Implementation of Performance Management</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Calibri" charset="0"/>
                          <a:cs typeface="Calibri" charset="0"/>
                        </a:rPr>
                        <a:t>: The Municipality is implementing the performance management to Section 54 &amp;56 managers and to employees who are on Level 1 and level 2.</a:t>
                      </a:r>
                      <a:endPar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Times New Roman" charset="0"/>
                        <a:cs typeface="Calibri" charset="0"/>
                      </a:endParaRP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600"/>
                        </a:spcAft>
                      </a:pPr>
                      <a:r>
                        <a:rPr lang="en-GB" sz="1200" b="1" dirty="0">
                          <a:solidFill>
                            <a:schemeClr val="tx1"/>
                          </a:solidFill>
                          <a:effectLst/>
                          <a:latin typeface="Arial Narrow" panose="020B0606020202030204" pitchFamily="34" charset="0"/>
                          <a:ea typeface="Times New Roman" charset="0"/>
                          <a:cs typeface="Times New Roman" charset="0"/>
                        </a:rPr>
                        <a:t>Financial Management </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In 2015/16 , 2016/17 , 2017/18 the municipality obtained  unqualified with findings audit outcome, ,in 2018/19 they regressed to a qualified audit outcomes,  and 2019/20 they improved and  obtained unqualified with findings  audit outcomes and in 200/21 the status remain unchanged as unqualified with findings  audit outcomes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The personnel costs as a percentage of operational budget is a  at 36%, which is within  the norm of 25%-40%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UIFW 2019/20 ( R 512 140 007) 2020/21</a:t>
                      </a: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(R1 408 226 025 billion)</a:t>
                      </a:r>
                      <a:endPar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Irregular Expenditure: R 555 616 477 million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F/W Expenditure: R 26 884 830 million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Unauthorized Expenditure: R 825 724 718 million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DWS DEBT: R179 332 820 million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rPr>
                        <a:t>ESKOM DEBT: R880 643 101 million as at September 2022</a:t>
                      </a:r>
                    </a:p>
                  </a:txBody>
                  <a:tcPr marL="61281" marR="6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1333254">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0"/>
                        </a:spcAft>
                      </a:pPr>
                      <a:r>
                        <a:rPr lang="en-ZA" sz="1200" b="1" dirty="0">
                          <a:solidFill>
                            <a:schemeClr val="tx1"/>
                          </a:solidFill>
                          <a:effectLst/>
                          <a:latin typeface="Arial Narrow" panose="020B0606020202030204" pitchFamily="34" charset="0"/>
                          <a:ea typeface="Calibri" charset="0"/>
                          <a:cs typeface="Times New Roman" charset="0"/>
                        </a:rPr>
                        <a:t>Public Participation</a:t>
                      </a:r>
                      <a:endParaRPr lang="en-GB" sz="1200" b="1" dirty="0">
                        <a:solidFill>
                          <a:schemeClr val="tx1"/>
                        </a:solidFill>
                        <a:effectLst/>
                        <a:latin typeface="Arial Narrow" panose="020B0606020202030204" pitchFamily="34" charset="0"/>
                        <a:ea typeface="Times New Roman" charset="0"/>
                        <a:cs typeface="Times New Roman" charset="0"/>
                      </a:endParaRPr>
                    </a:p>
                    <a:p>
                      <a:pPr>
                        <a:spcAft>
                          <a:spcPts val="0"/>
                        </a:spcAft>
                      </a:pPr>
                      <a:r>
                        <a:rPr lang="en-ZA" sz="1200" b="1" dirty="0">
                          <a:solidFill>
                            <a:schemeClr val="tx1"/>
                          </a:solidFill>
                          <a:effectLst/>
                          <a:latin typeface="Arial Narrow" panose="020B0606020202030204" pitchFamily="34" charset="0"/>
                          <a:ea typeface="Calibri" charset="0"/>
                          <a:cs typeface="Times New Roman" charset="0"/>
                        </a:rPr>
                        <a:t> </a:t>
                      </a:r>
                      <a:endParaRPr lang="en-GB" sz="1200" b="1" dirty="0">
                        <a:solidFill>
                          <a:schemeClr val="tx1"/>
                        </a:solidFill>
                        <a:effectLst/>
                        <a:latin typeface="Arial Narrow" panose="020B0606020202030204" pitchFamily="34" charset="0"/>
                        <a:ea typeface="Times New Roman" charset="0"/>
                        <a:cs typeface="Times New Roman" charset="0"/>
                      </a:endParaRPr>
                    </a:p>
                    <a:p>
                      <a:pPr>
                        <a:spcAft>
                          <a:spcPts val="0"/>
                        </a:spcAft>
                      </a:pPr>
                      <a:r>
                        <a:rPr lang="en-ZA" sz="1200" b="1" dirty="0">
                          <a:solidFill>
                            <a:schemeClr val="tx1"/>
                          </a:solidFill>
                          <a:effectLst/>
                          <a:latin typeface="Arial Narrow" panose="020B0606020202030204" pitchFamily="34" charset="0"/>
                          <a:ea typeface="Calibri" charset="0"/>
                          <a:cs typeface="Times New Roman" charset="0"/>
                        </a:rPr>
                        <a:t> </a:t>
                      </a:r>
                      <a:endParaRPr lang="en-GB" sz="1200" b="1" dirty="0">
                        <a:solidFill>
                          <a:schemeClr val="tx1"/>
                        </a:solidFill>
                        <a:effectLst/>
                        <a:latin typeface="Arial Narrow" panose="020B0606020202030204" pitchFamily="34" charset="0"/>
                        <a:ea typeface="Times New Roman" charset="0"/>
                        <a:cs typeface="Times New Roman" charset="0"/>
                      </a:endParaRPr>
                    </a:p>
                    <a:p>
                      <a:pPr>
                        <a:spcAft>
                          <a:spcPts val="0"/>
                        </a:spcAft>
                      </a:pPr>
                      <a:endParaRPr lang="en-GB" sz="1200" b="1" dirty="0">
                        <a:solidFill>
                          <a:schemeClr val="tx1"/>
                        </a:solidFill>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6213" marR="0" lvl="0" indent="-176213"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Number of ward committees established and functional ward committees: : </a:t>
                      </a:r>
                      <a:r>
                        <a:rPr kumimoji="0" lang="en-ZA" sz="1200" b="0" i="0" u="none" strike="noStrike" kern="0" cap="none" spc="0" normalizeH="0" baseline="0" noProof="0" dirty="0">
                          <a:ln>
                            <a:noFill/>
                          </a:ln>
                          <a:solidFill>
                            <a:prstClr val="black"/>
                          </a:solidFill>
                          <a:effectLst/>
                          <a:uLnTx/>
                          <a:uFillTx/>
                          <a:latin typeface="Arial Narrow" panose="020B0606020202030204" pitchFamily="34" charset="0"/>
                          <a:ea typeface="Calibri" charset="0"/>
                          <a:cs typeface="Arial" panose="020B0604020202020204" pitchFamily="34" charset="0"/>
                          <a:sym typeface="Arial"/>
                        </a:rPr>
                        <a:t> 45 out 45  ward committees  have been established to date. Ward Committee inductions and Ward Operational Plans are done. None of the ward committees are functional.</a:t>
                      </a:r>
                    </a:p>
                    <a:p>
                      <a:pPr marL="176213" marR="0" lvl="0" indent="-176213"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CDWs appointed vs Vacancies: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44 CDWs have been appointed and there are  6 vacancies</a:t>
                      </a:r>
                    </a:p>
                    <a:p>
                      <a:pPr marL="176213" marR="0" lvl="0" indent="-176213"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Does municipality have complaints management system and is it effective, what are the turn around times to respond to issues</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 The municipality has an effective complaints management system and the turnaround time to respond to issues is  approximately 3 days.</a:t>
                      </a:r>
                      <a:endPar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charset="0"/>
                        <a:cs typeface="Calibri" charset="0"/>
                      </a:endParaRPr>
                    </a:p>
                    <a:p>
                      <a:pPr marL="176213" marR="0" lvl="0" indent="-176213"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Strategies put in place to deal with community complaints to reduce court actions against the municipality</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 The municipality has developed an Early Warning System and Petitions Committee.</a:t>
                      </a:r>
                      <a:endPar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charset="0"/>
                        <a:cs typeface="Calibri" charset="0"/>
                      </a:endParaRPr>
                    </a:p>
                    <a:p>
                      <a:pPr marL="176213" marR="0" lvl="0" indent="-176213" algn="just"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200" b="1"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Does the municipality have an approved public participation strategy: </a:t>
                      </a:r>
                      <a:r>
                        <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rPr>
                        <a:t>The Municipality has an approved Public Participation Strategy.</a:t>
                      </a:r>
                      <a:endParaRPr kumimoji="0" lang="en-GB" sz="1200" b="0" i="0" u="none" strike="noStrike" kern="1200" cap="none" spc="0" normalizeH="0" baseline="0" noProof="0" dirty="0">
                        <a:ln>
                          <a:noFill/>
                        </a:ln>
                        <a:solidFill>
                          <a:schemeClr val="tx1"/>
                        </a:solidFill>
                        <a:effectLst/>
                        <a:uLnTx/>
                        <a:uFillTx/>
                        <a:latin typeface="Arial Narrow" panose="020B0606020202030204" pitchFamily="34" charset="0"/>
                        <a:ea typeface="Times New Roman" charset="0"/>
                        <a:cs typeface="Calibri"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01579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0"/>
            <a:ext cx="9906000" cy="461665"/>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MUNICIPALITY:  CITY</a:t>
            </a:r>
            <a:r>
              <a:rPr kumimoji="0" lang="en-ZA" sz="2400" b="1" i="0" u="none" strike="noStrike" kern="1200" cap="none" spc="0" normalizeH="0" noProof="0" dirty="0">
                <a:ln>
                  <a:noFill/>
                </a:ln>
                <a:solidFill>
                  <a:prstClr val="black"/>
                </a:solidFill>
                <a:effectLst/>
                <a:uLnTx/>
                <a:uFillTx/>
                <a:latin typeface="Calibri"/>
                <a:ea typeface="MS PGothic" panose="020B0600070205080204" pitchFamily="34" charset="-128"/>
                <a:cs typeface="+mn-cs"/>
              </a:rPr>
              <a:t> OF MBOMBELA</a:t>
            </a:r>
            <a:r>
              <a:rPr kumimoji="0" lang="en-ZA" sz="2400" b="1" i="0" u="none" strike="noStrike" kern="1200" cap="none" spc="0" normalizeH="0" baseline="0" noProof="0" dirty="0">
                <a:ln>
                  <a:noFill/>
                </a:ln>
                <a:solidFill>
                  <a:prstClr val="black"/>
                </a:solidFill>
                <a:effectLst/>
                <a:uLnTx/>
                <a:uFillTx/>
                <a:latin typeface="Calibri"/>
                <a:ea typeface="MS PGothic" panose="020B0600070205080204" pitchFamily="34" charset="-128"/>
                <a:cs typeface="+mn-cs"/>
              </a:rPr>
              <a:t>   </a:t>
            </a:r>
            <a:endParaRPr kumimoji="0" lang="en-ZA" altLang="en-US" sz="2925" b="0" i="0" u="none" strike="noStrike" kern="1200" cap="none" spc="0" normalizeH="0" baseline="0" noProof="0" dirty="0">
              <a:ln>
                <a:noFill/>
              </a:ln>
              <a:solidFill>
                <a:srgbClr val="000000"/>
              </a:solidFill>
              <a:effectLst/>
              <a:uLnTx/>
              <a:uFillTx/>
              <a:latin typeface="Arial Rounded MT Bold" panose="020F0704030504030204" pitchFamily="34" charset="0"/>
              <a:ea typeface="MS PGothic" panose="020B0600070205080204" pitchFamily="34" charset="-128"/>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71</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graphicFrame>
        <p:nvGraphicFramePr>
          <p:cNvPr id="6" name="Content Placeholder 6"/>
          <p:cNvGraphicFramePr>
            <a:graphicFrameLocks/>
          </p:cNvGraphicFramePr>
          <p:nvPr>
            <p:extLst>
              <p:ext uri="{D42A27DB-BD31-4B8C-83A1-F6EECF244321}">
                <p14:modId xmlns:p14="http://schemas.microsoft.com/office/powerpoint/2010/main" val="660312394"/>
              </p:ext>
            </p:extLst>
          </p:nvPr>
        </p:nvGraphicFramePr>
        <p:xfrm>
          <a:off x="193040" y="589281"/>
          <a:ext cx="9580880" cy="4301020"/>
        </p:xfrm>
        <a:graphic>
          <a:graphicData uri="http://schemas.openxmlformats.org/drawingml/2006/table">
            <a:tbl>
              <a:tblPr firstRow="1" firstCol="1" bandRow="1"/>
              <a:tblGrid>
                <a:gridCol w="1000760">
                  <a:extLst>
                    <a:ext uri="{9D8B030D-6E8A-4147-A177-3AD203B41FA5}">
                      <a16:colId xmlns:a16="http://schemas.microsoft.com/office/drawing/2014/main" val="20000"/>
                    </a:ext>
                  </a:extLst>
                </a:gridCol>
                <a:gridCol w="8580120">
                  <a:extLst>
                    <a:ext uri="{9D8B030D-6E8A-4147-A177-3AD203B41FA5}">
                      <a16:colId xmlns:a16="http://schemas.microsoft.com/office/drawing/2014/main" val="20001"/>
                    </a:ext>
                  </a:extLst>
                </a:gridCol>
              </a:tblGrid>
              <a:tr h="2996272">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spcAft>
                          <a:spcPts val="0"/>
                        </a:spcAft>
                      </a:pPr>
                      <a:r>
                        <a:rPr lang="en-ZA" sz="1200" b="1" dirty="0">
                          <a:solidFill>
                            <a:schemeClr val="tx1"/>
                          </a:solidFill>
                          <a:effectLst/>
                          <a:latin typeface="Arial Narrow" panose="020B0606020202030204" pitchFamily="34" charset="0"/>
                          <a:ea typeface="Calibri" charset="0"/>
                          <a:cs typeface="Times New Roman" charset="0"/>
                        </a:rPr>
                        <a:t>Basic Services</a:t>
                      </a:r>
                      <a:endParaRPr lang="en-GB" sz="1200" b="1" dirty="0">
                        <a:solidFill>
                          <a:schemeClr val="tx1"/>
                        </a:solidFill>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marL="171450" marR="0" lvl="0" indent="-171450" algn="just" defTabSz="457200" rtl="0" eaLnBrk="1" fontAlgn="auto" latinLnBrk="0" hangingPunct="1">
                        <a:lnSpc>
                          <a:spcPct val="107000"/>
                        </a:lnSpc>
                        <a:spcBef>
                          <a:spcPct val="20000"/>
                        </a:spcBef>
                        <a:spcAft>
                          <a:spcPts val="800"/>
                        </a:spcAft>
                        <a:buClrTx/>
                        <a:buSzTx/>
                        <a:buFont typeface="Arial" panose="020B0604020202020204" pitchFamily="34" charset="0"/>
                        <a:buChar char="•"/>
                        <a:tabLst/>
                        <a:defRPr/>
                      </a:pPr>
                      <a:r>
                        <a:rPr lang="en-ZA" sz="1200" b="1" kern="1200" baseline="0" noProof="0" dirty="0">
                          <a:solidFill>
                            <a:schemeClr val="tx1"/>
                          </a:solidFill>
                          <a:latin typeface="Arial Narrow" panose="020B0606020202030204" pitchFamily="34" charset="0"/>
                          <a:ea typeface="+mn-ea"/>
                          <a:cs typeface="+mn-cs"/>
                        </a:rPr>
                        <a:t>The municipality has the following basic service backlog</a:t>
                      </a:r>
                      <a:r>
                        <a:rPr lang="en-ZA" sz="1200" b="0" kern="1200" baseline="0" noProof="0" dirty="0">
                          <a:solidFill>
                            <a:schemeClr val="tx1"/>
                          </a:solidFill>
                          <a:latin typeface="Arial Narrow" panose="020B0606020202030204" pitchFamily="34" charset="0"/>
                          <a:ea typeface="+mn-ea"/>
                          <a:cs typeface="+mn-cs"/>
                        </a:rPr>
                        <a:t>: water (</a:t>
                      </a:r>
                      <a:r>
                        <a:rPr lang="en-ZA" sz="1200" b="1" kern="1200" baseline="0" noProof="0" dirty="0">
                          <a:solidFill>
                            <a:schemeClr val="tx1"/>
                          </a:solidFill>
                          <a:latin typeface="Arial Narrow" panose="020B0606020202030204" pitchFamily="34" charset="0"/>
                          <a:ea typeface="+mn-ea"/>
                          <a:cs typeface="+mn-cs"/>
                        </a:rPr>
                        <a:t>21,2%</a:t>
                      </a:r>
                      <a:r>
                        <a:rPr lang="en-ZA" sz="1200" b="0" kern="1200" baseline="0" noProof="0" dirty="0">
                          <a:solidFill>
                            <a:schemeClr val="tx1"/>
                          </a:solidFill>
                          <a:latin typeface="Arial Narrow" panose="020B0606020202030204" pitchFamily="34" charset="0"/>
                          <a:ea typeface="+mn-ea"/>
                          <a:cs typeface="+mn-cs"/>
                        </a:rPr>
                        <a:t>), sanitation (</a:t>
                      </a:r>
                      <a:r>
                        <a:rPr lang="en-ZA" sz="1200" b="1" kern="1200" baseline="0" noProof="0" dirty="0">
                          <a:solidFill>
                            <a:schemeClr val="tx1"/>
                          </a:solidFill>
                          <a:latin typeface="Arial Narrow" panose="020B0606020202030204" pitchFamily="34" charset="0"/>
                          <a:ea typeface="+mn-ea"/>
                          <a:cs typeface="+mn-cs"/>
                        </a:rPr>
                        <a:t>4%</a:t>
                      </a:r>
                      <a:r>
                        <a:rPr lang="en-ZA" sz="1200" b="0" kern="1200" baseline="0" noProof="0" dirty="0">
                          <a:solidFill>
                            <a:schemeClr val="tx1"/>
                          </a:solidFill>
                          <a:latin typeface="Arial Narrow" panose="020B0606020202030204" pitchFamily="34" charset="0"/>
                          <a:ea typeface="+mn-ea"/>
                          <a:cs typeface="+mn-cs"/>
                        </a:rPr>
                        <a:t>), electricity (</a:t>
                      </a:r>
                      <a:r>
                        <a:rPr lang="en-ZA" sz="1200" b="1" kern="1200" baseline="0" noProof="0" dirty="0">
                          <a:solidFill>
                            <a:schemeClr val="tx1"/>
                          </a:solidFill>
                          <a:latin typeface="Arial Narrow" panose="020B0606020202030204" pitchFamily="34" charset="0"/>
                          <a:ea typeface="+mn-ea"/>
                          <a:cs typeface="+mn-cs"/>
                        </a:rPr>
                        <a:t>4%</a:t>
                      </a:r>
                      <a:r>
                        <a:rPr lang="en-ZA" sz="1200" b="0" kern="1200" baseline="0" noProof="0" dirty="0">
                          <a:solidFill>
                            <a:schemeClr val="tx1"/>
                          </a:solidFill>
                          <a:latin typeface="Arial Narrow" panose="020B0606020202030204" pitchFamily="34" charset="0"/>
                          <a:ea typeface="+mn-ea"/>
                          <a:cs typeface="+mn-cs"/>
                        </a:rPr>
                        <a:t>) and refuse removal (</a:t>
                      </a:r>
                      <a:r>
                        <a:rPr lang="en-ZA" sz="1200" b="1" kern="1200" baseline="0" noProof="0" dirty="0">
                          <a:solidFill>
                            <a:schemeClr val="tx1"/>
                          </a:solidFill>
                          <a:latin typeface="Arial Narrow" panose="020B0606020202030204" pitchFamily="34" charset="0"/>
                          <a:ea typeface="+mn-ea"/>
                          <a:cs typeface="+mn-cs"/>
                        </a:rPr>
                        <a:t>69,9%</a:t>
                      </a:r>
                      <a:r>
                        <a:rPr lang="en-ZA" sz="1200" b="0" kern="1200" baseline="0" noProof="0" dirty="0">
                          <a:solidFill>
                            <a:schemeClr val="tx1"/>
                          </a:solidFill>
                          <a:latin typeface="Arial Narrow" panose="020B0606020202030204" pitchFamily="34" charset="0"/>
                          <a:ea typeface="+mn-ea"/>
                          <a:cs typeface="+mn-cs"/>
                        </a:rPr>
                        <a:t>).</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mn-cs"/>
                        </a:rPr>
                        <a:t>Areas without water since 1994</a:t>
                      </a:r>
                      <a:r>
                        <a:rPr lang="en-ZA" sz="1200" b="0" kern="1200" baseline="0" dirty="0">
                          <a:solidFill>
                            <a:schemeClr val="tx1"/>
                          </a:solidFill>
                          <a:latin typeface="Arial Narrow" panose="020B0606020202030204" pitchFamily="34" charset="0"/>
                          <a:ea typeface="+mn-ea"/>
                          <a:cs typeface="+mn-cs"/>
                        </a:rPr>
                        <a:t>: The municipality has the following areas which have no water connection and </a:t>
                      </a:r>
                      <a:r>
                        <a:rPr lang="en-ZA" sz="1200" baseline="0" dirty="0">
                          <a:solidFill>
                            <a:schemeClr val="tx1"/>
                          </a:solidFill>
                          <a:effectLst/>
                          <a:latin typeface="Arial Narrow" panose="020B0606020202030204" pitchFamily="34" charset="0"/>
                          <a:ea typeface="Calibri" charset="0"/>
                          <a:cs typeface="Calibri" charset="0"/>
                        </a:rPr>
                        <a:t>depend on temporary supply of water: </a:t>
                      </a:r>
                      <a:r>
                        <a:rPr lang="en-ZA" sz="1200" b="0" kern="1200" baseline="0" dirty="0" err="1">
                          <a:solidFill>
                            <a:schemeClr val="tx1"/>
                          </a:solidFill>
                          <a:latin typeface="Arial Narrow" panose="020B0606020202030204" pitchFamily="34" charset="0"/>
                          <a:ea typeface="+mn-ea"/>
                          <a:cs typeface="+mn-cs"/>
                        </a:rPr>
                        <a:t>Mariti</a:t>
                      </a:r>
                      <a:r>
                        <a:rPr lang="en-ZA" sz="1200" b="0" kern="1200" baseline="0" dirty="0">
                          <a:solidFill>
                            <a:schemeClr val="tx1"/>
                          </a:solidFill>
                          <a:latin typeface="Arial Narrow" panose="020B0606020202030204" pitchFamily="34" charset="0"/>
                          <a:ea typeface="+mn-ea"/>
                          <a:cs typeface="+mn-cs"/>
                        </a:rPr>
                        <a:t>, sand ford (ward 1), Sand River (Hazy park and </a:t>
                      </a:r>
                      <a:r>
                        <a:rPr lang="en-ZA" sz="1200" b="0" kern="1200" baseline="0" dirty="0" err="1">
                          <a:solidFill>
                            <a:schemeClr val="tx1"/>
                          </a:solidFill>
                          <a:latin typeface="Arial Narrow" panose="020B0606020202030204" pitchFamily="34" charset="0"/>
                          <a:ea typeface="+mn-ea"/>
                          <a:cs typeface="+mn-cs"/>
                        </a:rPr>
                        <a:t>Sibukosethu</a:t>
                      </a:r>
                      <a:r>
                        <a:rPr lang="en-ZA" sz="1200" b="0" kern="1200" baseline="0" dirty="0">
                          <a:solidFill>
                            <a:schemeClr val="tx1"/>
                          </a:solidFill>
                          <a:latin typeface="Arial Narrow" panose="020B0606020202030204" pitchFamily="34" charset="0"/>
                          <a:ea typeface="+mn-ea"/>
                          <a:cs typeface="+mn-cs"/>
                        </a:rPr>
                        <a:t>) ward 25, Farm areas (ward 25), </a:t>
                      </a:r>
                      <a:r>
                        <a:rPr lang="en-ZA" sz="1200" b="0" kern="1200" baseline="0" dirty="0" err="1">
                          <a:solidFill>
                            <a:schemeClr val="tx1"/>
                          </a:solidFill>
                          <a:latin typeface="Arial Narrow" panose="020B0606020202030204" pitchFamily="34" charset="0"/>
                          <a:ea typeface="+mn-ea"/>
                          <a:cs typeface="+mn-cs"/>
                        </a:rPr>
                        <a:t>Umjindini</a:t>
                      </a:r>
                      <a:r>
                        <a:rPr lang="en-ZA" sz="1200" b="0" kern="1200" baseline="0" dirty="0">
                          <a:solidFill>
                            <a:schemeClr val="tx1"/>
                          </a:solidFill>
                          <a:latin typeface="Arial Narrow" panose="020B0606020202030204" pitchFamily="34" charset="0"/>
                          <a:ea typeface="+mn-ea"/>
                          <a:cs typeface="+mn-cs"/>
                        </a:rPr>
                        <a:t> trust (ward 41), </a:t>
                      </a:r>
                      <a:r>
                        <a:rPr lang="en-ZA" sz="1200" b="0" kern="1200" baseline="0" dirty="0" err="1">
                          <a:solidFill>
                            <a:schemeClr val="tx1"/>
                          </a:solidFill>
                          <a:latin typeface="Arial Narrow" panose="020B0606020202030204" pitchFamily="34" charset="0"/>
                          <a:ea typeface="+mn-ea"/>
                          <a:cs typeface="+mn-cs"/>
                        </a:rPr>
                        <a:t>Manyeveni</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Skombantwana</a:t>
                      </a:r>
                      <a:r>
                        <a:rPr lang="en-ZA" sz="1200" b="0" kern="1200" baseline="0" dirty="0">
                          <a:solidFill>
                            <a:schemeClr val="tx1"/>
                          </a:solidFill>
                          <a:latin typeface="Arial Narrow" panose="020B0606020202030204" pitchFamily="34" charset="0"/>
                          <a:ea typeface="+mn-ea"/>
                          <a:cs typeface="+mn-cs"/>
                        </a:rPr>
                        <a:t>) ward 34,Khumbula (</a:t>
                      </a:r>
                      <a:r>
                        <a:rPr lang="en-ZA" sz="1200" b="0" kern="1200" baseline="0" dirty="0" err="1">
                          <a:solidFill>
                            <a:schemeClr val="tx1"/>
                          </a:solidFill>
                          <a:latin typeface="Arial Narrow" panose="020B0606020202030204" pitchFamily="34" charset="0"/>
                          <a:ea typeface="+mn-ea"/>
                          <a:cs typeface="+mn-cs"/>
                        </a:rPr>
                        <a:t>Phondweni</a:t>
                      </a:r>
                      <a:r>
                        <a:rPr lang="en-ZA" sz="1200" b="0" kern="1200" baseline="0" dirty="0">
                          <a:solidFill>
                            <a:schemeClr val="tx1"/>
                          </a:solidFill>
                          <a:latin typeface="Arial Narrow" panose="020B0606020202030204" pitchFamily="34" charset="0"/>
                          <a:ea typeface="+mn-ea"/>
                          <a:cs typeface="+mn-cs"/>
                        </a:rPr>
                        <a:t> and Chicken farm) ward 37, </a:t>
                      </a:r>
                      <a:r>
                        <a:rPr lang="en-ZA" sz="1200" b="0" kern="1200" baseline="0" dirty="0" err="1">
                          <a:solidFill>
                            <a:schemeClr val="tx1"/>
                          </a:solidFill>
                          <a:latin typeface="Arial Narrow" panose="020B0606020202030204" pitchFamily="34" charset="0"/>
                          <a:ea typeface="+mn-ea"/>
                          <a:cs typeface="+mn-cs"/>
                        </a:rPr>
                        <a:t>Nyongane</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Mbongolweni</a:t>
                      </a:r>
                      <a:r>
                        <a:rPr lang="en-ZA" sz="1200" b="0" kern="1200" baseline="0" dirty="0">
                          <a:solidFill>
                            <a:schemeClr val="tx1"/>
                          </a:solidFill>
                          <a:latin typeface="Arial Narrow" panose="020B0606020202030204" pitchFamily="34" charset="0"/>
                          <a:ea typeface="+mn-ea"/>
                          <a:cs typeface="+mn-cs"/>
                        </a:rPr>
                        <a:t>) ward 39,Nyongane (</a:t>
                      </a:r>
                      <a:r>
                        <a:rPr lang="en-ZA" sz="1200" b="0" kern="1200" baseline="0" dirty="0" err="1">
                          <a:solidFill>
                            <a:schemeClr val="tx1"/>
                          </a:solidFill>
                          <a:latin typeface="Arial Narrow" panose="020B0606020202030204" pitchFamily="34" charset="0"/>
                          <a:ea typeface="+mn-ea"/>
                          <a:cs typeface="+mn-cs"/>
                        </a:rPr>
                        <a:t>Numbi</a:t>
                      </a:r>
                      <a:r>
                        <a:rPr lang="en-ZA" sz="1200" b="0" kern="1200" baseline="0" dirty="0">
                          <a:solidFill>
                            <a:schemeClr val="tx1"/>
                          </a:solidFill>
                          <a:latin typeface="Arial Narrow" panose="020B0606020202030204" pitchFamily="34" charset="0"/>
                          <a:ea typeface="+mn-ea"/>
                          <a:cs typeface="+mn-cs"/>
                        </a:rPr>
                        <a:t>) ward 39,Mgaduzweni (</a:t>
                      </a:r>
                      <a:r>
                        <a:rPr lang="en-ZA" sz="1200" b="0" kern="1200" baseline="0" dirty="0" err="1">
                          <a:solidFill>
                            <a:schemeClr val="tx1"/>
                          </a:solidFill>
                          <a:latin typeface="Arial Narrow" panose="020B0606020202030204" pitchFamily="34" charset="0"/>
                          <a:ea typeface="+mn-ea"/>
                          <a:cs typeface="+mn-cs"/>
                        </a:rPr>
                        <a:t>phelindaba</a:t>
                      </a:r>
                      <a:r>
                        <a:rPr lang="en-ZA" sz="1200" b="0" kern="1200" baseline="0" dirty="0">
                          <a:solidFill>
                            <a:schemeClr val="tx1"/>
                          </a:solidFill>
                          <a:latin typeface="Arial Narrow" panose="020B0606020202030204" pitchFamily="34" charset="0"/>
                          <a:ea typeface="+mn-ea"/>
                          <a:cs typeface="+mn-cs"/>
                        </a:rPr>
                        <a:t>) ward 8,Zomba  ward 36, </a:t>
                      </a:r>
                      <a:r>
                        <a:rPr lang="en-ZA" sz="1200" b="0" kern="1200" baseline="0" dirty="0" err="1">
                          <a:solidFill>
                            <a:schemeClr val="tx1"/>
                          </a:solidFill>
                          <a:latin typeface="Arial Narrow" panose="020B0606020202030204" pitchFamily="34" charset="0"/>
                          <a:ea typeface="+mn-ea"/>
                          <a:cs typeface="+mn-cs"/>
                        </a:rPr>
                        <a:t>Ncakini</a:t>
                      </a:r>
                      <a:r>
                        <a:rPr lang="en-ZA" sz="1200" b="0" kern="1200" baseline="0" dirty="0">
                          <a:solidFill>
                            <a:schemeClr val="tx1"/>
                          </a:solidFill>
                          <a:latin typeface="Arial Narrow" panose="020B0606020202030204" pitchFamily="34" charset="0"/>
                          <a:ea typeface="+mn-ea"/>
                          <a:cs typeface="+mn-cs"/>
                        </a:rPr>
                        <a:t> ward 24. Intervention required is at a cost of R138m and no budget is currently allocated.</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mn-cs"/>
                        </a:rPr>
                        <a:t>Infrastructure capacity</a:t>
                      </a:r>
                      <a:r>
                        <a:rPr lang="en-ZA" sz="1200" b="0" kern="1200" baseline="0" dirty="0">
                          <a:solidFill>
                            <a:schemeClr val="tx1"/>
                          </a:solidFill>
                          <a:latin typeface="Arial Narrow" panose="020B0606020202030204" pitchFamily="34" charset="0"/>
                          <a:ea typeface="+mn-ea"/>
                          <a:cs typeface="+mn-cs"/>
                        </a:rPr>
                        <a:t>: The current capacity on water supply is 164,30ML/d while the demand is 154,2ML/d whereas the current capacity on sanitation is 63,68ML/d while the demand capacity is 36,3ML/d. The municipality is currently having water availability challenges which makes supply difficult in some areas. The current capacity on electricity is 260MVA while demand is 160MVA. There is however a need for an additional 10MVA in the Barberton areas.  </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0" kern="1200" baseline="0" dirty="0">
                          <a:solidFill>
                            <a:schemeClr val="tx1"/>
                          </a:solidFill>
                          <a:latin typeface="Arial Narrow" panose="020B0606020202030204" pitchFamily="34" charset="0"/>
                          <a:ea typeface="+mn-ea"/>
                          <a:cs typeface="+mn-cs"/>
                        </a:rPr>
                        <a:t>COGTA has completed the initial phase for the re-gravelling of access roads and resealing and patching of potholes. A project for the patching of potholes in White River, </a:t>
                      </a:r>
                      <a:r>
                        <a:rPr lang="en-ZA" sz="1200" b="0" kern="1200" baseline="0" dirty="0" err="1">
                          <a:solidFill>
                            <a:schemeClr val="tx1"/>
                          </a:solidFill>
                          <a:latin typeface="Arial Narrow" panose="020B0606020202030204" pitchFamily="34" charset="0"/>
                          <a:ea typeface="+mn-ea"/>
                          <a:cs typeface="+mn-cs"/>
                        </a:rPr>
                        <a:t>Hazyview</a:t>
                      </a:r>
                      <a:r>
                        <a:rPr lang="en-ZA" sz="1200" b="0" kern="1200" baseline="0" dirty="0">
                          <a:solidFill>
                            <a:schemeClr val="tx1"/>
                          </a:solidFill>
                          <a:latin typeface="Arial Narrow" panose="020B0606020202030204" pitchFamily="34" charset="0"/>
                          <a:ea typeface="+mn-ea"/>
                          <a:cs typeface="+mn-cs"/>
                        </a:rPr>
                        <a:t>, </a:t>
                      </a:r>
                      <a:r>
                        <a:rPr lang="en-ZA" sz="1200" b="0" kern="1200" baseline="0" dirty="0" err="1">
                          <a:solidFill>
                            <a:schemeClr val="tx1"/>
                          </a:solidFill>
                          <a:latin typeface="Arial Narrow" panose="020B0606020202030204" pitchFamily="34" charset="0"/>
                          <a:ea typeface="+mn-ea"/>
                          <a:cs typeface="+mn-cs"/>
                        </a:rPr>
                        <a:t>Matsulu</a:t>
                      </a:r>
                      <a:r>
                        <a:rPr lang="en-ZA" sz="1200" b="0" kern="1200" baseline="0" dirty="0">
                          <a:solidFill>
                            <a:schemeClr val="tx1"/>
                          </a:solidFill>
                          <a:latin typeface="Arial Narrow" panose="020B0606020202030204" pitchFamily="34" charset="0"/>
                          <a:ea typeface="+mn-ea"/>
                          <a:cs typeface="+mn-cs"/>
                        </a:rPr>
                        <a:t>, and </a:t>
                      </a:r>
                      <a:r>
                        <a:rPr lang="en-ZA" sz="1200" b="0" kern="1200" baseline="0" dirty="0" err="1">
                          <a:solidFill>
                            <a:schemeClr val="tx1"/>
                          </a:solidFill>
                          <a:latin typeface="Arial Narrow" panose="020B0606020202030204" pitchFamily="34" charset="0"/>
                          <a:ea typeface="+mn-ea"/>
                          <a:cs typeface="+mn-cs"/>
                        </a:rPr>
                        <a:t>Kabokweni</a:t>
                      </a:r>
                      <a:r>
                        <a:rPr lang="en-ZA" sz="1200" b="0" kern="1200" baseline="0" dirty="0">
                          <a:solidFill>
                            <a:schemeClr val="tx1"/>
                          </a:solidFill>
                          <a:latin typeface="Arial Narrow" panose="020B0606020202030204" pitchFamily="34" charset="0"/>
                          <a:ea typeface="+mn-ea"/>
                          <a:cs typeface="+mn-cs"/>
                        </a:rPr>
                        <a:t> has been completed. The Department has also completed the project for patching of potholes in Nelspruit CBD area and Umjindi including the </a:t>
                      </a:r>
                      <a:r>
                        <a:rPr lang="en-ZA" sz="1200" b="0" kern="1200" baseline="0" dirty="0" err="1">
                          <a:solidFill>
                            <a:schemeClr val="tx1"/>
                          </a:solidFill>
                          <a:latin typeface="Arial Narrow" panose="020B0606020202030204" pitchFamily="34" charset="0"/>
                          <a:ea typeface="+mn-ea"/>
                          <a:cs typeface="+mn-cs"/>
                        </a:rPr>
                        <a:t>Emoyeni</a:t>
                      </a:r>
                      <a:r>
                        <a:rPr lang="en-ZA" sz="1200" b="0" kern="1200" baseline="0" dirty="0">
                          <a:solidFill>
                            <a:schemeClr val="tx1"/>
                          </a:solidFill>
                          <a:latin typeface="Arial Narrow" panose="020B0606020202030204" pitchFamily="34" charset="0"/>
                          <a:ea typeface="+mn-ea"/>
                          <a:cs typeface="+mn-cs"/>
                        </a:rPr>
                        <a:t> area. The project for the installation or reconstruction of culverts at </a:t>
                      </a:r>
                      <a:r>
                        <a:rPr lang="en-ZA" sz="1200" b="0" kern="1200" baseline="0" dirty="0" err="1">
                          <a:solidFill>
                            <a:schemeClr val="tx1"/>
                          </a:solidFill>
                          <a:latin typeface="Arial Narrow" panose="020B0606020202030204" pitchFamily="34" charset="0"/>
                          <a:ea typeface="+mn-ea"/>
                          <a:cs typeface="+mn-cs"/>
                        </a:rPr>
                        <a:t>Maminza</a:t>
                      </a:r>
                      <a:r>
                        <a:rPr lang="en-ZA" sz="1200" b="0" kern="1200" baseline="0" dirty="0">
                          <a:solidFill>
                            <a:schemeClr val="tx1"/>
                          </a:solidFill>
                          <a:latin typeface="Arial Narrow" panose="020B0606020202030204" pitchFamily="34" charset="0"/>
                          <a:ea typeface="+mn-ea"/>
                          <a:cs typeface="+mn-cs"/>
                        </a:rPr>
                        <a:t> is 90% complete.</a:t>
                      </a:r>
                    </a:p>
                    <a:p>
                      <a:pPr marL="171450" marR="0" lvl="0" indent="-171450" algn="just"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ZA" sz="1200" b="1" kern="1200" baseline="0" dirty="0">
                          <a:solidFill>
                            <a:schemeClr val="tx1"/>
                          </a:solidFill>
                          <a:latin typeface="Arial Narrow" panose="020B0606020202030204" pitchFamily="34" charset="0"/>
                          <a:ea typeface="+mn-ea"/>
                          <a:cs typeface="+mn-cs"/>
                        </a:rPr>
                        <a:t>MIG Expenditure </a:t>
                      </a:r>
                      <a:r>
                        <a:rPr lang="en-ZA" sz="1200" b="0" kern="1200" baseline="0" dirty="0">
                          <a:solidFill>
                            <a:schemeClr val="tx1"/>
                          </a:solidFill>
                          <a:latin typeface="Arial Narrow" panose="020B0606020202030204" pitchFamily="34" charset="0"/>
                          <a:ea typeface="+mn-ea"/>
                          <a:cs typeface="+mn-cs"/>
                        </a:rPr>
                        <a:t>as at </a:t>
                      </a:r>
                      <a:r>
                        <a:rPr kumimoji="0" lang="en-ZA" sz="12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rPr>
                        <a:t>31 August 2022</a:t>
                      </a:r>
                      <a:r>
                        <a:rPr lang="en-ZA" sz="1200" b="0" kern="1200" baseline="0" dirty="0">
                          <a:solidFill>
                            <a:schemeClr val="tx1"/>
                          </a:solidFill>
                          <a:latin typeface="Arial Narrow" panose="020B0606020202030204" pitchFamily="34" charset="0"/>
                          <a:ea typeface="+mn-ea"/>
                          <a:cs typeface="+mn-cs"/>
                        </a:rPr>
                        <a:t>: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959015">
                <a:tc>
                  <a:txBody>
                    <a:bodyPr/>
                    <a:lstStyle/>
                    <a:p>
                      <a:pPr>
                        <a:spcAft>
                          <a:spcPts val="0"/>
                        </a:spcAft>
                      </a:pPr>
                      <a:r>
                        <a:rPr lang="en-GB" sz="1200" b="1" dirty="0">
                          <a:effectLst/>
                          <a:latin typeface="Arial Narrow" panose="020B0606020202030204" pitchFamily="34" charset="0"/>
                          <a:ea typeface="Times New Roman" charset="0"/>
                          <a:cs typeface="Times New Roman" charset="0"/>
                        </a:rPr>
                        <a:t>Local</a:t>
                      </a:r>
                      <a:r>
                        <a:rPr lang="en-GB" sz="1200" b="1" baseline="0" dirty="0">
                          <a:effectLst/>
                          <a:latin typeface="Arial Narrow" panose="020B0606020202030204" pitchFamily="34" charset="0"/>
                          <a:ea typeface="Times New Roman" charset="0"/>
                          <a:cs typeface="Times New Roman" charset="0"/>
                        </a:rPr>
                        <a:t> Economic Development</a:t>
                      </a:r>
                      <a:endParaRPr lang="en-GB" sz="1200" b="1" dirty="0">
                        <a:effectLst/>
                        <a:latin typeface="Arial Narrow" panose="020B0606020202030204" pitchFamily="34"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Council has approved LED Department in the new structure for 2022/2023 FY to </a:t>
                      </a:r>
                      <a:r>
                        <a:rPr kumimoji="0" lang="en-US" sz="12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Arial" panose="020B0604020202020204" pitchFamily="34" charset="0"/>
                        </a:rPr>
                        <a:t>prioritise</a:t>
                      </a: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Local Economic Development including funding and quick turn around time to </a:t>
                      </a:r>
                      <a:r>
                        <a:rPr kumimoji="0" lang="en-US" sz="12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Arial" panose="020B0604020202020204" pitchFamily="34" charset="0"/>
                        </a:rPr>
                        <a:t>finalise</a:t>
                      </a:r>
                      <a:r>
                        <a:rPr kumimoji="0" lang="en-US"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business license applications.  </a:t>
                      </a:r>
                    </a:p>
                    <a:p>
                      <a:pPr marL="171450" marR="0" lvl="0" indent="-171450" algn="l" defTabSz="914400" rtl="0" eaLnBrk="1" fontAlgn="t" latinLnBrk="0" hangingPunct="1">
                        <a:lnSpc>
                          <a:spcPts val="136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rial"/>
                          <a:ea typeface="+mn-ea"/>
                          <a:cs typeface="Arial"/>
                        </a:rPr>
                        <a:t>Unemployment: 35,3%</a:t>
                      </a:r>
                    </a:p>
                    <a:p>
                      <a:pPr marL="171450" marR="0" lvl="0" indent="-171450" algn="l" defTabSz="914400" rtl="0" eaLnBrk="1" fontAlgn="t" latinLnBrk="0" hangingPunct="1">
                        <a:lnSpc>
                          <a:spcPts val="136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prstClr val="black"/>
                          </a:solidFill>
                          <a:effectLst/>
                          <a:uLnTx/>
                          <a:uFillTx/>
                          <a:latin typeface="Arial"/>
                          <a:ea typeface="+mn-ea"/>
                          <a:cs typeface="Arial"/>
                        </a:rPr>
                        <a:t>Poverty: 45,8%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82096891"/>
                  </a:ext>
                </a:extLst>
              </a:tr>
            </a:tbl>
          </a:graphicData>
        </a:graphic>
      </p:graphicFrame>
    </p:spTree>
    <p:extLst>
      <p:ext uri="{BB962C8B-B14F-4D97-AF65-F5344CB8AC3E}">
        <p14:creationId xmlns:p14="http://schemas.microsoft.com/office/powerpoint/2010/main" val="4226904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68341"/>
            <a:ext cx="9906000" cy="954107"/>
          </a:xfrm>
          <a:prstGeom prst="rect">
            <a:avLst/>
          </a:prstGeom>
          <a:solidFill>
            <a:schemeClr val="accent4"/>
          </a:solidFill>
          <a:ln>
            <a:solidFill>
              <a:srgbClr val="000000"/>
            </a:solidFill>
          </a:ln>
        </p:spPr>
        <p:txBody>
          <a:bodyPr wrap="square" anchor="ct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defTabSz="742950" eaLnBrk="1" hangingPunct="1">
              <a:defRPr/>
            </a:pPr>
            <a:endParaRPr lang="en-ZA" sz="1800" b="1" dirty="0">
              <a:solidFill>
                <a:prstClr val="black"/>
              </a:solidFill>
              <a:ea typeface="+mj-ea"/>
              <a:cs typeface="Arial" pitchFamily="34" charset="0"/>
            </a:endParaRPr>
          </a:p>
          <a:p>
            <a:pPr lvl="0" algn="ctr" defTabSz="742950" eaLnBrk="1" hangingPunct="1">
              <a:defRPr/>
            </a:pPr>
            <a:r>
              <a:rPr lang="en-ZA" sz="2000" b="1" dirty="0">
                <a:solidFill>
                  <a:prstClr val="black"/>
                </a:solidFill>
                <a:ea typeface="+mj-ea"/>
                <a:cs typeface="Arial" pitchFamily="34" charset="0"/>
              </a:rPr>
              <a:t>WAYFORWARD</a:t>
            </a:r>
            <a:endParaRPr lang="en-ZA" sz="2000" dirty="0">
              <a:solidFill>
                <a:srgbClr val="000000"/>
              </a:solidFill>
              <a:latin typeface="Arial Rounded MT Bold" panose="020F0704030504030204" pitchFamily="34" charset="0"/>
              <a:cs typeface="Arial" pitchFamily="34" charset="0"/>
            </a:endParaRPr>
          </a:p>
          <a:p>
            <a:pPr lvl="0" algn="ctr" defTabSz="742950" eaLnBrk="1" hangingPunct="1">
              <a:defRPr/>
            </a:pPr>
            <a:endParaRPr lang="en-ZA" sz="1800" b="1" dirty="0">
              <a:solidFill>
                <a:prstClr val="black"/>
              </a:solidFill>
              <a:ea typeface="+mj-ea"/>
              <a:cs typeface="Arial" pitchFamily="34" charset="0"/>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72</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4" name="Content Placeholder 2"/>
          <p:cNvSpPr txBox="1">
            <a:spLocks/>
          </p:cNvSpPr>
          <p:nvPr/>
        </p:nvSpPr>
        <p:spPr>
          <a:xfrm>
            <a:off x="67733" y="901856"/>
            <a:ext cx="9753600" cy="486533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lgn="just">
              <a:lnSpc>
                <a:spcPct val="150000"/>
              </a:lnSpc>
              <a:buFont typeface="+mj-lt"/>
              <a:buAutoNum type="arabicPeriod"/>
            </a:pPr>
            <a:r>
              <a:rPr lang="en-ZA" sz="1400" b="1" dirty="0">
                <a:latin typeface="Arial" panose="020B0604020202020204" pitchFamily="34" charset="0"/>
                <a:ea typeface="Arial Narrow" charset="0"/>
                <a:cs typeface="Arial" panose="020B0604020202020204" pitchFamily="34" charset="0"/>
              </a:rPr>
              <a:t>Good Governance: </a:t>
            </a:r>
            <a:r>
              <a:rPr lang="en-ZA" sz="1400" dirty="0">
                <a:latin typeface="Arial" panose="020B0604020202020204" pitchFamily="34" charset="0"/>
                <a:ea typeface="Arial Narrow" charset="0"/>
                <a:cs typeface="Arial" panose="020B0604020202020204" pitchFamily="34" charset="0"/>
              </a:rPr>
              <a:t>Municipalities must be constantly monitored and evaluated on their ability to carry out the following:</a:t>
            </a:r>
          </a:p>
          <a:p>
            <a:pPr lvl="2" algn="just">
              <a:lnSpc>
                <a:spcPct val="150000"/>
              </a:lnSpc>
            </a:pPr>
            <a:r>
              <a:rPr lang="en-US" sz="1400" dirty="0">
                <a:latin typeface="Arial" panose="020B0604020202020204" pitchFamily="34" charset="0"/>
                <a:ea typeface="Arial Narrow" charset="0"/>
                <a:cs typeface="Arial" panose="020B0604020202020204" pitchFamily="34" charset="0"/>
              </a:rPr>
              <a:t>T</a:t>
            </a:r>
            <a:r>
              <a:rPr lang="en-ZA" sz="1400" dirty="0">
                <a:latin typeface="Arial" panose="020B0604020202020204" pitchFamily="34" charset="0"/>
                <a:ea typeface="Arial Narrow" charset="0"/>
                <a:cs typeface="Arial" panose="020B0604020202020204" pitchFamily="34" charset="0"/>
              </a:rPr>
              <a:t>he holding of council meetings as legislated </a:t>
            </a:r>
          </a:p>
          <a:p>
            <a:pPr lvl="2" algn="just">
              <a:lnSpc>
                <a:spcPct val="150000"/>
              </a:lnSpc>
            </a:pPr>
            <a:r>
              <a:rPr lang="en-US" sz="1400" dirty="0">
                <a:latin typeface="Arial" panose="020B0604020202020204" pitchFamily="34" charset="0"/>
                <a:ea typeface="Arial Narrow" charset="0"/>
                <a:cs typeface="Arial" panose="020B0604020202020204" pitchFamily="34" charset="0"/>
              </a:rPr>
              <a:t>T</a:t>
            </a:r>
            <a:r>
              <a:rPr lang="en-ZA" sz="1400" dirty="0">
                <a:latin typeface="Arial" panose="020B0604020202020204" pitchFamily="34" charset="0"/>
                <a:ea typeface="Arial Narrow" charset="0"/>
                <a:cs typeface="Arial" panose="020B0604020202020204" pitchFamily="34" charset="0"/>
              </a:rPr>
              <a:t>he functionality of oversight structures, s79 &amp; s80 committees, MPAC, risk management committees, audit committees and District IGR forums</a:t>
            </a:r>
          </a:p>
          <a:p>
            <a:pPr lvl="2" algn="just">
              <a:lnSpc>
                <a:spcPct val="150000"/>
              </a:lnSpc>
            </a:pPr>
            <a:r>
              <a:rPr lang="en-US" sz="1400" dirty="0">
                <a:latin typeface="Arial" panose="020B0604020202020204" pitchFamily="34" charset="0"/>
                <a:ea typeface="Arial Narrow" charset="0"/>
                <a:cs typeface="Arial" panose="020B0604020202020204" pitchFamily="34" charset="0"/>
              </a:rPr>
              <a:t>A</a:t>
            </a:r>
            <a:r>
              <a:rPr lang="en-ZA" sz="1400" dirty="0" err="1">
                <a:latin typeface="Arial" panose="020B0604020202020204" pitchFamily="34" charset="0"/>
                <a:ea typeface="Arial Narrow" charset="0"/>
                <a:cs typeface="Arial" panose="020B0604020202020204" pitchFamily="34" charset="0"/>
              </a:rPr>
              <a:t>ssess</a:t>
            </a:r>
            <a:r>
              <a:rPr lang="en-ZA" sz="1400" dirty="0">
                <a:latin typeface="Arial" panose="020B0604020202020204" pitchFamily="34" charset="0"/>
                <a:ea typeface="Arial Narrow" charset="0"/>
                <a:cs typeface="Arial" panose="020B0604020202020204" pitchFamily="34" charset="0"/>
              </a:rPr>
              <a:t> the existence and efficiency of Anti-corruption measures</a:t>
            </a:r>
          </a:p>
          <a:p>
            <a:pPr lvl="2" algn="just">
              <a:lnSpc>
                <a:spcPct val="150000"/>
              </a:lnSpc>
            </a:pPr>
            <a:r>
              <a:rPr lang="en-US" sz="1400" dirty="0">
                <a:latin typeface="Arial" panose="020B0604020202020204" pitchFamily="34" charset="0"/>
                <a:ea typeface="Arial Narrow" charset="0"/>
                <a:cs typeface="Arial" panose="020B0604020202020204" pitchFamily="34" charset="0"/>
              </a:rPr>
              <a:t>C</a:t>
            </a:r>
            <a:r>
              <a:rPr lang="en-ZA" sz="1400" dirty="0">
                <a:latin typeface="Arial" panose="020B0604020202020204" pitchFamily="34" charset="0"/>
                <a:ea typeface="Arial Narrow" charset="0"/>
                <a:cs typeface="Arial" panose="020B0604020202020204" pitchFamily="34" charset="0"/>
              </a:rPr>
              <a:t>compliance and enforcement of by laws</a:t>
            </a:r>
          </a:p>
          <a:p>
            <a:pPr marL="514800" indent="-514800" algn="just">
              <a:lnSpc>
                <a:spcPct val="150000"/>
              </a:lnSpc>
              <a:buFont typeface="+mj-lt"/>
              <a:buAutoNum type="arabicPeriod"/>
            </a:pPr>
            <a:r>
              <a:rPr lang="en-ZA" sz="1400" b="1" dirty="0">
                <a:latin typeface="Arial" panose="020B0604020202020204" pitchFamily="34" charset="0"/>
                <a:ea typeface="Arial Narrow" charset="0"/>
                <a:cs typeface="Arial" panose="020B0604020202020204" pitchFamily="34" charset="0"/>
              </a:rPr>
              <a:t>Public Participation: </a:t>
            </a:r>
            <a:r>
              <a:rPr lang="en-ZA" sz="1400" dirty="0">
                <a:latin typeface="Arial" panose="020B0604020202020204" pitchFamily="34" charset="0"/>
                <a:ea typeface="Arial Narrow" charset="0"/>
                <a:cs typeface="Arial" panose="020B0604020202020204" pitchFamily="34" charset="0"/>
              </a:rPr>
              <a:t>municipalities must engage with their communities. </a:t>
            </a:r>
            <a:r>
              <a:rPr lang="en-US" sz="1400" dirty="0">
                <a:latin typeface="Arial" panose="020B0604020202020204" pitchFamily="34" charset="0"/>
                <a:ea typeface="Arial Narrow" charset="0"/>
                <a:cs typeface="Arial" panose="020B0604020202020204" pitchFamily="34" charset="0"/>
              </a:rPr>
              <a:t>Municipalities </a:t>
            </a:r>
            <a:r>
              <a:rPr lang="en-ZA" sz="1400" dirty="0">
                <a:latin typeface="Arial" panose="020B0604020202020204" pitchFamily="34" charset="0"/>
                <a:ea typeface="Arial Narrow" charset="0"/>
                <a:cs typeface="Arial" panose="020B0604020202020204" pitchFamily="34" charset="0"/>
              </a:rPr>
              <a:t> must develop affordable and efficient communication systems to communicate regularly with communities and disseminate urgent information. </a:t>
            </a:r>
            <a:r>
              <a:rPr lang="en-US" sz="1400" dirty="0">
                <a:latin typeface="Arial" panose="020B0604020202020204" pitchFamily="34" charset="0"/>
                <a:ea typeface="Arial Narrow" charset="0"/>
                <a:cs typeface="Arial" panose="020B0604020202020204" pitchFamily="34" charset="0"/>
              </a:rPr>
              <a:t>M</a:t>
            </a:r>
            <a:r>
              <a:rPr lang="en-ZA" sz="1400" dirty="0">
                <a:latin typeface="Arial" panose="020B0604020202020204" pitchFamily="34" charset="0"/>
                <a:ea typeface="Arial Narrow" charset="0"/>
                <a:cs typeface="Arial" panose="020B0604020202020204" pitchFamily="34" charset="0"/>
              </a:rPr>
              <a:t>unicipalities must be monitored on the following:</a:t>
            </a:r>
          </a:p>
          <a:p>
            <a:pPr lvl="2" algn="just">
              <a:lnSpc>
                <a:spcPct val="150000"/>
              </a:lnSpc>
            </a:pPr>
            <a:r>
              <a:rPr lang="en-US" sz="1400" dirty="0">
                <a:latin typeface="Arial" panose="020B0604020202020204" pitchFamily="34" charset="0"/>
                <a:ea typeface="Arial Narrow" charset="0"/>
                <a:cs typeface="Arial" panose="020B0604020202020204" pitchFamily="34" charset="0"/>
              </a:rPr>
              <a:t>T</a:t>
            </a:r>
            <a:r>
              <a:rPr lang="en-ZA" sz="1400" dirty="0">
                <a:latin typeface="Arial" panose="020B0604020202020204" pitchFamily="34" charset="0"/>
                <a:ea typeface="Arial Narrow" charset="0"/>
                <a:cs typeface="Arial" panose="020B0604020202020204" pitchFamily="34" charset="0"/>
              </a:rPr>
              <a:t>he functionality of ward committees to deepen democracy</a:t>
            </a:r>
          </a:p>
          <a:p>
            <a:pPr lvl="2" algn="just">
              <a:lnSpc>
                <a:spcPct val="150000"/>
              </a:lnSpc>
            </a:pPr>
            <a:r>
              <a:rPr lang="en-US" sz="1400" dirty="0">
                <a:latin typeface="Arial" panose="020B0604020202020204" pitchFamily="34" charset="0"/>
                <a:ea typeface="Arial Narrow" charset="0"/>
                <a:cs typeface="Arial" panose="020B0604020202020204" pitchFamily="34" charset="0"/>
              </a:rPr>
              <a:t>T</a:t>
            </a:r>
            <a:r>
              <a:rPr lang="en-ZA" sz="1400" dirty="0">
                <a:latin typeface="Arial" panose="020B0604020202020204" pitchFamily="34" charset="0"/>
                <a:ea typeface="Arial Narrow" charset="0"/>
                <a:cs typeface="Arial" panose="020B0604020202020204" pitchFamily="34" charset="0"/>
              </a:rPr>
              <a:t>he number of effective public participation programmes conducted</a:t>
            </a:r>
          </a:p>
          <a:p>
            <a:pPr lvl="2" algn="just">
              <a:lnSpc>
                <a:spcPct val="150000"/>
              </a:lnSpc>
            </a:pPr>
            <a:r>
              <a:rPr lang="en-US" sz="1400" dirty="0">
                <a:latin typeface="Arial" panose="020B0604020202020204" pitchFamily="34" charset="0"/>
                <a:ea typeface="Arial Narrow" charset="0"/>
                <a:cs typeface="Arial" panose="020B0604020202020204" pitchFamily="34" charset="0"/>
              </a:rPr>
              <a:t>T</a:t>
            </a:r>
            <a:r>
              <a:rPr lang="en-ZA" sz="1400" dirty="0">
                <a:latin typeface="Arial" panose="020B0604020202020204" pitchFamily="34" charset="0"/>
                <a:ea typeface="Arial Narrow" charset="0"/>
                <a:cs typeface="Arial" panose="020B0604020202020204" pitchFamily="34" charset="0"/>
              </a:rPr>
              <a:t>he number of effective  early warning systems and updated ward profiles</a:t>
            </a:r>
          </a:p>
          <a:p>
            <a:pPr lvl="2" algn="just">
              <a:lnSpc>
                <a:spcPct val="150000"/>
              </a:lnSpc>
            </a:pPr>
            <a:r>
              <a:rPr lang="en-ZA" sz="1400" dirty="0">
                <a:latin typeface="Arial" panose="020B0604020202020204" pitchFamily="34" charset="0"/>
                <a:ea typeface="Arial Narrow" charset="0"/>
                <a:cs typeface="Arial" panose="020B0604020202020204" pitchFamily="34" charset="0"/>
              </a:rPr>
              <a:t>Effective complaints management systems </a:t>
            </a:r>
          </a:p>
          <a:p>
            <a:pPr lvl="2" algn="just">
              <a:lnSpc>
                <a:spcPct val="150000"/>
              </a:lnSpc>
            </a:pPr>
            <a:r>
              <a:rPr lang="en-US" sz="1400" dirty="0">
                <a:latin typeface="Arial" panose="020B0604020202020204" pitchFamily="34" charset="0"/>
                <a:ea typeface="Arial Narrow" charset="0"/>
                <a:cs typeface="Arial" panose="020B0604020202020204" pitchFamily="34" charset="0"/>
              </a:rPr>
              <a:t>R</a:t>
            </a:r>
            <a:r>
              <a:rPr lang="en-ZA" sz="1400" dirty="0">
                <a:latin typeface="Arial" panose="020B0604020202020204" pitchFamily="34" charset="0"/>
                <a:ea typeface="Arial Narrow" charset="0"/>
                <a:cs typeface="Arial" panose="020B0604020202020204" pitchFamily="34" charset="0"/>
              </a:rPr>
              <a:t>educed protests  through effective public participation</a:t>
            </a:r>
          </a:p>
          <a:p>
            <a:pPr lvl="3">
              <a:lnSpc>
                <a:spcPct val="150000"/>
              </a:lnSpc>
              <a:buFont typeface="Arial"/>
              <a:buChar char="•"/>
            </a:pPr>
            <a:endParaRPr lang="en-ZA" sz="1800" dirty="0">
              <a:latin typeface="Arial Narrow" charset="0"/>
              <a:ea typeface="Arial Narrow" charset="0"/>
              <a:cs typeface="Arial Narrow" charset="0"/>
            </a:endParaRPr>
          </a:p>
          <a:p>
            <a:pPr marL="914400" lvl="2" indent="0">
              <a:lnSpc>
                <a:spcPct val="150000"/>
              </a:lnSpc>
              <a:buFont typeface="Arial"/>
              <a:buNone/>
            </a:pPr>
            <a:endParaRPr lang="en-ZA" sz="1800" dirty="0">
              <a:latin typeface="Arial Narrow" charset="0"/>
              <a:ea typeface="Arial Narrow" charset="0"/>
              <a:cs typeface="Arial Narrow" charset="0"/>
            </a:endParaRPr>
          </a:p>
        </p:txBody>
      </p:sp>
    </p:spTree>
    <p:extLst>
      <p:ext uri="{BB962C8B-B14F-4D97-AF65-F5344CB8AC3E}">
        <p14:creationId xmlns:p14="http://schemas.microsoft.com/office/powerpoint/2010/main" val="102148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903518"/>
            <a:ext cx="8915400" cy="5642427"/>
          </a:xfrm>
        </p:spPr>
        <p:txBody>
          <a:bodyPr>
            <a:noAutofit/>
          </a:bodyPr>
          <a:lstStyle/>
          <a:p>
            <a:pPr marL="457200" indent="-457200" algn="just">
              <a:lnSpc>
                <a:spcPct val="150000"/>
              </a:lnSpc>
              <a:buAutoNum type="arabicPeriod" startAt="3"/>
            </a:pPr>
            <a:r>
              <a:rPr lang="en-ZA" sz="1200" b="1" dirty="0">
                <a:latin typeface="Arial" panose="020B0604020202020204" pitchFamily="34" charset="0"/>
                <a:ea typeface="Arial Narrow" charset="0"/>
                <a:cs typeface="Arial" panose="020B0604020202020204" pitchFamily="34" charset="0"/>
              </a:rPr>
              <a:t>Basic Services:  </a:t>
            </a:r>
          </a:p>
          <a:p>
            <a:pPr marL="446088" indent="0" algn="just">
              <a:lnSpc>
                <a:spcPct val="150000"/>
              </a:lnSpc>
              <a:buNone/>
            </a:pPr>
            <a:r>
              <a:rPr lang="en-ZA" sz="1200" dirty="0">
                <a:latin typeface="Arial" panose="020B0604020202020204" pitchFamily="34" charset="0"/>
                <a:ea typeface="Arial Narrow" charset="0"/>
                <a:cs typeface="Arial" panose="020B0604020202020204" pitchFamily="34" charset="0"/>
              </a:rPr>
              <a:t>All municipalities must develop service standards for each service and establish systems for monitoring adherence to these standards. Municipalities must have ward level service delivery plans and report on these. </a:t>
            </a:r>
            <a:r>
              <a:rPr lang="en-US" sz="1200" dirty="0">
                <a:latin typeface="Arial" panose="020B0604020202020204" pitchFamily="34" charset="0"/>
                <a:ea typeface="Arial Narrow" charset="0"/>
                <a:cs typeface="Arial" panose="020B0604020202020204" pitchFamily="34" charset="0"/>
              </a:rPr>
              <a:t>M</a:t>
            </a:r>
            <a:r>
              <a:rPr lang="en-ZA" sz="1200" dirty="0">
                <a:latin typeface="Arial" panose="020B0604020202020204" pitchFamily="34" charset="0"/>
                <a:ea typeface="Arial Narrow" charset="0"/>
                <a:cs typeface="Arial" panose="020B0604020202020204" pitchFamily="34" charset="0"/>
              </a:rPr>
              <a:t>uniciplaities must perform the following basic activities:</a:t>
            </a:r>
          </a:p>
          <a:p>
            <a:pPr lvl="1" algn="just">
              <a:lnSpc>
                <a:spcPct val="150000"/>
              </a:lnSpc>
              <a:buFont typeface="Arial"/>
              <a:buChar char="•"/>
            </a:pPr>
            <a:r>
              <a:rPr lang="en-ZA" sz="1200" dirty="0">
                <a:latin typeface="Arial" panose="020B0604020202020204" pitchFamily="34" charset="0"/>
                <a:ea typeface="Arial Narrow" charset="0"/>
                <a:cs typeface="Arial" panose="020B0604020202020204" pitchFamily="34" charset="0"/>
              </a:rPr>
              <a:t>Develop fundable consolidated infrastructure plans.</a:t>
            </a:r>
          </a:p>
          <a:p>
            <a:pPr lvl="1" algn="just">
              <a:lnSpc>
                <a:spcPct val="150000"/>
              </a:lnSpc>
              <a:buFont typeface="Arial"/>
              <a:buChar char="•"/>
            </a:pPr>
            <a:r>
              <a:rPr lang="en-US" sz="1200" dirty="0">
                <a:latin typeface="Arial" panose="020B0604020202020204" pitchFamily="34" charset="0"/>
                <a:ea typeface="Arial Narrow" charset="0"/>
                <a:cs typeface="Arial" panose="020B0604020202020204" pitchFamily="34" charset="0"/>
              </a:rPr>
              <a:t>E</a:t>
            </a:r>
            <a:r>
              <a:rPr lang="en-ZA" sz="1200" dirty="0">
                <a:latin typeface="Arial" panose="020B0604020202020204" pitchFamily="34" charset="0"/>
                <a:ea typeface="Arial Narrow" charset="0"/>
                <a:cs typeface="Arial" panose="020B0604020202020204" pitchFamily="34" charset="0"/>
              </a:rPr>
              <a:t>nsure infrastructure development maintenance and reduce losses with respect to water and sanitation and  electricity. </a:t>
            </a:r>
          </a:p>
          <a:p>
            <a:pPr lvl="1" algn="just">
              <a:lnSpc>
                <a:spcPct val="150000"/>
              </a:lnSpc>
              <a:buFont typeface="Arial"/>
              <a:buChar char="•"/>
            </a:pPr>
            <a:r>
              <a:rPr lang="en-ZA" sz="1200" dirty="0">
                <a:latin typeface="Arial" panose="020B0604020202020204" pitchFamily="34" charset="0"/>
                <a:ea typeface="Arial Narrow" charset="0"/>
                <a:cs typeface="Arial" panose="020B0604020202020204" pitchFamily="34" charset="0"/>
              </a:rPr>
              <a:t>Ensure the provision of free basic services and the maintenance of the indigent register.</a:t>
            </a:r>
          </a:p>
          <a:p>
            <a:pPr marL="457200" lvl="1" indent="0" algn="just">
              <a:lnSpc>
                <a:spcPct val="150000"/>
              </a:lnSpc>
              <a:buNone/>
            </a:pPr>
            <a:endParaRPr lang="en-ZA" sz="1200" dirty="0">
              <a:latin typeface="Arial" panose="020B0604020202020204" pitchFamily="34" charset="0"/>
              <a:ea typeface="Arial Narrow" charset="0"/>
              <a:cs typeface="Arial" panose="020B0604020202020204" pitchFamily="34" charset="0"/>
            </a:endParaRPr>
          </a:p>
          <a:p>
            <a:pPr marL="457200" indent="-457200" algn="just">
              <a:lnSpc>
                <a:spcPct val="150000"/>
              </a:lnSpc>
              <a:buAutoNum type="arabicPeriod" startAt="4"/>
            </a:pPr>
            <a:r>
              <a:rPr lang="en-ZA" sz="1200" b="1" dirty="0">
                <a:latin typeface="Arial" panose="020B0604020202020204" pitchFamily="34" charset="0"/>
                <a:ea typeface="Arial Narrow" charset="0"/>
                <a:cs typeface="Arial" panose="020B0604020202020204" pitchFamily="34" charset="0"/>
              </a:rPr>
              <a:t>Institutional Capacity</a:t>
            </a:r>
            <a:r>
              <a:rPr lang="en-ZA" sz="1200" dirty="0">
                <a:latin typeface="Arial" panose="020B0604020202020204" pitchFamily="34" charset="0"/>
                <a:ea typeface="Arial Narrow" charset="0"/>
                <a:cs typeface="Arial" panose="020B0604020202020204" pitchFamily="34" charset="0"/>
              </a:rPr>
              <a:t>:  </a:t>
            </a:r>
          </a:p>
          <a:p>
            <a:pPr marL="446088" indent="0" algn="just">
              <a:lnSpc>
                <a:spcPct val="150000"/>
              </a:lnSpc>
              <a:buNone/>
            </a:pPr>
            <a:r>
              <a:rPr lang="en-ZA" sz="1200" dirty="0">
                <a:latin typeface="Arial" panose="020B0604020202020204" pitchFamily="34" charset="0"/>
                <a:ea typeface="Arial Narrow" charset="0"/>
                <a:cs typeface="Arial" panose="020B0604020202020204" pitchFamily="34" charset="0"/>
              </a:rPr>
              <a:t>There must be a strong focus on building strong municipal administrative systems and processes. </a:t>
            </a:r>
            <a:r>
              <a:rPr lang="en-US" sz="1200" dirty="0">
                <a:latin typeface="Arial" panose="020B0604020202020204" pitchFamily="34" charset="0"/>
                <a:ea typeface="Arial Narrow" charset="0"/>
                <a:cs typeface="Arial" panose="020B0604020202020204" pitchFamily="34" charset="0"/>
              </a:rPr>
              <a:t>T</a:t>
            </a:r>
            <a:r>
              <a:rPr lang="en-ZA" sz="1200" dirty="0">
                <a:latin typeface="Arial" panose="020B0604020202020204" pitchFamily="34" charset="0"/>
                <a:ea typeface="Arial Narrow" charset="0"/>
                <a:cs typeface="Arial" panose="020B0604020202020204" pitchFamily="34" charset="0"/>
              </a:rPr>
              <a:t>his includes ensuring that all administrative positions are filled by competent people.  </a:t>
            </a:r>
            <a:r>
              <a:rPr lang="en-US" sz="1200" dirty="0">
                <a:latin typeface="Arial" panose="020B0604020202020204" pitchFamily="34" charset="0"/>
                <a:ea typeface="Arial Narrow" charset="0"/>
                <a:cs typeface="Arial" panose="020B0604020202020204" pitchFamily="34" charset="0"/>
              </a:rPr>
              <a:t>T</a:t>
            </a:r>
            <a:r>
              <a:rPr lang="en-ZA" sz="1200" dirty="0">
                <a:latin typeface="Arial" panose="020B0604020202020204" pitchFamily="34" charset="0"/>
                <a:ea typeface="Arial Narrow" charset="0"/>
                <a:cs typeface="Arial" panose="020B0604020202020204" pitchFamily="34" charset="0"/>
              </a:rPr>
              <a:t>here must be targeted and measurable training and capacity building provided to councillors and municipal officials so that they are able to deal with challenges at local government. </a:t>
            </a:r>
            <a:r>
              <a:rPr lang="en-US" sz="1200" dirty="0">
                <a:latin typeface="Arial" panose="020B0604020202020204" pitchFamily="34" charset="0"/>
                <a:ea typeface="Arial Narrow" charset="0"/>
                <a:cs typeface="Arial" panose="020B0604020202020204" pitchFamily="34" charset="0"/>
              </a:rPr>
              <a:t>T</a:t>
            </a:r>
            <a:r>
              <a:rPr lang="en-ZA" sz="1200" dirty="0">
                <a:latin typeface="Arial" panose="020B0604020202020204" pitchFamily="34" charset="0"/>
                <a:ea typeface="Arial Narrow" charset="0"/>
                <a:cs typeface="Arial" panose="020B0604020202020204" pitchFamily="34" charset="0"/>
              </a:rPr>
              <a:t>he basic actions to be taken will include the following;</a:t>
            </a:r>
          </a:p>
          <a:p>
            <a:pPr lvl="1" algn="just">
              <a:lnSpc>
                <a:spcPct val="150000"/>
              </a:lnSpc>
              <a:buFont typeface="Arial" pitchFamily="34" charset="0"/>
              <a:buChar char="•"/>
            </a:pPr>
            <a:r>
              <a:rPr lang="en-US" sz="1200" dirty="0">
                <a:latin typeface="Arial" panose="020B0604020202020204" pitchFamily="34" charset="0"/>
                <a:ea typeface="Arial Narrow" charset="0"/>
                <a:cs typeface="Arial" panose="020B0604020202020204" pitchFamily="34" charset="0"/>
              </a:rPr>
              <a:t>Ensuring that the top six posts ( Municipal Manager, finance, Technical , Corporate services, Community Development and Development Planning) are filled by competent people on time;</a:t>
            </a:r>
          </a:p>
          <a:p>
            <a:pPr lvl="1" algn="just">
              <a:lnSpc>
                <a:spcPct val="150000"/>
              </a:lnSpc>
              <a:buFont typeface="Arial" pitchFamily="34" charset="0"/>
              <a:buChar char="•"/>
            </a:pPr>
            <a:r>
              <a:rPr lang="en-US" sz="1200" dirty="0">
                <a:latin typeface="Arial" panose="020B0604020202020204" pitchFamily="34" charset="0"/>
                <a:ea typeface="Arial Narrow" charset="0"/>
                <a:cs typeface="Arial" panose="020B0604020202020204" pitchFamily="34" charset="0"/>
              </a:rPr>
              <a:t>Ensure that gender equity is considered when filling senior managers posts</a:t>
            </a:r>
            <a:endParaRPr lang="en-ZA" sz="1200" dirty="0">
              <a:latin typeface="Arial" panose="020B0604020202020204" pitchFamily="34" charset="0"/>
              <a:ea typeface="Arial Narrow" charset="0"/>
              <a:cs typeface="Arial" panose="020B0604020202020204" pitchFamily="34" charset="0"/>
            </a:endParaRPr>
          </a:p>
          <a:p>
            <a:pPr lvl="1" algn="just">
              <a:lnSpc>
                <a:spcPct val="150000"/>
              </a:lnSpc>
              <a:buFont typeface="Arial" pitchFamily="34" charset="0"/>
              <a:buChar char="•"/>
            </a:pPr>
            <a:r>
              <a:rPr lang="en-US" sz="1200" dirty="0">
                <a:latin typeface="Arial" panose="020B0604020202020204" pitchFamily="34" charset="0"/>
                <a:ea typeface="Arial Narrow" charset="0"/>
                <a:cs typeface="Arial" panose="020B0604020202020204" pitchFamily="34" charset="0"/>
              </a:rPr>
              <a:t>T</a:t>
            </a:r>
            <a:r>
              <a:rPr lang="en-ZA" sz="1200" dirty="0">
                <a:latin typeface="Arial" panose="020B0604020202020204" pitchFamily="34" charset="0"/>
                <a:ea typeface="Arial Narrow" charset="0"/>
                <a:cs typeface="Arial" panose="020B0604020202020204" pitchFamily="34" charset="0"/>
              </a:rPr>
              <a:t>hat municipal organograms are realistic and are responsive to the IDPs.  </a:t>
            </a:r>
          </a:p>
          <a:p>
            <a:pPr lvl="1" algn="just">
              <a:lnSpc>
                <a:spcPct val="150000"/>
              </a:lnSpc>
              <a:buFont typeface="Arial" pitchFamily="34" charset="0"/>
              <a:buChar char="•"/>
            </a:pPr>
            <a:r>
              <a:rPr lang="en-US" sz="1200" dirty="0">
                <a:latin typeface="Arial" panose="020B0604020202020204" pitchFamily="34" charset="0"/>
                <a:ea typeface="Arial Narrow" charset="0"/>
                <a:cs typeface="Arial" panose="020B0604020202020204" pitchFamily="34" charset="0"/>
              </a:rPr>
              <a:t>T</a:t>
            </a:r>
            <a:r>
              <a:rPr lang="en-ZA" sz="1200" dirty="0">
                <a:latin typeface="Arial" panose="020B0604020202020204" pitchFamily="34" charset="0"/>
                <a:ea typeface="Arial Narrow" charset="0"/>
                <a:cs typeface="Arial" panose="020B0604020202020204" pitchFamily="34" charset="0"/>
              </a:rPr>
              <a:t>here are sustainable platforms to engage organised labout to minimise disputes and disruptions </a:t>
            </a:r>
          </a:p>
          <a:p>
            <a:pPr marL="914400" lvl="2" indent="0" algn="just">
              <a:lnSpc>
                <a:spcPct val="150000"/>
              </a:lnSpc>
              <a:buNone/>
            </a:pPr>
            <a:endParaRPr lang="en-ZA" sz="1200" dirty="0">
              <a:latin typeface="Arial" panose="020B0604020202020204" pitchFamily="34" charset="0"/>
              <a:ea typeface="Arial Narrow" charset="0"/>
              <a:cs typeface="Arial" panose="020B0604020202020204" pitchFamily="34" charset="0"/>
            </a:endParaRPr>
          </a:p>
          <a:p>
            <a:pPr marL="914400" lvl="2" indent="0" algn="just">
              <a:lnSpc>
                <a:spcPct val="150000"/>
              </a:lnSpc>
              <a:buNone/>
            </a:pPr>
            <a:endParaRPr lang="en-ZA" sz="1200" dirty="0">
              <a:latin typeface="Arial" panose="020B0604020202020204" pitchFamily="34" charset="0"/>
              <a:ea typeface="Arial Narrow" charset="0"/>
              <a:cs typeface="Arial" panose="020B0604020202020204" pitchFamily="34" charset="0"/>
            </a:endParaRPr>
          </a:p>
        </p:txBody>
      </p:sp>
      <p:grpSp>
        <p:nvGrpSpPr>
          <p:cNvPr id="4" name="Group 3"/>
          <p:cNvGrpSpPr/>
          <p:nvPr/>
        </p:nvGrpSpPr>
        <p:grpSpPr>
          <a:xfrm>
            <a:off x="0" y="0"/>
            <a:ext cx="9906000" cy="903515"/>
            <a:chOff x="0" y="0"/>
            <a:chExt cx="9906000" cy="539643"/>
          </a:xfrm>
        </p:grpSpPr>
        <p:pic>
          <p:nvPicPr>
            <p:cNvPr id="5" name="Picture 4"/>
            <p:cNvPicPr>
              <a:picLocks noChangeAspect="1"/>
            </p:cNvPicPr>
            <p:nvPr/>
          </p:nvPicPr>
          <p:blipFill>
            <a:blip r:embed="rId2"/>
            <a:stretch>
              <a:fillRect/>
            </a:stretch>
          </p:blipFill>
          <p:spPr>
            <a:xfrm>
              <a:off x="0" y="0"/>
              <a:ext cx="9906000" cy="539643"/>
            </a:xfrm>
            <a:prstGeom prst="rect">
              <a:avLst/>
            </a:prstGeom>
            <a:noFill/>
          </p:spPr>
        </p:pic>
        <p:cxnSp>
          <p:nvCxnSpPr>
            <p:cNvPr id="6" name="Straight Connector 5"/>
            <p:cNvCxnSpPr/>
            <p:nvPr/>
          </p:nvCxnSpPr>
          <p:spPr>
            <a:xfrm>
              <a:off x="0" y="539643"/>
              <a:ext cx="9906000" cy="0"/>
            </a:xfrm>
            <a:prstGeom prst="line">
              <a:avLst/>
            </a:prstGeom>
            <a:ln>
              <a:solidFill>
                <a:srgbClr val="2C513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0" y="29770"/>
            <a:ext cx="9906000" cy="873747"/>
          </a:xfrm>
        </p:spPr>
        <p:txBody>
          <a:bodyPr>
            <a:normAutofit/>
          </a:bodyPr>
          <a:lstStyle/>
          <a:p>
            <a:r>
              <a:rPr lang="en-ZA" sz="1800" b="1" dirty="0">
                <a:latin typeface="Arial" pitchFamily="34" charset="0"/>
                <a:cs typeface="Arial" pitchFamily="34" charset="0"/>
              </a:rPr>
              <a:t>WAYFORWARD</a:t>
            </a:r>
          </a:p>
        </p:txBody>
      </p:sp>
      <p:sp>
        <p:nvSpPr>
          <p:cNvPr id="7" name="Slide Number Placeholder 6"/>
          <p:cNvSpPr>
            <a:spLocks noGrp="1"/>
          </p:cNvSpPr>
          <p:nvPr>
            <p:ph type="sldNum" sz="quarter" idx="4"/>
          </p:nvPr>
        </p:nvSpPr>
        <p:spPr>
          <a:xfrm>
            <a:off x="3105325" y="6344563"/>
            <a:ext cx="2311400" cy="365125"/>
          </a:xfrm>
        </p:spPr>
        <p:txBody>
          <a:bodyPr/>
          <a:lstStyle/>
          <a:p>
            <a:fld id="{39AC5568-C467-DA4E-A229-6C912B895CA4}" type="slidenum">
              <a:rPr lang="en-US" smtClean="0"/>
              <a:pPr/>
              <a:t>73</a:t>
            </a:fld>
            <a:endParaRPr lang="en-US" dirty="0"/>
          </a:p>
        </p:txBody>
      </p:sp>
    </p:spTree>
    <p:extLst>
      <p:ext uri="{BB962C8B-B14F-4D97-AF65-F5344CB8AC3E}">
        <p14:creationId xmlns:p14="http://schemas.microsoft.com/office/powerpoint/2010/main" val="17347155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0"/>
            <a:ext cx="9906000" cy="369332"/>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defTabSz="742950" eaLnBrk="1" hangingPunct="1">
              <a:defRPr/>
            </a:pPr>
            <a:r>
              <a:rPr lang="en-ZA" sz="1800" b="1" dirty="0">
                <a:solidFill>
                  <a:prstClr val="black"/>
                </a:solidFill>
                <a:ea typeface="+mj-ea"/>
                <a:cs typeface="Arial" pitchFamily="34" charset="0"/>
              </a:rPr>
              <a:t>WAYFORWARD</a:t>
            </a:r>
            <a:r>
              <a:rPr lang="en-US" sz="1800" b="1" dirty="0">
                <a:solidFill>
                  <a:prstClr val="black"/>
                </a:solidFill>
                <a:ea typeface="+mj-ea"/>
                <a:cs typeface="Arial" pitchFamily="34" charset="0"/>
              </a:rPr>
              <a:t>..</a:t>
            </a:r>
            <a:r>
              <a:rPr lang="en-ZA" sz="1800" b="1" dirty="0">
                <a:solidFill>
                  <a:prstClr val="black"/>
                </a:solidFill>
                <a:ea typeface="+mj-ea"/>
                <a:cs typeface="Arial" pitchFamily="34" charset="0"/>
              </a:rPr>
              <a:t> </a:t>
            </a:r>
            <a:endParaRPr kumimoji="0" lang="en-ZA" altLang="en-US" sz="1800" b="0" i="0" u="none" strike="noStrike" kern="1200" cap="none" spc="0" normalizeH="0" baseline="0" noProof="0" dirty="0">
              <a:ln>
                <a:noFill/>
              </a:ln>
              <a:solidFill>
                <a:srgbClr val="000000"/>
              </a:solidFill>
              <a:effectLst/>
              <a:uLnTx/>
              <a:uFillTx/>
              <a:latin typeface="Arial Rounded MT Bold" panose="020F0704030504030204" pitchFamily="34" charset="0"/>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74</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7" name="Content Placeholder 2"/>
          <p:cNvSpPr txBox="1">
            <a:spLocks/>
          </p:cNvSpPr>
          <p:nvPr/>
        </p:nvSpPr>
        <p:spPr>
          <a:xfrm>
            <a:off x="0" y="610289"/>
            <a:ext cx="9723967" cy="598351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ZA" sz="1400" b="1" dirty="0">
                <a:latin typeface="Arial" panose="020B0604020202020204" pitchFamily="34" charset="0"/>
                <a:ea typeface="Arial Narrow" charset="0"/>
                <a:cs typeface="Arial" panose="020B0604020202020204" pitchFamily="34" charset="0"/>
              </a:rPr>
              <a:t>5. 	</a:t>
            </a:r>
            <a:r>
              <a:rPr lang="en-ZA" sz="1200" b="1" dirty="0">
                <a:latin typeface="Arial" panose="020B0604020202020204" pitchFamily="34" charset="0"/>
                <a:ea typeface="Arial Narrow" charset="0"/>
                <a:cs typeface="Arial" panose="020B0604020202020204" pitchFamily="34" charset="0"/>
              </a:rPr>
              <a:t>Financial Management :  </a:t>
            </a:r>
          </a:p>
          <a:p>
            <a:pPr marL="446088" indent="0" algn="just">
              <a:lnSpc>
                <a:spcPct val="150000"/>
              </a:lnSpc>
              <a:buFont typeface="Arial"/>
              <a:buNone/>
            </a:pPr>
            <a:r>
              <a:rPr lang="en-ZA" sz="1200" dirty="0">
                <a:latin typeface="Arial" panose="020B0604020202020204" pitchFamily="34" charset="0"/>
                <a:ea typeface="Arial Narrow" charset="0"/>
                <a:cs typeface="Arial" panose="020B0604020202020204" pitchFamily="34" charset="0"/>
              </a:rPr>
              <a:t>Sound financial management is </a:t>
            </a:r>
            <a:r>
              <a:rPr lang="en-ZA" sz="1200" dirty="0" err="1">
                <a:latin typeface="Arial" panose="020B0604020202020204" pitchFamily="34" charset="0"/>
                <a:ea typeface="Arial Narrow" charset="0"/>
                <a:cs typeface="Arial" panose="020B0604020202020204" pitchFamily="34" charset="0"/>
              </a:rPr>
              <a:t>intergral</a:t>
            </a:r>
            <a:r>
              <a:rPr lang="en-ZA" sz="1200" dirty="0">
                <a:latin typeface="Arial" panose="020B0604020202020204" pitchFamily="34" charset="0"/>
                <a:ea typeface="Arial Narrow" charset="0"/>
                <a:cs typeface="Arial" panose="020B0604020202020204" pitchFamily="34" charset="0"/>
              </a:rPr>
              <a:t> to the success of local government. Ensuring sound financial management and accounting, and prudently manage resources so as to sustainably deliver services and bring development to communities. </a:t>
            </a:r>
          </a:p>
          <a:p>
            <a:pPr marL="446088" indent="0" algn="just">
              <a:lnSpc>
                <a:spcPct val="150000"/>
              </a:lnSpc>
              <a:buFont typeface="Arial"/>
              <a:buNone/>
            </a:pPr>
            <a:r>
              <a:rPr lang="en-ZA" sz="1200" dirty="0">
                <a:latin typeface="Arial" panose="020B0604020202020204" pitchFamily="34" charset="0"/>
                <a:ea typeface="Arial Narrow" charset="0"/>
                <a:cs typeface="Arial" panose="020B0604020202020204" pitchFamily="34" charset="0"/>
              </a:rPr>
              <a:t>Performance against the following indicators will be constantly monitored:</a:t>
            </a:r>
          </a:p>
          <a:p>
            <a:pPr lvl="1" algn="just">
              <a:lnSpc>
                <a:spcPct val="150000"/>
              </a:lnSpc>
              <a:buFont typeface="Arial"/>
              <a:buChar char="•"/>
            </a:pPr>
            <a:r>
              <a:rPr lang="en-ZA" sz="1200" dirty="0">
                <a:latin typeface="Arial" panose="020B0604020202020204" pitchFamily="34" charset="0"/>
                <a:ea typeface="Arial Narrow" charset="0"/>
                <a:cs typeface="Arial" panose="020B0604020202020204" pitchFamily="34" charset="0"/>
              </a:rPr>
              <a:t>The number of disclaimers in the last three  years ;</a:t>
            </a:r>
          </a:p>
          <a:p>
            <a:pPr lvl="1" algn="just">
              <a:lnSpc>
                <a:spcPct val="150000"/>
              </a:lnSpc>
              <a:buFont typeface="Arial"/>
              <a:buChar char="•"/>
            </a:pPr>
            <a:r>
              <a:rPr lang="en-US" sz="1200" dirty="0">
                <a:latin typeface="Arial" panose="020B0604020202020204" pitchFamily="34" charset="0"/>
                <a:ea typeface="Arial Narrow" charset="0"/>
                <a:cs typeface="Arial" panose="020B0604020202020204" pitchFamily="34" charset="0"/>
              </a:rPr>
              <a:t>Whether the budgets are cash backed;</a:t>
            </a:r>
          </a:p>
          <a:p>
            <a:pPr lvl="1" algn="just">
              <a:lnSpc>
                <a:spcPct val="150000"/>
              </a:lnSpc>
              <a:buFont typeface="Arial"/>
              <a:buChar char="•"/>
            </a:pPr>
            <a:r>
              <a:rPr lang="en-US" sz="1200" dirty="0">
                <a:latin typeface="Arial" panose="020B0604020202020204" pitchFamily="34" charset="0"/>
                <a:ea typeface="Arial Narrow" charset="0"/>
                <a:cs typeface="Arial" panose="020B0604020202020204" pitchFamily="34" charset="0"/>
              </a:rPr>
              <a:t>The percentage of revenue collected;</a:t>
            </a:r>
          </a:p>
          <a:p>
            <a:pPr lvl="1" algn="just">
              <a:lnSpc>
                <a:spcPct val="150000"/>
              </a:lnSpc>
              <a:buFont typeface="Arial"/>
              <a:buChar char="•"/>
            </a:pPr>
            <a:r>
              <a:rPr lang="en-US" sz="1200" dirty="0">
                <a:latin typeface="Arial" panose="020B0604020202020204" pitchFamily="34" charset="0"/>
                <a:ea typeface="Arial Narrow" charset="0"/>
                <a:cs typeface="Arial" panose="020B0604020202020204" pitchFamily="34" charset="0"/>
              </a:rPr>
              <a:t>The efficiency and functionality of supply chain management</a:t>
            </a:r>
          </a:p>
          <a:p>
            <a:pPr lvl="1" algn="just">
              <a:lnSpc>
                <a:spcPct val="150000"/>
              </a:lnSpc>
              <a:buFont typeface="Arial"/>
              <a:buChar char="•"/>
            </a:pPr>
            <a:r>
              <a:rPr lang="en-US" sz="1200" dirty="0">
                <a:latin typeface="Arial" panose="020B0604020202020204" pitchFamily="34" charset="0"/>
                <a:ea typeface="Arial Narrow" charset="0"/>
                <a:cs typeface="Arial" panose="020B0604020202020204" pitchFamily="34" charset="0"/>
              </a:rPr>
              <a:t>Payment of Eskom debts</a:t>
            </a:r>
          </a:p>
          <a:p>
            <a:pPr marL="352306" lvl="0" indent="-285750">
              <a:lnSpc>
                <a:spcPct val="150000"/>
              </a:lnSpc>
              <a:spcBef>
                <a:spcPts val="488"/>
              </a:spcBef>
              <a:buFont typeface="Arial" panose="020B0604020202020204" pitchFamily="34" charset="0"/>
              <a:buChar char="•"/>
            </a:pPr>
            <a:r>
              <a:rPr lang="en-ZA" sz="1200" kern="0" dirty="0">
                <a:solidFill>
                  <a:prstClr val="black"/>
                </a:solidFill>
                <a:latin typeface="Arial" panose="020B0604020202020204" pitchFamily="34" charset="0"/>
                <a:ea typeface="Arial Narrow" charset="0"/>
                <a:cs typeface="Arial" panose="020B0604020202020204" pitchFamily="34" charset="0"/>
              </a:rPr>
              <a:t>Due to the current challenges experienced by some  municipalities.. COGTA and PT will be placing focusing on the following municipalities</a:t>
            </a:r>
          </a:p>
          <a:p>
            <a:pPr marL="809506" lvl="1">
              <a:lnSpc>
                <a:spcPct val="150000"/>
              </a:lnSpc>
              <a:spcBef>
                <a:spcPts val="488"/>
              </a:spcBef>
              <a:buFont typeface="Wingdings" panose="05000000000000000000" pitchFamily="2" charset="2"/>
              <a:buChar char="ü"/>
            </a:pPr>
            <a:r>
              <a:rPr lang="en-ZA" sz="1200" kern="0" dirty="0" err="1">
                <a:solidFill>
                  <a:prstClr val="black"/>
                </a:solidFill>
                <a:latin typeface="Arial" panose="020B0604020202020204" pitchFamily="34" charset="0"/>
                <a:ea typeface="Arial Narrow" charset="0"/>
                <a:cs typeface="Arial" panose="020B0604020202020204" pitchFamily="34" charset="0"/>
              </a:rPr>
              <a:t>Lekwa</a:t>
            </a:r>
            <a:r>
              <a:rPr lang="en-ZA" sz="1200" kern="0" dirty="0">
                <a:solidFill>
                  <a:prstClr val="black"/>
                </a:solidFill>
                <a:latin typeface="Arial" panose="020B0604020202020204" pitchFamily="34" charset="0"/>
                <a:ea typeface="Arial Narrow" charset="0"/>
                <a:cs typeface="Arial" panose="020B0604020202020204" pitchFamily="34" charset="0"/>
              </a:rPr>
              <a:t> LM</a:t>
            </a:r>
          </a:p>
          <a:p>
            <a:pPr marL="809506" lvl="1">
              <a:lnSpc>
                <a:spcPct val="150000"/>
              </a:lnSpc>
              <a:spcBef>
                <a:spcPts val="488"/>
              </a:spcBef>
              <a:buFont typeface="Wingdings" panose="05000000000000000000" pitchFamily="2" charset="2"/>
              <a:buChar char="ü"/>
            </a:pPr>
            <a:r>
              <a:rPr lang="en-ZA" sz="1200" kern="0" dirty="0" err="1">
                <a:solidFill>
                  <a:prstClr val="black"/>
                </a:solidFill>
                <a:latin typeface="Arial" panose="020B0604020202020204" pitchFamily="34" charset="0"/>
                <a:ea typeface="Arial Narrow" charset="0"/>
                <a:cs typeface="Arial" panose="020B0604020202020204" pitchFamily="34" charset="0"/>
              </a:rPr>
              <a:t>Mkhondo</a:t>
            </a:r>
            <a:r>
              <a:rPr lang="en-ZA" sz="1200" kern="0" dirty="0">
                <a:solidFill>
                  <a:prstClr val="black"/>
                </a:solidFill>
                <a:latin typeface="Arial" panose="020B0604020202020204" pitchFamily="34" charset="0"/>
                <a:ea typeface="Arial Narrow" charset="0"/>
                <a:cs typeface="Arial" panose="020B0604020202020204" pitchFamily="34" charset="0"/>
              </a:rPr>
              <a:t>  LM</a:t>
            </a:r>
          </a:p>
          <a:p>
            <a:pPr marL="809506" lvl="1">
              <a:lnSpc>
                <a:spcPct val="150000"/>
              </a:lnSpc>
              <a:spcBef>
                <a:spcPts val="488"/>
              </a:spcBef>
              <a:buFont typeface="Wingdings" panose="05000000000000000000" pitchFamily="2" charset="2"/>
              <a:buChar char="ü"/>
            </a:pPr>
            <a:r>
              <a:rPr lang="en-ZA" sz="1200" kern="0" dirty="0" err="1">
                <a:solidFill>
                  <a:prstClr val="black"/>
                </a:solidFill>
                <a:latin typeface="Arial" panose="020B0604020202020204" pitchFamily="34" charset="0"/>
                <a:ea typeface="Arial Narrow" charset="0"/>
                <a:cs typeface="Arial" panose="020B0604020202020204" pitchFamily="34" charset="0"/>
              </a:rPr>
              <a:t>Msukaligwa</a:t>
            </a:r>
            <a:r>
              <a:rPr lang="en-ZA" sz="1200" kern="0" dirty="0">
                <a:solidFill>
                  <a:prstClr val="black"/>
                </a:solidFill>
                <a:latin typeface="Arial" panose="020B0604020202020204" pitchFamily="34" charset="0"/>
                <a:ea typeface="Arial Narrow" charset="0"/>
                <a:cs typeface="Arial" panose="020B0604020202020204" pitchFamily="34" charset="0"/>
              </a:rPr>
              <a:t> LM</a:t>
            </a:r>
          </a:p>
          <a:p>
            <a:pPr marL="809506" lvl="1">
              <a:lnSpc>
                <a:spcPct val="150000"/>
              </a:lnSpc>
              <a:spcBef>
                <a:spcPts val="488"/>
              </a:spcBef>
              <a:buFont typeface="Wingdings" panose="05000000000000000000" pitchFamily="2" charset="2"/>
              <a:buChar char="ü"/>
            </a:pPr>
            <a:r>
              <a:rPr lang="en-ZA" sz="1200" kern="0" dirty="0">
                <a:solidFill>
                  <a:prstClr val="black"/>
                </a:solidFill>
                <a:latin typeface="Arial" panose="020B0604020202020204" pitchFamily="34" charset="0"/>
                <a:ea typeface="Arial Narrow" charset="0"/>
                <a:cs typeface="Arial" panose="020B0604020202020204" pitchFamily="34" charset="0"/>
              </a:rPr>
              <a:t>Nkomazi</a:t>
            </a:r>
          </a:p>
          <a:p>
            <a:pPr marL="279400" lvl="1" indent="-171450">
              <a:lnSpc>
                <a:spcPct val="150000"/>
              </a:lnSpc>
              <a:spcBef>
                <a:spcPts val="488"/>
              </a:spcBef>
              <a:buFont typeface="Arial" charset="0"/>
              <a:buChar char="•"/>
            </a:pPr>
            <a:r>
              <a:rPr lang="en-ZA" sz="1200" kern="0" dirty="0">
                <a:solidFill>
                  <a:prstClr val="black"/>
                </a:solidFill>
                <a:latin typeface="Arial" panose="020B0604020202020204" pitchFamily="34" charset="0"/>
                <a:ea typeface="Arial Narrow" charset="0"/>
                <a:cs typeface="Arial" panose="020B0604020202020204" pitchFamily="34" charset="0"/>
              </a:rPr>
              <a:t>These municipalities have been largely affected by governance issues caused by the instability in the municipal councils.</a:t>
            </a:r>
          </a:p>
          <a:p>
            <a:pPr marL="279400" lvl="1" indent="-171450">
              <a:lnSpc>
                <a:spcPct val="150000"/>
              </a:lnSpc>
              <a:spcBef>
                <a:spcPts val="488"/>
              </a:spcBef>
              <a:buFont typeface="Arial" charset="0"/>
              <a:buChar char="•"/>
            </a:pPr>
            <a:r>
              <a:rPr lang="en-ZA" sz="1200" kern="0" dirty="0">
                <a:solidFill>
                  <a:prstClr val="black"/>
                </a:solidFill>
                <a:latin typeface="Arial" panose="020B0604020202020204" pitchFamily="34" charset="0"/>
                <a:ea typeface="Arial Narrow" charset="0"/>
                <a:cs typeface="Arial" panose="020B0604020202020204" pitchFamily="34" charset="0"/>
              </a:rPr>
              <a:t>Two of these municipalities (</a:t>
            </a:r>
            <a:r>
              <a:rPr lang="en-ZA" sz="1200" kern="0" dirty="0" err="1">
                <a:solidFill>
                  <a:prstClr val="black"/>
                </a:solidFill>
                <a:latin typeface="Arial" panose="020B0604020202020204" pitchFamily="34" charset="0"/>
                <a:ea typeface="Arial Narrow" charset="0"/>
                <a:cs typeface="Arial" panose="020B0604020202020204" pitchFamily="34" charset="0"/>
              </a:rPr>
              <a:t>Lekwa</a:t>
            </a:r>
            <a:r>
              <a:rPr lang="en-ZA" sz="1200" kern="0" dirty="0">
                <a:solidFill>
                  <a:prstClr val="black"/>
                </a:solidFill>
                <a:latin typeface="Arial" panose="020B0604020202020204" pitchFamily="34" charset="0"/>
                <a:ea typeface="Arial Narrow" charset="0"/>
                <a:cs typeface="Arial" panose="020B0604020202020204" pitchFamily="34" charset="0"/>
              </a:rPr>
              <a:t>, </a:t>
            </a:r>
            <a:r>
              <a:rPr lang="en-ZA" sz="1200" kern="0" dirty="0" err="1">
                <a:solidFill>
                  <a:prstClr val="black"/>
                </a:solidFill>
                <a:latin typeface="Arial" panose="020B0604020202020204" pitchFamily="34" charset="0"/>
                <a:ea typeface="Arial Narrow" charset="0"/>
                <a:cs typeface="Arial" panose="020B0604020202020204" pitchFamily="34" charset="0"/>
              </a:rPr>
              <a:t>Msukaligwa</a:t>
            </a:r>
            <a:r>
              <a:rPr lang="en-ZA" sz="1200" kern="0" dirty="0">
                <a:solidFill>
                  <a:prstClr val="black"/>
                </a:solidFill>
                <a:latin typeface="Arial" panose="020B0604020202020204" pitchFamily="34" charset="0"/>
                <a:ea typeface="Arial Narrow" charset="0"/>
                <a:cs typeface="Arial" panose="020B0604020202020204" pitchFamily="34" charset="0"/>
              </a:rPr>
              <a:t> and Nkomazi) have not appointed MMs. They have however started the recruitment processes. </a:t>
            </a:r>
            <a:r>
              <a:rPr lang="en-ZA" sz="1200" kern="0" dirty="0" err="1">
                <a:solidFill>
                  <a:prstClr val="black"/>
                </a:solidFill>
                <a:latin typeface="Arial" panose="020B0604020202020204" pitchFamily="34" charset="0"/>
                <a:ea typeface="Arial Narrow" charset="0"/>
                <a:cs typeface="Arial" panose="020B0604020202020204" pitchFamily="34" charset="0"/>
              </a:rPr>
              <a:t>Lekwa</a:t>
            </a:r>
            <a:r>
              <a:rPr lang="en-ZA" sz="1200" kern="0" dirty="0">
                <a:solidFill>
                  <a:prstClr val="black"/>
                </a:solidFill>
                <a:latin typeface="Arial" panose="020B0604020202020204" pitchFamily="34" charset="0"/>
                <a:ea typeface="Arial Narrow" charset="0"/>
                <a:cs typeface="Arial" panose="020B0604020202020204" pitchFamily="34" charset="0"/>
              </a:rPr>
              <a:t> has appointed an MM.</a:t>
            </a:r>
          </a:p>
          <a:p>
            <a:pPr lvl="1" algn="just">
              <a:lnSpc>
                <a:spcPct val="150000"/>
              </a:lnSpc>
              <a:buFont typeface="Arial"/>
              <a:buChar char="•"/>
            </a:pPr>
            <a:endParaRPr lang="en-US" sz="1200" dirty="0">
              <a:latin typeface="Arial" panose="020B0604020202020204" pitchFamily="34" charset="0"/>
              <a:ea typeface="Arial Narrow" charset="0"/>
              <a:cs typeface="Arial" panose="020B0604020202020204" pitchFamily="34" charset="0"/>
            </a:endParaRPr>
          </a:p>
        </p:txBody>
      </p:sp>
    </p:spTree>
    <p:extLst>
      <p:ext uri="{BB962C8B-B14F-4D97-AF65-F5344CB8AC3E}">
        <p14:creationId xmlns:p14="http://schemas.microsoft.com/office/powerpoint/2010/main" val="1198943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0"/>
            <a:ext cx="9906000" cy="369332"/>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defTabSz="742950" eaLnBrk="1" hangingPunct="1">
              <a:defRPr/>
            </a:pPr>
            <a:r>
              <a:rPr lang="en-ZA" sz="1800" b="1" dirty="0">
                <a:solidFill>
                  <a:prstClr val="black"/>
                </a:solidFill>
                <a:ea typeface="+mj-ea"/>
                <a:cs typeface="Arial" pitchFamily="34" charset="0"/>
              </a:rPr>
              <a:t>WAYFORWARD</a:t>
            </a:r>
            <a:r>
              <a:rPr lang="en-US" sz="1800" b="1" dirty="0">
                <a:solidFill>
                  <a:prstClr val="black"/>
                </a:solidFill>
                <a:ea typeface="+mj-ea"/>
                <a:cs typeface="Arial" pitchFamily="34" charset="0"/>
              </a:rPr>
              <a:t>..</a:t>
            </a:r>
            <a:r>
              <a:rPr lang="en-ZA" sz="1800" b="1" dirty="0">
                <a:solidFill>
                  <a:prstClr val="black"/>
                </a:solidFill>
                <a:ea typeface="+mj-ea"/>
                <a:cs typeface="Arial" pitchFamily="34" charset="0"/>
              </a:rPr>
              <a:t> </a:t>
            </a:r>
            <a:endParaRPr kumimoji="0" lang="en-ZA" altLang="en-US" sz="1800" b="0" i="0" u="none" strike="noStrike" kern="1200" cap="none" spc="0" normalizeH="0" baseline="0" noProof="0" dirty="0">
              <a:ln>
                <a:noFill/>
              </a:ln>
              <a:solidFill>
                <a:srgbClr val="000000"/>
              </a:solidFill>
              <a:effectLst/>
              <a:uLnTx/>
              <a:uFillTx/>
              <a:latin typeface="Arial Rounded MT Bold" panose="020F0704030504030204" pitchFamily="34" charset="0"/>
              <a:cs typeface="Arial Black"/>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75</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2" name="Rectangle 1"/>
          <p:cNvSpPr/>
          <p:nvPr/>
        </p:nvSpPr>
        <p:spPr>
          <a:xfrm>
            <a:off x="16931" y="597932"/>
            <a:ext cx="9635067" cy="5698996"/>
          </a:xfrm>
          <a:prstGeom prst="rect">
            <a:avLst/>
          </a:prstGeom>
        </p:spPr>
        <p:txBody>
          <a:bodyPr wrap="square">
            <a:spAutoFit/>
          </a:bodyPr>
          <a:lstStyle/>
          <a:p>
            <a:pPr marL="279400" lvl="1" indent="-171450">
              <a:lnSpc>
                <a:spcPct val="150000"/>
              </a:lnSpc>
              <a:spcBef>
                <a:spcPts val="488"/>
              </a:spcBef>
              <a:buFont typeface="Arial" charset="0"/>
              <a:buChar char="•"/>
            </a:pPr>
            <a:r>
              <a:rPr lang="en-ZA" sz="1200" kern="0" dirty="0" err="1">
                <a:solidFill>
                  <a:prstClr val="black"/>
                </a:solidFill>
                <a:latin typeface="Arial" panose="020B0604020202020204" pitchFamily="34" charset="0"/>
                <a:ea typeface="Arial Narrow" charset="0"/>
                <a:cs typeface="Arial" panose="020B0604020202020204" pitchFamily="34" charset="0"/>
              </a:rPr>
              <a:t>Lekwa</a:t>
            </a:r>
            <a:r>
              <a:rPr lang="en-ZA" sz="1200" kern="0" dirty="0">
                <a:solidFill>
                  <a:prstClr val="black"/>
                </a:solidFill>
                <a:latin typeface="Arial" panose="020B0604020202020204" pitchFamily="34" charset="0"/>
                <a:ea typeface="Arial Narrow" charset="0"/>
                <a:cs typeface="Arial" panose="020B0604020202020204" pitchFamily="34" charset="0"/>
              </a:rPr>
              <a:t> has been on a disclaimer for the past three consecutive financial years.</a:t>
            </a:r>
          </a:p>
          <a:p>
            <a:pPr marL="107950" lvl="1">
              <a:lnSpc>
                <a:spcPct val="150000"/>
              </a:lnSpc>
              <a:spcBef>
                <a:spcPts val="488"/>
              </a:spcBef>
            </a:pPr>
            <a:r>
              <a:rPr lang="en-ZA" sz="1200" b="1" kern="0" dirty="0">
                <a:solidFill>
                  <a:prstClr val="black"/>
                </a:solidFill>
                <a:latin typeface="Arial" panose="020B0604020202020204" pitchFamily="34" charset="0"/>
                <a:ea typeface="Arial Narrow" charset="0"/>
                <a:cs typeface="Arial" panose="020B0604020202020204" pitchFamily="34" charset="0"/>
              </a:rPr>
              <a:t>Audit Support</a:t>
            </a:r>
          </a:p>
          <a:p>
            <a:pPr marL="393700" lvl="1" indent="-285750">
              <a:lnSpc>
                <a:spcPct val="150000"/>
              </a:lnSpc>
              <a:spcBef>
                <a:spcPts val="488"/>
              </a:spcBef>
              <a:buFont typeface="Arial" charset="0"/>
              <a:buChar char="•"/>
            </a:pPr>
            <a:r>
              <a:rPr lang="en-ZA" sz="1200" kern="0" dirty="0">
                <a:solidFill>
                  <a:prstClr val="black"/>
                </a:solidFill>
                <a:latin typeface="Arial" panose="020B0604020202020204" pitchFamily="34" charset="0"/>
                <a:ea typeface="Arial Narrow" charset="0"/>
                <a:cs typeface="Arial" panose="020B0604020202020204" pitchFamily="34" charset="0"/>
              </a:rPr>
              <a:t>The province has developed an Integrated Audit Improvement Support  Plan( IAISP) to support municipalities improve on their audit outcomes. This plan responds to areas of challenges that have been identified by the Auditor General.</a:t>
            </a:r>
          </a:p>
          <a:p>
            <a:pPr marL="393700" lvl="1" indent="-285750">
              <a:lnSpc>
                <a:spcPct val="150000"/>
              </a:lnSpc>
              <a:spcBef>
                <a:spcPts val="488"/>
              </a:spcBef>
              <a:buFont typeface="Arial" charset="0"/>
              <a:buChar char="•"/>
            </a:pPr>
            <a:r>
              <a:rPr lang="en-ZA" sz="1200" kern="0" dirty="0">
                <a:solidFill>
                  <a:prstClr val="black"/>
                </a:solidFill>
                <a:latin typeface="Arial" panose="020B0604020202020204" pitchFamily="34" charset="0"/>
                <a:ea typeface="Arial Narrow" charset="0"/>
                <a:cs typeface="Arial" panose="020B0604020202020204" pitchFamily="34" charset="0"/>
              </a:rPr>
              <a:t>The IAISP is plan developed with COGTA, Provincial Treasury, SALGA and the 3 Districts.</a:t>
            </a:r>
          </a:p>
          <a:p>
            <a:pPr marL="393700" lvl="1" indent="-285750">
              <a:lnSpc>
                <a:spcPct val="150000"/>
              </a:lnSpc>
              <a:spcBef>
                <a:spcPts val="488"/>
              </a:spcBef>
              <a:buFont typeface="Arial" charset="0"/>
              <a:buChar char="•"/>
            </a:pPr>
            <a:r>
              <a:rPr lang="en-ZA" sz="1200" kern="0" dirty="0">
                <a:solidFill>
                  <a:prstClr val="black"/>
                </a:solidFill>
                <a:latin typeface="Arial" panose="020B0604020202020204" pitchFamily="34" charset="0"/>
                <a:ea typeface="Arial Narrow" charset="0"/>
                <a:cs typeface="Arial" panose="020B0604020202020204" pitchFamily="34" charset="0"/>
              </a:rPr>
              <a:t>After the 2021 audit, the adverse , disclaimed  and qualified municipalities were identified  for municipal specific support. Support will also be provided to all other municipalities. The eight municipalities falling in this category are the following:</a:t>
            </a:r>
          </a:p>
          <a:p>
            <a:pPr marL="587375" lvl="1" indent="47625">
              <a:lnSpc>
                <a:spcPct val="150000"/>
              </a:lnSpc>
              <a:spcBef>
                <a:spcPts val="488"/>
              </a:spcBef>
            </a:pPr>
            <a:r>
              <a:rPr lang="en-ZA" sz="1200" kern="0" dirty="0">
                <a:solidFill>
                  <a:prstClr val="black"/>
                </a:solidFill>
                <a:latin typeface="Arial" panose="020B0604020202020204" pitchFamily="34" charset="0"/>
                <a:ea typeface="Arial Narrow" charset="0"/>
                <a:cs typeface="Arial" panose="020B0604020202020204" pitchFamily="34" charset="0"/>
              </a:rPr>
              <a:t>(</a:t>
            </a:r>
            <a:r>
              <a:rPr lang="en-ZA" sz="1200" kern="0" dirty="0" err="1">
                <a:solidFill>
                  <a:prstClr val="black"/>
                </a:solidFill>
                <a:latin typeface="Arial" panose="020B0604020202020204" pitchFamily="34" charset="0"/>
                <a:ea typeface="Arial Narrow" charset="0"/>
                <a:cs typeface="Arial" panose="020B0604020202020204" pitchFamily="34" charset="0"/>
              </a:rPr>
              <a:t>i</a:t>
            </a:r>
            <a:r>
              <a:rPr lang="en-ZA" sz="1200" kern="0" dirty="0">
                <a:solidFill>
                  <a:prstClr val="black"/>
                </a:solidFill>
                <a:latin typeface="Arial" panose="020B0604020202020204" pitchFamily="34" charset="0"/>
                <a:ea typeface="Arial Narrow" charset="0"/>
                <a:cs typeface="Arial" panose="020B0604020202020204" pitchFamily="34" charset="0"/>
              </a:rPr>
              <a:t>) Dr JS </a:t>
            </a:r>
            <a:r>
              <a:rPr lang="en-ZA" sz="1200" kern="0" dirty="0" err="1">
                <a:solidFill>
                  <a:prstClr val="black"/>
                </a:solidFill>
                <a:latin typeface="Arial" panose="020B0604020202020204" pitchFamily="34" charset="0"/>
                <a:ea typeface="Arial Narrow" charset="0"/>
                <a:cs typeface="Arial" panose="020B0604020202020204" pitchFamily="34" charset="0"/>
              </a:rPr>
              <a:t>Moroka</a:t>
            </a:r>
            <a:r>
              <a:rPr lang="en-ZA" sz="1200" kern="0" dirty="0">
                <a:solidFill>
                  <a:prstClr val="black"/>
                </a:solidFill>
                <a:latin typeface="Arial" panose="020B0604020202020204" pitchFamily="34" charset="0"/>
                <a:ea typeface="Arial Narrow" charset="0"/>
                <a:cs typeface="Arial" panose="020B0604020202020204" pitchFamily="34" charset="0"/>
              </a:rPr>
              <a:t> (Disclaimer)</a:t>
            </a:r>
          </a:p>
          <a:p>
            <a:pPr marL="635000" lvl="1">
              <a:lnSpc>
                <a:spcPct val="150000"/>
              </a:lnSpc>
              <a:spcBef>
                <a:spcPts val="488"/>
              </a:spcBef>
            </a:pPr>
            <a:r>
              <a:rPr lang="en-ZA" sz="1200" kern="0" dirty="0">
                <a:solidFill>
                  <a:prstClr val="black"/>
                </a:solidFill>
                <a:latin typeface="Arial" panose="020B0604020202020204" pitchFamily="34" charset="0"/>
                <a:ea typeface="Arial Narrow" charset="0"/>
                <a:cs typeface="Arial" panose="020B0604020202020204" pitchFamily="34" charset="0"/>
              </a:rPr>
              <a:t>(ii) </a:t>
            </a:r>
            <a:r>
              <a:rPr lang="en-ZA" sz="1200" kern="0" dirty="0" err="1">
                <a:solidFill>
                  <a:prstClr val="black"/>
                </a:solidFill>
                <a:latin typeface="Arial" panose="020B0604020202020204" pitchFamily="34" charset="0"/>
                <a:ea typeface="Arial Narrow" charset="0"/>
                <a:cs typeface="Arial" panose="020B0604020202020204" pitchFamily="34" charset="0"/>
              </a:rPr>
              <a:t>Lekwa</a:t>
            </a:r>
            <a:r>
              <a:rPr lang="en-ZA" sz="1200" kern="0" dirty="0">
                <a:solidFill>
                  <a:prstClr val="black"/>
                </a:solidFill>
                <a:latin typeface="Arial" panose="020B0604020202020204" pitchFamily="34" charset="0"/>
                <a:ea typeface="Arial Narrow" charset="0"/>
                <a:cs typeface="Arial" panose="020B0604020202020204" pitchFamily="34" charset="0"/>
              </a:rPr>
              <a:t> (Disclaimer)</a:t>
            </a:r>
          </a:p>
          <a:p>
            <a:pPr marL="635000" lvl="1">
              <a:lnSpc>
                <a:spcPct val="150000"/>
              </a:lnSpc>
              <a:spcBef>
                <a:spcPts val="488"/>
              </a:spcBef>
            </a:pPr>
            <a:r>
              <a:rPr lang="en-ZA" sz="1200" kern="0" dirty="0">
                <a:solidFill>
                  <a:prstClr val="black"/>
                </a:solidFill>
                <a:latin typeface="Arial" panose="020B0604020202020204" pitchFamily="34" charset="0"/>
                <a:ea typeface="Arial Narrow" charset="0"/>
                <a:cs typeface="Arial" panose="020B0604020202020204" pitchFamily="34" charset="0"/>
              </a:rPr>
              <a:t>(iii) </a:t>
            </a:r>
            <a:r>
              <a:rPr lang="en-ZA" sz="1200" kern="0" dirty="0" err="1">
                <a:solidFill>
                  <a:prstClr val="black"/>
                </a:solidFill>
                <a:latin typeface="Arial" panose="020B0604020202020204" pitchFamily="34" charset="0"/>
                <a:ea typeface="Arial Narrow" charset="0"/>
                <a:cs typeface="Arial" panose="020B0604020202020204" pitchFamily="34" charset="0"/>
              </a:rPr>
              <a:t>Dipaleseng</a:t>
            </a:r>
            <a:r>
              <a:rPr lang="en-ZA" sz="1200" kern="0" dirty="0">
                <a:solidFill>
                  <a:prstClr val="black"/>
                </a:solidFill>
                <a:latin typeface="Arial" panose="020B0604020202020204" pitchFamily="34" charset="0"/>
                <a:ea typeface="Arial Narrow" charset="0"/>
                <a:cs typeface="Arial" panose="020B0604020202020204" pitchFamily="34" charset="0"/>
              </a:rPr>
              <a:t> ( Disclaimer)</a:t>
            </a:r>
          </a:p>
          <a:p>
            <a:pPr marL="635000" lvl="1">
              <a:lnSpc>
                <a:spcPct val="150000"/>
              </a:lnSpc>
              <a:spcBef>
                <a:spcPts val="488"/>
              </a:spcBef>
            </a:pPr>
            <a:r>
              <a:rPr lang="en-ZA" sz="1200" kern="0" dirty="0">
                <a:solidFill>
                  <a:prstClr val="black"/>
                </a:solidFill>
                <a:latin typeface="Arial" panose="020B0604020202020204" pitchFamily="34" charset="0"/>
                <a:ea typeface="Arial Narrow" charset="0"/>
                <a:cs typeface="Arial" panose="020B0604020202020204" pitchFamily="34" charset="0"/>
              </a:rPr>
              <a:t>(iv) </a:t>
            </a:r>
            <a:r>
              <a:rPr lang="en-ZA" sz="1200" kern="0" dirty="0" err="1">
                <a:solidFill>
                  <a:prstClr val="black"/>
                </a:solidFill>
                <a:latin typeface="Arial" panose="020B0604020202020204" pitchFamily="34" charset="0"/>
                <a:ea typeface="Arial Narrow" charset="0"/>
                <a:cs typeface="Arial" panose="020B0604020202020204" pitchFamily="34" charset="0"/>
              </a:rPr>
              <a:t>Emakhazeni</a:t>
            </a:r>
            <a:r>
              <a:rPr lang="en-ZA" sz="1200" kern="0" dirty="0">
                <a:solidFill>
                  <a:prstClr val="black"/>
                </a:solidFill>
                <a:latin typeface="Arial" panose="020B0604020202020204" pitchFamily="34" charset="0"/>
                <a:ea typeface="Arial Narrow" charset="0"/>
                <a:cs typeface="Arial" panose="020B0604020202020204" pitchFamily="34" charset="0"/>
              </a:rPr>
              <a:t> ( Adverse)</a:t>
            </a:r>
          </a:p>
          <a:p>
            <a:pPr marL="635000" lvl="1">
              <a:lnSpc>
                <a:spcPct val="150000"/>
              </a:lnSpc>
              <a:spcBef>
                <a:spcPts val="488"/>
              </a:spcBef>
            </a:pPr>
            <a:r>
              <a:rPr lang="en-ZA" sz="1200" kern="0" dirty="0">
                <a:solidFill>
                  <a:prstClr val="black"/>
                </a:solidFill>
                <a:latin typeface="Arial" panose="020B0604020202020204" pitchFamily="34" charset="0"/>
                <a:ea typeface="Arial Narrow" charset="0"/>
                <a:cs typeface="Arial" panose="020B0604020202020204" pitchFamily="34" charset="0"/>
              </a:rPr>
              <a:t>(V)</a:t>
            </a:r>
            <a:r>
              <a:rPr lang="en-ZA" sz="1200" kern="0" dirty="0" err="1">
                <a:solidFill>
                  <a:prstClr val="black"/>
                </a:solidFill>
                <a:latin typeface="Arial" panose="020B0604020202020204" pitchFamily="34" charset="0"/>
                <a:ea typeface="Arial Narrow" charset="0"/>
                <a:cs typeface="Arial" panose="020B0604020202020204" pitchFamily="34" charset="0"/>
              </a:rPr>
              <a:t>Msukaligwa</a:t>
            </a:r>
            <a:r>
              <a:rPr lang="en-ZA" sz="1200" kern="0" dirty="0">
                <a:solidFill>
                  <a:prstClr val="black"/>
                </a:solidFill>
                <a:latin typeface="Arial" panose="020B0604020202020204" pitchFamily="34" charset="0"/>
                <a:ea typeface="Arial Narrow" charset="0"/>
                <a:cs typeface="Arial" panose="020B0604020202020204" pitchFamily="34" charset="0"/>
              </a:rPr>
              <a:t> (</a:t>
            </a:r>
            <a:r>
              <a:rPr lang="en-ZA" sz="1200" kern="0" dirty="0" err="1">
                <a:solidFill>
                  <a:prstClr val="black"/>
                </a:solidFill>
                <a:latin typeface="Arial" panose="020B0604020202020204" pitchFamily="34" charset="0"/>
                <a:ea typeface="Arial Narrow" charset="0"/>
                <a:cs typeface="Arial" panose="020B0604020202020204" pitchFamily="34" charset="0"/>
              </a:rPr>
              <a:t>Qualigied</a:t>
            </a:r>
            <a:r>
              <a:rPr lang="en-ZA" sz="1200" kern="0" dirty="0">
                <a:solidFill>
                  <a:prstClr val="black"/>
                </a:solidFill>
                <a:latin typeface="Arial" panose="020B0604020202020204" pitchFamily="34" charset="0"/>
                <a:ea typeface="Arial Narrow" charset="0"/>
                <a:cs typeface="Arial" panose="020B0604020202020204" pitchFamily="34" charset="0"/>
              </a:rPr>
              <a:t>)</a:t>
            </a:r>
          </a:p>
          <a:p>
            <a:pPr marL="635000" lvl="1">
              <a:lnSpc>
                <a:spcPct val="150000"/>
              </a:lnSpc>
              <a:spcBef>
                <a:spcPts val="488"/>
              </a:spcBef>
            </a:pPr>
            <a:r>
              <a:rPr lang="en-ZA" sz="1200" kern="0" dirty="0">
                <a:solidFill>
                  <a:prstClr val="black"/>
                </a:solidFill>
                <a:latin typeface="Arial" panose="020B0604020202020204" pitchFamily="34" charset="0"/>
                <a:ea typeface="Arial Narrow" charset="0"/>
                <a:cs typeface="Arial" panose="020B0604020202020204" pitchFamily="34" charset="0"/>
              </a:rPr>
              <a:t>(vi)Govan Mbeki (Qualified)</a:t>
            </a:r>
          </a:p>
          <a:p>
            <a:pPr marL="635000" lvl="1">
              <a:lnSpc>
                <a:spcPct val="150000"/>
              </a:lnSpc>
              <a:spcBef>
                <a:spcPts val="488"/>
              </a:spcBef>
            </a:pPr>
            <a:r>
              <a:rPr lang="en-ZA" sz="1200" kern="0" dirty="0">
                <a:solidFill>
                  <a:prstClr val="black"/>
                </a:solidFill>
                <a:latin typeface="Arial" panose="020B0604020202020204" pitchFamily="34" charset="0"/>
                <a:ea typeface="Arial Narrow" charset="0"/>
                <a:cs typeface="Arial" panose="020B0604020202020204" pitchFamily="34" charset="0"/>
              </a:rPr>
              <a:t>(Vii) Dr </a:t>
            </a:r>
            <a:r>
              <a:rPr lang="en-ZA" sz="1200" kern="0" dirty="0" err="1">
                <a:solidFill>
                  <a:prstClr val="black"/>
                </a:solidFill>
                <a:latin typeface="Arial" panose="020B0604020202020204" pitchFamily="34" charset="0"/>
                <a:ea typeface="Arial Narrow" charset="0"/>
                <a:cs typeface="Arial" panose="020B0604020202020204" pitchFamily="34" charset="0"/>
              </a:rPr>
              <a:t>Pixley</a:t>
            </a:r>
            <a:r>
              <a:rPr lang="en-ZA" sz="1200" kern="0" dirty="0">
                <a:solidFill>
                  <a:prstClr val="black"/>
                </a:solidFill>
                <a:latin typeface="Arial" panose="020B0604020202020204" pitchFamily="34" charset="0"/>
                <a:ea typeface="Arial Narrow" charset="0"/>
                <a:cs typeface="Arial" panose="020B0604020202020204" pitchFamily="34" charset="0"/>
              </a:rPr>
              <a:t> </a:t>
            </a:r>
            <a:r>
              <a:rPr lang="en-ZA" sz="1200" kern="0" dirty="0" err="1">
                <a:solidFill>
                  <a:prstClr val="black"/>
                </a:solidFill>
                <a:latin typeface="Arial" panose="020B0604020202020204" pitchFamily="34" charset="0"/>
                <a:ea typeface="Arial Narrow" charset="0"/>
                <a:cs typeface="Arial" panose="020B0604020202020204" pitchFamily="34" charset="0"/>
              </a:rPr>
              <a:t>KaIsaka</a:t>
            </a:r>
            <a:r>
              <a:rPr lang="en-ZA" sz="1200" kern="0" dirty="0">
                <a:solidFill>
                  <a:prstClr val="black"/>
                </a:solidFill>
                <a:latin typeface="Arial" panose="020B0604020202020204" pitchFamily="34" charset="0"/>
                <a:ea typeface="Arial Narrow" charset="0"/>
                <a:cs typeface="Arial" panose="020B0604020202020204" pitchFamily="34" charset="0"/>
              </a:rPr>
              <a:t> </a:t>
            </a:r>
            <a:r>
              <a:rPr lang="en-ZA" sz="1200" kern="0" dirty="0" err="1">
                <a:solidFill>
                  <a:prstClr val="black"/>
                </a:solidFill>
                <a:latin typeface="Arial" panose="020B0604020202020204" pitchFamily="34" charset="0"/>
                <a:ea typeface="Arial Narrow" charset="0"/>
                <a:cs typeface="Arial" panose="020B0604020202020204" pitchFamily="34" charset="0"/>
              </a:rPr>
              <a:t>Seme</a:t>
            </a:r>
            <a:r>
              <a:rPr lang="en-ZA" sz="1200" kern="0" dirty="0">
                <a:solidFill>
                  <a:prstClr val="black"/>
                </a:solidFill>
                <a:latin typeface="Arial" panose="020B0604020202020204" pitchFamily="34" charset="0"/>
                <a:ea typeface="Arial Narrow" charset="0"/>
                <a:cs typeface="Arial" panose="020B0604020202020204" pitchFamily="34" charset="0"/>
              </a:rPr>
              <a:t> (Qualified)</a:t>
            </a:r>
          </a:p>
          <a:p>
            <a:pPr marL="635000" lvl="1">
              <a:lnSpc>
                <a:spcPct val="150000"/>
              </a:lnSpc>
              <a:spcBef>
                <a:spcPts val="488"/>
              </a:spcBef>
            </a:pPr>
            <a:r>
              <a:rPr lang="en-ZA" sz="1200" kern="0" dirty="0">
                <a:solidFill>
                  <a:prstClr val="black"/>
                </a:solidFill>
                <a:latin typeface="Arial" panose="020B0604020202020204" pitchFamily="34" charset="0"/>
                <a:ea typeface="Arial Narrow" charset="0"/>
                <a:cs typeface="Arial" panose="020B0604020202020204" pitchFamily="34" charset="0"/>
              </a:rPr>
              <a:t>(Vii) </a:t>
            </a:r>
            <a:r>
              <a:rPr lang="en-ZA" sz="1200" kern="0" dirty="0" err="1">
                <a:solidFill>
                  <a:prstClr val="black"/>
                </a:solidFill>
                <a:latin typeface="Arial" panose="020B0604020202020204" pitchFamily="34" charset="0"/>
                <a:ea typeface="Arial Narrow" charset="0"/>
                <a:cs typeface="Arial" panose="020B0604020202020204" pitchFamily="34" charset="0"/>
              </a:rPr>
              <a:t>Emalahleni</a:t>
            </a:r>
            <a:r>
              <a:rPr lang="en-ZA" sz="1200" kern="0" dirty="0">
                <a:solidFill>
                  <a:prstClr val="black"/>
                </a:solidFill>
                <a:latin typeface="Arial" panose="020B0604020202020204" pitchFamily="34" charset="0"/>
                <a:ea typeface="Arial Narrow" charset="0"/>
                <a:cs typeface="Arial" panose="020B0604020202020204" pitchFamily="34" charset="0"/>
              </a:rPr>
              <a:t> (Qualified)</a:t>
            </a:r>
          </a:p>
          <a:p>
            <a:pPr marL="92075" lvl="1" indent="46038">
              <a:lnSpc>
                <a:spcPct val="150000"/>
              </a:lnSpc>
              <a:spcBef>
                <a:spcPts val="488"/>
              </a:spcBef>
            </a:pPr>
            <a:r>
              <a:rPr lang="en-ZA" sz="1200" b="1" kern="0" dirty="0">
                <a:solidFill>
                  <a:prstClr val="black"/>
                </a:solidFill>
                <a:latin typeface="Arial" panose="020B0604020202020204" pitchFamily="34" charset="0"/>
                <a:ea typeface="Arial Narrow" charset="0"/>
                <a:cs typeface="Arial" panose="020B0604020202020204" pitchFamily="34" charset="0"/>
              </a:rPr>
              <a:t>Adoption of Budgets and IDP</a:t>
            </a:r>
          </a:p>
          <a:p>
            <a:pPr marL="635000" lvl="1" indent="-279400">
              <a:lnSpc>
                <a:spcPct val="150000"/>
              </a:lnSpc>
              <a:spcBef>
                <a:spcPts val="488"/>
              </a:spcBef>
              <a:buFont typeface="Arial" charset="0"/>
              <a:buChar char="•"/>
            </a:pPr>
            <a:r>
              <a:rPr lang="en-ZA" sz="1200" kern="0" dirty="0">
                <a:solidFill>
                  <a:prstClr val="black"/>
                </a:solidFill>
                <a:latin typeface="Arial" panose="020B0604020202020204" pitchFamily="34" charset="0"/>
                <a:ea typeface="Arial Narrow" charset="0"/>
                <a:cs typeface="Arial" panose="020B0604020202020204" pitchFamily="34" charset="0"/>
              </a:rPr>
              <a:t>All municipalities adopted their IDPS and Budgets by 31 My 2022.</a:t>
            </a:r>
          </a:p>
        </p:txBody>
      </p:sp>
    </p:spTree>
    <p:extLst>
      <p:ext uri="{BB962C8B-B14F-4D97-AF65-F5344CB8AC3E}">
        <p14:creationId xmlns:p14="http://schemas.microsoft.com/office/powerpoint/2010/main" val="1608806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522" y="947058"/>
            <a:ext cx="9278178" cy="4525963"/>
          </a:xfrm>
        </p:spPr>
        <p:txBody>
          <a:bodyPr>
            <a:noAutofit/>
          </a:bodyPr>
          <a:lstStyle/>
          <a:p>
            <a:pPr marL="17463" indent="-17463" algn="just">
              <a:lnSpc>
                <a:spcPct val="130000"/>
              </a:lnSpc>
              <a:spcBef>
                <a:spcPts val="0"/>
              </a:spcBef>
              <a:buNone/>
            </a:pPr>
            <a:r>
              <a:rPr lang="en-ZA" sz="1400" dirty="0">
                <a:latin typeface="Arial" panose="020B0604020202020204" pitchFamily="34" charset="0"/>
                <a:ea typeface="Arial Narrow" charset="0"/>
                <a:cs typeface="Arial" panose="020B0604020202020204" pitchFamily="34" charset="0"/>
              </a:rPr>
              <a:t>Municipalities still continue to be faced with a number of challenges . These include the following:</a:t>
            </a:r>
          </a:p>
          <a:p>
            <a:pPr marL="228600" indent="0" algn="just">
              <a:lnSpc>
                <a:spcPct val="130000"/>
              </a:lnSpc>
              <a:spcBef>
                <a:spcPts val="0"/>
              </a:spcBef>
              <a:buNone/>
            </a:pPr>
            <a:endParaRPr lang="en-ZA" sz="1400" dirty="0">
              <a:latin typeface="Arial" panose="020B0604020202020204" pitchFamily="34" charset="0"/>
              <a:ea typeface="Arial Narrow" charset="0"/>
              <a:cs typeface="Arial" panose="020B0604020202020204" pitchFamily="34" charset="0"/>
            </a:endParaRPr>
          </a:p>
          <a:p>
            <a:pPr marL="147638" indent="133350" algn="just">
              <a:spcBef>
                <a:spcPts val="244"/>
              </a:spcBef>
            </a:pPr>
            <a:r>
              <a:rPr lang="en-ZA" sz="1400" dirty="0">
                <a:latin typeface="Arial" panose="020B0604020202020204" pitchFamily="34" charset="0"/>
                <a:cs typeface="Arial" panose="020B0604020202020204" pitchFamily="34" charset="0"/>
              </a:rPr>
              <a:t>Political instability; </a:t>
            </a:r>
            <a:endParaRPr lang="en-US" sz="1400" dirty="0">
              <a:latin typeface="Arial" panose="020B0604020202020204" pitchFamily="34" charset="0"/>
              <a:cs typeface="Arial" panose="020B0604020202020204" pitchFamily="34" charset="0"/>
            </a:endParaRPr>
          </a:p>
          <a:p>
            <a:pPr marL="147638" indent="46038" algn="just">
              <a:spcBef>
                <a:spcPts val="244"/>
              </a:spcBef>
            </a:pPr>
            <a:r>
              <a:rPr lang="en-ZA" sz="1400" dirty="0">
                <a:latin typeface="Arial" panose="020B0604020202020204" pitchFamily="34" charset="0"/>
                <a:cs typeface="Arial" panose="020B0604020202020204" pitchFamily="34" charset="0"/>
              </a:rPr>
              <a:t>Maladministration and corruption;</a:t>
            </a:r>
          </a:p>
          <a:p>
            <a:pPr marL="147638" indent="80963" algn="just">
              <a:spcBef>
                <a:spcPts val="244"/>
              </a:spcBef>
            </a:pPr>
            <a:r>
              <a:rPr lang="en-ZA" sz="1400" dirty="0">
                <a:latin typeface="Arial" panose="020B0604020202020204" pitchFamily="34" charset="0"/>
                <a:ea typeface="+mn-lt"/>
                <a:cs typeface="Arial" panose="020B0604020202020204" pitchFamily="34" charset="0"/>
              </a:rPr>
              <a:t>Consequence Management</a:t>
            </a:r>
            <a:endParaRPr lang="en-US" sz="1400" dirty="0">
              <a:latin typeface="Arial" panose="020B0604020202020204" pitchFamily="34" charset="0"/>
              <a:ea typeface="+mn-lt"/>
              <a:cs typeface="Arial" panose="020B0604020202020204" pitchFamily="34" charset="0"/>
            </a:endParaRPr>
          </a:p>
          <a:p>
            <a:pPr marL="147638" indent="-7938" algn="just">
              <a:spcBef>
                <a:spcPts val="325"/>
              </a:spcBef>
            </a:pPr>
            <a:r>
              <a:rPr lang="en-ZA" sz="1400" dirty="0">
                <a:latin typeface="Arial" panose="020B0604020202020204" pitchFamily="34" charset="0"/>
                <a:cs typeface="Arial" panose="020B0604020202020204" pitchFamily="34" charset="0"/>
              </a:rPr>
              <a:t>Defiance of provincial government interventions;</a:t>
            </a:r>
            <a:endParaRPr lang="en-US" sz="1400" dirty="0">
              <a:latin typeface="Arial" panose="020B0604020202020204" pitchFamily="34" charset="0"/>
              <a:ea typeface="+mn-lt"/>
              <a:cs typeface="Arial" panose="020B0604020202020204" pitchFamily="34" charset="0"/>
            </a:endParaRPr>
          </a:p>
          <a:p>
            <a:pPr marL="147638" indent="-7938" algn="just">
              <a:spcBef>
                <a:spcPts val="325"/>
              </a:spcBef>
            </a:pPr>
            <a:r>
              <a:rPr lang="en-ZA" sz="1400" dirty="0">
                <a:latin typeface="Arial" panose="020B0604020202020204" pitchFamily="34" charset="0"/>
                <a:cs typeface="Arial" panose="020B0604020202020204" pitchFamily="34" charset="0"/>
              </a:rPr>
              <a:t>Private ratepayers' organisations withholding revenue and taking over municipal services;</a:t>
            </a:r>
            <a:endParaRPr lang="en-US" sz="1400" dirty="0">
              <a:latin typeface="Arial" panose="020B0604020202020204" pitchFamily="34" charset="0"/>
              <a:ea typeface="+mn-lt"/>
              <a:cs typeface="Arial" panose="020B0604020202020204" pitchFamily="34" charset="0"/>
            </a:endParaRPr>
          </a:p>
          <a:p>
            <a:pPr marL="147638" indent="-7938" algn="just">
              <a:spcBef>
                <a:spcPts val="325"/>
              </a:spcBef>
            </a:pPr>
            <a:r>
              <a:rPr lang="en-ZA" sz="1400" dirty="0">
                <a:latin typeface="Arial" panose="020B0604020202020204" pitchFamily="34" charset="0"/>
                <a:cs typeface="Arial" panose="020B0604020202020204" pitchFamily="34" charset="0"/>
              </a:rPr>
              <a:t>Failing water and sanitation systems;</a:t>
            </a:r>
          </a:p>
          <a:p>
            <a:pPr marL="147638" indent="-7938" algn="just">
              <a:spcBef>
                <a:spcPts val="325"/>
              </a:spcBef>
            </a:pPr>
            <a:r>
              <a:rPr lang="en-ZA" sz="1400" dirty="0">
                <a:latin typeface="Arial" panose="020B0604020202020204" pitchFamily="34" charset="0"/>
                <a:ea typeface="+mn-lt"/>
                <a:cs typeface="Arial" panose="020B0604020202020204" pitchFamily="34" charset="0"/>
              </a:rPr>
              <a:t>Service Delivery backlogs</a:t>
            </a:r>
            <a:endParaRPr lang="en-US" sz="1400" dirty="0">
              <a:latin typeface="Arial" panose="020B0604020202020204" pitchFamily="34" charset="0"/>
              <a:ea typeface="+mn-lt"/>
              <a:cs typeface="Arial" panose="020B0604020202020204" pitchFamily="34" charset="0"/>
            </a:endParaRPr>
          </a:p>
          <a:p>
            <a:pPr marL="147638" indent="-7938" algn="just">
              <a:spcBef>
                <a:spcPts val="325"/>
              </a:spcBef>
            </a:pPr>
            <a:r>
              <a:rPr lang="en-ZA" sz="1400" dirty="0">
                <a:latin typeface="Arial" panose="020B0604020202020204" pitchFamily="34" charset="0"/>
                <a:cs typeface="Arial" panose="020B0604020202020204" pitchFamily="34" charset="0"/>
              </a:rPr>
              <a:t>Vandalism and theft of infrastructure;</a:t>
            </a:r>
            <a:endParaRPr lang="en-US" sz="1400" dirty="0">
              <a:latin typeface="Arial" panose="020B0604020202020204" pitchFamily="34" charset="0"/>
              <a:ea typeface="+mn-lt"/>
              <a:cs typeface="Arial" panose="020B0604020202020204" pitchFamily="34" charset="0"/>
            </a:endParaRPr>
          </a:p>
          <a:p>
            <a:pPr marL="147638" indent="46038" algn="just">
              <a:spcBef>
                <a:spcPts val="325"/>
              </a:spcBef>
            </a:pPr>
            <a:r>
              <a:rPr lang="en-ZA" sz="1400" dirty="0" err="1">
                <a:latin typeface="Arial" panose="020B0604020202020204" pitchFamily="34" charset="0"/>
                <a:cs typeface="Arial" panose="020B0604020202020204" pitchFamily="34" charset="0"/>
              </a:rPr>
              <a:t>Gangstarism</a:t>
            </a:r>
            <a:r>
              <a:rPr lang="en-ZA" sz="1400" dirty="0">
                <a:latin typeface="Arial" panose="020B0604020202020204" pitchFamily="34" charset="0"/>
                <a:cs typeface="Arial" panose="020B0604020202020204" pitchFamily="34" charset="0"/>
              </a:rPr>
              <a:t> and criminal attacks on officials; </a:t>
            </a:r>
          </a:p>
          <a:p>
            <a:pPr marL="147638" indent="-7938" algn="just">
              <a:spcBef>
                <a:spcPts val="325"/>
              </a:spcBef>
            </a:pPr>
            <a:r>
              <a:rPr lang="en-ZA" sz="1400" dirty="0">
                <a:latin typeface="Arial" panose="020B0604020202020204" pitchFamily="34" charset="0"/>
                <a:ea typeface="+mn-lt"/>
                <a:cs typeface="Arial" panose="020B0604020202020204" pitchFamily="34" charset="0"/>
              </a:rPr>
              <a:t>Hijacking of projects </a:t>
            </a:r>
          </a:p>
          <a:p>
            <a:pPr marL="147638" indent="-7938" algn="just">
              <a:spcBef>
                <a:spcPts val="325"/>
              </a:spcBef>
            </a:pPr>
            <a:r>
              <a:rPr lang="en-ZA" sz="1400" dirty="0">
                <a:latin typeface="Arial" panose="020B0604020202020204" pitchFamily="34" charset="0"/>
                <a:ea typeface="+mn-lt"/>
                <a:cs typeface="Arial" panose="020B0604020202020204" pitchFamily="34" charset="0"/>
              </a:rPr>
              <a:t>Land invasions</a:t>
            </a:r>
          </a:p>
          <a:p>
            <a:pPr marL="147638" indent="-7938" algn="just">
              <a:spcBef>
                <a:spcPts val="325"/>
              </a:spcBef>
            </a:pPr>
            <a:r>
              <a:rPr lang="en-ZA" sz="1400" dirty="0">
                <a:latin typeface="Arial" panose="020B0604020202020204" pitchFamily="34" charset="0"/>
                <a:ea typeface="+mn-lt"/>
                <a:cs typeface="Arial" panose="020B0604020202020204" pitchFamily="34" charset="0"/>
              </a:rPr>
              <a:t>High unemployment rate in province</a:t>
            </a:r>
          </a:p>
          <a:p>
            <a:pPr marL="147638" indent="-7938" algn="just">
              <a:spcBef>
                <a:spcPts val="325"/>
              </a:spcBef>
            </a:pPr>
            <a:r>
              <a:rPr lang="en-ZA" sz="1400" dirty="0">
                <a:latin typeface="Arial" panose="020B0604020202020204" pitchFamily="34" charset="0"/>
                <a:cs typeface="Arial" panose="020B0604020202020204" pitchFamily="34" charset="0"/>
              </a:rPr>
              <a:t>Escalating Eskom Debt</a:t>
            </a:r>
          </a:p>
          <a:p>
            <a:pPr marL="147638" indent="-7938" algn="just">
              <a:spcBef>
                <a:spcPts val="325"/>
              </a:spcBef>
            </a:pPr>
            <a:r>
              <a:rPr lang="en-ZA" sz="1400" dirty="0">
                <a:latin typeface="Arial" panose="020B0604020202020204" pitchFamily="34" charset="0"/>
                <a:cs typeface="Arial" panose="020B0604020202020204" pitchFamily="34" charset="0"/>
              </a:rPr>
              <a:t>Approval of unfunded budget</a:t>
            </a:r>
          </a:p>
          <a:p>
            <a:pPr marL="147638" indent="-42863" algn="just">
              <a:spcBef>
                <a:spcPts val="325"/>
              </a:spcBef>
            </a:pPr>
            <a:r>
              <a:rPr lang="en-ZA" sz="1400" dirty="0">
                <a:latin typeface="Arial" panose="020B0604020202020204" pitchFamily="34" charset="0"/>
                <a:cs typeface="Arial" panose="020B0604020202020204" pitchFamily="34" charset="0"/>
              </a:rPr>
              <a:t>Some municipalities Personnel Budget Expenditure exceeds the norm( Nkomazi, Bushbuckridge and Ehlanzeni  District Municipality).</a:t>
            </a:r>
          </a:p>
        </p:txBody>
      </p:sp>
      <p:sp>
        <p:nvSpPr>
          <p:cNvPr id="2" name="Title 1"/>
          <p:cNvSpPr>
            <a:spLocks noGrp="1"/>
          </p:cNvSpPr>
          <p:nvPr>
            <p:ph type="title"/>
          </p:nvPr>
        </p:nvSpPr>
        <p:spPr>
          <a:xfrm>
            <a:off x="1965234" y="164192"/>
            <a:ext cx="6058626" cy="451076"/>
          </a:xfrm>
        </p:spPr>
        <p:txBody>
          <a:bodyPr>
            <a:noAutofit/>
          </a:bodyPr>
          <a:lstStyle/>
          <a:p>
            <a:r>
              <a:rPr lang="en-ZA" sz="1800" b="1" dirty="0">
                <a:latin typeface="Arial" pitchFamily="34" charset="0"/>
                <a:cs typeface="Arial" pitchFamily="34" charset="0"/>
              </a:rPr>
              <a:t>CONCLUSION</a:t>
            </a:r>
          </a:p>
        </p:txBody>
      </p:sp>
      <p:sp>
        <p:nvSpPr>
          <p:cNvPr id="4" name="Slide Number Placeholder 3"/>
          <p:cNvSpPr>
            <a:spLocks noGrp="1"/>
          </p:cNvSpPr>
          <p:nvPr>
            <p:ph type="sldNum" sz="quarter" idx="4"/>
          </p:nvPr>
        </p:nvSpPr>
        <p:spPr>
          <a:xfrm>
            <a:off x="3105325" y="6344563"/>
            <a:ext cx="2311400" cy="365125"/>
          </a:xfrm>
        </p:spPr>
        <p:txBody>
          <a:bodyPr/>
          <a:lstStyle/>
          <a:p>
            <a:fld id="{39AC5568-C467-DA4E-A229-6C912B895CA4}" type="slidenum">
              <a:rPr lang="en-US" smtClean="0"/>
              <a:pPr/>
              <a:t>76</a:t>
            </a:fld>
            <a:endParaRPr lang="en-US" dirty="0"/>
          </a:p>
        </p:txBody>
      </p:sp>
    </p:spTree>
    <p:extLst>
      <p:ext uri="{BB962C8B-B14F-4D97-AF65-F5344CB8AC3E}">
        <p14:creationId xmlns:p14="http://schemas.microsoft.com/office/powerpoint/2010/main" val="17524696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522" y="947058"/>
            <a:ext cx="9278178" cy="4525963"/>
          </a:xfrm>
        </p:spPr>
        <p:txBody>
          <a:bodyPr>
            <a:noAutofit/>
          </a:bodyPr>
          <a:lstStyle/>
          <a:p>
            <a:pPr marL="341313" lvl="1" indent="-287338" algn="just">
              <a:lnSpc>
                <a:spcPct val="150000"/>
              </a:lnSpc>
              <a:buFont typeface="Arial" panose="020B0604020202020204" pitchFamily="34" charset="0"/>
              <a:buChar char="•"/>
              <a:defRPr/>
            </a:pPr>
            <a:r>
              <a:rPr lang="en-GB" altLang="en-US" sz="1400" dirty="0">
                <a:latin typeface="Arial" panose="020B0604020202020204" pitchFamily="34" charset="0"/>
                <a:cs typeface="Arial" panose="020B0604020202020204" pitchFamily="34" charset="0"/>
              </a:rPr>
              <a:t>Poor Revenue Management.</a:t>
            </a:r>
          </a:p>
          <a:p>
            <a:pPr marL="341313" lvl="1" indent="-287338" algn="just">
              <a:lnSpc>
                <a:spcPct val="150000"/>
              </a:lnSpc>
              <a:buFont typeface="Arial" panose="020B0604020202020204" pitchFamily="34" charset="0"/>
              <a:buChar char="•"/>
              <a:defRPr/>
            </a:pPr>
            <a:r>
              <a:rPr lang="en-GB" altLang="en-US" sz="1400" dirty="0">
                <a:latin typeface="Arial" panose="020B0604020202020204" pitchFamily="34" charset="0"/>
                <a:cs typeface="Arial" panose="020B0604020202020204" pitchFamily="34" charset="0"/>
              </a:rPr>
              <a:t>Low collection rate below the norm of 95%</a:t>
            </a:r>
          </a:p>
          <a:p>
            <a:pPr marL="341313" lvl="1" indent="-287338" algn="just">
              <a:lnSpc>
                <a:spcPct val="150000"/>
              </a:lnSpc>
              <a:buFont typeface="Arial" panose="020B0604020202020204" pitchFamily="34" charset="0"/>
              <a:buChar char="•"/>
              <a:defRPr/>
            </a:pPr>
            <a:r>
              <a:rPr lang="en-GB" altLang="en-US" sz="1400" dirty="0">
                <a:latin typeface="Arial" panose="020B0604020202020204" pitchFamily="34" charset="0"/>
                <a:cs typeface="Arial" panose="020B0604020202020204" pitchFamily="34" charset="0"/>
              </a:rPr>
              <a:t>Billing inefficiencies (incomplete billing database)</a:t>
            </a:r>
          </a:p>
          <a:p>
            <a:pPr marL="341313" lvl="1" indent="-287338" algn="just">
              <a:lnSpc>
                <a:spcPct val="150000"/>
              </a:lnSpc>
              <a:buFont typeface="Arial" panose="020B0604020202020204" pitchFamily="34" charset="0"/>
              <a:buChar char="•"/>
              <a:defRPr/>
            </a:pPr>
            <a:r>
              <a:rPr lang="en-GB" sz="1400" dirty="0">
                <a:latin typeface="Arial" panose="020B0604020202020204" pitchFamily="34" charset="0"/>
                <a:ea typeface="Calibri" panose="020F0502020204030204" pitchFamily="34" charset="0"/>
                <a:cs typeface="Arial" panose="020B0604020202020204" pitchFamily="34" charset="0"/>
              </a:rPr>
              <a:t>Poor management of prepaid vendors</a:t>
            </a:r>
          </a:p>
          <a:p>
            <a:pPr marL="341313" lvl="1" indent="-287338" algn="just">
              <a:lnSpc>
                <a:spcPct val="150000"/>
              </a:lnSpc>
              <a:buFont typeface="Arial" panose="020B0604020202020204" pitchFamily="34" charset="0"/>
              <a:buChar char="•"/>
              <a:defRPr/>
            </a:pPr>
            <a:r>
              <a:rPr lang="en-GB" sz="1400" dirty="0">
                <a:latin typeface="Arial" panose="020B0604020202020204" pitchFamily="34" charset="0"/>
                <a:ea typeface="Calibri" panose="020F0502020204030204" pitchFamily="34" charset="0"/>
                <a:cs typeface="Arial" panose="020B0604020202020204" pitchFamily="34" charset="0"/>
              </a:rPr>
              <a:t>Inability to collect consumers debt (escalation for debt impairment)</a:t>
            </a:r>
            <a:endParaRPr lang="en-ZA" sz="1400" dirty="0">
              <a:latin typeface="Arial" panose="020B0604020202020204" pitchFamily="34" charset="0"/>
              <a:ea typeface="Calibri" panose="020F0502020204030204" pitchFamily="34" charset="0"/>
              <a:cs typeface="Arial" panose="020B0604020202020204" pitchFamily="34" charset="0"/>
            </a:endParaRPr>
          </a:p>
          <a:p>
            <a:pPr marL="341313" lvl="1" indent="-287338" algn="just">
              <a:lnSpc>
                <a:spcPct val="150000"/>
              </a:lnSpc>
              <a:buFont typeface="Arial" panose="020B0604020202020204" pitchFamily="34" charset="0"/>
              <a:buChar char="•"/>
              <a:defRPr/>
            </a:pPr>
            <a:r>
              <a:rPr lang="en-GB" altLang="en-US" sz="1400" dirty="0">
                <a:latin typeface="Arial" panose="020B0604020202020204" pitchFamily="34" charset="0"/>
                <a:cs typeface="Arial" panose="020B0604020202020204" pitchFamily="34" charset="0"/>
              </a:rPr>
              <a:t>Default in paying Major Creditors current and arrear accounts (Eskom and Water Boards)</a:t>
            </a:r>
          </a:p>
          <a:p>
            <a:pPr marL="341313" lvl="1" indent="-287338" algn="just">
              <a:lnSpc>
                <a:spcPct val="150000"/>
              </a:lnSpc>
              <a:buFont typeface="Arial" panose="020B0604020202020204" pitchFamily="34" charset="0"/>
              <a:buChar char="•"/>
              <a:defRPr/>
            </a:pPr>
            <a:r>
              <a:rPr lang="en-GB" altLang="en-US" sz="1400" dirty="0">
                <a:latin typeface="Arial" panose="020B0604020202020204" pitchFamily="34" charset="0"/>
                <a:cs typeface="Arial" panose="020B0604020202020204" pitchFamily="34" charset="0"/>
              </a:rPr>
              <a:t>Use of electricity revenue for operational expenditure prior paying Eskom</a:t>
            </a:r>
          </a:p>
          <a:p>
            <a:pPr marL="341313" lvl="1" indent="-287338" algn="just">
              <a:lnSpc>
                <a:spcPct val="150000"/>
              </a:lnSpc>
              <a:buFont typeface="Arial" panose="020B0604020202020204" pitchFamily="34" charset="0"/>
              <a:buChar char="•"/>
              <a:defRPr/>
            </a:pPr>
            <a:r>
              <a:rPr lang="en-GB" altLang="en-US" sz="1400" dirty="0">
                <a:latin typeface="Arial" panose="020B0604020202020204" pitchFamily="34" charset="0"/>
                <a:cs typeface="Arial" panose="020B0604020202020204" pitchFamily="34" charset="0"/>
              </a:rPr>
              <a:t>Lack of Infrastructure Maintenance (Poor Asset Management) resulting in increased water and electricity loses and sewer spillages</a:t>
            </a:r>
          </a:p>
          <a:p>
            <a:pPr marL="341313" lvl="1" indent="-287338" algn="just">
              <a:lnSpc>
                <a:spcPct val="150000"/>
              </a:lnSpc>
              <a:buFont typeface="Arial" panose="020B0604020202020204" pitchFamily="34" charset="0"/>
              <a:buChar char="•"/>
              <a:defRPr/>
            </a:pPr>
            <a:r>
              <a:rPr lang="en-GB" altLang="en-US" sz="1400" dirty="0">
                <a:latin typeface="Arial" panose="020B0604020202020204" pitchFamily="34" charset="0"/>
                <a:cs typeface="Arial" panose="020B0604020202020204" pitchFamily="34" charset="0"/>
              </a:rPr>
              <a:t>Increased reliance on Government Grants for Capital Expenditure</a:t>
            </a:r>
            <a:r>
              <a:rPr lang="en-ZA" altLang="en-US" sz="1400" dirty="0">
                <a:latin typeface="Arial" panose="020B0604020202020204" pitchFamily="34" charset="0"/>
                <a:cs typeface="Arial" panose="020B0604020202020204" pitchFamily="34" charset="0"/>
              </a:rPr>
              <a:t> and inability to use these grants for revenue generation purposes.</a:t>
            </a:r>
            <a:endParaRPr lang="en-GB" altLang="en-US" sz="14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965234" y="164192"/>
            <a:ext cx="6058626" cy="451076"/>
          </a:xfrm>
        </p:spPr>
        <p:txBody>
          <a:bodyPr>
            <a:noAutofit/>
          </a:bodyPr>
          <a:lstStyle/>
          <a:p>
            <a:r>
              <a:rPr lang="en-ZA" sz="1800" b="1" dirty="0">
                <a:latin typeface="Arial" pitchFamily="34" charset="0"/>
                <a:cs typeface="Arial" pitchFamily="34" charset="0"/>
              </a:rPr>
              <a:t>CONCLUSION..</a:t>
            </a:r>
            <a:r>
              <a:rPr lang="en-ZA" sz="1800" b="1" dirty="0" err="1">
                <a:latin typeface="Arial" pitchFamily="34" charset="0"/>
                <a:cs typeface="Arial" pitchFamily="34" charset="0"/>
              </a:rPr>
              <a:t>cont</a:t>
            </a:r>
            <a:r>
              <a:rPr lang="en-ZA" sz="1800" b="1" dirty="0">
                <a:latin typeface="Arial" pitchFamily="34" charset="0"/>
                <a:cs typeface="Arial" pitchFamily="34" charset="0"/>
              </a:rPr>
              <a:t>..</a:t>
            </a:r>
          </a:p>
        </p:txBody>
      </p:sp>
      <p:sp>
        <p:nvSpPr>
          <p:cNvPr id="4" name="Slide Number Placeholder 3"/>
          <p:cNvSpPr>
            <a:spLocks noGrp="1"/>
          </p:cNvSpPr>
          <p:nvPr>
            <p:ph type="sldNum" sz="quarter" idx="4"/>
          </p:nvPr>
        </p:nvSpPr>
        <p:spPr>
          <a:xfrm>
            <a:off x="3105325" y="6344563"/>
            <a:ext cx="2311400" cy="365125"/>
          </a:xfrm>
        </p:spPr>
        <p:txBody>
          <a:bodyPr/>
          <a:lstStyle/>
          <a:p>
            <a:fld id="{39AC5568-C467-DA4E-A229-6C912B895CA4}" type="slidenum">
              <a:rPr lang="en-US" smtClean="0"/>
              <a:pPr/>
              <a:t>77</a:t>
            </a:fld>
            <a:endParaRPr lang="en-US" dirty="0"/>
          </a:p>
        </p:txBody>
      </p:sp>
    </p:spTree>
    <p:extLst>
      <p:ext uri="{BB962C8B-B14F-4D97-AF65-F5344CB8AC3E}">
        <p14:creationId xmlns:p14="http://schemas.microsoft.com/office/powerpoint/2010/main" val="101955869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4636" y="2862796"/>
            <a:ext cx="8851508" cy="4278094"/>
          </a:xfrm>
          <a:prstGeom prst="rect">
            <a:avLst/>
          </a:prstGeom>
          <a:noFill/>
        </p:spPr>
        <p:txBody>
          <a:bodyPr wrap="square" rtlCol="0">
            <a:spAutoFit/>
          </a:bodyPr>
          <a:lstStyle/>
          <a:p>
            <a:pPr algn="ctr" defTabSz="914400"/>
            <a:r>
              <a:rPr lang="en-ZA" sz="28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NATIONAL PORTFOLIO COMMITTEE PRESENTATION</a:t>
            </a:r>
          </a:p>
          <a:p>
            <a:pPr algn="ctr" defTabSz="914400"/>
            <a:endParaRPr lang="en-ZA"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defTabSz="914400"/>
            <a:r>
              <a:rPr lang="en-ZA"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SUPPORT PROVIDED ON THE IMPLEMENTATION OF THE  DISTRICT DEVELOPMENT MODEL (DDM) IN THE PROVINCE AND ASSISTANCE PROVIDED BY MISA IN THE MUNICIPALITIES  </a:t>
            </a:r>
          </a:p>
          <a:p>
            <a:pPr algn="ctr" defTabSz="914400"/>
            <a:r>
              <a:rPr lang="en-ZA"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defTabSz="914400"/>
            <a:r>
              <a:rPr lang="en-ZA"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OCTOBER 2022</a:t>
            </a:r>
          </a:p>
          <a:p>
            <a:pPr algn="r" defTabSz="914400"/>
            <a:r>
              <a:rPr lang="en-ZA" sz="24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r" defTabSz="914400"/>
            <a:r>
              <a:rPr lang="en-ZA" sz="24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pic>
        <p:nvPicPr>
          <p:cNvPr id="2" name="Picture 1" descr="MPG POWERPOINT L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390" y="17795"/>
            <a:ext cx="9144000" cy="2754923"/>
          </a:xfrm>
          <a:prstGeom prst="rect">
            <a:avLst/>
          </a:prstGeom>
        </p:spPr>
      </p:pic>
      <p:grpSp>
        <p:nvGrpSpPr>
          <p:cNvPr id="11" name="Group 10"/>
          <p:cNvGrpSpPr/>
          <p:nvPr/>
        </p:nvGrpSpPr>
        <p:grpSpPr>
          <a:xfrm>
            <a:off x="5718936" y="2254640"/>
            <a:ext cx="3338473" cy="792252"/>
            <a:chOff x="5782732" y="2055173"/>
            <a:chExt cx="3894668" cy="924242"/>
          </a:xfrm>
        </p:grpSpPr>
        <p:sp>
          <p:nvSpPr>
            <p:cNvPr id="9" name="TextBox 8"/>
            <p:cNvSpPr txBox="1"/>
            <p:nvPr/>
          </p:nvSpPr>
          <p:spPr>
            <a:xfrm>
              <a:off x="6779713" y="2055173"/>
              <a:ext cx="2197730" cy="582862"/>
            </a:xfrm>
            <a:prstGeom prst="rect">
              <a:avLst/>
            </a:prstGeom>
            <a:noFill/>
          </p:spPr>
          <p:txBody>
            <a:bodyPr wrap="square" rtlCol="0">
              <a:spAutoFit/>
            </a:bodyPr>
            <a:lstStyle/>
            <a:p>
              <a:pPr defTabSz="914400"/>
              <a:r>
                <a:rPr lang="en-GB" sz="1477" cap="all" baseline="30000" dirty="0">
                  <a:solidFill>
                    <a:srgbClr val="F2B01E"/>
                  </a:solidFill>
                  <a:latin typeface="Arial"/>
                  <a:cs typeface="Arial"/>
                </a:rPr>
                <a:t>when the sun rises</a:t>
              </a:r>
            </a:p>
            <a:p>
              <a:pPr defTabSz="914400"/>
              <a:endParaRPr lang="en-US" sz="1662" dirty="0">
                <a:solidFill>
                  <a:srgbClr val="F2B01E"/>
                </a:solidFill>
                <a:latin typeface="Calibri"/>
              </a:endParaRPr>
            </a:p>
          </p:txBody>
        </p:sp>
        <p:sp>
          <p:nvSpPr>
            <p:cNvPr id="10" name="TextBox 9"/>
            <p:cNvSpPr txBox="1"/>
            <p:nvPr/>
          </p:nvSpPr>
          <p:spPr>
            <a:xfrm>
              <a:off x="5782732" y="2308211"/>
              <a:ext cx="3894668" cy="671204"/>
            </a:xfrm>
            <a:prstGeom prst="rect">
              <a:avLst/>
            </a:prstGeom>
            <a:noFill/>
          </p:spPr>
          <p:txBody>
            <a:bodyPr wrap="square" rtlCol="0">
              <a:spAutoFit/>
            </a:bodyPr>
            <a:lstStyle/>
            <a:p>
              <a:pPr algn="ctr" defTabSz="914400"/>
              <a:r>
                <a:rPr lang="en-GB" sz="2215" cap="all" baseline="30000" dirty="0">
                  <a:solidFill>
                    <a:prstClr val="white"/>
                  </a:solidFill>
                  <a:latin typeface="Arial"/>
                  <a:cs typeface="Arial"/>
                </a:rPr>
                <a:t>we work hard to deliver</a:t>
              </a:r>
            </a:p>
            <a:p>
              <a:pPr defTabSz="914400"/>
              <a:endParaRPr lang="en-US" sz="1662" dirty="0">
                <a:solidFill>
                  <a:prstClr val="white"/>
                </a:solidFill>
                <a:latin typeface="Calibri"/>
              </a:endParaRPr>
            </a:p>
          </p:txBody>
        </p:sp>
      </p:grpSp>
    </p:spTree>
    <p:extLst>
      <p:ext uri="{BB962C8B-B14F-4D97-AF65-F5344CB8AC3E}">
        <p14:creationId xmlns:p14="http://schemas.microsoft.com/office/powerpoint/2010/main" val="10353083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38751"/>
            <a:ext cx="9144000" cy="436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ZA" sz="2769" b="1" dirty="0">
              <a:solidFill>
                <a:prstClr val="black"/>
              </a:solidFill>
              <a:latin typeface="Arial" panose="020B0604020202020204" pitchFamily="34" charset="0"/>
              <a:cs typeface="Arial" panose="020B0604020202020204" pitchFamily="34" charset="0"/>
            </a:endParaRPr>
          </a:p>
        </p:txBody>
      </p:sp>
      <p:sp>
        <p:nvSpPr>
          <p:cNvPr id="7171" name="Slide Number Placeholder 3"/>
          <p:cNvSpPr>
            <a:spLocks noGrp="1"/>
          </p:cNvSpPr>
          <p:nvPr>
            <p:ph type="sldNum" sz="quarter" idx="12"/>
          </p:nvPr>
        </p:nvSpPr>
        <p:spPr bwMode="auto">
          <a:xfrm>
            <a:off x="3412881" y="6131170"/>
            <a:ext cx="2133600" cy="33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954">
                <a:solidFill>
                  <a:schemeClr val="tx1"/>
                </a:solidFill>
                <a:latin typeface="Calibri" panose="020F0502020204030204" pitchFamily="34" charset="0"/>
              </a:defRPr>
            </a:lvl1pPr>
            <a:lvl2pPr marL="685817" indent="-263776">
              <a:spcBef>
                <a:spcPct val="20000"/>
              </a:spcBef>
              <a:buFont typeface="Arial" panose="020B0604020202020204" pitchFamily="34" charset="0"/>
              <a:buChar char="–"/>
              <a:defRPr sz="2585">
                <a:solidFill>
                  <a:schemeClr val="tx1"/>
                </a:solidFill>
                <a:latin typeface="Calibri" panose="020F0502020204030204" pitchFamily="34" charset="0"/>
              </a:defRPr>
            </a:lvl2pPr>
            <a:lvl3pPr marL="1055103" indent="-211021">
              <a:spcBef>
                <a:spcPct val="20000"/>
              </a:spcBef>
              <a:buFont typeface="Arial" panose="020B0604020202020204" pitchFamily="34" charset="0"/>
              <a:buChar char="•"/>
              <a:defRPr sz="2215">
                <a:solidFill>
                  <a:schemeClr val="tx1"/>
                </a:solidFill>
                <a:latin typeface="Calibri" panose="020F0502020204030204" pitchFamily="34" charset="0"/>
              </a:defRPr>
            </a:lvl3pPr>
            <a:lvl4pPr marL="1477145" indent="-211021">
              <a:spcBef>
                <a:spcPct val="20000"/>
              </a:spcBef>
              <a:buFont typeface="Arial" panose="020B0604020202020204" pitchFamily="34" charset="0"/>
              <a:buChar char="–"/>
              <a:defRPr sz="1846">
                <a:solidFill>
                  <a:schemeClr val="tx1"/>
                </a:solidFill>
                <a:latin typeface="Calibri" panose="020F0502020204030204" pitchFamily="34" charset="0"/>
              </a:defRPr>
            </a:lvl4pPr>
            <a:lvl5pPr marL="1899186" indent="-211021">
              <a:spcBef>
                <a:spcPct val="20000"/>
              </a:spcBef>
              <a:buFont typeface="Arial" panose="020B0604020202020204" pitchFamily="34" charset="0"/>
              <a:buChar char="»"/>
              <a:defRPr sz="1846">
                <a:solidFill>
                  <a:schemeClr val="tx1"/>
                </a:solidFill>
                <a:latin typeface="Calibri" panose="020F0502020204030204" pitchFamily="34" charset="0"/>
              </a:defRPr>
            </a:lvl5pPr>
            <a:lvl6pPr marL="2321227"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6pPr>
            <a:lvl7pPr marL="2743269"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7pPr>
            <a:lvl8pPr marL="3165310"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8pPr>
            <a:lvl9pPr marL="3587351"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9pPr>
          </a:lstStyle>
          <a:p>
            <a:pPr defTabSz="914400">
              <a:spcBef>
                <a:spcPct val="0"/>
              </a:spcBef>
              <a:buNone/>
            </a:pPr>
            <a:fld id="{310969A9-E3BE-4DD0-8775-A00584085157}" type="slidenum">
              <a:rPr lang="en-US" altLang="en-US" sz="1108">
                <a:solidFill>
                  <a:srgbClr val="898989"/>
                </a:solidFill>
              </a:rPr>
              <a:pPr defTabSz="914400">
                <a:spcBef>
                  <a:spcPct val="0"/>
                </a:spcBef>
                <a:buNone/>
              </a:pPr>
              <a:t>79</a:t>
            </a:fld>
            <a:endParaRPr lang="en-US" altLang="en-US" sz="1108" dirty="0">
              <a:solidFill>
                <a:srgbClr val="898989"/>
              </a:solidFill>
            </a:endParaRPr>
          </a:p>
        </p:txBody>
      </p:sp>
      <p:sp>
        <p:nvSpPr>
          <p:cNvPr id="10244" name="Rectangle 1"/>
          <p:cNvSpPr>
            <a:spLocks noChangeArrowheads="1"/>
          </p:cNvSpPr>
          <p:nvPr/>
        </p:nvSpPr>
        <p:spPr bwMode="auto">
          <a:xfrm>
            <a:off x="578827" y="57372"/>
            <a:ext cx="87688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a:lnSpc>
                <a:spcPct val="150000"/>
              </a:lnSpc>
              <a:spcBef>
                <a:spcPct val="0"/>
              </a:spcBef>
              <a:buNone/>
              <a:defRPr/>
            </a:pPr>
            <a:r>
              <a:rPr lang="en-ZA" altLang="en-US" sz="3600" b="1" dirty="0">
                <a:solidFill>
                  <a:prstClr val="black"/>
                </a:solidFill>
                <a:latin typeface="Calibri"/>
              </a:rPr>
              <a:t>PRESENTATION OUTLINE </a:t>
            </a:r>
          </a:p>
        </p:txBody>
      </p:sp>
      <p:sp>
        <p:nvSpPr>
          <p:cNvPr id="5" name="Content Placeholder 4"/>
          <p:cNvSpPr>
            <a:spLocks noGrp="1"/>
          </p:cNvSpPr>
          <p:nvPr>
            <p:ph idx="1"/>
          </p:nvPr>
        </p:nvSpPr>
        <p:spPr>
          <a:xfrm>
            <a:off x="472440" y="906992"/>
            <a:ext cx="8971280" cy="5692591"/>
          </a:xfrm>
          <a:solidFill>
            <a:schemeClr val="bg1"/>
          </a:solidFill>
        </p:spPr>
        <p:txBody>
          <a:bodyPr>
            <a:noAutofit/>
          </a:bodyPr>
          <a:lstStyle/>
          <a:p>
            <a:pPr marL="514350" indent="-514350">
              <a:buAutoNum type="arabicPeriod"/>
            </a:pPr>
            <a:r>
              <a:rPr lang="en-ZA" sz="1600" dirty="0">
                <a:latin typeface="Arial" panose="020B0604020202020204" pitchFamily="34" charset="0"/>
                <a:cs typeface="Arial" panose="020B0604020202020204" pitchFamily="34" charset="0"/>
              </a:rPr>
              <a:t>Purpose of the presentation </a:t>
            </a:r>
          </a:p>
          <a:p>
            <a:pPr marL="514350" indent="-514350">
              <a:buAutoNum type="arabicPeriod"/>
            </a:pPr>
            <a:r>
              <a:rPr lang="en-ZA" sz="1600" dirty="0">
                <a:latin typeface="Arial" panose="020B0604020202020204" pitchFamily="34" charset="0"/>
                <a:cs typeface="Arial" panose="020B0604020202020204" pitchFamily="34" charset="0"/>
              </a:rPr>
              <a:t>Background </a:t>
            </a:r>
          </a:p>
          <a:p>
            <a:pPr marL="514350" indent="-514350">
              <a:buAutoNum type="arabicPeriod"/>
            </a:pPr>
            <a:r>
              <a:rPr lang="en-ZA" sz="1600" dirty="0">
                <a:latin typeface="Arial" panose="020B0604020202020204" pitchFamily="34" charset="0"/>
                <a:cs typeface="Arial" panose="020B0604020202020204" pitchFamily="34" charset="0"/>
              </a:rPr>
              <a:t>DDM roll-out</a:t>
            </a:r>
          </a:p>
          <a:p>
            <a:pPr lvl="1">
              <a:buFont typeface="Wingdings" panose="05000000000000000000" pitchFamily="2" charset="2"/>
              <a:buChar char="q"/>
            </a:pPr>
            <a:r>
              <a:rPr lang="en-ZA" sz="1600" kern="0" dirty="0">
                <a:solidFill>
                  <a:prstClr val="black"/>
                </a:solidFill>
                <a:latin typeface="Arial" panose="020B0604020202020204" pitchFamily="34" charset="0"/>
                <a:ea typeface="Arial"/>
                <a:cs typeface="Arial" panose="020B0604020202020204" pitchFamily="34" charset="0"/>
              </a:rPr>
              <a:t>DDM launch</a:t>
            </a:r>
          </a:p>
          <a:p>
            <a:pPr lvl="1">
              <a:buFont typeface="Wingdings" panose="05000000000000000000" pitchFamily="2" charset="2"/>
              <a:buChar char="q"/>
            </a:pPr>
            <a:r>
              <a:rPr lang="en-ZA" sz="1600" kern="0" dirty="0">
                <a:solidFill>
                  <a:prstClr val="black"/>
                </a:solidFill>
                <a:latin typeface="Arial" panose="020B0604020202020204" pitchFamily="34" charset="0"/>
                <a:ea typeface="Arial"/>
                <a:cs typeface="Arial" panose="020B0604020202020204" pitchFamily="34" charset="0"/>
              </a:rPr>
              <a:t>DDM Structural Arrangements</a:t>
            </a:r>
          </a:p>
          <a:p>
            <a:pPr lvl="1">
              <a:buFont typeface="Wingdings" panose="05000000000000000000" pitchFamily="2" charset="2"/>
              <a:buChar char="q"/>
            </a:pPr>
            <a:r>
              <a:rPr lang="en-ZA" sz="1600" kern="0" dirty="0">
                <a:solidFill>
                  <a:prstClr val="black"/>
                </a:solidFill>
                <a:latin typeface="Arial" panose="020B0604020202020204" pitchFamily="34" charset="0"/>
                <a:ea typeface="Arial"/>
                <a:cs typeface="Arial" panose="020B0604020202020204" pitchFamily="34" charset="0"/>
              </a:rPr>
              <a:t>DDM Champions</a:t>
            </a:r>
          </a:p>
          <a:p>
            <a:pPr lvl="1">
              <a:buFont typeface="Wingdings" panose="05000000000000000000" pitchFamily="2" charset="2"/>
              <a:buChar char="q"/>
            </a:pPr>
            <a:r>
              <a:rPr lang="en-ZA" sz="1600" kern="0" dirty="0">
                <a:solidFill>
                  <a:prstClr val="black"/>
                </a:solidFill>
                <a:latin typeface="Arial" panose="020B0604020202020204" pitchFamily="34" charset="0"/>
                <a:ea typeface="Arial"/>
                <a:cs typeface="Arial" panose="020B0604020202020204" pitchFamily="34" charset="0"/>
                <a:sym typeface="Arial"/>
              </a:rPr>
              <a:t>Development of DDM One Plans</a:t>
            </a:r>
          </a:p>
          <a:p>
            <a:pPr lvl="1">
              <a:buFont typeface="Wingdings" panose="05000000000000000000" pitchFamily="2" charset="2"/>
              <a:buChar char="q"/>
            </a:pPr>
            <a:r>
              <a:rPr lang="en-ZA" sz="1600" kern="0" dirty="0">
                <a:solidFill>
                  <a:prstClr val="black"/>
                </a:solidFill>
                <a:latin typeface="Arial" panose="020B0604020202020204" pitchFamily="34" charset="0"/>
                <a:ea typeface="Arial"/>
                <a:cs typeface="Arial" panose="020B0604020202020204" pitchFamily="34" charset="0"/>
                <a:sym typeface="Arial"/>
              </a:rPr>
              <a:t>Implementation of DDM One Plans</a:t>
            </a:r>
          </a:p>
          <a:p>
            <a:pPr lvl="1">
              <a:buFont typeface="Wingdings" panose="05000000000000000000" pitchFamily="2" charset="2"/>
              <a:buChar char="q"/>
            </a:pPr>
            <a:r>
              <a:rPr lang="en-ZA" sz="1600" dirty="0">
                <a:latin typeface="Arial" panose="020B0604020202020204" pitchFamily="34" charset="0"/>
                <a:cs typeface="Arial" panose="020B0604020202020204" pitchFamily="34" charset="0"/>
              </a:rPr>
              <a:t>Progress on the implementation of the One Plan</a:t>
            </a:r>
          </a:p>
          <a:p>
            <a:pPr lvl="1">
              <a:buFont typeface="Wingdings" panose="05000000000000000000" pitchFamily="2" charset="2"/>
              <a:buChar char="q"/>
            </a:pPr>
            <a:r>
              <a:rPr lang="en-ZA" sz="1600" dirty="0">
                <a:latin typeface="Arial" panose="020B0604020202020204" pitchFamily="34" charset="0"/>
                <a:cs typeface="Arial" panose="020B0604020202020204" pitchFamily="34" charset="0"/>
              </a:rPr>
              <a:t>Alignment of IDPs with One Plans</a:t>
            </a:r>
          </a:p>
          <a:p>
            <a:pPr lvl="1">
              <a:buFont typeface="Wingdings" panose="05000000000000000000" pitchFamily="2" charset="2"/>
              <a:buChar char="q"/>
            </a:pPr>
            <a:r>
              <a:rPr lang="en-ZA" sz="1600" dirty="0">
                <a:latin typeface="Arial" panose="020B0604020202020204" pitchFamily="34" charset="0"/>
                <a:cs typeface="Arial" panose="020B0604020202020204" pitchFamily="34" charset="0"/>
              </a:rPr>
              <a:t>Lessons learnt</a:t>
            </a:r>
          </a:p>
          <a:p>
            <a:pPr lvl="1">
              <a:buFont typeface="Wingdings" panose="05000000000000000000" pitchFamily="2" charset="2"/>
              <a:buChar char="q"/>
            </a:pPr>
            <a:r>
              <a:rPr lang="en-ZA" sz="1600" dirty="0">
                <a:latin typeface="Arial" panose="020B0604020202020204" pitchFamily="34" charset="0"/>
                <a:cs typeface="Arial" panose="020B0604020202020204" pitchFamily="34" charset="0"/>
              </a:rPr>
              <a:t>Interventions on implementation</a:t>
            </a:r>
          </a:p>
          <a:p>
            <a:pPr marL="514350" indent="-514350">
              <a:buAutoNum type="arabicPeriod"/>
            </a:pPr>
            <a:r>
              <a:rPr lang="en-ZA" sz="1600" dirty="0">
                <a:latin typeface="Arial" panose="020B0604020202020204" pitchFamily="34" charset="0"/>
                <a:cs typeface="Arial" panose="020B0604020202020204" pitchFamily="34" charset="0"/>
              </a:rPr>
              <a:t>Support by provided by MISA to municipalities</a:t>
            </a:r>
          </a:p>
          <a:p>
            <a:pPr lvl="1">
              <a:buFont typeface="Wingdings" panose="05000000000000000000" pitchFamily="2" charset="2"/>
              <a:buChar char="q"/>
            </a:pPr>
            <a:r>
              <a:rPr lang="en-ZA" sz="1600" dirty="0">
                <a:latin typeface="Arial" panose="020B0604020202020204" pitchFamily="34" charset="0"/>
                <a:cs typeface="Arial" panose="020B0604020202020204" pitchFamily="34" charset="0"/>
              </a:rPr>
              <a:t>The role of MISA</a:t>
            </a:r>
          </a:p>
          <a:p>
            <a:pPr lvl="1">
              <a:buFont typeface="Wingdings" panose="05000000000000000000" pitchFamily="2" charset="2"/>
              <a:buChar char="q"/>
            </a:pPr>
            <a:r>
              <a:rPr lang="en-ZA" sz="1600" dirty="0">
                <a:latin typeface="Arial" panose="020B0604020202020204" pitchFamily="34" charset="0"/>
                <a:cs typeface="Arial" panose="020B0604020202020204" pitchFamily="34" charset="0"/>
              </a:rPr>
              <a:t>The support provided by MISA</a:t>
            </a:r>
          </a:p>
          <a:p>
            <a:pPr lvl="1">
              <a:buFont typeface="Wingdings" panose="05000000000000000000" pitchFamily="2" charset="2"/>
              <a:buChar char="q"/>
            </a:pPr>
            <a:r>
              <a:rPr lang="en-ZA" sz="1600" dirty="0">
                <a:latin typeface="Arial" panose="020B0604020202020204" pitchFamily="34" charset="0"/>
                <a:cs typeface="Arial" panose="020B0604020202020204" pitchFamily="34" charset="0"/>
              </a:rPr>
              <a:t>Ongoing Support by MISA through DDM approach </a:t>
            </a:r>
          </a:p>
          <a:p>
            <a:pPr lvl="1">
              <a:buFont typeface="Wingdings" panose="05000000000000000000" pitchFamily="2" charset="2"/>
              <a:buChar char="q"/>
            </a:pPr>
            <a:r>
              <a:rPr lang="en-ZA" sz="1600" dirty="0">
                <a:latin typeface="Arial" panose="020B0604020202020204" pitchFamily="34" charset="0"/>
                <a:cs typeface="Arial" panose="020B0604020202020204" pitchFamily="34" charset="0"/>
              </a:rPr>
              <a:t>MISA funded projects 2023-2024</a:t>
            </a:r>
          </a:p>
          <a:p>
            <a:pPr marL="514350" indent="-514350">
              <a:buAutoNum type="arabicPeriod"/>
            </a:pPr>
            <a:r>
              <a:rPr lang="en-ZA" sz="1600" dirty="0">
                <a:latin typeface="Arial" panose="020B0604020202020204" pitchFamily="34" charset="0"/>
                <a:cs typeface="Arial" panose="020B0604020202020204" pitchFamily="34" charset="0"/>
              </a:rPr>
              <a:t>Conclusion </a:t>
            </a:r>
          </a:p>
        </p:txBody>
      </p:sp>
    </p:spTree>
    <p:extLst>
      <p:ext uri="{BB962C8B-B14F-4D97-AF65-F5344CB8AC3E}">
        <p14:creationId xmlns:p14="http://schemas.microsoft.com/office/powerpoint/2010/main" val="2046582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1016"/>
            <a:ext cx="9906000" cy="477054"/>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eaLnBrk="1" hangingPunct="1"/>
            <a:r>
              <a:rPr lang="en-US" altLang="en-US" sz="2500" dirty="0">
                <a:solidFill>
                  <a:prstClr val="black"/>
                </a:solidFill>
                <a:ea typeface="+mj-ea"/>
                <a:cs typeface="Arial" panose="020B0604020202020204" pitchFamily="34" charset="0"/>
              </a:rPr>
              <a:t>Intervention by PT &amp; COGTA to rectify situation</a:t>
            </a:r>
            <a:endParaRPr kumimoji="0" lang="en-US" sz="1800"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8</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6" name="Content Placeholder 4"/>
          <p:cNvSpPr txBox="1">
            <a:spLocks/>
          </p:cNvSpPr>
          <p:nvPr/>
        </p:nvSpPr>
        <p:spPr>
          <a:xfrm>
            <a:off x="77152" y="614212"/>
            <a:ext cx="8941037" cy="53463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4950" marR="0" lvl="1" indent="0" algn="just" defTabSz="457200" rtl="0" eaLnBrk="1" fontAlgn="auto" latinLnBrk="0" hangingPunct="1">
              <a:lnSpc>
                <a:spcPct val="100000"/>
              </a:lnSpc>
              <a:spcBef>
                <a:spcPct val="20000"/>
              </a:spcBef>
              <a:spcAft>
                <a:spcPts val="0"/>
              </a:spcAft>
              <a:buClrTx/>
              <a:buSzTx/>
              <a:buFont typeface="Arial"/>
              <a:buNone/>
              <a:tabLst/>
              <a:defRPr/>
            </a:pPr>
            <a:endParaRPr kumimoji="0" lang="en-ZA" sz="2000" b="0" i="1"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en-GB" sz="16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3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6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Wingdings" panose="05000000000000000000" pitchFamily="2" charset="2"/>
              <a:buChar char="q"/>
              <a:tabLst/>
              <a:defRPr/>
            </a:pPr>
            <a:endParaRPr kumimoji="0" lang="en-US" sz="16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5" name="Content Placeholder 2">
            <a:extLst>
              <a:ext uri="{FF2B5EF4-FFF2-40B4-BE49-F238E27FC236}">
                <a16:creationId xmlns:a16="http://schemas.microsoft.com/office/drawing/2014/main" id="{D76FB701-D83D-49C1-A7DE-A83EF80F78BE}"/>
              </a:ext>
            </a:extLst>
          </p:cNvPr>
          <p:cNvSpPr txBox="1">
            <a:spLocks noChangeArrowheads="1"/>
          </p:cNvSpPr>
          <p:nvPr/>
        </p:nvSpPr>
        <p:spPr>
          <a:xfrm>
            <a:off x="279400" y="614212"/>
            <a:ext cx="9338733" cy="527576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just" defTabSz="457200" rtl="0" eaLnBrk="1" fontAlgn="auto" latinLnBrk="0" hangingPunct="1">
              <a:lnSpc>
                <a:spcPct val="115000"/>
              </a:lnSpc>
              <a:spcBef>
                <a:spcPct val="20000"/>
              </a:spcBef>
              <a:spcAft>
                <a:spcPts val="0"/>
              </a:spcAft>
              <a:buClrTx/>
              <a:buSzTx/>
              <a:buFont typeface="Arial"/>
              <a:buChar char="•"/>
              <a:tabLst/>
              <a:defRPr/>
            </a:pPr>
            <a:r>
              <a:rPr kumimoji="0" lang="en-ZA"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8 municipalities budgets remained unfunded after assessing the tabled 2022/23 budgets</a:t>
            </a:r>
          </a:p>
          <a:p>
            <a:pPr marL="342900" marR="0" lvl="0" indent="-342900" algn="just" defTabSz="457200" rtl="0" eaLnBrk="1" fontAlgn="auto" latinLnBrk="0" hangingPunct="1">
              <a:lnSpc>
                <a:spcPct val="115000"/>
              </a:lnSpc>
              <a:spcBef>
                <a:spcPct val="20000"/>
              </a:spcBef>
              <a:spcAft>
                <a:spcPts val="0"/>
              </a:spcAft>
              <a:buClrTx/>
              <a:buSzTx/>
              <a:buFont typeface="Arial"/>
              <a:buChar char="•"/>
              <a:tabLst/>
              <a:defRPr/>
            </a:pPr>
            <a:r>
              <a:rPr kumimoji="0" lang="en-ZA"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Subsequent to the above the status was escalated to the Head Official and subsequently the MEC for Finance and Co-operative Governance and Traditional Affairs.</a:t>
            </a:r>
          </a:p>
          <a:p>
            <a:pPr marL="342900" marR="0" lvl="0" indent="-342900" algn="just" defTabSz="457200" rtl="0" eaLnBrk="1" fontAlgn="auto" latinLnBrk="0" hangingPunct="1">
              <a:lnSpc>
                <a:spcPct val="115000"/>
              </a:lnSpc>
              <a:spcBef>
                <a:spcPct val="20000"/>
              </a:spcBef>
              <a:spcAft>
                <a:spcPts val="0"/>
              </a:spcAft>
              <a:buClrTx/>
              <a:buSzTx/>
              <a:buFont typeface="Arial"/>
              <a:buChar char="•"/>
              <a:tabLst/>
              <a:defRPr/>
            </a:pPr>
            <a:r>
              <a:rPr kumimoji="0" lang="en-ZA"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Meetings were convened on the 26</a:t>
            </a:r>
            <a:r>
              <a:rPr kumimoji="0" lang="en-ZA" sz="1800" b="0" i="0" u="none" strike="noStrike" kern="1200" cap="none" spc="0" normalizeH="0" baseline="3000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a:t>
            </a:r>
            <a:r>
              <a:rPr kumimoji="0" lang="en-ZA"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May 2022 with the Executive Mayors, Municipal Managers and CFO’s of the respective municipalities</a:t>
            </a:r>
            <a:r>
              <a:rPr kumimoji="0" lang="en-ZA" sz="1800" b="0" i="0" u="none" strike="noStrike" kern="1200" cap="none" spc="0" normalizeH="0" baseline="0" noProof="0" dirty="0">
                <a:ln>
                  <a:noFill/>
                </a:ln>
                <a:solidFill>
                  <a:sysClr val="windowText" lastClr="000000"/>
                </a:solidFill>
                <a:effectLst/>
                <a:uLnTx/>
                <a:uFillTx/>
                <a:latin typeface="Calibri"/>
                <a:ea typeface="+mn-ea"/>
                <a:cs typeface="+mn-cs"/>
              </a:rPr>
              <a:t>.</a:t>
            </a:r>
          </a:p>
          <a:p>
            <a:pPr marL="342900" marR="0" lvl="0" indent="-342900" algn="just" defTabSz="457200" rtl="0" eaLnBrk="1" fontAlgn="auto" latinLnBrk="0" hangingPunct="1">
              <a:lnSpc>
                <a:spcPct val="115000"/>
              </a:lnSpc>
              <a:spcBef>
                <a:spcPct val="20000"/>
              </a:spcBef>
              <a:spcAft>
                <a:spcPts val="0"/>
              </a:spcAft>
              <a:buClrTx/>
              <a:buSzTx/>
              <a:buFont typeface="Arial"/>
              <a:buChar char="•"/>
              <a:tabLst/>
              <a:defRPr/>
            </a:pPr>
            <a:r>
              <a:rPr kumimoji="0" lang="en-ZA"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Municipalities were directed to re-work the unfunded budgets and the following had to be reduced:</a:t>
            </a:r>
          </a:p>
          <a:p>
            <a:pPr marL="573088" marR="0" lvl="0" indent="-342900" algn="just" defTabSz="457200" rtl="0" eaLnBrk="1" fontAlgn="auto" latinLnBrk="0" hangingPunct="1">
              <a:lnSpc>
                <a:spcPct val="115000"/>
              </a:lnSpc>
              <a:spcBef>
                <a:spcPct val="20000"/>
              </a:spcBef>
              <a:spcAft>
                <a:spcPts val="0"/>
              </a:spcAft>
              <a:buClrTx/>
              <a:buSzTx/>
              <a:buFont typeface="Wingdings" panose="05000000000000000000" pitchFamily="2" charset="2"/>
              <a:buChar char="v"/>
              <a:tabLst/>
              <a:defRPr/>
            </a:pPr>
            <a:r>
              <a:rPr kumimoji="0" lang="en-ZA" sz="1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Internal contributions towards capital expenditure as the budget is unfunded</a:t>
            </a:r>
          </a:p>
          <a:p>
            <a:pPr marL="573088" marR="0" lvl="0" indent="-342900" algn="just" defTabSz="457200" rtl="0" eaLnBrk="1" fontAlgn="auto" latinLnBrk="0" hangingPunct="1">
              <a:lnSpc>
                <a:spcPct val="115000"/>
              </a:lnSpc>
              <a:spcBef>
                <a:spcPct val="20000"/>
              </a:spcBef>
              <a:spcAft>
                <a:spcPts val="0"/>
              </a:spcAft>
              <a:buClrTx/>
              <a:buSzTx/>
              <a:buFont typeface="Wingdings" panose="05000000000000000000" pitchFamily="2" charset="2"/>
              <a:buChar char="v"/>
              <a:tabLst/>
              <a:defRPr/>
            </a:pPr>
            <a:r>
              <a:rPr kumimoji="0" lang="en-ZA" sz="1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Review of Overtime and Employee costs ( prioritisation of critical funded posts)</a:t>
            </a:r>
          </a:p>
          <a:p>
            <a:pPr marL="573088" marR="0" lvl="0" indent="-342900" algn="just" defTabSz="457200" rtl="0" eaLnBrk="1" fontAlgn="auto" latinLnBrk="0" hangingPunct="1">
              <a:lnSpc>
                <a:spcPct val="115000"/>
              </a:lnSpc>
              <a:spcBef>
                <a:spcPct val="20000"/>
              </a:spcBef>
              <a:spcAft>
                <a:spcPts val="0"/>
              </a:spcAft>
              <a:buClrTx/>
              <a:buSzTx/>
              <a:buFont typeface="Wingdings" panose="05000000000000000000" pitchFamily="2" charset="2"/>
              <a:buChar char="v"/>
              <a:tabLst/>
              <a:defRPr/>
            </a:pPr>
            <a:r>
              <a:rPr kumimoji="0" lang="en-ZA" sz="1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Reduction in contracted services and non priority spending</a:t>
            </a:r>
          </a:p>
          <a:p>
            <a:pPr marL="573088" marR="0" lvl="0" indent="-342900" algn="just" defTabSz="457200" rtl="0" eaLnBrk="1" fontAlgn="auto" latinLnBrk="0" hangingPunct="1">
              <a:lnSpc>
                <a:spcPct val="115000"/>
              </a:lnSpc>
              <a:spcBef>
                <a:spcPct val="20000"/>
              </a:spcBef>
              <a:spcAft>
                <a:spcPts val="0"/>
              </a:spcAft>
              <a:buClrTx/>
              <a:buSzTx/>
              <a:buFont typeface="Wingdings" panose="05000000000000000000" pitchFamily="2" charset="2"/>
              <a:buChar char="v"/>
              <a:tabLst/>
              <a:defRPr/>
            </a:pPr>
            <a:r>
              <a:rPr kumimoji="0" lang="en-ZA" sz="1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Develop strategies to improve the collection rate and reduce expenditure</a:t>
            </a:r>
          </a:p>
          <a:p>
            <a:pPr marL="342900" marR="0" lvl="0" indent="-342900" algn="just" defTabSz="457200" rtl="0" eaLnBrk="1" fontAlgn="auto" latinLnBrk="0" hangingPunct="1">
              <a:lnSpc>
                <a:spcPct val="115000"/>
              </a:lnSpc>
              <a:spcBef>
                <a:spcPct val="20000"/>
              </a:spcBef>
              <a:spcAft>
                <a:spcPts val="0"/>
              </a:spcAft>
              <a:buClrTx/>
              <a:buSzTx/>
              <a:buFont typeface="Arial"/>
              <a:buChar char="•"/>
              <a:tabLst/>
              <a:defRPr/>
            </a:pPr>
            <a:endParaRPr kumimoji="0" lang="en-ZA" sz="18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just" defTabSz="457200" rtl="0" eaLnBrk="1" fontAlgn="auto" latinLnBrk="0" hangingPunct="1">
              <a:lnSpc>
                <a:spcPct val="115000"/>
              </a:lnSpc>
              <a:spcBef>
                <a:spcPct val="20000"/>
              </a:spcBef>
              <a:spcAft>
                <a:spcPts val="0"/>
              </a:spcAft>
              <a:buClrTx/>
              <a:buSzTx/>
              <a:buFont typeface="Arial"/>
              <a:buChar char="•"/>
              <a:tabLst/>
              <a:defRPr/>
            </a:pPr>
            <a:endParaRPr kumimoji="0" lang="en-ZA" sz="18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just" defTabSz="457200" rtl="0" eaLnBrk="1" fontAlgn="auto" latinLnBrk="0" hangingPunct="1">
              <a:lnSpc>
                <a:spcPct val="115000"/>
              </a:lnSpc>
              <a:spcBef>
                <a:spcPct val="20000"/>
              </a:spcBef>
              <a:spcAft>
                <a:spcPts val="0"/>
              </a:spcAft>
              <a:buClrTx/>
              <a:buSzTx/>
              <a:buFont typeface="Arial"/>
              <a:buChar char="•"/>
              <a:tabLst/>
              <a:defRPr/>
            </a:pPr>
            <a:endParaRPr kumimoji="0" lang="en-ZA" sz="1800" b="0"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457200" rtl="0" eaLnBrk="1" fontAlgn="auto" latinLnBrk="0" hangingPunct="1">
              <a:lnSpc>
                <a:spcPct val="115000"/>
              </a:lnSpc>
              <a:spcBef>
                <a:spcPct val="20000"/>
              </a:spcBef>
              <a:spcAft>
                <a:spcPts val="0"/>
              </a:spcAft>
              <a:buClrTx/>
              <a:buSzTx/>
              <a:buFont typeface="Arial"/>
              <a:buChar char="•"/>
              <a:tabLst/>
              <a:defRPr/>
            </a:pPr>
            <a:endParaRPr kumimoji="0" lang="en-ZA"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15000"/>
              </a:lnSpc>
              <a:spcBef>
                <a:spcPct val="20000"/>
              </a:spcBef>
              <a:spcAft>
                <a:spcPts val="0"/>
              </a:spcAft>
              <a:buClrTx/>
              <a:buSzTx/>
              <a:buFont typeface="Arial"/>
              <a:buNone/>
              <a:tabLst/>
              <a:defRPr/>
            </a:pPr>
            <a:endParaRPr kumimoji="0" lang="en-ZA" sz="1800" b="0" i="0" u="none" strike="noStrike" kern="120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ZA" sz="17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342900" marR="0" lvl="0" indent="-342900" algn="just" defTabSz="457200" rtl="0" eaLnBrk="1" fontAlgn="auto" latinLnBrk="0" hangingPunct="1">
              <a:lnSpc>
                <a:spcPct val="100000"/>
              </a:lnSpc>
              <a:spcBef>
                <a:spcPts val="0"/>
              </a:spcBef>
              <a:spcAft>
                <a:spcPts val="0"/>
              </a:spcAft>
              <a:buClrTx/>
              <a:buSzTx/>
              <a:buFont typeface="Arial"/>
              <a:buChar char="•"/>
              <a:tabLst/>
              <a:defRPr/>
            </a:pPr>
            <a:endParaRPr kumimoji="0" lang="en-ZA" sz="1200" b="0" i="0" u="none" strike="noStrike" kern="1200" cap="none" spc="0" normalizeH="0" baseline="0" noProof="0" dirty="0">
              <a:ln>
                <a:noFill/>
              </a:ln>
              <a:solidFill>
                <a:prstClr val="black"/>
              </a:solidFill>
              <a:effectLst/>
              <a:uLnTx/>
              <a:uFillTx/>
              <a:latin typeface="Arial Narrow" panose="020B0606020202030204" pitchFamily="34" charset="0"/>
              <a:ea typeface="Calibri" charset="0"/>
              <a:cs typeface="Calibri" charset="0"/>
            </a:endParaRPr>
          </a:p>
          <a:p>
            <a:pPr marL="342900" marR="0" lvl="0" indent="-342900" algn="just" defTabSz="457200" rtl="0" eaLnBrk="1" fontAlgn="auto" latinLnBrk="0" hangingPunct="1">
              <a:lnSpc>
                <a:spcPct val="100000"/>
              </a:lnSpc>
              <a:spcBef>
                <a:spcPts val="0"/>
              </a:spcBef>
              <a:spcAft>
                <a:spcPts val="0"/>
              </a:spcAft>
              <a:buClrTx/>
              <a:buSzTx/>
              <a:buFont typeface="Arial"/>
              <a:buChar char="•"/>
              <a:tabLst/>
              <a:defRPr/>
            </a:pPr>
            <a:endParaRPr kumimoji="0" lang="en-GB" sz="1200" b="0" i="0" u="none" strike="noStrike" kern="1200" cap="none" spc="0" normalizeH="0" baseline="0" noProof="0" dirty="0">
              <a:ln>
                <a:noFill/>
              </a:ln>
              <a:solidFill>
                <a:prstClr val="black"/>
              </a:solidFill>
              <a:effectLst/>
              <a:uLnTx/>
              <a:uFillTx/>
              <a:latin typeface="Arial Narrow" panose="020B0606020202030204" pitchFamily="34" charset="0"/>
              <a:ea typeface="Times New Roman" charset="0"/>
              <a:cs typeface="Calibri" charset="0"/>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ZA" altLang="en-US" sz="2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34" charset="-128"/>
              <a:cs typeface="+mn-cs"/>
            </a:endParaRPr>
          </a:p>
          <a:p>
            <a:pPr marL="342900" marR="0" lvl="1" indent="0" algn="l" defTabSz="457200" rtl="0" eaLnBrk="1" fontAlgn="auto" latinLnBrk="0" hangingPunct="1">
              <a:lnSpc>
                <a:spcPct val="100000"/>
              </a:lnSpc>
              <a:spcBef>
                <a:spcPct val="20000"/>
              </a:spcBef>
              <a:spcAft>
                <a:spcPts val="0"/>
              </a:spcAft>
              <a:buClrTx/>
              <a:buSzTx/>
              <a:buFont typeface="Arial"/>
              <a:buNone/>
              <a:tabLst/>
              <a:defRPr/>
            </a:pPr>
            <a:endParaRPr kumimoji="0" lang="en-ZA" altLang="en-US" sz="2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34" charset="-128"/>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ZA" altLang="en-US" sz="21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1282315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38751"/>
            <a:ext cx="9144000" cy="436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ZA" sz="2769" b="1" dirty="0">
              <a:solidFill>
                <a:prstClr val="black"/>
              </a:solidFill>
              <a:latin typeface="Arial" panose="020B0604020202020204" pitchFamily="34" charset="0"/>
              <a:cs typeface="Arial" panose="020B0604020202020204" pitchFamily="34" charset="0"/>
            </a:endParaRPr>
          </a:p>
        </p:txBody>
      </p:sp>
      <p:sp>
        <p:nvSpPr>
          <p:cNvPr id="7171" name="Slide Number Placeholder 3"/>
          <p:cNvSpPr>
            <a:spLocks noGrp="1"/>
          </p:cNvSpPr>
          <p:nvPr>
            <p:ph type="sldNum" sz="quarter" idx="12"/>
          </p:nvPr>
        </p:nvSpPr>
        <p:spPr bwMode="auto">
          <a:xfrm>
            <a:off x="3412881" y="6131170"/>
            <a:ext cx="2133600" cy="33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954">
                <a:solidFill>
                  <a:schemeClr val="tx1"/>
                </a:solidFill>
                <a:latin typeface="Calibri" panose="020F0502020204030204" pitchFamily="34" charset="0"/>
              </a:defRPr>
            </a:lvl1pPr>
            <a:lvl2pPr marL="685817" indent="-263776">
              <a:spcBef>
                <a:spcPct val="20000"/>
              </a:spcBef>
              <a:buFont typeface="Arial" panose="020B0604020202020204" pitchFamily="34" charset="0"/>
              <a:buChar char="–"/>
              <a:defRPr sz="2585">
                <a:solidFill>
                  <a:schemeClr val="tx1"/>
                </a:solidFill>
                <a:latin typeface="Calibri" panose="020F0502020204030204" pitchFamily="34" charset="0"/>
              </a:defRPr>
            </a:lvl2pPr>
            <a:lvl3pPr marL="1055103" indent="-211021">
              <a:spcBef>
                <a:spcPct val="20000"/>
              </a:spcBef>
              <a:buFont typeface="Arial" panose="020B0604020202020204" pitchFamily="34" charset="0"/>
              <a:buChar char="•"/>
              <a:defRPr sz="2215">
                <a:solidFill>
                  <a:schemeClr val="tx1"/>
                </a:solidFill>
                <a:latin typeface="Calibri" panose="020F0502020204030204" pitchFamily="34" charset="0"/>
              </a:defRPr>
            </a:lvl3pPr>
            <a:lvl4pPr marL="1477145" indent="-211021">
              <a:spcBef>
                <a:spcPct val="20000"/>
              </a:spcBef>
              <a:buFont typeface="Arial" panose="020B0604020202020204" pitchFamily="34" charset="0"/>
              <a:buChar char="–"/>
              <a:defRPr sz="1846">
                <a:solidFill>
                  <a:schemeClr val="tx1"/>
                </a:solidFill>
                <a:latin typeface="Calibri" panose="020F0502020204030204" pitchFamily="34" charset="0"/>
              </a:defRPr>
            </a:lvl4pPr>
            <a:lvl5pPr marL="1899186" indent="-211021">
              <a:spcBef>
                <a:spcPct val="20000"/>
              </a:spcBef>
              <a:buFont typeface="Arial" panose="020B0604020202020204" pitchFamily="34" charset="0"/>
              <a:buChar char="»"/>
              <a:defRPr sz="1846">
                <a:solidFill>
                  <a:schemeClr val="tx1"/>
                </a:solidFill>
                <a:latin typeface="Calibri" panose="020F0502020204030204" pitchFamily="34" charset="0"/>
              </a:defRPr>
            </a:lvl5pPr>
            <a:lvl6pPr marL="2321227"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6pPr>
            <a:lvl7pPr marL="2743269"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7pPr>
            <a:lvl8pPr marL="3165310"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8pPr>
            <a:lvl9pPr marL="3587351"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9pPr>
          </a:lstStyle>
          <a:p>
            <a:pPr defTabSz="914400">
              <a:spcBef>
                <a:spcPct val="0"/>
              </a:spcBef>
              <a:buNone/>
            </a:pPr>
            <a:fld id="{310969A9-E3BE-4DD0-8775-A00584085157}" type="slidenum">
              <a:rPr lang="en-US" altLang="en-US" sz="1108">
                <a:solidFill>
                  <a:srgbClr val="898989"/>
                </a:solidFill>
              </a:rPr>
              <a:pPr defTabSz="914400">
                <a:spcBef>
                  <a:spcPct val="0"/>
                </a:spcBef>
                <a:buNone/>
              </a:pPr>
              <a:t>80</a:t>
            </a:fld>
            <a:endParaRPr lang="en-US" altLang="en-US" sz="1108" dirty="0">
              <a:solidFill>
                <a:srgbClr val="898989"/>
              </a:solidFill>
            </a:endParaRPr>
          </a:p>
        </p:txBody>
      </p:sp>
      <p:sp>
        <p:nvSpPr>
          <p:cNvPr id="10244" name="Rectangle 1"/>
          <p:cNvSpPr>
            <a:spLocks noChangeArrowheads="1"/>
          </p:cNvSpPr>
          <p:nvPr/>
        </p:nvSpPr>
        <p:spPr bwMode="auto">
          <a:xfrm>
            <a:off x="381001" y="57372"/>
            <a:ext cx="906271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a:lnSpc>
                <a:spcPct val="150000"/>
              </a:lnSpc>
              <a:spcBef>
                <a:spcPct val="0"/>
              </a:spcBef>
              <a:buNone/>
              <a:defRPr/>
            </a:pPr>
            <a:r>
              <a:rPr lang="en-ZA" sz="3600" b="1" dirty="0">
                <a:solidFill>
                  <a:prstClr val="black"/>
                </a:solidFill>
              </a:rPr>
              <a:t>PURPOSE OF THE PRESENTATION</a:t>
            </a:r>
            <a:endParaRPr lang="en-ZA" sz="2800" b="1" dirty="0">
              <a:solidFill>
                <a:prstClr val="black"/>
              </a:solidFill>
            </a:endParaRPr>
          </a:p>
        </p:txBody>
      </p:sp>
      <p:sp>
        <p:nvSpPr>
          <p:cNvPr id="5" name="Content Placeholder 4"/>
          <p:cNvSpPr>
            <a:spLocks noGrp="1"/>
          </p:cNvSpPr>
          <p:nvPr>
            <p:ph idx="1"/>
          </p:nvPr>
        </p:nvSpPr>
        <p:spPr>
          <a:xfrm>
            <a:off x="578828" y="1111106"/>
            <a:ext cx="8661165" cy="5116974"/>
          </a:xfrm>
        </p:spPr>
        <p:txBody>
          <a:bodyPr>
            <a:normAutofit/>
          </a:bodyPr>
          <a:lstStyle/>
          <a:p>
            <a:pPr marL="0" indent="0" algn="just" fontAlgn="base" hangingPunct="0">
              <a:lnSpc>
                <a:spcPct val="150000"/>
              </a:lnSpc>
              <a:spcBef>
                <a:spcPct val="0"/>
              </a:spcBef>
              <a:spcAft>
                <a:spcPct val="0"/>
              </a:spcAft>
              <a:buNone/>
              <a:defRPr/>
            </a:pPr>
            <a:r>
              <a:rPr lang="en-ZA" altLang="en-US" sz="2400" dirty="0">
                <a:latin typeface="Arial" pitchFamily="34" charset="0"/>
                <a:cs typeface="Arial" pitchFamily="34" charset="0"/>
                <a:sym typeface="Arial" pitchFamily="34" charset="0"/>
              </a:rPr>
              <a:t>The purpose of the presentation is: </a:t>
            </a:r>
          </a:p>
          <a:p>
            <a:pPr lvl="1" algn="just" fontAlgn="base" hangingPunct="0">
              <a:lnSpc>
                <a:spcPct val="150000"/>
              </a:lnSpc>
              <a:spcBef>
                <a:spcPct val="0"/>
              </a:spcBef>
              <a:spcAft>
                <a:spcPct val="0"/>
              </a:spcAft>
              <a:buFont typeface="Wingdings" panose="05000000000000000000" pitchFamily="2" charset="2"/>
              <a:buChar char="q"/>
              <a:defRPr/>
            </a:pPr>
            <a:r>
              <a:rPr lang="en-ZA" altLang="en-US" sz="2300" dirty="0">
                <a:latin typeface="Arial" pitchFamily="34" charset="0"/>
                <a:cs typeface="Arial" pitchFamily="34" charset="0"/>
                <a:sym typeface="Arial" pitchFamily="34" charset="0"/>
              </a:rPr>
              <a:t>To provide progress report on the implementation of the District Development Model (DDM) in the Province.</a:t>
            </a:r>
          </a:p>
          <a:p>
            <a:pPr lvl="1" algn="just" fontAlgn="base" hangingPunct="0">
              <a:lnSpc>
                <a:spcPct val="150000"/>
              </a:lnSpc>
              <a:spcBef>
                <a:spcPct val="0"/>
              </a:spcBef>
              <a:spcAft>
                <a:spcPct val="0"/>
              </a:spcAft>
              <a:buFont typeface="Wingdings" panose="05000000000000000000" pitchFamily="2" charset="2"/>
              <a:buChar char="q"/>
              <a:defRPr/>
            </a:pPr>
            <a:r>
              <a:rPr lang="en-ZA" sz="2300" dirty="0">
                <a:latin typeface="Arial" pitchFamily="34" charset="0"/>
                <a:cs typeface="Arial" pitchFamily="34" charset="0"/>
                <a:sym typeface="Arial" pitchFamily="34" charset="0"/>
              </a:rPr>
              <a:t>To provide progress report on the assistance provided by MISA to the municipalities.</a:t>
            </a:r>
            <a:endParaRPr lang="en-ZA" sz="2300" dirty="0"/>
          </a:p>
        </p:txBody>
      </p:sp>
    </p:spTree>
    <p:extLst>
      <p:ext uri="{BB962C8B-B14F-4D97-AF65-F5344CB8AC3E}">
        <p14:creationId xmlns:p14="http://schemas.microsoft.com/office/powerpoint/2010/main" val="26889310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225530" y="5212858"/>
            <a:ext cx="1408510" cy="222498"/>
          </a:xfrm>
        </p:spPr>
        <p:txBody>
          <a:bodyPr/>
          <a:lstStyle/>
          <a:p>
            <a:pPr defTabSz="557213"/>
            <a:fld id="{39AC5568-C467-DA4E-A229-6C912B895CA4}" type="slidenum">
              <a:rPr lang="en-US">
                <a:solidFill>
                  <a:prstClr val="black">
                    <a:tint val="75000"/>
                  </a:prstClr>
                </a:solidFill>
                <a:latin typeface="Calibri"/>
              </a:rPr>
              <a:pPr defTabSz="557213"/>
              <a:t>81</a:t>
            </a:fld>
            <a:endParaRPr lang="en-US" dirty="0">
              <a:solidFill>
                <a:prstClr val="black">
                  <a:tint val="75000"/>
                </a:prstClr>
              </a:solidFill>
              <a:latin typeface="Calibri"/>
            </a:endParaRPr>
          </a:p>
        </p:txBody>
      </p:sp>
      <p:sp>
        <p:nvSpPr>
          <p:cNvPr id="13" name="TextBox 12"/>
          <p:cNvSpPr txBox="1"/>
          <p:nvPr/>
        </p:nvSpPr>
        <p:spPr>
          <a:xfrm>
            <a:off x="381001" y="347870"/>
            <a:ext cx="9064487" cy="415498"/>
          </a:xfrm>
          <a:prstGeom prst="rect">
            <a:avLst/>
          </a:prstGeom>
          <a:solidFill>
            <a:srgbClr val="FFC000"/>
          </a:solidFill>
        </p:spPr>
        <p:txBody>
          <a:bodyPr wrap="square" rtlCol="0">
            <a:spAutoFit/>
          </a:bodyPr>
          <a:lstStyle/>
          <a:p>
            <a:pPr algn="ctr" defTabSz="557213"/>
            <a:r>
              <a:rPr lang="en-ZA" sz="2100" b="1" kern="0" cap="all" dirty="0">
                <a:solidFill>
                  <a:srgbClr val="000000"/>
                </a:solidFill>
                <a:latin typeface="Century Gothic" panose="020B0502020202020204" pitchFamily="34" charset="0"/>
                <a:ea typeface="Tahoma" panose="020B0604030504040204" pitchFamily="34" charset="0"/>
                <a:cs typeface="Tahoma" panose="020B0604030504040204" pitchFamily="34" charset="0"/>
                <a:sym typeface="Calibri"/>
              </a:rPr>
              <a:t>BACKGROUND</a:t>
            </a:r>
            <a:endParaRPr lang="en-US" sz="2100" dirty="0">
              <a:solidFill>
                <a:prstClr val="black"/>
              </a:solidFill>
              <a:latin typeface="Calibri"/>
            </a:endParaRPr>
          </a:p>
        </p:txBody>
      </p:sp>
      <p:sp>
        <p:nvSpPr>
          <p:cNvPr id="7" name="Content Placeholder 4"/>
          <p:cNvSpPr txBox="1">
            <a:spLocks/>
          </p:cNvSpPr>
          <p:nvPr/>
        </p:nvSpPr>
        <p:spPr>
          <a:xfrm>
            <a:off x="381000" y="1017994"/>
            <a:ext cx="9144000" cy="5362928"/>
          </a:xfrm>
          <a:prstGeom prst="rect">
            <a:avLst/>
          </a:prstGeom>
          <a:solidFill>
            <a:schemeClr val="bg1"/>
          </a:solidFill>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Wingdings" panose="05000000000000000000" pitchFamily="2" charset="2"/>
              <a:buChar char="q"/>
            </a:pPr>
            <a:r>
              <a:rPr lang="en-GB" sz="1400" dirty="0">
                <a:solidFill>
                  <a:prstClr val="black"/>
                </a:solidFill>
                <a:latin typeface="Arial" panose="020B0604020202020204" pitchFamily="34" charset="0"/>
                <a:cs typeface="Arial" panose="020B0604020202020204" pitchFamily="34" charset="0"/>
              </a:rPr>
              <a:t>Over the 25 years of democracy there have been several attempts at steering development towards communities in a coordinated manner, with a view of </a:t>
            </a:r>
            <a:r>
              <a:rPr lang="en-GB" sz="1400" b="1" dirty="0">
                <a:solidFill>
                  <a:prstClr val="black"/>
                </a:solidFill>
                <a:latin typeface="Arial" panose="020B0604020202020204" pitchFamily="34" charset="0"/>
                <a:cs typeface="Arial" panose="020B0604020202020204" pitchFamily="34" charset="0"/>
              </a:rPr>
              <a:t>maximizing impact</a:t>
            </a:r>
            <a:r>
              <a:rPr lang="en-GB" sz="1400" dirty="0">
                <a:solidFill>
                  <a:prstClr val="black"/>
                </a:solidFill>
                <a:latin typeface="Arial" panose="020B0604020202020204" pitchFamily="34" charset="0"/>
                <a:cs typeface="Arial" panose="020B0604020202020204" pitchFamily="34" charset="0"/>
              </a:rPr>
              <a:t> and delivering cohesive and sustainable communities.  These have included the War on poverty, Urban Renewal Programme (URP), the Integrated Sustainable Rural Development Programme (ISRDP) and the Comprehensive Rural Development Programme (CRDP). </a:t>
            </a:r>
          </a:p>
          <a:p>
            <a:pPr algn="just">
              <a:buFont typeface="Wingdings" panose="05000000000000000000" pitchFamily="2" charset="2"/>
              <a:buChar char="q"/>
            </a:pPr>
            <a:r>
              <a:rPr lang="en-GB" sz="1400" dirty="0">
                <a:solidFill>
                  <a:prstClr val="black"/>
                </a:solidFill>
                <a:latin typeface="Arial" panose="020B0604020202020204" pitchFamily="34" charset="0"/>
                <a:cs typeface="Arial" panose="020B0604020202020204" pitchFamily="34" charset="0"/>
              </a:rPr>
              <a:t>Despite these attempts </a:t>
            </a:r>
            <a:r>
              <a:rPr lang="en-GB" sz="1400" b="1" dirty="0">
                <a:solidFill>
                  <a:prstClr val="black"/>
                </a:solidFill>
                <a:latin typeface="Arial" panose="020B0604020202020204" pitchFamily="34" charset="0"/>
                <a:cs typeface="Arial" panose="020B0604020202020204" pitchFamily="34" charset="0"/>
              </a:rPr>
              <a:t>horizontal and vertical silos persist</a:t>
            </a:r>
            <a:r>
              <a:rPr lang="en-GB" sz="1400" dirty="0">
                <a:solidFill>
                  <a:prstClr val="black"/>
                </a:solidFill>
                <a:latin typeface="Arial" panose="020B0604020202020204" pitchFamily="34" charset="0"/>
                <a:cs typeface="Arial" panose="020B0604020202020204" pitchFamily="34" charset="0"/>
              </a:rPr>
              <a:t>. A review of the ISRDP notes that “</a:t>
            </a:r>
            <a:r>
              <a:rPr lang="en-GB" sz="1400" i="1" dirty="0">
                <a:solidFill>
                  <a:prstClr val="black"/>
                </a:solidFill>
                <a:latin typeface="Arial" panose="020B0604020202020204" pitchFamily="34" charset="0"/>
                <a:cs typeface="Arial" panose="020B0604020202020204" pitchFamily="34" charset="0"/>
              </a:rPr>
              <a:t>there is no coordination because some projects are implemented by </a:t>
            </a:r>
            <a:r>
              <a:rPr lang="en-GB" sz="1400" b="1" i="1" dirty="0">
                <a:solidFill>
                  <a:prstClr val="black"/>
                </a:solidFill>
                <a:latin typeface="Arial" panose="020B0604020202020204" pitchFamily="34" charset="0"/>
                <a:cs typeface="Arial" panose="020B0604020202020204" pitchFamily="34" charset="0"/>
              </a:rPr>
              <a:t>national departments which are not in the IDP of local municipalities</a:t>
            </a:r>
            <a:r>
              <a:rPr lang="en-GB" sz="1400" dirty="0">
                <a:solidFill>
                  <a:prstClr val="black"/>
                </a:solidFill>
                <a:latin typeface="Arial" panose="020B0604020202020204" pitchFamily="34" charset="0"/>
                <a:cs typeface="Arial" panose="020B0604020202020204" pitchFamily="34" charset="0"/>
              </a:rPr>
              <a:t>”. According to the review “</a:t>
            </a:r>
            <a:r>
              <a:rPr lang="en-GB" sz="1400" i="1" dirty="0">
                <a:solidFill>
                  <a:prstClr val="black"/>
                </a:solidFill>
                <a:latin typeface="Arial" panose="020B0604020202020204" pitchFamily="34" charset="0"/>
                <a:cs typeface="Arial" panose="020B0604020202020204" pitchFamily="34" charset="0"/>
              </a:rPr>
              <a:t>national departments lack information on municipal planning because they do not involve the local sphere</a:t>
            </a:r>
            <a:r>
              <a:rPr lang="en-GB" sz="1400" dirty="0">
                <a:solidFill>
                  <a:prstClr val="black"/>
                </a:solidFill>
                <a:latin typeface="Arial" panose="020B0604020202020204" pitchFamily="34" charset="0"/>
                <a:cs typeface="Arial" panose="020B0604020202020204" pitchFamily="34" charset="0"/>
              </a:rPr>
              <a:t>”. </a:t>
            </a:r>
          </a:p>
          <a:p>
            <a:pPr algn="just">
              <a:buFont typeface="Wingdings" panose="05000000000000000000" pitchFamily="2" charset="2"/>
              <a:buChar char="q"/>
            </a:pPr>
            <a:r>
              <a:rPr lang="en-GB" sz="1400" dirty="0">
                <a:solidFill>
                  <a:prstClr val="black"/>
                </a:solidFill>
                <a:latin typeface="Arial" panose="020B0604020202020204" pitchFamily="34" charset="0"/>
                <a:cs typeface="Arial" panose="020B0604020202020204" pitchFamily="34" charset="0"/>
              </a:rPr>
              <a:t>This has been compounded by the fact that gradually over the 25 years of democracy there has been a </a:t>
            </a:r>
            <a:r>
              <a:rPr lang="en-GB" sz="1400" b="1" dirty="0">
                <a:solidFill>
                  <a:prstClr val="black"/>
                </a:solidFill>
                <a:latin typeface="Arial" panose="020B0604020202020204" pitchFamily="34" charset="0"/>
                <a:cs typeface="Arial" panose="020B0604020202020204" pitchFamily="34" charset="0"/>
              </a:rPr>
              <a:t>growing social distance</a:t>
            </a:r>
            <a:r>
              <a:rPr lang="en-GB" sz="1400" dirty="0">
                <a:solidFill>
                  <a:prstClr val="black"/>
                </a:solidFill>
                <a:latin typeface="Arial" panose="020B0604020202020204" pitchFamily="34" charset="0"/>
                <a:cs typeface="Arial" panose="020B0604020202020204" pitchFamily="34" charset="0"/>
              </a:rPr>
              <a:t> between government and the people. The symptoms of the growing distance include the ever rising ‘</a:t>
            </a:r>
            <a:r>
              <a:rPr lang="en-GB" sz="1400" b="1" dirty="0">
                <a:solidFill>
                  <a:prstClr val="black"/>
                </a:solidFill>
                <a:latin typeface="Arial" panose="020B0604020202020204" pitchFamily="34" charset="0"/>
                <a:cs typeface="Arial" panose="020B0604020202020204" pitchFamily="34" charset="0"/>
              </a:rPr>
              <a:t>service delivery protests</a:t>
            </a:r>
            <a:r>
              <a:rPr lang="en-GB" sz="1400" dirty="0">
                <a:solidFill>
                  <a:prstClr val="black"/>
                </a:solidFill>
                <a:latin typeface="Arial" panose="020B0604020202020204" pitchFamily="34" charset="0"/>
                <a:cs typeface="Arial" panose="020B0604020202020204" pitchFamily="34" charset="0"/>
              </a:rPr>
              <a:t>’. Significantly, with the increase in quantum, the magnitude of violence and lawlessness in these protests has increased often resulting in the destruction of infrastructure which is critical in the socio-economic development of those very communities. </a:t>
            </a:r>
          </a:p>
          <a:p>
            <a:pPr algn="just">
              <a:buFont typeface="Wingdings" panose="05000000000000000000" pitchFamily="2" charset="2"/>
              <a:buChar char="q"/>
            </a:pPr>
            <a:r>
              <a:rPr lang="en-GB" sz="1400" dirty="0">
                <a:solidFill>
                  <a:prstClr val="black"/>
                </a:solidFill>
                <a:latin typeface="Arial" panose="020B0604020202020204" pitchFamily="34" charset="0"/>
                <a:cs typeface="Arial" panose="020B0604020202020204" pitchFamily="34" charset="0"/>
              </a:rPr>
              <a:t>The President then called for the rolling out of “</a:t>
            </a:r>
            <a:r>
              <a:rPr lang="en-GB" sz="1400" b="1" i="1" dirty="0">
                <a:solidFill>
                  <a:prstClr val="black"/>
                </a:solidFill>
                <a:latin typeface="Arial" panose="020B0604020202020204" pitchFamily="34" charset="0"/>
                <a:cs typeface="Arial" panose="020B0604020202020204" pitchFamily="34" charset="0"/>
              </a:rPr>
              <a:t>a new integrated district based approach</a:t>
            </a:r>
            <a:r>
              <a:rPr lang="en-GB" sz="1400" i="1" dirty="0">
                <a:solidFill>
                  <a:prstClr val="black"/>
                </a:solidFill>
                <a:latin typeface="Arial" panose="020B0604020202020204" pitchFamily="34" charset="0"/>
                <a:cs typeface="Arial" panose="020B0604020202020204" pitchFamily="34" charset="0"/>
              </a:rPr>
              <a:t> to addressing our service delivery challenges </a:t>
            </a:r>
            <a:r>
              <a:rPr lang="en-GB" sz="1400" dirty="0">
                <a:solidFill>
                  <a:prstClr val="black"/>
                </a:solidFill>
                <a:latin typeface="Arial" panose="020B0604020202020204" pitchFamily="34" charset="0"/>
                <a:cs typeface="Arial" panose="020B0604020202020204" pitchFamily="34" charset="0"/>
              </a:rPr>
              <a:t>[and] </a:t>
            </a:r>
            <a:r>
              <a:rPr lang="en-GB" sz="1400" i="1" dirty="0">
                <a:solidFill>
                  <a:prstClr val="black"/>
                </a:solidFill>
                <a:latin typeface="Arial" panose="020B0604020202020204" pitchFamily="34" charset="0"/>
                <a:cs typeface="Arial" panose="020B0604020202020204" pitchFamily="34" charset="0"/>
              </a:rPr>
              <a:t>localise[d] procurement and job creation, that promotes and supports local businesses, and that involves communities…”  </a:t>
            </a:r>
            <a:r>
              <a:rPr lang="en-GB" sz="1400" dirty="0">
                <a:solidFill>
                  <a:prstClr val="black"/>
                </a:solidFill>
                <a:latin typeface="Arial" panose="020B0604020202020204" pitchFamily="34" charset="0"/>
                <a:cs typeface="Arial" panose="020B0604020202020204" pitchFamily="34" charset="0"/>
              </a:rPr>
              <a:t>This </a:t>
            </a:r>
            <a:r>
              <a:rPr lang="en-GB" sz="1400" b="1" dirty="0">
                <a:solidFill>
                  <a:prstClr val="black"/>
                </a:solidFill>
                <a:latin typeface="Arial" panose="020B0604020202020204" pitchFamily="34" charset="0"/>
                <a:cs typeface="Arial" panose="020B0604020202020204" pitchFamily="34" charset="0"/>
              </a:rPr>
              <a:t>new integrated district based approach is the District Development Model (DDM) .</a:t>
            </a:r>
            <a:r>
              <a:rPr lang="en-GB" sz="1400" dirty="0">
                <a:solidFill>
                  <a:prstClr val="black"/>
                </a:solidFill>
                <a:latin typeface="Arial" panose="020B0604020202020204" pitchFamily="34" charset="0"/>
                <a:cs typeface="Arial" panose="020B0604020202020204" pitchFamily="34" charset="0"/>
              </a:rPr>
              <a:t> The President is cognisant of the fact that such an approach will require that </a:t>
            </a:r>
            <a:r>
              <a:rPr lang="en-GB" sz="1400" i="1" dirty="0">
                <a:solidFill>
                  <a:prstClr val="black"/>
                </a:solidFill>
                <a:latin typeface="Arial" panose="020B0604020202020204" pitchFamily="34" charset="0"/>
                <a:cs typeface="Arial" panose="020B0604020202020204" pitchFamily="34" charset="0"/>
              </a:rPr>
              <a:t>“National departments that have district-level delivery capacity together with the provinces … provide implementation plans in line with priorities identified in the State of the Nation address”.   </a:t>
            </a:r>
          </a:p>
          <a:p>
            <a:pPr algn="just">
              <a:buFont typeface="Wingdings" panose="05000000000000000000" pitchFamily="2" charset="2"/>
              <a:buChar char="q"/>
            </a:pPr>
            <a:r>
              <a:rPr lang="en-ZA" sz="1400" dirty="0">
                <a:solidFill>
                  <a:prstClr val="black"/>
                </a:solidFill>
                <a:latin typeface="Arial" panose="020B0604020202020204" pitchFamily="34" charset="0"/>
                <a:cs typeface="Arial" panose="020B0604020202020204" pitchFamily="34" charset="0"/>
              </a:rPr>
              <a:t>Subsequently, National Cabinet approved the District Development Model (DDM) as a government approach to improve integrated planning and delivery across the three spheres of government with district and metropolitan spaces as focal points of government and private sector investment. </a:t>
            </a:r>
          </a:p>
        </p:txBody>
      </p:sp>
    </p:spTree>
    <p:extLst>
      <p:ext uri="{BB962C8B-B14F-4D97-AF65-F5344CB8AC3E}">
        <p14:creationId xmlns:p14="http://schemas.microsoft.com/office/powerpoint/2010/main" val="5061692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225530" y="5212858"/>
            <a:ext cx="1408510" cy="222498"/>
          </a:xfrm>
        </p:spPr>
        <p:txBody>
          <a:bodyPr/>
          <a:lstStyle/>
          <a:p>
            <a:pPr defTabSz="557213"/>
            <a:fld id="{39AC5568-C467-DA4E-A229-6C912B895CA4}" type="slidenum">
              <a:rPr lang="en-US">
                <a:solidFill>
                  <a:prstClr val="black">
                    <a:tint val="75000"/>
                  </a:prstClr>
                </a:solidFill>
                <a:latin typeface="Calibri"/>
              </a:rPr>
              <a:pPr defTabSz="557213"/>
              <a:t>82</a:t>
            </a:fld>
            <a:endParaRPr lang="en-US" dirty="0">
              <a:solidFill>
                <a:prstClr val="black">
                  <a:tint val="75000"/>
                </a:prstClr>
              </a:solidFill>
              <a:latin typeface="Calibri"/>
            </a:endParaRPr>
          </a:p>
        </p:txBody>
      </p:sp>
      <p:sp>
        <p:nvSpPr>
          <p:cNvPr id="13" name="TextBox 12"/>
          <p:cNvSpPr txBox="1"/>
          <p:nvPr/>
        </p:nvSpPr>
        <p:spPr>
          <a:xfrm>
            <a:off x="349269" y="212180"/>
            <a:ext cx="9144000" cy="461665"/>
          </a:xfrm>
          <a:prstGeom prst="rect">
            <a:avLst/>
          </a:prstGeom>
          <a:solidFill>
            <a:srgbClr val="FFC000"/>
          </a:solidFill>
        </p:spPr>
        <p:txBody>
          <a:bodyPr wrap="square" rtlCol="0">
            <a:spAutoFit/>
          </a:bodyPr>
          <a:lstStyle/>
          <a:p>
            <a:pPr algn="ctr" defTabSz="557213"/>
            <a:r>
              <a:rPr lang="en-ZA" sz="2400" b="1" kern="0" cap="all" dirty="0">
                <a:solidFill>
                  <a:srgbClr val="000000"/>
                </a:solidFill>
                <a:latin typeface="Arial Black" panose="020B0A04020102020204" pitchFamily="34" charset="0"/>
                <a:ea typeface="Tahoma" panose="020B0604030504040204" pitchFamily="34" charset="0"/>
                <a:cs typeface="Tahoma" panose="020B0604030504040204" pitchFamily="34" charset="0"/>
                <a:sym typeface="Calibri"/>
              </a:rPr>
              <a:t>BACKGROUND</a:t>
            </a:r>
            <a:endParaRPr lang="en-US" sz="2400" dirty="0">
              <a:solidFill>
                <a:prstClr val="black"/>
              </a:solidFill>
              <a:latin typeface="Arial Black" panose="020B0A04020102020204" pitchFamily="34" charset="0"/>
            </a:endParaRPr>
          </a:p>
        </p:txBody>
      </p:sp>
      <p:sp>
        <p:nvSpPr>
          <p:cNvPr id="4" name="Rectangle 3"/>
          <p:cNvSpPr/>
          <p:nvPr/>
        </p:nvSpPr>
        <p:spPr>
          <a:xfrm>
            <a:off x="511763" y="1015900"/>
            <a:ext cx="8836044" cy="4016484"/>
          </a:xfrm>
          <a:prstGeom prst="rect">
            <a:avLst/>
          </a:prstGeom>
        </p:spPr>
        <p:txBody>
          <a:bodyPr wrap="square">
            <a:spAutoFit/>
          </a:bodyPr>
          <a:lstStyle/>
          <a:p>
            <a:pPr defTabSz="914400"/>
            <a:r>
              <a:rPr lang="en-ZA" sz="1500" b="1" dirty="0">
                <a:solidFill>
                  <a:prstClr val="black"/>
                </a:solidFill>
                <a:latin typeface="Arial" panose="020B0604020202020204" pitchFamily="34" charset="0"/>
                <a:cs typeface="Arial" panose="020B0604020202020204" pitchFamily="34" charset="0"/>
              </a:rPr>
              <a:t>The objectives of the District Development Model within COVID-19 are to</a:t>
            </a:r>
            <a:r>
              <a:rPr lang="en-ZA" sz="1500" dirty="0">
                <a:solidFill>
                  <a:prstClr val="black"/>
                </a:solidFill>
                <a:latin typeface="Arial" panose="020B0604020202020204" pitchFamily="34" charset="0"/>
                <a:cs typeface="Arial" panose="020B0604020202020204" pitchFamily="34" charset="0"/>
              </a:rPr>
              <a:t>: </a:t>
            </a:r>
          </a:p>
          <a:p>
            <a:pPr marL="214313" indent="-214313" algn="just" defTabSz="914400">
              <a:buFont typeface="Wingdings" panose="05000000000000000000" pitchFamily="2" charset="2"/>
              <a:buChar char="q"/>
            </a:pPr>
            <a:r>
              <a:rPr lang="en-ZA" sz="1500" dirty="0">
                <a:solidFill>
                  <a:prstClr val="black"/>
                </a:solidFill>
                <a:latin typeface="Arial" panose="020B0604020202020204" pitchFamily="34" charset="0"/>
                <a:cs typeface="Arial" panose="020B0604020202020204" pitchFamily="34" charset="0"/>
              </a:rPr>
              <a:t>Foster a practical intergovernmental relations mechanism to plan, budget and implement jointly in order to provide a coherent government for the people in the Republic; (solve silo’s, duplication and fragmentation);</a:t>
            </a:r>
          </a:p>
          <a:p>
            <a:pPr marL="214313" indent="-214313" algn="just" defTabSz="914400">
              <a:buFont typeface="Wingdings" panose="05000000000000000000" pitchFamily="2" charset="2"/>
              <a:buChar char="q"/>
            </a:pPr>
            <a:endParaRPr lang="en-ZA" sz="1500" dirty="0">
              <a:solidFill>
                <a:prstClr val="black"/>
              </a:solidFill>
              <a:latin typeface="Arial" panose="020B0604020202020204" pitchFamily="34" charset="0"/>
              <a:cs typeface="Arial" panose="020B0604020202020204" pitchFamily="34" charset="0"/>
            </a:endParaRPr>
          </a:p>
          <a:p>
            <a:pPr marL="214313" indent="-214313" algn="just" defTabSz="914400">
              <a:buFont typeface="Wingdings" panose="05000000000000000000" pitchFamily="2" charset="2"/>
              <a:buChar char="q"/>
            </a:pPr>
            <a:r>
              <a:rPr lang="en-ZA" sz="1500" dirty="0">
                <a:solidFill>
                  <a:prstClr val="black"/>
                </a:solidFill>
                <a:latin typeface="Arial" panose="020B0604020202020204" pitchFamily="34" charset="0"/>
                <a:cs typeface="Arial" panose="020B0604020202020204" pitchFamily="34" charset="0"/>
              </a:rPr>
              <a:t>Maximise impact and align plans and resources at our disposal through the development of “One District, One Plan and One Budget”; </a:t>
            </a:r>
          </a:p>
          <a:p>
            <a:pPr marL="214313" indent="-214313" algn="just" defTabSz="914400">
              <a:buFont typeface="Wingdings" panose="05000000000000000000" pitchFamily="2" charset="2"/>
              <a:buChar char="q"/>
            </a:pPr>
            <a:endParaRPr lang="en-ZA" sz="1500" dirty="0">
              <a:solidFill>
                <a:prstClr val="black"/>
              </a:solidFill>
              <a:latin typeface="Arial" panose="020B0604020202020204" pitchFamily="34" charset="0"/>
              <a:cs typeface="Arial" panose="020B0604020202020204" pitchFamily="34" charset="0"/>
            </a:endParaRPr>
          </a:p>
          <a:p>
            <a:pPr marL="214313" indent="-214313" algn="just" defTabSz="914400">
              <a:buFont typeface="Wingdings" panose="05000000000000000000" pitchFamily="2" charset="2"/>
              <a:buChar char="q"/>
            </a:pPr>
            <a:r>
              <a:rPr lang="en-ZA" sz="1500" dirty="0">
                <a:solidFill>
                  <a:prstClr val="black"/>
                </a:solidFill>
                <a:latin typeface="Arial" panose="020B0604020202020204" pitchFamily="34" charset="0"/>
                <a:cs typeface="Arial" panose="020B0604020202020204" pitchFamily="34" charset="0"/>
              </a:rPr>
              <a:t>Coordinate a government response to Post COVID-19 and further address challenges of poverty, unemployment and inequality particularly amongst women, youth and people living with disabilities –GBVF;</a:t>
            </a:r>
          </a:p>
          <a:p>
            <a:pPr marL="214313" indent="-214313" algn="just" defTabSz="914400">
              <a:buFont typeface="Wingdings" panose="05000000000000000000" pitchFamily="2" charset="2"/>
              <a:buChar char="q"/>
            </a:pPr>
            <a:endParaRPr lang="en-ZA" sz="1500" dirty="0">
              <a:solidFill>
                <a:prstClr val="black"/>
              </a:solidFill>
              <a:latin typeface="Arial" panose="020B0604020202020204" pitchFamily="34" charset="0"/>
              <a:cs typeface="Arial" panose="020B0604020202020204" pitchFamily="34" charset="0"/>
            </a:endParaRPr>
          </a:p>
          <a:p>
            <a:pPr marL="214313" indent="-214313" algn="just" defTabSz="914400">
              <a:buFont typeface="Wingdings" panose="05000000000000000000" pitchFamily="2" charset="2"/>
              <a:buChar char="q"/>
            </a:pPr>
            <a:r>
              <a:rPr lang="en-ZA" sz="1500" dirty="0">
                <a:solidFill>
                  <a:prstClr val="black"/>
                </a:solidFill>
                <a:latin typeface="Arial" panose="020B0604020202020204" pitchFamily="34" charset="0"/>
                <a:cs typeface="Arial" panose="020B0604020202020204" pitchFamily="34" charset="0"/>
              </a:rPr>
              <a:t>Serve as an effective mechanism to address an integrated Covid19 health response based on preventative and containment measures to flatten the curve;  </a:t>
            </a:r>
          </a:p>
          <a:p>
            <a:pPr marL="214313" indent="-214313" algn="just" defTabSz="914400">
              <a:buFont typeface="Wingdings" panose="05000000000000000000" pitchFamily="2" charset="2"/>
              <a:buChar char="q"/>
            </a:pPr>
            <a:endParaRPr lang="en-ZA" sz="1500" dirty="0">
              <a:solidFill>
                <a:prstClr val="black"/>
              </a:solidFill>
              <a:latin typeface="Arial" panose="020B0604020202020204" pitchFamily="34" charset="0"/>
              <a:cs typeface="Arial" panose="020B0604020202020204" pitchFamily="34" charset="0"/>
            </a:endParaRPr>
          </a:p>
          <a:p>
            <a:pPr marL="214313" indent="-214313" algn="just" defTabSz="914400">
              <a:buFont typeface="Wingdings" panose="05000000000000000000" pitchFamily="2" charset="2"/>
              <a:buChar char="q"/>
            </a:pPr>
            <a:r>
              <a:rPr lang="en-ZA" sz="1500" dirty="0">
                <a:solidFill>
                  <a:prstClr val="black"/>
                </a:solidFill>
                <a:latin typeface="Arial" panose="020B0604020202020204" pitchFamily="34" charset="0"/>
                <a:cs typeface="Arial" panose="020B0604020202020204" pitchFamily="34" charset="0"/>
              </a:rPr>
              <a:t>Improve the current planning paradigm and discipline vertically and horizontally in government through a differentiated approach to COVID-19 response and interventions.</a:t>
            </a:r>
          </a:p>
        </p:txBody>
      </p:sp>
    </p:spTree>
    <p:extLst>
      <p:ext uri="{BB962C8B-B14F-4D97-AF65-F5344CB8AC3E}">
        <p14:creationId xmlns:p14="http://schemas.microsoft.com/office/powerpoint/2010/main" val="16084561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225530" y="5212858"/>
            <a:ext cx="1408510" cy="222498"/>
          </a:xfrm>
        </p:spPr>
        <p:txBody>
          <a:bodyPr/>
          <a:lstStyle/>
          <a:p>
            <a:pPr defTabSz="557213"/>
            <a:fld id="{39AC5568-C467-DA4E-A229-6C912B895CA4}" type="slidenum">
              <a:rPr lang="en-US">
                <a:solidFill>
                  <a:prstClr val="black">
                    <a:tint val="75000"/>
                  </a:prstClr>
                </a:solidFill>
                <a:latin typeface="Calibri"/>
              </a:rPr>
              <a:pPr defTabSz="557213"/>
              <a:t>83</a:t>
            </a:fld>
            <a:endParaRPr lang="en-US" dirty="0">
              <a:solidFill>
                <a:prstClr val="black">
                  <a:tint val="75000"/>
                </a:prstClr>
              </a:solidFill>
              <a:latin typeface="Calibri"/>
            </a:endParaRPr>
          </a:p>
        </p:txBody>
      </p:sp>
      <p:sp>
        <p:nvSpPr>
          <p:cNvPr id="13" name="TextBox 12"/>
          <p:cNvSpPr txBox="1"/>
          <p:nvPr/>
        </p:nvSpPr>
        <p:spPr>
          <a:xfrm>
            <a:off x="769265" y="2796920"/>
            <a:ext cx="8321040" cy="523220"/>
          </a:xfrm>
          <a:prstGeom prst="rect">
            <a:avLst/>
          </a:prstGeom>
          <a:solidFill>
            <a:srgbClr val="FFC000"/>
          </a:solidFill>
        </p:spPr>
        <p:txBody>
          <a:bodyPr wrap="square" rtlCol="0">
            <a:spAutoFit/>
          </a:bodyPr>
          <a:lstStyle/>
          <a:p>
            <a:pPr algn="ctr" defTabSz="557213"/>
            <a:r>
              <a:rPr lang="en-ZA" sz="2800" b="1" kern="0" dirty="0">
                <a:solidFill>
                  <a:srgbClr val="3F3F3F"/>
                </a:solidFill>
                <a:latin typeface="Arial Black" panose="020B0A04020102020204" pitchFamily="34" charset="0"/>
                <a:ea typeface="Arial"/>
                <a:cs typeface="Arial"/>
                <a:sym typeface="Arial"/>
              </a:rPr>
              <a:t>DDM ROLL-OUT IN THE PROVINCE </a:t>
            </a:r>
            <a:endParaRPr lang="en-US" sz="2800"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20041749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225530" y="5212858"/>
            <a:ext cx="1408510" cy="222498"/>
          </a:xfrm>
        </p:spPr>
        <p:txBody>
          <a:bodyPr/>
          <a:lstStyle/>
          <a:p>
            <a:pPr defTabSz="557213"/>
            <a:fld id="{39AC5568-C467-DA4E-A229-6C912B895CA4}" type="slidenum">
              <a:rPr lang="en-US">
                <a:solidFill>
                  <a:prstClr val="black">
                    <a:tint val="75000"/>
                  </a:prstClr>
                </a:solidFill>
                <a:latin typeface="Calibri"/>
              </a:rPr>
              <a:pPr defTabSz="557213"/>
              <a:t>84</a:t>
            </a:fld>
            <a:endParaRPr lang="en-US" dirty="0">
              <a:solidFill>
                <a:prstClr val="black">
                  <a:tint val="75000"/>
                </a:prstClr>
              </a:solidFill>
              <a:latin typeface="Calibri"/>
            </a:endParaRPr>
          </a:p>
        </p:txBody>
      </p:sp>
      <p:sp>
        <p:nvSpPr>
          <p:cNvPr id="13" name="TextBox 12"/>
          <p:cNvSpPr txBox="1"/>
          <p:nvPr/>
        </p:nvSpPr>
        <p:spPr>
          <a:xfrm>
            <a:off x="651248" y="266358"/>
            <a:ext cx="8321040" cy="461665"/>
          </a:xfrm>
          <a:prstGeom prst="rect">
            <a:avLst/>
          </a:prstGeom>
          <a:solidFill>
            <a:srgbClr val="FFC000"/>
          </a:solidFill>
        </p:spPr>
        <p:txBody>
          <a:bodyPr wrap="square" rtlCol="0">
            <a:spAutoFit/>
          </a:bodyPr>
          <a:lstStyle/>
          <a:p>
            <a:pPr algn="ctr" defTabSz="557213"/>
            <a:r>
              <a:rPr lang="en-ZA" sz="2400" b="1" dirty="0">
                <a:solidFill>
                  <a:prstClr val="black"/>
                </a:solidFill>
                <a:latin typeface="Arial Black" panose="020B0A04020102020204" pitchFamily="34" charset="0"/>
                <a:ea typeface="Arial"/>
                <a:cs typeface="Arial"/>
                <a:sym typeface="Arial"/>
              </a:rPr>
              <a:t>DDM LAUNCH </a:t>
            </a:r>
            <a:endParaRPr lang="en-US" sz="2194" dirty="0">
              <a:solidFill>
                <a:prstClr val="black"/>
              </a:solidFill>
              <a:latin typeface="Arial Black" panose="020B0A04020102020204" pitchFamily="34" charset="0"/>
            </a:endParaRPr>
          </a:p>
        </p:txBody>
      </p:sp>
      <p:sp>
        <p:nvSpPr>
          <p:cNvPr id="5" name="Text Placeholder 1"/>
          <p:cNvSpPr txBox="1">
            <a:spLocks/>
          </p:cNvSpPr>
          <p:nvPr/>
        </p:nvSpPr>
        <p:spPr>
          <a:xfrm>
            <a:off x="537461" y="1043772"/>
            <a:ext cx="8784648" cy="3778535"/>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66700" algn="just" defTabSz="342900">
              <a:lnSpc>
                <a:spcPct val="120000"/>
              </a:lnSpc>
              <a:spcBef>
                <a:spcPts val="0"/>
              </a:spcBef>
              <a:buClrTx/>
              <a:buSzTx/>
              <a:buFont typeface="Wingdings" panose="05000000000000000000" pitchFamily="2" charset="2"/>
              <a:buChar char="q"/>
            </a:pPr>
            <a:r>
              <a:rPr lang="en-ZA" sz="1600" dirty="0">
                <a:solidFill>
                  <a:prstClr val="black"/>
                </a:solidFill>
                <a:latin typeface="Arial" panose="020B0604020202020204" pitchFamily="34" charset="0"/>
                <a:ea typeface="+mn-ea"/>
                <a:cs typeface="Arial" panose="020B0604020202020204" pitchFamily="34" charset="0"/>
              </a:rPr>
              <a:t>The </a:t>
            </a:r>
            <a:r>
              <a:rPr lang="en-ZA" sz="1600" b="1" dirty="0">
                <a:solidFill>
                  <a:prstClr val="black"/>
                </a:solidFill>
                <a:latin typeface="Arial" panose="020B0604020202020204" pitchFamily="34" charset="0"/>
                <a:ea typeface="+mn-ea"/>
                <a:cs typeface="Arial" panose="020B0604020202020204" pitchFamily="34" charset="0"/>
              </a:rPr>
              <a:t>Provincial DDM Council </a:t>
            </a:r>
            <a:r>
              <a:rPr lang="en-ZA" sz="1600" dirty="0">
                <a:solidFill>
                  <a:prstClr val="black"/>
                </a:solidFill>
                <a:latin typeface="Arial" panose="020B0604020202020204" pitchFamily="34" charset="0"/>
                <a:ea typeface="+mn-ea"/>
                <a:cs typeface="Arial" panose="020B0604020202020204" pitchFamily="34" charset="0"/>
              </a:rPr>
              <a:t>has been set up and was launched by the Premier Hon. </a:t>
            </a:r>
            <a:r>
              <a:rPr lang="en-ZA" sz="1600" dirty="0" err="1">
                <a:solidFill>
                  <a:prstClr val="black"/>
                </a:solidFill>
                <a:latin typeface="Arial" panose="020B0604020202020204" pitchFamily="34" charset="0"/>
                <a:ea typeface="+mn-ea"/>
                <a:cs typeface="Arial" panose="020B0604020202020204" pitchFamily="34" charset="0"/>
              </a:rPr>
              <a:t>Refilwe</a:t>
            </a:r>
            <a:r>
              <a:rPr lang="en-ZA" sz="1600" dirty="0">
                <a:solidFill>
                  <a:prstClr val="black"/>
                </a:solidFill>
                <a:latin typeface="Arial" panose="020B0604020202020204" pitchFamily="34" charset="0"/>
                <a:ea typeface="+mn-ea"/>
                <a:cs typeface="Arial" panose="020B0604020202020204" pitchFamily="34" charset="0"/>
              </a:rPr>
              <a:t> </a:t>
            </a:r>
            <a:r>
              <a:rPr lang="en-ZA" sz="1600" dirty="0" err="1">
                <a:solidFill>
                  <a:prstClr val="black"/>
                </a:solidFill>
                <a:latin typeface="Arial" panose="020B0604020202020204" pitchFamily="34" charset="0"/>
                <a:ea typeface="+mn-ea"/>
                <a:cs typeface="Arial" panose="020B0604020202020204" pitchFamily="34" charset="0"/>
              </a:rPr>
              <a:t>Mtshweni-Tsipane</a:t>
            </a:r>
            <a:r>
              <a:rPr lang="en-ZA" sz="1600" dirty="0">
                <a:solidFill>
                  <a:prstClr val="black"/>
                </a:solidFill>
                <a:latin typeface="Arial" panose="020B0604020202020204" pitchFamily="34" charset="0"/>
                <a:ea typeface="+mn-ea"/>
                <a:cs typeface="Arial" panose="020B0604020202020204" pitchFamily="34" charset="0"/>
              </a:rPr>
              <a:t> in September 2020 preceded by the Technical Team in February 2020.  </a:t>
            </a:r>
          </a:p>
          <a:p>
            <a:pPr marL="266700" algn="just" defTabSz="342900">
              <a:lnSpc>
                <a:spcPct val="120000"/>
              </a:lnSpc>
              <a:spcBef>
                <a:spcPts val="0"/>
              </a:spcBef>
              <a:buClrTx/>
              <a:buSzTx/>
              <a:buFont typeface="Wingdings" panose="05000000000000000000" pitchFamily="2" charset="2"/>
              <a:buChar char="q"/>
            </a:pPr>
            <a:r>
              <a:rPr lang="en-ZA" sz="1600" dirty="0">
                <a:solidFill>
                  <a:prstClr val="black"/>
                </a:solidFill>
                <a:latin typeface="Arial" panose="020B0604020202020204" pitchFamily="34" charset="0"/>
                <a:ea typeface="+mn-ea"/>
                <a:cs typeface="Arial" panose="020B0604020202020204" pitchFamily="34" charset="0"/>
              </a:rPr>
              <a:t>Ministers deployed as </a:t>
            </a:r>
            <a:r>
              <a:rPr lang="en-ZA" sz="1600" b="1" dirty="0">
                <a:solidFill>
                  <a:prstClr val="black"/>
                </a:solidFill>
                <a:latin typeface="Arial" panose="020B0604020202020204" pitchFamily="34" charset="0"/>
                <a:ea typeface="+mn-ea"/>
                <a:cs typeface="Arial" panose="020B0604020202020204" pitchFamily="34" charset="0"/>
              </a:rPr>
              <a:t>political champions </a:t>
            </a:r>
            <a:r>
              <a:rPr lang="en-ZA" sz="1600" dirty="0">
                <a:solidFill>
                  <a:prstClr val="black"/>
                </a:solidFill>
                <a:latin typeface="Arial" panose="020B0604020202020204" pitchFamily="34" charset="0"/>
                <a:ea typeface="+mn-ea"/>
                <a:cs typeface="Arial" panose="020B0604020202020204" pitchFamily="34" charset="0"/>
              </a:rPr>
              <a:t>in each district were introduced during the launch. </a:t>
            </a:r>
          </a:p>
          <a:p>
            <a:pPr marL="266700" algn="just" defTabSz="342900">
              <a:lnSpc>
                <a:spcPct val="120000"/>
              </a:lnSpc>
              <a:spcBef>
                <a:spcPts val="0"/>
              </a:spcBef>
              <a:buClrTx/>
              <a:buSzTx/>
              <a:buFont typeface="Wingdings" panose="05000000000000000000" pitchFamily="2" charset="2"/>
              <a:buChar char="q"/>
            </a:pPr>
            <a:r>
              <a:rPr lang="en-ZA" sz="1600" dirty="0">
                <a:solidFill>
                  <a:prstClr val="black"/>
                </a:solidFill>
                <a:latin typeface="Arial" panose="020B0604020202020204" pitchFamily="34" charset="0"/>
                <a:ea typeface="+mn-ea"/>
                <a:cs typeface="Arial" panose="020B0604020202020204" pitchFamily="34" charset="0"/>
              </a:rPr>
              <a:t>The 3 impact zones of Nkangala, Gert Sibande and Ehlanzeni  have established </a:t>
            </a:r>
            <a:r>
              <a:rPr lang="en-ZA" sz="1600" b="1" dirty="0">
                <a:solidFill>
                  <a:prstClr val="black"/>
                </a:solidFill>
                <a:latin typeface="Arial" panose="020B0604020202020204" pitchFamily="34" charset="0"/>
                <a:ea typeface="+mn-ea"/>
                <a:cs typeface="Arial" panose="020B0604020202020204" pitchFamily="34" charset="0"/>
              </a:rPr>
              <a:t>DDM Councils and Technical Teams</a:t>
            </a:r>
            <a:r>
              <a:rPr lang="en-ZA" sz="1600" dirty="0">
                <a:solidFill>
                  <a:prstClr val="black"/>
                </a:solidFill>
                <a:latin typeface="Arial" panose="020B0604020202020204" pitchFamily="34" charset="0"/>
                <a:ea typeface="+mn-ea"/>
                <a:cs typeface="Arial" panose="020B0604020202020204" pitchFamily="34" charset="0"/>
              </a:rPr>
              <a:t> and meetings of both structures are convened by district municipalities with the support of the provincial COGTA and DCOG.  </a:t>
            </a:r>
          </a:p>
          <a:p>
            <a:pPr marL="266700" algn="just" defTabSz="342900">
              <a:lnSpc>
                <a:spcPct val="120000"/>
              </a:lnSpc>
              <a:spcBef>
                <a:spcPts val="0"/>
              </a:spcBef>
              <a:buClrTx/>
              <a:buSzTx/>
              <a:buFont typeface="Wingdings" panose="05000000000000000000" pitchFamily="2" charset="2"/>
              <a:buChar char="q"/>
            </a:pPr>
            <a:r>
              <a:rPr lang="en-ZA" sz="1600" b="1" dirty="0">
                <a:solidFill>
                  <a:prstClr val="black"/>
                </a:solidFill>
                <a:latin typeface="Arial" panose="020B0604020202020204" pitchFamily="34" charset="0"/>
                <a:ea typeface="+mn-ea"/>
                <a:cs typeface="Arial" panose="020B0604020202020204" pitchFamily="34" charset="0"/>
              </a:rPr>
              <a:t>7 streamlined work-streams </a:t>
            </a:r>
            <a:r>
              <a:rPr lang="en-ZA" sz="1600" dirty="0">
                <a:solidFill>
                  <a:prstClr val="black"/>
                </a:solidFill>
                <a:latin typeface="Arial" panose="020B0604020202020204" pitchFamily="34" charset="0"/>
                <a:ea typeface="+mn-ea"/>
                <a:cs typeface="Arial" panose="020B0604020202020204" pitchFamily="34" charset="0"/>
              </a:rPr>
              <a:t>were established in each of the 3 impact zones to coordinate the implementation of projects and development of DDM One Plans. </a:t>
            </a:r>
          </a:p>
          <a:p>
            <a:pPr marL="266700" algn="just" defTabSz="342900">
              <a:lnSpc>
                <a:spcPct val="120000"/>
              </a:lnSpc>
              <a:spcBef>
                <a:spcPts val="0"/>
              </a:spcBef>
              <a:buClrTx/>
              <a:buSzTx/>
              <a:buFont typeface="Wingdings" panose="05000000000000000000" pitchFamily="2" charset="2"/>
              <a:buChar char="q"/>
            </a:pPr>
            <a:r>
              <a:rPr lang="en-ZA" sz="1600" dirty="0">
                <a:solidFill>
                  <a:prstClr val="black"/>
                </a:solidFill>
                <a:latin typeface="Arial" panose="020B0604020202020204" pitchFamily="34" charset="0"/>
                <a:ea typeface="+mn-ea"/>
                <a:cs typeface="Arial" panose="020B0604020202020204" pitchFamily="34" charset="0"/>
              </a:rPr>
              <a:t>The work-streams provides regular progress to DDM Technical Teams on the implementation of DDM programmes and projects. </a:t>
            </a:r>
          </a:p>
          <a:p>
            <a:pPr marL="266700" algn="just" defTabSz="342900">
              <a:lnSpc>
                <a:spcPct val="120000"/>
              </a:lnSpc>
              <a:spcBef>
                <a:spcPts val="0"/>
              </a:spcBef>
              <a:buClrTx/>
              <a:buSzTx/>
              <a:buFont typeface="Wingdings" panose="05000000000000000000" pitchFamily="2" charset="2"/>
              <a:buChar char="q"/>
            </a:pPr>
            <a:r>
              <a:rPr lang="en-ZA" sz="1600" dirty="0">
                <a:solidFill>
                  <a:prstClr val="black"/>
                </a:solidFill>
                <a:latin typeface="Arial" panose="020B0604020202020204" pitchFamily="34" charset="0"/>
                <a:ea typeface="+mn-ea"/>
                <a:cs typeface="Arial" panose="020B0604020202020204" pitchFamily="34" charset="0"/>
              </a:rPr>
              <a:t>Provincial departments have formally </a:t>
            </a:r>
            <a:r>
              <a:rPr lang="en-ZA" sz="1600" b="1" dirty="0">
                <a:solidFill>
                  <a:prstClr val="black"/>
                </a:solidFill>
                <a:latin typeface="Arial" panose="020B0604020202020204" pitchFamily="34" charset="0"/>
                <a:ea typeface="+mn-ea"/>
                <a:cs typeface="Arial" panose="020B0604020202020204" pitchFamily="34" charset="0"/>
              </a:rPr>
              <a:t>nominated officials as champions </a:t>
            </a:r>
            <a:r>
              <a:rPr lang="en-ZA" sz="1600" dirty="0">
                <a:solidFill>
                  <a:prstClr val="black"/>
                </a:solidFill>
                <a:latin typeface="Arial" panose="020B0604020202020204" pitchFamily="34" charset="0"/>
                <a:ea typeface="+mn-ea"/>
                <a:cs typeface="Arial" panose="020B0604020202020204" pitchFamily="34" charset="0"/>
              </a:rPr>
              <a:t>to participate in DDM structures and the development of One Plans.   </a:t>
            </a:r>
          </a:p>
          <a:p>
            <a:pPr marL="266700" algn="just" defTabSz="342900">
              <a:lnSpc>
                <a:spcPct val="120000"/>
              </a:lnSpc>
              <a:spcBef>
                <a:spcPts val="0"/>
              </a:spcBef>
              <a:buClrTx/>
              <a:buSzTx/>
              <a:buFont typeface="Wingdings" panose="05000000000000000000" pitchFamily="2" charset="2"/>
              <a:buChar char="q"/>
            </a:pPr>
            <a:r>
              <a:rPr lang="en-GB" sz="1600" dirty="0">
                <a:solidFill>
                  <a:prstClr val="black"/>
                </a:solidFill>
                <a:latin typeface="Arial" panose="020B0604020202020204" pitchFamily="34" charset="0"/>
                <a:ea typeface="ＭＳ Ｐゴシック" pitchFamily="34" charset="-128"/>
                <a:cs typeface="Arial" panose="020B0604020202020204" pitchFamily="34" charset="0"/>
              </a:rPr>
              <a:t>A </a:t>
            </a:r>
            <a:r>
              <a:rPr lang="en-GB" sz="1600" b="1" dirty="0">
                <a:solidFill>
                  <a:prstClr val="black"/>
                </a:solidFill>
                <a:latin typeface="Arial" panose="020B0604020202020204" pitchFamily="34" charset="0"/>
                <a:ea typeface="ＭＳ Ｐゴシック" pitchFamily="34" charset="-128"/>
                <a:cs typeface="Arial" panose="020B0604020202020204" pitchFamily="34" charset="0"/>
              </a:rPr>
              <a:t>Provincial DDM Technical Advisory Committee </a:t>
            </a:r>
            <a:r>
              <a:rPr lang="en-GB" sz="1600" dirty="0">
                <a:solidFill>
                  <a:prstClr val="black"/>
                </a:solidFill>
                <a:latin typeface="Arial" panose="020B0604020202020204" pitchFamily="34" charset="0"/>
                <a:ea typeface="ＭＳ Ｐゴシック" pitchFamily="34" charset="-128"/>
                <a:cs typeface="Arial" panose="020B0604020202020204" pitchFamily="34" charset="0"/>
              </a:rPr>
              <a:t>comprising of </a:t>
            </a:r>
            <a:r>
              <a:rPr lang="en-GB" sz="1600" dirty="0" err="1">
                <a:solidFill>
                  <a:prstClr val="black"/>
                </a:solidFill>
                <a:latin typeface="Arial" panose="020B0604020202020204" pitchFamily="34" charset="0"/>
                <a:ea typeface="ＭＳ Ｐゴシック" pitchFamily="34" charset="-128"/>
                <a:cs typeface="Arial" panose="020B0604020202020204" pitchFamily="34" charset="0"/>
              </a:rPr>
              <a:t>CoGTA</a:t>
            </a:r>
            <a:r>
              <a:rPr lang="en-GB" sz="1600" dirty="0">
                <a:solidFill>
                  <a:prstClr val="black"/>
                </a:solidFill>
                <a:latin typeface="Arial" panose="020B0604020202020204" pitchFamily="34" charset="0"/>
                <a:ea typeface="ＭＳ Ｐゴシック" pitchFamily="34" charset="-128"/>
                <a:cs typeface="Arial" panose="020B0604020202020204" pitchFamily="34" charset="0"/>
              </a:rPr>
              <a:t>, DCOG, OTP, MISA and the three district municipalities has been established to support and monitor the development and implementation of DDM One Plans. </a:t>
            </a:r>
            <a:endParaRPr lang="en-ZA" sz="1600" kern="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087468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 name="Text Placeholder 1"/>
          <p:cNvSpPr>
            <a:spLocks noGrp="1"/>
          </p:cNvSpPr>
          <p:nvPr>
            <p:ph type="body" idx="1"/>
          </p:nvPr>
        </p:nvSpPr>
        <p:spPr>
          <a:xfrm>
            <a:off x="402120" y="1"/>
            <a:ext cx="9019309" cy="745435"/>
          </a:xfrm>
          <a:solidFill>
            <a:srgbClr val="FFC000"/>
          </a:solidFill>
        </p:spPr>
        <p:txBody>
          <a:bodyPr>
            <a:normAutofit/>
          </a:bodyPr>
          <a:lstStyle/>
          <a:p>
            <a:pPr marL="76200" indent="0" algn="ctr">
              <a:buNone/>
            </a:pPr>
            <a:r>
              <a:rPr lang="en-ZA" sz="2400" b="1" dirty="0">
                <a:latin typeface="Arial Black" panose="020B0A04020102020204" pitchFamily="34" charset="0"/>
                <a:cs typeface="Arial" panose="020B0604020202020204" pitchFamily="34" charset="0"/>
              </a:rPr>
              <a:t>DDM STRUCTURAL ARRANGEMENTS</a:t>
            </a:r>
          </a:p>
          <a:p>
            <a:endParaRPr lang="en-ZA" sz="2400" dirty="0">
              <a:latin typeface="Arial Black" panose="020B0A04020102020204" pitchFamily="34" charset="0"/>
            </a:endParaRPr>
          </a:p>
          <a:p>
            <a:pPr marL="76200" indent="0">
              <a:buNone/>
            </a:pPr>
            <a:endParaRPr lang="en-ZA" sz="2400" dirty="0">
              <a:latin typeface="Arial Black" panose="020B0A0402010202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4600" y="6150458"/>
            <a:ext cx="1856185"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nvGraphicFramePr>
        <p:xfrm>
          <a:off x="619416" y="884584"/>
          <a:ext cx="8802012" cy="54068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316514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225530" y="5212858"/>
            <a:ext cx="1408510" cy="222498"/>
          </a:xfrm>
        </p:spPr>
        <p:txBody>
          <a:bodyPr/>
          <a:lstStyle/>
          <a:p>
            <a:pPr defTabSz="557213"/>
            <a:fld id="{39AC5568-C467-DA4E-A229-6C912B895CA4}" type="slidenum">
              <a:rPr lang="en-US">
                <a:solidFill>
                  <a:prstClr val="black">
                    <a:tint val="75000"/>
                  </a:prstClr>
                </a:solidFill>
                <a:latin typeface="Calibri"/>
              </a:rPr>
              <a:pPr defTabSz="557213"/>
              <a:t>86</a:t>
            </a:fld>
            <a:endParaRPr lang="en-US" dirty="0">
              <a:solidFill>
                <a:prstClr val="black">
                  <a:tint val="75000"/>
                </a:prstClr>
              </a:solidFill>
              <a:latin typeface="Calibri"/>
            </a:endParaRPr>
          </a:p>
        </p:txBody>
      </p:sp>
      <p:sp>
        <p:nvSpPr>
          <p:cNvPr id="13" name="TextBox 12"/>
          <p:cNvSpPr txBox="1"/>
          <p:nvPr/>
        </p:nvSpPr>
        <p:spPr>
          <a:xfrm>
            <a:off x="506721" y="226602"/>
            <a:ext cx="8846128" cy="461665"/>
          </a:xfrm>
          <a:prstGeom prst="rect">
            <a:avLst/>
          </a:prstGeom>
          <a:solidFill>
            <a:srgbClr val="FFC000"/>
          </a:solidFill>
        </p:spPr>
        <p:txBody>
          <a:bodyPr wrap="square" rtlCol="0">
            <a:spAutoFit/>
          </a:bodyPr>
          <a:lstStyle/>
          <a:p>
            <a:pPr algn="ctr" defTabSz="557213"/>
            <a:r>
              <a:rPr lang="en-ZA" sz="2400" b="1" dirty="0">
                <a:solidFill>
                  <a:prstClr val="black"/>
                </a:solidFill>
                <a:latin typeface="Arial Black" panose="020B0A04020102020204" pitchFamily="34" charset="0"/>
                <a:ea typeface="Arial"/>
                <a:cs typeface="Arial"/>
                <a:sym typeface="Arial"/>
              </a:rPr>
              <a:t>DDM  CHAMPIONS </a:t>
            </a:r>
            <a:endParaRPr lang="en-US" sz="2194" dirty="0">
              <a:solidFill>
                <a:prstClr val="black"/>
              </a:solidFill>
              <a:latin typeface="Arial Black" panose="020B0A04020102020204" pitchFamily="34" charset="0"/>
            </a:endParaRPr>
          </a:p>
        </p:txBody>
      </p:sp>
      <p:graphicFrame>
        <p:nvGraphicFramePr>
          <p:cNvPr id="4" name="Table 3"/>
          <p:cNvGraphicFramePr>
            <a:graphicFrameLocks noGrp="1"/>
          </p:cNvGraphicFramePr>
          <p:nvPr/>
        </p:nvGraphicFramePr>
        <p:xfrm>
          <a:off x="564571" y="1033672"/>
          <a:ext cx="8797638" cy="4965673"/>
        </p:xfrm>
        <a:graphic>
          <a:graphicData uri="http://schemas.openxmlformats.org/drawingml/2006/table">
            <a:tbl>
              <a:tblPr firstRow="1" bandRow="1">
                <a:tableStyleId>{5940675A-B579-460E-94D1-54222C63F5DA}</a:tableStyleId>
              </a:tblPr>
              <a:tblGrid>
                <a:gridCol w="1364918">
                  <a:extLst>
                    <a:ext uri="{9D8B030D-6E8A-4147-A177-3AD203B41FA5}">
                      <a16:colId xmlns:a16="http://schemas.microsoft.com/office/drawing/2014/main" val="1656660349"/>
                    </a:ext>
                  </a:extLst>
                </a:gridCol>
                <a:gridCol w="2382738">
                  <a:extLst>
                    <a:ext uri="{9D8B030D-6E8A-4147-A177-3AD203B41FA5}">
                      <a16:colId xmlns:a16="http://schemas.microsoft.com/office/drawing/2014/main" val="645073900"/>
                    </a:ext>
                  </a:extLst>
                </a:gridCol>
                <a:gridCol w="1913303">
                  <a:extLst>
                    <a:ext uri="{9D8B030D-6E8A-4147-A177-3AD203B41FA5}">
                      <a16:colId xmlns:a16="http://schemas.microsoft.com/office/drawing/2014/main" val="1778260299"/>
                    </a:ext>
                  </a:extLst>
                </a:gridCol>
                <a:gridCol w="3136679">
                  <a:extLst>
                    <a:ext uri="{9D8B030D-6E8A-4147-A177-3AD203B41FA5}">
                      <a16:colId xmlns:a16="http://schemas.microsoft.com/office/drawing/2014/main" val="1248090112"/>
                    </a:ext>
                  </a:extLst>
                </a:gridCol>
              </a:tblGrid>
              <a:tr h="32034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r>
                        <a:rPr lang="en-ZA" sz="1600" b="1" dirty="0">
                          <a:latin typeface="Arial" panose="020B0604020202020204" pitchFamily="34" charset="0"/>
                          <a:cs typeface="Arial" panose="020B0604020202020204" pitchFamily="34" charset="0"/>
                        </a:rPr>
                        <a:t>District Area</a:t>
                      </a:r>
                    </a:p>
                  </a:txBody>
                  <a:tcPr marL="68580" marR="68580" marT="34290" marB="34290">
                    <a:solidFill>
                      <a:srgbClr val="FFC00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r>
                        <a:rPr lang="en-ZA" sz="1600" b="1" dirty="0">
                          <a:latin typeface="Arial" panose="020B0604020202020204" pitchFamily="34" charset="0"/>
                          <a:cs typeface="Arial" panose="020B0604020202020204" pitchFamily="34" charset="0"/>
                        </a:rPr>
                        <a:t>Champion </a:t>
                      </a:r>
                    </a:p>
                  </a:txBody>
                  <a:tcPr marL="68580" marR="68580" marT="34290" marB="34290">
                    <a:solidFill>
                      <a:srgbClr val="FFC00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r>
                        <a:rPr lang="en-ZA" sz="1600" b="1" dirty="0">
                          <a:latin typeface="Arial" panose="020B0604020202020204" pitchFamily="34" charset="0"/>
                          <a:cs typeface="Arial" panose="020B0604020202020204" pitchFamily="34" charset="0"/>
                        </a:rPr>
                        <a:t>Title </a:t>
                      </a:r>
                    </a:p>
                  </a:txBody>
                  <a:tcPr marL="68580" marR="68580" marT="34290" marB="34290">
                    <a:solidFill>
                      <a:srgbClr val="FFC00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r>
                        <a:rPr lang="en-ZA" sz="1600" b="1" dirty="0">
                          <a:latin typeface="Arial" panose="020B0604020202020204" pitchFamily="34" charset="0"/>
                          <a:cs typeface="Arial" panose="020B0604020202020204" pitchFamily="34" charset="0"/>
                        </a:rPr>
                        <a:t>Department </a:t>
                      </a:r>
                    </a:p>
                  </a:txBody>
                  <a:tcPr marL="68580" marR="68580" marT="34290" marB="34290">
                    <a:solidFill>
                      <a:srgbClr val="FFC000"/>
                    </a:solidFill>
                  </a:tcPr>
                </a:tc>
                <a:extLst>
                  <a:ext uri="{0D108BD9-81ED-4DB2-BD59-A6C34878D82A}">
                    <a16:rowId xmlns:a16="http://schemas.microsoft.com/office/drawing/2014/main" val="3271887524"/>
                  </a:ext>
                </a:extLst>
              </a:tr>
              <a:tr h="553316">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b="1" dirty="0">
                          <a:latin typeface="Arial" panose="020B0604020202020204" pitchFamily="34" charset="0"/>
                          <a:cs typeface="Arial" panose="020B0604020202020204" pitchFamily="34" charset="0"/>
                        </a:rPr>
                        <a:t>Ehlanzeni</a:t>
                      </a:r>
                    </a:p>
                  </a:txBody>
                  <a:tcPr marL="68580" marR="68580" marT="34290" marB="34290"/>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r>
                        <a:rPr lang="en-ZA" sz="1600" dirty="0">
                          <a:latin typeface="Arial" panose="020B0604020202020204" pitchFamily="34" charset="0"/>
                          <a:cs typeface="Arial" panose="020B0604020202020204" pitchFamily="34" charset="0"/>
                        </a:rPr>
                        <a:t>Mr. </a:t>
                      </a:r>
                      <a:r>
                        <a:rPr lang="en-ZA" sz="1600" dirty="0" err="1">
                          <a:latin typeface="Arial" panose="020B0604020202020204" pitchFamily="34" charset="0"/>
                          <a:cs typeface="Arial" panose="020B0604020202020204" pitchFamily="34" charset="0"/>
                        </a:rPr>
                        <a:t>Mcebisi</a:t>
                      </a:r>
                      <a:r>
                        <a:rPr lang="en-ZA" sz="1600" dirty="0">
                          <a:latin typeface="Arial" panose="020B0604020202020204" pitchFamily="34" charset="0"/>
                          <a:cs typeface="Arial" panose="020B0604020202020204" pitchFamily="34" charset="0"/>
                        </a:rPr>
                        <a:t> </a:t>
                      </a:r>
                      <a:r>
                        <a:rPr lang="en-ZA" sz="1600" dirty="0" err="1">
                          <a:latin typeface="Arial" panose="020B0604020202020204" pitchFamily="34" charset="0"/>
                          <a:cs typeface="Arial" panose="020B0604020202020204" pitchFamily="34" charset="0"/>
                        </a:rPr>
                        <a:t>Skwatsha</a:t>
                      </a:r>
                      <a:endParaRPr lang="en-ZA" sz="1600" dirty="0">
                        <a:latin typeface="Arial" panose="020B0604020202020204" pitchFamily="34" charset="0"/>
                        <a:cs typeface="Arial" panose="020B0604020202020204" pitchFamily="34" charset="0"/>
                      </a:endParaRPr>
                    </a:p>
                  </a:txBody>
                  <a:tcPr marL="68580" marR="68580" marT="34290" marB="34290"/>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r>
                        <a:rPr lang="en-ZA" sz="1600" dirty="0">
                          <a:latin typeface="Arial" panose="020B0604020202020204" pitchFamily="34" charset="0"/>
                          <a:cs typeface="Arial" panose="020B0604020202020204" pitchFamily="34" charset="0"/>
                        </a:rPr>
                        <a:t>Deputy Minister</a:t>
                      </a:r>
                    </a:p>
                  </a:txBody>
                  <a:tcPr marL="68580" marR="68580" marT="34290" marB="34290"/>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r>
                        <a:rPr lang="en-ZA" sz="1600" dirty="0">
                          <a:latin typeface="Arial" panose="020B0604020202020204" pitchFamily="34" charset="0"/>
                          <a:cs typeface="Arial" panose="020B0604020202020204" pitchFamily="34" charset="0"/>
                        </a:rPr>
                        <a:t>Agriculture, Land Reform and Rural Development</a:t>
                      </a:r>
                      <a:r>
                        <a:rPr lang="en-ZA" sz="1600" baseline="0" dirty="0">
                          <a:latin typeface="Arial" panose="020B0604020202020204" pitchFamily="34" charset="0"/>
                          <a:cs typeface="Arial" panose="020B0604020202020204" pitchFamily="34" charset="0"/>
                        </a:rPr>
                        <a:t>  </a:t>
                      </a:r>
                      <a:endParaRPr lang="en-ZA" sz="16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490183399"/>
                  </a:ext>
                </a:extLst>
              </a:tr>
              <a:tr h="320341">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2400" dirty="0"/>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r>
                        <a:rPr lang="en-GB" sz="1600" dirty="0">
                          <a:solidFill>
                            <a:schemeClr val="tx1"/>
                          </a:solidFill>
                          <a:latin typeface="Arial" panose="020B0604020202020204" pitchFamily="34" charset="0"/>
                          <a:cs typeface="Arial" panose="020B0604020202020204" pitchFamily="34" charset="0"/>
                        </a:rPr>
                        <a:t>Ms </a:t>
                      </a:r>
                      <a:r>
                        <a:rPr lang="en-GB" sz="1600" dirty="0" err="1">
                          <a:solidFill>
                            <a:schemeClr val="tx1"/>
                          </a:solidFill>
                          <a:latin typeface="Arial" panose="020B0604020202020204" pitchFamily="34" charset="0"/>
                          <a:cs typeface="Arial" panose="020B0604020202020204" pitchFamily="34" charset="0"/>
                        </a:rPr>
                        <a:t>Sasekani</a:t>
                      </a:r>
                      <a:r>
                        <a:rPr lang="en-GB" sz="1600" dirty="0">
                          <a:solidFill>
                            <a:schemeClr val="tx1"/>
                          </a:solidFill>
                          <a:latin typeface="Arial" panose="020B0604020202020204" pitchFamily="34" charset="0"/>
                          <a:cs typeface="Arial" panose="020B0604020202020204" pitchFamily="34" charset="0"/>
                        </a:rPr>
                        <a:t> </a:t>
                      </a:r>
                      <a:r>
                        <a:rPr lang="en-GB" sz="1600" dirty="0" err="1">
                          <a:solidFill>
                            <a:schemeClr val="tx1"/>
                          </a:solidFill>
                          <a:latin typeface="Arial" panose="020B0604020202020204" pitchFamily="34" charset="0"/>
                          <a:cs typeface="Arial" panose="020B0604020202020204" pitchFamily="34" charset="0"/>
                        </a:rPr>
                        <a:t>Manzini</a:t>
                      </a:r>
                      <a:endParaRPr lang="en-ZA" sz="160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r>
                        <a:rPr lang="en-ZA" sz="1600" dirty="0">
                          <a:latin typeface="Arial" panose="020B0604020202020204" pitchFamily="34" charset="0"/>
                          <a:cs typeface="Arial" panose="020B0604020202020204" pitchFamily="34" charset="0"/>
                        </a:rPr>
                        <a:t>MEC</a:t>
                      </a:r>
                      <a:endParaRPr lang="en-ZA" sz="160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r>
                        <a:rPr lang="en-GB" sz="1600" dirty="0">
                          <a:solidFill>
                            <a:schemeClr val="tx1"/>
                          </a:solidFill>
                          <a:latin typeface="Arial" panose="020B0604020202020204" pitchFamily="34" charset="0"/>
                          <a:cs typeface="Arial" panose="020B0604020202020204" pitchFamily="34" charset="0"/>
                        </a:rPr>
                        <a:t>Health</a:t>
                      </a:r>
                      <a:r>
                        <a:rPr lang="en-GB" sz="1600" baseline="0" dirty="0">
                          <a:solidFill>
                            <a:schemeClr val="tx1"/>
                          </a:solidFill>
                          <a:latin typeface="Arial" panose="020B0604020202020204" pitchFamily="34" charset="0"/>
                          <a:cs typeface="Arial" panose="020B0604020202020204" pitchFamily="34" charset="0"/>
                        </a:rPr>
                        <a:t> </a:t>
                      </a:r>
                      <a:endParaRPr lang="en-ZA" sz="160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582076866"/>
                  </a:ext>
                </a:extLst>
              </a:tr>
              <a:tr h="320341">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ZA" sz="2000" dirty="0"/>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r>
                        <a:rPr lang="en-ZA" sz="1600" dirty="0">
                          <a:latin typeface="Arial" panose="020B0604020202020204" pitchFamily="34" charset="0"/>
                          <a:cs typeface="Arial" panose="020B0604020202020204" pitchFamily="34" charset="0"/>
                        </a:rPr>
                        <a:t>Cllr.</a:t>
                      </a:r>
                      <a:r>
                        <a:rPr lang="en-ZA" sz="1600" baseline="0" dirty="0">
                          <a:latin typeface="Arial" panose="020B0604020202020204" pitchFamily="34" charset="0"/>
                          <a:cs typeface="Arial" panose="020B0604020202020204" pitchFamily="34" charset="0"/>
                        </a:rPr>
                        <a:t> </a:t>
                      </a:r>
                      <a:r>
                        <a:rPr lang="en-ZA" sz="1600" baseline="0" dirty="0" err="1">
                          <a:latin typeface="Arial" panose="020B0604020202020204" pitchFamily="34" charset="0"/>
                          <a:cs typeface="Arial" panose="020B0604020202020204" pitchFamily="34" charset="0"/>
                        </a:rPr>
                        <a:t>Jesta</a:t>
                      </a:r>
                      <a:r>
                        <a:rPr lang="en-ZA" sz="1600" baseline="0" dirty="0">
                          <a:latin typeface="Arial" panose="020B0604020202020204" pitchFamily="34" charset="0"/>
                          <a:cs typeface="Arial" panose="020B0604020202020204" pitchFamily="34" charset="0"/>
                        </a:rPr>
                        <a:t> </a:t>
                      </a:r>
                      <a:r>
                        <a:rPr lang="en-ZA" sz="1600" baseline="0" dirty="0" err="1">
                          <a:latin typeface="Arial" panose="020B0604020202020204" pitchFamily="34" charset="0"/>
                          <a:cs typeface="Arial" panose="020B0604020202020204" pitchFamily="34" charset="0"/>
                        </a:rPr>
                        <a:t>Sidell</a:t>
                      </a:r>
                      <a:endParaRPr lang="en-ZA" sz="1600" dirty="0">
                        <a:latin typeface="Arial" panose="020B0604020202020204" pitchFamily="34" charset="0"/>
                        <a:cs typeface="Arial" panose="020B0604020202020204" pitchFamily="34" charset="0"/>
                      </a:endParaRPr>
                    </a:p>
                  </a:txBody>
                  <a:tcPr marL="68580" marR="68580" marT="34290" marB="34290"/>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r>
                        <a:rPr lang="en-ZA" sz="1600" dirty="0">
                          <a:latin typeface="Arial" panose="020B0604020202020204" pitchFamily="34" charset="0"/>
                          <a:cs typeface="Arial" panose="020B0604020202020204" pitchFamily="34" charset="0"/>
                        </a:rPr>
                        <a:t>Executive</a:t>
                      </a:r>
                      <a:r>
                        <a:rPr lang="en-ZA" sz="1600" baseline="0" dirty="0">
                          <a:latin typeface="Arial" panose="020B0604020202020204" pitchFamily="34" charset="0"/>
                          <a:cs typeface="Arial" panose="020B0604020202020204" pitchFamily="34" charset="0"/>
                        </a:rPr>
                        <a:t> Mayor </a:t>
                      </a:r>
                      <a:endParaRPr lang="en-ZA" sz="160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dirty="0">
                          <a:latin typeface="Arial" panose="020B0604020202020204" pitchFamily="34" charset="0"/>
                          <a:cs typeface="Arial" panose="020B0604020202020204" pitchFamily="34" charset="0"/>
                        </a:rPr>
                        <a:t>Ehlanzeni District Municipality  </a:t>
                      </a:r>
                    </a:p>
                  </a:txBody>
                  <a:tcPr marL="68580" marR="68580" marT="34290" marB="34290"/>
                </a:tc>
                <a:extLst>
                  <a:ext uri="{0D108BD9-81ED-4DB2-BD59-A6C34878D82A}">
                    <a16:rowId xmlns:a16="http://schemas.microsoft.com/office/drawing/2014/main" val="662280371"/>
                  </a:ext>
                </a:extLst>
              </a:tr>
              <a:tr h="553316">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b="1" dirty="0">
                          <a:latin typeface="Arial" panose="020B0604020202020204" pitchFamily="34" charset="0"/>
                          <a:cs typeface="Arial" panose="020B0604020202020204" pitchFamily="34" charset="0"/>
                        </a:rPr>
                        <a:t>Nkangala</a:t>
                      </a:r>
                    </a:p>
                  </a:txBody>
                  <a:tcPr marL="68580" marR="68580" marT="34290" marB="34290"/>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r>
                        <a:rPr lang="en-ZA" sz="1600" dirty="0">
                          <a:latin typeface="Arial" panose="020B0604020202020204" pitchFamily="34" charset="0"/>
                          <a:cs typeface="Arial" panose="020B0604020202020204" pitchFamily="34" charset="0"/>
                        </a:rPr>
                        <a:t>Ms. </a:t>
                      </a:r>
                      <a:r>
                        <a:rPr lang="en-ZA" sz="1600" dirty="0" err="1">
                          <a:latin typeface="Arial" panose="020B0604020202020204" pitchFamily="34" charset="0"/>
                          <a:cs typeface="Arial" panose="020B0604020202020204" pitchFamily="34" charset="0"/>
                        </a:rPr>
                        <a:t>Maite</a:t>
                      </a:r>
                      <a:r>
                        <a:rPr lang="en-ZA" sz="1600" dirty="0">
                          <a:latin typeface="Arial" panose="020B0604020202020204" pitchFamily="34" charset="0"/>
                          <a:cs typeface="Arial" panose="020B0604020202020204" pitchFamily="34" charset="0"/>
                        </a:rPr>
                        <a:t> </a:t>
                      </a:r>
                      <a:r>
                        <a:rPr lang="en-ZA" sz="1600" dirty="0" err="1">
                          <a:latin typeface="Arial" panose="020B0604020202020204" pitchFamily="34" charset="0"/>
                          <a:cs typeface="Arial" panose="020B0604020202020204" pitchFamily="34" charset="0"/>
                        </a:rPr>
                        <a:t>Nkoana-Mashabane</a:t>
                      </a:r>
                      <a:endParaRPr lang="en-ZA" sz="1600" dirty="0">
                        <a:latin typeface="Arial" panose="020B0604020202020204" pitchFamily="34" charset="0"/>
                        <a:cs typeface="Arial" panose="020B0604020202020204" pitchFamily="34" charset="0"/>
                      </a:endParaRPr>
                    </a:p>
                  </a:txBody>
                  <a:tcPr marL="68580" marR="68580" marT="34290" marB="34290"/>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r>
                        <a:rPr lang="en-ZA" sz="1600" dirty="0">
                          <a:latin typeface="Arial" panose="020B0604020202020204" pitchFamily="34" charset="0"/>
                          <a:cs typeface="Arial" panose="020B0604020202020204" pitchFamily="34" charset="0"/>
                        </a:rPr>
                        <a:t>Minister</a:t>
                      </a:r>
                    </a:p>
                  </a:txBody>
                  <a:tcPr marL="68580" marR="68580" marT="34290" marB="34290"/>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r>
                        <a:rPr lang="en-ZA" sz="1600" dirty="0">
                          <a:latin typeface="Arial" panose="020B0604020202020204" pitchFamily="34" charset="0"/>
                          <a:cs typeface="Arial" panose="020B0604020202020204" pitchFamily="34" charset="0"/>
                        </a:rPr>
                        <a:t>Women,</a:t>
                      </a:r>
                      <a:r>
                        <a:rPr lang="en-ZA" sz="1600" baseline="0" dirty="0">
                          <a:latin typeface="Arial" panose="020B0604020202020204" pitchFamily="34" charset="0"/>
                          <a:cs typeface="Arial" panose="020B0604020202020204" pitchFamily="34" charset="0"/>
                        </a:rPr>
                        <a:t> Youth and Persons with Disabilities</a:t>
                      </a:r>
                      <a:endParaRPr lang="en-ZA" sz="16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607925044"/>
                  </a:ext>
                </a:extLst>
              </a:tr>
              <a:tr h="320341">
                <a:tc vMerge="1">
                  <a:txBody>
                    <a:bodyPr/>
                    <a:lstStyle/>
                    <a:p>
                      <a:endParaRPr lang="en-ZA" sz="2000" dirty="0"/>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r>
                        <a:rPr lang="en-ZA" sz="1600" dirty="0">
                          <a:latin typeface="Arial" panose="020B0604020202020204" pitchFamily="34" charset="0"/>
                          <a:cs typeface="Arial" panose="020B0604020202020204" pitchFamily="34" charset="0"/>
                        </a:rPr>
                        <a:t>Mr.</a:t>
                      </a:r>
                      <a:r>
                        <a:rPr lang="en-ZA" sz="1600" baseline="0" dirty="0">
                          <a:latin typeface="Arial" panose="020B0604020202020204" pitchFamily="34" charset="0"/>
                          <a:cs typeface="Arial" panose="020B0604020202020204" pitchFamily="34" charset="0"/>
                        </a:rPr>
                        <a:t> </a:t>
                      </a:r>
                      <a:r>
                        <a:rPr lang="en-ZA" sz="1600" baseline="0" dirty="0" err="1">
                          <a:latin typeface="Arial" panose="020B0604020202020204" pitchFamily="34" charset="0"/>
                          <a:cs typeface="Arial" panose="020B0604020202020204" pitchFamily="34" charset="0"/>
                        </a:rPr>
                        <a:t>Bonakele</a:t>
                      </a:r>
                      <a:r>
                        <a:rPr lang="en-ZA" sz="1600" baseline="0" dirty="0">
                          <a:latin typeface="Arial" panose="020B0604020202020204" pitchFamily="34" charset="0"/>
                          <a:cs typeface="Arial" panose="020B0604020202020204" pitchFamily="34" charset="0"/>
                        </a:rPr>
                        <a:t> </a:t>
                      </a:r>
                      <a:r>
                        <a:rPr lang="en-ZA" sz="1600" baseline="0" dirty="0" err="1">
                          <a:latin typeface="Arial" panose="020B0604020202020204" pitchFamily="34" charset="0"/>
                          <a:cs typeface="Arial" panose="020B0604020202020204" pitchFamily="34" charset="0"/>
                        </a:rPr>
                        <a:t>Majuba</a:t>
                      </a:r>
                      <a:endParaRPr lang="en-ZA" sz="1600" dirty="0">
                        <a:latin typeface="Arial" panose="020B0604020202020204" pitchFamily="34" charset="0"/>
                        <a:cs typeface="Arial" panose="020B0604020202020204" pitchFamily="34" charset="0"/>
                      </a:endParaRPr>
                    </a:p>
                  </a:txBody>
                  <a:tcPr marL="68580" marR="68580" marT="34290" marB="34290"/>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r>
                        <a:rPr lang="en-ZA" sz="1600" dirty="0">
                          <a:latin typeface="Arial" panose="020B0604020202020204" pitchFamily="34" charset="0"/>
                          <a:cs typeface="Arial" panose="020B0604020202020204" pitchFamily="34" charset="0"/>
                        </a:rPr>
                        <a:t>MEC</a:t>
                      </a:r>
                    </a:p>
                  </a:txBody>
                  <a:tcPr marL="68580" marR="68580" marT="34290" marB="34290"/>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r>
                        <a:rPr lang="en-ZA" sz="1600" dirty="0">
                          <a:latin typeface="Arial" panose="020B0604020202020204" pitchFamily="34" charset="0"/>
                          <a:cs typeface="Arial" panose="020B0604020202020204" pitchFamily="34" charset="0"/>
                        </a:rPr>
                        <a:t>Basic</a:t>
                      </a:r>
                      <a:r>
                        <a:rPr lang="en-ZA" sz="1600" baseline="0" dirty="0">
                          <a:latin typeface="Arial" panose="020B0604020202020204" pitchFamily="34" charset="0"/>
                          <a:cs typeface="Arial" panose="020B0604020202020204" pitchFamily="34" charset="0"/>
                        </a:rPr>
                        <a:t> Education </a:t>
                      </a:r>
                      <a:endParaRPr lang="en-ZA" sz="16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2331411716"/>
                  </a:ext>
                </a:extLst>
              </a:tr>
              <a:tr h="320341">
                <a:tc vMerge="1">
                  <a:txBody>
                    <a:bodyPr/>
                    <a:lstStyle/>
                    <a:p>
                      <a:endParaRPr lang="en-ZA" sz="2000" dirty="0"/>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r>
                        <a:rPr lang="en-ZA" sz="1600" kern="1200" dirty="0">
                          <a:effectLst/>
                          <a:latin typeface="Arial" panose="020B0604020202020204" pitchFamily="34" charset="0"/>
                          <a:cs typeface="Arial" panose="020B0604020202020204" pitchFamily="34" charset="0"/>
                        </a:rPr>
                        <a:t>Cllr Leah </a:t>
                      </a:r>
                      <a:r>
                        <a:rPr lang="en-ZA" sz="1600" kern="1200" dirty="0" err="1">
                          <a:effectLst/>
                          <a:latin typeface="Arial" panose="020B0604020202020204" pitchFamily="34" charset="0"/>
                          <a:cs typeface="Arial" panose="020B0604020202020204" pitchFamily="34" charset="0"/>
                        </a:rPr>
                        <a:t>Moriti</a:t>
                      </a:r>
                      <a:r>
                        <a:rPr lang="en-ZA" sz="1600" kern="1200" dirty="0">
                          <a:effectLst/>
                          <a:latin typeface="Arial" panose="020B0604020202020204" pitchFamily="34" charset="0"/>
                          <a:cs typeface="Arial" panose="020B0604020202020204" pitchFamily="34" charset="0"/>
                        </a:rPr>
                        <a:t> </a:t>
                      </a:r>
                      <a:r>
                        <a:rPr lang="en-ZA" sz="1600" kern="1200" dirty="0" err="1">
                          <a:effectLst/>
                          <a:latin typeface="Arial" panose="020B0604020202020204" pitchFamily="34" charset="0"/>
                          <a:cs typeface="Arial" panose="020B0604020202020204" pitchFamily="34" charset="0"/>
                        </a:rPr>
                        <a:t>Mabuza</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68580" marR="68580" marT="34290" marB="34290"/>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r>
                        <a:rPr lang="en-ZA" sz="1600" dirty="0">
                          <a:latin typeface="Arial" panose="020B0604020202020204" pitchFamily="34" charset="0"/>
                          <a:cs typeface="Arial" panose="020B0604020202020204" pitchFamily="34" charset="0"/>
                        </a:rPr>
                        <a:t>Executive</a:t>
                      </a:r>
                      <a:r>
                        <a:rPr lang="en-ZA" sz="1600" baseline="0" dirty="0">
                          <a:latin typeface="Arial" panose="020B0604020202020204" pitchFamily="34" charset="0"/>
                          <a:cs typeface="Arial" panose="020B0604020202020204" pitchFamily="34" charset="0"/>
                        </a:rPr>
                        <a:t> Mayor </a:t>
                      </a:r>
                      <a:endParaRPr lang="en-ZA" sz="160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dirty="0">
                          <a:latin typeface="Arial" panose="020B0604020202020204" pitchFamily="34" charset="0"/>
                          <a:cs typeface="Arial" panose="020B0604020202020204" pitchFamily="34" charset="0"/>
                        </a:rPr>
                        <a:t>Nkangala District Municipality  </a:t>
                      </a:r>
                    </a:p>
                  </a:txBody>
                  <a:tcPr marL="68580" marR="68580" marT="34290" marB="34290"/>
                </a:tc>
                <a:extLst>
                  <a:ext uri="{0D108BD9-81ED-4DB2-BD59-A6C34878D82A}">
                    <a16:rowId xmlns:a16="http://schemas.microsoft.com/office/drawing/2014/main" val="3827834241"/>
                  </a:ext>
                </a:extLst>
              </a:tr>
              <a:tr h="320341">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b="1" dirty="0" err="1">
                          <a:latin typeface="Arial" panose="020B0604020202020204" pitchFamily="34" charset="0"/>
                          <a:cs typeface="Arial" panose="020B0604020202020204" pitchFamily="34" charset="0"/>
                        </a:rPr>
                        <a:t>Gert</a:t>
                      </a:r>
                      <a:r>
                        <a:rPr lang="en-ZA" sz="1600" b="1" dirty="0">
                          <a:latin typeface="Arial" panose="020B0604020202020204" pitchFamily="34" charset="0"/>
                          <a:cs typeface="Arial" panose="020B0604020202020204" pitchFamily="34" charset="0"/>
                        </a:rPr>
                        <a:t> </a:t>
                      </a:r>
                      <a:r>
                        <a:rPr lang="en-ZA" sz="1600" b="1" dirty="0" err="1">
                          <a:latin typeface="Arial" panose="020B0604020202020204" pitchFamily="34" charset="0"/>
                          <a:cs typeface="Arial" panose="020B0604020202020204" pitchFamily="34" charset="0"/>
                        </a:rPr>
                        <a:t>Sibande</a:t>
                      </a:r>
                      <a:r>
                        <a:rPr lang="en-ZA" sz="1600" b="1" dirty="0">
                          <a:latin typeface="Arial" panose="020B0604020202020204" pitchFamily="34" charset="0"/>
                          <a:cs typeface="Arial" panose="020B0604020202020204" pitchFamily="34" charset="0"/>
                        </a:rPr>
                        <a:t> </a:t>
                      </a:r>
                    </a:p>
                  </a:txBody>
                  <a:tcPr marL="68580" marR="68580" marT="34290" marB="34290"/>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r>
                        <a:rPr lang="en-ZA" sz="1600" dirty="0">
                          <a:latin typeface="Arial" panose="020B0604020202020204" pitchFamily="34" charset="0"/>
                          <a:cs typeface="Arial" panose="020B0604020202020204" pitchFamily="34" charset="0"/>
                        </a:rPr>
                        <a:t>Mr. </a:t>
                      </a:r>
                      <a:r>
                        <a:rPr lang="en-ZA" sz="1600" dirty="0" err="1">
                          <a:latin typeface="Arial" panose="020B0604020202020204" pitchFamily="34" charset="0"/>
                          <a:cs typeface="Arial" panose="020B0604020202020204" pitchFamily="34" charset="0"/>
                        </a:rPr>
                        <a:t>Thabang</a:t>
                      </a:r>
                      <a:r>
                        <a:rPr lang="en-ZA" sz="1600" dirty="0">
                          <a:latin typeface="Arial" panose="020B0604020202020204" pitchFamily="34" charset="0"/>
                          <a:cs typeface="Arial" panose="020B0604020202020204" pitchFamily="34" charset="0"/>
                        </a:rPr>
                        <a:t> </a:t>
                      </a:r>
                      <a:r>
                        <a:rPr lang="en-ZA" sz="1600" dirty="0" err="1">
                          <a:latin typeface="Arial" panose="020B0604020202020204" pitchFamily="34" charset="0"/>
                          <a:cs typeface="Arial" panose="020B0604020202020204" pitchFamily="34" charset="0"/>
                        </a:rPr>
                        <a:t>Makwetla</a:t>
                      </a:r>
                      <a:endParaRPr lang="en-ZA" sz="1600" dirty="0">
                        <a:latin typeface="Arial" panose="020B0604020202020204" pitchFamily="34" charset="0"/>
                        <a:cs typeface="Arial" panose="020B0604020202020204" pitchFamily="34" charset="0"/>
                      </a:endParaRPr>
                    </a:p>
                  </a:txBody>
                  <a:tcPr marL="68580" marR="68580" marT="34290" marB="34290"/>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r>
                        <a:rPr lang="en-ZA" sz="1600" dirty="0">
                          <a:latin typeface="Arial" panose="020B0604020202020204" pitchFamily="34" charset="0"/>
                          <a:cs typeface="Arial" panose="020B0604020202020204" pitchFamily="34" charset="0"/>
                        </a:rPr>
                        <a:t>Deputy Minister</a:t>
                      </a:r>
                      <a:endParaRPr lang="en-ZA" sz="160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r>
                        <a:rPr lang="en-ZA" sz="1600" dirty="0">
                          <a:latin typeface="Arial" panose="020B0604020202020204" pitchFamily="34" charset="0"/>
                          <a:cs typeface="Arial" panose="020B0604020202020204" pitchFamily="34" charset="0"/>
                        </a:rPr>
                        <a:t>Defence and Military Veterans</a:t>
                      </a:r>
                    </a:p>
                  </a:txBody>
                  <a:tcPr marL="68580" marR="68580" marT="34290" marB="34290"/>
                </a:tc>
                <a:extLst>
                  <a:ext uri="{0D108BD9-81ED-4DB2-BD59-A6C34878D82A}">
                    <a16:rowId xmlns:a16="http://schemas.microsoft.com/office/drawing/2014/main" val="2667846618"/>
                  </a:ext>
                </a:extLst>
              </a:tr>
              <a:tr h="1019265">
                <a:tc vMerge="1">
                  <a:txBody>
                    <a:bodyPr/>
                    <a:lstStyle/>
                    <a:p>
                      <a:endParaRPr lang="en-ZA" sz="2000" dirty="0"/>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r>
                        <a:rPr lang="en-ZA" sz="1600" dirty="0">
                          <a:latin typeface="Arial" panose="020B0604020202020204" pitchFamily="34" charset="0"/>
                          <a:cs typeface="Arial" panose="020B0604020202020204" pitchFamily="34" charset="0"/>
                        </a:rPr>
                        <a:t>Ms </a:t>
                      </a:r>
                      <a:r>
                        <a:rPr lang="en-ZA" sz="1600" dirty="0" err="1">
                          <a:latin typeface="Arial" panose="020B0604020202020204" pitchFamily="34" charset="0"/>
                          <a:cs typeface="Arial" panose="020B0604020202020204" pitchFamily="34" charset="0"/>
                        </a:rPr>
                        <a:t>Bisisiwe</a:t>
                      </a:r>
                      <a:r>
                        <a:rPr lang="en-ZA" sz="1600" dirty="0">
                          <a:latin typeface="Arial" panose="020B0604020202020204" pitchFamily="34" charset="0"/>
                          <a:cs typeface="Arial" panose="020B0604020202020204" pitchFamily="34" charset="0"/>
                        </a:rPr>
                        <a:t> </a:t>
                      </a:r>
                      <a:r>
                        <a:rPr lang="en-ZA" sz="1600" dirty="0" err="1">
                          <a:latin typeface="Arial" panose="020B0604020202020204" pitchFamily="34" charset="0"/>
                          <a:cs typeface="Arial" panose="020B0604020202020204" pitchFamily="34" charset="0"/>
                        </a:rPr>
                        <a:t>Shiba</a:t>
                      </a:r>
                      <a:endParaRPr lang="en-ZA" sz="1600" dirty="0">
                        <a:solidFill>
                          <a:srgbClr val="FF0000"/>
                        </a:solidFill>
                        <a:latin typeface="Arial" panose="020B0604020202020204" pitchFamily="34" charset="0"/>
                        <a:cs typeface="Arial" panose="020B0604020202020204" pitchFamily="34" charset="0"/>
                      </a:endParaRPr>
                    </a:p>
                  </a:txBody>
                  <a:tcPr marL="68580" marR="68580" marT="34290" marB="34290"/>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r>
                        <a:rPr lang="en-ZA" sz="1600" dirty="0">
                          <a:latin typeface="Arial" panose="020B0604020202020204" pitchFamily="34" charset="0"/>
                          <a:cs typeface="Arial" panose="020B0604020202020204" pitchFamily="34" charset="0"/>
                        </a:rPr>
                        <a:t>MEC</a:t>
                      </a:r>
                      <a:endParaRPr lang="en-ZA" sz="1600" dirty="0">
                        <a:solidFill>
                          <a:schemeClr val="tx1"/>
                        </a:solidFill>
                        <a:latin typeface="Arial" panose="020B0604020202020204" pitchFamily="34" charset="0"/>
                        <a:cs typeface="Arial" panose="020B0604020202020204" pitchFamily="34" charset="0"/>
                      </a:endParaRPr>
                    </a:p>
                  </a:txBody>
                  <a:tcPr marL="68580" marR="68580" marT="34290" marB="34290"/>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dirty="0">
                          <a:latin typeface="Arial" panose="020B0604020202020204" pitchFamily="34" charset="0"/>
                          <a:cs typeface="Arial" panose="020B0604020202020204" pitchFamily="34" charset="0"/>
                        </a:rPr>
                        <a:t>Cooperative Governance</a:t>
                      </a:r>
                      <a:r>
                        <a:rPr lang="en-ZA" sz="1600" baseline="0" dirty="0">
                          <a:latin typeface="Arial" panose="020B0604020202020204" pitchFamily="34" charset="0"/>
                          <a:cs typeface="Arial" panose="020B0604020202020204" pitchFamily="34" charset="0"/>
                        </a:rPr>
                        <a:t> and Traditional Affairs</a:t>
                      </a:r>
                    </a:p>
                    <a:p>
                      <a:pPr marL="0" marR="0" lvl="0" indent="0" algn="l" defTabSz="457200" rtl="0" eaLnBrk="1" fontAlgn="auto" latinLnBrk="0" hangingPunct="1">
                        <a:lnSpc>
                          <a:spcPct val="100000"/>
                        </a:lnSpc>
                        <a:spcBef>
                          <a:spcPts val="0"/>
                        </a:spcBef>
                        <a:spcAft>
                          <a:spcPts val="0"/>
                        </a:spcAft>
                        <a:buClrTx/>
                        <a:buSzTx/>
                        <a:buFontTx/>
                        <a:buNone/>
                        <a:tabLst/>
                        <a:defRPr/>
                      </a:pPr>
                      <a:r>
                        <a:rPr lang="en-ZA" sz="1600" baseline="0" dirty="0">
                          <a:latin typeface="Arial" panose="020B0604020202020204" pitchFamily="34" charset="0"/>
                          <a:cs typeface="Arial" panose="020B0604020202020204" pitchFamily="34" charset="0"/>
                        </a:rPr>
                        <a:t>(A) Agriculture, Rural Development, Land And Environmental Affairs</a:t>
                      </a:r>
                      <a:endParaRPr lang="en-ZA" sz="1600" dirty="0">
                        <a:solidFill>
                          <a:schemeClr val="tx1"/>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3790838927"/>
                  </a:ext>
                </a:extLst>
              </a:tr>
              <a:tr h="643327">
                <a:tc vMerge="1">
                  <a:txBody>
                    <a:bodyPr/>
                    <a:lstStyle/>
                    <a:p>
                      <a:endParaRPr lang="en-ZA" sz="1700" dirty="0"/>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algn="l" defTabSz="457200" rtl="0" eaLnBrk="1" latinLnBrk="0" hangingPunct="1">
                        <a:lnSpc>
                          <a:spcPct val="100000"/>
                        </a:lnSpc>
                        <a:spcBef>
                          <a:spcPts val="0"/>
                        </a:spcBef>
                        <a:spcAft>
                          <a:spcPts val="0"/>
                        </a:spcAft>
                        <a:buClr>
                          <a:srgbClr val="000000"/>
                        </a:buClr>
                        <a:buFont typeface="Arial"/>
                      </a:pPr>
                      <a:r>
                        <a:rPr lang="en-ZA" sz="1600" b="0" i="0" u="none" strike="noStrike" kern="1200" cap="none" dirty="0">
                          <a:solidFill>
                            <a:schemeClr val="tx1"/>
                          </a:solidFill>
                          <a:latin typeface="Arial" panose="020B0604020202020204" pitchFamily="34" charset="0"/>
                          <a:ea typeface="+mn-ea"/>
                          <a:cs typeface="Arial" panose="020B0604020202020204" pitchFamily="34" charset="0"/>
                          <a:sym typeface="Arial"/>
                        </a:rPr>
                        <a:t>Cllr. Walther Mngomezulu </a:t>
                      </a:r>
                    </a:p>
                  </a:txBody>
                  <a:tcPr marL="68580" marR="68580" marT="34290" marB="34290"/>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algn="l" defTabSz="457200" rtl="0" eaLnBrk="1" latinLnBrk="0" hangingPunct="1">
                        <a:lnSpc>
                          <a:spcPct val="100000"/>
                        </a:lnSpc>
                        <a:spcBef>
                          <a:spcPts val="0"/>
                        </a:spcBef>
                        <a:spcAft>
                          <a:spcPts val="0"/>
                        </a:spcAft>
                        <a:buClr>
                          <a:srgbClr val="000000"/>
                        </a:buClr>
                        <a:buFont typeface="Arial"/>
                      </a:pPr>
                      <a:r>
                        <a:rPr lang="en-ZA" sz="1600" b="0" i="0" u="none" strike="noStrike" kern="1200" cap="none" dirty="0">
                          <a:solidFill>
                            <a:schemeClr val="tx1"/>
                          </a:solidFill>
                          <a:latin typeface="Arial" panose="020B0604020202020204" pitchFamily="34" charset="0"/>
                          <a:ea typeface="+mn-ea"/>
                          <a:cs typeface="Arial" panose="020B0604020202020204" pitchFamily="34" charset="0"/>
                          <a:sym typeface="Arial"/>
                        </a:rPr>
                        <a:t>Executive Mayor </a:t>
                      </a:r>
                    </a:p>
                  </a:txBody>
                  <a:tcPr marL="68580" marR="68580" marT="34290" marB="34290"/>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algn="l" defTabSz="457200" rtl="0" eaLnBrk="1" latinLnBrk="0" hangingPunct="1">
                        <a:lnSpc>
                          <a:spcPct val="100000"/>
                        </a:lnSpc>
                        <a:spcBef>
                          <a:spcPts val="0"/>
                        </a:spcBef>
                        <a:spcAft>
                          <a:spcPts val="0"/>
                        </a:spcAft>
                        <a:buClr>
                          <a:srgbClr val="000000"/>
                        </a:buClr>
                        <a:buFont typeface="Arial"/>
                      </a:pPr>
                      <a:r>
                        <a:rPr lang="en-ZA" sz="1600" b="0" i="0" u="none" strike="noStrike" kern="1200" cap="none" dirty="0" err="1">
                          <a:solidFill>
                            <a:schemeClr val="tx1"/>
                          </a:solidFill>
                          <a:latin typeface="Arial" panose="020B0604020202020204" pitchFamily="34" charset="0"/>
                          <a:ea typeface="+mn-ea"/>
                          <a:cs typeface="Arial" panose="020B0604020202020204" pitchFamily="34" charset="0"/>
                          <a:sym typeface="Arial"/>
                        </a:rPr>
                        <a:t>Gert</a:t>
                      </a:r>
                      <a:r>
                        <a:rPr lang="en-ZA" sz="1600" b="0" i="0" u="none" strike="noStrike" kern="1200" cap="none" dirty="0">
                          <a:solidFill>
                            <a:schemeClr val="tx1"/>
                          </a:solidFill>
                          <a:latin typeface="Arial" panose="020B0604020202020204" pitchFamily="34" charset="0"/>
                          <a:ea typeface="+mn-ea"/>
                          <a:cs typeface="Arial" panose="020B0604020202020204" pitchFamily="34" charset="0"/>
                          <a:sym typeface="Arial"/>
                        </a:rPr>
                        <a:t> </a:t>
                      </a:r>
                      <a:r>
                        <a:rPr lang="en-ZA" sz="1600" b="0" i="0" u="none" strike="noStrike" kern="1200" cap="none" dirty="0" err="1">
                          <a:solidFill>
                            <a:schemeClr val="tx1"/>
                          </a:solidFill>
                          <a:latin typeface="Arial" panose="020B0604020202020204" pitchFamily="34" charset="0"/>
                          <a:ea typeface="+mn-ea"/>
                          <a:cs typeface="Arial" panose="020B0604020202020204" pitchFamily="34" charset="0"/>
                          <a:sym typeface="Arial"/>
                        </a:rPr>
                        <a:t>Sibande</a:t>
                      </a:r>
                      <a:r>
                        <a:rPr lang="en-ZA" sz="1600" b="0" i="0" u="none" strike="noStrike" kern="1200" cap="none" dirty="0">
                          <a:solidFill>
                            <a:schemeClr val="tx1"/>
                          </a:solidFill>
                          <a:latin typeface="Arial" panose="020B0604020202020204" pitchFamily="34" charset="0"/>
                          <a:ea typeface="+mn-ea"/>
                          <a:cs typeface="Arial" panose="020B0604020202020204" pitchFamily="34" charset="0"/>
                          <a:sym typeface="Arial"/>
                        </a:rPr>
                        <a:t> District Municipality  </a:t>
                      </a:r>
                    </a:p>
                  </a:txBody>
                  <a:tcPr marL="68580" marR="68580" marT="34290" marB="34290"/>
                </a:tc>
                <a:extLst>
                  <a:ext uri="{0D108BD9-81ED-4DB2-BD59-A6C34878D82A}">
                    <a16:rowId xmlns:a16="http://schemas.microsoft.com/office/drawing/2014/main" val="305788830"/>
                  </a:ext>
                </a:extLst>
              </a:tr>
            </a:tbl>
          </a:graphicData>
        </a:graphic>
      </p:graphicFrame>
    </p:spTree>
    <p:extLst>
      <p:ext uri="{BB962C8B-B14F-4D97-AF65-F5344CB8AC3E}">
        <p14:creationId xmlns:p14="http://schemas.microsoft.com/office/powerpoint/2010/main" val="14630598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225530" y="5212858"/>
            <a:ext cx="1408510" cy="222498"/>
          </a:xfrm>
        </p:spPr>
        <p:txBody>
          <a:bodyPr/>
          <a:lstStyle/>
          <a:p>
            <a:pPr defTabSz="557213"/>
            <a:fld id="{39AC5568-C467-DA4E-A229-6C912B895CA4}" type="slidenum">
              <a:rPr lang="en-US">
                <a:solidFill>
                  <a:prstClr val="black">
                    <a:tint val="75000"/>
                  </a:prstClr>
                </a:solidFill>
                <a:latin typeface="Calibri"/>
              </a:rPr>
              <a:pPr defTabSz="557213"/>
              <a:t>87</a:t>
            </a:fld>
            <a:endParaRPr lang="en-US" dirty="0">
              <a:solidFill>
                <a:prstClr val="black">
                  <a:tint val="75000"/>
                </a:prstClr>
              </a:solidFill>
              <a:latin typeface="Calibri"/>
            </a:endParaRPr>
          </a:p>
        </p:txBody>
      </p:sp>
      <p:sp>
        <p:nvSpPr>
          <p:cNvPr id="13" name="TextBox 12"/>
          <p:cNvSpPr txBox="1"/>
          <p:nvPr/>
        </p:nvSpPr>
        <p:spPr>
          <a:xfrm>
            <a:off x="597047" y="278462"/>
            <a:ext cx="8321040" cy="461665"/>
          </a:xfrm>
          <a:prstGeom prst="rect">
            <a:avLst/>
          </a:prstGeom>
          <a:solidFill>
            <a:srgbClr val="FFC000"/>
          </a:solidFill>
        </p:spPr>
        <p:txBody>
          <a:bodyPr wrap="square" rtlCol="0">
            <a:spAutoFit/>
          </a:bodyPr>
          <a:lstStyle/>
          <a:p>
            <a:pPr marL="76200" algn="ctr" defTabSz="914400"/>
            <a:r>
              <a:rPr lang="en-ZA" sz="2400" b="1" dirty="0">
                <a:solidFill>
                  <a:prstClr val="black"/>
                </a:solidFill>
                <a:latin typeface="Arial Black" panose="020B0A04020102020204" pitchFamily="34" charset="0"/>
                <a:cs typeface="Arial" panose="020B0604020202020204" pitchFamily="34" charset="0"/>
              </a:rPr>
              <a:t>DEVELOPMENT OF DDM ONE PLANS</a:t>
            </a:r>
          </a:p>
        </p:txBody>
      </p:sp>
      <p:grpSp>
        <p:nvGrpSpPr>
          <p:cNvPr id="6" name="Group 5">
            <a:extLst>
              <a:ext uri="{FF2B5EF4-FFF2-40B4-BE49-F238E27FC236}">
                <a16:creationId xmlns:a16="http://schemas.microsoft.com/office/drawing/2014/main" id="{A807290D-098F-410E-B420-464B3B25AE7C}"/>
              </a:ext>
            </a:extLst>
          </p:cNvPr>
          <p:cNvGrpSpPr/>
          <p:nvPr/>
        </p:nvGrpSpPr>
        <p:grpSpPr>
          <a:xfrm>
            <a:off x="725578" y="1291957"/>
            <a:ext cx="8697535" cy="5546436"/>
            <a:chOff x="332567" y="2156143"/>
            <a:chExt cx="8673092" cy="5061574"/>
          </a:xfrm>
        </p:grpSpPr>
        <p:sp>
          <p:nvSpPr>
            <p:cNvPr id="7" name="Off-page Connector 4">
              <a:extLst>
                <a:ext uri="{FF2B5EF4-FFF2-40B4-BE49-F238E27FC236}">
                  <a16:creationId xmlns:a16="http://schemas.microsoft.com/office/drawing/2014/main" id="{DB0D3C81-AA13-47C7-90FA-3AA7841AACBF}"/>
                </a:ext>
              </a:extLst>
            </p:cNvPr>
            <p:cNvSpPr/>
            <p:nvPr/>
          </p:nvSpPr>
          <p:spPr>
            <a:xfrm>
              <a:off x="571500" y="2156144"/>
              <a:ext cx="1290387" cy="2128823"/>
            </a:xfrm>
            <a:prstGeom prst="flowChartOffpageConnector">
              <a:avLst/>
            </a:prstGeom>
            <a:solidFill>
              <a:srgbClr val="4F81BD"/>
            </a:solidFill>
            <a:ln w="25400" cap="flat" cmpd="sng" algn="ctr">
              <a:noFill/>
              <a:prstDash val="solid"/>
            </a:ln>
            <a:effectLst/>
          </p:spPr>
          <p:txBody>
            <a:bodyPr rtlCol="0" anchor="ctr"/>
            <a:lstStyle/>
            <a:p>
              <a:pPr algn="ctr" defTabSz="685800">
                <a:defRPr/>
              </a:pPr>
              <a:endParaRPr lang="en-US" sz="1200" kern="0">
                <a:solidFill>
                  <a:prstClr val="white"/>
                </a:solidFill>
                <a:latin typeface="Arial" panose="020B0604020202020204" pitchFamily="34" charset="0"/>
                <a:cs typeface="Arial" panose="020B0604020202020204" pitchFamily="34" charset="0"/>
              </a:endParaRPr>
            </a:p>
          </p:txBody>
        </p:sp>
        <p:sp>
          <p:nvSpPr>
            <p:cNvPr id="8" name="Right Triangle 7">
              <a:extLst>
                <a:ext uri="{FF2B5EF4-FFF2-40B4-BE49-F238E27FC236}">
                  <a16:creationId xmlns:a16="http://schemas.microsoft.com/office/drawing/2014/main" id="{CBF4F7FA-000E-49D5-8A95-BF691F611986}"/>
                </a:ext>
              </a:extLst>
            </p:cNvPr>
            <p:cNvSpPr/>
            <p:nvPr/>
          </p:nvSpPr>
          <p:spPr>
            <a:xfrm>
              <a:off x="1861888" y="2156143"/>
              <a:ext cx="117308" cy="225593"/>
            </a:xfrm>
            <a:prstGeom prst="rtTriangle">
              <a:avLst/>
            </a:prstGeom>
            <a:solidFill>
              <a:srgbClr val="4F81BD">
                <a:lumMod val="50000"/>
              </a:srgbClr>
            </a:solidFill>
            <a:ln w="25400" cap="flat" cmpd="sng" algn="ctr">
              <a:noFill/>
              <a:prstDash val="solid"/>
            </a:ln>
            <a:effectLst/>
          </p:spPr>
          <p:txBody>
            <a:bodyPr rtlCol="0" anchor="ctr"/>
            <a:lstStyle/>
            <a:p>
              <a:pPr algn="ctr" defTabSz="685800">
                <a:defRPr/>
              </a:pPr>
              <a:endParaRPr lang="en-US" sz="1200" kern="0">
                <a:solidFill>
                  <a:prstClr val="white"/>
                </a:solidFill>
                <a:latin typeface="Arial" panose="020B0604020202020204" pitchFamily="34" charset="0"/>
                <a:cs typeface="Arial" panose="020B0604020202020204" pitchFamily="34" charset="0"/>
              </a:endParaRPr>
            </a:p>
          </p:txBody>
        </p:sp>
        <p:sp>
          <p:nvSpPr>
            <p:cNvPr id="9" name="Off-page Connector 8">
              <a:extLst>
                <a:ext uri="{FF2B5EF4-FFF2-40B4-BE49-F238E27FC236}">
                  <a16:creationId xmlns:a16="http://schemas.microsoft.com/office/drawing/2014/main" id="{151B1C3E-B513-4BCB-B06D-31113DB9344F}"/>
                </a:ext>
              </a:extLst>
            </p:cNvPr>
            <p:cNvSpPr/>
            <p:nvPr/>
          </p:nvSpPr>
          <p:spPr>
            <a:xfrm>
              <a:off x="2249153" y="2156144"/>
              <a:ext cx="1290387" cy="2128823"/>
            </a:xfrm>
            <a:prstGeom prst="flowChartOffpageConnector">
              <a:avLst/>
            </a:prstGeom>
            <a:solidFill>
              <a:srgbClr val="C0504D"/>
            </a:solidFill>
            <a:ln w="25400" cap="flat" cmpd="sng" algn="ctr">
              <a:noFill/>
              <a:prstDash val="solid"/>
            </a:ln>
            <a:effectLst/>
          </p:spPr>
          <p:txBody>
            <a:bodyPr rtlCol="0" anchor="ctr"/>
            <a:lstStyle/>
            <a:p>
              <a:pPr algn="ctr" defTabSz="685800">
                <a:defRPr/>
              </a:pPr>
              <a:endParaRPr lang="en-US" sz="1200" kern="0">
                <a:solidFill>
                  <a:prstClr val="white"/>
                </a:solidFill>
                <a:latin typeface="Arial" panose="020B0604020202020204" pitchFamily="34" charset="0"/>
                <a:cs typeface="Arial" panose="020B0604020202020204" pitchFamily="34" charset="0"/>
              </a:endParaRPr>
            </a:p>
          </p:txBody>
        </p:sp>
        <p:sp>
          <p:nvSpPr>
            <p:cNvPr id="10" name="Right Triangle 9">
              <a:extLst>
                <a:ext uri="{FF2B5EF4-FFF2-40B4-BE49-F238E27FC236}">
                  <a16:creationId xmlns:a16="http://schemas.microsoft.com/office/drawing/2014/main" id="{62C460ED-4CFC-4E42-B532-DC60EF462576}"/>
                </a:ext>
              </a:extLst>
            </p:cNvPr>
            <p:cNvSpPr/>
            <p:nvPr/>
          </p:nvSpPr>
          <p:spPr>
            <a:xfrm>
              <a:off x="3539541" y="2156143"/>
              <a:ext cx="117308" cy="225593"/>
            </a:xfrm>
            <a:prstGeom prst="rtTriangle">
              <a:avLst/>
            </a:prstGeom>
            <a:solidFill>
              <a:srgbClr val="C0504D">
                <a:lumMod val="50000"/>
              </a:srgbClr>
            </a:solidFill>
            <a:ln w="25400" cap="flat" cmpd="sng" algn="ctr">
              <a:noFill/>
              <a:prstDash val="solid"/>
            </a:ln>
            <a:effectLst/>
          </p:spPr>
          <p:txBody>
            <a:bodyPr rtlCol="0" anchor="ctr"/>
            <a:lstStyle/>
            <a:p>
              <a:pPr algn="ctr" defTabSz="685800">
                <a:defRPr/>
              </a:pPr>
              <a:endParaRPr lang="en-US" sz="1200" kern="0">
                <a:solidFill>
                  <a:prstClr val="white"/>
                </a:solidFill>
                <a:latin typeface="Arial" panose="020B0604020202020204" pitchFamily="34" charset="0"/>
                <a:cs typeface="Arial" panose="020B0604020202020204" pitchFamily="34" charset="0"/>
              </a:endParaRPr>
            </a:p>
          </p:txBody>
        </p:sp>
        <p:sp>
          <p:nvSpPr>
            <p:cNvPr id="11" name="Off-page Connector 11">
              <a:extLst>
                <a:ext uri="{FF2B5EF4-FFF2-40B4-BE49-F238E27FC236}">
                  <a16:creationId xmlns:a16="http://schemas.microsoft.com/office/drawing/2014/main" id="{3461FB3F-D6D9-48AD-9A52-0500E231BA62}"/>
                </a:ext>
              </a:extLst>
            </p:cNvPr>
            <p:cNvSpPr/>
            <p:nvPr/>
          </p:nvSpPr>
          <p:spPr>
            <a:xfrm>
              <a:off x="3926807" y="2156144"/>
              <a:ext cx="1290387" cy="2128823"/>
            </a:xfrm>
            <a:prstGeom prst="flowChartOffpageConnector">
              <a:avLst/>
            </a:prstGeom>
            <a:solidFill>
              <a:srgbClr val="9BBB59"/>
            </a:solidFill>
            <a:ln w="25400" cap="flat" cmpd="sng" algn="ctr">
              <a:noFill/>
              <a:prstDash val="solid"/>
            </a:ln>
            <a:effectLst/>
          </p:spPr>
          <p:txBody>
            <a:bodyPr rtlCol="0" anchor="ctr"/>
            <a:lstStyle/>
            <a:p>
              <a:pPr algn="ctr" defTabSz="685800">
                <a:defRPr/>
              </a:pPr>
              <a:endParaRPr lang="en-US" sz="1200" kern="0">
                <a:solidFill>
                  <a:prstClr val="white"/>
                </a:solidFill>
                <a:latin typeface="Arial" panose="020B0604020202020204" pitchFamily="34" charset="0"/>
                <a:cs typeface="Arial" panose="020B0604020202020204" pitchFamily="34" charset="0"/>
              </a:endParaRPr>
            </a:p>
          </p:txBody>
        </p:sp>
        <p:sp>
          <p:nvSpPr>
            <p:cNvPr id="12" name="Right Triangle 11">
              <a:extLst>
                <a:ext uri="{FF2B5EF4-FFF2-40B4-BE49-F238E27FC236}">
                  <a16:creationId xmlns:a16="http://schemas.microsoft.com/office/drawing/2014/main" id="{1A116659-2578-460C-84D9-4639DF2DB568}"/>
                </a:ext>
              </a:extLst>
            </p:cNvPr>
            <p:cNvSpPr/>
            <p:nvPr/>
          </p:nvSpPr>
          <p:spPr>
            <a:xfrm>
              <a:off x="5217194" y="2156143"/>
              <a:ext cx="117308" cy="225593"/>
            </a:xfrm>
            <a:prstGeom prst="rtTriangle">
              <a:avLst/>
            </a:prstGeom>
            <a:solidFill>
              <a:srgbClr val="9BBB59">
                <a:lumMod val="50000"/>
              </a:srgbClr>
            </a:solidFill>
            <a:ln w="25400" cap="flat" cmpd="sng" algn="ctr">
              <a:noFill/>
              <a:prstDash val="solid"/>
            </a:ln>
            <a:effectLst/>
          </p:spPr>
          <p:txBody>
            <a:bodyPr rtlCol="0" anchor="ctr"/>
            <a:lstStyle/>
            <a:p>
              <a:pPr algn="ctr" defTabSz="685800">
                <a:defRPr/>
              </a:pPr>
              <a:endParaRPr lang="en-US" sz="1200" kern="0">
                <a:solidFill>
                  <a:prstClr val="white"/>
                </a:solidFill>
                <a:latin typeface="Arial" panose="020B0604020202020204" pitchFamily="34" charset="0"/>
                <a:cs typeface="Arial" panose="020B0604020202020204" pitchFamily="34" charset="0"/>
              </a:endParaRPr>
            </a:p>
          </p:txBody>
        </p:sp>
        <p:sp>
          <p:nvSpPr>
            <p:cNvPr id="14" name="Off-page Connector 14">
              <a:extLst>
                <a:ext uri="{FF2B5EF4-FFF2-40B4-BE49-F238E27FC236}">
                  <a16:creationId xmlns:a16="http://schemas.microsoft.com/office/drawing/2014/main" id="{585DF8FB-4BA9-46A0-90B1-4A6FC8E946F2}"/>
                </a:ext>
              </a:extLst>
            </p:cNvPr>
            <p:cNvSpPr/>
            <p:nvPr/>
          </p:nvSpPr>
          <p:spPr>
            <a:xfrm>
              <a:off x="5604460" y="2156144"/>
              <a:ext cx="1290387" cy="2128823"/>
            </a:xfrm>
            <a:prstGeom prst="flowChartOffpageConnector">
              <a:avLst/>
            </a:prstGeom>
            <a:solidFill>
              <a:srgbClr val="8064A2"/>
            </a:solidFill>
            <a:ln w="25400" cap="flat" cmpd="sng" algn="ctr">
              <a:noFill/>
              <a:prstDash val="solid"/>
            </a:ln>
            <a:effectLst/>
          </p:spPr>
          <p:txBody>
            <a:bodyPr rtlCol="0" anchor="ctr"/>
            <a:lstStyle/>
            <a:p>
              <a:pPr algn="ctr" defTabSz="685800">
                <a:defRPr/>
              </a:pPr>
              <a:endParaRPr lang="en-US" sz="1200" kern="0">
                <a:solidFill>
                  <a:prstClr val="white"/>
                </a:solidFill>
                <a:latin typeface="Arial" panose="020B0604020202020204" pitchFamily="34" charset="0"/>
                <a:cs typeface="Arial" panose="020B0604020202020204" pitchFamily="34" charset="0"/>
              </a:endParaRPr>
            </a:p>
          </p:txBody>
        </p:sp>
        <p:sp>
          <p:nvSpPr>
            <p:cNvPr id="15" name="Right Triangle 14">
              <a:extLst>
                <a:ext uri="{FF2B5EF4-FFF2-40B4-BE49-F238E27FC236}">
                  <a16:creationId xmlns:a16="http://schemas.microsoft.com/office/drawing/2014/main" id="{EAD19726-75A1-44F3-96A1-3316F83E01BB}"/>
                </a:ext>
              </a:extLst>
            </p:cNvPr>
            <p:cNvSpPr/>
            <p:nvPr/>
          </p:nvSpPr>
          <p:spPr>
            <a:xfrm>
              <a:off x="6894847" y="2156143"/>
              <a:ext cx="117308" cy="225593"/>
            </a:xfrm>
            <a:prstGeom prst="rtTriangle">
              <a:avLst/>
            </a:prstGeom>
            <a:solidFill>
              <a:srgbClr val="8064A2">
                <a:lumMod val="50000"/>
              </a:srgbClr>
            </a:solidFill>
            <a:ln w="25400" cap="flat" cmpd="sng" algn="ctr">
              <a:noFill/>
              <a:prstDash val="solid"/>
            </a:ln>
            <a:effectLst/>
          </p:spPr>
          <p:txBody>
            <a:bodyPr rtlCol="0" anchor="ctr"/>
            <a:lstStyle/>
            <a:p>
              <a:pPr algn="ctr" defTabSz="685800">
                <a:defRPr/>
              </a:pPr>
              <a:endParaRPr lang="en-US" sz="1200" kern="0">
                <a:solidFill>
                  <a:prstClr val="white"/>
                </a:solidFill>
                <a:latin typeface="Arial" panose="020B0604020202020204" pitchFamily="34" charset="0"/>
                <a:cs typeface="Arial" panose="020B0604020202020204" pitchFamily="34" charset="0"/>
              </a:endParaRPr>
            </a:p>
          </p:txBody>
        </p:sp>
        <p:sp>
          <p:nvSpPr>
            <p:cNvPr id="16" name="Off-page Connector 17">
              <a:extLst>
                <a:ext uri="{FF2B5EF4-FFF2-40B4-BE49-F238E27FC236}">
                  <a16:creationId xmlns:a16="http://schemas.microsoft.com/office/drawing/2014/main" id="{FA10658A-4AAE-40D5-9A27-D443A243194A}"/>
                </a:ext>
              </a:extLst>
            </p:cNvPr>
            <p:cNvSpPr/>
            <p:nvPr/>
          </p:nvSpPr>
          <p:spPr>
            <a:xfrm>
              <a:off x="7282114" y="2156144"/>
              <a:ext cx="1290387" cy="2128823"/>
            </a:xfrm>
            <a:prstGeom prst="flowChartOffpageConnector">
              <a:avLst/>
            </a:prstGeom>
            <a:solidFill>
              <a:srgbClr val="4BACC6"/>
            </a:solidFill>
            <a:ln w="25400" cap="flat" cmpd="sng" algn="ctr">
              <a:noFill/>
              <a:prstDash val="solid"/>
            </a:ln>
            <a:effectLst/>
          </p:spPr>
          <p:txBody>
            <a:bodyPr rtlCol="0" anchor="ctr"/>
            <a:lstStyle/>
            <a:p>
              <a:pPr algn="ctr" defTabSz="685800">
                <a:defRPr/>
              </a:pPr>
              <a:endParaRPr lang="en-US" sz="1200" kern="0" dirty="0">
                <a:solidFill>
                  <a:prstClr val="white"/>
                </a:solidFill>
                <a:latin typeface="Arial" panose="020B0604020202020204" pitchFamily="34" charset="0"/>
                <a:cs typeface="Arial" panose="020B0604020202020204" pitchFamily="34" charset="0"/>
              </a:endParaRPr>
            </a:p>
          </p:txBody>
        </p:sp>
        <p:sp>
          <p:nvSpPr>
            <p:cNvPr id="17" name="Right Triangle 16">
              <a:extLst>
                <a:ext uri="{FF2B5EF4-FFF2-40B4-BE49-F238E27FC236}">
                  <a16:creationId xmlns:a16="http://schemas.microsoft.com/office/drawing/2014/main" id="{7B074EB0-6A82-4439-9116-60519DCCD162}"/>
                </a:ext>
              </a:extLst>
            </p:cNvPr>
            <p:cNvSpPr/>
            <p:nvPr/>
          </p:nvSpPr>
          <p:spPr>
            <a:xfrm>
              <a:off x="8572501" y="2156143"/>
              <a:ext cx="117308" cy="225593"/>
            </a:xfrm>
            <a:prstGeom prst="rtTriangle">
              <a:avLst/>
            </a:prstGeom>
            <a:solidFill>
              <a:srgbClr val="4BACC6">
                <a:lumMod val="50000"/>
              </a:srgbClr>
            </a:solidFill>
            <a:ln w="25400" cap="flat" cmpd="sng" algn="ctr">
              <a:noFill/>
              <a:prstDash val="solid"/>
            </a:ln>
            <a:effectLst/>
          </p:spPr>
          <p:txBody>
            <a:bodyPr rtlCol="0" anchor="ctr"/>
            <a:lstStyle/>
            <a:p>
              <a:pPr algn="ctr" defTabSz="685800">
                <a:defRPr/>
              </a:pPr>
              <a:endParaRPr lang="en-US" sz="1200" kern="0">
                <a:solidFill>
                  <a:prstClr val="white"/>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209912C-185E-4FAF-8B89-BBFF244A8752}"/>
                </a:ext>
              </a:extLst>
            </p:cNvPr>
            <p:cNvSpPr txBox="1"/>
            <p:nvPr/>
          </p:nvSpPr>
          <p:spPr>
            <a:xfrm>
              <a:off x="332567" y="4262426"/>
              <a:ext cx="1768258" cy="238740"/>
            </a:xfrm>
            <a:prstGeom prst="rect">
              <a:avLst/>
            </a:prstGeom>
            <a:noFill/>
          </p:spPr>
          <p:txBody>
            <a:bodyPr wrap="none" rtlCol="0" anchor="b" anchorCtr="0">
              <a:spAutoFit/>
            </a:bodyPr>
            <a:lstStyle/>
            <a:p>
              <a:pPr algn="ctr" defTabSz="685800">
                <a:defRPr/>
              </a:pPr>
              <a:r>
                <a:rPr lang="en-US" sz="1100" b="1" kern="0" dirty="0">
                  <a:solidFill>
                    <a:srgbClr val="1F497D"/>
                  </a:solidFill>
                  <a:latin typeface="Arial" panose="020B0604020202020204" pitchFamily="34" charset="0"/>
                  <a:ea typeface="League Spartan" charset="0"/>
                  <a:cs typeface="Arial" panose="020B0604020202020204" pitchFamily="34" charset="0"/>
                </a:rPr>
                <a:t>Current profile &amp; trends</a:t>
              </a:r>
            </a:p>
          </p:txBody>
        </p:sp>
        <p:sp>
          <p:nvSpPr>
            <p:cNvPr id="19" name="Subtitle 2">
              <a:extLst>
                <a:ext uri="{FF2B5EF4-FFF2-40B4-BE49-F238E27FC236}">
                  <a16:creationId xmlns:a16="http://schemas.microsoft.com/office/drawing/2014/main" id="{7F7D79EA-48EC-4C69-9708-A6FB23CC0360}"/>
                </a:ext>
              </a:extLst>
            </p:cNvPr>
            <p:cNvSpPr txBox="1">
              <a:spLocks/>
            </p:cNvSpPr>
            <p:nvPr/>
          </p:nvSpPr>
          <p:spPr>
            <a:xfrm>
              <a:off x="377605" y="4538313"/>
              <a:ext cx="1601590" cy="1877448"/>
            </a:xfrm>
            <a:prstGeom prst="rect">
              <a:avLst/>
            </a:prstGeom>
          </p:spPr>
          <p:txBody>
            <a:bodyPr vert="horz" wrap="square" lIns="25718" tIns="12859" rIns="25718" bIns="1285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96441" indent="-96441" algn="l" defTabSz="815727">
                <a:lnSpc>
                  <a:spcPct val="100000"/>
                </a:lnSpc>
                <a:buFont typeface="Arial" panose="020B0604020202020204" pitchFamily="34" charset="0"/>
                <a:buChar char="•"/>
                <a:defRPr/>
              </a:pPr>
              <a:r>
                <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rPr>
                <a:t>Demographic analysis</a:t>
              </a:r>
            </a:p>
            <a:p>
              <a:pPr marL="96441" indent="-96441" algn="l" defTabSz="815727">
                <a:lnSpc>
                  <a:spcPct val="100000"/>
                </a:lnSpc>
                <a:buFont typeface="Arial" panose="020B0604020202020204" pitchFamily="34" charset="0"/>
                <a:buChar char="•"/>
                <a:defRPr/>
              </a:pPr>
              <a:r>
                <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rPr>
                <a:t>Economic analysis</a:t>
              </a:r>
            </a:p>
            <a:p>
              <a:pPr marL="96441" indent="-96441" algn="l" defTabSz="815727">
                <a:lnSpc>
                  <a:spcPct val="100000"/>
                </a:lnSpc>
                <a:buFont typeface="Arial" panose="020B0604020202020204" pitchFamily="34" charset="0"/>
                <a:buChar char="•"/>
                <a:defRPr/>
              </a:pPr>
              <a:r>
                <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rPr>
                <a:t>Spatial analysis</a:t>
              </a:r>
            </a:p>
            <a:p>
              <a:pPr marL="96441" indent="-96441" algn="l" defTabSz="815727">
                <a:lnSpc>
                  <a:spcPct val="100000"/>
                </a:lnSpc>
                <a:buFont typeface="Arial" panose="020B0604020202020204" pitchFamily="34" charset="0"/>
                <a:buChar char="•"/>
                <a:defRPr/>
              </a:pPr>
              <a:r>
                <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rPr>
                <a:t>Infrastructure analysis</a:t>
              </a:r>
            </a:p>
            <a:p>
              <a:pPr marL="96441" indent="-96441" algn="l" defTabSz="815727">
                <a:lnSpc>
                  <a:spcPct val="100000"/>
                </a:lnSpc>
                <a:buFont typeface="Arial" panose="020B0604020202020204" pitchFamily="34" charset="0"/>
                <a:buChar char="•"/>
                <a:defRPr/>
              </a:pPr>
              <a:r>
                <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rPr>
                <a:t>Service delivery analysis</a:t>
              </a:r>
            </a:p>
            <a:p>
              <a:pPr marL="96441" indent="-96441" algn="l" defTabSz="815727">
                <a:lnSpc>
                  <a:spcPct val="100000"/>
                </a:lnSpc>
                <a:buFont typeface="Arial" panose="020B0604020202020204" pitchFamily="34" charset="0"/>
                <a:buChar char="•"/>
                <a:defRPr/>
              </a:pPr>
              <a:r>
                <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rPr>
                <a:t>Governance &amp; mgt analysis</a:t>
              </a:r>
            </a:p>
          </p:txBody>
        </p:sp>
        <p:sp>
          <p:nvSpPr>
            <p:cNvPr id="20" name="TextBox 19">
              <a:extLst>
                <a:ext uri="{FF2B5EF4-FFF2-40B4-BE49-F238E27FC236}">
                  <a16:creationId xmlns:a16="http://schemas.microsoft.com/office/drawing/2014/main" id="{B3A98412-4307-4AF5-9A62-EDFBA8303B0C}"/>
                </a:ext>
              </a:extLst>
            </p:cNvPr>
            <p:cNvSpPr txBox="1"/>
            <p:nvPr/>
          </p:nvSpPr>
          <p:spPr>
            <a:xfrm>
              <a:off x="2249153" y="4199230"/>
              <a:ext cx="1250344" cy="365133"/>
            </a:xfrm>
            <a:prstGeom prst="rect">
              <a:avLst/>
            </a:prstGeom>
            <a:noFill/>
          </p:spPr>
          <p:txBody>
            <a:bodyPr wrap="none" rtlCol="0" anchor="b" anchorCtr="0">
              <a:spAutoFit/>
            </a:bodyPr>
            <a:lstStyle/>
            <a:p>
              <a:pPr algn="ctr" defTabSz="685800">
                <a:defRPr/>
              </a:pPr>
              <a:r>
                <a:rPr lang="en-US" sz="1000" b="1" kern="0" dirty="0">
                  <a:solidFill>
                    <a:srgbClr val="1F497D"/>
                  </a:solidFill>
                  <a:latin typeface="Arial" panose="020B0604020202020204" pitchFamily="34" charset="0"/>
                  <a:ea typeface="League Spartan" charset="0"/>
                  <a:cs typeface="Arial" panose="020B0604020202020204" pitchFamily="34" charset="0"/>
                </a:rPr>
                <a:t>Trends assessed </a:t>
              </a:r>
            </a:p>
            <a:p>
              <a:pPr algn="ctr" defTabSz="685800">
                <a:defRPr/>
              </a:pPr>
              <a:r>
                <a:rPr lang="en-US" sz="1000" b="1" kern="0" dirty="0">
                  <a:solidFill>
                    <a:srgbClr val="1F497D"/>
                  </a:solidFill>
                  <a:latin typeface="Arial" panose="020B0604020202020204" pitchFamily="34" charset="0"/>
                  <a:ea typeface="League Spartan" charset="0"/>
                  <a:cs typeface="Arial" panose="020B0604020202020204" pitchFamily="34" charset="0"/>
                </a:rPr>
                <a:t>&amp; localised</a:t>
              </a:r>
            </a:p>
          </p:txBody>
        </p:sp>
        <p:sp>
          <p:nvSpPr>
            <p:cNvPr id="21" name="Subtitle 2">
              <a:extLst>
                <a:ext uri="{FF2B5EF4-FFF2-40B4-BE49-F238E27FC236}">
                  <a16:creationId xmlns:a16="http://schemas.microsoft.com/office/drawing/2014/main" id="{F095703B-2396-439F-8CF4-031AD3EB97E3}"/>
                </a:ext>
              </a:extLst>
            </p:cNvPr>
            <p:cNvSpPr txBox="1">
              <a:spLocks/>
            </p:cNvSpPr>
            <p:nvPr/>
          </p:nvSpPr>
          <p:spPr>
            <a:xfrm>
              <a:off x="2139696" y="4538312"/>
              <a:ext cx="1517153" cy="2012267"/>
            </a:xfrm>
            <a:prstGeom prst="rect">
              <a:avLst/>
            </a:prstGeom>
          </p:spPr>
          <p:txBody>
            <a:bodyPr vert="horz" wrap="square" lIns="25718" tIns="12859" rIns="25718" bIns="1285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96441" indent="-96441" algn="l" defTabSz="815727">
                <a:lnSpc>
                  <a:spcPct val="100000"/>
                </a:lnSpc>
                <a:buFont typeface="Arial" panose="020B0604020202020204" pitchFamily="34" charset="0"/>
                <a:buChar char="•"/>
                <a:defRPr/>
              </a:pPr>
              <a:r>
                <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rPr>
                <a:t>Global (SDGs), continental (Agenda 2063) &amp; national (NDP/ NSDF) policy context</a:t>
              </a:r>
            </a:p>
            <a:p>
              <a:pPr marL="96441" indent="-96441" algn="l" defTabSz="815727">
                <a:lnSpc>
                  <a:spcPct val="100000"/>
                </a:lnSpc>
                <a:buFont typeface="Arial" panose="020B0604020202020204" pitchFamily="34" charset="0"/>
                <a:buChar char="•"/>
                <a:defRPr/>
              </a:pPr>
              <a:r>
                <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rPr>
                <a:t>Urbanisation impact</a:t>
              </a:r>
            </a:p>
            <a:p>
              <a:pPr marL="96441" indent="-96441" algn="l" defTabSz="815727">
                <a:lnSpc>
                  <a:spcPct val="100000"/>
                </a:lnSpc>
                <a:buFont typeface="Arial" panose="020B0604020202020204" pitchFamily="34" charset="0"/>
                <a:buChar char="•"/>
                <a:defRPr/>
              </a:pPr>
              <a:r>
                <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rPr>
                <a:t>Inequality trends</a:t>
              </a:r>
            </a:p>
            <a:p>
              <a:pPr marL="96441" indent="-96441" algn="l" defTabSz="815727">
                <a:lnSpc>
                  <a:spcPct val="100000"/>
                </a:lnSpc>
                <a:buFont typeface="Arial" panose="020B0604020202020204" pitchFamily="34" charset="0"/>
                <a:buChar char="•"/>
                <a:defRPr/>
              </a:pPr>
              <a:r>
                <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rPr>
                <a:t>Climate change scenarios</a:t>
              </a:r>
            </a:p>
            <a:p>
              <a:pPr marL="96441" indent="-96441" algn="l" defTabSz="815727">
                <a:lnSpc>
                  <a:spcPct val="100000"/>
                </a:lnSpc>
                <a:buFont typeface="Arial" panose="020B0604020202020204" pitchFamily="34" charset="0"/>
                <a:buChar char="•"/>
                <a:defRPr/>
              </a:pPr>
              <a:r>
                <a:rPr lang="en-US" sz="1200" dirty="0">
                  <a:solidFill>
                    <a:prstClr val="black"/>
                  </a:solidFill>
                  <a:latin typeface="Arial" panose="020B0604020202020204" pitchFamily="34" charset="0"/>
                  <a:ea typeface="Open Sans Light" panose="020B0306030504020204" pitchFamily="34" charset="0"/>
                  <a:cs typeface="Arial" panose="020B0604020202020204" pitchFamily="34" charset="0"/>
                </a:rPr>
                <a:t>Technology (smart cities)</a:t>
              </a:r>
            </a:p>
          </p:txBody>
        </p:sp>
        <p:sp>
          <p:nvSpPr>
            <p:cNvPr id="22" name="TextBox 21">
              <a:extLst>
                <a:ext uri="{FF2B5EF4-FFF2-40B4-BE49-F238E27FC236}">
                  <a16:creationId xmlns:a16="http://schemas.microsoft.com/office/drawing/2014/main" id="{ABE7CA04-A5D3-4833-AAED-42317C43D9E4}"/>
                </a:ext>
              </a:extLst>
            </p:cNvPr>
            <p:cNvSpPr txBox="1"/>
            <p:nvPr/>
          </p:nvSpPr>
          <p:spPr>
            <a:xfrm>
              <a:off x="3926807" y="4181296"/>
              <a:ext cx="1189601" cy="365133"/>
            </a:xfrm>
            <a:prstGeom prst="rect">
              <a:avLst/>
            </a:prstGeom>
            <a:noFill/>
          </p:spPr>
          <p:txBody>
            <a:bodyPr wrap="none" rtlCol="0" anchor="b" anchorCtr="0">
              <a:spAutoFit/>
            </a:bodyPr>
            <a:lstStyle/>
            <a:p>
              <a:pPr algn="ctr" defTabSz="685800">
                <a:defRPr/>
              </a:pPr>
              <a:r>
                <a:rPr lang="en-US" sz="1000" b="1" kern="0" dirty="0">
                  <a:solidFill>
                    <a:srgbClr val="1F497D"/>
                  </a:solidFill>
                  <a:latin typeface="Arial" panose="020B0604020202020204" pitchFamily="34" charset="0"/>
                  <a:ea typeface="League Spartan" charset="0"/>
                  <a:cs typeface="Arial" panose="020B0604020202020204" pitchFamily="34" charset="0"/>
                </a:rPr>
                <a:t>Outline vision &amp; </a:t>
              </a:r>
            </a:p>
            <a:p>
              <a:pPr algn="ctr" defTabSz="685800">
                <a:defRPr/>
              </a:pPr>
              <a:r>
                <a:rPr lang="en-US" sz="1000" b="1" kern="0" dirty="0">
                  <a:solidFill>
                    <a:srgbClr val="1F497D"/>
                  </a:solidFill>
                  <a:latin typeface="Arial" panose="020B0604020202020204" pitchFamily="34" charset="0"/>
                  <a:ea typeface="League Spartan" charset="0"/>
                  <a:cs typeface="Arial" panose="020B0604020202020204" pitchFamily="34" charset="0"/>
                </a:rPr>
                <a:t>outcomes</a:t>
              </a:r>
            </a:p>
          </p:txBody>
        </p:sp>
        <p:sp>
          <p:nvSpPr>
            <p:cNvPr id="23" name="Subtitle 2">
              <a:extLst>
                <a:ext uri="{FF2B5EF4-FFF2-40B4-BE49-F238E27FC236}">
                  <a16:creationId xmlns:a16="http://schemas.microsoft.com/office/drawing/2014/main" id="{D8FD8396-295B-4E0C-9BD7-903A76230DEE}"/>
                </a:ext>
              </a:extLst>
            </p:cNvPr>
            <p:cNvSpPr txBox="1">
              <a:spLocks/>
            </p:cNvSpPr>
            <p:nvPr/>
          </p:nvSpPr>
          <p:spPr>
            <a:xfrm>
              <a:off x="3770634" y="4531359"/>
              <a:ext cx="1610583" cy="2686358"/>
            </a:xfrm>
            <a:prstGeom prst="rect">
              <a:avLst/>
            </a:prstGeom>
          </p:spPr>
          <p:txBody>
            <a:bodyPr vert="horz" wrap="square" lIns="25718" tIns="12859" rIns="25718" bIns="1285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96441" indent="-96441" algn="l" defTabSz="815727">
                <a:lnSpc>
                  <a:spcPct val="100000"/>
                </a:lnSpc>
                <a:buFont typeface="Arial" panose="020B0604020202020204" pitchFamily="34" charset="0"/>
                <a:buChar char="•"/>
                <a:defRPr/>
              </a:pPr>
              <a:r>
                <a:rPr lang="en-US" sz="1200" dirty="0">
                  <a:solidFill>
                    <a:prstClr val="black"/>
                  </a:solidFill>
                  <a:latin typeface="Arial" panose="020B0604020202020204" pitchFamily="34" charset="0"/>
                  <a:ea typeface="Lato Light" panose="020F0502020204030203" pitchFamily="34" charset="0"/>
                  <a:cs typeface="Arial" panose="020B0604020202020204" pitchFamily="34" charset="0"/>
                </a:rPr>
                <a:t>Future demographics (Pop &amp; HHs), well-being, HD &amp; QoL</a:t>
              </a:r>
            </a:p>
            <a:p>
              <a:pPr marL="96441" indent="-96441" algn="l" defTabSz="815727">
                <a:lnSpc>
                  <a:spcPct val="100000"/>
                </a:lnSpc>
                <a:buFont typeface="Arial" panose="020B0604020202020204" pitchFamily="34" charset="0"/>
                <a:buChar char="•"/>
                <a:defRPr/>
              </a:pPr>
              <a:r>
                <a:rPr lang="en-US" sz="1200" dirty="0">
                  <a:solidFill>
                    <a:prstClr val="black"/>
                  </a:solidFill>
                  <a:latin typeface="Arial" panose="020B0604020202020204" pitchFamily="34" charset="0"/>
                  <a:ea typeface="Lato Light" panose="020F0502020204030203" pitchFamily="34" charset="0"/>
                  <a:cs typeface="Arial" panose="020B0604020202020204" pitchFamily="34" charset="0"/>
                </a:rPr>
                <a:t>Future &amp; nature of economy</a:t>
              </a:r>
            </a:p>
            <a:p>
              <a:pPr marL="96441" indent="-96441" algn="l" defTabSz="815727">
                <a:lnSpc>
                  <a:spcPct val="100000"/>
                </a:lnSpc>
                <a:buFont typeface="Arial" panose="020B0604020202020204" pitchFamily="34" charset="0"/>
                <a:buChar char="•"/>
                <a:defRPr/>
              </a:pPr>
              <a:r>
                <a:rPr lang="en-US" sz="1200" dirty="0">
                  <a:solidFill>
                    <a:prstClr val="black"/>
                  </a:solidFill>
                  <a:latin typeface="Arial" panose="020B0604020202020204" pitchFamily="34" charset="0"/>
                  <a:ea typeface="Lato Light" panose="020F0502020204030203" pitchFamily="34" charset="0"/>
                  <a:cs typeface="Arial" panose="020B0604020202020204" pitchFamily="34" charset="0"/>
                </a:rPr>
                <a:t>Desired spatial form (settlements, nodes, linkages, precincts, land dev)</a:t>
              </a:r>
            </a:p>
            <a:p>
              <a:pPr marL="96441" indent="-96441" algn="l" defTabSz="815727">
                <a:lnSpc>
                  <a:spcPct val="100000"/>
                </a:lnSpc>
                <a:buFont typeface="Arial" panose="020B0604020202020204" pitchFamily="34" charset="0"/>
                <a:buChar char="•"/>
                <a:defRPr/>
              </a:pPr>
              <a:r>
                <a:rPr lang="en-US" sz="1200" dirty="0">
                  <a:solidFill>
                    <a:prstClr val="black"/>
                  </a:solidFill>
                  <a:latin typeface="Arial" panose="020B0604020202020204" pitchFamily="34" charset="0"/>
                  <a:ea typeface="Lato Light" panose="020F0502020204030203" pitchFamily="34" charset="0"/>
                  <a:cs typeface="Arial" panose="020B0604020202020204" pitchFamily="34" charset="0"/>
                </a:rPr>
                <a:t>Infrastructure investment, maintenance &amp; financing</a:t>
              </a:r>
            </a:p>
            <a:p>
              <a:pPr marL="96441" indent="-96441" algn="l" defTabSz="815727">
                <a:lnSpc>
                  <a:spcPct val="100000"/>
                </a:lnSpc>
                <a:buFont typeface="Arial" panose="020B0604020202020204" pitchFamily="34" charset="0"/>
                <a:buChar char="•"/>
                <a:defRPr/>
              </a:pPr>
              <a:r>
                <a:rPr lang="en-US" sz="1200" dirty="0">
                  <a:solidFill>
                    <a:prstClr val="black"/>
                  </a:solidFill>
                  <a:latin typeface="Arial" panose="020B0604020202020204" pitchFamily="34" charset="0"/>
                  <a:ea typeface="Lato Light" panose="020F0502020204030203" pitchFamily="34" charset="0"/>
                  <a:cs typeface="Arial" panose="020B0604020202020204" pitchFamily="34" charset="0"/>
                </a:rPr>
                <a:t>Integrated service delivery model</a:t>
              </a:r>
            </a:p>
          </p:txBody>
        </p:sp>
        <p:sp>
          <p:nvSpPr>
            <p:cNvPr id="24" name="TextBox 23">
              <a:extLst>
                <a:ext uri="{FF2B5EF4-FFF2-40B4-BE49-F238E27FC236}">
                  <a16:creationId xmlns:a16="http://schemas.microsoft.com/office/drawing/2014/main" id="{C78BD766-3B60-45C9-80D4-CB1EA9FC913D}"/>
                </a:ext>
              </a:extLst>
            </p:cNvPr>
            <p:cNvSpPr txBox="1"/>
            <p:nvPr/>
          </p:nvSpPr>
          <p:spPr>
            <a:xfrm>
              <a:off x="5548880" y="4199230"/>
              <a:ext cx="1149640" cy="365133"/>
            </a:xfrm>
            <a:prstGeom prst="rect">
              <a:avLst/>
            </a:prstGeom>
            <a:noFill/>
          </p:spPr>
          <p:txBody>
            <a:bodyPr wrap="none" rtlCol="0" anchor="b" anchorCtr="0">
              <a:spAutoFit/>
            </a:bodyPr>
            <a:lstStyle/>
            <a:p>
              <a:pPr algn="ctr" defTabSz="685800">
                <a:defRPr/>
              </a:pPr>
              <a:r>
                <a:rPr lang="en-US" sz="1000" b="1" kern="0" dirty="0">
                  <a:solidFill>
                    <a:srgbClr val="1F497D"/>
                  </a:solidFill>
                  <a:latin typeface="Arial" panose="020B0604020202020204" pitchFamily="34" charset="0"/>
                  <a:ea typeface="League Spartan" charset="0"/>
                  <a:cs typeface="Arial" panose="020B0604020202020204" pitchFamily="34" charset="0"/>
                </a:rPr>
                <a:t>Strategies &amp;</a:t>
              </a:r>
            </a:p>
            <a:p>
              <a:pPr algn="ctr" defTabSz="685800">
                <a:defRPr/>
              </a:pPr>
              <a:r>
                <a:rPr lang="en-US" sz="1000" b="1" kern="0" dirty="0">
                  <a:solidFill>
                    <a:srgbClr val="1F497D"/>
                  </a:solidFill>
                  <a:latin typeface="Arial" panose="020B0604020202020204" pitchFamily="34" charset="0"/>
                  <a:ea typeface="League Spartan" charset="0"/>
                  <a:cs typeface="Arial" panose="020B0604020202020204" pitchFamily="34" charset="0"/>
                </a:rPr>
                <a:t> Actions (S/M/L)</a:t>
              </a:r>
            </a:p>
          </p:txBody>
        </p:sp>
        <p:sp>
          <p:nvSpPr>
            <p:cNvPr id="25" name="Subtitle 2">
              <a:extLst>
                <a:ext uri="{FF2B5EF4-FFF2-40B4-BE49-F238E27FC236}">
                  <a16:creationId xmlns:a16="http://schemas.microsoft.com/office/drawing/2014/main" id="{C9EA9E2C-18AF-4D2F-9407-6EA4E8E1907A}"/>
                </a:ext>
              </a:extLst>
            </p:cNvPr>
            <p:cNvSpPr txBox="1">
              <a:spLocks/>
            </p:cNvSpPr>
            <p:nvPr/>
          </p:nvSpPr>
          <p:spPr>
            <a:xfrm>
              <a:off x="5495003" y="4538312"/>
              <a:ext cx="1517152" cy="2349312"/>
            </a:xfrm>
            <a:prstGeom prst="rect">
              <a:avLst/>
            </a:prstGeom>
          </p:spPr>
          <p:txBody>
            <a:bodyPr vert="horz" wrap="square" lIns="25718" tIns="12859" rIns="25718" bIns="1285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96441" indent="-96441" algn="l" defTabSz="815727">
                <a:lnSpc>
                  <a:spcPct val="100000"/>
                </a:lnSpc>
                <a:buFont typeface="Arial" panose="020B0604020202020204" pitchFamily="34" charset="0"/>
                <a:buChar char="•"/>
                <a:defRPr/>
              </a:pPr>
              <a:r>
                <a:rPr lang="en-US" sz="1200" dirty="0">
                  <a:solidFill>
                    <a:prstClr val="black"/>
                  </a:solidFill>
                  <a:latin typeface="Arial" panose="020B0604020202020204" pitchFamily="34" charset="0"/>
                  <a:ea typeface="Lato Light" panose="020F0502020204030203" pitchFamily="34" charset="0"/>
                  <a:cs typeface="Arial" panose="020B0604020202020204" pitchFamily="34" charset="0"/>
                </a:rPr>
                <a:t>Economic positioning (projects &amp; actions)</a:t>
              </a:r>
            </a:p>
            <a:p>
              <a:pPr marL="96441" indent="-96441" algn="l" defTabSz="815727">
                <a:lnSpc>
                  <a:spcPct val="100000"/>
                </a:lnSpc>
                <a:buFont typeface="Arial" panose="020B0604020202020204" pitchFamily="34" charset="0"/>
                <a:buChar char="•"/>
                <a:defRPr/>
              </a:pPr>
              <a:r>
                <a:rPr lang="en-US" sz="1200" dirty="0">
                  <a:solidFill>
                    <a:prstClr val="black"/>
                  </a:solidFill>
                  <a:latin typeface="Arial" panose="020B0604020202020204" pitchFamily="34" charset="0"/>
                  <a:ea typeface="Lato Light" panose="020F0502020204030203" pitchFamily="34" charset="0"/>
                  <a:cs typeface="Arial" panose="020B0604020202020204" pitchFamily="34" charset="0"/>
                </a:rPr>
                <a:t>Spatial transformation</a:t>
              </a:r>
            </a:p>
            <a:p>
              <a:pPr marL="96441" indent="-96441" algn="l" defTabSz="815727">
                <a:lnSpc>
                  <a:spcPct val="100000"/>
                </a:lnSpc>
                <a:buFont typeface="Arial" panose="020B0604020202020204" pitchFamily="34" charset="0"/>
                <a:buChar char="•"/>
                <a:defRPr/>
              </a:pPr>
              <a:r>
                <a:rPr lang="en-US" sz="1200" dirty="0">
                  <a:solidFill>
                    <a:prstClr val="black"/>
                  </a:solidFill>
                  <a:latin typeface="Arial" panose="020B0604020202020204" pitchFamily="34" charset="0"/>
                  <a:ea typeface="Lato Light" panose="020F0502020204030203" pitchFamily="34" charset="0"/>
                  <a:cs typeface="Arial" panose="020B0604020202020204" pitchFamily="34" charset="0"/>
                </a:rPr>
                <a:t>Infrastructure (projects &amp; actions)</a:t>
              </a:r>
            </a:p>
            <a:p>
              <a:pPr marL="96441" indent="-96441" algn="l" defTabSz="815727">
                <a:lnSpc>
                  <a:spcPct val="100000"/>
                </a:lnSpc>
                <a:buFont typeface="Arial" panose="020B0604020202020204" pitchFamily="34" charset="0"/>
                <a:buChar char="•"/>
                <a:defRPr/>
              </a:pPr>
              <a:r>
                <a:rPr lang="en-US" sz="1200" dirty="0">
                  <a:solidFill>
                    <a:prstClr val="black"/>
                  </a:solidFill>
                  <a:latin typeface="Arial" panose="020B0604020202020204" pitchFamily="34" charset="0"/>
                  <a:ea typeface="Lato Light" panose="020F0502020204030203" pitchFamily="34" charset="0"/>
                  <a:cs typeface="Arial" panose="020B0604020202020204" pitchFamily="34" charset="0"/>
                </a:rPr>
                <a:t>Service provisioning</a:t>
              </a:r>
            </a:p>
            <a:p>
              <a:pPr marL="96441" indent="-96441" algn="l" defTabSz="815727">
                <a:lnSpc>
                  <a:spcPct val="100000"/>
                </a:lnSpc>
                <a:buFont typeface="Arial" panose="020B0604020202020204" pitchFamily="34" charset="0"/>
                <a:buChar char="•"/>
                <a:defRPr/>
              </a:pPr>
              <a:r>
                <a:rPr lang="en-US" sz="1200" dirty="0">
                  <a:solidFill>
                    <a:prstClr val="black"/>
                  </a:solidFill>
                  <a:latin typeface="Arial" panose="020B0604020202020204" pitchFamily="34" charset="0"/>
                  <a:ea typeface="Lato Light" panose="020F0502020204030203" pitchFamily="34" charset="0"/>
                  <a:cs typeface="Arial" panose="020B0604020202020204" pitchFamily="34" charset="0"/>
                </a:rPr>
                <a:t>Governance arrangements for integrated planning, budgeting &amp; delivery</a:t>
              </a:r>
            </a:p>
          </p:txBody>
        </p:sp>
        <p:sp>
          <p:nvSpPr>
            <p:cNvPr id="26" name="TextBox 25">
              <a:extLst>
                <a:ext uri="{FF2B5EF4-FFF2-40B4-BE49-F238E27FC236}">
                  <a16:creationId xmlns:a16="http://schemas.microsoft.com/office/drawing/2014/main" id="{23A1A4A9-2320-42F8-8151-020FA258DFDE}"/>
                </a:ext>
              </a:extLst>
            </p:cNvPr>
            <p:cNvSpPr txBox="1"/>
            <p:nvPr/>
          </p:nvSpPr>
          <p:spPr>
            <a:xfrm>
              <a:off x="6848965" y="4255339"/>
              <a:ext cx="2156694" cy="252784"/>
            </a:xfrm>
            <a:prstGeom prst="rect">
              <a:avLst/>
            </a:prstGeom>
            <a:noFill/>
          </p:spPr>
          <p:txBody>
            <a:bodyPr wrap="none" rtlCol="0" anchor="b" anchorCtr="0">
              <a:spAutoFit/>
            </a:bodyPr>
            <a:lstStyle/>
            <a:p>
              <a:pPr algn="ctr" defTabSz="685800">
                <a:defRPr/>
              </a:pPr>
              <a:r>
                <a:rPr lang="en-US" sz="1200" b="1" kern="0" dirty="0">
                  <a:solidFill>
                    <a:srgbClr val="1F497D"/>
                  </a:solidFill>
                  <a:latin typeface="Arial" panose="020B0604020202020204" pitchFamily="34" charset="0"/>
                  <a:ea typeface="League Spartan" charset="0"/>
                  <a:cs typeface="Arial" panose="020B0604020202020204" pitchFamily="34" charset="0"/>
                </a:rPr>
                <a:t>Implementation Plan (How)</a:t>
              </a:r>
            </a:p>
          </p:txBody>
        </p:sp>
        <p:sp>
          <p:nvSpPr>
            <p:cNvPr id="27" name="Subtitle 2">
              <a:extLst>
                <a:ext uri="{FF2B5EF4-FFF2-40B4-BE49-F238E27FC236}">
                  <a16:creationId xmlns:a16="http://schemas.microsoft.com/office/drawing/2014/main" id="{59854A0D-EF5F-474C-91D9-D171DE1A3584}"/>
                </a:ext>
              </a:extLst>
            </p:cNvPr>
            <p:cNvSpPr txBox="1">
              <a:spLocks/>
            </p:cNvSpPr>
            <p:nvPr/>
          </p:nvSpPr>
          <p:spPr>
            <a:xfrm>
              <a:off x="7125939" y="4524404"/>
              <a:ext cx="1816893" cy="2147085"/>
            </a:xfrm>
            <a:prstGeom prst="rect">
              <a:avLst/>
            </a:prstGeom>
          </p:spPr>
          <p:txBody>
            <a:bodyPr vert="horz" wrap="square" lIns="25718" tIns="12859" rIns="25718" bIns="1285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96441" indent="-96441" algn="l" defTabSz="815727">
                <a:lnSpc>
                  <a:spcPct val="100000"/>
                </a:lnSpc>
                <a:buFont typeface="Arial" panose="020B0604020202020204" pitchFamily="34" charset="0"/>
                <a:buChar char="•"/>
                <a:defRPr/>
              </a:pPr>
              <a:r>
                <a:rPr lang="en-US" sz="1200" dirty="0">
                  <a:solidFill>
                    <a:prstClr val="black"/>
                  </a:solidFill>
                  <a:latin typeface="Arial" panose="020B0604020202020204" pitchFamily="34" charset="0"/>
                  <a:ea typeface="Lato Light" panose="020F0502020204030203" pitchFamily="34" charset="0"/>
                  <a:cs typeface="Arial" panose="020B0604020202020204" pitchFamily="34" charset="0"/>
                </a:rPr>
                <a:t>IG compact performance matrix with responsibilities, timeframes, resourcing &amp; funding strategies.</a:t>
              </a:r>
            </a:p>
            <a:p>
              <a:pPr marL="96441" indent="-96441" algn="l" defTabSz="815727">
                <a:lnSpc>
                  <a:spcPct val="100000"/>
                </a:lnSpc>
                <a:buFont typeface="Arial" panose="020B0604020202020204" pitchFamily="34" charset="0"/>
                <a:buChar char="•"/>
                <a:defRPr/>
              </a:pPr>
              <a:r>
                <a:rPr lang="en-US" sz="1200" dirty="0">
                  <a:solidFill>
                    <a:prstClr val="black"/>
                  </a:solidFill>
                  <a:latin typeface="Arial" panose="020B0604020202020204" pitchFamily="34" charset="0"/>
                  <a:ea typeface="Lato Light" panose="020F0502020204030203" pitchFamily="34" charset="0"/>
                  <a:cs typeface="Arial" panose="020B0604020202020204" pitchFamily="34" charset="0"/>
                </a:rPr>
                <a:t>Identify immediate service delivery actions &amp; catalytic activities to unlock development</a:t>
              </a:r>
            </a:p>
            <a:p>
              <a:pPr marL="96441" indent="-96441" algn="l" defTabSz="815727">
                <a:lnSpc>
                  <a:spcPct val="100000"/>
                </a:lnSpc>
                <a:buFont typeface="Arial" panose="020B0604020202020204" pitchFamily="34" charset="0"/>
                <a:buChar char="•"/>
                <a:defRPr/>
              </a:pPr>
              <a:r>
                <a:rPr lang="en-US" sz="1200" dirty="0">
                  <a:solidFill>
                    <a:prstClr val="black"/>
                  </a:solidFill>
                  <a:latin typeface="Arial" panose="020B0604020202020204" pitchFamily="34" charset="0"/>
                  <a:ea typeface="Lato Light" panose="020F0502020204030203" pitchFamily="34" charset="0"/>
                  <a:cs typeface="Arial" panose="020B0604020202020204" pitchFamily="34" charset="0"/>
                </a:rPr>
                <a:t>5-Yr targets linked to LG electoral cycles</a:t>
              </a:r>
            </a:p>
            <a:p>
              <a:pPr marL="96441" indent="-96441" algn="l" defTabSz="815727">
                <a:lnSpc>
                  <a:spcPct val="100000"/>
                </a:lnSpc>
                <a:buFont typeface="Arial" panose="020B0604020202020204" pitchFamily="34" charset="0"/>
                <a:buChar char="•"/>
                <a:defRPr/>
              </a:pPr>
              <a:endParaRPr lang="en-US" sz="1200" dirty="0">
                <a:solidFill>
                  <a:prstClr val="black"/>
                </a:solidFill>
                <a:latin typeface="Arial" panose="020B0604020202020204" pitchFamily="34" charset="0"/>
                <a:ea typeface="Lato Light" panose="020F0502020204030203" pitchFamily="34" charset="0"/>
                <a:cs typeface="Arial" panose="020B0604020202020204" pitchFamily="34" charset="0"/>
              </a:endParaRPr>
            </a:p>
          </p:txBody>
        </p:sp>
        <p:sp>
          <p:nvSpPr>
            <p:cNvPr id="28" name="Freeform 937">
              <a:extLst>
                <a:ext uri="{FF2B5EF4-FFF2-40B4-BE49-F238E27FC236}">
                  <a16:creationId xmlns:a16="http://schemas.microsoft.com/office/drawing/2014/main" id="{D70B75E4-E4C2-49E3-9D76-89F82C1032CF}"/>
                </a:ext>
              </a:extLst>
            </p:cNvPr>
            <p:cNvSpPr>
              <a:spLocks noChangeAspect="1"/>
            </p:cNvSpPr>
            <p:nvPr/>
          </p:nvSpPr>
          <p:spPr bwMode="auto">
            <a:xfrm>
              <a:off x="2663382" y="2420953"/>
              <a:ext cx="461930" cy="461930"/>
            </a:xfrm>
            <a:custGeom>
              <a:avLst/>
              <a:gdLst>
                <a:gd name="T0" fmla="*/ 6115414 w 293328"/>
                <a:gd name="T1" fmla="*/ 9689725 h 293328"/>
                <a:gd name="T2" fmla="*/ 6115414 w 293328"/>
                <a:gd name="T3" fmla="*/ 10022509 h 293328"/>
                <a:gd name="T4" fmla="*/ 4441169 w 293328"/>
                <a:gd name="T5" fmla="*/ 9849457 h 293328"/>
                <a:gd name="T6" fmla="*/ 326110 w 293328"/>
                <a:gd name="T7" fmla="*/ 9377273 h 293328"/>
                <a:gd name="T8" fmla="*/ 821836 w 293328"/>
                <a:gd name="T9" fmla="*/ 10330664 h 293328"/>
                <a:gd name="T10" fmla="*/ 10331054 w 293328"/>
                <a:gd name="T11" fmla="*/ 9847428 h 293328"/>
                <a:gd name="T12" fmla="*/ 326110 w 293328"/>
                <a:gd name="T13" fmla="*/ 9377273 h 293328"/>
                <a:gd name="T14" fmla="*/ 430543 w 293328"/>
                <a:gd name="T15" fmla="*/ 9050770 h 293328"/>
                <a:gd name="T16" fmla="*/ 9522332 w 293328"/>
                <a:gd name="T17" fmla="*/ 7640234 h 293328"/>
                <a:gd name="T18" fmla="*/ 7371923 w 293328"/>
                <a:gd name="T19" fmla="*/ 2661536 h 293328"/>
                <a:gd name="T20" fmla="*/ 7593000 w 293328"/>
                <a:gd name="T21" fmla="*/ 2886222 h 293328"/>
                <a:gd name="T22" fmla="*/ 5330401 w 293328"/>
                <a:gd name="T23" fmla="*/ 5120035 h 293328"/>
                <a:gd name="T24" fmla="*/ 4147108 w 293328"/>
                <a:gd name="T25" fmla="*/ 3983288 h 293328"/>
                <a:gd name="T26" fmla="*/ 4381182 w 293328"/>
                <a:gd name="T27" fmla="*/ 3745356 h 293328"/>
                <a:gd name="T28" fmla="*/ 7371923 w 293328"/>
                <a:gd name="T29" fmla="*/ 2661536 h 293328"/>
                <a:gd name="T30" fmla="*/ 6711475 w 293328"/>
                <a:gd name="T31" fmla="*/ 1972231 h 293328"/>
                <a:gd name="T32" fmla="*/ 6515349 w 293328"/>
                <a:gd name="T33" fmla="*/ 2221611 h 293328"/>
                <a:gd name="T34" fmla="*/ 3325974 w 293328"/>
                <a:gd name="T35" fmla="*/ 3823196 h 293328"/>
                <a:gd name="T36" fmla="*/ 4110278 w 293328"/>
                <a:gd name="T37" fmla="*/ 5569121 h 293328"/>
                <a:gd name="T38" fmla="*/ 5312790 w 293328"/>
                <a:gd name="T39" fmla="*/ 5831697 h 293328"/>
                <a:gd name="T40" fmla="*/ 7456515 w 293328"/>
                <a:gd name="T41" fmla="*/ 4138196 h 293328"/>
                <a:gd name="T42" fmla="*/ 5312790 w 293328"/>
                <a:gd name="T43" fmla="*/ 6146705 h 293328"/>
                <a:gd name="T44" fmla="*/ 3273670 w 293328"/>
                <a:gd name="T45" fmla="*/ 6855589 h 293328"/>
                <a:gd name="T46" fmla="*/ 3103781 w 293328"/>
                <a:gd name="T47" fmla="*/ 6894996 h 293328"/>
                <a:gd name="T48" fmla="*/ 2999197 w 293328"/>
                <a:gd name="T49" fmla="*/ 3823196 h 293328"/>
                <a:gd name="T50" fmla="*/ 1669652 w 293328"/>
                <a:gd name="T51" fmla="*/ 326516 h 293328"/>
                <a:gd name="T52" fmla="*/ 1187017 w 293328"/>
                <a:gd name="T53" fmla="*/ 7326789 h 293328"/>
                <a:gd name="T54" fmla="*/ 9457110 w 293328"/>
                <a:gd name="T55" fmla="*/ 809663 h 293328"/>
                <a:gd name="T56" fmla="*/ 1669652 w 293328"/>
                <a:gd name="T57" fmla="*/ 326516 h 293328"/>
                <a:gd name="T58" fmla="*/ 8987492 w 293328"/>
                <a:gd name="T59" fmla="*/ 0 h 293328"/>
                <a:gd name="T60" fmla="*/ 9783232 w 293328"/>
                <a:gd name="T61" fmla="*/ 7444346 h 293328"/>
                <a:gd name="T62" fmla="*/ 10657173 w 293328"/>
                <a:gd name="T63" fmla="*/ 9207496 h 293328"/>
                <a:gd name="T64" fmla="*/ 9835375 w 293328"/>
                <a:gd name="T65" fmla="*/ 10657173 h 293328"/>
                <a:gd name="T66" fmla="*/ 0 w 293328"/>
                <a:gd name="T67" fmla="*/ 9847428 h 293328"/>
                <a:gd name="T68" fmla="*/ 26109 w 293328"/>
                <a:gd name="T69" fmla="*/ 9129172 h 293328"/>
                <a:gd name="T70" fmla="*/ 873969 w 293328"/>
                <a:gd name="T71" fmla="*/ 809663 h 2933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3328" h="293328">
                  <a:moveTo>
                    <a:pt x="126591" y="266700"/>
                  </a:moveTo>
                  <a:lnTo>
                    <a:pt x="168320" y="266700"/>
                  </a:lnTo>
                  <a:cubicBezTo>
                    <a:pt x="170860" y="266700"/>
                    <a:pt x="172674" y="268898"/>
                    <a:pt x="172674" y="271096"/>
                  </a:cubicBezTo>
                  <a:cubicBezTo>
                    <a:pt x="172674" y="273661"/>
                    <a:pt x="170860" y="275859"/>
                    <a:pt x="168320" y="275859"/>
                  </a:cubicBezTo>
                  <a:lnTo>
                    <a:pt x="126591" y="275859"/>
                  </a:lnTo>
                  <a:cubicBezTo>
                    <a:pt x="124051" y="275859"/>
                    <a:pt x="122237" y="273661"/>
                    <a:pt x="122237" y="271096"/>
                  </a:cubicBezTo>
                  <a:cubicBezTo>
                    <a:pt x="122237" y="268898"/>
                    <a:pt x="124051" y="266700"/>
                    <a:pt x="126591" y="266700"/>
                  </a:cubicBezTo>
                  <a:close/>
                  <a:moveTo>
                    <a:pt x="8976" y="258100"/>
                  </a:moveTo>
                  <a:lnTo>
                    <a:pt x="8976" y="271040"/>
                  </a:lnTo>
                  <a:cubicBezTo>
                    <a:pt x="8976" y="278589"/>
                    <a:pt x="15079" y="284341"/>
                    <a:pt x="22619" y="284341"/>
                  </a:cubicBezTo>
                  <a:lnTo>
                    <a:pt x="270709" y="284341"/>
                  </a:lnTo>
                  <a:cubicBezTo>
                    <a:pt x="278249" y="284341"/>
                    <a:pt x="284352" y="278589"/>
                    <a:pt x="284352" y="271040"/>
                  </a:cubicBezTo>
                  <a:lnTo>
                    <a:pt x="284352" y="258100"/>
                  </a:lnTo>
                  <a:lnTo>
                    <a:pt x="8976" y="258100"/>
                  </a:lnTo>
                  <a:close/>
                  <a:moveTo>
                    <a:pt x="31236" y="210290"/>
                  </a:moveTo>
                  <a:lnTo>
                    <a:pt x="11848" y="249113"/>
                  </a:lnTo>
                  <a:lnTo>
                    <a:pt x="281480" y="249113"/>
                  </a:lnTo>
                  <a:lnTo>
                    <a:pt x="262092" y="210290"/>
                  </a:lnTo>
                  <a:lnTo>
                    <a:pt x="31236" y="210290"/>
                  </a:lnTo>
                  <a:close/>
                  <a:moveTo>
                    <a:pt x="202905" y="73256"/>
                  </a:moveTo>
                  <a:cubicBezTo>
                    <a:pt x="204337" y="71437"/>
                    <a:pt x="207200" y="71437"/>
                    <a:pt x="208990" y="73256"/>
                  </a:cubicBezTo>
                  <a:cubicBezTo>
                    <a:pt x="210779" y="75075"/>
                    <a:pt x="210779" y="77986"/>
                    <a:pt x="208990" y="79441"/>
                  </a:cubicBezTo>
                  <a:lnTo>
                    <a:pt x="149935" y="139468"/>
                  </a:lnTo>
                  <a:cubicBezTo>
                    <a:pt x="149219" y="140559"/>
                    <a:pt x="147787" y="140923"/>
                    <a:pt x="146713" y="140923"/>
                  </a:cubicBezTo>
                  <a:cubicBezTo>
                    <a:pt x="145998" y="140923"/>
                    <a:pt x="144566" y="140559"/>
                    <a:pt x="143850" y="139468"/>
                  </a:cubicBezTo>
                  <a:lnTo>
                    <a:pt x="114144" y="109636"/>
                  </a:lnTo>
                  <a:cubicBezTo>
                    <a:pt x="112712" y="108181"/>
                    <a:pt x="112712" y="104907"/>
                    <a:pt x="114144" y="103088"/>
                  </a:cubicBezTo>
                  <a:cubicBezTo>
                    <a:pt x="115933" y="101633"/>
                    <a:pt x="118797" y="101633"/>
                    <a:pt x="120586" y="103088"/>
                  </a:cubicBezTo>
                  <a:lnTo>
                    <a:pt x="146713" y="130009"/>
                  </a:lnTo>
                  <a:lnTo>
                    <a:pt x="202905" y="73256"/>
                  </a:lnTo>
                  <a:close/>
                  <a:moveTo>
                    <a:pt x="146230" y="41275"/>
                  </a:moveTo>
                  <a:cubicBezTo>
                    <a:pt x="160261" y="41275"/>
                    <a:pt x="173573" y="45611"/>
                    <a:pt x="184726" y="54283"/>
                  </a:cubicBezTo>
                  <a:cubicBezTo>
                    <a:pt x="186884" y="55728"/>
                    <a:pt x="187244" y="58618"/>
                    <a:pt x="185805" y="60425"/>
                  </a:cubicBezTo>
                  <a:cubicBezTo>
                    <a:pt x="184366" y="62232"/>
                    <a:pt x="181488" y="62593"/>
                    <a:pt x="179329" y="61148"/>
                  </a:cubicBezTo>
                  <a:cubicBezTo>
                    <a:pt x="169975" y="53921"/>
                    <a:pt x="158462" y="50308"/>
                    <a:pt x="146230" y="50308"/>
                  </a:cubicBezTo>
                  <a:cubicBezTo>
                    <a:pt x="116369" y="50308"/>
                    <a:pt x="91544" y="74878"/>
                    <a:pt x="91544" y="105229"/>
                  </a:cubicBezTo>
                  <a:lnTo>
                    <a:pt x="91544" y="174963"/>
                  </a:lnTo>
                  <a:lnTo>
                    <a:pt x="113131" y="153284"/>
                  </a:lnTo>
                  <a:cubicBezTo>
                    <a:pt x="114570" y="151839"/>
                    <a:pt x="116729" y="151839"/>
                    <a:pt x="118527" y="152562"/>
                  </a:cubicBezTo>
                  <a:cubicBezTo>
                    <a:pt x="127162" y="157620"/>
                    <a:pt x="136516" y="160511"/>
                    <a:pt x="146230" y="160511"/>
                  </a:cubicBezTo>
                  <a:cubicBezTo>
                    <a:pt x="172134" y="160511"/>
                    <a:pt x="194440" y="142083"/>
                    <a:pt x="199836" y="117152"/>
                  </a:cubicBezTo>
                  <a:cubicBezTo>
                    <a:pt x="200556" y="114984"/>
                    <a:pt x="202714" y="113178"/>
                    <a:pt x="205233" y="113900"/>
                  </a:cubicBezTo>
                  <a:cubicBezTo>
                    <a:pt x="207751" y="114262"/>
                    <a:pt x="209190" y="116791"/>
                    <a:pt x="208471" y="119320"/>
                  </a:cubicBezTo>
                  <a:cubicBezTo>
                    <a:pt x="201995" y="148226"/>
                    <a:pt x="176091" y="169182"/>
                    <a:pt x="146230" y="169182"/>
                  </a:cubicBezTo>
                  <a:cubicBezTo>
                    <a:pt x="136156" y="169182"/>
                    <a:pt x="125723" y="166653"/>
                    <a:pt x="117088" y="161956"/>
                  </a:cubicBezTo>
                  <a:lnTo>
                    <a:pt x="90105" y="188693"/>
                  </a:lnTo>
                  <a:cubicBezTo>
                    <a:pt x="89386" y="189777"/>
                    <a:pt x="88306" y="190139"/>
                    <a:pt x="87227" y="190139"/>
                  </a:cubicBezTo>
                  <a:cubicBezTo>
                    <a:pt x="86508" y="190139"/>
                    <a:pt x="85788" y="190139"/>
                    <a:pt x="85428" y="189777"/>
                  </a:cubicBezTo>
                  <a:cubicBezTo>
                    <a:pt x="83629" y="189055"/>
                    <a:pt x="82550" y="187610"/>
                    <a:pt x="82550" y="185803"/>
                  </a:cubicBezTo>
                  <a:lnTo>
                    <a:pt x="82550" y="105229"/>
                  </a:lnTo>
                  <a:cubicBezTo>
                    <a:pt x="82550" y="69819"/>
                    <a:pt x="111332" y="41275"/>
                    <a:pt x="146230" y="41275"/>
                  </a:cubicBezTo>
                  <a:close/>
                  <a:moveTo>
                    <a:pt x="45956" y="8987"/>
                  </a:moveTo>
                  <a:cubicBezTo>
                    <a:pt x="38775" y="8987"/>
                    <a:pt x="32672" y="14738"/>
                    <a:pt x="32672" y="22287"/>
                  </a:cubicBezTo>
                  <a:lnTo>
                    <a:pt x="32672" y="201663"/>
                  </a:lnTo>
                  <a:lnTo>
                    <a:pt x="260297" y="201663"/>
                  </a:lnTo>
                  <a:lnTo>
                    <a:pt x="260297" y="22287"/>
                  </a:lnTo>
                  <a:cubicBezTo>
                    <a:pt x="260297" y="14738"/>
                    <a:pt x="254553" y="8987"/>
                    <a:pt x="247372" y="8987"/>
                  </a:cubicBezTo>
                  <a:lnTo>
                    <a:pt x="45956" y="8987"/>
                  </a:lnTo>
                  <a:close/>
                  <a:moveTo>
                    <a:pt x="45956" y="0"/>
                  </a:moveTo>
                  <a:lnTo>
                    <a:pt x="247372" y="0"/>
                  </a:lnTo>
                  <a:cubicBezTo>
                    <a:pt x="259579" y="0"/>
                    <a:pt x="269273" y="10065"/>
                    <a:pt x="269273" y="22287"/>
                  </a:cubicBezTo>
                  <a:lnTo>
                    <a:pt x="269273" y="204898"/>
                  </a:lnTo>
                  <a:lnTo>
                    <a:pt x="292610" y="251270"/>
                  </a:lnTo>
                  <a:cubicBezTo>
                    <a:pt x="292969" y="251989"/>
                    <a:pt x="293328" y="252707"/>
                    <a:pt x="293328" y="253426"/>
                  </a:cubicBezTo>
                  <a:lnTo>
                    <a:pt x="293328" y="271040"/>
                  </a:lnTo>
                  <a:cubicBezTo>
                    <a:pt x="293328" y="283622"/>
                    <a:pt x="282916" y="293328"/>
                    <a:pt x="270709" y="293328"/>
                  </a:cubicBezTo>
                  <a:lnTo>
                    <a:pt x="22619" y="293328"/>
                  </a:lnTo>
                  <a:cubicBezTo>
                    <a:pt x="10053" y="293328"/>
                    <a:pt x="0" y="283622"/>
                    <a:pt x="0" y="271040"/>
                  </a:cubicBezTo>
                  <a:lnTo>
                    <a:pt x="0" y="253426"/>
                  </a:lnTo>
                  <a:cubicBezTo>
                    <a:pt x="0" y="252707"/>
                    <a:pt x="359" y="251989"/>
                    <a:pt x="718" y="251270"/>
                  </a:cubicBezTo>
                  <a:lnTo>
                    <a:pt x="24055" y="204898"/>
                  </a:lnTo>
                  <a:lnTo>
                    <a:pt x="24055" y="22287"/>
                  </a:lnTo>
                  <a:cubicBezTo>
                    <a:pt x="24055" y="10065"/>
                    <a:pt x="33749" y="0"/>
                    <a:pt x="45956" y="0"/>
                  </a:cubicBezTo>
                  <a:close/>
                </a:path>
              </a:pathLst>
            </a:custGeom>
            <a:solidFill>
              <a:sysClr val="window" lastClr="FFFFFF"/>
            </a:solidFill>
            <a:ln>
              <a:noFill/>
            </a:ln>
          </p:spPr>
          <p:txBody>
            <a:bodyPr anchor="ctr"/>
            <a:lstStyle/>
            <a:p>
              <a:pPr defTabSz="685800">
                <a:defRPr/>
              </a:pPr>
              <a:endParaRPr lang="en-US" sz="1200" kern="0">
                <a:solidFill>
                  <a:prstClr val="black"/>
                </a:solidFill>
                <a:latin typeface="Arial" panose="020B0604020202020204" pitchFamily="34" charset="0"/>
                <a:cs typeface="Arial" panose="020B0604020202020204" pitchFamily="34" charset="0"/>
              </a:endParaRPr>
            </a:p>
          </p:txBody>
        </p:sp>
        <p:sp>
          <p:nvSpPr>
            <p:cNvPr id="29" name="Freeform 938">
              <a:extLst>
                <a:ext uri="{FF2B5EF4-FFF2-40B4-BE49-F238E27FC236}">
                  <a16:creationId xmlns:a16="http://schemas.microsoft.com/office/drawing/2014/main" id="{D7D7F4B8-CE15-4CB6-B6DC-48F66D6254CF}"/>
                </a:ext>
              </a:extLst>
            </p:cNvPr>
            <p:cNvSpPr>
              <a:spLocks noChangeAspect="1"/>
            </p:cNvSpPr>
            <p:nvPr/>
          </p:nvSpPr>
          <p:spPr bwMode="auto">
            <a:xfrm>
              <a:off x="7696342" y="2420953"/>
              <a:ext cx="461930" cy="461930"/>
            </a:xfrm>
            <a:custGeom>
              <a:avLst/>
              <a:gdLst>
                <a:gd name="T0" fmla="*/ 3908867 w 293327"/>
                <a:gd name="T1" fmla="*/ 9106418 h 293328"/>
                <a:gd name="T2" fmla="*/ 4627651 w 293327"/>
                <a:gd name="T3" fmla="*/ 9106418 h 293328"/>
                <a:gd name="T4" fmla="*/ 4268257 w 293327"/>
                <a:gd name="T5" fmla="*/ 8420867 h 293328"/>
                <a:gd name="T6" fmla="*/ 4268257 w 293327"/>
                <a:gd name="T7" fmla="*/ 9791887 h 293328"/>
                <a:gd name="T8" fmla="*/ 4268257 w 293327"/>
                <a:gd name="T9" fmla="*/ 8420867 h 293328"/>
                <a:gd name="T10" fmla="*/ 2117656 w 293327"/>
                <a:gd name="T11" fmla="*/ 7311654 h 293328"/>
                <a:gd name="T12" fmla="*/ 2829577 w 293327"/>
                <a:gd name="T13" fmla="*/ 7311654 h 293328"/>
                <a:gd name="T14" fmla="*/ 4545752 w 293327"/>
                <a:gd name="T15" fmla="*/ 6800492 h 293328"/>
                <a:gd name="T16" fmla="*/ 4780006 w 293327"/>
                <a:gd name="T17" fmla="*/ 7035809 h 293328"/>
                <a:gd name="T18" fmla="*/ 2085617 w 293327"/>
                <a:gd name="T19" fmla="*/ 9676631 h 293328"/>
                <a:gd name="T20" fmla="*/ 1968489 w 293327"/>
                <a:gd name="T21" fmla="*/ 9402106 h 293328"/>
                <a:gd name="T22" fmla="*/ 2473597 w 293327"/>
                <a:gd name="T23" fmla="*/ 6632828 h 293328"/>
                <a:gd name="T24" fmla="*/ 2473597 w 293327"/>
                <a:gd name="T25" fmla="*/ 8003799 h 293328"/>
                <a:gd name="T26" fmla="*/ 2473597 w 293327"/>
                <a:gd name="T27" fmla="*/ 6632828 h 293328"/>
                <a:gd name="T28" fmla="*/ 339617 w 293327"/>
                <a:gd name="T29" fmla="*/ 10331239 h 293328"/>
                <a:gd name="T30" fmla="*/ 5826363 w 293327"/>
                <a:gd name="T31" fmla="*/ 5507530 h 293328"/>
                <a:gd name="T32" fmla="*/ 5277686 w 293327"/>
                <a:gd name="T33" fmla="*/ 5989807 h 293328"/>
                <a:gd name="T34" fmla="*/ 4951088 w 293327"/>
                <a:gd name="T35" fmla="*/ 5989807 h 293328"/>
                <a:gd name="T36" fmla="*/ 1828917 w 293327"/>
                <a:gd name="T37" fmla="*/ 5507530 h 293328"/>
                <a:gd name="T38" fmla="*/ 1672147 w 293327"/>
                <a:gd name="T39" fmla="*/ 6146314 h 293328"/>
                <a:gd name="T40" fmla="*/ 1515406 w 293327"/>
                <a:gd name="T41" fmla="*/ 5507530 h 293328"/>
                <a:gd name="T42" fmla="*/ 3383445 w 293327"/>
                <a:gd name="T43" fmla="*/ 3786598 h 293328"/>
                <a:gd name="T44" fmla="*/ 4951088 w 293327"/>
                <a:gd name="T45" fmla="*/ 5181596 h 293328"/>
                <a:gd name="T46" fmla="*/ 3383445 w 293327"/>
                <a:gd name="T47" fmla="*/ 3460617 h 293328"/>
                <a:gd name="T48" fmla="*/ 5970084 w 293327"/>
                <a:gd name="T49" fmla="*/ 5181596 h 293328"/>
                <a:gd name="T50" fmla="*/ 6780043 w 293327"/>
                <a:gd name="T51" fmla="*/ 10487700 h 293328"/>
                <a:gd name="T52" fmla="*/ 6623220 w 293327"/>
                <a:gd name="T53" fmla="*/ 10657173 h 293328"/>
                <a:gd name="T54" fmla="*/ 39158 w 293327"/>
                <a:gd name="T55" fmla="*/ 10605053 h 293328"/>
                <a:gd name="T56" fmla="*/ 653138 w 293327"/>
                <a:gd name="T57" fmla="*/ 5325002 h 293328"/>
                <a:gd name="T58" fmla="*/ 1515406 w 293327"/>
                <a:gd name="T59" fmla="*/ 5181596 h 293328"/>
                <a:gd name="T60" fmla="*/ 6823927 w 293327"/>
                <a:gd name="T61" fmla="*/ 326867 h 293328"/>
                <a:gd name="T62" fmla="*/ 5266850 w 293327"/>
                <a:gd name="T63" fmla="*/ 2157483 h 293328"/>
                <a:gd name="T64" fmla="*/ 8393994 w 293327"/>
                <a:gd name="T65" fmla="*/ 1895931 h 293328"/>
                <a:gd name="T66" fmla="*/ 6823927 w 293327"/>
                <a:gd name="T67" fmla="*/ 0 h 293328"/>
                <a:gd name="T68" fmla="*/ 8721089 w 293327"/>
                <a:gd name="T69" fmla="*/ 2157483 h 293328"/>
                <a:gd name="T70" fmla="*/ 9794012 w 293327"/>
                <a:gd name="T71" fmla="*/ 2301333 h 293328"/>
                <a:gd name="T72" fmla="*/ 10618320 w 293327"/>
                <a:gd name="T73" fmla="*/ 9322855 h 293328"/>
                <a:gd name="T74" fmla="*/ 7098646 w 293327"/>
                <a:gd name="T75" fmla="*/ 9388255 h 293328"/>
                <a:gd name="T76" fmla="*/ 7098646 w 293327"/>
                <a:gd name="T77" fmla="*/ 9061388 h 293328"/>
                <a:gd name="T78" fmla="*/ 10160357 w 293327"/>
                <a:gd name="T79" fmla="*/ 7871491 h 293328"/>
                <a:gd name="T80" fmla="*/ 6745385 w 293327"/>
                <a:gd name="T81" fmla="*/ 7701477 h 293328"/>
                <a:gd name="T82" fmla="*/ 10121102 w 293327"/>
                <a:gd name="T83" fmla="*/ 7544584 h 293328"/>
                <a:gd name="T84" fmla="*/ 8721089 w 293327"/>
                <a:gd name="T85" fmla="*/ 2484348 h 293328"/>
                <a:gd name="T86" fmla="*/ 8551042 w 293327"/>
                <a:gd name="T87" fmla="*/ 3347336 h 293328"/>
                <a:gd name="T88" fmla="*/ 8393994 w 293327"/>
                <a:gd name="T89" fmla="*/ 2484348 h 293328"/>
                <a:gd name="T90" fmla="*/ 5266850 w 293327"/>
                <a:gd name="T91" fmla="*/ 3177369 h 293328"/>
                <a:gd name="T92" fmla="*/ 4939746 w 293327"/>
                <a:gd name="T93" fmla="*/ 3177369 h 293328"/>
                <a:gd name="T94" fmla="*/ 4167856 w 293327"/>
                <a:gd name="T95" fmla="*/ 2484348 h 293328"/>
                <a:gd name="T96" fmla="*/ 3893078 w 293327"/>
                <a:gd name="T97" fmla="*/ 3347336 h 293328"/>
                <a:gd name="T98" fmla="*/ 3866909 w 293327"/>
                <a:gd name="T99" fmla="*/ 2301333 h 293328"/>
                <a:gd name="T100" fmla="*/ 4939746 w 293327"/>
                <a:gd name="T101" fmla="*/ 2157483 h 293328"/>
                <a:gd name="T102" fmla="*/ 6823927 w 293327"/>
                <a:gd name="T103" fmla="*/ 0 h 2933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93327" h="293328">
                  <a:moveTo>
                    <a:pt x="117475" y="240846"/>
                  </a:moveTo>
                  <a:cubicBezTo>
                    <a:pt x="111980" y="240846"/>
                    <a:pt x="107584" y="245201"/>
                    <a:pt x="107584" y="250644"/>
                  </a:cubicBezTo>
                  <a:cubicBezTo>
                    <a:pt x="107584" y="256086"/>
                    <a:pt x="111980" y="260441"/>
                    <a:pt x="117475" y="260441"/>
                  </a:cubicBezTo>
                  <a:cubicBezTo>
                    <a:pt x="122604" y="260441"/>
                    <a:pt x="127366" y="256086"/>
                    <a:pt x="127366" y="250644"/>
                  </a:cubicBezTo>
                  <a:cubicBezTo>
                    <a:pt x="127366" y="245201"/>
                    <a:pt x="122604" y="240846"/>
                    <a:pt x="117475" y="240846"/>
                  </a:cubicBezTo>
                  <a:close/>
                  <a:moveTo>
                    <a:pt x="117475" y="231775"/>
                  </a:moveTo>
                  <a:cubicBezTo>
                    <a:pt x="127733" y="231775"/>
                    <a:pt x="136159" y="240121"/>
                    <a:pt x="136159" y="250644"/>
                  </a:cubicBezTo>
                  <a:cubicBezTo>
                    <a:pt x="136159" y="260804"/>
                    <a:pt x="127733" y="269512"/>
                    <a:pt x="117475" y="269512"/>
                  </a:cubicBezTo>
                  <a:cubicBezTo>
                    <a:pt x="106851" y="269512"/>
                    <a:pt x="98425" y="260804"/>
                    <a:pt x="98425" y="250644"/>
                  </a:cubicBezTo>
                  <a:cubicBezTo>
                    <a:pt x="98425" y="240121"/>
                    <a:pt x="106851" y="231775"/>
                    <a:pt x="117475" y="231775"/>
                  </a:cubicBezTo>
                  <a:close/>
                  <a:moveTo>
                    <a:pt x="68080" y="191354"/>
                  </a:moveTo>
                  <a:cubicBezTo>
                    <a:pt x="62638" y="191354"/>
                    <a:pt x="58283" y="195751"/>
                    <a:pt x="58283" y="201246"/>
                  </a:cubicBezTo>
                  <a:cubicBezTo>
                    <a:pt x="58283" y="206741"/>
                    <a:pt x="62638" y="211503"/>
                    <a:pt x="68080" y="211503"/>
                  </a:cubicBezTo>
                  <a:cubicBezTo>
                    <a:pt x="73523" y="211503"/>
                    <a:pt x="77878" y="206741"/>
                    <a:pt x="77878" y="201246"/>
                  </a:cubicBezTo>
                  <a:cubicBezTo>
                    <a:pt x="77878" y="195751"/>
                    <a:pt x="73523" y="191354"/>
                    <a:pt x="68080" y="191354"/>
                  </a:cubicBezTo>
                  <a:close/>
                  <a:moveTo>
                    <a:pt x="125111" y="187176"/>
                  </a:moveTo>
                  <a:cubicBezTo>
                    <a:pt x="126902" y="185737"/>
                    <a:pt x="129409" y="185737"/>
                    <a:pt x="131559" y="187176"/>
                  </a:cubicBezTo>
                  <a:cubicBezTo>
                    <a:pt x="132992" y="188976"/>
                    <a:pt x="132992" y="191854"/>
                    <a:pt x="131559" y="193653"/>
                  </a:cubicBezTo>
                  <a:lnTo>
                    <a:pt x="60626" y="264901"/>
                  </a:lnTo>
                  <a:cubicBezTo>
                    <a:pt x="59552" y="265980"/>
                    <a:pt x="58477" y="266340"/>
                    <a:pt x="57402" y="266340"/>
                  </a:cubicBezTo>
                  <a:cubicBezTo>
                    <a:pt x="56328" y="266340"/>
                    <a:pt x="54895" y="265980"/>
                    <a:pt x="54178" y="264901"/>
                  </a:cubicBezTo>
                  <a:cubicBezTo>
                    <a:pt x="52387" y="263102"/>
                    <a:pt x="52387" y="260223"/>
                    <a:pt x="54178" y="258784"/>
                  </a:cubicBezTo>
                  <a:lnTo>
                    <a:pt x="125111" y="187176"/>
                  </a:lnTo>
                  <a:close/>
                  <a:moveTo>
                    <a:pt x="68080" y="182562"/>
                  </a:moveTo>
                  <a:cubicBezTo>
                    <a:pt x="78240" y="182562"/>
                    <a:pt x="86949" y="190988"/>
                    <a:pt x="86949" y="201246"/>
                  </a:cubicBezTo>
                  <a:cubicBezTo>
                    <a:pt x="86949" y="211870"/>
                    <a:pt x="78240" y="220296"/>
                    <a:pt x="68080" y="220296"/>
                  </a:cubicBezTo>
                  <a:cubicBezTo>
                    <a:pt x="57558" y="220296"/>
                    <a:pt x="49212" y="211870"/>
                    <a:pt x="49212" y="201246"/>
                  </a:cubicBezTo>
                  <a:cubicBezTo>
                    <a:pt x="49212" y="190988"/>
                    <a:pt x="57558" y="182562"/>
                    <a:pt x="68080" y="182562"/>
                  </a:cubicBezTo>
                  <a:close/>
                  <a:moveTo>
                    <a:pt x="26247" y="151588"/>
                  </a:moveTo>
                  <a:lnTo>
                    <a:pt x="9348" y="284357"/>
                  </a:lnTo>
                  <a:lnTo>
                    <a:pt x="177258" y="284357"/>
                  </a:lnTo>
                  <a:lnTo>
                    <a:pt x="160359" y="151588"/>
                  </a:lnTo>
                  <a:lnTo>
                    <a:pt x="145258" y="151588"/>
                  </a:lnTo>
                  <a:lnTo>
                    <a:pt x="145258" y="164864"/>
                  </a:lnTo>
                  <a:cubicBezTo>
                    <a:pt x="145258" y="167376"/>
                    <a:pt x="143101" y="169171"/>
                    <a:pt x="140943" y="169171"/>
                  </a:cubicBezTo>
                  <a:cubicBezTo>
                    <a:pt x="138426" y="169171"/>
                    <a:pt x="136269" y="167376"/>
                    <a:pt x="136269" y="164864"/>
                  </a:cubicBezTo>
                  <a:lnTo>
                    <a:pt x="136269" y="151588"/>
                  </a:lnTo>
                  <a:lnTo>
                    <a:pt x="50337" y="151588"/>
                  </a:lnTo>
                  <a:lnTo>
                    <a:pt x="50337" y="164864"/>
                  </a:lnTo>
                  <a:cubicBezTo>
                    <a:pt x="50337" y="167376"/>
                    <a:pt x="48179" y="169171"/>
                    <a:pt x="46022" y="169171"/>
                  </a:cubicBezTo>
                  <a:cubicBezTo>
                    <a:pt x="43505" y="169171"/>
                    <a:pt x="41708" y="167376"/>
                    <a:pt x="41708" y="164864"/>
                  </a:cubicBezTo>
                  <a:lnTo>
                    <a:pt x="41708" y="151588"/>
                  </a:lnTo>
                  <a:lnTo>
                    <a:pt x="26247" y="151588"/>
                  </a:lnTo>
                  <a:close/>
                  <a:moveTo>
                    <a:pt x="93123" y="104221"/>
                  </a:moveTo>
                  <a:cubicBezTo>
                    <a:pt x="71191" y="104221"/>
                    <a:pt x="52854" y="121086"/>
                    <a:pt x="50696" y="142617"/>
                  </a:cubicBezTo>
                  <a:lnTo>
                    <a:pt x="136269" y="142617"/>
                  </a:lnTo>
                  <a:cubicBezTo>
                    <a:pt x="133752" y="121086"/>
                    <a:pt x="115415" y="104221"/>
                    <a:pt x="93123" y="104221"/>
                  </a:cubicBezTo>
                  <a:close/>
                  <a:moveTo>
                    <a:pt x="93123" y="95250"/>
                  </a:moveTo>
                  <a:cubicBezTo>
                    <a:pt x="120449" y="95250"/>
                    <a:pt x="142741" y="116063"/>
                    <a:pt x="144898" y="142617"/>
                  </a:cubicBezTo>
                  <a:lnTo>
                    <a:pt x="164314" y="142617"/>
                  </a:lnTo>
                  <a:cubicBezTo>
                    <a:pt x="166831" y="142617"/>
                    <a:pt x="168629" y="144411"/>
                    <a:pt x="168988" y="146564"/>
                  </a:cubicBezTo>
                  <a:lnTo>
                    <a:pt x="186606" y="288663"/>
                  </a:lnTo>
                  <a:cubicBezTo>
                    <a:pt x="186966" y="289740"/>
                    <a:pt x="186606" y="291175"/>
                    <a:pt x="185527" y="291893"/>
                  </a:cubicBezTo>
                  <a:cubicBezTo>
                    <a:pt x="184808" y="292969"/>
                    <a:pt x="183370" y="293328"/>
                    <a:pt x="182291" y="293328"/>
                  </a:cubicBezTo>
                  <a:lnTo>
                    <a:pt x="4314" y="293328"/>
                  </a:lnTo>
                  <a:cubicBezTo>
                    <a:pt x="3236" y="293328"/>
                    <a:pt x="2157" y="292969"/>
                    <a:pt x="1079" y="291893"/>
                  </a:cubicBezTo>
                  <a:cubicBezTo>
                    <a:pt x="359" y="291175"/>
                    <a:pt x="0" y="289740"/>
                    <a:pt x="0" y="288663"/>
                  </a:cubicBezTo>
                  <a:lnTo>
                    <a:pt x="17977" y="146564"/>
                  </a:lnTo>
                  <a:cubicBezTo>
                    <a:pt x="18337" y="144411"/>
                    <a:pt x="20135" y="142617"/>
                    <a:pt x="22292" y="142617"/>
                  </a:cubicBezTo>
                  <a:lnTo>
                    <a:pt x="41708" y="142617"/>
                  </a:lnTo>
                  <a:cubicBezTo>
                    <a:pt x="44224" y="116063"/>
                    <a:pt x="66157" y="95250"/>
                    <a:pt x="93123" y="95250"/>
                  </a:cubicBezTo>
                  <a:close/>
                  <a:moveTo>
                    <a:pt x="187814" y="8997"/>
                  </a:moveTo>
                  <a:cubicBezTo>
                    <a:pt x="164046" y="8997"/>
                    <a:pt x="144960" y="28431"/>
                    <a:pt x="144960" y="52184"/>
                  </a:cubicBezTo>
                  <a:lnTo>
                    <a:pt x="144960" y="59382"/>
                  </a:lnTo>
                  <a:lnTo>
                    <a:pt x="231027" y="59382"/>
                  </a:lnTo>
                  <a:lnTo>
                    <a:pt x="231027" y="52184"/>
                  </a:lnTo>
                  <a:cubicBezTo>
                    <a:pt x="231027" y="28431"/>
                    <a:pt x="211941" y="8997"/>
                    <a:pt x="187814" y="8997"/>
                  </a:cubicBezTo>
                  <a:close/>
                  <a:moveTo>
                    <a:pt x="187814" y="0"/>
                  </a:moveTo>
                  <a:cubicBezTo>
                    <a:pt x="216623" y="0"/>
                    <a:pt x="240030" y="23393"/>
                    <a:pt x="240030" y="52184"/>
                  </a:cubicBezTo>
                  <a:lnTo>
                    <a:pt x="240030" y="59382"/>
                  </a:lnTo>
                  <a:lnTo>
                    <a:pt x="265238" y="59382"/>
                  </a:lnTo>
                  <a:cubicBezTo>
                    <a:pt x="267399" y="59382"/>
                    <a:pt x="269199" y="61182"/>
                    <a:pt x="269560" y="63341"/>
                  </a:cubicBezTo>
                  <a:lnTo>
                    <a:pt x="293327" y="253004"/>
                  </a:lnTo>
                  <a:cubicBezTo>
                    <a:pt x="293327" y="254443"/>
                    <a:pt x="292967" y="255523"/>
                    <a:pt x="292247" y="256603"/>
                  </a:cubicBezTo>
                  <a:cubicBezTo>
                    <a:pt x="291526" y="257682"/>
                    <a:pt x="290086" y="258402"/>
                    <a:pt x="288646" y="258402"/>
                  </a:cubicBezTo>
                  <a:lnTo>
                    <a:pt x="195376" y="258402"/>
                  </a:lnTo>
                  <a:cubicBezTo>
                    <a:pt x="192855" y="258402"/>
                    <a:pt x="190695" y="255883"/>
                    <a:pt x="190695" y="253724"/>
                  </a:cubicBezTo>
                  <a:cubicBezTo>
                    <a:pt x="190695" y="251204"/>
                    <a:pt x="192855" y="249405"/>
                    <a:pt x="195376" y="249405"/>
                  </a:cubicBezTo>
                  <a:lnTo>
                    <a:pt x="283964" y="249405"/>
                  </a:lnTo>
                  <a:lnTo>
                    <a:pt x="279643" y="216655"/>
                  </a:lnTo>
                  <a:lnTo>
                    <a:pt x="190335" y="216655"/>
                  </a:lnTo>
                  <a:cubicBezTo>
                    <a:pt x="187814" y="216655"/>
                    <a:pt x="185653" y="214855"/>
                    <a:pt x="185653" y="211976"/>
                  </a:cubicBezTo>
                  <a:cubicBezTo>
                    <a:pt x="185653" y="209817"/>
                    <a:pt x="187814" y="207657"/>
                    <a:pt x="190335" y="207657"/>
                  </a:cubicBezTo>
                  <a:lnTo>
                    <a:pt x="278562" y="207657"/>
                  </a:lnTo>
                  <a:lnTo>
                    <a:pt x="261277" y="68379"/>
                  </a:lnTo>
                  <a:lnTo>
                    <a:pt x="240030" y="68379"/>
                  </a:lnTo>
                  <a:lnTo>
                    <a:pt x="240030" y="87454"/>
                  </a:lnTo>
                  <a:cubicBezTo>
                    <a:pt x="240030" y="90333"/>
                    <a:pt x="237870" y="92132"/>
                    <a:pt x="235349" y="92132"/>
                  </a:cubicBezTo>
                  <a:cubicBezTo>
                    <a:pt x="232828" y="92132"/>
                    <a:pt x="231027" y="90333"/>
                    <a:pt x="231027" y="87454"/>
                  </a:cubicBezTo>
                  <a:lnTo>
                    <a:pt x="231027" y="68379"/>
                  </a:lnTo>
                  <a:lnTo>
                    <a:pt x="144960" y="68379"/>
                  </a:lnTo>
                  <a:lnTo>
                    <a:pt x="144960" y="87454"/>
                  </a:lnTo>
                  <a:cubicBezTo>
                    <a:pt x="144960" y="90333"/>
                    <a:pt x="142800" y="92132"/>
                    <a:pt x="140639" y="92132"/>
                  </a:cubicBezTo>
                  <a:cubicBezTo>
                    <a:pt x="138118" y="92132"/>
                    <a:pt x="135957" y="90333"/>
                    <a:pt x="135957" y="87454"/>
                  </a:cubicBezTo>
                  <a:lnTo>
                    <a:pt x="135957" y="68379"/>
                  </a:lnTo>
                  <a:lnTo>
                    <a:pt x="114711" y="68379"/>
                  </a:lnTo>
                  <a:lnTo>
                    <a:pt x="112190" y="88173"/>
                  </a:lnTo>
                  <a:cubicBezTo>
                    <a:pt x="111830" y="90693"/>
                    <a:pt x="109669" y="92132"/>
                    <a:pt x="107148" y="92132"/>
                  </a:cubicBezTo>
                  <a:cubicBezTo>
                    <a:pt x="104628" y="91772"/>
                    <a:pt x="103187" y="89613"/>
                    <a:pt x="103547" y="87094"/>
                  </a:cubicBezTo>
                  <a:lnTo>
                    <a:pt x="106428" y="63341"/>
                  </a:lnTo>
                  <a:cubicBezTo>
                    <a:pt x="106788" y="61182"/>
                    <a:pt x="108589" y="59382"/>
                    <a:pt x="110750" y="59382"/>
                  </a:cubicBezTo>
                  <a:lnTo>
                    <a:pt x="135957" y="59382"/>
                  </a:lnTo>
                  <a:lnTo>
                    <a:pt x="135957" y="52184"/>
                  </a:lnTo>
                  <a:cubicBezTo>
                    <a:pt x="135957" y="23393"/>
                    <a:pt x="159365" y="0"/>
                    <a:pt x="187814" y="0"/>
                  </a:cubicBezTo>
                  <a:close/>
                </a:path>
              </a:pathLst>
            </a:custGeom>
            <a:solidFill>
              <a:sysClr val="window" lastClr="FFFFFF"/>
            </a:solidFill>
            <a:ln>
              <a:noFill/>
            </a:ln>
          </p:spPr>
          <p:txBody>
            <a:bodyPr anchor="ctr"/>
            <a:lstStyle/>
            <a:p>
              <a:pPr defTabSz="685800">
                <a:defRPr/>
              </a:pPr>
              <a:endParaRPr lang="en-US" sz="1200" kern="0">
                <a:solidFill>
                  <a:prstClr val="black"/>
                </a:solidFill>
                <a:latin typeface="Arial" panose="020B0604020202020204" pitchFamily="34" charset="0"/>
                <a:cs typeface="Arial" panose="020B0604020202020204" pitchFamily="34" charset="0"/>
              </a:endParaRPr>
            </a:p>
          </p:txBody>
        </p:sp>
        <p:sp>
          <p:nvSpPr>
            <p:cNvPr id="30" name="Freeform 939">
              <a:extLst>
                <a:ext uri="{FF2B5EF4-FFF2-40B4-BE49-F238E27FC236}">
                  <a16:creationId xmlns:a16="http://schemas.microsoft.com/office/drawing/2014/main" id="{EBC3585A-241B-4411-B990-FBC22BEE8FB2}"/>
                </a:ext>
              </a:extLst>
            </p:cNvPr>
            <p:cNvSpPr>
              <a:spLocks noChangeAspect="1"/>
            </p:cNvSpPr>
            <p:nvPr/>
          </p:nvSpPr>
          <p:spPr bwMode="auto">
            <a:xfrm>
              <a:off x="4341036" y="2420953"/>
              <a:ext cx="461930" cy="461930"/>
            </a:xfrm>
            <a:custGeom>
              <a:avLst/>
              <a:gdLst>
                <a:gd name="T0" fmla="*/ 3011771 w 293098"/>
                <a:gd name="T1" fmla="*/ 7671040 h 293328"/>
                <a:gd name="T2" fmla="*/ 2676123 w 293098"/>
                <a:gd name="T3" fmla="*/ 7671040 h 293328"/>
                <a:gd name="T4" fmla="*/ 2309547 w 293098"/>
                <a:gd name="T5" fmla="*/ 5317185 h 293328"/>
                <a:gd name="T6" fmla="*/ 3363275 w 293098"/>
                <a:gd name="T7" fmla="*/ 8138882 h 293328"/>
                <a:gd name="T8" fmla="*/ 2309547 w 293098"/>
                <a:gd name="T9" fmla="*/ 5317185 h 293328"/>
                <a:gd name="T10" fmla="*/ 5022963 w 293098"/>
                <a:gd name="T11" fmla="*/ 2025314 h 293328"/>
                <a:gd name="T12" fmla="*/ 4179952 w 293098"/>
                <a:gd name="T13" fmla="*/ 4481167 h 293328"/>
                <a:gd name="T14" fmla="*/ 3692527 w 293098"/>
                <a:gd name="T15" fmla="*/ 8138882 h 293328"/>
                <a:gd name="T16" fmla="*/ 7538815 w 293098"/>
                <a:gd name="T17" fmla="*/ 8138882 h 293328"/>
                <a:gd name="T18" fmla="*/ 7920842 w 293098"/>
                <a:gd name="T19" fmla="*/ 7446510 h 293328"/>
                <a:gd name="T20" fmla="*/ 8026205 w 293098"/>
                <a:gd name="T21" fmla="*/ 7211383 h 293328"/>
                <a:gd name="T22" fmla="*/ 8276464 w 293098"/>
                <a:gd name="T23" fmla="*/ 6453713 h 293328"/>
                <a:gd name="T24" fmla="*/ 8302807 w 293098"/>
                <a:gd name="T25" fmla="*/ 6205512 h 293328"/>
                <a:gd name="T26" fmla="*/ 8250135 w 293098"/>
                <a:gd name="T27" fmla="*/ 5500129 h 293328"/>
                <a:gd name="T28" fmla="*/ 8250135 w 293098"/>
                <a:gd name="T29" fmla="*/ 5173504 h 293328"/>
                <a:gd name="T30" fmla="*/ 8092095 w 293098"/>
                <a:gd name="T31" fmla="*/ 4376701 h 293328"/>
                <a:gd name="T32" fmla="*/ 5971389 w 293098"/>
                <a:gd name="T33" fmla="*/ 4311343 h 293328"/>
                <a:gd name="T34" fmla="*/ 6050359 w 293098"/>
                <a:gd name="T35" fmla="*/ 3057301 h 293328"/>
                <a:gd name="T36" fmla="*/ 5391801 w 293098"/>
                <a:gd name="T37" fmla="*/ 1685660 h 293328"/>
                <a:gd name="T38" fmla="*/ 6300653 w 293098"/>
                <a:gd name="T39" fmla="*/ 4050098 h 293328"/>
                <a:gd name="T40" fmla="*/ 8776992 w 293098"/>
                <a:gd name="T41" fmla="*/ 4768612 h 293328"/>
                <a:gd name="T42" fmla="*/ 8829705 w 293098"/>
                <a:gd name="T43" fmla="*/ 5839741 h 293328"/>
                <a:gd name="T44" fmla="*/ 8737523 w 293098"/>
                <a:gd name="T45" fmla="*/ 6767227 h 293328"/>
                <a:gd name="T46" fmla="*/ 8302807 w 293098"/>
                <a:gd name="T47" fmla="*/ 7681658 h 293328"/>
                <a:gd name="T48" fmla="*/ 7512500 w 293098"/>
                <a:gd name="T49" fmla="*/ 8465448 h 293328"/>
                <a:gd name="T50" fmla="*/ 1545513 w 293098"/>
                <a:gd name="T51" fmla="*/ 8308702 h 293328"/>
                <a:gd name="T52" fmla="*/ 1980236 w 293098"/>
                <a:gd name="T53" fmla="*/ 8138882 h 293328"/>
                <a:gd name="T54" fmla="*/ 636641 w 293098"/>
                <a:gd name="T55" fmla="*/ 5317185 h 293328"/>
                <a:gd name="T56" fmla="*/ 636641 w 293098"/>
                <a:gd name="T57" fmla="*/ 5003760 h 293328"/>
                <a:gd name="T58" fmla="*/ 3942868 w 293098"/>
                <a:gd name="T59" fmla="*/ 4272152 h 293328"/>
                <a:gd name="T60" fmla="*/ 4667318 w 293098"/>
                <a:gd name="T61" fmla="*/ 1946951 h 293328"/>
                <a:gd name="T62" fmla="*/ 5391801 w 293098"/>
                <a:gd name="T63" fmla="*/ 1685660 h 293328"/>
                <a:gd name="T64" fmla="*/ 328914 w 293098"/>
                <a:gd name="T65" fmla="*/ 5328636 h 293328"/>
                <a:gd name="T66" fmla="*/ 7960206 w 293098"/>
                <a:gd name="T67" fmla="*/ 9638465 h 293328"/>
                <a:gd name="T68" fmla="*/ 10341641 w 293098"/>
                <a:gd name="T69" fmla="*/ 10265362 h 293328"/>
                <a:gd name="T70" fmla="*/ 9696987 w 293098"/>
                <a:gd name="T71" fmla="*/ 7901406 h 293328"/>
                <a:gd name="T72" fmla="*/ 5368217 w 293098"/>
                <a:gd name="T73" fmla="*/ 326516 h 293328"/>
                <a:gd name="T74" fmla="*/ 10736365 w 293098"/>
                <a:gd name="T75" fmla="*/ 5328636 h 293328"/>
                <a:gd name="T76" fmla="*/ 10736365 w 293098"/>
                <a:gd name="T77" fmla="*/ 10448194 h 293328"/>
                <a:gd name="T78" fmla="*/ 10578499 w 293098"/>
                <a:gd name="T79" fmla="*/ 10657173 h 293328"/>
                <a:gd name="T80" fmla="*/ 8078583 w 293098"/>
                <a:gd name="T81" fmla="*/ 9938848 h 293328"/>
                <a:gd name="T82" fmla="*/ 0 w 293098"/>
                <a:gd name="T83" fmla="*/ 5328636 h 2933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3098" h="293328">
                  <a:moveTo>
                    <a:pt x="77421" y="206375"/>
                  </a:moveTo>
                  <a:cubicBezTo>
                    <a:pt x="79986" y="206375"/>
                    <a:pt x="82184" y="208573"/>
                    <a:pt x="82184" y="211138"/>
                  </a:cubicBezTo>
                  <a:cubicBezTo>
                    <a:pt x="82184" y="213702"/>
                    <a:pt x="79986" y="215534"/>
                    <a:pt x="77421" y="215534"/>
                  </a:cubicBezTo>
                  <a:cubicBezTo>
                    <a:pt x="74857" y="215534"/>
                    <a:pt x="73025" y="213702"/>
                    <a:pt x="73025" y="211138"/>
                  </a:cubicBezTo>
                  <a:cubicBezTo>
                    <a:pt x="73025" y="208573"/>
                    <a:pt x="74857" y="206375"/>
                    <a:pt x="77421" y="206375"/>
                  </a:cubicBezTo>
                  <a:close/>
                  <a:moveTo>
                    <a:pt x="63021" y="146351"/>
                  </a:moveTo>
                  <a:lnTo>
                    <a:pt x="63021" y="224014"/>
                  </a:lnTo>
                  <a:lnTo>
                    <a:pt x="91776" y="224014"/>
                  </a:lnTo>
                  <a:lnTo>
                    <a:pt x="91776" y="146351"/>
                  </a:lnTo>
                  <a:lnTo>
                    <a:pt x="63021" y="146351"/>
                  </a:lnTo>
                  <a:close/>
                  <a:moveTo>
                    <a:pt x="146769" y="55026"/>
                  </a:moveTo>
                  <a:cubicBezTo>
                    <a:pt x="142096" y="55026"/>
                    <a:pt x="138861" y="55385"/>
                    <a:pt x="137064" y="55745"/>
                  </a:cubicBezTo>
                  <a:cubicBezTo>
                    <a:pt x="138502" y="63655"/>
                    <a:pt x="141018" y="80554"/>
                    <a:pt x="138502" y="88464"/>
                  </a:cubicBezTo>
                  <a:cubicBezTo>
                    <a:pt x="133829" y="102127"/>
                    <a:pt x="123046" y="113992"/>
                    <a:pt x="114061" y="123340"/>
                  </a:cubicBezTo>
                  <a:cubicBezTo>
                    <a:pt x="107591" y="130531"/>
                    <a:pt x="100761" y="137722"/>
                    <a:pt x="100761" y="142037"/>
                  </a:cubicBezTo>
                  <a:lnTo>
                    <a:pt x="100761" y="224014"/>
                  </a:lnTo>
                  <a:lnTo>
                    <a:pt x="204997" y="224014"/>
                  </a:lnTo>
                  <a:cubicBezTo>
                    <a:pt x="205357" y="224014"/>
                    <a:pt x="205357" y="224014"/>
                    <a:pt x="205716" y="224014"/>
                  </a:cubicBezTo>
                  <a:cubicBezTo>
                    <a:pt x="212545" y="223295"/>
                    <a:pt x="217577" y="217901"/>
                    <a:pt x="217577" y="211430"/>
                  </a:cubicBezTo>
                  <a:cubicBezTo>
                    <a:pt x="217577" y="209272"/>
                    <a:pt x="217218" y="207115"/>
                    <a:pt x="216140" y="204958"/>
                  </a:cubicBezTo>
                  <a:cubicBezTo>
                    <a:pt x="215421" y="203879"/>
                    <a:pt x="215421" y="202441"/>
                    <a:pt x="216140" y="201003"/>
                  </a:cubicBezTo>
                  <a:cubicBezTo>
                    <a:pt x="216499" y="199924"/>
                    <a:pt x="217577" y="198845"/>
                    <a:pt x="219015" y="198486"/>
                  </a:cubicBezTo>
                  <a:cubicBezTo>
                    <a:pt x="225126" y="197407"/>
                    <a:pt x="229439" y="192014"/>
                    <a:pt x="229439" y="186261"/>
                  </a:cubicBezTo>
                  <a:cubicBezTo>
                    <a:pt x="229439" y="183025"/>
                    <a:pt x="228361" y="179789"/>
                    <a:pt x="225844" y="177632"/>
                  </a:cubicBezTo>
                  <a:cubicBezTo>
                    <a:pt x="225126" y="176553"/>
                    <a:pt x="224766" y="175475"/>
                    <a:pt x="224766" y="174036"/>
                  </a:cubicBezTo>
                  <a:cubicBezTo>
                    <a:pt x="224766" y="172598"/>
                    <a:pt x="225485" y="171520"/>
                    <a:pt x="226563" y="170800"/>
                  </a:cubicBezTo>
                  <a:cubicBezTo>
                    <a:pt x="229798" y="168284"/>
                    <a:pt x="231955" y="164688"/>
                    <a:pt x="231955" y="160733"/>
                  </a:cubicBezTo>
                  <a:cubicBezTo>
                    <a:pt x="231955" y="154261"/>
                    <a:pt x="228001" y="151385"/>
                    <a:pt x="225126" y="151385"/>
                  </a:cubicBezTo>
                  <a:cubicBezTo>
                    <a:pt x="222610" y="151385"/>
                    <a:pt x="220812" y="149227"/>
                    <a:pt x="220812" y="146711"/>
                  </a:cubicBezTo>
                  <a:cubicBezTo>
                    <a:pt x="220812" y="144194"/>
                    <a:pt x="222610" y="142396"/>
                    <a:pt x="225126" y="142396"/>
                  </a:cubicBezTo>
                  <a:cubicBezTo>
                    <a:pt x="225844" y="142037"/>
                    <a:pt x="230517" y="139520"/>
                    <a:pt x="230517" y="131250"/>
                  </a:cubicBezTo>
                  <a:cubicBezTo>
                    <a:pt x="230517" y="125138"/>
                    <a:pt x="225485" y="120464"/>
                    <a:pt x="220812" y="120464"/>
                  </a:cubicBezTo>
                  <a:lnTo>
                    <a:pt x="166538" y="120464"/>
                  </a:lnTo>
                  <a:cubicBezTo>
                    <a:pt x="165100" y="120464"/>
                    <a:pt x="163662" y="119744"/>
                    <a:pt x="162944" y="118666"/>
                  </a:cubicBezTo>
                  <a:cubicBezTo>
                    <a:pt x="161865" y="117587"/>
                    <a:pt x="161865" y="116149"/>
                    <a:pt x="162225" y="114711"/>
                  </a:cubicBezTo>
                  <a:cubicBezTo>
                    <a:pt x="163303" y="110037"/>
                    <a:pt x="166538" y="98172"/>
                    <a:pt x="165100" y="84149"/>
                  </a:cubicBezTo>
                  <a:cubicBezTo>
                    <a:pt x="163303" y="67610"/>
                    <a:pt x="155755" y="55385"/>
                    <a:pt x="146769" y="55026"/>
                  </a:cubicBezTo>
                  <a:close/>
                  <a:moveTo>
                    <a:pt x="147128" y="46396"/>
                  </a:moveTo>
                  <a:cubicBezTo>
                    <a:pt x="161146" y="46756"/>
                    <a:pt x="171929" y="61857"/>
                    <a:pt x="173727" y="83430"/>
                  </a:cubicBezTo>
                  <a:cubicBezTo>
                    <a:pt x="174805" y="94576"/>
                    <a:pt x="173727" y="105003"/>
                    <a:pt x="171929" y="111475"/>
                  </a:cubicBezTo>
                  <a:lnTo>
                    <a:pt x="220812" y="111475"/>
                  </a:lnTo>
                  <a:cubicBezTo>
                    <a:pt x="230877" y="111475"/>
                    <a:pt x="239503" y="120823"/>
                    <a:pt x="239503" y="131250"/>
                  </a:cubicBezTo>
                  <a:cubicBezTo>
                    <a:pt x="239503" y="137722"/>
                    <a:pt x="237346" y="142756"/>
                    <a:pt x="234471" y="146351"/>
                  </a:cubicBezTo>
                  <a:cubicBezTo>
                    <a:pt x="238065" y="149227"/>
                    <a:pt x="240941" y="154261"/>
                    <a:pt x="240941" y="160733"/>
                  </a:cubicBezTo>
                  <a:cubicBezTo>
                    <a:pt x="240941" y="165767"/>
                    <a:pt x="238784" y="170800"/>
                    <a:pt x="235190" y="175115"/>
                  </a:cubicBezTo>
                  <a:cubicBezTo>
                    <a:pt x="237346" y="178351"/>
                    <a:pt x="238425" y="181946"/>
                    <a:pt x="238425" y="186261"/>
                  </a:cubicBezTo>
                  <a:cubicBezTo>
                    <a:pt x="238425" y="194531"/>
                    <a:pt x="233393" y="202081"/>
                    <a:pt x="225844" y="205677"/>
                  </a:cubicBezTo>
                  <a:cubicBezTo>
                    <a:pt x="226204" y="207475"/>
                    <a:pt x="226563" y="209272"/>
                    <a:pt x="226563" y="211430"/>
                  </a:cubicBezTo>
                  <a:cubicBezTo>
                    <a:pt x="226563" y="222576"/>
                    <a:pt x="218296" y="231564"/>
                    <a:pt x="206435" y="232643"/>
                  </a:cubicBezTo>
                  <a:cubicBezTo>
                    <a:pt x="206435" y="232643"/>
                    <a:pt x="205716" y="233003"/>
                    <a:pt x="204997" y="233003"/>
                  </a:cubicBezTo>
                  <a:lnTo>
                    <a:pt x="46846" y="233003"/>
                  </a:lnTo>
                  <a:cubicBezTo>
                    <a:pt x="44330" y="233003"/>
                    <a:pt x="42173" y="230845"/>
                    <a:pt x="42173" y="228688"/>
                  </a:cubicBezTo>
                  <a:cubicBezTo>
                    <a:pt x="42173" y="226171"/>
                    <a:pt x="44330" y="224014"/>
                    <a:pt x="46846" y="224014"/>
                  </a:cubicBezTo>
                  <a:lnTo>
                    <a:pt x="54035" y="224014"/>
                  </a:lnTo>
                  <a:lnTo>
                    <a:pt x="54035" y="146351"/>
                  </a:lnTo>
                  <a:lnTo>
                    <a:pt x="17373" y="146351"/>
                  </a:lnTo>
                  <a:cubicBezTo>
                    <a:pt x="14497" y="146351"/>
                    <a:pt x="12700" y="144553"/>
                    <a:pt x="12700" y="142037"/>
                  </a:cubicBezTo>
                  <a:cubicBezTo>
                    <a:pt x="12700" y="139520"/>
                    <a:pt x="14497" y="137722"/>
                    <a:pt x="17373" y="137722"/>
                  </a:cubicBezTo>
                  <a:lnTo>
                    <a:pt x="92854" y="137722"/>
                  </a:lnTo>
                  <a:cubicBezTo>
                    <a:pt x="94651" y="131250"/>
                    <a:pt x="100761" y="125138"/>
                    <a:pt x="107591" y="117587"/>
                  </a:cubicBezTo>
                  <a:cubicBezTo>
                    <a:pt x="116217" y="108239"/>
                    <a:pt x="125922" y="97452"/>
                    <a:pt x="129876" y="85587"/>
                  </a:cubicBezTo>
                  <a:cubicBezTo>
                    <a:pt x="131673" y="80194"/>
                    <a:pt x="129157" y="62936"/>
                    <a:pt x="127360" y="53587"/>
                  </a:cubicBezTo>
                  <a:cubicBezTo>
                    <a:pt x="127000" y="51790"/>
                    <a:pt x="127719" y="49992"/>
                    <a:pt x="129516" y="48913"/>
                  </a:cubicBezTo>
                  <a:cubicBezTo>
                    <a:pt x="130235" y="48554"/>
                    <a:pt x="135267" y="46037"/>
                    <a:pt x="147128" y="46396"/>
                  </a:cubicBezTo>
                  <a:close/>
                  <a:moveTo>
                    <a:pt x="146485" y="8987"/>
                  </a:moveTo>
                  <a:cubicBezTo>
                    <a:pt x="70729" y="8987"/>
                    <a:pt x="8976" y="70816"/>
                    <a:pt x="8976" y="146664"/>
                  </a:cubicBezTo>
                  <a:cubicBezTo>
                    <a:pt x="8976" y="222871"/>
                    <a:pt x="70729" y="284341"/>
                    <a:pt x="146485" y="284341"/>
                  </a:cubicBezTo>
                  <a:cubicBezTo>
                    <a:pt x="171617" y="284341"/>
                    <a:pt x="196031" y="277870"/>
                    <a:pt x="217214" y="265289"/>
                  </a:cubicBezTo>
                  <a:cubicBezTo>
                    <a:pt x="218291" y="264570"/>
                    <a:pt x="219727" y="264211"/>
                    <a:pt x="220804" y="264570"/>
                  </a:cubicBezTo>
                  <a:lnTo>
                    <a:pt x="282198" y="282544"/>
                  </a:lnTo>
                  <a:lnTo>
                    <a:pt x="264247" y="221074"/>
                  </a:lnTo>
                  <a:cubicBezTo>
                    <a:pt x="263888" y="219996"/>
                    <a:pt x="264247" y="218558"/>
                    <a:pt x="264606" y="217479"/>
                  </a:cubicBezTo>
                  <a:cubicBezTo>
                    <a:pt x="277531" y="196271"/>
                    <a:pt x="283993" y="171827"/>
                    <a:pt x="283993" y="146664"/>
                  </a:cubicBezTo>
                  <a:cubicBezTo>
                    <a:pt x="283993" y="70816"/>
                    <a:pt x="222599" y="8987"/>
                    <a:pt x="146485" y="8987"/>
                  </a:cubicBezTo>
                  <a:close/>
                  <a:moveTo>
                    <a:pt x="146485" y="0"/>
                  </a:moveTo>
                  <a:cubicBezTo>
                    <a:pt x="227266" y="0"/>
                    <a:pt x="292969" y="66142"/>
                    <a:pt x="292969" y="146664"/>
                  </a:cubicBezTo>
                  <a:cubicBezTo>
                    <a:pt x="292969" y="172546"/>
                    <a:pt x="286147" y="198068"/>
                    <a:pt x="273222" y="220355"/>
                  </a:cubicBezTo>
                  <a:lnTo>
                    <a:pt x="292969" y="287576"/>
                  </a:lnTo>
                  <a:cubicBezTo>
                    <a:pt x="293328" y="289373"/>
                    <a:pt x="292969" y="291171"/>
                    <a:pt x="291533" y="292249"/>
                  </a:cubicBezTo>
                  <a:cubicBezTo>
                    <a:pt x="290815" y="292968"/>
                    <a:pt x="289738" y="293328"/>
                    <a:pt x="288661" y="293328"/>
                  </a:cubicBezTo>
                  <a:cubicBezTo>
                    <a:pt x="287943" y="293328"/>
                    <a:pt x="287584" y="293328"/>
                    <a:pt x="287225" y="293328"/>
                  </a:cubicBezTo>
                  <a:lnTo>
                    <a:pt x="220445" y="273557"/>
                  </a:lnTo>
                  <a:cubicBezTo>
                    <a:pt x="197826" y="286498"/>
                    <a:pt x="172694" y="293328"/>
                    <a:pt x="146485" y="293328"/>
                  </a:cubicBezTo>
                  <a:cubicBezTo>
                    <a:pt x="66061" y="293328"/>
                    <a:pt x="0" y="227545"/>
                    <a:pt x="0" y="146664"/>
                  </a:cubicBezTo>
                  <a:cubicBezTo>
                    <a:pt x="0" y="66142"/>
                    <a:pt x="66061" y="0"/>
                    <a:pt x="146485" y="0"/>
                  </a:cubicBezTo>
                  <a:close/>
                </a:path>
              </a:pathLst>
            </a:custGeom>
            <a:solidFill>
              <a:sysClr val="window" lastClr="FFFFFF"/>
            </a:solidFill>
            <a:ln>
              <a:noFill/>
            </a:ln>
          </p:spPr>
          <p:txBody>
            <a:bodyPr anchor="ctr"/>
            <a:lstStyle/>
            <a:p>
              <a:pPr defTabSz="685800">
                <a:defRPr/>
              </a:pPr>
              <a:endParaRPr lang="en-US" sz="1200" kern="0">
                <a:solidFill>
                  <a:prstClr val="black"/>
                </a:solidFill>
                <a:latin typeface="Arial" panose="020B0604020202020204" pitchFamily="34" charset="0"/>
                <a:cs typeface="Arial" panose="020B0604020202020204" pitchFamily="34" charset="0"/>
              </a:endParaRPr>
            </a:p>
          </p:txBody>
        </p:sp>
        <p:sp>
          <p:nvSpPr>
            <p:cNvPr id="31" name="Freeform 940">
              <a:extLst>
                <a:ext uri="{FF2B5EF4-FFF2-40B4-BE49-F238E27FC236}">
                  <a16:creationId xmlns:a16="http://schemas.microsoft.com/office/drawing/2014/main" id="{1AFE7FF2-9AA9-487B-A218-5719B5FD4462}"/>
                </a:ext>
              </a:extLst>
            </p:cNvPr>
            <p:cNvSpPr>
              <a:spLocks noChangeAspect="1"/>
            </p:cNvSpPr>
            <p:nvPr/>
          </p:nvSpPr>
          <p:spPr bwMode="auto">
            <a:xfrm>
              <a:off x="6018688" y="2420953"/>
              <a:ext cx="461930" cy="461930"/>
            </a:xfrm>
            <a:custGeom>
              <a:avLst/>
              <a:gdLst>
                <a:gd name="T0" fmla="*/ 10094907 w 293328"/>
                <a:gd name="T1" fmla="*/ 5511422 h 293328"/>
                <a:gd name="T2" fmla="*/ 4550546 w 293328"/>
                <a:gd name="T3" fmla="*/ 4401261 h 293328"/>
                <a:gd name="T4" fmla="*/ 4184428 w 293328"/>
                <a:gd name="T5" fmla="*/ 5798781 h 293328"/>
                <a:gd name="T6" fmla="*/ 5400559 w 293328"/>
                <a:gd name="T7" fmla="*/ 6582348 h 293328"/>
                <a:gd name="T8" fmla="*/ 6472759 w 293328"/>
                <a:gd name="T9" fmla="*/ 5798781 h 293328"/>
                <a:gd name="T10" fmla="*/ 6119705 w 293328"/>
                <a:gd name="T11" fmla="*/ 4401261 h 293328"/>
                <a:gd name="T12" fmla="*/ 5321798 w 293328"/>
                <a:gd name="T13" fmla="*/ 1095835 h 293328"/>
                <a:gd name="T14" fmla="*/ 6224538 w 293328"/>
                <a:gd name="T15" fmla="*/ 1515135 h 293328"/>
                <a:gd name="T16" fmla="*/ 7258088 w 293328"/>
                <a:gd name="T17" fmla="*/ 1764202 h 293328"/>
                <a:gd name="T18" fmla="*/ 7859976 w 293328"/>
                <a:gd name="T19" fmla="*/ 2157309 h 293328"/>
                <a:gd name="T20" fmla="*/ 8461775 w 293328"/>
                <a:gd name="T21" fmla="*/ 3022167 h 293328"/>
                <a:gd name="T22" fmla="*/ 9207529 w 293328"/>
                <a:gd name="T23" fmla="*/ 3703596 h 293328"/>
                <a:gd name="T24" fmla="*/ 9168242 w 293328"/>
                <a:gd name="T25" fmla="*/ 4712642 h 293328"/>
                <a:gd name="T26" fmla="*/ 8815000 w 293328"/>
                <a:gd name="T27" fmla="*/ 4267100 h 293328"/>
                <a:gd name="T28" fmla="*/ 8762695 w 293328"/>
                <a:gd name="T29" fmla="*/ 3677397 h 293328"/>
                <a:gd name="T30" fmla="*/ 8147770 w 293328"/>
                <a:gd name="T31" fmla="*/ 2773181 h 293328"/>
                <a:gd name="T32" fmla="*/ 7624468 w 293328"/>
                <a:gd name="T33" fmla="*/ 2484890 h 293328"/>
                <a:gd name="T34" fmla="*/ 6800175 w 293328"/>
                <a:gd name="T35" fmla="*/ 1711767 h 293328"/>
                <a:gd name="T36" fmla="*/ 5688134 w 293328"/>
                <a:gd name="T37" fmla="*/ 1685538 h 293328"/>
                <a:gd name="T38" fmla="*/ 5112459 w 293328"/>
                <a:gd name="T39" fmla="*/ 1502117 h 293328"/>
                <a:gd name="T40" fmla="*/ 4039633 w 293328"/>
                <a:gd name="T41" fmla="*/ 1724841 h 293328"/>
                <a:gd name="T42" fmla="*/ 3581696 w 293328"/>
                <a:gd name="T43" fmla="*/ 2104830 h 293328"/>
                <a:gd name="T44" fmla="*/ 2561279 w 293328"/>
                <a:gd name="T45" fmla="*/ 2563511 h 293328"/>
                <a:gd name="T46" fmla="*/ 2103257 w 293328"/>
                <a:gd name="T47" fmla="*/ 3585664 h 293328"/>
                <a:gd name="T48" fmla="*/ 1723820 w 293328"/>
                <a:gd name="T49" fmla="*/ 4044268 h 293328"/>
                <a:gd name="T50" fmla="*/ 1501500 w 293328"/>
                <a:gd name="T51" fmla="*/ 5118887 h 293328"/>
                <a:gd name="T52" fmla="*/ 1684654 w 293328"/>
                <a:gd name="T53" fmla="*/ 5695410 h 293328"/>
                <a:gd name="T54" fmla="*/ 1710818 w 293328"/>
                <a:gd name="T55" fmla="*/ 6822380 h 293328"/>
                <a:gd name="T56" fmla="*/ 2495735 w 293328"/>
                <a:gd name="T57" fmla="*/ 7634848 h 293328"/>
                <a:gd name="T58" fmla="*/ 2770578 w 293328"/>
                <a:gd name="T59" fmla="*/ 8159066 h 293328"/>
                <a:gd name="T60" fmla="*/ 3673264 w 293328"/>
                <a:gd name="T61" fmla="*/ 8774958 h 293328"/>
                <a:gd name="T62" fmla="*/ 4261997 w 293328"/>
                <a:gd name="T63" fmla="*/ 8827318 h 293328"/>
                <a:gd name="T64" fmla="*/ 4706832 w 293328"/>
                <a:gd name="T65" fmla="*/ 9181164 h 293328"/>
                <a:gd name="T66" fmla="*/ 3921927 w 293328"/>
                <a:gd name="T67" fmla="*/ 9272849 h 293328"/>
                <a:gd name="T68" fmla="*/ 3280772 w 293328"/>
                <a:gd name="T69" fmla="*/ 8656988 h 293328"/>
                <a:gd name="T70" fmla="*/ 2338782 w 293328"/>
                <a:gd name="T71" fmla="*/ 8316252 h 293328"/>
                <a:gd name="T72" fmla="*/ 1985501 w 293328"/>
                <a:gd name="T73" fmla="*/ 7359697 h 293328"/>
                <a:gd name="T74" fmla="*/ 1422960 w 293328"/>
                <a:gd name="T75" fmla="*/ 6468575 h 293328"/>
                <a:gd name="T76" fmla="*/ 1279018 w 293328"/>
                <a:gd name="T77" fmla="*/ 5760948 h 293328"/>
                <a:gd name="T78" fmla="*/ 1462171 w 293328"/>
                <a:gd name="T79" fmla="*/ 4712642 h 293328"/>
                <a:gd name="T80" fmla="*/ 1409958 w 293328"/>
                <a:gd name="T81" fmla="*/ 3703596 h 293328"/>
                <a:gd name="T82" fmla="*/ 2168654 w 293328"/>
                <a:gd name="T83" fmla="*/ 3022167 h 293328"/>
                <a:gd name="T84" fmla="*/ 2770578 w 293328"/>
                <a:gd name="T85" fmla="*/ 2157309 h 293328"/>
                <a:gd name="T86" fmla="*/ 3372357 w 293328"/>
                <a:gd name="T87" fmla="*/ 1764202 h 293328"/>
                <a:gd name="T88" fmla="*/ 4405936 w 293328"/>
                <a:gd name="T89" fmla="*/ 1515135 h 293328"/>
                <a:gd name="T90" fmla="*/ 5321798 w 293328"/>
                <a:gd name="T91" fmla="*/ 1095835 h 293328"/>
                <a:gd name="T92" fmla="*/ 5165152 w 293328"/>
                <a:gd name="T93" fmla="*/ 10330664 h 293328"/>
                <a:gd name="T94" fmla="*/ 3792097 w 293328"/>
                <a:gd name="T95" fmla="*/ 7705561 h 293328"/>
                <a:gd name="T96" fmla="*/ 3556700 w 293328"/>
                <a:gd name="T97" fmla="*/ 7535724 h 293328"/>
                <a:gd name="T98" fmla="*/ 2563005 w 293328"/>
                <a:gd name="T99" fmla="*/ 4466614 h 293328"/>
                <a:gd name="T100" fmla="*/ 5178176 w 293328"/>
                <a:gd name="T101" fmla="*/ 2546746 h 293328"/>
                <a:gd name="T102" fmla="*/ 7950382 w 293328"/>
                <a:gd name="T103" fmla="*/ 4349099 h 293328"/>
                <a:gd name="T104" fmla="*/ 6799670 w 293328"/>
                <a:gd name="T105" fmla="*/ 5837939 h 293328"/>
                <a:gd name="T106" fmla="*/ 5335118 w 293328"/>
                <a:gd name="T107" fmla="*/ 326516 h 293328"/>
                <a:gd name="T108" fmla="*/ 10617946 w 293328"/>
                <a:gd name="T109" fmla="*/ 5446145 h 293328"/>
                <a:gd name="T110" fmla="*/ 0 w 293328"/>
                <a:gd name="T111" fmla="*/ 5328636 h 2933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3328" h="293328">
                  <a:moveTo>
                    <a:pt x="277852" y="151696"/>
                  </a:moveTo>
                  <a:cubicBezTo>
                    <a:pt x="210908" y="157088"/>
                    <a:pt x="156922" y="211009"/>
                    <a:pt x="151523" y="277870"/>
                  </a:cubicBezTo>
                  <a:lnTo>
                    <a:pt x="277852" y="151696"/>
                  </a:lnTo>
                  <a:close/>
                  <a:moveTo>
                    <a:pt x="146844" y="81959"/>
                  </a:moveTo>
                  <a:lnTo>
                    <a:pt x="128489" y="118625"/>
                  </a:lnTo>
                  <a:cubicBezTo>
                    <a:pt x="127769" y="120423"/>
                    <a:pt x="126689" y="121141"/>
                    <a:pt x="125249" y="121141"/>
                  </a:cubicBezTo>
                  <a:lnTo>
                    <a:pt x="84579" y="127252"/>
                  </a:lnTo>
                  <a:lnTo>
                    <a:pt x="114092" y="155651"/>
                  </a:lnTo>
                  <a:cubicBezTo>
                    <a:pt x="114812" y="156729"/>
                    <a:pt x="115532" y="158167"/>
                    <a:pt x="115172" y="159605"/>
                  </a:cubicBezTo>
                  <a:lnTo>
                    <a:pt x="108334" y="200225"/>
                  </a:lnTo>
                  <a:lnTo>
                    <a:pt x="144685" y="181173"/>
                  </a:lnTo>
                  <a:cubicBezTo>
                    <a:pt x="145764" y="180454"/>
                    <a:pt x="147204" y="180454"/>
                    <a:pt x="148644" y="181173"/>
                  </a:cubicBezTo>
                  <a:lnTo>
                    <a:pt x="175997" y="195552"/>
                  </a:lnTo>
                  <a:cubicBezTo>
                    <a:pt x="178156" y="193035"/>
                    <a:pt x="180316" y="190160"/>
                    <a:pt x="182835" y="188003"/>
                  </a:cubicBezTo>
                  <a:lnTo>
                    <a:pt x="178156" y="159605"/>
                  </a:lnTo>
                  <a:cubicBezTo>
                    <a:pt x="177797" y="158167"/>
                    <a:pt x="178516" y="156729"/>
                    <a:pt x="179596" y="155651"/>
                  </a:cubicBezTo>
                  <a:lnTo>
                    <a:pt x="208749" y="127252"/>
                  </a:lnTo>
                  <a:lnTo>
                    <a:pt x="168439" y="121141"/>
                  </a:lnTo>
                  <a:cubicBezTo>
                    <a:pt x="166639" y="121141"/>
                    <a:pt x="165560" y="120423"/>
                    <a:pt x="164840" y="118625"/>
                  </a:cubicBezTo>
                  <a:lnTo>
                    <a:pt x="146844" y="81959"/>
                  </a:lnTo>
                  <a:close/>
                  <a:moveTo>
                    <a:pt x="146477" y="30162"/>
                  </a:moveTo>
                  <a:cubicBezTo>
                    <a:pt x="150798" y="30162"/>
                    <a:pt x="155119" y="31965"/>
                    <a:pt x="158360" y="35212"/>
                  </a:cubicBezTo>
                  <a:lnTo>
                    <a:pt x="162681" y="40261"/>
                  </a:lnTo>
                  <a:cubicBezTo>
                    <a:pt x="165202" y="42425"/>
                    <a:pt x="168443" y="43147"/>
                    <a:pt x="171324" y="41704"/>
                  </a:cubicBezTo>
                  <a:lnTo>
                    <a:pt x="177806" y="39179"/>
                  </a:lnTo>
                  <a:cubicBezTo>
                    <a:pt x="181767" y="37376"/>
                    <a:pt x="186448" y="37015"/>
                    <a:pt x="190769" y="38818"/>
                  </a:cubicBezTo>
                  <a:cubicBezTo>
                    <a:pt x="195091" y="40622"/>
                    <a:pt x="197972" y="44229"/>
                    <a:pt x="199772" y="48557"/>
                  </a:cubicBezTo>
                  <a:lnTo>
                    <a:pt x="202293" y="54688"/>
                  </a:lnTo>
                  <a:cubicBezTo>
                    <a:pt x="203373" y="57574"/>
                    <a:pt x="206254" y="59377"/>
                    <a:pt x="209495" y="59738"/>
                  </a:cubicBezTo>
                  <a:lnTo>
                    <a:pt x="216337" y="59377"/>
                  </a:lnTo>
                  <a:cubicBezTo>
                    <a:pt x="220658" y="59377"/>
                    <a:pt x="225339" y="60820"/>
                    <a:pt x="228580" y="64427"/>
                  </a:cubicBezTo>
                  <a:cubicBezTo>
                    <a:pt x="231461" y="67673"/>
                    <a:pt x="233622" y="72001"/>
                    <a:pt x="233262" y="76329"/>
                  </a:cubicBezTo>
                  <a:lnTo>
                    <a:pt x="232902" y="83182"/>
                  </a:lnTo>
                  <a:cubicBezTo>
                    <a:pt x="232902" y="86428"/>
                    <a:pt x="235062" y="89314"/>
                    <a:pt x="237943" y="90396"/>
                  </a:cubicBezTo>
                  <a:lnTo>
                    <a:pt x="244425" y="92920"/>
                  </a:lnTo>
                  <a:cubicBezTo>
                    <a:pt x="248386" y="94363"/>
                    <a:pt x="251987" y="97609"/>
                    <a:pt x="253428" y="101937"/>
                  </a:cubicBezTo>
                  <a:cubicBezTo>
                    <a:pt x="255228" y="105905"/>
                    <a:pt x="255228" y="110954"/>
                    <a:pt x="253428" y="114922"/>
                  </a:cubicBezTo>
                  <a:lnTo>
                    <a:pt x="250547" y="121414"/>
                  </a:lnTo>
                  <a:cubicBezTo>
                    <a:pt x="249106" y="123939"/>
                    <a:pt x="249826" y="127546"/>
                    <a:pt x="252347" y="129710"/>
                  </a:cubicBezTo>
                  <a:cubicBezTo>
                    <a:pt x="254148" y="131513"/>
                    <a:pt x="254148" y="134399"/>
                    <a:pt x="252347" y="136202"/>
                  </a:cubicBezTo>
                  <a:cubicBezTo>
                    <a:pt x="250907" y="137645"/>
                    <a:pt x="248026" y="138005"/>
                    <a:pt x="246225" y="136202"/>
                  </a:cubicBezTo>
                  <a:cubicBezTo>
                    <a:pt x="241184" y="131513"/>
                    <a:pt x="239744" y="123939"/>
                    <a:pt x="242624" y="117447"/>
                  </a:cubicBezTo>
                  <a:lnTo>
                    <a:pt x="245145" y="111315"/>
                  </a:lnTo>
                  <a:cubicBezTo>
                    <a:pt x="246225" y="109512"/>
                    <a:pt x="246225" y="107348"/>
                    <a:pt x="245145" y="105544"/>
                  </a:cubicBezTo>
                  <a:cubicBezTo>
                    <a:pt x="244785" y="103380"/>
                    <a:pt x="242984" y="101937"/>
                    <a:pt x="241184" y="101216"/>
                  </a:cubicBezTo>
                  <a:lnTo>
                    <a:pt x="234702" y="98691"/>
                  </a:lnTo>
                  <a:cubicBezTo>
                    <a:pt x="228220" y="96167"/>
                    <a:pt x="223899" y="90035"/>
                    <a:pt x="224259" y="82821"/>
                  </a:cubicBezTo>
                  <a:lnTo>
                    <a:pt x="224259" y="76329"/>
                  </a:lnTo>
                  <a:cubicBezTo>
                    <a:pt x="224259" y="74165"/>
                    <a:pt x="223539" y="72001"/>
                    <a:pt x="222098" y="70558"/>
                  </a:cubicBezTo>
                  <a:cubicBezTo>
                    <a:pt x="220658" y="69116"/>
                    <a:pt x="218497" y="68394"/>
                    <a:pt x="216337" y="68394"/>
                  </a:cubicBezTo>
                  <a:lnTo>
                    <a:pt x="209855" y="68394"/>
                  </a:lnTo>
                  <a:cubicBezTo>
                    <a:pt x="202653" y="68755"/>
                    <a:pt x="196531" y="64427"/>
                    <a:pt x="194010" y="57934"/>
                  </a:cubicBezTo>
                  <a:lnTo>
                    <a:pt x="191490" y="51442"/>
                  </a:lnTo>
                  <a:cubicBezTo>
                    <a:pt x="190769" y="49639"/>
                    <a:pt x="189329" y="47835"/>
                    <a:pt x="187168" y="47114"/>
                  </a:cubicBezTo>
                  <a:cubicBezTo>
                    <a:pt x="185368" y="46393"/>
                    <a:pt x="183207" y="46393"/>
                    <a:pt x="181407" y="47475"/>
                  </a:cubicBezTo>
                  <a:lnTo>
                    <a:pt x="174925" y="49999"/>
                  </a:lnTo>
                  <a:cubicBezTo>
                    <a:pt x="168803" y="52885"/>
                    <a:pt x="161241" y="51442"/>
                    <a:pt x="156560" y="46393"/>
                  </a:cubicBezTo>
                  <a:lnTo>
                    <a:pt x="151878" y="41343"/>
                  </a:lnTo>
                  <a:cubicBezTo>
                    <a:pt x="150438" y="39900"/>
                    <a:pt x="148637" y="39179"/>
                    <a:pt x="146477" y="39179"/>
                  </a:cubicBezTo>
                  <a:cubicBezTo>
                    <a:pt x="144316" y="39179"/>
                    <a:pt x="142155" y="39900"/>
                    <a:pt x="140715" y="41343"/>
                  </a:cubicBezTo>
                  <a:lnTo>
                    <a:pt x="136034" y="46393"/>
                  </a:lnTo>
                  <a:cubicBezTo>
                    <a:pt x="131352" y="51442"/>
                    <a:pt x="123790" y="52885"/>
                    <a:pt x="117308" y="49999"/>
                  </a:cubicBezTo>
                  <a:lnTo>
                    <a:pt x="111186" y="47475"/>
                  </a:lnTo>
                  <a:cubicBezTo>
                    <a:pt x="109386" y="46393"/>
                    <a:pt x="107225" y="46393"/>
                    <a:pt x="105425" y="47114"/>
                  </a:cubicBezTo>
                  <a:cubicBezTo>
                    <a:pt x="103264" y="47835"/>
                    <a:pt x="101824" y="49639"/>
                    <a:pt x="101104" y="51442"/>
                  </a:cubicBezTo>
                  <a:lnTo>
                    <a:pt x="98583" y="57934"/>
                  </a:lnTo>
                  <a:cubicBezTo>
                    <a:pt x="96062" y="64427"/>
                    <a:pt x="89940" y="68755"/>
                    <a:pt x="82738" y="68394"/>
                  </a:cubicBezTo>
                  <a:lnTo>
                    <a:pt x="76256" y="68394"/>
                  </a:lnTo>
                  <a:cubicBezTo>
                    <a:pt x="74096" y="68394"/>
                    <a:pt x="71935" y="69116"/>
                    <a:pt x="70495" y="70558"/>
                  </a:cubicBezTo>
                  <a:cubicBezTo>
                    <a:pt x="69054" y="72001"/>
                    <a:pt x="68334" y="74165"/>
                    <a:pt x="68334" y="76329"/>
                  </a:cubicBezTo>
                  <a:lnTo>
                    <a:pt x="68694" y="82821"/>
                  </a:lnTo>
                  <a:cubicBezTo>
                    <a:pt x="68694" y="90035"/>
                    <a:pt x="64373" y="96167"/>
                    <a:pt x="57891" y="98691"/>
                  </a:cubicBezTo>
                  <a:lnTo>
                    <a:pt x="51409" y="101216"/>
                  </a:lnTo>
                  <a:cubicBezTo>
                    <a:pt x="49609" y="101937"/>
                    <a:pt x="47808" y="103380"/>
                    <a:pt x="47088" y="105544"/>
                  </a:cubicBezTo>
                  <a:cubicBezTo>
                    <a:pt x="46368" y="107348"/>
                    <a:pt x="46368" y="109512"/>
                    <a:pt x="47448" y="111315"/>
                  </a:cubicBezTo>
                  <a:lnTo>
                    <a:pt x="49969" y="117447"/>
                  </a:lnTo>
                  <a:cubicBezTo>
                    <a:pt x="52850" y="123939"/>
                    <a:pt x="51409" y="131513"/>
                    <a:pt x="46368" y="136202"/>
                  </a:cubicBezTo>
                  <a:lnTo>
                    <a:pt x="41326" y="140891"/>
                  </a:lnTo>
                  <a:cubicBezTo>
                    <a:pt x="39886" y="142334"/>
                    <a:pt x="39166" y="144498"/>
                    <a:pt x="39166" y="146301"/>
                  </a:cubicBezTo>
                  <a:cubicBezTo>
                    <a:pt x="39166" y="148465"/>
                    <a:pt x="39886" y="150629"/>
                    <a:pt x="41326" y="152072"/>
                  </a:cubicBezTo>
                  <a:lnTo>
                    <a:pt x="46368" y="156761"/>
                  </a:lnTo>
                  <a:cubicBezTo>
                    <a:pt x="51409" y="161450"/>
                    <a:pt x="52850" y="169024"/>
                    <a:pt x="49969" y="175155"/>
                  </a:cubicBezTo>
                  <a:lnTo>
                    <a:pt x="47448" y="181648"/>
                  </a:lnTo>
                  <a:cubicBezTo>
                    <a:pt x="46368" y="183451"/>
                    <a:pt x="46368" y="185615"/>
                    <a:pt x="47088" y="187779"/>
                  </a:cubicBezTo>
                  <a:cubicBezTo>
                    <a:pt x="47808" y="189583"/>
                    <a:pt x="49609" y="191025"/>
                    <a:pt x="51409" y="191747"/>
                  </a:cubicBezTo>
                  <a:lnTo>
                    <a:pt x="57891" y="194271"/>
                  </a:lnTo>
                  <a:cubicBezTo>
                    <a:pt x="64373" y="196796"/>
                    <a:pt x="68694" y="202928"/>
                    <a:pt x="68694" y="210141"/>
                  </a:cubicBezTo>
                  <a:lnTo>
                    <a:pt x="68334" y="216994"/>
                  </a:lnTo>
                  <a:cubicBezTo>
                    <a:pt x="68334" y="218798"/>
                    <a:pt x="69054" y="220962"/>
                    <a:pt x="70495" y="222405"/>
                  </a:cubicBezTo>
                  <a:cubicBezTo>
                    <a:pt x="71935" y="223847"/>
                    <a:pt x="74096" y="224929"/>
                    <a:pt x="76256" y="224569"/>
                  </a:cubicBezTo>
                  <a:lnTo>
                    <a:pt x="82738" y="224569"/>
                  </a:lnTo>
                  <a:cubicBezTo>
                    <a:pt x="89940" y="224569"/>
                    <a:pt x="96062" y="228536"/>
                    <a:pt x="98583" y="235028"/>
                  </a:cubicBezTo>
                  <a:lnTo>
                    <a:pt x="101104" y="241521"/>
                  </a:lnTo>
                  <a:cubicBezTo>
                    <a:pt x="101824" y="243324"/>
                    <a:pt x="103264" y="245127"/>
                    <a:pt x="105425" y="245488"/>
                  </a:cubicBezTo>
                  <a:cubicBezTo>
                    <a:pt x="107225" y="246570"/>
                    <a:pt x="109386" y="246570"/>
                    <a:pt x="111186" y="245488"/>
                  </a:cubicBezTo>
                  <a:lnTo>
                    <a:pt x="117308" y="242963"/>
                  </a:lnTo>
                  <a:cubicBezTo>
                    <a:pt x="123790" y="240078"/>
                    <a:pt x="131352" y="241521"/>
                    <a:pt x="136034" y="246570"/>
                  </a:cubicBezTo>
                  <a:cubicBezTo>
                    <a:pt x="137834" y="248373"/>
                    <a:pt x="137834" y="251259"/>
                    <a:pt x="136034" y="252702"/>
                  </a:cubicBezTo>
                  <a:cubicBezTo>
                    <a:pt x="134233" y="254505"/>
                    <a:pt x="131352" y="254505"/>
                    <a:pt x="129552" y="252702"/>
                  </a:cubicBezTo>
                  <a:cubicBezTo>
                    <a:pt x="127391" y="250177"/>
                    <a:pt x="123790" y="249816"/>
                    <a:pt x="121269" y="250898"/>
                  </a:cubicBezTo>
                  <a:lnTo>
                    <a:pt x="114788" y="253784"/>
                  </a:lnTo>
                  <a:cubicBezTo>
                    <a:pt x="112627" y="254866"/>
                    <a:pt x="110466" y="255226"/>
                    <a:pt x="107946" y="255226"/>
                  </a:cubicBezTo>
                  <a:cubicBezTo>
                    <a:pt x="105785" y="255226"/>
                    <a:pt x="103624" y="254866"/>
                    <a:pt x="101824" y="253784"/>
                  </a:cubicBezTo>
                  <a:cubicBezTo>
                    <a:pt x="97863" y="251980"/>
                    <a:pt x="94262" y="248734"/>
                    <a:pt x="92821" y="244406"/>
                  </a:cubicBezTo>
                  <a:lnTo>
                    <a:pt x="90300" y="238274"/>
                  </a:lnTo>
                  <a:cubicBezTo>
                    <a:pt x="89220" y="235389"/>
                    <a:pt x="85979" y="233225"/>
                    <a:pt x="83098" y="233225"/>
                  </a:cubicBezTo>
                  <a:lnTo>
                    <a:pt x="76256" y="233586"/>
                  </a:lnTo>
                  <a:cubicBezTo>
                    <a:pt x="71935" y="233586"/>
                    <a:pt x="67254" y="231782"/>
                    <a:pt x="64373" y="228897"/>
                  </a:cubicBezTo>
                  <a:cubicBezTo>
                    <a:pt x="60772" y="225651"/>
                    <a:pt x="59332" y="220962"/>
                    <a:pt x="59332" y="216634"/>
                  </a:cubicBezTo>
                  <a:lnTo>
                    <a:pt x="59692" y="209781"/>
                  </a:lnTo>
                  <a:cubicBezTo>
                    <a:pt x="59692" y="206535"/>
                    <a:pt x="57891" y="203649"/>
                    <a:pt x="54650" y="202567"/>
                  </a:cubicBezTo>
                  <a:lnTo>
                    <a:pt x="48528" y="200042"/>
                  </a:lnTo>
                  <a:cubicBezTo>
                    <a:pt x="44207" y="198239"/>
                    <a:pt x="40606" y="195354"/>
                    <a:pt x="38806" y="191025"/>
                  </a:cubicBezTo>
                  <a:cubicBezTo>
                    <a:pt x="37005" y="186697"/>
                    <a:pt x="37365" y="182008"/>
                    <a:pt x="39166" y="178041"/>
                  </a:cubicBezTo>
                  <a:lnTo>
                    <a:pt x="41686" y="171549"/>
                  </a:lnTo>
                  <a:cubicBezTo>
                    <a:pt x="43487" y="168663"/>
                    <a:pt x="42407" y="165417"/>
                    <a:pt x="40246" y="162892"/>
                  </a:cubicBezTo>
                  <a:lnTo>
                    <a:pt x="35205" y="158564"/>
                  </a:lnTo>
                  <a:cubicBezTo>
                    <a:pt x="32324" y="155318"/>
                    <a:pt x="30163" y="150990"/>
                    <a:pt x="30163" y="146301"/>
                  </a:cubicBezTo>
                  <a:cubicBezTo>
                    <a:pt x="30163" y="141973"/>
                    <a:pt x="32324" y="137645"/>
                    <a:pt x="35205" y="134399"/>
                  </a:cubicBezTo>
                  <a:lnTo>
                    <a:pt x="40246" y="129710"/>
                  </a:lnTo>
                  <a:cubicBezTo>
                    <a:pt x="42407" y="127546"/>
                    <a:pt x="43487" y="123939"/>
                    <a:pt x="41686" y="121414"/>
                  </a:cubicBezTo>
                  <a:lnTo>
                    <a:pt x="39166" y="114922"/>
                  </a:lnTo>
                  <a:cubicBezTo>
                    <a:pt x="37365" y="110954"/>
                    <a:pt x="37005" y="105905"/>
                    <a:pt x="38806" y="101937"/>
                  </a:cubicBezTo>
                  <a:cubicBezTo>
                    <a:pt x="40606" y="97609"/>
                    <a:pt x="44207" y="94363"/>
                    <a:pt x="48528" y="92920"/>
                  </a:cubicBezTo>
                  <a:lnTo>
                    <a:pt x="54650" y="90396"/>
                  </a:lnTo>
                  <a:cubicBezTo>
                    <a:pt x="57891" y="89314"/>
                    <a:pt x="59692" y="86428"/>
                    <a:pt x="59692" y="83182"/>
                  </a:cubicBezTo>
                  <a:lnTo>
                    <a:pt x="59332" y="76329"/>
                  </a:lnTo>
                  <a:cubicBezTo>
                    <a:pt x="59332" y="71640"/>
                    <a:pt x="60772" y="67673"/>
                    <a:pt x="64373" y="64427"/>
                  </a:cubicBezTo>
                  <a:cubicBezTo>
                    <a:pt x="67254" y="60820"/>
                    <a:pt x="71575" y="59377"/>
                    <a:pt x="76256" y="59377"/>
                  </a:cubicBezTo>
                  <a:lnTo>
                    <a:pt x="83098" y="59738"/>
                  </a:lnTo>
                  <a:cubicBezTo>
                    <a:pt x="86339" y="59377"/>
                    <a:pt x="89220" y="57574"/>
                    <a:pt x="90300" y="54688"/>
                  </a:cubicBezTo>
                  <a:lnTo>
                    <a:pt x="92821" y="48557"/>
                  </a:lnTo>
                  <a:cubicBezTo>
                    <a:pt x="94262" y="44229"/>
                    <a:pt x="97863" y="40622"/>
                    <a:pt x="101824" y="38818"/>
                  </a:cubicBezTo>
                  <a:cubicBezTo>
                    <a:pt x="105785" y="37015"/>
                    <a:pt x="110826" y="37376"/>
                    <a:pt x="114788" y="39179"/>
                  </a:cubicBezTo>
                  <a:lnTo>
                    <a:pt x="121269" y="41704"/>
                  </a:lnTo>
                  <a:cubicBezTo>
                    <a:pt x="124150" y="43147"/>
                    <a:pt x="127391" y="42425"/>
                    <a:pt x="129552" y="40261"/>
                  </a:cubicBezTo>
                  <a:lnTo>
                    <a:pt x="134233" y="35212"/>
                  </a:lnTo>
                  <a:cubicBezTo>
                    <a:pt x="137474" y="31965"/>
                    <a:pt x="141795" y="30162"/>
                    <a:pt x="146477" y="30162"/>
                  </a:cubicBezTo>
                  <a:close/>
                  <a:moveTo>
                    <a:pt x="146844" y="8987"/>
                  </a:moveTo>
                  <a:cubicBezTo>
                    <a:pt x="70543" y="8987"/>
                    <a:pt x="8638" y="70816"/>
                    <a:pt x="8638" y="146664"/>
                  </a:cubicBezTo>
                  <a:cubicBezTo>
                    <a:pt x="8638" y="221434"/>
                    <a:pt x="68383" y="282184"/>
                    <a:pt x="142165" y="284341"/>
                  </a:cubicBezTo>
                  <a:cubicBezTo>
                    <a:pt x="143245" y="253786"/>
                    <a:pt x="153682" y="225747"/>
                    <a:pt x="170598" y="202741"/>
                  </a:cubicBezTo>
                  <a:lnTo>
                    <a:pt x="146844" y="189800"/>
                  </a:lnTo>
                  <a:lnTo>
                    <a:pt x="104375" y="212087"/>
                  </a:lnTo>
                  <a:cubicBezTo>
                    <a:pt x="103655" y="212447"/>
                    <a:pt x="102935" y="212806"/>
                    <a:pt x="102215" y="212806"/>
                  </a:cubicBezTo>
                  <a:cubicBezTo>
                    <a:pt x="101495" y="212806"/>
                    <a:pt x="100416" y="212447"/>
                    <a:pt x="99696" y="211728"/>
                  </a:cubicBezTo>
                  <a:cubicBezTo>
                    <a:pt x="98256" y="211009"/>
                    <a:pt x="97536" y="209212"/>
                    <a:pt x="97896" y="207414"/>
                  </a:cubicBezTo>
                  <a:lnTo>
                    <a:pt x="105814" y="160683"/>
                  </a:lnTo>
                  <a:lnTo>
                    <a:pt x="71982" y="127252"/>
                  </a:lnTo>
                  <a:cubicBezTo>
                    <a:pt x="70543" y="126174"/>
                    <a:pt x="70183" y="124377"/>
                    <a:pt x="70543" y="122939"/>
                  </a:cubicBezTo>
                  <a:cubicBezTo>
                    <a:pt x="71263" y="121141"/>
                    <a:pt x="72702" y="119704"/>
                    <a:pt x="74142" y="119704"/>
                  </a:cubicBezTo>
                  <a:lnTo>
                    <a:pt x="121650" y="112874"/>
                  </a:lnTo>
                  <a:lnTo>
                    <a:pt x="142525" y="70097"/>
                  </a:lnTo>
                  <a:cubicBezTo>
                    <a:pt x="143965" y="66861"/>
                    <a:pt x="149004" y="66861"/>
                    <a:pt x="150803" y="70097"/>
                  </a:cubicBezTo>
                  <a:lnTo>
                    <a:pt x="171678" y="112874"/>
                  </a:lnTo>
                  <a:lnTo>
                    <a:pt x="218826" y="119704"/>
                  </a:lnTo>
                  <a:cubicBezTo>
                    <a:pt x="220626" y="119704"/>
                    <a:pt x="222066" y="121141"/>
                    <a:pt x="222426" y="122939"/>
                  </a:cubicBezTo>
                  <a:cubicBezTo>
                    <a:pt x="223145" y="124377"/>
                    <a:pt x="222426" y="126174"/>
                    <a:pt x="221706" y="127252"/>
                  </a:cubicBezTo>
                  <a:lnTo>
                    <a:pt x="187154" y="160683"/>
                  </a:lnTo>
                  <a:lnTo>
                    <a:pt x="190753" y="180095"/>
                  </a:lnTo>
                  <a:cubicBezTo>
                    <a:pt x="215587" y="157448"/>
                    <a:pt x="248339" y="143429"/>
                    <a:pt x="284690" y="142350"/>
                  </a:cubicBezTo>
                  <a:cubicBezTo>
                    <a:pt x="282171" y="68659"/>
                    <a:pt x="221346" y="8987"/>
                    <a:pt x="146844" y="8987"/>
                  </a:cubicBezTo>
                  <a:close/>
                  <a:moveTo>
                    <a:pt x="146844" y="0"/>
                  </a:moveTo>
                  <a:cubicBezTo>
                    <a:pt x="227464" y="0"/>
                    <a:pt x="293328" y="66143"/>
                    <a:pt x="293328" y="146664"/>
                  </a:cubicBezTo>
                  <a:cubicBezTo>
                    <a:pt x="293328" y="148102"/>
                    <a:pt x="292968" y="149180"/>
                    <a:pt x="292248" y="149899"/>
                  </a:cubicBezTo>
                  <a:lnTo>
                    <a:pt x="149723" y="292249"/>
                  </a:lnTo>
                  <a:cubicBezTo>
                    <a:pt x="149004" y="292968"/>
                    <a:pt x="147564" y="293328"/>
                    <a:pt x="146844" y="293328"/>
                  </a:cubicBezTo>
                  <a:cubicBezTo>
                    <a:pt x="65864" y="293328"/>
                    <a:pt x="0" y="227545"/>
                    <a:pt x="0" y="146664"/>
                  </a:cubicBezTo>
                  <a:cubicBezTo>
                    <a:pt x="0" y="66143"/>
                    <a:pt x="65864" y="0"/>
                    <a:pt x="146844" y="0"/>
                  </a:cubicBezTo>
                  <a:close/>
                </a:path>
              </a:pathLst>
            </a:custGeom>
            <a:solidFill>
              <a:sysClr val="window" lastClr="FFFFFF"/>
            </a:solidFill>
            <a:ln>
              <a:noFill/>
            </a:ln>
          </p:spPr>
          <p:txBody>
            <a:bodyPr anchor="ctr"/>
            <a:lstStyle/>
            <a:p>
              <a:pPr defTabSz="685800">
                <a:defRPr/>
              </a:pPr>
              <a:endParaRPr lang="en-US" sz="1200" kern="0">
                <a:solidFill>
                  <a:prstClr val="black"/>
                </a:solidFill>
                <a:latin typeface="Arial" panose="020B0604020202020204" pitchFamily="34" charset="0"/>
                <a:cs typeface="Arial" panose="020B0604020202020204" pitchFamily="34" charset="0"/>
              </a:endParaRPr>
            </a:p>
          </p:txBody>
        </p:sp>
        <p:sp>
          <p:nvSpPr>
            <p:cNvPr id="32" name="Freeform 941">
              <a:extLst>
                <a:ext uri="{FF2B5EF4-FFF2-40B4-BE49-F238E27FC236}">
                  <a16:creationId xmlns:a16="http://schemas.microsoft.com/office/drawing/2014/main" id="{373CB963-46B7-46F3-9213-2C9210A968A0}"/>
                </a:ext>
              </a:extLst>
            </p:cNvPr>
            <p:cNvSpPr>
              <a:spLocks noChangeAspect="1"/>
            </p:cNvSpPr>
            <p:nvPr/>
          </p:nvSpPr>
          <p:spPr bwMode="auto">
            <a:xfrm>
              <a:off x="985729" y="2420953"/>
              <a:ext cx="461930" cy="461930"/>
            </a:xfrm>
            <a:custGeom>
              <a:avLst/>
              <a:gdLst>
                <a:gd name="T0" fmla="*/ 8791151 w 293297"/>
                <a:gd name="T1" fmla="*/ 9873534 h 293328"/>
                <a:gd name="T2" fmla="*/ 9563036 w 293297"/>
                <a:gd name="T3" fmla="*/ 10265362 h 293328"/>
                <a:gd name="T4" fmla="*/ 10347942 w 293297"/>
                <a:gd name="T5" fmla="*/ 9364179 h 293328"/>
                <a:gd name="T6" fmla="*/ 9876978 w 293297"/>
                <a:gd name="T7" fmla="*/ 8776513 h 293328"/>
                <a:gd name="T8" fmla="*/ 7260594 w 293297"/>
                <a:gd name="T9" fmla="*/ 8358578 h 293328"/>
                <a:gd name="T10" fmla="*/ 9654586 w 293297"/>
                <a:gd name="T11" fmla="*/ 8554467 h 293328"/>
                <a:gd name="T12" fmla="*/ 7208277 w 293297"/>
                <a:gd name="T13" fmla="*/ 6660746 h 293328"/>
                <a:gd name="T14" fmla="*/ 6671911 w 293297"/>
                <a:gd name="T15" fmla="*/ 7209250 h 293328"/>
                <a:gd name="T16" fmla="*/ 7862355 w 293297"/>
                <a:gd name="T17" fmla="*/ 7313723 h 293328"/>
                <a:gd name="T18" fmla="*/ 4099798 w 293297"/>
                <a:gd name="T19" fmla="*/ 2969551 h 293328"/>
                <a:gd name="T20" fmla="*/ 4099798 w 293297"/>
                <a:gd name="T21" fmla="*/ 4156033 h 293328"/>
                <a:gd name="T22" fmla="*/ 4099798 w 293297"/>
                <a:gd name="T23" fmla="*/ 2969551 h 293328"/>
                <a:gd name="T24" fmla="*/ 5010500 w 293297"/>
                <a:gd name="T25" fmla="*/ 3562779 h 293328"/>
                <a:gd name="T26" fmla="*/ 3175872 w 293297"/>
                <a:gd name="T27" fmla="*/ 3562779 h 293328"/>
                <a:gd name="T28" fmla="*/ 4122180 w 293297"/>
                <a:gd name="T29" fmla="*/ 1872354 h 293328"/>
                <a:gd name="T30" fmla="*/ 2417047 w 293297"/>
                <a:gd name="T31" fmla="*/ 3579292 h 293328"/>
                <a:gd name="T32" fmla="*/ 4122180 w 293297"/>
                <a:gd name="T33" fmla="*/ 5995078 h 293328"/>
                <a:gd name="T34" fmla="*/ 5328810 w 293297"/>
                <a:gd name="T35" fmla="*/ 2371298 h 293328"/>
                <a:gd name="T36" fmla="*/ 4122180 w 293297"/>
                <a:gd name="T37" fmla="*/ 1557292 h 293328"/>
                <a:gd name="T38" fmla="*/ 5551781 w 293297"/>
                <a:gd name="T39" fmla="*/ 5010397 h 293328"/>
                <a:gd name="T40" fmla="*/ 6181360 w 293297"/>
                <a:gd name="T41" fmla="*/ 6060737 h 293328"/>
                <a:gd name="T42" fmla="*/ 6181360 w 293297"/>
                <a:gd name="T43" fmla="*/ 6389016 h 293328"/>
                <a:gd name="T44" fmla="*/ 1905551 w 293297"/>
                <a:gd name="T45" fmla="*/ 6231438 h 293328"/>
                <a:gd name="T46" fmla="*/ 3728613 w 293297"/>
                <a:gd name="T47" fmla="*/ 6060737 h 293328"/>
                <a:gd name="T48" fmla="*/ 2692503 w 293297"/>
                <a:gd name="T49" fmla="*/ 2148102 h 293328"/>
                <a:gd name="T50" fmla="*/ 4068543 w 293297"/>
                <a:gd name="T51" fmla="*/ 326516 h 293328"/>
                <a:gd name="T52" fmla="*/ 313994 w 293297"/>
                <a:gd name="T53" fmla="*/ 4074791 h 293328"/>
                <a:gd name="T54" fmla="*/ 4068543 w 293297"/>
                <a:gd name="T55" fmla="*/ 7810025 h 293328"/>
                <a:gd name="T56" fmla="*/ 7823107 w 293297"/>
                <a:gd name="T57" fmla="*/ 4074791 h 293328"/>
                <a:gd name="T58" fmla="*/ 4068543 w 293297"/>
                <a:gd name="T59" fmla="*/ 326516 h 293328"/>
                <a:gd name="T60" fmla="*/ 6946623 w 293297"/>
                <a:gd name="T61" fmla="*/ 1188447 h 293328"/>
                <a:gd name="T62" fmla="*/ 7404468 w 293297"/>
                <a:gd name="T63" fmla="*/ 6399509 h 293328"/>
                <a:gd name="T64" fmla="*/ 8241734 w 293297"/>
                <a:gd name="T65" fmla="*/ 6921938 h 293328"/>
                <a:gd name="T66" fmla="*/ 10491898 w 293297"/>
                <a:gd name="T67" fmla="*/ 8946261 h 293328"/>
                <a:gd name="T68" fmla="*/ 9785448 w 293297"/>
                <a:gd name="T69" fmla="*/ 10487389 h 293328"/>
                <a:gd name="T70" fmla="*/ 8948185 w 293297"/>
                <a:gd name="T71" fmla="*/ 10487389 h 293328"/>
                <a:gd name="T72" fmla="*/ 6933476 w 293297"/>
                <a:gd name="T73" fmla="*/ 8241038 h 293328"/>
                <a:gd name="T74" fmla="*/ 6410235 w 293297"/>
                <a:gd name="T75" fmla="*/ 7405158 h 293328"/>
                <a:gd name="T76" fmla="*/ 1190544 w 293297"/>
                <a:gd name="T77" fmla="*/ 6948058 h 293328"/>
                <a:gd name="T78" fmla="*/ 1190544 w 293297"/>
                <a:gd name="T79" fmla="*/ 1188447 h 2933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297" h="293328">
                  <a:moveTo>
                    <a:pt x="271538" y="241564"/>
                  </a:moveTo>
                  <a:lnTo>
                    <a:pt x="241687" y="271759"/>
                  </a:lnTo>
                  <a:lnTo>
                    <a:pt x="252117" y="282544"/>
                  </a:lnTo>
                  <a:cubicBezTo>
                    <a:pt x="254994" y="285419"/>
                    <a:pt x="259670" y="285419"/>
                    <a:pt x="262906" y="282544"/>
                  </a:cubicBezTo>
                  <a:lnTo>
                    <a:pt x="282328" y="262773"/>
                  </a:lnTo>
                  <a:cubicBezTo>
                    <a:pt x="283766" y="261694"/>
                    <a:pt x="284486" y="259537"/>
                    <a:pt x="284486" y="257740"/>
                  </a:cubicBezTo>
                  <a:cubicBezTo>
                    <a:pt x="284486" y="255583"/>
                    <a:pt x="283766" y="253786"/>
                    <a:pt x="282328" y="252348"/>
                  </a:cubicBezTo>
                  <a:lnTo>
                    <a:pt x="271538" y="241564"/>
                  </a:lnTo>
                  <a:close/>
                  <a:moveTo>
                    <a:pt x="229818" y="200225"/>
                  </a:moveTo>
                  <a:lnTo>
                    <a:pt x="199608" y="230061"/>
                  </a:lnTo>
                  <a:lnTo>
                    <a:pt x="235213" y="265289"/>
                  </a:lnTo>
                  <a:lnTo>
                    <a:pt x="265424" y="235453"/>
                  </a:lnTo>
                  <a:lnTo>
                    <a:pt x="229818" y="200225"/>
                  </a:lnTo>
                  <a:close/>
                  <a:moveTo>
                    <a:pt x="198169" y="183330"/>
                  </a:moveTo>
                  <a:cubicBezTo>
                    <a:pt x="196011" y="186206"/>
                    <a:pt x="193493" y="188722"/>
                    <a:pt x="190976" y="191238"/>
                  </a:cubicBezTo>
                  <a:cubicBezTo>
                    <a:pt x="188458" y="193754"/>
                    <a:pt x="185941" y="195911"/>
                    <a:pt x="183423" y="198428"/>
                  </a:cubicBezTo>
                  <a:lnTo>
                    <a:pt x="201046" y="216042"/>
                  </a:lnTo>
                  <a:lnTo>
                    <a:pt x="216152" y="201303"/>
                  </a:lnTo>
                  <a:lnTo>
                    <a:pt x="198169" y="183330"/>
                  </a:lnTo>
                  <a:close/>
                  <a:moveTo>
                    <a:pt x="112712" y="81734"/>
                  </a:moveTo>
                  <a:cubicBezTo>
                    <a:pt x="103641" y="81734"/>
                    <a:pt x="96384" y="88991"/>
                    <a:pt x="96384" y="98062"/>
                  </a:cubicBezTo>
                  <a:cubicBezTo>
                    <a:pt x="96384" y="107134"/>
                    <a:pt x="103641" y="114391"/>
                    <a:pt x="112712" y="114391"/>
                  </a:cubicBezTo>
                  <a:cubicBezTo>
                    <a:pt x="121784" y="114391"/>
                    <a:pt x="129041" y="107134"/>
                    <a:pt x="129041" y="98062"/>
                  </a:cubicBezTo>
                  <a:cubicBezTo>
                    <a:pt x="129041" y="88991"/>
                    <a:pt x="121784" y="81734"/>
                    <a:pt x="112712" y="81734"/>
                  </a:cubicBezTo>
                  <a:close/>
                  <a:moveTo>
                    <a:pt x="112712" y="73025"/>
                  </a:moveTo>
                  <a:cubicBezTo>
                    <a:pt x="126501" y="73025"/>
                    <a:pt x="137749" y="84274"/>
                    <a:pt x="137749" y="98062"/>
                  </a:cubicBezTo>
                  <a:cubicBezTo>
                    <a:pt x="137749" y="112214"/>
                    <a:pt x="126501" y="123462"/>
                    <a:pt x="112712" y="123462"/>
                  </a:cubicBezTo>
                  <a:cubicBezTo>
                    <a:pt x="98924" y="123462"/>
                    <a:pt x="87312" y="112214"/>
                    <a:pt x="87312" y="98062"/>
                  </a:cubicBezTo>
                  <a:cubicBezTo>
                    <a:pt x="87312" y="84274"/>
                    <a:pt x="98924" y="73025"/>
                    <a:pt x="112712" y="73025"/>
                  </a:cubicBezTo>
                  <a:close/>
                  <a:moveTo>
                    <a:pt x="113326" y="51535"/>
                  </a:moveTo>
                  <a:cubicBezTo>
                    <a:pt x="100706" y="51535"/>
                    <a:pt x="89167" y="56595"/>
                    <a:pt x="80152" y="65268"/>
                  </a:cubicBezTo>
                  <a:cubicBezTo>
                    <a:pt x="71498" y="74302"/>
                    <a:pt x="66450" y="85867"/>
                    <a:pt x="66450" y="98515"/>
                  </a:cubicBezTo>
                  <a:cubicBezTo>
                    <a:pt x="66450" y="111163"/>
                    <a:pt x="71498" y="123089"/>
                    <a:pt x="80152" y="131762"/>
                  </a:cubicBezTo>
                  <a:lnTo>
                    <a:pt x="113326" y="165009"/>
                  </a:lnTo>
                  <a:lnTo>
                    <a:pt x="146500" y="131762"/>
                  </a:lnTo>
                  <a:cubicBezTo>
                    <a:pt x="164529" y="113332"/>
                    <a:pt x="164529" y="83698"/>
                    <a:pt x="146500" y="65268"/>
                  </a:cubicBezTo>
                  <a:cubicBezTo>
                    <a:pt x="137485" y="56595"/>
                    <a:pt x="125946" y="51535"/>
                    <a:pt x="113326" y="51535"/>
                  </a:cubicBezTo>
                  <a:close/>
                  <a:moveTo>
                    <a:pt x="113326" y="42862"/>
                  </a:moveTo>
                  <a:cubicBezTo>
                    <a:pt x="128110" y="42862"/>
                    <a:pt x="142173" y="48644"/>
                    <a:pt x="152630" y="59124"/>
                  </a:cubicBezTo>
                  <a:cubicBezTo>
                    <a:pt x="174265" y="80807"/>
                    <a:pt x="174265" y="116223"/>
                    <a:pt x="152630" y="137906"/>
                  </a:cubicBezTo>
                  <a:lnTo>
                    <a:pt x="124143" y="166816"/>
                  </a:lnTo>
                  <a:lnTo>
                    <a:pt x="169938" y="166816"/>
                  </a:lnTo>
                  <a:cubicBezTo>
                    <a:pt x="172101" y="166816"/>
                    <a:pt x="174265" y="168623"/>
                    <a:pt x="174265" y="171514"/>
                  </a:cubicBezTo>
                  <a:cubicBezTo>
                    <a:pt x="174265" y="173682"/>
                    <a:pt x="172101" y="175851"/>
                    <a:pt x="169938" y="175851"/>
                  </a:cubicBezTo>
                  <a:lnTo>
                    <a:pt x="56714" y="175851"/>
                  </a:lnTo>
                  <a:cubicBezTo>
                    <a:pt x="54551" y="175851"/>
                    <a:pt x="52387" y="173682"/>
                    <a:pt x="52387" y="171514"/>
                  </a:cubicBezTo>
                  <a:cubicBezTo>
                    <a:pt x="52387" y="168623"/>
                    <a:pt x="54551" y="166816"/>
                    <a:pt x="56714" y="166816"/>
                  </a:cubicBezTo>
                  <a:lnTo>
                    <a:pt x="102508" y="166816"/>
                  </a:lnTo>
                  <a:lnTo>
                    <a:pt x="74022" y="137906"/>
                  </a:lnTo>
                  <a:cubicBezTo>
                    <a:pt x="52387" y="116223"/>
                    <a:pt x="52387" y="80807"/>
                    <a:pt x="74022" y="59124"/>
                  </a:cubicBezTo>
                  <a:cubicBezTo>
                    <a:pt x="84479" y="48644"/>
                    <a:pt x="98542" y="42862"/>
                    <a:pt x="113326" y="42862"/>
                  </a:cubicBezTo>
                  <a:close/>
                  <a:moveTo>
                    <a:pt x="111852" y="8987"/>
                  </a:moveTo>
                  <a:cubicBezTo>
                    <a:pt x="84159" y="8987"/>
                    <a:pt x="58624" y="19771"/>
                    <a:pt x="38843" y="39182"/>
                  </a:cubicBezTo>
                  <a:cubicBezTo>
                    <a:pt x="19422" y="58594"/>
                    <a:pt x="8632" y="84476"/>
                    <a:pt x="8632" y="112155"/>
                  </a:cubicBezTo>
                  <a:cubicBezTo>
                    <a:pt x="8632" y="139474"/>
                    <a:pt x="19422" y="165356"/>
                    <a:pt x="38843" y="185127"/>
                  </a:cubicBezTo>
                  <a:cubicBezTo>
                    <a:pt x="58624" y="204539"/>
                    <a:pt x="84159" y="214963"/>
                    <a:pt x="111852" y="214963"/>
                  </a:cubicBezTo>
                  <a:cubicBezTo>
                    <a:pt x="139186" y="214963"/>
                    <a:pt x="165441" y="204539"/>
                    <a:pt x="184862" y="185127"/>
                  </a:cubicBezTo>
                  <a:cubicBezTo>
                    <a:pt x="204283" y="165356"/>
                    <a:pt x="215073" y="139474"/>
                    <a:pt x="215073" y="112155"/>
                  </a:cubicBezTo>
                  <a:cubicBezTo>
                    <a:pt x="215073" y="84476"/>
                    <a:pt x="204283" y="58594"/>
                    <a:pt x="184862" y="39182"/>
                  </a:cubicBezTo>
                  <a:cubicBezTo>
                    <a:pt x="165441" y="19771"/>
                    <a:pt x="139186" y="8987"/>
                    <a:pt x="111852" y="8987"/>
                  </a:cubicBezTo>
                  <a:close/>
                  <a:moveTo>
                    <a:pt x="111852" y="0"/>
                  </a:moveTo>
                  <a:cubicBezTo>
                    <a:pt x="142063" y="0"/>
                    <a:pt x="170116" y="11863"/>
                    <a:pt x="190976" y="32712"/>
                  </a:cubicBezTo>
                  <a:cubicBezTo>
                    <a:pt x="212195" y="54280"/>
                    <a:pt x="223704" y="82319"/>
                    <a:pt x="223704" y="112155"/>
                  </a:cubicBezTo>
                  <a:cubicBezTo>
                    <a:pt x="223704" y="135520"/>
                    <a:pt x="216511" y="157448"/>
                    <a:pt x="203564" y="176140"/>
                  </a:cubicBezTo>
                  <a:lnTo>
                    <a:pt x="222266" y="194833"/>
                  </a:lnTo>
                  <a:lnTo>
                    <a:pt x="226582" y="190519"/>
                  </a:lnTo>
                  <a:cubicBezTo>
                    <a:pt x="228380" y="188722"/>
                    <a:pt x="231257" y="188722"/>
                    <a:pt x="233055" y="190519"/>
                  </a:cubicBezTo>
                  <a:lnTo>
                    <a:pt x="288442" y="246237"/>
                  </a:lnTo>
                  <a:cubicBezTo>
                    <a:pt x="294916" y="252348"/>
                    <a:pt x="294916" y="262773"/>
                    <a:pt x="288442" y="269243"/>
                  </a:cubicBezTo>
                  <a:lnTo>
                    <a:pt x="269021" y="288654"/>
                  </a:lnTo>
                  <a:cubicBezTo>
                    <a:pt x="265784" y="291890"/>
                    <a:pt x="261828" y="293328"/>
                    <a:pt x="257512" y="293328"/>
                  </a:cubicBezTo>
                  <a:cubicBezTo>
                    <a:pt x="253196" y="293328"/>
                    <a:pt x="249240" y="291890"/>
                    <a:pt x="246003" y="288654"/>
                  </a:cubicBezTo>
                  <a:lnTo>
                    <a:pt x="190616" y="233296"/>
                  </a:lnTo>
                  <a:cubicBezTo>
                    <a:pt x="188458" y="231139"/>
                    <a:pt x="188458" y="228623"/>
                    <a:pt x="190616" y="226826"/>
                  </a:cubicBezTo>
                  <a:lnTo>
                    <a:pt x="194572" y="222512"/>
                  </a:lnTo>
                  <a:lnTo>
                    <a:pt x="176230" y="203820"/>
                  </a:lnTo>
                  <a:cubicBezTo>
                    <a:pt x="157169" y="217120"/>
                    <a:pt x="135230" y="224309"/>
                    <a:pt x="111852" y="224309"/>
                  </a:cubicBezTo>
                  <a:cubicBezTo>
                    <a:pt x="82001" y="224309"/>
                    <a:pt x="53948" y="212087"/>
                    <a:pt x="32729" y="191238"/>
                  </a:cubicBezTo>
                  <a:cubicBezTo>
                    <a:pt x="11509" y="170029"/>
                    <a:pt x="0" y="141991"/>
                    <a:pt x="0" y="112155"/>
                  </a:cubicBezTo>
                  <a:cubicBezTo>
                    <a:pt x="0" y="82319"/>
                    <a:pt x="11509" y="54280"/>
                    <a:pt x="32729" y="32712"/>
                  </a:cubicBezTo>
                  <a:cubicBezTo>
                    <a:pt x="53948" y="11863"/>
                    <a:pt x="82001" y="0"/>
                    <a:pt x="111852" y="0"/>
                  </a:cubicBezTo>
                  <a:close/>
                </a:path>
              </a:pathLst>
            </a:custGeom>
            <a:solidFill>
              <a:sysClr val="window" lastClr="FFFFFF"/>
            </a:solidFill>
            <a:ln>
              <a:noFill/>
            </a:ln>
          </p:spPr>
          <p:txBody>
            <a:bodyPr anchor="ctr"/>
            <a:lstStyle/>
            <a:p>
              <a:pPr defTabSz="685800">
                <a:defRPr/>
              </a:pPr>
              <a:endParaRPr lang="en-US" sz="1200" kern="0">
                <a:solidFill>
                  <a:prstClr val="black"/>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AA7787AC-EB06-4305-9DE2-65077311EA0A}"/>
                </a:ext>
              </a:extLst>
            </p:cNvPr>
            <p:cNvSpPr txBox="1"/>
            <p:nvPr/>
          </p:nvSpPr>
          <p:spPr>
            <a:xfrm>
              <a:off x="768156" y="3143110"/>
              <a:ext cx="897078" cy="589830"/>
            </a:xfrm>
            <a:prstGeom prst="rect">
              <a:avLst/>
            </a:prstGeom>
            <a:noFill/>
          </p:spPr>
          <p:txBody>
            <a:bodyPr wrap="none" rtlCol="0" anchor="ctr">
              <a:spAutoFit/>
            </a:bodyPr>
            <a:lstStyle/>
            <a:p>
              <a:pPr algn="ctr" defTabSz="685800">
                <a:defRPr/>
              </a:pPr>
              <a:r>
                <a:rPr lang="en-US" sz="1200" b="1" kern="0" dirty="0">
                  <a:solidFill>
                    <a:prstClr val="white"/>
                  </a:solidFill>
                  <a:latin typeface="Arial" panose="020B0604020202020204" pitchFamily="34" charset="0"/>
                  <a:cs typeface="Arial" panose="020B0604020202020204" pitchFamily="34" charset="0"/>
                </a:rPr>
                <a:t>1</a:t>
              </a:r>
              <a:r>
                <a:rPr lang="en-US" sz="1200" kern="0" dirty="0">
                  <a:solidFill>
                    <a:prstClr val="white"/>
                  </a:solidFill>
                  <a:latin typeface="Arial" panose="020B0604020202020204" pitchFamily="34" charset="0"/>
                  <a:cs typeface="Arial" panose="020B0604020202020204" pitchFamily="34" charset="0"/>
                </a:rPr>
                <a:t> </a:t>
              </a:r>
            </a:p>
            <a:p>
              <a:pPr algn="ctr" defTabSz="685800">
                <a:defRPr/>
              </a:pPr>
              <a:r>
                <a:rPr lang="en-US" sz="1200" kern="0" dirty="0">
                  <a:solidFill>
                    <a:prstClr val="white"/>
                  </a:solidFill>
                  <a:latin typeface="Arial" panose="020B0604020202020204" pitchFamily="34" charset="0"/>
                  <a:cs typeface="Arial" panose="020B0604020202020204" pitchFamily="34" charset="0"/>
                </a:rPr>
                <a:t>Diagnostic</a:t>
              </a:r>
            </a:p>
            <a:p>
              <a:pPr algn="ctr" defTabSz="685800">
                <a:defRPr/>
              </a:pPr>
              <a:r>
                <a:rPr lang="en-US" sz="1200" kern="0" dirty="0">
                  <a:solidFill>
                    <a:prstClr val="white"/>
                  </a:solidFill>
                  <a:latin typeface="Arial" panose="020B0604020202020204" pitchFamily="34" charset="0"/>
                  <a:cs typeface="Arial" panose="020B0604020202020204" pitchFamily="34" charset="0"/>
                </a:rPr>
                <a:t>Study</a:t>
              </a:r>
            </a:p>
          </p:txBody>
        </p:sp>
        <p:sp>
          <p:nvSpPr>
            <p:cNvPr id="34" name="TextBox 33">
              <a:extLst>
                <a:ext uri="{FF2B5EF4-FFF2-40B4-BE49-F238E27FC236}">
                  <a16:creationId xmlns:a16="http://schemas.microsoft.com/office/drawing/2014/main" id="{B1A33EC4-B0F8-4CB7-A2C0-0E0FA8AA377B}"/>
                </a:ext>
              </a:extLst>
            </p:cNvPr>
            <p:cNvSpPr txBox="1"/>
            <p:nvPr/>
          </p:nvSpPr>
          <p:spPr>
            <a:xfrm>
              <a:off x="2206832" y="3143109"/>
              <a:ext cx="1375029" cy="589830"/>
            </a:xfrm>
            <a:prstGeom prst="rect">
              <a:avLst/>
            </a:prstGeom>
            <a:noFill/>
          </p:spPr>
          <p:txBody>
            <a:bodyPr wrap="none" rtlCol="0" anchor="ctr">
              <a:spAutoFit/>
            </a:bodyPr>
            <a:lstStyle/>
            <a:p>
              <a:pPr algn="ctr" defTabSz="685800">
                <a:defRPr/>
              </a:pPr>
              <a:r>
                <a:rPr lang="en-US" sz="1200" b="1" kern="0" dirty="0">
                  <a:solidFill>
                    <a:prstClr val="white"/>
                  </a:solidFill>
                  <a:latin typeface="Arial" panose="020B0604020202020204" pitchFamily="34" charset="0"/>
                  <a:cs typeface="Arial" panose="020B0604020202020204" pitchFamily="34" charset="0"/>
                </a:rPr>
                <a:t>2</a:t>
              </a:r>
            </a:p>
            <a:p>
              <a:pPr algn="ctr" defTabSz="685800">
                <a:defRPr/>
              </a:pPr>
              <a:r>
                <a:rPr lang="en-US" sz="1200" kern="0" dirty="0">
                  <a:solidFill>
                    <a:prstClr val="white"/>
                  </a:solidFill>
                  <a:latin typeface="Arial" panose="020B0604020202020204" pitchFamily="34" charset="0"/>
                  <a:cs typeface="Arial" panose="020B0604020202020204" pitchFamily="34" charset="0"/>
                </a:rPr>
                <a:t>Trend &amp; Scenario</a:t>
              </a:r>
            </a:p>
            <a:p>
              <a:pPr algn="ctr" defTabSz="685800">
                <a:defRPr/>
              </a:pPr>
              <a:r>
                <a:rPr lang="en-US" sz="1200" kern="0" dirty="0">
                  <a:solidFill>
                    <a:prstClr val="white"/>
                  </a:solidFill>
                  <a:latin typeface="Arial" panose="020B0604020202020204" pitchFamily="34" charset="0"/>
                  <a:cs typeface="Arial" panose="020B0604020202020204" pitchFamily="34" charset="0"/>
                </a:rPr>
                <a:t>Analysis </a:t>
              </a:r>
            </a:p>
          </p:txBody>
        </p:sp>
        <p:sp>
          <p:nvSpPr>
            <p:cNvPr id="35" name="TextBox 34">
              <a:extLst>
                <a:ext uri="{FF2B5EF4-FFF2-40B4-BE49-F238E27FC236}">
                  <a16:creationId xmlns:a16="http://schemas.microsoft.com/office/drawing/2014/main" id="{34E32B6F-3A01-4499-8EED-0992082AD1EB}"/>
                </a:ext>
              </a:extLst>
            </p:cNvPr>
            <p:cNvSpPr txBox="1"/>
            <p:nvPr/>
          </p:nvSpPr>
          <p:spPr>
            <a:xfrm>
              <a:off x="4216974" y="3143111"/>
              <a:ext cx="710053" cy="589830"/>
            </a:xfrm>
            <a:prstGeom prst="rect">
              <a:avLst/>
            </a:prstGeom>
            <a:noFill/>
          </p:spPr>
          <p:txBody>
            <a:bodyPr wrap="none" rtlCol="0" anchor="ctr">
              <a:spAutoFit/>
            </a:bodyPr>
            <a:lstStyle/>
            <a:p>
              <a:pPr algn="ctr" defTabSz="685800">
                <a:defRPr/>
              </a:pPr>
              <a:r>
                <a:rPr lang="en-US" sz="1200" b="1" kern="0" dirty="0">
                  <a:solidFill>
                    <a:prstClr val="white"/>
                  </a:solidFill>
                  <a:latin typeface="Arial" panose="020B0604020202020204" pitchFamily="34" charset="0"/>
                  <a:cs typeface="Arial" panose="020B0604020202020204" pitchFamily="34" charset="0"/>
                </a:rPr>
                <a:t>3</a:t>
              </a:r>
            </a:p>
            <a:p>
              <a:pPr algn="ctr" defTabSz="685800">
                <a:defRPr/>
              </a:pPr>
              <a:r>
                <a:rPr lang="en-US" sz="1200" kern="0" dirty="0">
                  <a:solidFill>
                    <a:prstClr val="white"/>
                  </a:solidFill>
                  <a:latin typeface="Arial" panose="020B0604020202020204" pitchFamily="34" charset="0"/>
                  <a:cs typeface="Arial" panose="020B0604020202020204" pitchFamily="34" charset="0"/>
                </a:rPr>
                <a:t>Desired</a:t>
              </a:r>
            </a:p>
            <a:p>
              <a:pPr algn="ctr" defTabSz="685800">
                <a:defRPr/>
              </a:pPr>
              <a:r>
                <a:rPr lang="en-US" sz="1200" kern="0" dirty="0">
                  <a:solidFill>
                    <a:prstClr val="white"/>
                  </a:solidFill>
                  <a:latin typeface="Arial" panose="020B0604020202020204" pitchFamily="34" charset="0"/>
                  <a:cs typeface="Arial" panose="020B0604020202020204" pitchFamily="34" charset="0"/>
                </a:rPr>
                <a:t>Future</a:t>
              </a:r>
            </a:p>
          </p:txBody>
        </p:sp>
        <p:sp>
          <p:nvSpPr>
            <p:cNvPr id="36" name="TextBox 35">
              <a:extLst>
                <a:ext uri="{FF2B5EF4-FFF2-40B4-BE49-F238E27FC236}">
                  <a16:creationId xmlns:a16="http://schemas.microsoft.com/office/drawing/2014/main" id="{0FACB426-4123-436C-B8DF-720A63343037}"/>
                </a:ext>
              </a:extLst>
            </p:cNvPr>
            <p:cNvSpPr txBox="1"/>
            <p:nvPr/>
          </p:nvSpPr>
          <p:spPr>
            <a:xfrm>
              <a:off x="5753960" y="3143111"/>
              <a:ext cx="991389" cy="589830"/>
            </a:xfrm>
            <a:prstGeom prst="rect">
              <a:avLst/>
            </a:prstGeom>
            <a:noFill/>
          </p:spPr>
          <p:txBody>
            <a:bodyPr wrap="none" rtlCol="0" anchor="ctr">
              <a:spAutoFit/>
            </a:bodyPr>
            <a:lstStyle/>
            <a:p>
              <a:pPr algn="ctr" defTabSz="685800">
                <a:defRPr/>
              </a:pPr>
              <a:r>
                <a:rPr lang="en-US" sz="1200" b="1" kern="0" dirty="0">
                  <a:solidFill>
                    <a:prstClr val="white"/>
                  </a:solidFill>
                  <a:latin typeface="Arial" panose="020B0604020202020204" pitchFamily="34" charset="0"/>
                  <a:cs typeface="Arial" panose="020B0604020202020204" pitchFamily="34" charset="0"/>
                </a:rPr>
                <a:t>4</a:t>
              </a:r>
            </a:p>
            <a:p>
              <a:pPr algn="ctr" defTabSz="685800">
                <a:defRPr/>
              </a:pPr>
              <a:r>
                <a:rPr lang="en-US" sz="1200" kern="0" dirty="0">
                  <a:solidFill>
                    <a:prstClr val="white"/>
                  </a:solidFill>
                  <a:latin typeface="Arial" panose="020B0604020202020204" pitchFamily="34" charset="0"/>
                  <a:cs typeface="Arial" panose="020B0604020202020204" pitchFamily="34" charset="0"/>
                </a:rPr>
                <a:t>Strategy</a:t>
              </a:r>
            </a:p>
            <a:p>
              <a:pPr algn="ctr" defTabSz="685800">
                <a:defRPr/>
              </a:pPr>
              <a:r>
                <a:rPr lang="en-US" sz="1200" kern="0" dirty="0">
                  <a:solidFill>
                    <a:prstClr val="white"/>
                  </a:solidFill>
                  <a:latin typeface="Arial" panose="020B0604020202020204" pitchFamily="34" charset="0"/>
                  <a:cs typeface="Arial" panose="020B0604020202020204" pitchFamily="34" charset="0"/>
                </a:rPr>
                <a:t>Formulation</a:t>
              </a:r>
            </a:p>
          </p:txBody>
        </p:sp>
        <p:sp>
          <p:nvSpPr>
            <p:cNvPr id="37" name="TextBox 36">
              <a:extLst>
                <a:ext uri="{FF2B5EF4-FFF2-40B4-BE49-F238E27FC236}">
                  <a16:creationId xmlns:a16="http://schemas.microsoft.com/office/drawing/2014/main" id="{2BDEFDEC-462D-43F8-A49E-29BFBB40F12E}"/>
                </a:ext>
              </a:extLst>
            </p:cNvPr>
            <p:cNvSpPr txBox="1"/>
            <p:nvPr/>
          </p:nvSpPr>
          <p:spPr>
            <a:xfrm>
              <a:off x="7312526" y="3143109"/>
              <a:ext cx="1229566" cy="589830"/>
            </a:xfrm>
            <a:prstGeom prst="rect">
              <a:avLst/>
            </a:prstGeom>
            <a:noFill/>
          </p:spPr>
          <p:txBody>
            <a:bodyPr wrap="none" rtlCol="0" anchor="ctr">
              <a:spAutoFit/>
            </a:bodyPr>
            <a:lstStyle/>
            <a:p>
              <a:pPr algn="ctr" defTabSz="685800">
                <a:defRPr/>
              </a:pPr>
              <a:r>
                <a:rPr lang="en-US" sz="1200" b="1" kern="0" dirty="0">
                  <a:solidFill>
                    <a:prstClr val="white"/>
                  </a:solidFill>
                  <a:latin typeface="Arial" panose="020B0604020202020204" pitchFamily="34" charset="0"/>
                  <a:cs typeface="Arial" panose="020B0604020202020204" pitchFamily="34" charset="0"/>
                </a:rPr>
                <a:t>5</a:t>
              </a:r>
            </a:p>
            <a:p>
              <a:pPr algn="ctr" defTabSz="685800">
                <a:defRPr/>
              </a:pPr>
              <a:r>
                <a:rPr lang="en-US" sz="1200" kern="0" dirty="0">
                  <a:solidFill>
                    <a:prstClr val="white"/>
                  </a:solidFill>
                  <a:latin typeface="Arial" panose="020B0604020202020204" pitchFamily="34" charset="0"/>
                  <a:cs typeface="Arial" panose="020B0604020202020204" pitchFamily="34" charset="0"/>
                </a:rPr>
                <a:t>Outputs &amp; </a:t>
              </a:r>
            </a:p>
            <a:p>
              <a:pPr algn="ctr" defTabSz="685800">
                <a:defRPr/>
              </a:pPr>
              <a:r>
                <a:rPr lang="en-US" sz="1200" kern="0" dirty="0">
                  <a:solidFill>
                    <a:prstClr val="white"/>
                  </a:solidFill>
                  <a:latin typeface="Arial" panose="020B0604020202020204" pitchFamily="34" charset="0"/>
                  <a:cs typeface="Arial" panose="020B0604020202020204" pitchFamily="34" charset="0"/>
                </a:rPr>
                <a:t>Implementation</a:t>
              </a:r>
            </a:p>
          </p:txBody>
        </p:sp>
      </p:grpSp>
    </p:spTree>
    <p:extLst>
      <p:ext uri="{BB962C8B-B14F-4D97-AF65-F5344CB8AC3E}">
        <p14:creationId xmlns:p14="http://schemas.microsoft.com/office/powerpoint/2010/main" val="34957581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225530" y="5212858"/>
            <a:ext cx="1408510" cy="222498"/>
          </a:xfrm>
        </p:spPr>
        <p:txBody>
          <a:bodyPr/>
          <a:lstStyle/>
          <a:p>
            <a:pPr defTabSz="557213"/>
            <a:fld id="{39AC5568-C467-DA4E-A229-6C912B895CA4}" type="slidenum">
              <a:rPr lang="en-US">
                <a:solidFill>
                  <a:prstClr val="black">
                    <a:tint val="75000"/>
                  </a:prstClr>
                </a:solidFill>
                <a:latin typeface="Calibri"/>
              </a:rPr>
              <a:pPr defTabSz="557213"/>
              <a:t>88</a:t>
            </a:fld>
            <a:endParaRPr lang="en-US" dirty="0">
              <a:solidFill>
                <a:prstClr val="black">
                  <a:tint val="75000"/>
                </a:prstClr>
              </a:solidFill>
              <a:latin typeface="Calibri"/>
            </a:endParaRPr>
          </a:p>
        </p:txBody>
      </p:sp>
      <p:sp>
        <p:nvSpPr>
          <p:cNvPr id="13" name="TextBox 12"/>
          <p:cNvSpPr txBox="1"/>
          <p:nvPr/>
        </p:nvSpPr>
        <p:spPr>
          <a:xfrm>
            <a:off x="637978" y="266358"/>
            <a:ext cx="8321040" cy="461665"/>
          </a:xfrm>
          <a:prstGeom prst="rect">
            <a:avLst/>
          </a:prstGeom>
          <a:solidFill>
            <a:srgbClr val="FFC000"/>
          </a:solidFill>
        </p:spPr>
        <p:txBody>
          <a:bodyPr wrap="square" rtlCol="0">
            <a:spAutoFit/>
          </a:bodyPr>
          <a:lstStyle/>
          <a:p>
            <a:pPr marL="76200" algn="ctr" defTabSz="914400"/>
            <a:r>
              <a:rPr lang="en-ZA" sz="2400" b="1" dirty="0">
                <a:solidFill>
                  <a:prstClr val="black"/>
                </a:solidFill>
                <a:latin typeface="Arial Black" panose="020B0A04020102020204" pitchFamily="34" charset="0"/>
                <a:cs typeface="Arial" panose="020B0604020202020204" pitchFamily="34" charset="0"/>
              </a:rPr>
              <a:t>DEVELOPMENT OF THE DDM ONE PLANS</a:t>
            </a:r>
          </a:p>
        </p:txBody>
      </p:sp>
      <p:sp>
        <p:nvSpPr>
          <p:cNvPr id="5" name="Rectangle 4"/>
          <p:cNvSpPr/>
          <p:nvPr/>
        </p:nvSpPr>
        <p:spPr>
          <a:xfrm>
            <a:off x="496933" y="1060439"/>
            <a:ext cx="8865704" cy="4847994"/>
          </a:xfrm>
          <a:prstGeom prst="rect">
            <a:avLst/>
          </a:prstGeom>
        </p:spPr>
        <p:txBody>
          <a:bodyPr wrap="square">
            <a:spAutoFit/>
          </a:bodyPr>
          <a:lstStyle/>
          <a:p>
            <a:pPr marL="257175" indent="-257175" algn="just" defTabSz="342900">
              <a:lnSpc>
                <a:spcPct val="150000"/>
              </a:lnSpc>
              <a:buFont typeface="Wingdings" panose="05000000000000000000" pitchFamily="2" charset="2"/>
              <a:buChar char="q"/>
            </a:pPr>
            <a:r>
              <a:rPr lang="en-GB" sz="1600" dirty="0">
                <a:solidFill>
                  <a:prstClr val="black"/>
                </a:solidFill>
                <a:latin typeface="Arial" panose="020B0604020202020204" pitchFamily="34" charset="0"/>
                <a:ea typeface="ＭＳ Ｐゴシック" pitchFamily="34" charset="-128"/>
                <a:cs typeface="Arial" panose="020B0604020202020204" pitchFamily="34" charset="0"/>
                <a:sym typeface="Arial"/>
              </a:rPr>
              <a:t>The Ehlanzeni district finalised its fully fledged DDM District One Plan which was adopted by Council on </a:t>
            </a:r>
            <a:r>
              <a:rPr lang="en-GB" sz="1600" u="sng" dirty="0">
                <a:solidFill>
                  <a:prstClr val="black"/>
                </a:solidFill>
                <a:latin typeface="Arial" panose="020B0604020202020204" pitchFamily="34" charset="0"/>
                <a:ea typeface="ＭＳ Ｐゴシック" pitchFamily="34" charset="-128"/>
                <a:cs typeface="Arial" panose="020B0604020202020204" pitchFamily="34" charset="0"/>
                <a:sym typeface="Arial"/>
              </a:rPr>
              <a:t>27 May 2021</a:t>
            </a:r>
            <a:r>
              <a:rPr lang="en-GB" sz="1600" dirty="0">
                <a:solidFill>
                  <a:prstClr val="black"/>
                </a:solidFill>
                <a:latin typeface="Arial" panose="020B0604020202020204" pitchFamily="34" charset="0"/>
                <a:ea typeface="ＭＳ Ｐゴシック" pitchFamily="34" charset="-128"/>
                <a:cs typeface="Arial" panose="020B0604020202020204" pitchFamily="34" charset="0"/>
                <a:sym typeface="Arial"/>
              </a:rPr>
              <a:t> simultaneous with its 2021/22 reviewed IDP. </a:t>
            </a:r>
          </a:p>
          <a:p>
            <a:pPr marL="257175" indent="-257175" algn="just" defTabSz="342900">
              <a:lnSpc>
                <a:spcPct val="150000"/>
              </a:lnSpc>
              <a:buFont typeface="Wingdings" panose="05000000000000000000" pitchFamily="2" charset="2"/>
              <a:buChar char="q"/>
            </a:pPr>
            <a:r>
              <a:rPr lang="en-GB" sz="1600" dirty="0">
                <a:solidFill>
                  <a:prstClr val="black"/>
                </a:solidFill>
                <a:latin typeface="Arial" panose="020B0604020202020204" pitchFamily="34" charset="0"/>
                <a:ea typeface="ＭＳ Ｐゴシック" pitchFamily="34" charset="-128"/>
                <a:cs typeface="Arial" panose="020B0604020202020204" pitchFamily="34" charset="0"/>
                <a:sym typeface="Arial"/>
              </a:rPr>
              <a:t>The Nkangala </a:t>
            </a:r>
            <a:r>
              <a:rPr lang="en-ZA" sz="1600" dirty="0">
                <a:solidFill>
                  <a:prstClr val="black"/>
                </a:solidFill>
                <a:latin typeface="Arial" panose="020B0604020202020204" pitchFamily="34" charset="0"/>
                <a:ea typeface="ＭＳ Ｐゴシック" pitchFamily="34" charset="-128"/>
                <a:cs typeface="Arial" panose="020B0604020202020204" pitchFamily="34" charset="0"/>
                <a:sym typeface="Arial"/>
              </a:rPr>
              <a:t>District DDM One Plan was adopted by the council on the </a:t>
            </a:r>
            <a:r>
              <a:rPr lang="en-ZA" sz="1600" u="sng" dirty="0">
                <a:solidFill>
                  <a:prstClr val="black"/>
                </a:solidFill>
                <a:latin typeface="Arial" panose="020B0604020202020204" pitchFamily="34" charset="0"/>
                <a:ea typeface="ＭＳ Ｐゴシック" pitchFamily="34" charset="-128"/>
                <a:cs typeface="Arial" panose="020B0604020202020204" pitchFamily="34" charset="0"/>
                <a:sym typeface="Arial"/>
              </a:rPr>
              <a:t>28 July 2021 </a:t>
            </a:r>
            <a:r>
              <a:rPr lang="en-ZA" sz="1600" dirty="0">
                <a:solidFill>
                  <a:prstClr val="black"/>
                </a:solidFill>
                <a:latin typeface="Arial" panose="020B0604020202020204" pitchFamily="34" charset="0"/>
                <a:ea typeface="ＭＳ Ｐゴシック" pitchFamily="34" charset="-128"/>
                <a:cs typeface="Arial" panose="020B0604020202020204" pitchFamily="34" charset="0"/>
                <a:sym typeface="Arial"/>
              </a:rPr>
              <a:t>and all public participation processes were followed.</a:t>
            </a:r>
            <a:endParaRPr lang="en-ZA" sz="1600" dirty="0">
              <a:solidFill>
                <a:prstClr val="black"/>
              </a:solidFill>
              <a:latin typeface="Arial" panose="020B0604020202020204" pitchFamily="34" charset="0"/>
              <a:cs typeface="Arial" panose="020B0604020202020204" pitchFamily="34" charset="0"/>
              <a:sym typeface="Arial"/>
            </a:endParaRPr>
          </a:p>
          <a:p>
            <a:pPr marL="257175" indent="-257175" algn="just" defTabSz="342900">
              <a:lnSpc>
                <a:spcPct val="150000"/>
              </a:lnSpc>
              <a:buFont typeface="Wingdings" panose="05000000000000000000" pitchFamily="2" charset="2"/>
              <a:buChar char="q"/>
            </a:pPr>
            <a:r>
              <a:rPr lang="en-GB" sz="1600" dirty="0">
                <a:solidFill>
                  <a:prstClr val="black"/>
                </a:solidFill>
                <a:latin typeface="Arial" panose="020B0604020202020204" pitchFamily="34" charset="0"/>
                <a:ea typeface="ＭＳ Ｐゴシック" pitchFamily="34" charset="-128"/>
                <a:cs typeface="Arial" panose="020B0604020202020204" pitchFamily="34" charset="0"/>
                <a:sym typeface="Arial"/>
              </a:rPr>
              <a:t>The Gert Sibande District DDM One Plan was adopted by the DDM Council of the district on the </a:t>
            </a:r>
            <a:r>
              <a:rPr lang="en-GB" sz="1600" u="sng" dirty="0">
                <a:solidFill>
                  <a:prstClr val="black"/>
                </a:solidFill>
                <a:latin typeface="Arial" panose="020B0604020202020204" pitchFamily="34" charset="0"/>
                <a:ea typeface="ＭＳ Ｐゴシック" pitchFamily="34" charset="-128"/>
                <a:cs typeface="Arial" panose="020B0604020202020204" pitchFamily="34" charset="0"/>
                <a:sym typeface="Arial"/>
              </a:rPr>
              <a:t>27 August 2021</a:t>
            </a:r>
            <a:r>
              <a:rPr lang="en-GB" sz="1600" dirty="0">
                <a:solidFill>
                  <a:prstClr val="black"/>
                </a:solidFill>
                <a:latin typeface="Arial" panose="020B0604020202020204" pitchFamily="34" charset="0"/>
                <a:ea typeface="ＭＳ Ｐゴシック" pitchFamily="34" charset="-128"/>
                <a:cs typeface="Arial" panose="020B0604020202020204" pitchFamily="34" charset="0"/>
                <a:sym typeface="Arial"/>
              </a:rPr>
              <a:t> and all public participation processes were followed. </a:t>
            </a:r>
          </a:p>
          <a:p>
            <a:pPr marL="257175" indent="-257175" algn="just" defTabSz="342900">
              <a:lnSpc>
                <a:spcPct val="150000"/>
              </a:lnSpc>
              <a:buFont typeface="Wingdings" panose="05000000000000000000" pitchFamily="2" charset="2"/>
              <a:buChar char="q"/>
            </a:pPr>
            <a:r>
              <a:rPr lang="en-GB" sz="1600" dirty="0">
                <a:solidFill>
                  <a:prstClr val="black"/>
                </a:solidFill>
                <a:latin typeface="Arial" panose="020B0604020202020204" pitchFamily="34" charset="0"/>
                <a:ea typeface="ＭＳ Ｐゴシック" pitchFamily="34" charset="-128"/>
                <a:cs typeface="Arial" panose="020B0604020202020204" pitchFamily="34" charset="0"/>
                <a:sym typeface="Arial"/>
              </a:rPr>
              <a:t>The endorsed One plans were submitted to National DCOG in 2021 and were subjected to evaluations through the National One Plan Quality Assurance Framework conducted by a National Assessment Panel comprising of nominated officials from National Departments. </a:t>
            </a:r>
          </a:p>
          <a:p>
            <a:pPr marL="257175" indent="-257175" algn="just" defTabSz="342900">
              <a:lnSpc>
                <a:spcPct val="150000"/>
              </a:lnSpc>
              <a:buFont typeface="Wingdings" panose="05000000000000000000" pitchFamily="2" charset="2"/>
              <a:buChar char="q"/>
            </a:pPr>
            <a:r>
              <a:rPr lang="en-GB" sz="1600" dirty="0">
                <a:solidFill>
                  <a:prstClr val="black"/>
                </a:solidFill>
                <a:latin typeface="Arial" panose="020B0604020202020204" pitchFamily="34" charset="0"/>
                <a:ea typeface="ＭＳ Ｐゴシック" pitchFamily="34" charset="-128"/>
                <a:cs typeface="Arial" panose="020B0604020202020204" pitchFamily="34" charset="0"/>
                <a:sym typeface="Arial"/>
              </a:rPr>
              <a:t>A Provincial Feedback session on the evaluation outcomes was held with DCOG, COGTA, OTP and the three district municipalities on 18 March 2022.</a:t>
            </a:r>
          </a:p>
          <a:p>
            <a:pPr marL="257175" indent="-257175" algn="just" defTabSz="342900">
              <a:lnSpc>
                <a:spcPct val="150000"/>
              </a:lnSpc>
              <a:buSzPts val="1200"/>
              <a:buFont typeface="Wingdings" panose="05000000000000000000" pitchFamily="2" charset="2"/>
              <a:buChar char="q"/>
            </a:pPr>
            <a:r>
              <a:rPr lang="en-GB" sz="1600" dirty="0">
                <a:solidFill>
                  <a:prstClr val="black"/>
                </a:solidFill>
                <a:latin typeface="Arial" panose="020B0604020202020204" pitchFamily="34" charset="0"/>
                <a:ea typeface="ＭＳ Ｐゴシック" pitchFamily="34" charset="-128"/>
                <a:cs typeface="Arial" panose="020B0604020202020204" pitchFamily="34" charset="0"/>
                <a:sym typeface="Arial"/>
              </a:rPr>
              <a:t>The Panel recommended that all One Plans must be reviewed to address identified gaps through a process to be led by DCOG in the current financial year by December 2022.</a:t>
            </a:r>
            <a:r>
              <a:rPr lang="en-ZA" sz="1600" dirty="0">
                <a:solidFill>
                  <a:prstClr val="black"/>
                </a:solidFill>
                <a:latin typeface="Arial" panose="020B0604020202020204" pitchFamily="34" charset="0"/>
                <a:ea typeface="ＭＳ Ｐゴシック" pitchFamily="34" charset="-128"/>
                <a:cs typeface="Arial" panose="020B0604020202020204" pitchFamily="34" charset="0"/>
              </a:rPr>
              <a:t> </a:t>
            </a:r>
          </a:p>
        </p:txBody>
      </p:sp>
    </p:spTree>
    <p:extLst>
      <p:ext uri="{BB962C8B-B14F-4D97-AF65-F5344CB8AC3E}">
        <p14:creationId xmlns:p14="http://schemas.microsoft.com/office/powerpoint/2010/main" val="31384660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38751"/>
            <a:ext cx="9144000" cy="877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ZA" sz="2400" b="1" dirty="0">
                <a:solidFill>
                  <a:prstClr val="black"/>
                </a:solidFill>
                <a:latin typeface="Arial Black" panose="020B0A04020102020204" pitchFamily="34" charset="0"/>
                <a:cs typeface="Arial" panose="020B0604020202020204" pitchFamily="34" charset="0"/>
              </a:rPr>
              <a:t>IMPLEMENTATION OF DDM ONE PLANS</a:t>
            </a:r>
          </a:p>
        </p:txBody>
      </p:sp>
      <p:sp>
        <p:nvSpPr>
          <p:cNvPr id="7171" name="Slide Number Placeholder 3"/>
          <p:cNvSpPr>
            <a:spLocks noGrp="1"/>
          </p:cNvSpPr>
          <p:nvPr>
            <p:ph type="sldNum" sz="quarter" idx="12"/>
          </p:nvPr>
        </p:nvSpPr>
        <p:spPr bwMode="auto">
          <a:xfrm>
            <a:off x="3412881" y="6131170"/>
            <a:ext cx="2133600" cy="33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954">
                <a:solidFill>
                  <a:schemeClr val="tx1"/>
                </a:solidFill>
                <a:latin typeface="Calibri" panose="020F0502020204030204" pitchFamily="34" charset="0"/>
              </a:defRPr>
            </a:lvl1pPr>
            <a:lvl2pPr marL="685817" indent="-263776">
              <a:spcBef>
                <a:spcPct val="20000"/>
              </a:spcBef>
              <a:buFont typeface="Arial" panose="020B0604020202020204" pitchFamily="34" charset="0"/>
              <a:buChar char="–"/>
              <a:defRPr sz="2585">
                <a:solidFill>
                  <a:schemeClr val="tx1"/>
                </a:solidFill>
                <a:latin typeface="Calibri" panose="020F0502020204030204" pitchFamily="34" charset="0"/>
              </a:defRPr>
            </a:lvl2pPr>
            <a:lvl3pPr marL="1055103" indent="-211021">
              <a:spcBef>
                <a:spcPct val="20000"/>
              </a:spcBef>
              <a:buFont typeface="Arial" panose="020B0604020202020204" pitchFamily="34" charset="0"/>
              <a:buChar char="•"/>
              <a:defRPr sz="2215">
                <a:solidFill>
                  <a:schemeClr val="tx1"/>
                </a:solidFill>
                <a:latin typeface="Calibri" panose="020F0502020204030204" pitchFamily="34" charset="0"/>
              </a:defRPr>
            </a:lvl3pPr>
            <a:lvl4pPr marL="1477145" indent="-211021">
              <a:spcBef>
                <a:spcPct val="20000"/>
              </a:spcBef>
              <a:buFont typeface="Arial" panose="020B0604020202020204" pitchFamily="34" charset="0"/>
              <a:buChar char="–"/>
              <a:defRPr sz="1846">
                <a:solidFill>
                  <a:schemeClr val="tx1"/>
                </a:solidFill>
                <a:latin typeface="Calibri" panose="020F0502020204030204" pitchFamily="34" charset="0"/>
              </a:defRPr>
            </a:lvl4pPr>
            <a:lvl5pPr marL="1899186" indent="-211021">
              <a:spcBef>
                <a:spcPct val="20000"/>
              </a:spcBef>
              <a:buFont typeface="Arial" panose="020B0604020202020204" pitchFamily="34" charset="0"/>
              <a:buChar char="»"/>
              <a:defRPr sz="1846">
                <a:solidFill>
                  <a:schemeClr val="tx1"/>
                </a:solidFill>
                <a:latin typeface="Calibri" panose="020F0502020204030204" pitchFamily="34" charset="0"/>
              </a:defRPr>
            </a:lvl5pPr>
            <a:lvl6pPr marL="2321227"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6pPr>
            <a:lvl7pPr marL="2743269"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7pPr>
            <a:lvl8pPr marL="3165310"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8pPr>
            <a:lvl9pPr marL="3587351"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9pPr>
          </a:lstStyle>
          <a:p>
            <a:pPr defTabSz="914400">
              <a:spcBef>
                <a:spcPct val="0"/>
              </a:spcBef>
              <a:buNone/>
            </a:pPr>
            <a:fld id="{310969A9-E3BE-4DD0-8775-A00584085157}" type="slidenum">
              <a:rPr lang="en-US" altLang="en-US" sz="1108">
                <a:solidFill>
                  <a:srgbClr val="898989"/>
                </a:solidFill>
              </a:rPr>
              <a:pPr defTabSz="914400">
                <a:spcBef>
                  <a:spcPct val="0"/>
                </a:spcBef>
                <a:buNone/>
              </a:pPr>
              <a:t>89</a:t>
            </a:fld>
            <a:endParaRPr lang="en-US" altLang="en-US" sz="1108" dirty="0">
              <a:solidFill>
                <a:srgbClr val="898989"/>
              </a:solidFill>
            </a:endParaRPr>
          </a:p>
        </p:txBody>
      </p:sp>
      <p:sp>
        <p:nvSpPr>
          <p:cNvPr id="10244" name="Rectangle 1"/>
          <p:cNvSpPr>
            <a:spLocks noChangeArrowheads="1"/>
          </p:cNvSpPr>
          <p:nvPr/>
        </p:nvSpPr>
        <p:spPr bwMode="auto">
          <a:xfrm>
            <a:off x="578827" y="179293"/>
            <a:ext cx="8768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a:buNone/>
            </a:pPr>
            <a:r>
              <a:rPr lang="en-ZA" sz="3600" b="1" dirty="0">
                <a:solidFill>
                  <a:prstClr val="black"/>
                </a:solidFill>
              </a:rPr>
              <a:t> </a:t>
            </a:r>
          </a:p>
        </p:txBody>
      </p:sp>
      <p:sp>
        <p:nvSpPr>
          <p:cNvPr id="5" name="Content Placeholder 4"/>
          <p:cNvSpPr>
            <a:spLocks noGrp="1"/>
          </p:cNvSpPr>
          <p:nvPr>
            <p:ph idx="1"/>
          </p:nvPr>
        </p:nvSpPr>
        <p:spPr>
          <a:xfrm>
            <a:off x="482797" y="916088"/>
            <a:ext cx="8864893" cy="4977817"/>
          </a:xfrm>
        </p:spPr>
        <p:txBody>
          <a:bodyPr>
            <a:noAutofit/>
          </a:bodyPr>
          <a:lstStyle/>
          <a:p>
            <a:pPr algn="just">
              <a:lnSpc>
                <a:spcPct val="120000"/>
              </a:lnSpc>
              <a:buSzPts val="1200"/>
              <a:buFont typeface="Wingdings" panose="05000000000000000000" pitchFamily="2" charset="2"/>
              <a:buChar char="q"/>
            </a:pPr>
            <a:r>
              <a:rPr lang="en-ZA" sz="1800" dirty="0">
                <a:latin typeface="Arial" panose="020B0604020202020204" pitchFamily="34" charset="0"/>
                <a:cs typeface="Arial" panose="020B0604020202020204" pitchFamily="34" charset="0"/>
              </a:rPr>
              <a:t>The province is amongst the successful provinces in the implementation of the district development model because all three districts have fully functional DDM governance structures and have adopted their DDM One Plans which incorporate catalytic projects aimed at responding to community needs, economic development and challenges.</a:t>
            </a:r>
          </a:p>
          <a:p>
            <a:pPr algn="just">
              <a:lnSpc>
                <a:spcPct val="120000"/>
              </a:lnSpc>
              <a:buSzPts val="1200"/>
              <a:buFont typeface="Wingdings" panose="05000000000000000000" pitchFamily="2" charset="2"/>
              <a:buChar char="q"/>
            </a:pPr>
            <a:endParaRPr lang="en-ZA" sz="1800" dirty="0">
              <a:latin typeface="Arial" panose="020B0604020202020204" pitchFamily="34" charset="0"/>
              <a:cs typeface="Arial" panose="020B0604020202020204" pitchFamily="34" charset="0"/>
            </a:endParaRPr>
          </a:p>
          <a:p>
            <a:pPr algn="just">
              <a:lnSpc>
                <a:spcPct val="120000"/>
              </a:lnSpc>
              <a:buSzPts val="1200"/>
              <a:buFont typeface="Wingdings" panose="05000000000000000000" pitchFamily="2" charset="2"/>
              <a:buChar char="q"/>
            </a:pPr>
            <a:r>
              <a:rPr lang="en-ZA" sz="1800" dirty="0">
                <a:latin typeface="Arial" panose="020B0604020202020204" pitchFamily="34" charset="0"/>
                <a:ea typeface="Times New Roman" panose="02020603050405020304" pitchFamily="18" charset="0"/>
                <a:cs typeface="Arial" panose="020B0604020202020204" pitchFamily="34" charset="0"/>
              </a:rPr>
              <a:t>On the 20 May 2022, the President of the Republic of South Africa hosted a DDM Imbizo in the province which entailed a business breakfast enabling the business community and civil society to engage with government on collaborative programmes and efforts towards investment, job creation and sustainability. </a:t>
            </a:r>
          </a:p>
          <a:p>
            <a:pPr algn="just">
              <a:lnSpc>
                <a:spcPct val="120000"/>
              </a:lnSpc>
              <a:buSzPts val="1200"/>
              <a:buFont typeface="Wingdings" panose="05000000000000000000" pitchFamily="2" charset="2"/>
              <a:buChar char="q"/>
            </a:pPr>
            <a:endParaRPr lang="en-ZA" sz="1800" dirty="0">
              <a:latin typeface="Arial" panose="020B0604020202020204" pitchFamily="34" charset="0"/>
              <a:ea typeface="Times New Roman" panose="02020603050405020304" pitchFamily="18" charset="0"/>
              <a:cs typeface="Arial" panose="020B0604020202020204" pitchFamily="34" charset="0"/>
            </a:endParaRPr>
          </a:p>
          <a:p>
            <a:pPr algn="just">
              <a:lnSpc>
                <a:spcPct val="120000"/>
              </a:lnSpc>
              <a:buSzPts val="1200"/>
              <a:buFont typeface="Wingdings" panose="05000000000000000000" pitchFamily="2" charset="2"/>
              <a:buChar char="q"/>
            </a:pPr>
            <a:r>
              <a:rPr lang="en-ZA" sz="1800" dirty="0">
                <a:latin typeface="Arial" panose="020B0604020202020204" pitchFamily="34" charset="0"/>
                <a:ea typeface="Times New Roman" panose="02020603050405020304" pitchFamily="18" charset="0"/>
                <a:cs typeface="Arial" panose="020B0604020202020204" pitchFamily="34" charset="0"/>
              </a:rPr>
              <a:t>This Imbizo also provided an opportunity to community members to engage government on community challenges and areas of intervention. We can confirm that all matters raised by communities are being followed up to display that indeed government works and is at work.</a:t>
            </a:r>
          </a:p>
        </p:txBody>
      </p:sp>
    </p:spTree>
    <p:extLst>
      <p:ext uri="{BB962C8B-B14F-4D97-AF65-F5344CB8AC3E}">
        <p14:creationId xmlns:p14="http://schemas.microsoft.com/office/powerpoint/2010/main" val="3880216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1"/>
          <p:cNvSpPr>
            <a:spLocks noChangeArrowheads="1"/>
          </p:cNvSpPr>
          <p:nvPr/>
        </p:nvSpPr>
        <p:spPr bwMode="auto">
          <a:xfrm>
            <a:off x="0" y="-1016"/>
            <a:ext cx="9906000" cy="467629"/>
          </a:xfrm>
          <a:prstGeom prst="rect">
            <a:avLst/>
          </a:prstGeom>
          <a:solidFill>
            <a:schemeClr val="accent4"/>
          </a:solidFill>
          <a:ln>
            <a:solidFill>
              <a:srgbClr val="000000"/>
            </a:solid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0" algn="ctr" eaLnBrk="1" hangingPunct="1">
              <a:lnSpc>
                <a:spcPct val="107000"/>
              </a:lnSpc>
              <a:spcAft>
                <a:spcPts val="800"/>
              </a:spcAft>
              <a:defRPr/>
            </a:pPr>
            <a:r>
              <a:rPr lang="en-ZA" b="1" dirty="0">
                <a:solidFill>
                  <a:prstClr val="black"/>
                </a:solidFill>
                <a:effectLst>
                  <a:outerShdw blurRad="38100" dist="38100" dir="2700000" algn="tl">
                    <a:srgbClr val="000000">
                      <a:alpha val="43137"/>
                    </a:srgbClr>
                  </a:outerShdw>
                </a:effectLst>
                <a:ea typeface="+mn-ea"/>
                <a:cs typeface="Arial" panose="020B0604020202020204" pitchFamily="34" charset="0"/>
              </a:rPr>
              <a:t>ESKOM DEBT AS AT AUGUST  2022</a:t>
            </a:r>
            <a:endParaRPr lang="en-ZA" sz="2000" b="1" dirty="0">
              <a:solidFill>
                <a:prstClr val="black"/>
              </a:solidFill>
              <a:latin typeface="Calibri"/>
              <a:ea typeface="Calibri" panose="020F0502020204030204" pitchFamily="34" charset="0"/>
              <a:cs typeface="Arial" panose="020B0604020202020204" pitchFamily="34" charset="0"/>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50">
                <a:solidFill>
                  <a:schemeClr val="tx1"/>
                </a:solidFill>
                <a:latin typeface="Arial" panose="020B0604020202020204" pitchFamily="34" charset="0"/>
                <a:ea typeface="MS PGothic" panose="020B0600070205080204" pitchFamily="34" charset="-128"/>
              </a:defRPr>
            </a:lvl1pPr>
            <a:lvl2pPr marL="603647" indent="-232172" eaLnBrk="0" hangingPunct="0">
              <a:defRPr sz="1950">
                <a:solidFill>
                  <a:schemeClr val="tx1"/>
                </a:solidFill>
                <a:latin typeface="Arial" panose="020B0604020202020204" pitchFamily="34" charset="0"/>
                <a:ea typeface="MS PGothic" panose="020B0600070205080204" pitchFamily="34" charset="-128"/>
              </a:defRPr>
            </a:lvl2pPr>
            <a:lvl3pPr marL="928688" indent="-185738" eaLnBrk="0" hangingPunct="0">
              <a:defRPr sz="1950">
                <a:solidFill>
                  <a:schemeClr val="tx1"/>
                </a:solidFill>
                <a:latin typeface="Arial" panose="020B0604020202020204" pitchFamily="34" charset="0"/>
                <a:ea typeface="MS PGothic" panose="020B0600070205080204" pitchFamily="34" charset="-128"/>
              </a:defRPr>
            </a:lvl3pPr>
            <a:lvl4pPr marL="1300163" indent="-185738" eaLnBrk="0" hangingPunct="0">
              <a:defRPr sz="1950">
                <a:solidFill>
                  <a:schemeClr val="tx1"/>
                </a:solidFill>
                <a:latin typeface="Arial" panose="020B0604020202020204" pitchFamily="34" charset="0"/>
                <a:ea typeface="MS PGothic" panose="020B0600070205080204" pitchFamily="34" charset="-128"/>
              </a:defRPr>
            </a:lvl4pPr>
            <a:lvl5pPr marL="1671638" indent="-185738" eaLnBrk="0" hangingPunct="0">
              <a:defRPr sz="1950">
                <a:solidFill>
                  <a:schemeClr val="tx1"/>
                </a:solidFill>
                <a:latin typeface="Arial" panose="020B0604020202020204" pitchFamily="34" charset="0"/>
                <a:ea typeface="MS PGothic" panose="020B0600070205080204" pitchFamily="34" charset="-128"/>
              </a:defRPr>
            </a:lvl5pPr>
            <a:lvl6pPr marL="204311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6pPr>
            <a:lvl7pPr marL="241458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7pPr>
            <a:lvl8pPr marL="2786063"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8pPr>
            <a:lvl9pPr marL="3157538" indent="-185738" defTabSz="371475" eaLnBrk="0" fontAlgn="base" hangingPunct="0">
              <a:spcBef>
                <a:spcPct val="0"/>
              </a:spcBef>
              <a:spcAft>
                <a:spcPct val="0"/>
              </a:spcAft>
              <a:defRPr sz="1950">
                <a:solidFill>
                  <a:schemeClr val="tx1"/>
                </a:solidFill>
                <a:latin typeface="Arial" panose="020B0604020202020204" pitchFamily="34" charset="0"/>
                <a:ea typeface="MS PGothic" panose="020B0600070205080204" pitchFamily="34" charset="-128"/>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fld id="{741FA7E5-12C4-478E-BD43-2EB4DF89B23E}" type="slidenum">
              <a:rPr kumimoji="0" lang="en-US" altLang="en-US" sz="975"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ctr" defTabSz="742950" rtl="0" eaLnBrk="1" fontAlgn="auto" latinLnBrk="0" hangingPunct="1">
                <a:lnSpc>
                  <a:spcPct val="100000"/>
                </a:lnSpc>
                <a:spcBef>
                  <a:spcPts val="0"/>
                </a:spcBef>
                <a:spcAft>
                  <a:spcPts val="0"/>
                </a:spcAft>
                <a:buClrTx/>
                <a:buSzTx/>
                <a:buFontTx/>
                <a:buNone/>
                <a:tabLst/>
                <a:defRPr/>
              </a:pPr>
              <a:t>9</a:t>
            </a:fld>
            <a:endParaRPr kumimoji="0" lang="en-US" altLang="en-US" sz="975" b="0" i="0" u="none" strike="noStrike" kern="1200" cap="none" spc="0" normalizeH="0" baseline="0" noProof="0" dirty="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6" name="Content Placeholder 4"/>
          <p:cNvSpPr txBox="1">
            <a:spLocks/>
          </p:cNvSpPr>
          <p:nvPr/>
        </p:nvSpPr>
        <p:spPr>
          <a:xfrm>
            <a:off x="77152" y="614212"/>
            <a:ext cx="8941037" cy="53463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4950" marR="0" lvl="1" indent="0" algn="just" defTabSz="457200" rtl="0" eaLnBrk="1" fontAlgn="auto" latinLnBrk="0" hangingPunct="1">
              <a:lnSpc>
                <a:spcPct val="100000"/>
              </a:lnSpc>
              <a:spcBef>
                <a:spcPct val="20000"/>
              </a:spcBef>
              <a:spcAft>
                <a:spcPts val="0"/>
              </a:spcAft>
              <a:buClrTx/>
              <a:buSzTx/>
              <a:buFont typeface="Arial"/>
              <a:buNone/>
              <a:tabLst/>
              <a:defRPr/>
            </a:pPr>
            <a:endParaRPr kumimoji="0" lang="en-ZA" sz="2000" b="0" i="1"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en-GB" sz="16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3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Arial"/>
              <a:buChar char="•"/>
              <a:tabLst/>
              <a:defRPr/>
            </a:pPr>
            <a:endParaRPr kumimoji="0" lang="en-US" sz="1600" b="0" i="0" u="none" strike="noStrike" kern="1200" cap="none" spc="0" normalizeH="0" baseline="0" noProof="0" dirty="0">
              <a:ln>
                <a:noFill/>
              </a:ln>
              <a:solidFill>
                <a:sysClr val="windowText" lastClr="000000"/>
              </a:solidFill>
              <a:effectLst/>
              <a:uLnTx/>
              <a:uFillTx/>
              <a:latin typeface="Arial" charset="0"/>
              <a:ea typeface="Arial" charset="0"/>
              <a:cs typeface="Arial" charset="0"/>
            </a:endParaRPr>
          </a:p>
          <a:p>
            <a:pPr marL="342900" marR="0" lvl="0" indent="-342900" algn="just" defTabSz="457200" rtl="0" eaLnBrk="1" fontAlgn="auto" latinLnBrk="0" hangingPunct="1">
              <a:lnSpc>
                <a:spcPct val="100000"/>
              </a:lnSpc>
              <a:spcBef>
                <a:spcPct val="20000"/>
              </a:spcBef>
              <a:spcAft>
                <a:spcPts val="0"/>
              </a:spcAft>
              <a:buClrTx/>
              <a:buSzTx/>
              <a:buFont typeface="Wingdings" panose="05000000000000000000" pitchFamily="2" charset="2"/>
              <a:buChar char="q"/>
              <a:tabLst/>
              <a:defRPr/>
            </a:pPr>
            <a:endParaRPr kumimoji="0" lang="en-US" sz="1600" b="0" i="0" u="none" strike="noStrike" kern="1200" cap="none" spc="0" normalizeH="0" baseline="0" noProof="0" dirty="0">
              <a:ln>
                <a:noFill/>
              </a:ln>
              <a:solidFill>
                <a:sysClr val="windowText" lastClr="000000"/>
              </a:solidFill>
              <a:effectLst/>
              <a:uLnTx/>
              <a:uFillTx/>
              <a:latin typeface="Calibri"/>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3153699187"/>
              </p:ext>
            </p:extLst>
          </p:nvPr>
        </p:nvGraphicFramePr>
        <p:xfrm>
          <a:off x="159992" y="614212"/>
          <a:ext cx="9586016" cy="5166360"/>
        </p:xfrm>
        <a:graphic>
          <a:graphicData uri="http://schemas.openxmlformats.org/drawingml/2006/table">
            <a:tbl>
              <a:tblPr firstRow="1" bandRow="1"/>
              <a:tblGrid>
                <a:gridCol w="4480317">
                  <a:extLst>
                    <a:ext uri="{9D8B030D-6E8A-4147-A177-3AD203B41FA5}">
                      <a16:colId xmlns:a16="http://schemas.microsoft.com/office/drawing/2014/main" val="20000"/>
                    </a:ext>
                  </a:extLst>
                </a:gridCol>
                <a:gridCol w="5105699">
                  <a:extLst>
                    <a:ext uri="{9D8B030D-6E8A-4147-A177-3AD203B41FA5}">
                      <a16:colId xmlns:a16="http://schemas.microsoft.com/office/drawing/2014/main" val="20001"/>
                    </a:ext>
                  </a:extLst>
                </a:gridCol>
              </a:tblGrid>
              <a:tr h="59328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b="0" dirty="0">
                          <a:effectLst/>
                          <a:latin typeface="Arial" panose="020B0604020202020204" pitchFamily="34" charset="0"/>
                          <a:cs typeface="Arial" panose="020B0604020202020204" pitchFamily="34" charset="0"/>
                        </a:rPr>
                        <a:t>Municipal Name</a:t>
                      </a:r>
                      <a:br>
                        <a:rPr lang="en-US" b="0" dirty="0">
                          <a:latin typeface="Arial" panose="020B0604020202020204" pitchFamily="34" charset="0"/>
                          <a:cs typeface="Arial" panose="020B0604020202020204" pitchFamily="34" charset="0"/>
                        </a:rPr>
                      </a:br>
                      <a:endParaRPr lang="en-ZA" sz="1400" b="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b="0" dirty="0">
                          <a:effectLst/>
                          <a:latin typeface="Arial" panose="020B0604020202020204" pitchFamily="34" charset="0"/>
                          <a:cs typeface="Arial" panose="020B0604020202020204" pitchFamily="34" charset="0"/>
                        </a:rPr>
                        <a:t>AUGUST 2022 Arrear Debt As Per</a:t>
                      </a:r>
                      <a:br>
                        <a:rPr lang="en-US" b="0" dirty="0">
                          <a:latin typeface="Arial" panose="020B0604020202020204" pitchFamily="34" charset="0"/>
                          <a:cs typeface="Arial" panose="020B0604020202020204" pitchFamily="34" charset="0"/>
                        </a:rPr>
                      </a:br>
                      <a:r>
                        <a:rPr lang="en-US" b="0" dirty="0">
                          <a:effectLst/>
                          <a:latin typeface="Arial" panose="020B0604020202020204" pitchFamily="34" charset="0"/>
                          <a:cs typeface="Arial" panose="020B0604020202020204" pitchFamily="34" charset="0"/>
                        </a:rPr>
                        <a:t>MFMA</a:t>
                      </a:r>
                      <a:endParaRPr lang="en-ZA" sz="1400" b="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0"/>
                  </a:ext>
                </a:extLst>
              </a:tr>
              <a:tr h="31076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just">
                        <a:lnSpc>
                          <a:spcPct val="150000"/>
                        </a:lnSpc>
                      </a:pPr>
                      <a:r>
                        <a:rPr lang="en-US" sz="1400" kern="1200" dirty="0">
                          <a:solidFill>
                            <a:schemeClr val="dk1"/>
                          </a:solidFill>
                          <a:effectLst/>
                          <a:latin typeface="Arial" panose="020B0604020202020204" pitchFamily="34" charset="0"/>
                          <a:ea typeface="+mn-ea"/>
                          <a:cs typeface="Arial" panose="020B0604020202020204" pitchFamily="34" charset="0"/>
                        </a:rPr>
                        <a:t>CITY OF MBOMBELA </a:t>
                      </a:r>
                      <a:endParaRPr lang="en-ZA" sz="14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just">
                        <a:lnSpc>
                          <a:spcPct val="150000"/>
                        </a:lnSpc>
                      </a:pPr>
                      <a:r>
                        <a:rPr lang="is-IS" sz="1400" kern="1200" dirty="0">
                          <a:solidFill>
                            <a:schemeClr val="dk1"/>
                          </a:solidFill>
                          <a:effectLst/>
                          <a:latin typeface="Arial" panose="020B0604020202020204" pitchFamily="34" charset="0"/>
                          <a:ea typeface="+mn-ea"/>
                          <a:cs typeface="Arial" panose="020B0604020202020204" pitchFamily="34" charset="0"/>
                        </a:rPr>
                        <a:t>R880</a:t>
                      </a:r>
                      <a:r>
                        <a:rPr lang="is-IS" sz="1400" kern="1200" baseline="0" dirty="0">
                          <a:solidFill>
                            <a:schemeClr val="dk1"/>
                          </a:solidFill>
                          <a:effectLst/>
                          <a:latin typeface="Arial" panose="020B0604020202020204" pitchFamily="34" charset="0"/>
                          <a:ea typeface="+mn-ea"/>
                          <a:cs typeface="Arial" panose="020B0604020202020204" pitchFamily="34" charset="0"/>
                        </a:rPr>
                        <a:t> 643 101</a:t>
                      </a:r>
                      <a:endParaRPr lang="en-ZA" sz="14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0768">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just">
                        <a:lnSpc>
                          <a:spcPct val="150000"/>
                        </a:lnSpc>
                      </a:pPr>
                      <a:r>
                        <a:rPr lang="en-US" sz="1400" kern="1200" dirty="0">
                          <a:solidFill>
                            <a:schemeClr val="tx1"/>
                          </a:solidFill>
                          <a:effectLst/>
                          <a:latin typeface="Arial" panose="020B0604020202020204" pitchFamily="34" charset="0"/>
                          <a:ea typeface="+mn-ea"/>
                          <a:cs typeface="Arial" panose="020B0604020202020204" pitchFamily="34" charset="0"/>
                        </a:rPr>
                        <a:t>DIPALESENG</a:t>
                      </a:r>
                      <a:endParaRPr lang="en-ZA" sz="14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just">
                        <a:lnSpc>
                          <a:spcPct val="150000"/>
                        </a:lnSpc>
                      </a:pPr>
                      <a:r>
                        <a:rPr lang="da-DK" sz="1400" kern="1200" dirty="0">
                          <a:solidFill>
                            <a:schemeClr val="tx1"/>
                          </a:solidFill>
                          <a:effectLst/>
                          <a:latin typeface="Arial" panose="020B0604020202020204" pitchFamily="34" charset="0"/>
                          <a:ea typeface="+mn-ea"/>
                          <a:cs typeface="Arial" panose="020B0604020202020204" pitchFamily="34" charset="0"/>
                        </a:rPr>
                        <a:t>R124</a:t>
                      </a:r>
                      <a:r>
                        <a:rPr lang="da-DK" sz="1400" kern="1200" baseline="0" dirty="0">
                          <a:solidFill>
                            <a:schemeClr val="tx1"/>
                          </a:solidFill>
                          <a:effectLst/>
                          <a:latin typeface="Arial" panose="020B0604020202020204" pitchFamily="34" charset="0"/>
                          <a:ea typeface="+mn-ea"/>
                          <a:cs typeface="Arial" panose="020B0604020202020204" pitchFamily="34" charset="0"/>
                        </a:rPr>
                        <a:t> 742 989</a:t>
                      </a:r>
                      <a:endParaRPr lang="en-ZA" sz="14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10768">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just">
                        <a:lnSpc>
                          <a:spcPct val="150000"/>
                        </a:lnSpc>
                      </a:pPr>
                      <a:r>
                        <a:rPr lang="en-US" sz="1400" kern="1200" dirty="0">
                          <a:solidFill>
                            <a:schemeClr val="tx1"/>
                          </a:solidFill>
                          <a:effectLst/>
                          <a:latin typeface="Arial" panose="020B0604020202020204" pitchFamily="34" charset="0"/>
                          <a:ea typeface="+mn-ea"/>
                          <a:cs typeface="Arial" panose="020B0604020202020204" pitchFamily="34" charset="0"/>
                        </a:rPr>
                        <a:t>EMAKHAZENI </a:t>
                      </a:r>
                      <a:endParaRPr lang="en-ZA" sz="14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just">
                        <a:lnSpc>
                          <a:spcPct val="150000"/>
                        </a:lnSpc>
                      </a:pPr>
                      <a:r>
                        <a:rPr lang="cs-CZ" sz="1400" kern="1200" dirty="0">
                          <a:solidFill>
                            <a:schemeClr val="tx1"/>
                          </a:solidFill>
                          <a:effectLst/>
                          <a:latin typeface="Arial" panose="020B0604020202020204" pitchFamily="34" charset="0"/>
                          <a:ea typeface="+mn-ea"/>
                          <a:cs typeface="Arial" panose="020B0604020202020204" pitchFamily="34" charset="0"/>
                        </a:rPr>
                        <a:t>R</a:t>
                      </a:r>
                      <a:r>
                        <a:rPr lang="en-ZA" sz="1400" kern="1200" dirty="0">
                          <a:solidFill>
                            <a:schemeClr val="tx1"/>
                          </a:solidFill>
                          <a:effectLst/>
                          <a:latin typeface="Arial" panose="020B0604020202020204" pitchFamily="34" charset="0"/>
                          <a:ea typeface="+mn-ea"/>
                          <a:cs typeface="Arial" panose="020B0604020202020204" pitchFamily="34" charset="0"/>
                        </a:rPr>
                        <a:t>107</a:t>
                      </a:r>
                      <a:r>
                        <a:rPr lang="en-ZA" sz="1400" kern="1200" baseline="0" dirty="0">
                          <a:solidFill>
                            <a:schemeClr val="tx1"/>
                          </a:solidFill>
                          <a:effectLst/>
                          <a:latin typeface="Arial" panose="020B0604020202020204" pitchFamily="34" charset="0"/>
                          <a:ea typeface="+mn-ea"/>
                          <a:cs typeface="Arial" panose="020B0604020202020204" pitchFamily="34" charset="0"/>
                        </a:rPr>
                        <a:t> 008 203</a:t>
                      </a:r>
                      <a:endParaRPr lang="en-ZA" sz="14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10768">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just">
                        <a:lnSpc>
                          <a:spcPct val="150000"/>
                        </a:lnSpc>
                      </a:pPr>
                      <a:r>
                        <a:rPr lang="en-US" sz="1400" kern="1200" dirty="0">
                          <a:solidFill>
                            <a:schemeClr val="tx1"/>
                          </a:solidFill>
                          <a:effectLst/>
                          <a:latin typeface="Arial" panose="020B0604020202020204" pitchFamily="34" charset="0"/>
                          <a:ea typeface="+mn-ea"/>
                          <a:cs typeface="Arial" panose="020B0604020202020204" pitchFamily="34" charset="0"/>
                        </a:rPr>
                        <a:t>EMALAHLENI </a:t>
                      </a:r>
                      <a:endParaRPr lang="en-ZA" sz="14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just">
                        <a:lnSpc>
                          <a:spcPct val="150000"/>
                        </a:lnSpc>
                      </a:pPr>
                      <a:r>
                        <a:rPr lang="is-IS" sz="1400" kern="1200" dirty="0">
                          <a:solidFill>
                            <a:schemeClr val="tx1"/>
                          </a:solidFill>
                          <a:effectLst/>
                          <a:latin typeface="Arial" panose="020B0604020202020204" pitchFamily="34" charset="0"/>
                          <a:ea typeface="+mn-ea"/>
                          <a:cs typeface="Arial" panose="020B0604020202020204" pitchFamily="34" charset="0"/>
                        </a:rPr>
                        <a:t>R6</a:t>
                      </a:r>
                      <a:r>
                        <a:rPr lang="is-IS" sz="1400" kern="1200" baseline="0" dirty="0">
                          <a:solidFill>
                            <a:schemeClr val="tx1"/>
                          </a:solidFill>
                          <a:effectLst/>
                          <a:latin typeface="Arial" panose="020B0604020202020204" pitchFamily="34" charset="0"/>
                          <a:ea typeface="+mn-ea"/>
                          <a:cs typeface="Arial" panose="020B0604020202020204" pitchFamily="34" charset="0"/>
                        </a:rPr>
                        <a:t> 876 496 852</a:t>
                      </a:r>
                      <a:endParaRPr lang="en-ZA" sz="14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10768">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just">
                        <a:lnSpc>
                          <a:spcPct val="150000"/>
                        </a:lnSpc>
                      </a:pPr>
                      <a:r>
                        <a:rPr lang="en-US" sz="1400" kern="1200" dirty="0">
                          <a:solidFill>
                            <a:schemeClr val="tx1"/>
                          </a:solidFill>
                          <a:effectLst/>
                          <a:latin typeface="Arial" panose="020B0604020202020204" pitchFamily="34" charset="0"/>
                          <a:ea typeface="+mn-ea"/>
                          <a:cs typeface="Arial" panose="020B0604020202020204" pitchFamily="34" charset="0"/>
                        </a:rPr>
                        <a:t>GOVAN MBEKI </a:t>
                      </a:r>
                      <a:endParaRPr lang="en-ZA" sz="14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just">
                        <a:lnSpc>
                          <a:spcPct val="150000"/>
                        </a:lnSpc>
                      </a:pPr>
                      <a:r>
                        <a:rPr lang="cs-CZ" sz="1400" kern="1200" dirty="0">
                          <a:solidFill>
                            <a:schemeClr val="tx1"/>
                          </a:solidFill>
                          <a:effectLst/>
                          <a:latin typeface="Arial" panose="020B0604020202020204" pitchFamily="34" charset="0"/>
                          <a:ea typeface="+mn-ea"/>
                          <a:cs typeface="Arial" panose="020B0604020202020204" pitchFamily="34" charset="0"/>
                        </a:rPr>
                        <a:t>R3</a:t>
                      </a:r>
                      <a:r>
                        <a:rPr lang="en-GB" sz="1400" kern="1200" baseline="0" dirty="0">
                          <a:solidFill>
                            <a:schemeClr val="tx1"/>
                          </a:solidFill>
                          <a:effectLst/>
                          <a:latin typeface="Arial" panose="020B0604020202020204" pitchFamily="34" charset="0"/>
                          <a:ea typeface="+mn-ea"/>
                          <a:cs typeface="Arial" panose="020B0604020202020204" pitchFamily="34" charset="0"/>
                        </a:rPr>
                        <a:t> 315 426 667</a:t>
                      </a:r>
                      <a:endParaRPr lang="en-ZA" sz="14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10768">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just">
                        <a:lnSpc>
                          <a:spcPct val="150000"/>
                        </a:lnSpc>
                      </a:pPr>
                      <a:r>
                        <a:rPr lang="en-US" sz="1400" kern="1200" dirty="0">
                          <a:solidFill>
                            <a:schemeClr val="tx1"/>
                          </a:solidFill>
                          <a:effectLst/>
                          <a:latin typeface="Arial" panose="020B0604020202020204" pitchFamily="34" charset="0"/>
                          <a:ea typeface="+mn-ea"/>
                          <a:cs typeface="Arial" panose="020B0604020202020204" pitchFamily="34" charset="0"/>
                        </a:rPr>
                        <a:t>LEKWA</a:t>
                      </a:r>
                      <a:endParaRPr lang="en-ZA" sz="14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a:defRPr>
                      </a:lvl1pPr>
                      <a:lvl2pPr marL="371475" algn="l" defTabSz="742950" rtl="0" eaLnBrk="1" latinLnBrk="0" hangingPunct="1">
                        <a:defRPr sz="1463" kern="1200">
                          <a:solidFill>
                            <a:schemeClr val="tx1"/>
                          </a:solidFill>
                          <a:latin typeface="Calibri"/>
                        </a:defRPr>
                      </a:lvl2pPr>
                      <a:lvl3pPr marL="742950" algn="l" defTabSz="742950" rtl="0" eaLnBrk="1" latinLnBrk="0" hangingPunct="1">
                        <a:defRPr sz="1463" kern="1200">
                          <a:solidFill>
                            <a:schemeClr val="tx1"/>
                          </a:solidFill>
                          <a:latin typeface="Calibri"/>
                        </a:defRPr>
                      </a:lvl3pPr>
                      <a:lvl4pPr marL="1114425" algn="l" defTabSz="742950" rtl="0" eaLnBrk="1" latinLnBrk="0" hangingPunct="1">
                        <a:defRPr sz="1463" kern="1200">
                          <a:solidFill>
                            <a:schemeClr val="tx1"/>
                          </a:solidFill>
                          <a:latin typeface="Calibri"/>
                        </a:defRPr>
                      </a:lvl4pPr>
                      <a:lvl5pPr marL="1485900" algn="l" defTabSz="742950" rtl="0" eaLnBrk="1" latinLnBrk="0" hangingPunct="1">
                        <a:defRPr sz="1463" kern="1200">
                          <a:solidFill>
                            <a:schemeClr val="tx1"/>
                          </a:solidFill>
                          <a:latin typeface="Calibri"/>
                        </a:defRPr>
                      </a:lvl5pPr>
                      <a:lvl6pPr marL="1857375" algn="l" defTabSz="742950" rtl="0" eaLnBrk="1" latinLnBrk="0" hangingPunct="1">
                        <a:defRPr sz="1463" kern="1200">
                          <a:solidFill>
                            <a:schemeClr val="tx1"/>
                          </a:solidFill>
                          <a:latin typeface="Calibri"/>
                        </a:defRPr>
                      </a:lvl6pPr>
                      <a:lvl7pPr marL="2228850" algn="l" defTabSz="742950" rtl="0" eaLnBrk="1" latinLnBrk="0" hangingPunct="1">
                        <a:defRPr sz="1463" kern="1200">
                          <a:solidFill>
                            <a:schemeClr val="tx1"/>
                          </a:solidFill>
                          <a:latin typeface="Calibri"/>
                        </a:defRPr>
                      </a:lvl7pPr>
                      <a:lvl8pPr marL="2600325" algn="l" defTabSz="742950" rtl="0" eaLnBrk="1" latinLnBrk="0" hangingPunct="1">
                        <a:defRPr sz="1463" kern="1200">
                          <a:solidFill>
                            <a:schemeClr val="tx1"/>
                          </a:solidFill>
                          <a:latin typeface="Calibri"/>
                        </a:defRPr>
                      </a:lvl8pPr>
                      <a:lvl9pPr marL="2971800" algn="l" defTabSz="742950" rtl="0" eaLnBrk="1" latinLnBrk="0" hangingPunct="1">
                        <a:defRPr sz="1463" kern="1200">
                          <a:solidFill>
                            <a:schemeClr val="tx1"/>
                          </a:solidFill>
                          <a:latin typeface="Calibri"/>
                        </a:defRPr>
                      </a:lvl9pPr>
                    </a:lstStyle>
                    <a:p>
                      <a:pPr algn="just">
                        <a:lnSpc>
                          <a:spcPct val="150000"/>
                        </a:lnSpc>
                      </a:pPr>
                      <a:r>
                        <a:rPr lang="cs-CZ" sz="1400" kern="1200" dirty="0">
                          <a:solidFill>
                            <a:schemeClr val="tx1"/>
                          </a:solidFill>
                          <a:effectLst/>
                          <a:latin typeface="Arial" panose="020B0604020202020204" pitchFamily="34" charset="0"/>
                          <a:ea typeface="+mn-ea"/>
                          <a:cs typeface="Arial" panose="020B0604020202020204" pitchFamily="34" charset="0"/>
                        </a:rPr>
                        <a:t>R1 </a:t>
                      </a:r>
                      <a:r>
                        <a:rPr lang="en-ZA" sz="1400" kern="1200" dirty="0">
                          <a:solidFill>
                            <a:schemeClr val="tx1"/>
                          </a:solidFill>
                          <a:effectLst/>
                          <a:latin typeface="Arial" panose="020B0604020202020204" pitchFamily="34" charset="0"/>
                          <a:ea typeface="+mn-ea"/>
                          <a:cs typeface="Arial" panose="020B0604020202020204" pitchFamily="34" charset="0"/>
                        </a:rPr>
                        <a:t>725</a:t>
                      </a:r>
                      <a:r>
                        <a:rPr lang="en-ZA" sz="1400" kern="1200" baseline="0" dirty="0">
                          <a:solidFill>
                            <a:schemeClr val="tx1"/>
                          </a:solidFill>
                          <a:effectLst/>
                          <a:latin typeface="Arial" panose="020B0604020202020204" pitchFamily="34" charset="0"/>
                          <a:ea typeface="+mn-ea"/>
                          <a:cs typeface="Arial" panose="020B0604020202020204" pitchFamily="34" charset="0"/>
                        </a:rPr>
                        <a:t> 468 909</a:t>
                      </a:r>
                      <a:endParaRPr lang="en-ZA" sz="14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1076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just">
                        <a:lnSpc>
                          <a:spcPct val="150000"/>
                        </a:lnSpc>
                      </a:pPr>
                      <a:r>
                        <a:rPr lang="en-US" sz="1400" kern="1200" dirty="0">
                          <a:solidFill>
                            <a:schemeClr val="dk1"/>
                          </a:solidFill>
                          <a:effectLst/>
                          <a:latin typeface="Arial" panose="020B0604020202020204" pitchFamily="34" charset="0"/>
                          <a:ea typeface="+mn-ea"/>
                          <a:cs typeface="Arial" panose="020B0604020202020204" pitchFamily="34" charset="0"/>
                        </a:rPr>
                        <a:t>MKHONDO </a:t>
                      </a:r>
                      <a:endParaRPr lang="en-ZA" sz="14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just">
                        <a:lnSpc>
                          <a:spcPct val="150000"/>
                        </a:lnSpc>
                      </a:pPr>
                      <a:r>
                        <a:rPr lang="en-US" sz="1400" kern="1200" dirty="0">
                          <a:solidFill>
                            <a:schemeClr val="dk1"/>
                          </a:solidFill>
                          <a:effectLst/>
                          <a:latin typeface="Arial" panose="020B0604020202020204" pitchFamily="34" charset="0"/>
                          <a:ea typeface="+mn-ea"/>
                          <a:cs typeface="Arial" panose="020B0604020202020204" pitchFamily="34" charset="0"/>
                        </a:rPr>
                        <a:t>R387</a:t>
                      </a:r>
                      <a:r>
                        <a:rPr lang="en-US" sz="1400" kern="1200" baseline="0" dirty="0">
                          <a:solidFill>
                            <a:schemeClr val="dk1"/>
                          </a:solidFill>
                          <a:effectLst/>
                          <a:latin typeface="Arial" panose="020B0604020202020204" pitchFamily="34" charset="0"/>
                          <a:ea typeface="+mn-ea"/>
                          <a:cs typeface="Arial" panose="020B0604020202020204" pitchFamily="34" charset="0"/>
                        </a:rPr>
                        <a:t> 085 218</a:t>
                      </a:r>
                      <a:endParaRPr lang="en-ZA" sz="14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076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just">
                        <a:lnSpc>
                          <a:spcPct val="150000"/>
                        </a:lnSpc>
                      </a:pPr>
                      <a:r>
                        <a:rPr lang="en-US" sz="1400" kern="1200" dirty="0">
                          <a:solidFill>
                            <a:schemeClr val="dk1"/>
                          </a:solidFill>
                          <a:effectLst/>
                          <a:latin typeface="Arial" panose="020B0604020202020204" pitchFamily="34" charset="0"/>
                          <a:ea typeface="+mn-ea"/>
                          <a:cs typeface="Arial" panose="020B0604020202020204" pitchFamily="34" charset="0"/>
                        </a:rPr>
                        <a:t>MSUKALIGWA </a:t>
                      </a:r>
                      <a:endParaRPr lang="en-ZA" sz="14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indent="0" algn="just">
                        <a:lnSpc>
                          <a:spcPct val="150000"/>
                        </a:lnSpc>
                        <a:buFont typeface="Wingdings" panose="05000000000000000000" pitchFamily="2" charset="2"/>
                        <a:buNone/>
                      </a:pPr>
                      <a:r>
                        <a:rPr lang="cs-CZ" sz="1400" kern="1200" dirty="0">
                          <a:solidFill>
                            <a:schemeClr val="dk1"/>
                          </a:solidFill>
                          <a:effectLst/>
                          <a:latin typeface="Arial" panose="020B0604020202020204" pitchFamily="34" charset="0"/>
                          <a:ea typeface="+mn-ea"/>
                          <a:cs typeface="Arial" panose="020B0604020202020204" pitchFamily="34" charset="0"/>
                        </a:rPr>
                        <a:t>R</a:t>
                      </a:r>
                      <a:r>
                        <a:rPr lang="en-ZA" sz="1400" kern="1200" dirty="0">
                          <a:solidFill>
                            <a:schemeClr val="dk1"/>
                          </a:solidFill>
                          <a:effectLst/>
                          <a:latin typeface="Arial" panose="020B0604020202020204" pitchFamily="34" charset="0"/>
                          <a:ea typeface="+mn-ea"/>
                          <a:cs typeface="Arial" panose="020B0604020202020204" pitchFamily="34" charset="0"/>
                        </a:rPr>
                        <a:t>293</a:t>
                      </a:r>
                      <a:r>
                        <a:rPr lang="en-ZA" sz="1400" kern="1200" baseline="0" dirty="0">
                          <a:solidFill>
                            <a:schemeClr val="dk1"/>
                          </a:solidFill>
                          <a:effectLst/>
                          <a:latin typeface="Arial" panose="020B0604020202020204" pitchFamily="34" charset="0"/>
                          <a:ea typeface="+mn-ea"/>
                          <a:cs typeface="Arial" panose="020B0604020202020204" pitchFamily="34" charset="0"/>
                        </a:rPr>
                        <a:t> 122 515</a:t>
                      </a:r>
                      <a:endParaRPr lang="en-ZA" sz="14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076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just">
                        <a:lnSpc>
                          <a:spcPct val="150000"/>
                        </a:lnSpc>
                      </a:pPr>
                      <a:r>
                        <a:rPr lang="en-US" sz="1400" kern="1200" dirty="0">
                          <a:solidFill>
                            <a:schemeClr val="dk1"/>
                          </a:solidFill>
                          <a:effectLst/>
                          <a:latin typeface="Arial" panose="020B0604020202020204" pitchFamily="34" charset="0"/>
                          <a:ea typeface="+mn-ea"/>
                          <a:cs typeface="Arial" panose="020B0604020202020204" pitchFamily="34" charset="0"/>
                        </a:rPr>
                        <a:t>THABA CHWEU </a:t>
                      </a:r>
                      <a:endParaRPr lang="en-ZA" sz="14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just">
                        <a:lnSpc>
                          <a:spcPct val="150000"/>
                        </a:lnSpc>
                      </a:pPr>
                      <a:r>
                        <a:rPr lang="de-DE" sz="1400" kern="1200" dirty="0">
                          <a:solidFill>
                            <a:schemeClr val="dk1"/>
                          </a:solidFill>
                          <a:effectLst/>
                          <a:latin typeface="Arial" panose="020B0604020202020204" pitchFamily="34" charset="0"/>
                          <a:ea typeface="+mn-ea"/>
                          <a:cs typeface="Arial" panose="020B0604020202020204" pitchFamily="34" charset="0"/>
                        </a:rPr>
                        <a:t>R1</a:t>
                      </a:r>
                      <a:r>
                        <a:rPr lang="de-DE" sz="1400" kern="1200" baseline="0" dirty="0">
                          <a:solidFill>
                            <a:schemeClr val="dk1"/>
                          </a:solidFill>
                          <a:effectLst/>
                          <a:latin typeface="Arial" panose="020B0604020202020204" pitchFamily="34" charset="0"/>
                          <a:ea typeface="+mn-ea"/>
                          <a:cs typeface="Arial" panose="020B0604020202020204" pitchFamily="34" charset="0"/>
                        </a:rPr>
                        <a:t> 160 955 749</a:t>
                      </a:r>
                      <a:endParaRPr lang="en-ZA" sz="14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0768">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just">
                        <a:lnSpc>
                          <a:spcPct val="150000"/>
                        </a:lnSpc>
                      </a:pPr>
                      <a:r>
                        <a:rPr lang="en-US" sz="1400" kern="1200" dirty="0">
                          <a:solidFill>
                            <a:schemeClr val="dk1"/>
                          </a:solidFill>
                          <a:effectLst/>
                          <a:latin typeface="Arial" panose="020B0604020202020204" pitchFamily="34" charset="0"/>
                          <a:ea typeface="+mn-ea"/>
                          <a:cs typeface="Arial" panose="020B0604020202020204" pitchFamily="34" charset="0"/>
                        </a:rPr>
                        <a:t>VICTOR KHANYE </a:t>
                      </a:r>
                      <a:endParaRPr lang="en-ZA" sz="14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just">
                        <a:lnSpc>
                          <a:spcPct val="150000"/>
                        </a:lnSpc>
                      </a:pPr>
                      <a:r>
                        <a:rPr lang="cs-CZ" sz="1400" kern="1200" dirty="0">
                          <a:solidFill>
                            <a:schemeClr val="dk1"/>
                          </a:solidFill>
                          <a:effectLst/>
                          <a:latin typeface="Arial" panose="020B0604020202020204" pitchFamily="34" charset="0"/>
                          <a:ea typeface="+mn-ea"/>
                          <a:cs typeface="Arial" panose="020B0604020202020204" pitchFamily="34" charset="0"/>
                        </a:rPr>
                        <a:t>R5</a:t>
                      </a:r>
                      <a:r>
                        <a:rPr lang="en-ZA" sz="1400" kern="1200" dirty="0">
                          <a:solidFill>
                            <a:schemeClr val="dk1"/>
                          </a:solidFill>
                          <a:effectLst/>
                          <a:latin typeface="Arial" panose="020B0604020202020204" pitchFamily="34" charset="0"/>
                          <a:ea typeface="+mn-ea"/>
                          <a:cs typeface="Arial" panose="020B0604020202020204" pitchFamily="34" charset="0"/>
                        </a:rPr>
                        <a:t>77</a:t>
                      </a:r>
                      <a:r>
                        <a:rPr lang="en-ZA" sz="1400" kern="1200" baseline="0" dirty="0">
                          <a:solidFill>
                            <a:schemeClr val="dk1"/>
                          </a:solidFill>
                          <a:effectLst/>
                          <a:latin typeface="Arial" panose="020B0604020202020204" pitchFamily="34" charset="0"/>
                          <a:ea typeface="+mn-ea"/>
                          <a:cs typeface="Arial" panose="020B0604020202020204" pitchFamily="34" charset="0"/>
                        </a:rPr>
                        <a:t> 862 396</a:t>
                      </a:r>
                      <a:endParaRPr lang="en-ZA" sz="1400"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1774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just">
                        <a:lnSpc>
                          <a:spcPct val="150000"/>
                        </a:lnSpc>
                      </a:pPr>
                      <a:r>
                        <a:rPr lang="en-US" sz="1400" b="1" kern="1200" dirty="0">
                          <a:solidFill>
                            <a:schemeClr val="dk1"/>
                          </a:solidFill>
                          <a:effectLst/>
                          <a:latin typeface="Arial" panose="020B0604020202020204" pitchFamily="34" charset="0"/>
                          <a:ea typeface="+mn-ea"/>
                          <a:cs typeface="Arial" panose="020B0604020202020204" pitchFamily="34" charset="0"/>
                        </a:rPr>
                        <a:t>TOTAL </a:t>
                      </a:r>
                      <a:endParaRPr lang="en-ZA" sz="1400" b="1"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just">
                        <a:lnSpc>
                          <a:spcPct val="150000"/>
                        </a:lnSpc>
                      </a:pPr>
                      <a:r>
                        <a:rPr lang="de-DE" sz="1400" b="1" kern="1200" dirty="0">
                          <a:solidFill>
                            <a:schemeClr val="dk1"/>
                          </a:solidFill>
                          <a:effectLst/>
                          <a:latin typeface="Arial" panose="020B0604020202020204" pitchFamily="34" charset="0"/>
                          <a:ea typeface="+mn-ea"/>
                          <a:cs typeface="Arial" panose="020B0604020202020204" pitchFamily="34" charset="0"/>
                        </a:rPr>
                        <a:t>R15</a:t>
                      </a:r>
                      <a:r>
                        <a:rPr lang="de-DE" sz="1400" b="1" kern="1200" baseline="0" dirty="0">
                          <a:solidFill>
                            <a:schemeClr val="dk1"/>
                          </a:solidFill>
                          <a:effectLst/>
                          <a:latin typeface="Arial" panose="020B0604020202020204" pitchFamily="34" charset="0"/>
                          <a:ea typeface="+mn-ea"/>
                          <a:cs typeface="Arial" panose="020B0604020202020204" pitchFamily="34" charset="0"/>
                        </a:rPr>
                        <a:t> 448 810 600</a:t>
                      </a:r>
                      <a:endParaRPr lang="en-ZA" sz="1400" b="1" dirty="0">
                        <a:solidFill>
                          <a:sysClr val="windowText" lastClr="000000"/>
                        </a:solidFill>
                        <a:latin typeface="Arial" panose="020B0604020202020204" pitchFamily="34" charset="0"/>
                        <a:cs typeface="Arial" panose="020B0604020202020204" pitchFamily="34" charset="0"/>
                      </a:endParaRPr>
                    </a:p>
                  </a:txBody>
                  <a:tcPr marL="99060" marR="9906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50595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225530" y="5212858"/>
            <a:ext cx="1408510" cy="222498"/>
          </a:xfrm>
        </p:spPr>
        <p:txBody>
          <a:bodyPr/>
          <a:lstStyle/>
          <a:p>
            <a:pPr defTabSz="557213"/>
            <a:fld id="{39AC5568-C467-DA4E-A229-6C912B895CA4}" type="slidenum">
              <a:rPr lang="en-US">
                <a:solidFill>
                  <a:prstClr val="black">
                    <a:tint val="75000"/>
                  </a:prstClr>
                </a:solidFill>
                <a:latin typeface="Calibri"/>
              </a:rPr>
              <a:pPr defTabSz="557213"/>
              <a:t>90</a:t>
            </a:fld>
            <a:endParaRPr lang="en-US" dirty="0">
              <a:solidFill>
                <a:prstClr val="black">
                  <a:tint val="75000"/>
                </a:prstClr>
              </a:solidFill>
              <a:latin typeface="Calibri"/>
            </a:endParaRPr>
          </a:p>
        </p:txBody>
      </p:sp>
      <p:sp>
        <p:nvSpPr>
          <p:cNvPr id="13" name="TextBox 12"/>
          <p:cNvSpPr txBox="1"/>
          <p:nvPr/>
        </p:nvSpPr>
        <p:spPr>
          <a:xfrm>
            <a:off x="477863" y="195975"/>
            <a:ext cx="9005455" cy="461665"/>
          </a:xfrm>
          <a:prstGeom prst="rect">
            <a:avLst/>
          </a:prstGeom>
          <a:solidFill>
            <a:srgbClr val="FFC000"/>
          </a:solidFill>
        </p:spPr>
        <p:txBody>
          <a:bodyPr wrap="square" rtlCol="0">
            <a:spAutoFit/>
          </a:bodyPr>
          <a:lstStyle/>
          <a:p>
            <a:pPr marL="76200" algn="ctr" defTabSz="914400"/>
            <a:r>
              <a:rPr lang="en-ZA" sz="2400" b="1" dirty="0">
                <a:solidFill>
                  <a:prstClr val="black"/>
                </a:solidFill>
                <a:latin typeface="Arial Black" panose="020B0A04020102020204" pitchFamily="34" charset="0"/>
                <a:cs typeface="Arial" panose="020B0604020202020204" pitchFamily="34" charset="0"/>
              </a:rPr>
              <a:t>IMPLEMENTATION OF DDM ONE PLANS</a:t>
            </a:r>
          </a:p>
        </p:txBody>
      </p:sp>
      <p:sp>
        <p:nvSpPr>
          <p:cNvPr id="5" name="Rectangle 4"/>
          <p:cNvSpPr/>
          <p:nvPr/>
        </p:nvSpPr>
        <p:spPr>
          <a:xfrm>
            <a:off x="483910" y="954563"/>
            <a:ext cx="8891751" cy="5223481"/>
          </a:xfrm>
          <a:prstGeom prst="rect">
            <a:avLst/>
          </a:prstGeom>
        </p:spPr>
        <p:txBody>
          <a:bodyPr wrap="square">
            <a:spAutoFit/>
          </a:bodyPr>
          <a:lstStyle/>
          <a:p>
            <a:pPr marL="257175" indent="-257175" algn="just" defTabSz="342900">
              <a:lnSpc>
                <a:spcPct val="140000"/>
              </a:lnSpc>
              <a:buFont typeface="Wingdings" panose="05000000000000000000" pitchFamily="2" charset="2"/>
              <a:buChar char="q"/>
            </a:pPr>
            <a:r>
              <a:rPr lang="en-ZA" sz="1600" dirty="0">
                <a:solidFill>
                  <a:prstClr val="black"/>
                </a:solidFill>
                <a:latin typeface="Arial" panose="020B0604020202020204" pitchFamily="34" charset="0"/>
                <a:ea typeface="ＭＳ Ｐゴシック" pitchFamily="34" charset="-128"/>
                <a:cs typeface="Arial" panose="020B0604020202020204" pitchFamily="34" charset="0"/>
                <a:sym typeface="Arial"/>
              </a:rPr>
              <a:t>The Provincial Government has been approached through the Office of the Premier (OTP) by the </a:t>
            </a:r>
            <a:r>
              <a:rPr lang="en-ZA" sz="1600" b="1" dirty="0">
                <a:solidFill>
                  <a:prstClr val="black"/>
                </a:solidFill>
                <a:latin typeface="Arial" panose="020B0604020202020204" pitchFamily="34" charset="0"/>
                <a:ea typeface="ＭＳ Ｐゴシック" pitchFamily="34" charset="-128"/>
                <a:cs typeface="Arial" panose="020B0604020202020204" pitchFamily="34" charset="0"/>
                <a:sym typeface="Arial"/>
              </a:rPr>
              <a:t>Public-Private Growth Initiative (PPGI), </a:t>
            </a:r>
            <a:r>
              <a:rPr lang="en-ZA" sz="1600" dirty="0">
                <a:solidFill>
                  <a:prstClr val="black"/>
                </a:solidFill>
                <a:latin typeface="Arial" panose="020B0604020202020204" pitchFamily="34" charset="0"/>
                <a:ea typeface="ＭＳ Ｐゴシック" pitchFamily="34" charset="-128"/>
                <a:cs typeface="Arial" panose="020B0604020202020204" pitchFamily="34" charset="0"/>
                <a:sym typeface="Arial"/>
              </a:rPr>
              <a:t>a privately funded NGO to assist the Mpumalanga Provincial Government in accelerating the involvement of the private sector for partnership and funding of catalytic projects. An implementation model framework has be developed for private sector participation in the implementation of the DDM.</a:t>
            </a:r>
          </a:p>
          <a:p>
            <a:pPr marL="257175" indent="-257175" algn="just" defTabSz="342900">
              <a:lnSpc>
                <a:spcPct val="140000"/>
              </a:lnSpc>
              <a:buFont typeface="Wingdings" panose="05000000000000000000" pitchFamily="2" charset="2"/>
              <a:buChar char="q"/>
            </a:pPr>
            <a:r>
              <a:rPr lang="en-ZA" sz="1600" dirty="0">
                <a:solidFill>
                  <a:prstClr val="black"/>
                </a:solidFill>
                <a:latin typeface="Arial" panose="020B0604020202020204" pitchFamily="34" charset="0"/>
                <a:ea typeface="ＭＳ Ｐゴシック" pitchFamily="34" charset="-128"/>
                <a:cs typeface="Arial" panose="020B0604020202020204" pitchFamily="34" charset="0"/>
                <a:sym typeface="Arial"/>
              </a:rPr>
              <a:t>The PPGI will be assisting at no cost to the Province whilst galvanizing private sector support for resource allocation, synergies and making greater delivery impact across the district areas.</a:t>
            </a:r>
          </a:p>
          <a:p>
            <a:pPr marL="257175" indent="-257175" algn="just" defTabSz="342900">
              <a:lnSpc>
                <a:spcPct val="140000"/>
              </a:lnSpc>
              <a:buFont typeface="Wingdings" panose="05000000000000000000" pitchFamily="2" charset="2"/>
              <a:buChar char="q"/>
            </a:pPr>
            <a:r>
              <a:rPr lang="en-ZA" sz="1600" dirty="0">
                <a:solidFill>
                  <a:prstClr val="black"/>
                </a:solidFill>
                <a:latin typeface="Arial" panose="020B0604020202020204" pitchFamily="34" charset="0"/>
                <a:ea typeface="ＭＳ Ｐゴシック" pitchFamily="34" charset="-128"/>
                <a:cs typeface="Arial" panose="020B0604020202020204" pitchFamily="34" charset="0"/>
                <a:sym typeface="Arial"/>
              </a:rPr>
              <a:t>PPGI has been assisting in Gauteng and Limpopo where Waterberg which is one of the 3 national pilot sites in the country has been benefiting from the support. The key economic recovery and reconstruction interventions aimed at attracting additional investments on impact zone localities has been their major emphasis. </a:t>
            </a:r>
          </a:p>
          <a:p>
            <a:pPr marL="257175" indent="-257175" algn="just" defTabSz="342900">
              <a:lnSpc>
                <a:spcPct val="140000"/>
              </a:lnSpc>
              <a:buFont typeface="Wingdings" panose="05000000000000000000" pitchFamily="2" charset="2"/>
              <a:buChar char="q"/>
            </a:pPr>
            <a:r>
              <a:rPr lang="en-ZA" sz="1600" dirty="0">
                <a:solidFill>
                  <a:prstClr val="black"/>
                </a:solidFill>
                <a:latin typeface="Arial" panose="020B0604020202020204" pitchFamily="34" charset="0"/>
                <a:ea typeface="ＭＳ Ｐゴシック" pitchFamily="34" charset="-128"/>
                <a:cs typeface="Arial" panose="020B0604020202020204" pitchFamily="34" charset="0"/>
                <a:sym typeface="Arial"/>
              </a:rPr>
              <a:t>The Province among others is also implementing the DDM One Plans through its </a:t>
            </a:r>
            <a:r>
              <a:rPr lang="en-ZA" sz="1600" b="1" dirty="0">
                <a:solidFill>
                  <a:prstClr val="black"/>
                </a:solidFill>
                <a:latin typeface="Arial" panose="020B0604020202020204" pitchFamily="34" charset="0"/>
                <a:ea typeface="ＭＳ Ｐゴシック" pitchFamily="34" charset="-128"/>
                <a:cs typeface="Arial" panose="020B0604020202020204" pitchFamily="34" charset="0"/>
                <a:sym typeface="Arial"/>
              </a:rPr>
              <a:t>Provincial One Plan </a:t>
            </a:r>
            <a:r>
              <a:rPr lang="en-ZA" sz="1600" dirty="0">
                <a:solidFill>
                  <a:prstClr val="black"/>
                </a:solidFill>
                <a:latin typeface="Arial" panose="020B0604020202020204" pitchFamily="34" charset="0"/>
                <a:ea typeface="ＭＳ Ｐゴシック" pitchFamily="34" charset="-128"/>
                <a:cs typeface="Arial" panose="020B0604020202020204" pitchFamily="34" charset="0"/>
                <a:sym typeface="Arial"/>
              </a:rPr>
              <a:t>which incorporates DDM programmes and projects which are also part of the Mpumalanga Economic Reconstruction and Recovery Plan.</a:t>
            </a:r>
          </a:p>
        </p:txBody>
      </p:sp>
    </p:spTree>
    <p:extLst>
      <p:ext uri="{BB962C8B-B14F-4D97-AF65-F5344CB8AC3E}">
        <p14:creationId xmlns:p14="http://schemas.microsoft.com/office/powerpoint/2010/main" val="4653903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225530" y="5212858"/>
            <a:ext cx="1408510" cy="222498"/>
          </a:xfrm>
        </p:spPr>
        <p:txBody>
          <a:bodyPr/>
          <a:lstStyle/>
          <a:p>
            <a:pPr defTabSz="557213"/>
            <a:fld id="{39AC5568-C467-DA4E-A229-6C912B895CA4}" type="slidenum">
              <a:rPr lang="en-US">
                <a:solidFill>
                  <a:prstClr val="black">
                    <a:tint val="75000"/>
                  </a:prstClr>
                </a:solidFill>
                <a:latin typeface="Calibri"/>
              </a:rPr>
              <a:pPr defTabSz="557213"/>
              <a:t>91</a:t>
            </a:fld>
            <a:endParaRPr lang="en-US" dirty="0">
              <a:solidFill>
                <a:prstClr val="black">
                  <a:tint val="75000"/>
                </a:prstClr>
              </a:solidFill>
              <a:latin typeface="Calibri"/>
            </a:endParaRPr>
          </a:p>
        </p:txBody>
      </p:sp>
      <p:sp>
        <p:nvSpPr>
          <p:cNvPr id="13" name="TextBox 12"/>
          <p:cNvSpPr txBox="1"/>
          <p:nvPr/>
        </p:nvSpPr>
        <p:spPr>
          <a:xfrm>
            <a:off x="427058" y="119922"/>
            <a:ext cx="9005455" cy="692497"/>
          </a:xfrm>
          <a:prstGeom prst="rect">
            <a:avLst/>
          </a:prstGeom>
          <a:solidFill>
            <a:srgbClr val="FFC000"/>
          </a:solidFill>
        </p:spPr>
        <p:txBody>
          <a:bodyPr wrap="square" rtlCol="0">
            <a:spAutoFit/>
          </a:bodyPr>
          <a:lstStyle/>
          <a:p>
            <a:pPr marL="76200" algn="ctr" defTabSz="914400"/>
            <a:r>
              <a:rPr lang="en-ZA" sz="2400" b="1" dirty="0">
                <a:solidFill>
                  <a:prstClr val="black"/>
                </a:solidFill>
                <a:latin typeface="Arial Black" panose="020B0A04020102020204" pitchFamily="34" charset="0"/>
                <a:cs typeface="Arial" panose="020B0604020202020204" pitchFamily="34" charset="0"/>
              </a:rPr>
              <a:t>IMPLEMENTATION OF DDM ONE PLANS</a:t>
            </a:r>
          </a:p>
          <a:p>
            <a:pPr marL="76200" algn="ctr" defTabSz="914400"/>
            <a:r>
              <a:rPr lang="en-ZA" sz="1500" b="1" dirty="0">
                <a:solidFill>
                  <a:prstClr val="black"/>
                </a:solidFill>
                <a:latin typeface="Arial Black" panose="020B0A04020102020204" pitchFamily="34" charset="0"/>
                <a:cs typeface="Arial" panose="020B0604020202020204" pitchFamily="34" charset="0"/>
              </a:rPr>
              <a:t>PPGI aligned initiatives with Mpumalanga government strategic interventions</a:t>
            </a:r>
          </a:p>
        </p:txBody>
      </p:sp>
      <p:graphicFrame>
        <p:nvGraphicFramePr>
          <p:cNvPr id="6" name="Content Placeholder 4"/>
          <p:cNvGraphicFramePr>
            <a:graphicFrameLocks/>
          </p:cNvGraphicFramePr>
          <p:nvPr/>
        </p:nvGraphicFramePr>
        <p:xfrm>
          <a:off x="473603" y="1099527"/>
          <a:ext cx="8912363" cy="4490897"/>
        </p:xfrm>
        <a:graphic>
          <a:graphicData uri="http://schemas.openxmlformats.org/drawingml/2006/table">
            <a:tbl>
              <a:tblPr firstRow="1" bandRow="1"/>
              <a:tblGrid>
                <a:gridCol w="2218579">
                  <a:extLst>
                    <a:ext uri="{9D8B030D-6E8A-4147-A177-3AD203B41FA5}">
                      <a16:colId xmlns:a16="http://schemas.microsoft.com/office/drawing/2014/main" val="20000"/>
                    </a:ext>
                  </a:extLst>
                </a:gridCol>
                <a:gridCol w="6693784">
                  <a:extLst>
                    <a:ext uri="{9D8B030D-6E8A-4147-A177-3AD203B41FA5}">
                      <a16:colId xmlns:a16="http://schemas.microsoft.com/office/drawing/2014/main" val="20001"/>
                    </a:ext>
                  </a:extLst>
                </a:gridCol>
              </a:tblGrid>
              <a:tr h="467537">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lgn="just">
                        <a:lnSpc>
                          <a:spcPct val="110000"/>
                        </a:lnSpc>
                        <a:spcAft>
                          <a:spcPts val="0"/>
                        </a:spcAft>
                      </a:pPr>
                      <a:r>
                        <a:rPr lang="en-ZA" sz="1600" b="1" dirty="0">
                          <a:solidFill>
                            <a:schemeClr val="tx1"/>
                          </a:solidFill>
                          <a:effectLst/>
                          <a:latin typeface="Arial" panose="020B0604020202020204" pitchFamily="34" charset="0"/>
                          <a:cs typeface="Arial" panose="020B0604020202020204" pitchFamily="34" charset="0"/>
                        </a:rPr>
                        <a:t>Sectors</a:t>
                      </a:r>
                      <a:endParaRPr lang="en-ZA"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000"/>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lgn="ctr">
                        <a:lnSpc>
                          <a:spcPct val="110000"/>
                        </a:lnSpc>
                        <a:spcAft>
                          <a:spcPts val="0"/>
                        </a:spcAft>
                      </a:pPr>
                      <a:r>
                        <a:rPr lang="en-ZA" sz="1600" b="1" dirty="0">
                          <a:solidFill>
                            <a:schemeClr val="tx1"/>
                          </a:solidFill>
                          <a:effectLst/>
                          <a:latin typeface="Arial" panose="020B0604020202020204" pitchFamily="34" charset="0"/>
                          <a:cs typeface="Arial" panose="020B0604020202020204" pitchFamily="34" charset="0"/>
                        </a:rPr>
                        <a:t>Project description</a:t>
                      </a:r>
                      <a:endParaRPr lang="en-ZA"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0"/>
                  </a:ext>
                </a:extLst>
              </a:tr>
              <a:tr h="452628">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lgn="just">
                        <a:lnSpc>
                          <a:spcPct val="110000"/>
                        </a:lnSpc>
                        <a:spcAft>
                          <a:spcPts val="0"/>
                        </a:spcAft>
                      </a:pPr>
                      <a:r>
                        <a:rPr lang="en-ZA" sz="1600" dirty="0">
                          <a:solidFill>
                            <a:schemeClr val="tx1"/>
                          </a:solidFill>
                          <a:effectLst/>
                          <a:latin typeface="Arial" panose="020B0604020202020204" pitchFamily="34" charset="0"/>
                          <a:cs typeface="Arial" panose="020B0604020202020204" pitchFamily="34" charset="0"/>
                        </a:rPr>
                        <a:t>Infrastructure, investment &amp; delivery</a:t>
                      </a:r>
                      <a:endParaRPr lang="en-Z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lgn="just">
                        <a:lnSpc>
                          <a:spcPct val="110000"/>
                        </a:lnSpc>
                        <a:spcAft>
                          <a:spcPts val="0"/>
                        </a:spcAft>
                      </a:pPr>
                      <a:r>
                        <a:rPr lang="en-ZA" sz="1600" dirty="0">
                          <a:solidFill>
                            <a:schemeClr val="tx1"/>
                          </a:solidFill>
                          <a:effectLst/>
                          <a:latin typeface="Arial" panose="020B0604020202020204" pitchFamily="34" charset="0"/>
                          <a:cs typeface="Arial" panose="020B0604020202020204" pitchFamily="34" charset="0"/>
                        </a:rPr>
                        <a:t>New dams (at least 3) to increase and secure water supply for various uses and sectors</a:t>
                      </a:r>
                      <a:endParaRPr lang="en-Z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2628">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lgn="just">
                        <a:lnSpc>
                          <a:spcPct val="110000"/>
                        </a:lnSpc>
                        <a:spcAft>
                          <a:spcPts val="0"/>
                        </a:spcAft>
                      </a:pPr>
                      <a:r>
                        <a:rPr lang="en-ZA" sz="1600" dirty="0">
                          <a:solidFill>
                            <a:schemeClr val="tx1"/>
                          </a:solidFill>
                          <a:effectLst/>
                          <a:latin typeface="Arial" panose="020B0604020202020204" pitchFamily="34" charset="0"/>
                          <a:cs typeface="Arial" panose="020B0604020202020204" pitchFamily="34" charset="0"/>
                        </a:rPr>
                        <a:t>Tourism</a:t>
                      </a:r>
                      <a:endParaRPr lang="en-Z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lgn="just">
                        <a:lnSpc>
                          <a:spcPct val="110000"/>
                        </a:lnSpc>
                        <a:spcAft>
                          <a:spcPts val="0"/>
                        </a:spcAft>
                      </a:pPr>
                      <a:r>
                        <a:rPr lang="en-ZA" sz="1600" dirty="0">
                          <a:solidFill>
                            <a:schemeClr val="tx1"/>
                          </a:solidFill>
                          <a:effectLst/>
                          <a:latin typeface="Arial" panose="020B0604020202020204" pitchFamily="34" charset="0"/>
                          <a:cs typeface="Arial" panose="020B0604020202020204" pitchFamily="34" charset="0"/>
                        </a:rPr>
                        <a:t>24 Hour 1 Stop Border Post Tourism business at </a:t>
                      </a:r>
                      <a:r>
                        <a:rPr lang="en-ZA" sz="1600" dirty="0" err="1">
                          <a:solidFill>
                            <a:schemeClr val="tx1"/>
                          </a:solidFill>
                          <a:effectLst/>
                          <a:latin typeface="Arial" panose="020B0604020202020204" pitchFamily="34" charset="0"/>
                          <a:cs typeface="Arial" panose="020B0604020202020204" pitchFamily="34" charset="0"/>
                        </a:rPr>
                        <a:t>Lebombo</a:t>
                      </a:r>
                      <a:r>
                        <a:rPr lang="en-ZA" sz="1600" dirty="0">
                          <a:solidFill>
                            <a:schemeClr val="tx1"/>
                          </a:solidFill>
                          <a:effectLst/>
                          <a:latin typeface="Arial" panose="020B0604020202020204" pitchFamily="34" charset="0"/>
                          <a:cs typeface="Arial" panose="020B0604020202020204" pitchFamily="34" charset="0"/>
                        </a:rPr>
                        <a:t> linked to the SEZ precinct development</a:t>
                      </a:r>
                      <a:endParaRPr lang="en-Z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2628">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lgn="just">
                        <a:lnSpc>
                          <a:spcPct val="110000"/>
                        </a:lnSpc>
                        <a:spcAft>
                          <a:spcPts val="0"/>
                        </a:spcAft>
                      </a:pPr>
                      <a:r>
                        <a:rPr lang="en-ZA" sz="1600" dirty="0">
                          <a:solidFill>
                            <a:schemeClr val="tx1"/>
                          </a:solidFill>
                          <a:effectLst/>
                          <a:latin typeface="Arial" panose="020B0604020202020204" pitchFamily="34" charset="0"/>
                          <a:cs typeface="Arial" panose="020B0604020202020204" pitchFamily="34" charset="0"/>
                        </a:rPr>
                        <a:t>Tourism/ Infrastructure</a:t>
                      </a:r>
                      <a:endParaRPr lang="en-Z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lgn="just">
                        <a:lnSpc>
                          <a:spcPct val="110000"/>
                        </a:lnSpc>
                        <a:spcAft>
                          <a:spcPts val="0"/>
                        </a:spcAft>
                      </a:pPr>
                      <a:r>
                        <a:rPr lang="en-ZA" sz="1600" dirty="0">
                          <a:solidFill>
                            <a:schemeClr val="tx1"/>
                          </a:solidFill>
                          <a:effectLst/>
                          <a:latin typeface="Arial" panose="020B0604020202020204" pitchFamily="34" charset="0"/>
                          <a:cs typeface="Arial" panose="020B0604020202020204" pitchFamily="34" charset="0"/>
                        </a:rPr>
                        <a:t>Roads network (approx.500km) esp. panorama routes within Ehlanzeni and potentially in other districts.</a:t>
                      </a:r>
                      <a:endParaRPr lang="en-Z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2628">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lgn="just">
                        <a:lnSpc>
                          <a:spcPct val="110000"/>
                        </a:lnSpc>
                        <a:spcAft>
                          <a:spcPts val="0"/>
                        </a:spcAft>
                      </a:pPr>
                      <a:r>
                        <a:rPr lang="en-ZA" sz="1600" dirty="0">
                          <a:solidFill>
                            <a:schemeClr val="tx1"/>
                          </a:solidFill>
                          <a:effectLst/>
                          <a:latin typeface="Arial" panose="020B0604020202020204" pitchFamily="34" charset="0"/>
                          <a:cs typeface="Arial" panose="020B0604020202020204" pitchFamily="34" charset="0"/>
                        </a:rPr>
                        <a:t>Infrastructure, investment &amp; delivery</a:t>
                      </a:r>
                      <a:endParaRPr lang="en-Z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lgn="just">
                        <a:lnSpc>
                          <a:spcPct val="110000"/>
                        </a:lnSpc>
                        <a:spcAft>
                          <a:spcPts val="0"/>
                        </a:spcAft>
                      </a:pPr>
                      <a:r>
                        <a:rPr lang="en-ZA" sz="1600" dirty="0">
                          <a:solidFill>
                            <a:schemeClr val="tx1"/>
                          </a:solidFill>
                          <a:effectLst/>
                          <a:latin typeface="Arial" panose="020B0604020202020204" pitchFamily="34" charset="0"/>
                          <a:cs typeface="Arial" panose="020B0604020202020204" pitchFamily="34" charset="0"/>
                        </a:rPr>
                        <a:t>Security of tenure and further development of the airport</a:t>
                      </a:r>
                      <a:endParaRPr lang="en-Z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8216">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lgn="just">
                        <a:lnSpc>
                          <a:spcPct val="110000"/>
                        </a:lnSpc>
                        <a:spcAft>
                          <a:spcPts val="0"/>
                        </a:spcAft>
                      </a:pPr>
                      <a:r>
                        <a:rPr lang="en-ZA" sz="1600" dirty="0">
                          <a:solidFill>
                            <a:schemeClr val="tx1"/>
                          </a:solidFill>
                          <a:effectLst/>
                          <a:latin typeface="Arial" panose="020B0604020202020204" pitchFamily="34" charset="0"/>
                          <a:cs typeface="Arial" panose="020B0604020202020204" pitchFamily="34" charset="0"/>
                        </a:rPr>
                        <a:t>Agriculture</a:t>
                      </a:r>
                      <a:endParaRPr lang="en-Z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lgn="just">
                        <a:lnSpc>
                          <a:spcPct val="110000"/>
                        </a:lnSpc>
                        <a:spcAft>
                          <a:spcPts val="0"/>
                        </a:spcAft>
                      </a:pPr>
                      <a:r>
                        <a:rPr lang="en-ZA" sz="1600" dirty="0">
                          <a:solidFill>
                            <a:schemeClr val="tx1"/>
                          </a:solidFill>
                          <a:effectLst/>
                          <a:latin typeface="Arial" panose="020B0604020202020204" pitchFamily="34" charset="0"/>
                          <a:cs typeface="Arial" panose="020B0604020202020204" pitchFamily="34" charset="0"/>
                        </a:rPr>
                        <a:t>Large-scale food dehydration plant (MIFPM) and associated food supply chain.</a:t>
                      </a:r>
                      <a:endParaRPr lang="en-Z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2628">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lgn="just">
                        <a:lnSpc>
                          <a:spcPct val="110000"/>
                        </a:lnSpc>
                        <a:spcAft>
                          <a:spcPts val="0"/>
                        </a:spcAft>
                      </a:pPr>
                      <a:r>
                        <a:rPr lang="en-ZA" sz="1600" dirty="0">
                          <a:solidFill>
                            <a:schemeClr val="tx1"/>
                          </a:solidFill>
                          <a:effectLst/>
                          <a:latin typeface="Arial" panose="020B0604020202020204" pitchFamily="34" charset="0"/>
                          <a:cs typeface="Arial" panose="020B0604020202020204" pitchFamily="34" charset="0"/>
                        </a:rPr>
                        <a:t>Agriculture</a:t>
                      </a:r>
                      <a:endParaRPr lang="en-Z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lgn="just">
                        <a:lnSpc>
                          <a:spcPct val="110000"/>
                        </a:lnSpc>
                        <a:spcAft>
                          <a:spcPts val="0"/>
                        </a:spcAft>
                      </a:pPr>
                      <a:r>
                        <a:rPr lang="en-ZA" sz="1600" dirty="0">
                          <a:solidFill>
                            <a:schemeClr val="tx1"/>
                          </a:solidFill>
                          <a:effectLst/>
                          <a:latin typeface="Arial" panose="020B0604020202020204" pitchFamily="34" charset="0"/>
                          <a:cs typeface="Arial" panose="020B0604020202020204" pitchFamily="34" charset="0"/>
                        </a:rPr>
                        <a:t>Community based agriculture JV’s enabled by strong decision-making and administrative functionality to expedite and streamline projects.</a:t>
                      </a:r>
                      <a:endParaRPr lang="en-Z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90462">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lgn="just">
                        <a:lnSpc>
                          <a:spcPct val="110000"/>
                        </a:lnSpc>
                        <a:spcAft>
                          <a:spcPts val="0"/>
                        </a:spcAft>
                      </a:pPr>
                      <a:r>
                        <a:rPr lang="en-ZA" sz="1600" dirty="0">
                          <a:solidFill>
                            <a:schemeClr val="tx1"/>
                          </a:solidFill>
                          <a:effectLst/>
                          <a:latin typeface="Arial" panose="020B0604020202020204" pitchFamily="34" charset="0"/>
                          <a:cs typeface="Arial" panose="020B0604020202020204" pitchFamily="34" charset="0"/>
                        </a:rPr>
                        <a:t>Tourism</a:t>
                      </a:r>
                      <a:endParaRPr lang="en-Z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Calibri"/>
                          <a:sym typeface="Arial"/>
                        </a:defRPr>
                      </a:lvl9pPr>
                    </a:lstStyle>
                    <a:p>
                      <a:pPr algn="just">
                        <a:lnSpc>
                          <a:spcPct val="110000"/>
                        </a:lnSpc>
                        <a:spcAft>
                          <a:spcPts val="0"/>
                        </a:spcAft>
                      </a:pPr>
                      <a:r>
                        <a:rPr lang="en-ZA" sz="1600" dirty="0">
                          <a:solidFill>
                            <a:schemeClr val="tx1"/>
                          </a:solidFill>
                          <a:effectLst/>
                          <a:latin typeface="Arial" panose="020B0604020202020204" pitchFamily="34" charset="0"/>
                          <a:cs typeface="Arial" panose="020B0604020202020204" pitchFamily="34" charset="0"/>
                        </a:rPr>
                        <a:t>The Super Panorama. This is to create many PPP’s along the panorama routes. Funding available and specifically for PPP’s. Example Graskop/ Pilgrim’s Rest uplift, God’s Window Upgrade etc.</a:t>
                      </a:r>
                      <a:endParaRPr lang="en-Z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324876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38751"/>
            <a:ext cx="9144000" cy="436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ZA" sz="2769" b="1" dirty="0">
              <a:solidFill>
                <a:prstClr val="black"/>
              </a:solidFill>
              <a:latin typeface="Arial" panose="020B0604020202020204" pitchFamily="34" charset="0"/>
              <a:cs typeface="Arial" panose="020B0604020202020204" pitchFamily="34" charset="0"/>
            </a:endParaRPr>
          </a:p>
        </p:txBody>
      </p:sp>
      <p:sp>
        <p:nvSpPr>
          <p:cNvPr id="7171" name="Slide Number Placeholder 3"/>
          <p:cNvSpPr>
            <a:spLocks noGrp="1"/>
          </p:cNvSpPr>
          <p:nvPr>
            <p:ph type="sldNum" sz="quarter" idx="12"/>
          </p:nvPr>
        </p:nvSpPr>
        <p:spPr bwMode="auto">
          <a:xfrm>
            <a:off x="3412881" y="6131170"/>
            <a:ext cx="2133600" cy="33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954">
                <a:solidFill>
                  <a:schemeClr val="tx1"/>
                </a:solidFill>
                <a:latin typeface="Calibri" panose="020F0502020204030204" pitchFamily="34" charset="0"/>
              </a:defRPr>
            </a:lvl1pPr>
            <a:lvl2pPr marL="685817" indent="-263776">
              <a:spcBef>
                <a:spcPct val="20000"/>
              </a:spcBef>
              <a:buFont typeface="Arial" panose="020B0604020202020204" pitchFamily="34" charset="0"/>
              <a:buChar char="–"/>
              <a:defRPr sz="2585">
                <a:solidFill>
                  <a:schemeClr val="tx1"/>
                </a:solidFill>
                <a:latin typeface="Calibri" panose="020F0502020204030204" pitchFamily="34" charset="0"/>
              </a:defRPr>
            </a:lvl2pPr>
            <a:lvl3pPr marL="1055103" indent="-211021">
              <a:spcBef>
                <a:spcPct val="20000"/>
              </a:spcBef>
              <a:buFont typeface="Arial" panose="020B0604020202020204" pitchFamily="34" charset="0"/>
              <a:buChar char="•"/>
              <a:defRPr sz="2215">
                <a:solidFill>
                  <a:schemeClr val="tx1"/>
                </a:solidFill>
                <a:latin typeface="Calibri" panose="020F0502020204030204" pitchFamily="34" charset="0"/>
              </a:defRPr>
            </a:lvl3pPr>
            <a:lvl4pPr marL="1477145" indent="-211021">
              <a:spcBef>
                <a:spcPct val="20000"/>
              </a:spcBef>
              <a:buFont typeface="Arial" panose="020B0604020202020204" pitchFamily="34" charset="0"/>
              <a:buChar char="–"/>
              <a:defRPr sz="1846">
                <a:solidFill>
                  <a:schemeClr val="tx1"/>
                </a:solidFill>
                <a:latin typeface="Calibri" panose="020F0502020204030204" pitchFamily="34" charset="0"/>
              </a:defRPr>
            </a:lvl4pPr>
            <a:lvl5pPr marL="1899186" indent="-211021">
              <a:spcBef>
                <a:spcPct val="20000"/>
              </a:spcBef>
              <a:buFont typeface="Arial" panose="020B0604020202020204" pitchFamily="34" charset="0"/>
              <a:buChar char="»"/>
              <a:defRPr sz="1846">
                <a:solidFill>
                  <a:schemeClr val="tx1"/>
                </a:solidFill>
                <a:latin typeface="Calibri" panose="020F0502020204030204" pitchFamily="34" charset="0"/>
              </a:defRPr>
            </a:lvl5pPr>
            <a:lvl6pPr marL="2321227"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6pPr>
            <a:lvl7pPr marL="2743269"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7pPr>
            <a:lvl8pPr marL="3165310"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8pPr>
            <a:lvl9pPr marL="3587351"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9pPr>
          </a:lstStyle>
          <a:p>
            <a:pPr defTabSz="914400">
              <a:spcBef>
                <a:spcPct val="0"/>
              </a:spcBef>
              <a:buNone/>
            </a:pPr>
            <a:fld id="{310969A9-E3BE-4DD0-8775-A00584085157}" type="slidenum">
              <a:rPr lang="en-US" altLang="en-US" sz="1108">
                <a:solidFill>
                  <a:srgbClr val="898989"/>
                </a:solidFill>
              </a:rPr>
              <a:pPr defTabSz="914400">
                <a:spcBef>
                  <a:spcPct val="0"/>
                </a:spcBef>
                <a:buNone/>
              </a:pPr>
              <a:t>92</a:t>
            </a:fld>
            <a:endParaRPr lang="en-US" altLang="en-US" sz="1108" dirty="0">
              <a:solidFill>
                <a:srgbClr val="898989"/>
              </a:solidFill>
            </a:endParaRPr>
          </a:p>
        </p:txBody>
      </p:sp>
      <p:sp>
        <p:nvSpPr>
          <p:cNvPr id="10244" name="Rectangle 1"/>
          <p:cNvSpPr>
            <a:spLocks noChangeArrowheads="1"/>
          </p:cNvSpPr>
          <p:nvPr/>
        </p:nvSpPr>
        <p:spPr bwMode="auto">
          <a:xfrm>
            <a:off x="578827" y="179293"/>
            <a:ext cx="8768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a:buNone/>
            </a:pPr>
            <a:r>
              <a:rPr lang="en-ZA" sz="2400" b="1" dirty="0">
                <a:solidFill>
                  <a:prstClr val="black"/>
                </a:solidFill>
                <a:latin typeface="Arial Black" panose="020B0A04020102020204" pitchFamily="34" charset="0"/>
              </a:rPr>
              <a:t>ALIGNMENT OF IDP WITH ONE PLAN</a:t>
            </a:r>
          </a:p>
        </p:txBody>
      </p:sp>
      <p:sp>
        <p:nvSpPr>
          <p:cNvPr id="5" name="Content Placeholder 4"/>
          <p:cNvSpPr>
            <a:spLocks noGrp="1"/>
          </p:cNvSpPr>
          <p:nvPr>
            <p:ph idx="1"/>
          </p:nvPr>
        </p:nvSpPr>
        <p:spPr>
          <a:xfrm>
            <a:off x="517868" y="968866"/>
            <a:ext cx="8864893" cy="5462414"/>
          </a:xfrm>
          <a:solidFill>
            <a:schemeClr val="bg1"/>
          </a:solidFill>
        </p:spPr>
        <p:txBody>
          <a:bodyPr>
            <a:noAutofit/>
          </a:bodyPr>
          <a:lstStyle/>
          <a:p>
            <a:pPr algn="just">
              <a:lnSpc>
                <a:spcPct val="150000"/>
              </a:lnSpc>
              <a:spcBef>
                <a:spcPts val="0"/>
              </a:spcBef>
              <a:buFont typeface="Wingdings" panose="05000000000000000000" pitchFamily="2" charset="2"/>
              <a:buChar char="q"/>
            </a:pPr>
            <a:r>
              <a:rPr lang="en-GB" sz="1600" dirty="0">
                <a:latin typeface="Arial" panose="020B0604020202020204" pitchFamily="34" charset="0"/>
                <a:ea typeface="ＭＳ Ｐゴシック" pitchFamily="34" charset="-128"/>
                <a:cs typeface="Arial" panose="020B0604020202020204" pitchFamily="34" charset="0"/>
              </a:rPr>
              <a:t>A provincial workshop initiated by National DCOG to capacitate the province and municipalities on the alignment of IDPs with One Plans and implementation of the Revised IDP Guidelines was conducted on 19 August 2021.</a:t>
            </a:r>
          </a:p>
          <a:p>
            <a:pPr algn="just">
              <a:lnSpc>
                <a:spcPct val="150000"/>
              </a:lnSpc>
              <a:spcBef>
                <a:spcPts val="0"/>
              </a:spcBef>
              <a:buFont typeface="Wingdings" panose="05000000000000000000" pitchFamily="2" charset="2"/>
              <a:buChar char="q"/>
            </a:pPr>
            <a:r>
              <a:rPr lang="en-US" sz="1600" dirty="0">
                <a:latin typeface="Arial" panose="020B0604020202020204" pitchFamily="34" charset="0"/>
                <a:ea typeface="ＭＳ Ｐゴシック" pitchFamily="34" charset="-128"/>
                <a:cs typeface="Arial" panose="020B0604020202020204" pitchFamily="34" charset="0"/>
              </a:rPr>
              <a:t>Capacity building workshops for new Councils on the revised framework were conducted during the municipal strategic planning sessions between January and March 2022 . </a:t>
            </a:r>
          </a:p>
          <a:p>
            <a:pPr algn="just">
              <a:lnSpc>
                <a:spcPct val="150000"/>
              </a:lnSpc>
              <a:spcBef>
                <a:spcPts val="0"/>
              </a:spcBef>
              <a:buFont typeface="Wingdings" panose="05000000000000000000" pitchFamily="2" charset="2"/>
              <a:buChar char="q"/>
            </a:pPr>
            <a:r>
              <a:rPr lang="en-ZA" sz="1600" dirty="0">
                <a:latin typeface="Arial" panose="020B0604020202020204" pitchFamily="34" charset="0"/>
                <a:ea typeface="ＭＳ Ｐゴシック" pitchFamily="34" charset="-128"/>
                <a:cs typeface="Arial" panose="020B0604020202020204" pitchFamily="34" charset="0"/>
              </a:rPr>
              <a:t>Assessment of alignment of Draft District IDPs with One plans was done in April 2022. The Assessment was based on IDPs incorporating the vision, strategies as well as goals, implementations commitments and project of sector departments and transformational areas.</a:t>
            </a:r>
          </a:p>
          <a:p>
            <a:pPr algn="just">
              <a:lnSpc>
                <a:spcPct val="150000"/>
              </a:lnSpc>
              <a:spcBef>
                <a:spcPts val="0"/>
              </a:spcBef>
              <a:buFont typeface="Wingdings" panose="05000000000000000000" pitchFamily="2" charset="2"/>
              <a:buChar char="q"/>
            </a:pPr>
            <a:r>
              <a:rPr lang="en-ZA" sz="1600" dirty="0">
                <a:solidFill>
                  <a:srgbClr val="000000"/>
                </a:solidFill>
                <a:latin typeface="Arial" panose="020B0604020202020204" pitchFamily="34" charset="0"/>
                <a:ea typeface="Calibri" panose="020F0502020204030204" pitchFamily="34" charset="0"/>
                <a:cs typeface="Arial" panose="020B0604020202020204" pitchFamily="34" charset="0"/>
              </a:rPr>
              <a:t>The </a:t>
            </a:r>
            <a:r>
              <a:rPr lang="en-GB" sz="1600" dirty="0">
                <a:solidFill>
                  <a:srgbClr val="000000"/>
                </a:solidFill>
                <a:latin typeface="Arial" panose="020B0604020202020204" pitchFamily="34" charset="0"/>
                <a:ea typeface="Calibri" panose="020F0502020204030204" pitchFamily="34" charset="0"/>
                <a:cs typeface="Arial" panose="020B0604020202020204" pitchFamily="34" charset="0"/>
              </a:rPr>
              <a:t>District IDPs reflect the long-term vision and priorities articulated in the One Plans and the IDPs generally incorporate the key programmes and catalytic projects in the One Plans.</a:t>
            </a:r>
            <a:endParaRPr lang="en-US" sz="16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0"/>
              </a:spcBef>
              <a:buFont typeface="Wingdings" panose="05000000000000000000" pitchFamily="2" charset="2"/>
              <a:buChar char="q"/>
            </a:pPr>
            <a:r>
              <a:rPr lang="en-GB" sz="1600" dirty="0">
                <a:latin typeface="Arial" panose="020B0604020202020204" pitchFamily="34" charset="0"/>
                <a:cs typeface="Arial" panose="020B0604020202020204" pitchFamily="34" charset="0"/>
              </a:rPr>
              <a:t>The department will continue to support municipalities on the alignment of the IDPs with the One Plans during the 2023-22 IDP review session and One Plan review and updating.</a:t>
            </a:r>
            <a:endParaRPr lang="en-US" sz="1600" dirty="0">
              <a:latin typeface="Arial" panose="020B0604020202020204" pitchFamily="34" charset="0"/>
              <a:ea typeface="ＭＳ Ｐゴシック" pitchFamily="34" charset="-128"/>
              <a:cs typeface="Arial" panose="020B0604020202020204" pitchFamily="34" charset="0"/>
            </a:endParaRPr>
          </a:p>
          <a:p>
            <a:pPr algn="just">
              <a:lnSpc>
                <a:spcPct val="150000"/>
              </a:lnSpc>
              <a:spcBef>
                <a:spcPts val="0"/>
              </a:spcBef>
              <a:buFont typeface="Wingdings" panose="05000000000000000000" pitchFamily="2" charset="2"/>
              <a:buChar char="q"/>
            </a:pPr>
            <a:endParaRPr lang="en-GB" sz="1600" dirty="0">
              <a:latin typeface="Arial" panose="020B0604020202020204" pitchFamily="34" charset="0"/>
              <a:ea typeface="ＭＳ Ｐゴシック" pitchFamily="34" charset="-128"/>
              <a:cs typeface="Arial" panose="020B0604020202020204" pitchFamily="34" charset="0"/>
            </a:endParaRPr>
          </a:p>
          <a:p>
            <a:pPr marL="0" indent="0" algn="just">
              <a:lnSpc>
                <a:spcPct val="150000"/>
              </a:lnSpc>
              <a:spcBef>
                <a:spcPts val="0"/>
              </a:spcBef>
              <a:buNone/>
            </a:pPr>
            <a:endParaRPr lang="en-ZA" sz="1600" dirty="0">
              <a:solidFill>
                <a:srgbClr val="FF0000"/>
              </a:solidFill>
              <a:latin typeface="Arial" panose="020B0604020202020204" pitchFamily="34" charset="0"/>
              <a:cs typeface="Arial" panose="020B0604020202020204" pitchFamily="34" charset="0"/>
            </a:endParaRPr>
          </a:p>
          <a:p>
            <a:pPr marL="447675" indent="-447675">
              <a:lnSpc>
                <a:spcPct val="150000"/>
              </a:lnSpc>
              <a:spcBef>
                <a:spcPts val="0"/>
              </a:spcBef>
              <a:buFont typeface="Wingdings" panose="05000000000000000000" pitchFamily="2" charset="2"/>
              <a:buChar char="ü"/>
            </a:pPr>
            <a:endParaRPr lang="en-ZA"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26607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38751"/>
            <a:ext cx="9144000" cy="436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ZA" sz="2769" b="1" dirty="0">
              <a:solidFill>
                <a:prstClr val="black"/>
              </a:solidFill>
              <a:latin typeface="Arial" panose="020B0604020202020204" pitchFamily="34" charset="0"/>
              <a:cs typeface="Arial" panose="020B0604020202020204" pitchFamily="34" charset="0"/>
            </a:endParaRPr>
          </a:p>
        </p:txBody>
      </p:sp>
      <p:sp>
        <p:nvSpPr>
          <p:cNvPr id="7171" name="Slide Number Placeholder 3"/>
          <p:cNvSpPr>
            <a:spLocks noGrp="1"/>
          </p:cNvSpPr>
          <p:nvPr>
            <p:ph type="sldNum" sz="quarter" idx="12"/>
          </p:nvPr>
        </p:nvSpPr>
        <p:spPr bwMode="auto">
          <a:xfrm>
            <a:off x="3412881" y="6131170"/>
            <a:ext cx="2133600" cy="33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954">
                <a:solidFill>
                  <a:schemeClr val="tx1"/>
                </a:solidFill>
                <a:latin typeface="Calibri" panose="020F0502020204030204" pitchFamily="34" charset="0"/>
              </a:defRPr>
            </a:lvl1pPr>
            <a:lvl2pPr marL="685817" indent="-263776">
              <a:spcBef>
                <a:spcPct val="20000"/>
              </a:spcBef>
              <a:buFont typeface="Arial" panose="020B0604020202020204" pitchFamily="34" charset="0"/>
              <a:buChar char="–"/>
              <a:defRPr sz="2585">
                <a:solidFill>
                  <a:schemeClr val="tx1"/>
                </a:solidFill>
                <a:latin typeface="Calibri" panose="020F0502020204030204" pitchFamily="34" charset="0"/>
              </a:defRPr>
            </a:lvl2pPr>
            <a:lvl3pPr marL="1055103" indent="-211021">
              <a:spcBef>
                <a:spcPct val="20000"/>
              </a:spcBef>
              <a:buFont typeface="Arial" panose="020B0604020202020204" pitchFamily="34" charset="0"/>
              <a:buChar char="•"/>
              <a:defRPr sz="2215">
                <a:solidFill>
                  <a:schemeClr val="tx1"/>
                </a:solidFill>
                <a:latin typeface="Calibri" panose="020F0502020204030204" pitchFamily="34" charset="0"/>
              </a:defRPr>
            </a:lvl3pPr>
            <a:lvl4pPr marL="1477145" indent="-211021">
              <a:spcBef>
                <a:spcPct val="20000"/>
              </a:spcBef>
              <a:buFont typeface="Arial" panose="020B0604020202020204" pitchFamily="34" charset="0"/>
              <a:buChar char="–"/>
              <a:defRPr sz="1846">
                <a:solidFill>
                  <a:schemeClr val="tx1"/>
                </a:solidFill>
                <a:latin typeface="Calibri" panose="020F0502020204030204" pitchFamily="34" charset="0"/>
              </a:defRPr>
            </a:lvl4pPr>
            <a:lvl5pPr marL="1899186" indent="-211021">
              <a:spcBef>
                <a:spcPct val="20000"/>
              </a:spcBef>
              <a:buFont typeface="Arial" panose="020B0604020202020204" pitchFamily="34" charset="0"/>
              <a:buChar char="»"/>
              <a:defRPr sz="1846">
                <a:solidFill>
                  <a:schemeClr val="tx1"/>
                </a:solidFill>
                <a:latin typeface="Calibri" panose="020F0502020204030204" pitchFamily="34" charset="0"/>
              </a:defRPr>
            </a:lvl5pPr>
            <a:lvl6pPr marL="2321227"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6pPr>
            <a:lvl7pPr marL="2743269"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7pPr>
            <a:lvl8pPr marL="3165310"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8pPr>
            <a:lvl9pPr marL="3587351"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9pPr>
          </a:lstStyle>
          <a:p>
            <a:pPr defTabSz="914400">
              <a:spcBef>
                <a:spcPct val="0"/>
              </a:spcBef>
              <a:buNone/>
              <a:defRPr/>
            </a:pPr>
            <a:fld id="{310969A9-E3BE-4DD0-8775-A00584085157}" type="slidenum">
              <a:rPr lang="en-US" altLang="en-US" sz="1108">
                <a:solidFill>
                  <a:srgbClr val="898989"/>
                </a:solidFill>
              </a:rPr>
              <a:pPr defTabSz="914400">
                <a:spcBef>
                  <a:spcPct val="0"/>
                </a:spcBef>
                <a:buNone/>
                <a:defRPr/>
              </a:pPr>
              <a:t>93</a:t>
            </a:fld>
            <a:endParaRPr lang="en-US" altLang="en-US" sz="1108" dirty="0">
              <a:solidFill>
                <a:srgbClr val="898989"/>
              </a:solidFill>
            </a:endParaRPr>
          </a:p>
        </p:txBody>
      </p:sp>
      <p:sp>
        <p:nvSpPr>
          <p:cNvPr id="10244" name="Rectangle 1"/>
          <p:cNvSpPr>
            <a:spLocks noChangeArrowheads="1"/>
          </p:cNvSpPr>
          <p:nvPr/>
        </p:nvSpPr>
        <p:spPr bwMode="auto">
          <a:xfrm>
            <a:off x="578827" y="57373"/>
            <a:ext cx="8768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a:lnSpc>
                <a:spcPct val="150000"/>
              </a:lnSpc>
              <a:spcBef>
                <a:spcPct val="0"/>
              </a:spcBef>
              <a:buNone/>
              <a:defRPr/>
            </a:pPr>
            <a:r>
              <a:rPr lang="en-ZA" altLang="en-US" sz="2400" b="1" dirty="0">
                <a:solidFill>
                  <a:prstClr val="black"/>
                </a:solidFill>
                <a:latin typeface="Arial Black" panose="020B0A04020102020204" pitchFamily="34" charset="0"/>
              </a:rPr>
              <a:t>LESSONS LEARNT: PROVINCE</a:t>
            </a:r>
          </a:p>
        </p:txBody>
      </p:sp>
      <p:sp>
        <p:nvSpPr>
          <p:cNvPr id="5" name="Content Placeholder 4"/>
          <p:cNvSpPr>
            <a:spLocks noGrp="1"/>
          </p:cNvSpPr>
          <p:nvPr>
            <p:ph idx="1"/>
          </p:nvPr>
        </p:nvSpPr>
        <p:spPr>
          <a:xfrm>
            <a:off x="472441" y="826294"/>
            <a:ext cx="8875249" cy="4713622"/>
          </a:xfrm>
        </p:spPr>
        <p:txBody>
          <a:bodyPr>
            <a:noAutofit/>
          </a:bodyPr>
          <a:lstStyle/>
          <a:p>
            <a:pPr algn="just">
              <a:lnSpc>
                <a:spcPct val="140000"/>
              </a:lnSpc>
              <a:spcBef>
                <a:spcPts val="0"/>
              </a:spcBef>
              <a:buFont typeface="Wingdings" panose="05000000000000000000" pitchFamily="2" charset="2"/>
              <a:buChar char="q"/>
            </a:pPr>
            <a:r>
              <a:rPr lang="en-ZA" sz="1650" dirty="0">
                <a:latin typeface="Arial" panose="020B0604020202020204" pitchFamily="34" charset="0"/>
                <a:cs typeface="Arial" panose="020B0604020202020204" pitchFamily="34" charset="0"/>
              </a:rPr>
              <a:t>There is a minimal participation of private sector and SOEs in DDM structures and this needs to be improved.</a:t>
            </a:r>
          </a:p>
          <a:p>
            <a:pPr algn="just">
              <a:lnSpc>
                <a:spcPct val="140000"/>
              </a:lnSpc>
              <a:spcBef>
                <a:spcPts val="0"/>
              </a:spcBef>
              <a:buFont typeface="Wingdings" panose="05000000000000000000" pitchFamily="2" charset="2"/>
              <a:buChar char="q"/>
            </a:pPr>
            <a:r>
              <a:rPr lang="en-ZA" sz="1650" dirty="0">
                <a:latin typeface="Arial" panose="020B0604020202020204" pitchFamily="34" charset="0"/>
                <a:cs typeface="Arial" panose="020B0604020202020204" pitchFamily="34" charset="0"/>
              </a:rPr>
              <a:t>One Plans were developed in a rush and require a review, especially to incorporate inputs from private sector and catalytic projects from National Departments. </a:t>
            </a:r>
          </a:p>
          <a:p>
            <a:pPr algn="just">
              <a:lnSpc>
                <a:spcPct val="140000"/>
              </a:lnSpc>
              <a:spcBef>
                <a:spcPts val="0"/>
              </a:spcBef>
              <a:buFont typeface="Wingdings" panose="05000000000000000000" pitchFamily="2" charset="2"/>
              <a:buChar char="q"/>
            </a:pPr>
            <a:r>
              <a:rPr lang="en-ZA" sz="1650" dirty="0">
                <a:latin typeface="Arial" panose="020B0604020202020204" pitchFamily="34" charset="0"/>
                <a:cs typeface="Arial" panose="020B0604020202020204" pitchFamily="34" charset="0"/>
              </a:rPr>
              <a:t>Support by departments and local municipalities in DDM Technical Teams and DDM Councils is satisfactory.  </a:t>
            </a:r>
          </a:p>
          <a:p>
            <a:pPr algn="just">
              <a:lnSpc>
                <a:spcPct val="140000"/>
              </a:lnSpc>
              <a:spcBef>
                <a:spcPts val="0"/>
              </a:spcBef>
              <a:buFont typeface="Wingdings" panose="05000000000000000000" pitchFamily="2" charset="2"/>
              <a:buChar char="q"/>
            </a:pPr>
            <a:r>
              <a:rPr lang="en-ZA" sz="1650" dirty="0">
                <a:latin typeface="Arial" panose="020B0604020202020204" pitchFamily="34" charset="0"/>
                <a:cs typeface="Arial" panose="020B0604020202020204" pitchFamily="34" charset="0"/>
              </a:rPr>
              <a:t>The formal nomination of officials to participate in DDM structure contributed to the effective participation of sectors in the DDM Technical Teams and DDM Councils. </a:t>
            </a:r>
          </a:p>
          <a:p>
            <a:pPr algn="just">
              <a:lnSpc>
                <a:spcPct val="140000"/>
              </a:lnSpc>
              <a:spcBef>
                <a:spcPts val="0"/>
              </a:spcBef>
              <a:buFont typeface="Wingdings" panose="05000000000000000000" pitchFamily="2" charset="2"/>
              <a:buChar char="q"/>
            </a:pPr>
            <a:r>
              <a:rPr lang="en-ZA" sz="1650" dirty="0">
                <a:latin typeface="Arial" panose="020B0604020202020204" pitchFamily="34" charset="0"/>
                <a:cs typeface="Arial" panose="020B0604020202020204" pitchFamily="34" charset="0"/>
              </a:rPr>
              <a:t>DDM has been institutionalised in Departments because the APPs of provincial departments incorporates an annexure with projects supportive of DDM One Plan implementation. </a:t>
            </a:r>
          </a:p>
          <a:p>
            <a:pPr algn="just">
              <a:lnSpc>
                <a:spcPct val="140000"/>
              </a:lnSpc>
              <a:spcBef>
                <a:spcPts val="0"/>
              </a:spcBef>
              <a:buFont typeface="Wingdings" panose="05000000000000000000" pitchFamily="2" charset="2"/>
              <a:buChar char="q"/>
            </a:pPr>
            <a:r>
              <a:rPr lang="en-ZA" sz="1650" dirty="0">
                <a:latin typeface="Arial" panose="020B0604020202020204" pitchFamily="34" charset="0"/>
                <a:cs typeface="Arial" panose="020B0604020202020204" pitchFamily="34" charset="0"/>
              </a:rPr>
              <a:t>Political support on DDM implementation contributes to its effectiveness, as a results all DDM structures across all districts are functional. </a:t>
            </a:r>
          </a:p>
          <a:p>
            <a:pPr algn="just">
              <a:lnSpc>
                <a:spcPct val="140000"/>
              </a:lnSpc>
              <a:spcBef>
                <a:spcPts val="0"/>
              </a:spcBef>
              <a:buFont typeface="Wingdings" panose="05000000000000000000" pitchFamily="2" charset="2"/>
              <a:buChar char="q"/>
            </a:pPr>
            <a:r>
              <a:rPr lang="en-ZA" sz="1650" dirty="0">
                <a:latin typeface="Arial" panose="020B0604020202020204" pitchFamily="34" charset="0"/>
                <a:cs typeface="Arial" panose="020B0604020202020204" pitchFamily="34" charset="0"/>
              </a:rPr>
              <a:t>More needs to be done to use the DDM to augment capacity deficiencies in municipalities.</a:t>
            </a:r>
          </a:p>
        </p:txBody>
      </p:sp>
    </p:spTree>
    <p:extLst>
      <p:ext uri="{BB962C8B-B14F-4D97-AF65-F5344CB8AC3E}">
        <p14:creationId xmlns:p14="http://schemas.microsoft.com/office/powerpoint/2010/main" val="27141035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225530" y="5212858"/>
            <a:ext cx="1408510" cy="222498"/>
          </a:xfrm>
        </p:spPr>
        <p:txBody>
          <a:bodyPr/>
          <a:lstStyle/>
          <a:p>
            <a:pPr defTabSz="557213"/>
            <a:fld id="{39AC5568-C467-DA4E-A229-6C912B895CA4}" type="slidenum">
              <a:rPr lang="en-US">
                <a:solidFill>
                  <a:prstClr val="black">
                    <a:tint val="75000"/>
                  </a:prstClr>
                </a:solidFill>
                <a:latin typeface="Calibri"/>
              </a:rPr>
              <a:pPr defTabSz="557213"/>
              <a:t>94</a:t>
            </a:fld>
            <a:endParaRPr lang="en-US" dirty="0">
              <a:solidFill>
                <a:prstClr val="black">
                  <a:tint val="75000"/>
                </a:prstClr>
              </a:solidFill>
              <a:latin typeface="Calibri"/>
            </a:endParaRPr>
          </a:p>
        </p:txBody>
      </p:sp>
      <p:sp>
        <p:nvSpPr>
          <p:cNvPr id="13" name="TextBox 12"/>
          <p:cNvSpPr txBox="1"/>
          <p:nvPr/>
        </p:nvSpPr>
        <p:spPr>
          <a:xfrm>
            <a:off x="381000" y="119922"/>
            <a:ext cx="9067800" cy="830997"/>
          </a:xfrm>
          <a:prstGeom prst="rect">
            <a:avLst/>
          </a:prstGeom>
          <a:noFill/>
        </p:spPr>
        <p:txBody>
          <a:bodyPr wrap="square" rtlCol="0">
            <a:spAutoFit/>
          </a:bodyPr>
          <a:lstStyle/>
          <a:p>
            <a:pPr marL="76200" algn="ctr" defTabSz="914400"/>
            <a:r>
              <a:rPr lang="en-ZA" sz="2400" b="1" dirty="0">
                <a:solidFill>
                  <a:prstClr val="black"/>
                </a:solidFill>
                <a:latin typeface="Arial Black" panose="020B0A04020102020204" pitchFamily="34" charset="0"/>
                <a:cs typeface="Arial" panose="020B0604020202020204" pitchFamily="34" charset="0"/>
              </a:rPr>
              <a:t>INTERVENTIONS ON THE IMPLEMENTATION OF  DDM ONE PLANS</a:t>
            </a:r>
          </a:p>
        </p:txBody>
      </p:sp>
      <p:graphicFrame>
        <p:nvGraphicFramePr>
          <p:cNvPr id="4" name="Table 3"/>
          <p:cNvGraphicFramePr>
            <a:graphicFrameLocks noGrp="1"/>
          </p:cNvGraphicFramePr>
          <p:nvPr/>
        </p:nvGraphicFramePr>
        <p:xfrm>
          <a:off x="627520" y="1012932"/>
          <a:ext cx="8574761" cy="4199927"/>
        </p:xfrm>
        <a:graphic>
          <a:graphicData uri="http://schemas.openxmlformats.org/drawingml/2006/table">
            <a:tbl>
              <a:tblPr firstRow="1" bandRow="1">
                <a:tableStyleId>{5940675A-B579-460E-94D1-54222C63F5DA}</a:tableStyleId>
              </a:tblPr>
              <a:tblGrid>
                <a:gridCol w="8574761">
                  <a:extLst>
                    <a:ext uri="{9D8B030D-6E8A-4147-A177-3AD203B41FA5}">
                      <a16:colId xmlns:a16="http://schemas.microsoft.com/office/drawing/2014/main" val="1656660349"/>
                    </a:ext>
                  </a:extLst>
                </a:gridCol>
              </a:tblGrid>
              <a:tr h="4199927">
                <a:tc>
                  <a:txBody>
                    <a:bodyPr/>
                    <a:lstStyle/>
                    <a:p>
                      <a:pPr marL="355600" marR="0" lvl="0" indent="-3556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ZA"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Migration of work streams into the Transformational Areas during implementation and reporting on One Plans.</a:t>
                      </a:r>
                    </a:p>
                    <a:p>
                      <a:pPr marL="355600" marR="0" lvl="0" indent="-3556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ZA"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355600" marR="0" lvl="0" indent="-3556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Enhance mobilization of national departments by DCOG/DPME to participate in DDM structures. </a:t>
                      </a:r>
                    </a:p>
                    <a:p>
                      <a:pPr marL="355600" marR="0" lvl="0" indent="-3556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355600" marR="0" lvl="0" indent="-3556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Strengthening the capacity of DDM structures with relevant senior departmental and municipal officials.</a:t>
                      </a:r>
                    </a:p>
                    <a:p>
                      <a:pPr marL="355600" marR="0" lvl="0" indent="-3556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355600" marR="0" lvl="0" indent="-3556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Review of DDM One Plans by 15 December 2022 as proposed by DCOG.</a:t>
                      </a:r>
                    </a:p>
                    <a:p>
                      <a:pPr marL="355600" marR="0" lvl="0" indent="-3556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355600" marR="0" lvl="0" indent="-3556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Mobilize resources for the implementation of unfunded catalytic projects. </a:t>
                      </a:r>
                    </a:p>
                    <a:p>
                      <a:pPr marL="355600" marR="0" lvl="0" indent="-3556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355600" marR="0" lvl="0" indent="-3556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Deployment of officials from various sectors to support municipalities in various areas of service delivery where there are challenges, particularly technical services.</a:t>
                      </a:r>
                    </a:p>
                    <a:p>
                      <a:pPr marL="355600" lvl="0" indent="-355600" algn="just" defTabSz="457200">
                        <a:lnSpc>
                          <a:spcPct val="120000"/>
                        </a:lnSpc>
                        <a:spcBef>
                          <a:spcPct val="20000"/>
                        </a:spcBef>
                        <a:buClrTx/>
                        <a:buSzTx/>
                        <a:buFont typeface="Wingdings" panose="05000000000000000000" pitchFamily="2" charset="2"/>
                        <a:buChar char="q"/>
                      </a:pPr>
                      <a:endParaRPr lang="en-GB" sz="1400" kern="1200" dirty="0">
                        <a:solidFill>
                          <a:prstClr val="black"/>
                        </a:solidFill>
                        <a:latin typeface="Century Gothic" panose="020B0502020202020204" pitchFamily="34" charset="0"/>
                        <a:ea typeface="ＭＳ Ｐゴシック" pitchFamily="34" charset="-128"/>
                        <a:cs typeface="Arial" panose="020B0604020202020204" pitchFamily="34" charset="0"/>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71887524"/>
                  </a:ext>
                </a:extLst>
              </a:tr>
            </a:tbl>
          </a:graphicData>
        </a:graphic>
      </p:graphicFrame>
    </p:spTree>
    <p:extLst>
      <p:ext uri="{BB962C8B-B14F-4D97-AF65-F5344CB8AC3E}">
        <p14:creationId xmlns:p14="http://schemas.microsoft.com/office/powerpoint/2010/main" val="25459314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225530" y="5212858"/>
            <a:ext cx="1408510" cy="222498"/>
          </a:xfrm>
        </p:spPr>
        <p:txBody>
          <a:bodyPr/>
          <a:lstStyle/>
          <a:p>
            <a:pPr defTabSz="557213"/>
            <a:fld id="{39AC5568-C467-DA4E-A229-6C912B895CA4}" type="slidenum">
              <a:rPr lang="en-US">
                <a:solidFill>
                  <a:prstClr val="black">
                    <a:tint val="75000"/>
                  </a:prstClr>
                </a:solidFill>
                <a:latin typeface="Calibri"/>
              </a:rPr>
              <a:pPr defTabSz="557213"/>
              <a:t>95</a:t>
            </a:fld>
            <a:endParaRPr lang="en-US" dirty="0">
              <a:solidFill>
                <a:prstClr val="black">
                  <a:tint val="75000"/>
                </a:prstClr>
              </a:solidFill>
              <a:latin typeface="Calibri"/>
            </a:endParaRPr>
          </a:p>
        </p:txBody>
      </p:sp>
      <p:sp>
        <p:nvSpPr>
          <p:cNvPr id="13" name="TextBox 12"/>
          <p:cNvSpPr txBox="1"/>
          <p:nvPr/>
        </p:nvSpPr>
        <p:spPr>
          <a:xfrm>
            <a:off x="769265" y="2796922"/>
            <a:ext cx="8321040" cy="461665"/>
          </a:xfrm>
          <a:prstGeom prst="rect">
            <a:avLst/>
          </a:prstGeom>
          <a:solidFill>
            <a:srgbClr val="FFC000"/>
          </a:solidFill>
        </p:spPr>
        <p:txBody>
          <a:bodyPr wrap="square" rtlCol="0">
            <a:spAutoFit/>
          </a:bodyPr>
          <a:lstStyle/>
          <a:p>
            <a:pPr algn="ctr" defTabSz="914400" fontAlgn="base">
              <a:spcBef>
                <a:spcPct val="0"/>
              </a:spcBef>
              <a:spcAft>
                <a:spcPct val="0"/>
              </a:spcAft>
            </a:pPr>
            <a:r>
              <a:rPr lang="en-US" altLang="en-US" sz="2400" b="1" dirty="0">
                <a:solidFill>
                  <a:srgbClr val="000000"/>
                </a:solidFill>
                <a:latin typeface="Arial Black" panose="020B0A04020102020204" pitchFamily="34" charset="0"/>
              </a:rPr>
              <a:t>Support provided by MISA to the municipalities</a:t>
            </a:r>
          </a:p>
        </p:txBody>
      </p:sp>
    </p:spTree>
    <p:extLst>
      <p:ext uri="{BB962C8B-B14F-4D97-AF65-F5344CB8AC3E}">
        <p14:creationId xmlns:p14="http://schemas.microsoft.com/office/powerpoint/2010/main" val="3025542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38751"/>
            <a:ext cx="9144000" cy="436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ZA" sz="2769" b="1" dirty="0">
              <a:solidFill>
                <a:prstClr val="black"/>
              </a:solidFill>
              <a:latin typeface="Arial" panose="020B0604020202020204" pitchFamily="34" charset="0"/>
              <a:cs typeface="Arial" panose="020B0604020202020204" pitchFamily="34" charset="0"/>
            </a:endParaRPr>
          </a:p>
        </p:txBody>
      </p:sp>
      <p:sp>
        <p:nvSpPr>
          <p:cNvPr id="7171" name="Slide Number Placeholder 3"/>
          <p:cNvSpPr>
            <a:spLocks noGrp="1"/>
          </p:cNvSpPr>
          <p:nvPr>
            <p:ph type="sldNum" sz="quarter" idx="12"/>
          </p:nvPr>
        </p:nvSpPr>
        <p:spPr bwMode="auto">
          <a:xfrm>
            <a:off x="3412881" y="6131170"/>
            <a:ext cx="2133600" cy="33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954">
                <a:solidFill>
                  <a:schemeClr val="tx1"/>
                </a:solidFill>
                <a:latin typeface="Calibri" panose="020F0502020204030204" pitchFamily="34" charset="0"/>
              </a:defRPr>
            </a:lvl1pPr>
            <a:lvl2pPr marL="685817" indent="-263776">
              <a:spcBef>
                <a:spcPct val="20000"/>
              </a:spcBef>
              <a:buFont typeface="Arial" panose="020B0604020202020204" pitchFamily="34" charset="0"/>
              <a:buChar char="–"/>
              <a:defRPr sz="2585">
                <a:solidFill>
                  <a:schemeClr val="tx1"/>
                </a:solidFill>
                <a:latin typeface="Calibri" panose="020F0502020204030204" pitchFamily="34" charset="0"/>
              </a:defRPr>
            </a:lvl2pPr>
            <a:lvl3pPr marL="1055103" indent="-211021">
              <a:spcBef>
                <a:spcPct val="20000"/>
              </a:spcBef>
              <a:buFont typeface="Arial" panose="020B0604020202020204" pitchFamily="34" charset="0"/>
              <a:buChar char="•"/>
              <a:defRPr sz="2215">
                <a:solidFill>
                  <a:schemeClr val="tx1"/>
                </a:solidFill>
                <a:latin typeface="Calibri" panose="020F0502020204030204" pitchFamily="34" charset="0"/>
              </a:defRPr>
            </a:lvl3pPr>
            <a:lvl4pPr marL="1477145" indent="-211021">
              <a:spcBef>
                <a:spcPct val="20000"/>
              </a:spcBef>
              <a:buFont typeface="Arial" panose="020B0604020202020204" pitchFamily="34" charset="0"/>
              <a:buChar char="–"/>
              <a:defRPr sz="1846">
                <a:solidFill>
                  <a:schemeClr val="tx1"/>
                </a:solidFill>
                <a:latin typeface="Calibri" panose="020F0502020204030204" pitchFamily="34" charset="0"/>
              </a:defRPr>
            </a:lvl4pPr>
            <a:lvl5pPr marL="1899186" indent="-211021">
              <a:spcBef>
                <a:spcPct val="20000"/>
              </a:spcBef>
              <a:buFont typeface="Arial" panose="020B0604020202020204" pitchFamily="34" charset="0"/>
              <a:buChar char="»"/>
              <a:defRPr sz="1846">
                <a:solidFill>
                  <a:schemeClr val="tx1"/>
                </a:solidFill>
                <a:latin typeface="Calibri" panose="020F0502020204030204" pitchFamily="34" charset="0"/>
              </a:defRPr>
            </a:lvl5pPr>
            <a:lvl6pPr marL="2321227"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6pPr>
            <a:lvl7pPr marL="2743269"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7pPr>
            <a:lvl8pPr marL="3165310"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8pPr>
            <a:lvl9pPr marL="3587351"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9pPr>
          </a:lstStyle>
          <a:p>
            <a:pPr defTabSz="914400">
              <a:spcBef>
                <a:spcPct val="0"/>
              </a:spcBef>
              <a:buNone/>
            </a:pPr>
            <a:fld id="{310969A9-E3BE-4DD0-8775-A00584085157}" type="slidenum">
              <a:rPr lang="en-US" altLang="en-US" sz="1108">
                <a:solidFill>
                  <a:srgbClr val="898989"/>
                </a:solidFill>
              </a:rPr>
              <a:pPr defTabSz="914400">
                <a:spcBef>
                  <a:spcPct val="0"/>
                </a:spcBef>
                <a:buNone/>
              </a:pPr>
              <a:t>96</a:t>
            </a:fld>
            <a:endParaRPr lang="en-US" altLang="en-US" sz="1108" dirty="0">
              <a:solidFill>
                <a:srgbClr val="898989"/>
              </a:solidFill>
            </a:endParaRPr>
          </a:p>
        </p:txBody>
      </p:sp>
      <p:sp>
        <p:nvSpPr>
          <p:cNvPr id="10244" name="Rectangle 1"/>
          <p:cNvSpPr>
            <a:spLocks noChangeArrowheads="1"/>
          </p:cNvSpPr>
          <p:nvPr/>
        </p:nvSpPr>
        <p:spPr bwMode="auto">
          <a:xfrm>
            <a:off x="578827" y="179293"/>
            <a:ext cx="8768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a:buNone/>
            </a:pPr>
            <a:r>
              <a:rPr lang="en-ZA" sz="3600" b="1" dirty="0">
                <a:solidFill>
                  <a:prstClr val="black"/>
                </a:solidFill>
              </a:rPr>
              <a:t>The role of MISA  </a:t>
            </a:r>
          </a:p>
        </p:txBody>
      </p:sp>
      <p:sp>
        <p:nvSpPr>
          <p:cNvPr id="5" name="Content Placeholder 4"/>
          <p:cNvSpPr>
            <a:spLocks noGrp="1"/>
          </p:cNvSpPr>
          <p:nvPr>
            <p:ph idx="1"/>
          </p:nvPr>
        </p:nvSpPr>
        <p:spPr>
          <a:xfrm>
            <a:off x="520554" y="966165"/>
            <a:ext cx="8864893" cy="5462414"/>
          </a:xfrm>
        </p:spPr>
        <p:txBody>
          <a:bodyPr>
            <a:normAutofit lnSpcReduction="10000"/>
          </a:bodyPr>
          <a:lstStyle/>
          <a:p>
            <a:pPr lvl="0" algn="just">
              <a:lnSpc>
                <a:spcPct val="120000"/>
              </a:lnSpc>
              <a:buFont typeface="Wingdings" panose="05000000000000000000" pitchFamily="2" charset="2"/>
              <a:buChar char="q"/>
              <a:defRPr/>
            </a:pPr>
            <a:r>
              <a:rPr lang="en-GB" sz="1900" dirty="0">
                <a:solidFill>
                  <a:prstClr val="black"/>
                </a:solidFill>
                <a:latin typeface="Arial" panose="020B0604020202020204" pitchFamily="34" charset="0"/>
                <a:ea typeface="ＭＳ Ｐゴシック" pitchFamily="34" charset="-128"/>
                <a:cs typeface="Arial" panose="020B0604020202020204" pitchFamily="34" charset="0"/>
              </a:rPr>
              <a:t> The Municipal Infrastructure Support Agent (MISA) has a critical role in the successful implementation of municipal infrastructure programmes within the District Development Model in ALL three Mpumalanga districts (Ehlanzeni, Nkangala and Gert Sibande )</a:t>
            </a:r>
          </a:p>
          <a:p>
            <a:pPr lvl="0" algn="just">
              <a:lnSpc>
                <a:spcPct val="120000"/>
              </a:lnSpc>
              <a:buFont typeface="Wingdings" panose="05000000000000000000" pitchFamily="2" charset="2"/>
              <a:buChar char="q"/>
              <a:defRPr/>
            </a:pPr>
            <a:r>
              <a:rPr lang="en-GB" sz="1900" dirty="0">
                <a:solidFill>
                  <a:prstClr val="black"/>
                </a:solidFill>
                <a:latin typeface="Arial" panose="020B0604020202020204" pitchFamily="34" charset="0"/>
                <a:ea typeface="ＭＳ Ｐゴシック" pitchFamily="34" charset="-128"/>
                <a:cs typeface="Arial" panose="020B0604020202020204" pitchFamily="34" charset="0"/>
              </a:rPr>
              <a:t>The main objective in this case is to ensure the alignment of infrastructure  planning, and joint  implementation of infrastructure projects by all relevant players across the three spheres of government to achieve sustainable service delivery. </a:t>
            </a:r>
          </a:p>
          <a:p>
            <a:pPr lvl="0" algn="just">
              <a:lnSpc>
                <a:spcPct val="120000"/>
              </a:lnSpc>
              <a:buFont typeface="Wingdings" panose="05000000000000000000" pitchFamily="2" charset="2"/>
              <a:buChar char="q"/>
              <a:defRPr/>
            </a:pPr>
            <a:r>
              <a:rPr lang="en-GB" sz="1900" dirty="0">
                <a:solidFill>
                  <a:prstClr val="black"/>
                </a:solidFill>
                <a:latin typeface="Arial" panose="020B0604020202020204" pitchFamily="34" charset="0"/>
                <a:ea typeface="ＭＳ Ｐゴシック" pitchFamily="34" charset="-128"/>
                <a:cs typeface="Arial" panose="020B0604020202020204" pitchFamily="34" charset="0"/>
              </a:rPr>
              <a:t>Enhancing efficiencies in infrastructure design and delivery, as well as improving the reliability of existing infrastructure. </a:t>
            </a:r>
          </a:p>
          <a:p>
            <a:pPr lvl="0" algn="just">
              <a:lnSpc>
                <a:spcPct val="120000"/>
              </a:lnSpc>
              <a:buFont typeface="Wingdings" panose="05000000000000000000" pitchFamily="2" charset="2"/>
              <a:buChar char="q"/>
              <a:defRPr/>
            </a:pPr>
            <a:r>
              <a:rPr lang="en-GB" sz="1900" dirty="0">
                <a:solidFill>
                  <a:prstClr val="black"/>
                </a:solidFill>
                <a:latin typeface="Arial" panose="020B0604020202020204" pitchFamily="34" charset="0"/>
                <a:ea typeface="ＭＳ Ｐゴシック" pitchFamily="34" charset="-128"/>
                <a:cs typeface="Arial" panose="020B0604020202020204" pitchFamily="34" charset="0"/>
              </a:rPr>
              <a:t>	To build the capacity of municipalities to undertake effective planning, delivery, operations and maintenance of municipal infrastructure</a:t>
            </a:r>
          </a:p>
          <a:p>
            <a:pPr lvl="0" algn="just">
              <a:lnSpc>
                <a:spcPct val="120000"/>
              </a:lnSpc>
              <a:buFont typeface="Wingdings" panose="05000000000000000000" pitchFamily="2" charset="2"/>
              <a:buChar char="q"/>
              <a:defRPr/>
            </a:pPr>
            <a:r>
              <a:rPr lang="en-GB" sz="1900" dirty="0">
                <a:solidFill>
                  <a:prstClr val="black"/>
                </a:solidFill>
                <a:latin typeface="Arial" panose="020B0604020202020204" pitchFamily="34" charset="0"/>
                <a:ea typeface="ＭＳ Ｐゴシック" pitchFamily="34" charset="-128"/>
                <a:cs typeface="Arial" panose="020B0604020202020204" pitchFamily="34" charset="0"/>
              </a:rPr>
              <a:t>Participate and make technical &amp; engineering  inputs  on the various DDM work streams, also support the districts on one plan development  &amp; implementation.        </a:t>
            </a:r>
            <a:r>
              <a:rPr lang="en-ZA"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95781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38751"/>
            <a:ext cx="9144000" cy="436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ZA" sz="2769" b="1" dirty="0">
              <a:solidFill>
                <a:prstClr val="black"/>
              </a:solidFill>
              <a:latin typeface="Arial" panose="020B0604020202020204" pitchFamily="34" charset="0"/>
              <a:cs typeface="Arial" panose="020B0604020202020204" pitchFamily="34" charset="0"/>
            </a:endParaRPr>
          </a:p>
        </p:txBody>
      </p:sp>
      <p:sp>
        <p:nvSpPr>
          <p:cNvPr id="7171" name="Slide Number Placeholder 3"/>
          <p:cNvSpPr>
            <a:spLocks noGrp="1"/>
          </p:cNvSpPr>
          <p:nvPr>
            <p:ph type="sldNum" sz="quarter" idx="12"/>
          </p:nvPr>
        </p:nvSpPr>
        <p:spPr bwMode="auto">
          <a:xfrm>
            <a:off x="3412881" y="6131170"/>
            <a:ext cx="2133600" cy="33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954">
                <a:solidFill>
                  <a:schemeClr val="tx1"/>
                </a:solidFill>
                <a:latin typeface="Calibri" panose="020F0502020204030204" pitchFamily="34" charset="0"/>
              </a:defRPr>
            </a:lvl1pPr>
            <a:lvl2pPr marL="685817" indent="-263776">
              <a:spcBef>
                <a:spcPct val="20000"/>
              </a:spcBef>
              <a:buFont typeface="Arial" panose="020B0604020202020204" pitchFamily="34" charset="0"/>
              <a:buChar char="–"/>
              <a:defRPr sz="2585">
                <a:solidFill>
                  <a:schemeClr val="tx1"/>
                </a:solidFill>
                <a:latin typeface="Calibri" panose="020F0502020204030204" pitchFamily="34" charset="0"/>
              </a:defRPr>
            </a:lvl2pPr>
            <a:lvl3pPr marL="1055103" indent="-211021">
              <a:spcBef>
                <a:spcPct val="20000"/>
              </a:spcBef>
              <a:buFont typeface="Arial" panose="020B0604020202020204" pitchFamily="34" charset="0"/>
              <a:buChar char="•"/>
              <a:defRPr sz="2215">
                <a:solidFill>
                  <a:schemeClr val="tx1"/>
                </a:solidFill>
                <a:latin typeface="Calibri" panose="020F0502020204030204" pitchFamily="34" charset="0"/>
              </a:defRPr>
            </a:lvl3pPr>
            <a:lvl4pPr marL="1477145" indent="-211021">
              <a:spcBef>
                <a:spcPct val="20000"/>
              </a:spcBef>
              <a:buFont typeface="Arial" panose="020B0604020202020204" pitchFamily="34" charset="0"/>
              <a:buChar char="–"/>
              <a:defRPr sz="1846">
                <a:solidFill>
                  <a:schemeClr val="tx1"/>
                </a:solidFill>
                <a:latin typeface="Calibri" panose="020F0502020204030204" pitchFamily="34" charset="0"/>
              </a:defRPr>
            </a:lvl4pPr>
            <a:lvl5pPr marL="1899186" indent="-211021">
              <a:spcBef>
                <a:spcPct val="20000"/>
              </a:spcBef>
              <a:buFont typeface="Arial" panose="020B0604020202020204" pitchFamily="34" charset="0"/>
              <a:buChar char="»"/>
              <a:defRPr sz="1846">
                <a:solidFill>
                  <a:schemeClr val="tx1"/>
                </a:solidFill>
                <a:latin typeface="Calibri" panose="020F0502020204030204" pitchFamily="34" charset="0"/>
              </a:defRPr>
            </a:lvl5pPr>
            <a:lvl6pPr marL="2321227"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6pPr>
            <a:lvl7pPr marL="2743269"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7pPr>
            <a:lvl8pPr marL="3165310"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8pPr>
            <a:lvl9pPr marL="3587351"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9pPr>
          </a:lstStyle>
          <a:p>
            <a:pPr defTabSz="914400">
              <a:spcBef>
                <a:spcPct val="0"/>
              </a:spcBef>
              <a:buNone/>
            </a:pPr>
            <a:fld id="{310969A9-E3BE-4DD0-8775-A00584085157}" type="slidenum">
              <a:rPr lang="en-US" altLang="en-US" sz="1108">
                <a:solidFill>
                  <a:srgbClr val="898989"/>
                </a:solidFill>
              </a:rPr>
              <a:pPr defTabSz="914400">
                <a:spcBef>
                  <a:spcPct val="0"/>
                </a:spcBef>
                <a:buNone/>
              </a:pPr>
              <a:t>97</a:t>
            </a:fld>
            <a:endParaRPr lang="en-US" altLang="en-US" sz="1108" dirty="0">
              <a:solidFill>
                <a:srgbClr val="898989"/>
              </a:solidFill>
            </a:endParaRPr>
          </a:p>
        </p:txBody>
      </p:sp>
      <p:sp>
        <p:nvSpPr>
          <p:cNvPr id="10244" name="Rectangle 1"/>
          <p:cNvSpPr>
            <a:spLocks noChangeArrowheads="1"/>
          </p:cNvSpPr>
          <p:nvPr/>
        </p:nvSpPr>
        <p:spPr bwMode="auto">
          <a:xfrm>
            <a:off x="578827" y="179293"/>
            <a:ext cx="8768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a:buNone/>
            </a:pPr>
            <a:r>
              <a:rPr lang="en-ZA" sz="3600" b="1" dirty="0">
                <a:solidFill>
                  <a:prstClr val="black"/>
                </a:solidFill>
              </a:rPr>
              <a:t>Support provided by MISA </a:t>
            </a:r>
          </a:p>
        </p:txBody>
      </p:sp>
      <p:sp>
        <p:nvSpPr>
          <p:cNvPr id="5" name="Content Placeholder 4"/>
          <p:cNvSpPr>
            <a:spLocks noGrp="1"/>
          </p:cNvSpPr>
          <p:nvPr>
            <p:ph idx="1"/>
          </p:nvPr>
        </p:nvSpPr>
        <p:spPr>
          <a:xfrm>
            <a:off x="520554" y="966165"/>
            <a:ext cx="8864893" cy="5462414"/>
          </a:xfrm>
          <a:solidFill>
            <a:schemeClr val="bg1"/>
          </a:solidFill>
        </p:spPr>
        <p:txBody>
          <a:bodyPr>
            <a:normAutofit fontScale="92500" lnSpcReduction="10000"/>
          </a:bodyPr>
          <a:lstStyle/>
          <a:p>
            <a:pPr lvl="0" algn="just">
              <a:lnSpc>
                <a:spcPct val="120000"/>
              </a:lnSpc>
              <a:buFont typeface="Wingdings" panose="05000000000000000000" pitchFamily="2" charset="2"/>
              <a:buChar char="q"/>
              <a:defRPr/>
            </a:pPr>
            <a:r>
              <a:rPr lang="en-GB" sz="1900" dirty="0">
                <a:solidFill>
                  <a:prstClr val="black"/>
                </a:solidFill>
                <a:latin typeface="Arial" panose="020B0604020202020204" pitchFamily="34" charset="0"/>
                <a:ea typeface="ＭＳ Ｐゴシック" pitchFamily="34" charset="-128"/>
                <a:cs typeface="Arial" panose="020B0604020202020204" pitchFamily="34" charset="0"/>
              </a:rPr>
              <a:t> MISA’s presence in the province is in the form of 41 deployed personnel. They are in the form of technical experts (engineers and town and regional planners) as well as young professionals, apprentices, and experiential learners in various technical fields.</a:t>
            </a:r>
          </a:p>
          <a:p>
            <a:pPr lvl="0" algn="just">
              <a:lnSpc>
                <a:spcPct val="120000"/>
              </a:lnSpc>
              <a:buFont typeface="Wingdings" panose="05000000000000000000" pitchFamily="2" charset="2"/>
              <a:buChar char="q"/>
              <a:defRPr/>
            </a:pPr>
            <a:r>
              <a:rPr lang="en-GB" sz="1900" dirty="0">
                <a:solidFill>
                  <a:prstClr val="black"/>
                </a:solidFill>
                <a:latin typeface="Arial" panose="020B0604020202020204" pitchFamily="34" charset="0"/>
                <a:ea typeface="ＭＳ Ｐゴシック" pitchFamily="34" charset="-128"/>
                <a:cs typeface="Arial" panose="020B0604020202020204" pitchFamily="34" charset="0"/>
              </a:rPr>
              <a:t>The MISA technical support services to municipalities is provided through district sector wide plan which is in line with the DDM Model to avoid the duplication of resources. The following is the full complement of MISA staff deployed in Mpumalanga Province:</a:t>
            </a:r>
          </a:p>
          <a:p>
            <a:pPr lvl="1" algn="just">
              <a:lnSpc>
                <a:spcPct val="120000"/>
              </a:lnSpc>
              <a:buFont typeface="Wingdings" panose="05000000000000000000" pitchFamily="2" charset="2"/>
              <a:buChar char="q"/>
              <a:defRPr/>
            </a:pPr>
            <a:r>
              <a:rPr lang="en-GB" sz="1800" dirty="0">
                <a:solidFill>
                  <a:prstClr val="black"/>
                </a:solidFill>
                <a:latin typeface="Arial" panose="020B0604020202020204" pitchFamily="34" charset="0"/>
                <a:ea typeface="ＭＳ Ｐゴシック" pitchFamily="34" charset="-128"/>
                <a:cs typeface="Arial" panose="020B0604020202020204" pitchFamily="34" charset="0"/>
              </a:rPr>
              <a:t>1 x Provincial Manager</a:t>
            </a:r>
          </a:p>
          <a:p>
            <a:pPr lvl="1" algn="just">
              <a:lnSpc>
                <a:spcPct val="120000"/>
              </a:lnSpc>
              <a:buFont typeface="Wingdings" panose="05000000000000000000" pitchFamily="2" charset="2"/>
              <a:buChar char="q"/>
              <a:defRPr/>
            </a:pPr>
            <a:r>
              <a:rPr lang="en-GB" sz="1800" dirty="0">
                <a:solidFill>
                  <a:prstClr val="black"/>
                </a:solidFill>
                <a:latin typeface="Arial" panose="020B0604020202020204" pitchFamily="34" charset="0"/>
                <a:ea typeface="ＭＳ Ｐゴシック" pitchFamily="34" charset="-128"/>
                <a:cs typeface="Arial" panose="020B0604020202020204" pitchFamily="34" charset="0"/>
              </a:rPr>
              <a:t>1 x Assistant Provincial Manager</a:t>
            </a:r>
          </a:p>
          <a:p>
            <a:pPr lvl="1" algn="just">
              <a:lnSpc>
                <a:spcPct val="120000"/>
              </a:lnSpc>
              <a:buFont typeface="Wingdings" panose="05000000000000000000" pitchFamily="2" charset="2"/>
              <a:buChar char="q"/>
              <a:defRPr/>
            </a:pPr>
            <a:r>
              <a:rPr lang="en-GB" sz="1800" dirty="0">
                <a:solidFill>
                  <a:prstClr val="black"/>
                </a:solidFill>
                <a:latin typeface="Arial" panose="020B0604020202020204" pitchFamily="34" charset="0"/>
                <a:ea typeface="ＭＳ Ｐゴシック" pitchFamily="34" charset="-128"/>
                <a:cs typeface="Arial" panose="020B0604020202020204" pitchFamily="34" charset="0"/>
              </a:rPr>
              <a:t>1 x Chief Professional Engineer</a:t>
            </a:r>
          </a:p>
          <a:p>
            <a:pPr lvl="1" algn="just">
              <a:lnSpc>
                <a:spcPct val="120000"/>
              </a:lnSpc>
              <a:buFont typeface="Wingdings" panose="05000000000000000000" pitchFamily="2" charset="2"/>
              <a:buChar char="q"/>
              <a:defRPr/>
            </a:pPr>
            <a:r>
              <a:rPr lang="en-GB" sz="1800" dirty="0">
                <a:solidFill>
                  <a:prstClr val="black"/>
                </a:solidFill>
                <a:latin typeface="Arial" panose="020B0604020202020204" pitchFamily="34" charset="0"/>
                <a:ea typeface="ＭＳ Ｐゴシック" pitchFamily="34" charset="-128"/>
                <a:cs typeface="Arial" panose="020B0604020202020204" pitchFamily="34" charset="0"/>
              </a:rPr>
              <a:t>8 x Professional Engineers &amp; Planners (4 x Civil, 2 x Electrical, 2 x Town planning)</a:t>
            </a:r>
          </a:p>
          <a:p>
            <a:pPr lvl="1" algn="just">
              <a:lnSpc>
                <a:spcPct val="120000"/>
              </a:lnSpc>
              <a:buFont typeface="Wingdings" panose="05000000000000000000" pitchFamily="2" charset="2"/>
              <a:buChar char="q"/>
              <a:defRPr/>
            </a:pPr>
            <a:r>
              <a:rPr lang="en-GB" sz="1800" dirty="0">
                <a:solidFill>
                  <a:prstClr val="black"/>
                </a:solidFill>
                <a:latin typeface="Arial" panose="020B0604020202020204" pitchFamily="34" charset="0"/>
                <a:ea typeface="ＭＳ Ｐゴシック" pitchFamily="34" charset="-128"/>
                <a:cs typeface="Arial" panose="020B0604020202020204" pitchFamily="34" charset="0"/>
              </a:rPr>
              <a:t>10 x Young Graduates deployed in the municipalities to strengthen the municipal capacity</a:t>
            </a:r>
          </a:p>
          <a:p>
            <a:pPr lvl="1" algn="just">
              <a:lnSpc>
                <a:spcPct val="120000"/>
              </a:lnSpc>
              <a:buFont typeface="Wingdings" panose="05000000000000000000" pitchFamily="2" charset="2"/>
              <a:buChar char="q"/>
              <a:defRPr/>
            </a:pPr>
            <a:r>
              <a:rPr lang="en-GB" sz="1800" dirty="0">
                <a:solidFill>
                  <a:prstClr val="black"/>
                </a:solidFill>
                <a:latin typeface="Arial" panose="020B0604020202020204" pitchFamily="34" charset="0"/>
                <a:ea typeface="ＭＳ Ｐゴシック" pitchFamily="34" charset="-128"/>
                <a:cs typeface="Arial" panose="020B0604020202020204" pitchFamily="34" charset="0"/>
              </a:rPr>
              <a:t>14 x Apprentices</a:t>
            </a:r>
          </a:p>
          <a:p>
            <a:pPr lvl="1" algn="just">
              <a:lnSpc>
                <a:spcPct val="120000"/>
              </a:lnSpc>
              <a:buFont typeface="Wingdings" panose="05000000000000000000" pitchFamily="2" charset="2"/>
              <a:buChar char="q"/>
              <a:defRPr/>
            </a:pPr>
            <a:r>
              <a:rPr lang="en-GB" sz="1800" dirty="0">
                <a:solidFill>
                  <a:prstClr val="black"/>
                </a:solidFill>
                <a:latin typeface="Arial" panose="020B0604020202020204" pitchFamily="34" charset="0"/>
                <a:ea typeface="ＭＳ Ｐゴシック" pitchFamily="34" charset="-128"/>
                <a:cs typeface="Arial" panose="020B0604020202020204" pitchFamily="34" charset="0"/>
              </a:rPr>
              <a:t>06 x Experiential learners        </a:t>
            </a:r>
            <a:r>
              <a:rPr lang="en-ZA" sz="1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248264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38751"/>
            <a:ext cx="9144000" cy="436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ZA" sz="2769" b="1" dirty="0">
              <a:solidFill>
                <a:prstClr val="black"/>
              </a:solidFill>
              <a:latin typeface="Arial" panose="020B0604020202020204" pitchFamily="34" charset="0"/>
              <a:cs typeface="Arial" panose="020B0604020202020204" pitchFamily="34" charset="0"/>
            </a:endParaRPr>
          </a:p>
        </p:txBody>
      </p:sp>
      <p:sp>
        <p:nvSpPr>
          <p:cNvPr id="7171" name="Slide Number Placeholder 3"/>
          <p:cNvSpPr>
            <a:spLocks noGrp="1"/>
          </p:cNvSpPr>
          <p:nvPr>
            <p:ph type="sldNum" sz="quarter" idx="12"/>
          </p:nvPr>
        </p:nvSpPr>
        <p:spPr bwMode="auto">
          <a:xfrm>
            <a:off x="3412881" y="6131170"/>
            <a:ext cx="2133600" cy="33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954">
                <a:solidFill>
                  <a:schemeClr val="tx1"/>
                </a:solidFill>
                <a:latin typeface="Calibri" panose="020F0502020204030204" pitchFamily="34" charset="0"/>
              </a:defRPr>
            </a:lvl1pPr>
            <a:lvl2pPr marL="685817" indent="-263776">
              <a:spcBef>
                <a:spcPct val="20000"/>
              </a:spcBef>
              <a:buFont typeface="Arial" panose="020B0604020202020204" pitchFamily="34" charset="0"/>
              <a:buChar char="–"/>
              <a:defRPr sz="2585">
                <a:solidFill>
                  <a:schemeClr val="tx1"/>
                </a:solidFill>
                <a:latin typeface="Calibri" panose="020F0502020204030204" pitchFamily="34" charset="0"/>
              </a:defRPr>
            </a:lvl2pPr>
            <a:lvl3pPr marL="1055103" indent="-211021">
              <a:spcBef>
                <a:spcPct val="20000"/>
              </a:spcBef>
              <a:buFont typeface="Arial" panose="020B0604020202020204" pitchFamily="34" charset="0"/>
              <a:buChar char="•"/>
              <a:defRPr sz="2215">
                <a:solidFill>
                  <a:schemeClr val="tx1"/>
                </a:solidFill>
                <a:latin typeface="Calibri" panose="020F0502020204030204" pitchFamily="34" charset="0"/>
              </a:defRPr>
            </a:lvl3pPr>
            <a:lvl4pPr marL="1477145" indent="-211021">
              <a:spcBef>
                <a:spcPct val="20000"/>
              </a:spcBef>
              <a:buFont typeface="Arial" panose="020B0604020202020204" pitchFamily="34" charset="0"/>
              <a:buChar char="–"/>
              <a:defRPr sz="1846">
                <a:solidFill>
                  <a:schemeClr val="tx1"/>
                </a:solidFill>
                <a:latin typeface="Calibri" panose="020F0502020204030204" pitchFamily="34" charset="0"/>
              </a:defRPr>
            </a:lvl4pPr>
            <a:lvl5pPr marL="1899186" indent="-211021">
              <a:spcBef>
                <a:spcPct val="20000"/>
              </a:spcBef>
              <a:buFont typeface="Arial" panose="020B0604020202020204" pitchFamily="34" charset="0"/>
              <a:buChar char="»"/>
              <a:defRPr sz="1846">
                <a:solidFill>
                  <a:schemeClr val="tx1"/>
                </a:solidFill>
                <a:latin typeface="Calibri" panose="020F0502020204030204" pitchFamily="34" charset="0"/>
              </a:defRPr>
            </a:lvl5pPr>
            <a:lvl6pPr marL="2321227"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6pPr>
            <a:lvl7pPr marL="2743269"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7pPr>
            <a:lvl8pPr marL="3165310"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8pPr>
            <a:lvl9pPr marL="3587351"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9pPr>
          </a:lstStyle>
          <a:p>
            <a:pPr defTabSz="914400">
              <a:spcBef>
                <a:spcPct val="0"/>
              </a:spcBef>
              <a:buNone/>
            </a:pPr>
            <a:fld id="{310969A9-E3BE-4DD0-8775-A00584085157}" type="slidenum">
              <a:rPr lang="en-US" altLang="en-US" sz="1108">
                <a:solidFill>
                  <a:srgbClr val="898989"/>
                </a:solidFill>
              </a:rPr>
              <a:pPr defTabSz="914400">
                <a:spcBef>
                  <a:spcPct val="0"/>
                </a:spcBef>
                <a:buNone/>
              </a:pPr>
              <a:t>98</a:t>
            </a:fld>
            <a:endParaRPr lang="en-US" altLang="en-US" sz="1108" dirty="0">
              <a:solidFill>
                <a:srgbClr val="898989"/>
              </a:solidFill>
            </a:endParaRPr>
          </a:p>
        </p:txBody>
      </p:sp>
      <p:sp>
        <p:nvSpPr>
          <p:cNvPr id="10244" name="Rectangle 1"/>
          <p:cNvSpPr>
            <a:spLocks noChangeArrowheads="1"/>
          </p:cNvSpPr>
          <p:nvPr/>
        </p:nvSpPr>
        <p:spPr bwMode="auto">
          <a:xfrm>
            <a:off x="578827" y="179293"/>
            <a:ext cx="87688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a:buNone/>
            </a:pPr>
            <a:r>
              <a:rPr lang="en-ZA" b="1" dirty="0">
                <a:solidFill>
                  <a:prstClr val="black"/>
                </a:solidFill>
              </a:rPr>
              <a:t>Ongoing Support by MISA through DDM approach </a:t>
            </a:r>
          </a:p>
        </p:txBody>
      </p:sp>
      <p:sp>
        <p:nvSpPr>
          <p:cNvPr id="5" name="Content Placeholder 4"/>
          <p:cNvSpPr>
            <a:spLocks noGrp="1"/>
          </p:cNvSpPr>
          <p:nvPr>
            <p:ph idx="1"/>
          </p:nvPr>
        </p:nvSpPr>
        <p:spPr>
          <a:xfrm>
            <a:off x="520554" y="966165"/>
            <a:ext cx="8864893" cy="4967496"/>
          </a:xfrm>
        </p:spPr>
        <p:txBody>
          <a:bodyPr>
            <a:normAutofit fontScale="77500" lnSpcReduction="20000"/>
          </a:bodyPr>
          <a:lstStyle/>
          <a:p>
            <a:pPr lvl="0" algn="just">
              <a:lnSpc>
                <a:spcPct val="120000"/>
              </a:lnSpc>
              <a:buFont typeface="Wingdings" panose="05000000000000000000" pitchFamily="2" charset="2"/>
              <a:buChar char="q"/>
              <a:defRPr/>
            </a:pPr>
            <a:r>
              <a:rPr lang="en-GB" sz="1900" dirty="0">
                <a:solidFill>
                  <a:prstClr val="black"/>
                </a:solidFill>
                <a:latin typeface="Arial" panose="020B0604020202020204" pitchFamily="34" charset="0"/>
                <a:ea typeface="ＭＳ Ｐゴシック" pitchFamily="34" charset="-128"/>
                <a:cs typeface="Arial" panose="020B0604020202020204" pitchFamily="34" charset="0"/>
              </a:rPr>
              <a:t>MISA is in the process of leading the discussion with multiple stakeholders to address the issues  of  infrastructure  sector plans  misalignment and budgeting ( specially when it comes to  human settlement projects).</a:t>
            </a:r>
          </a:p>
          <a:p>
            <a:pPr lvl="0" algn="just">
              <a:lnSpc>
                <a:spcPct val="120000"/>
              </a:lnSpc>
              <a:buFont typeface="Wingdings" panose="05000000000000000000" pitchFamily="2" charset="2"/>
              <a:buChar char="q"/>
              <a:defRPr/>
            </a:pPr>
            <a:r>
              <a:rPr lang="en-GB" sz="1900" dirty="0">
                <a:solidFill>
                  <a:prstClr val="black"/>
                </a:solidFill>
                <a:latin typeface="Arial" panose="020B0604020202020204" pitchFamily="34" charset="0"/>
                <a:ea typeface="ＭＳ Ｐゴシック" pitchFamily="34" charset="-128"/>
                <a:cs typeface="Arial" panose="020B0604020202020204" pitchFamily="34" charset="0"/>
              </a:rPr>
              <a:t>MISA is currently engaging with various  municipalities  on bulk  infrastructure financing due to the  demand for municipal infrastructure across all municipalities and the insufficiency of infrastructure  grants funding  (Long term infrastructure funding).</a:t>
            </a:r>
          </a:p>
          <a:p>
            <a:pPr lvl="0" algn="just">
              <a:lnSpc>
                <a:spcPct val="120000"/>
              </a:lnSpc>
              <a:buFont typeface="Wingdings" panose="05000000000000000000" pitchFamily="2" charset="2"/>
              <a:buChar char="q"/>
              <a:defRPr/>
            </a:pPr>
            <a:r>
              <a:rPr lang="en-GB" sz="1900" dirty="0">
                <a:solidFill>
                  <a:prstClr val="black"/>
                </a:solidFill>
                <a:latin typeface="Arial" panose="020B0604020202020204" pitchFamily="34" charset="0"/>
                <a:ea typeface="ＭＳ Ｐゴシック" pitchFamily="34" charset="-128"/>
                <a:cs typeface="Arial" panose="020B0604020202020204" pitchFamily="34" charset="0"/>
              </a:rPr>
              <a:t>Reviewing Designs, development and preparation of business case for funding  and reviewing of  Technical Reports with recommendations to DWS for approval.</a:t>
            </a:r>
          </a:p>
          <a:p>
            <a:pPr lvl="0" algn="just">
              <a:lnSpc>
                <a:spcPct val="120000"/>
              </a:lnSpc>
              <a:buFont typeface="Wingdings" panose="05000000000000000000" pitchFamily="2" charset="2"/>
              <a:buChar char="q"/>
              <a:defRPr/>
            </a:pPr>
            <a:r>
              <a:rPr lang="en-GB" sz="1900" dirty="0">
                <a:solidFill>
                  <a:prstClr val="black"/>
                </a:solidFill>
                <a:latin typeface="Arial" panose="020B0604020202020204" pitchFamily="34" charset="0"/>
                <a:ea typeface="ＭＳ Ｐゴシック" pitchFamily="34" charset="-128"/>
                <a:cs typeface="Arial" panose="020B0604020202020204" pitchFamily="34" charset="0"/>
              </a:rPr>
              <a:t>Providing engineering support and  monitoring the implementation of MIG,RBIG,WSIG &amp; INEP </a:t>
            </a:r>
          </a:p>
          <a:p>
            <a:pPr lvl="0" algn="just">
              <a:lnSpc>
                <a:spcPct val="120000"/>
              </a:lnSpc>
              <a:buFont typeface="Wingdings" panose="05000000000000000000" pitchFamily="2" charset="2"/>
              <a:buChar char="q"/>
              <a:defRPr/>
            </a:pPr>
            <a:r>
              <a:rPr lang="en-GB" sz="1900" b="1" dirty="0">
                <a:solidFill>
                  <a:prstClr val="black"/>
                </a:solidFill>
                <a:latin typeface="Arial" panose="020B0604020202020204" pitchFamily="34" charset="0"/>
                <a:ea typeface="ＭＳ Ｐゴシック" pitchFamily="34" charset="-128"/>
                <a:cs typeface="Arial" panose="020B0604020202020204" pitchFamily="34" charset="0"/>
              </a:rPr>
              <a:t>Innovative Solid Waste Management Solutions</a:t>
            </a:r>
            <a:r>
              <a:rPr lang="en-GB" sz="1900" dirty="0">
                <a:solidFill>
                  <a:prstClr val="black"/>
                </a:solidFill>
                <a:latin typeface="Arial" panose="020B0604020202020204" pitchFamily="34" charset="0"/>
                <a:ea typeface="ＭＳ Ｐゴシック" pitchFamily="34" charset="-128"/>
                <a:cs typeface="Arial" panose="020B0604020202020204" pitchFamily="34" charset="0"/>
              </a:rPr>
              <a:t>: The programme focuses on promoting effective and efficient delivery of solid waste management services. It contributes towards stimulating the economy through job creation and enterprise development. An amount of R14.5 million rand has been allocated towards rolling out the programme in Chief Albert Luthuli and Dr </a:t>
            </a:r>
            <a:r>
              <a:rPr lang="en-GB" sz="1900" dirty="0" err="1">
                <a:solidFill>
                  <a:prstClr val="black"/>
                </a:solidFill>
                <a:latin typeface="Arial" panose="020B0604020202020204" pitchFamily="34" charset="0"/>
                <a:ea typeface="ＭＳ Ｐゴシック" pitchFamily="34" charset="-128"/>
                <a:cs typeface="Arial" panose="020B0604020202020204" pitchFamily="34" charset="0"/>
              </a:rPr>
              <a:t>Prixley</a:t>
            </a:r>
            <a:r>
              <a:rPr lang="en-GB" sz="1900" dirty="0">
                <a:solidFill>
                  <a:prstClr val="black"/>
                </a:solidFill>
                <a:latin typeface="Arial" panose="020B0604020202020204" pitchFamily="34" charset="0"/>
                <a:ea typeface="ＭＳ Ｐゴシック" pitchFamily="34" charset="-128"/>
                <a:cs typeface="Arial" panose="020B0604020202020204" pitchFamily="34" charset="0"/>
              </a:rPr>
              <a:t> </a:t>
            </a:r>
            <a:r>
              <a:rPr lang="en-GB" sz="1900" dirty="0" err="1">
                <a:solidFill>
                  <a:prstClr val="black"/>
                </a:solidFill>
                <a:latin typeface="Arial" panose="020B0604020202020204" pitchFamily="34" charset="0"/>
                <a:ea typeface="ＭＳ Ｐゴシック" pitchFamily="34" charset="-128"/>
                <a:cs typeface="Arial" panose="020B0604020202020204" pitchFamily="34" charset="0"/>
              </a:rPr>
              <a:t>ka</a:t>
            </a:r>
            <a:r>
              <a:rPr lang="en-GB" sz="1900" dirty="0">
                <a:solidFill>
                  <a:prstClr val="black"/>
                </a:solidFill>
                <a:latin typeface="Arial" panose="020B0604020202020204" pitchFamily="34" charset="0"/>
                <a:ea typeface="ＭＳ Ｐゴシック" pitchFamily="34" charset="-128"/>
                <a:cs typeface="Arial" panose="020B0604020202020204" pitchFamily="34" charset="0"/>
              </a:rPr>
              <a:t> </a:t>
            </a:r>
            <a:r>
              <a:rPr lang="en-GB" sz="1900" dirty="0" err="1">
                <a:solidFill>
                  <a:prstClr val="black"/>
                </a:solidFill>
                <a:latin typeface="Arial" panose="020B0604020202020204" pitchFamily="34" charset="0"/>
                <a:ea typeface="ＭＳ Ｐゴシック" pitchFamily="34" charset="-128"/>
                <a:cs typeface="Arial" panose="020B0604020202020204" pitchFamily="34" charset="0"/>
              </a:rPr>
              <a:t>Isaka</a:t>
            </a:r>
            <a:r>
              <a:rPr lang="en-GB" sz="1900" dirty="0">
                <a:solidFill>
                  <a:prstClr val="black"/>
                </a:solidFill>
                <a:latin typeface="Arial" panose="020B0604020202020204" pitchFamily="34" charset="0"/>
                <a:ea typeface="ＭＳ Ｐゴシック" pitchFamily="34" charset="-128"/>
                <a:cs typeface="Arial" panose="020B0604020202020204" pitchFamily="34" charset="0"/>
              </a:rPr>
              <a:t> </a:t>
            </a:r>
            <a:r>
              <a:rPr lang="en-GB" sz="1900" dirty="0" err="1">
                <a:solidFill>
                  <a:prstClr val="black"/>
                </a:solidFill>
                <a:latin typeface="Arial" panose="020B0604020202020204" pitchFamily="34" charset="0"/>
                <a:ea typeface="ＭＳ Ｐゴシック" pitchFamily="34" charset="-128"/>
                <a:cs typeface="Arial" panose="020B0604020202020204" pitchFamily="34" charset="0"/>
              </a:rPr>
              <a:t>Seme</a:t>
            </a:r>
            <a:r>
              <a:rPr lang="en-GB" sz="1900" dirty="0">
                <a:solidFill>
                  <a:prstClr val="black"/>
                </a:solidFill>
                <a:latin typeface="Arial" panose="020B0604020202020204" pitchFamily="34" charset="0"/>
                <a:ea typeface="ＭＳ Ｐゴシック" pitchFamily="34" charset="-128"/>
                <a:cs typeface="Arial" panose="020B0604020202020204" pitchFamily="34" charset="0"/>
              </a:rPr>
              <a:t> local municipalities. The two municipalities are in the Gert Sibande District</a:t>
            </a:r>
          </a:p>
          <a:p>
            <a:pPr lvl="0" algn="just">
              <a:lnSpc>
                <a:spcPct val="120000"/>
              </a:lnSpc>
              <a:buFont typeface="Wingdings" panose="05000000000000000000" pitchFamily="2" charset="2"/>
              <a:buChar char="q"/>
              <a:defRPr/>
            </a:pPr>
            <a:r>
              <a:rPr lang="en-GB" sz="1900" b="1" dirty="0">
                <a:solidFill>
                  <a:prstClr val="black"/>
                </a:solidFill>
                <a:latin typeface="Arial" panose="020B0604020202020204" pitchFamily="34" charset="0"/>
                <a:ea typeface="ＭＳ Ｐゴシック" pitchFamily="34" charset="-128"/>
                <a:cs typeface="Arial" panose="020B0604020202020204" pitchFamily="34" charset="0"/>
              </a:rPr>
              <a:t>The Labour-Intensive Construction (LIC) Methods</a:t>
            </a:r>
            <a:r>
              <a:rPr lang="en-GB" sz="1900" dirty="0">
                <a:solidFill>
                  <a:prstClr val="black"/>
                </a:solidFill>
                <a:latin typeface="Arial" panose="020B0604020202020204" pitchFamily="34" charset="0"/>
                <a:ea typeface="ＭＳ Ｐゴシック" pitchFamily="34" charset="-128"/>
                <a:cs typeface="Arial" panose="020B0604020202020204" pitchFamily="34" charset="0"/>
              </a:rPr>
              <a:t>: The LIC is one of the initiatives under the Presidential Economic Stimulus Package meant to stimulate the economy and counter job losses through the creation of work opportunities (</a:t>
            </a:r>
            <a:r>
              <a:rPr lang="en-GB" sz="1900" b="1" dirty="0">
                <a:solidFill>
                  <a:prstClr val="black"/>
                </a:solidFill>
                <a:latin typeface="Arial" panose="020B0604020202020204" pitchFamily="34" charset="0"/>
                <a:ea typeface="ＭＳ Ｐゴシック" pitchFamily="34" charset="-128"/>
                <a:cs typeface="Arial" panose="020B0604020202020204" pitchFamily="34" charset="0"/>
              </a:rPr>
              <a:t>A total of 13 officials and 51 labourers from Chief Albert Luthuli and Dr JS Moroka received LIC training at NFQ levels 7 and 3, respectively. Eight (8) data capturers were also trained in the 2021/2022 FY</a:t>
            </a:r>
            <a:r>
              <a:rPr lang="en-GB" sz="1900" dirty="0">
                <a:solidFill>
                  <a:prstClr val="black"/>
                </a:solidFill>
                <a:latin typeface="Arial" panose="020B0604020202020204" pitchFamily="34" charset="0"/>
                <a:ea typeface="ＭＳ Ｐゴシック" pitchFamily="34" charset="-128"/>
                <a:cs typeface="Arial" panose="020B0604020202020204" pitchFamily="34" charset="0"/>
              </a:rPr>
              <a:t>)         </a:t>
            </a:r>
            <a:r>
              <a:rPr lang="en-ZA"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5443600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38751"/>
            <a:ext cx="9144000" cy="4366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ZA" sz="2769" b="1" dirty="0">
              <a:solidFill>
                <a:prstClr val="black"/>
              </a:solidFill>
              <a:latin typeface="Arial" panose="020B0604020202020204" pitchFamily="34" charset="0"/>
              <a:cs typeface="Arial" panose="020B0604020202020204" pitchFamily="34" charset="0"/>
            </a:endParaRPr>
          </a:p>
        </p:txBody>
      </p:sp>
      <p:sp>
        <p:nvSpPr>
          <p:cNvPr id="7171" name="Slide Number Placeholder 3"/>
          <p:cNvSpPr>
            <a:spLocks noGrp="1"/>
          </p:cNvSpPr>
          <p:nvPr>
            <p:ph type="sldNum" sz="quarter" idx="12"/>
          </p:nvPr>
        </p:nvSpPr>
        <p:spPr bwMode="auto">
          <a:xfrm>
            <a:off x="3412881" y="6131170"/>
            <a:ext cx="2133600" cy="33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954">
                <a:solidFill>
                  <a:schemeClr val="tx1"/>
                </a:solidFill>
                <a:latin typeface="Calibri" panose="020F0502020204030204" pitchFamily="34" charset="0"/>
              </a:defRPr>
            </a:lvl1pPr>
            <a:lvl2pPr marL="685817" indent="-263776">
              <a:spcBef>
                <a:spcPct val="20000"/>
              </a:spcBef>
              <a:buFont typeface="Arial" panose="020B0604020202020204" pitchFamily="34" charset="0"/>
              <a:buChar char="–"/>
              <a:defRPr sz="2585">
                <a:solidFill>
                  <a:schemeClr val="tx1"/>
                </a:solidFill>
                <a:latin typeface="Calibri" panose="020F0502020204030204" pitchFamily="34" charset="0"/>
              </a:defRPr>
            </a:lvl2pPr>
            <a:lvl3pPr marL="1055103" indent="-211021">
              <a:spcBef>
                <a:spcPct val="20000"/>
              </a:spcBef>
              <a:buFont typeface="Arial" panose="020B0604020202020204" pitchFamily="34" charset="0"/>
              <a:buChar char="•"/>
              <a:defRPr sz="2215">
                <a:solidFill>
                  <a:schemeClr val="tx1"/>
                </a:solidFill>
                <a:latin typeface="Calibri" panose="020F0502020204030204" pitchFamily="34" charset="0"/>
              </a:defRPr>
            </a:lvl3pPr>
            <a:lvl4pPr marL="1477145" indent="-211021">
              <a:spcBef>
                <a:spcPct val="20000"/>
              </a:spcBef>
              <a:buFont typeface="Arial" panose="020B0604020202020204" pitchFamily="34" charset="0"/>
              <a:buChar char="–"/>
              <a:defRPr sz="1846">
                <a:solidFill>
                  <a:schemeClr val="tx1"/>
                </a:solidFill>
                <a:latin typeface="Calibri" panose="020F0502020204030204" pitchFamily="34" charset="0"/>
              </a:defRPr>
            </a:lvl4pPr>
            <a:lvl5pPr marL="1899186" indent="-211021">
              <a:spcBef>
                <a:spcPct val="20000"/>
              </a:spcBef>
              <a:buFont typeface="Arial" panose="020B0604020202020204" pitchFamily="34" charset="0"/>
              <a:buChar char="»"/>
              <a:defRPr sz="1846">
                <a:solidFill>
                  <a:schemeClr val="tx1"/>
                </a:solidFill>
                <a:latin typeface="Calibri" panose="020F0502020204030204" pitchFamily="34" charset="0"/>
              </a:defRPr>
            </a:lvl5pPr>
            <a:lvl6pPr marL="2321227"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6pPr>
            <a:lvl7pPr marL="2743269"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7pPr>
            <a:lvl8pPr marL="3165310"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8pPr>
            <a:lvl9pPr marL="3587351" indent="-211021" defTabSz="422041" eaLnBrk="0" fontAlgn="base" hangingPunct="0">
              <a:spcBef>
                <a:spcPct val="20000"/>
              </a:spcBef>
              <a:spcAft>
                <a:spcPct val="0"/>
              </a:spcAft>
              <a:buFont typeface="Arial" panose="020B0604020202020204" pitchFamily="34" charset="0"/>
              <a:buChar char="»"/>
              <a:defRPr sz="1846">
                <a:solidFill>
                  <a:schemeClr val="tx1"/>
                </a:solidFill>
                <a:latin typeface="Calibri" panose="020F0502020204030204" pitchFamily="34" charset="0"/>
              </a:defRPr>
            </a:lvl9pPr>
          </a:lstStyle>
          <a:p>
            <a:pPr defTabSz="914400">
              <a:spcBef>
                <a:spcPct val="0"/>
              </a:spcBef>
              <a:buNone/>
            </a:pPr>
            <a:fld id="{310969A9-E3BE-4DD0-8775-A00584085157}" type="slidenum">
              <a:rPr lang="en-US" altLang="en-US" sz="1108">
                <a:solidFill>
                  <a:srgbClr val="898989"/>
                </a:solidFill>
              </a:rPr>
              <a:pPr defTabSz="914400">
                <a:spcBef>
                  <a:spcPct val="0"/>
                </a:spcBef>
                <a:buNone/>
              </a:pPr>
              <a:t>99</a:t>
            </a:fld>
            <a:endParaRPr lang="en-US" altLang="en-US" sz="1108" dirty="0">
              <a:solidFill>
                <a:srgbClr val="898989"/>
              </a:solidFill>
            </a:endParaRPr>
          </a:p>
        </p:txBody>
      </p:sp>
      <p:sp>
        <p:nvSpPr>
          <p:cNvPr id="10244" name="Rectangle 1"/>
          <p:cNvSpPr>
            <a:spLocks noChangeArrowheads="1"/>
          </p:cNvSpPr>
          <p:nvPr/>
        </p:nvSpPr>
        <p:spPr bwMode="auto">
          <a:xfrm>
            <a:off x="578827" y="179293"/>
            <a:ext cx="8768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a:buNone/>
            </a:pPr>
            <a:r>
              <a:rPr lang="en-ZA" sz="2400" b="1" dirty="0">
                <a:solidFill>
                  <a:prstClr val="black"/>
                </a:solidFill>
                <a:latin typeface="Arial Black" panose="020B0A04020102020204" pitchFamily="34" charset="0"/>
              </a:rPr>
              <a:t>MISA FUNDED PROJECTS  2023-2024 </a:t>
            </a:r>
          </a:p>
        </p:txBody>
      </p:sp>
      <p:sp>
        <p:nvSpPr>
          <p:cNvPr id="5" name="Content Placeholder 4"/>
          <p:cNvSpPr>
            <a:spLocks noGrp="1"/>
          </p:cNvSpPr>
          <p:nvPr>
            <p:ph idx="1"/>
          </p:nvPr>
        </p:nvSpPr>
        <p:spPr>
          <a:xfrm>
            <a:off x="520554" y="966165"/>
            <a:ext cx="8864893" cy="5462414"/>
          </a:xfrm>
        </p:spPr>
        <p:txBody>
          <a:bodyPr>
            <a:normAutofit/>
          </a:bodyPr>
          <a:lstStyle/>
          <a:p>
            <a:pPr marL="0" indent="0" algn="just">
              <a:lnSpc>
                <a:spcPct val="120000"/>
              </a:lnSpc>
              <a:buNone/>
              <a:defRPr/>
            </a:pPr>
            <a:r>
              <a:rPr lang="en-GB" sz="1900" dirty="0">
                <a:solidFill>
                  <a:prstClr val="black"/>
                </a:solidFill>
                <a:latin typeface="Arial" panose="020B0604020202020204" pitchFamily="34" charset="0"/>
                <a:ea typeface="ＭＳ Ｐゴシック" pitchFamily="34" charset="-128"/>
                <a:cs typeface="Arial" panose="020B0604020202020204" pitchFamily="34" charset="0"/>
              </a:rPr>
              <a:t>  </a:t>
            </a:r>
            <a:r>
              <a:rPr lang="en-ZA" sz="2000" dirty="0">
                <a:latin typeface="Arial" panose="020B0604020202020204" pitchFamily="34" charset="0"/>
                <a:cs typeface="Arial" panose="020B0604020202020204" pitchFamily="34" charset="0"/>
              </a:rPr>
              <a:t>  </a:t>
            </a:r>
          </a:p>
        </p:txBody>
      </p:sp>
      <p:graphicFrame>
        <p:nvGraphicFramePr>
          <p:cNvPr id="2" name="Table 1"/>
          <p:cNvGraphicFramePr>
            <a:graphicFrameLocks noGrp="1"/>
          </p:cNvGraphicFramePr>
          <p:nvPr/>
        </p:nvGraphicFramePr>
        <p:xfrm>
          <a:off x="391258" y="1001488"/>
          <a:ext cx="8953860" cy="5054539"/>
        </p:xfrm>
        <a:graphic>
          <a:graphicData uri="http://schemas.openxmlformats.org/drawingml/2006/table">
            <a:tbl>
              <a:tblPr firstRow="1" firstCol="1" bandRow="1">
                <a:tableStyleId>{2D5ABB26-0587-4C30-8999-92F81FD0307C}</a:tableStyleId>
              </a:tblPr>
              <a:tblGrid>
                <a:gridCol w="844181">
                  <a:extLst>
                    <a:ext uri="{9D8B030D-6E8A-4147-A177-3AD203B41FA5}">
                      <a16:colId xmlns:a16="http://schemas.microsoft.com/office/drawing/2014/main" val="85927892"/>
                    </a:ext>
                  </a:extLst>
                </a:gridCol>
                <a:gridCol w="1124263">
                  <a:extLst>
                    <a:ext uri="{9D8B030D-6E8A-4147-A177-3AD203B41FA5}">
                      <a16:colId xmlns:a16="http://schemas.microsoft.com/office/drawing/2014/main" val="4093736364"/>
                    </a:ext>
                  </a:extLst>
                </a:gridCol>
                <a:gridCol w="1528996">
                  <a:extLst>
                    <a:ext uri="{9D8B030D-6E8A-4147-A177-3AD203B41FA5}">
                      <a16:colId xmlns:a16="http://schemas.microsoft.com/office/drawing/2014/main" val="3568855475"/>
                    </a:ext>
                  </a:extLst>
                </a:gridCol>
                <a:gridCol w="2683240">
                  <a:extLst>
                    <a:ext uri="{9D8B030D-6E8A-4147-A177-3AD203B41FA5}">
                      <a16:colId xmlns:a16="http://schemas.microsoft.com/office/drawing/2014/main" val="951474230"/>
                    </a:ext>
                  </a:extLst>
                </a:gridCol>
                <a:gridCol w="1114642">
                  <a:extLst>
                    <a:ext uri="{9D8B030D-6E8A-4147-A177-3AD203B41FA5}">
                      <a16:colId xmlns:a16="http://schemas.microsoft.com/office/drawing/2014/main" val="2094470795"/>
                    </a:ext>
                  </a:extLst>
                </a:gridCol>
                <a:gridCol w="1658538">
                  <a:extLst>
                    <a:ext uri="{9D8B030D-6E8A-4147-A177-3AD203B41FA5}">
                      <a16:colId xmlns:a16="http://schemas.microsoft.com/office/drawing/2014/main" val="3551383582"/>
                    </a:ext>
                  </a:extLst>
                </a:gridCol>
              </a:tblGrid>
              <a:tr h="478967">
                <a:tc>
                  <a:txBody>
                    <a:bodyPr/>
                    <a:lstStyle/>
                    <a:p>
                      <a:pPr marL="0" marR="0">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Province</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District Municipality</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Local Municipality</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Project name</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Cost </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Progress</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238230570"/>
                  </a:ext>
                </a:extLst>
              </a:tr>
              <a:tr h="860520">
                <a:tc>
                  <a:txBody>
                    <a:bodyPr/>
                    <a:lstStyle/>
                    <a:p>
                      <a:pPr marL="0" marR="0">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MP</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Gert Sibande</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1300" dirty="0" err="1">
                          <a:effectLst/>
                          <a:latin typeface="Arial" panose="020B0604020202020204" pitchFamily="34" charset="0"/>
                          <a:cs typeface="Arial" panose="020B0604020202020204" pitchFamily="34" charset="0"/>
                        </a:rPr>
                        <a:t>Dr</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Pixle</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ka</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Seme</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Implementation of Water Conversation and Demand Management </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R1 800 000</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1300">
                          <a:effectLst/>
                          <a:latin typeface="Arial" panose="020B0604020202020204" pitchFamily="34" charset="0"/>
                          <a:cs typeface="Arial" panose="020B0604020202020204" pitchFamily="34" charset="0"/>
                        </a:rPr>
                        <a:t>Planning stage (TOR developed)</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3985122"/>
                  </a:ext>
                </a:extLst>
              </a:tr>
              <a:tr h="652852">
                <a:tc>
                  <a:txBody>
                    <a:bodyPr/>
                    <a:lstStyle/>
                    <a:p>
                      <a:pPr marL="0" marR="0">
                        <a:lnSpc>
                          <a:spcPct val="150000"/>
                        </a:lnSpc>
                        <a:spcBef>
                          <a:spcPts val="0"/>
                        </a:spcBef>
                        <a:spcAft>
                          <a:spcPts val="0"/>
                        </a:spcAft>
                      </a:pPr>
                      <a:r>
                        <a:rPr lang="en-US" sz="1300">
                          <a:effectLst/>
                          <a:latin typeface="Arial" panose="020B0604020202020204" pitchFamily="34" charset="0"/>
                          <a:cs typeface="Arial" panose="020B0604020202020204" pitchFamily="34" charset="0"/>
                        </a:rPr>
                        <a:t>MP</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Gert Sibande</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Chief Albert and </a:t>
                      </a:r>
                      <a:r>
                        <a:rPr lang="en-US" sz="1300" dirty="0" err="1">
                          <a:effectLst/>
                          <a:latin typeface="Arial" panose="020B0604020202020204" pitchFamily="34" charset="0"/>
                          <a:cs typeface="Arial" panose="020B0604020202020204" pitchFamily="34" charset="0"/>
                        </a:rPr>
                        <a:t>Dr</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Pixley</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ka</a:t>
                      </a:r>
                      <a:r>
                        <a:rPr lang="en-US" sz="1300" dirty="0">
                          <a:effectLst/>
                          <a:latin typeface="Arial" panose="020B0604020202020204" pitchFamily="34" charset="0"/>
                          <a:cs typeface="Arial" panose="020B0604020202020204" pitchFamily="34" charset="0"/>
                        </a:rPr>
                        <a:t> </a:t>
                      </a:r>
                      <a:r>
                        <a:rPr lang="en-US" sz="1300" dirty="0" err="1">
                          <a:effectLst/>
                          <a:latin typeface="Arial" panose="020B0604020202020204" pitchFamily="34" charset="0"/>
                          <a:cs typeface="Arial" panose="020B0604020202020204" pitchFamily="34" charset="0"/>
                        </a:rPr>
                        <a:t>Seme</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1300">
                          <a:effectLst/>
                          <a:latin typeface="Arial" panose="020B0604020202020204" pitchFamily="34" charset="0"/>
                          <a:cs typeface="Arial" panose="020B0604020202020204" pitchFamily="34" charset="0"/>
                        </a:rPr>
                        <a:t>innovative Technologies or development and implementation of For Solid Waste Management Solutions </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R18 million</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Service Provider has been appointed and start 1</a:t>
                      </a:r>
                      <a:r>
                        <a:rPr lang="en-US" sz="1300" baseline="30000" dirty="0">
                          <a:effectLst/>
                          <a:latin typeface="Arial" panose="020B0604020202020204" pitchFamily="34" charset="0"/>
                          <a:cs typeface="Arial" panose="020B0604020202020204" pitchFamily="34" charset="0"/>
                        </a:rPr>
                        <a:t>st</a:t>
                      </a:r>
                      <a:r>
                        <a:rPr lang="en-US" sz="1300" dirty="0">
                          <a:effectLst/>
                          <a:latin typeface="Arial" panose="020B0604020202020204" pitchFamily="34" charset="0"/>
                          <a:cs typeface="Arial" panose="020B0604020202020204" pitchFamily="34" charset="0"/>
                        </a:rPr>
                        <a:t> of June 22</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895966"/>
                  </a:ext>
                </a:extLst>
              </a:tr>
              <a:tr h="311277">
                <a:tc>
                  <a:txBody>
                    <a:bodyPr/>
                    <a:lstStyle/>
                    <a:p>
                      <a:pPr marL="0" marR="0">
                        <a:lnSpc>
                          <a:spcPct val="150000"/>
                        </a:lnSpc>
                        <a:spcBef>
                          <a:spcPts val="0"/>
                        </a:spcBef>
                        <a:spcAft>
                          <a:spcPts val="0"/>
                        </a:spcAft>
                      </a:pPr>
                      <a:r>
                        <a:rPr lang="en-US" sz="1300">
                          <a:effectLst/>
                          <a:latin typeface="Arial" panose="020B0604020202020204" pitchFamily="34" charset="0"/>
                          <a:cs typeface="Arial" panose="020B0604020202020204" pitchFamily="34" charset="0"/>
                        </a:rPr>
                        <a:t>MP</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Nkangala</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1300" dirty="0" err="1">
                          <a:effectLst/>
                          <a:latin typeface="Arial" panose="020B0604020202020204" pitchFamily="34" charset="0"/>
                          <a:cs typeface="Arial" panose="020B0604020202020204" pitchFamily="34" charset="0"/>
                        </a:rPr>
                        <a:t>Dr</a:t>
                      </a:r>
                      <a:r>
                        <a:rPr lang="en-US" sz="1300" dirty="0">
                          <a:effectLst/>
                          <a:latin typeface="Arial" panose="020B0604020202020204" pitchFamily="34" charset="0"/>
                          <a:cs typeface="Arial" panose="020B0604020202020204" pitchFamily="34" charset="0"/>
                        </a:rPr>
                        <a:t> JS Moroka</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1300">
                          <a:effectLst/>
                          <a:latin typeface="Arial" panose="020B0604020202020204" pitchFamily="34" charset="0"/>
                          <a:cs typeface="Arial" panose="020B0604020202020204" pitchFamily="34" charset="0"/>
                        </a:rPr>
                        <a:t>Development of Infrastructure asset management and O&amp;M plan </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R1 500 000</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Planning stage (TOR developed)</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1922306"/>
                  </a:ext>
                </a:extLst>
              </a:tr>
              <a:tr h="424812">
                <a:tc>
                  <a:txBody>
                    <a:bodyPr/>
                    <a:lstStyle/>
                    <a:p>
                      <a:pPr marL="0" marR="0">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MP</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Nkangala</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Emalahleni</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1300">
                          <a:effectLst/>
                          <a:latin typeface="Arial" panose="020B0604020202020204" pitchFamily="34" charset="0"/>
                          <a:cs typeface="Arial" panose="020B0604020202020204" pitchFamily="34" charset="0"/>
                        </a:rPr>
                        <a:t>Implementation and development of Energy Strategies </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R2 000 000</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1300">
                          <a:effectLst/>
                          <a:latin typeface="Arial" panose="020B0604020202020204" pitchFamily="34" charset="0"/>
                          <a:cs typeface="Arial" panose="020B0604020202020204" pitchFamily="34" charset="0"/>
                        </a:rPr>
                        <a:t>Planning stage (TOR developed)</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6041026"/>
                  </a:ext>
                </a:extLst>
              </a:tr>
              <a:tr h="478967">
                <a:tc>
                  <a:txBody>
                    <a:bodyPr/>
                    <a:lstStyle/>
                    <a:p>
                      <a:pPr marL="0" marR="0">
                        <a:lnSpc>
                          <a:spcPct val="150000"/>
                        </a:lnSpc>
                        <a:spcBef>
                          <a:spcPts val="0"/>
                        </a:spcBef>
                        <a:spcAft>
                          <a:spcPts val="0"/>
                        </a:spcAft>
                      </a:pPr>
                      <a:r>
                        <a:rPr lang="en-US" sz="1300">
                          <a:effectLst/>
                          <a:latin typeface="Arial" panose="020B0604020202020204" pitchFamily="34" charset="0"/>
                          <a:cs typeface="Arial" panose="020B0604020202020204" pitchFamily="34" charset="0"/>
                        </a:rPr>
                        <a:t>MP</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Nkangala</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Emalahleni</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1300">
                          <a:effectLst/>
                          <a:latin typeface="Arial" panose="020B0604020202020204" pitchFamily="34" charset="0"/>
                          <a:cs typeface="Arial" panose="020B0604020202020204" pitchFamily="34" charset="0"/>
                        </a:rPr>
                        <a:t>Feasibility study on Township Establishment </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R1 100 000</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Planning stage (TOR developed)</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2007588"/>
                  </a:ext>
                </a:extLst>
              </a:tr>
              <a:tr h="596839">
                <a:tc>
                  <a:txBody>
                    <a:bodyPr/>
                    <a:lstStyle/>
                    <a:p>
                      <a:pPr marL="0" marR="0">
                        <a:lnSpc>
                          <a:spcPct val="150000"/>
                        </a:lnSpc>
                        <a:spcBef>
                          <a:spcPts val="0"/>
                        </a:spcBef>
                        <a:spcAft>
                          <a:spcPts val="0"/>
                        </a:spcAft>
                      </a:pPr>
                      <a:r>
                        <a:rPr lang="en-US" sz="1300">
                          <a:effectLst/>
                          <a:latin typeface="Arial" panose="020B0604020202020204" pitchFamily="34" charset="0"/>
                          <a:cs typeface="Arial" panose="020B0604020202020204" pitchFamily="34" charset="0"/>
                        </a:rPr>
                        <a:t>MP</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Ehlanzeni</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1300">
                          <a:effectLst/>
                          <a:latin typeface="Arial" panose="020B0604020202020204" pitchFamily="34" charset="0"/>
                          <a:cs typeface="Arial" panose="020B0604020202020204" pitchFamily="34" charset="0"/>
                        </a:rPr>
                        <a:t>City of Mbombela</a:t>
                      </a:r>
                      <a:endParaRPr lang="en-US" sz="130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Implementation of  WCWDM (installation of bulk water meters)</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R1 800 000</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Planning stage (TOR developed)</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4478" marR="6447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3349085"/>
                  </a:ext>
                </a:extLst>
              </a:tr>
            </a:tbl>
          </a:graphicData>
        </a:graphic>
      </p:graphicFrame>
    </p:spTree>
    <p:extLst>
      <p:ext uri="{BB962C8B-B14F-4D97-AF65-F5344CB8AC3E}">
        <p14:creationId xmlns:p14="http://schemas.microsoft.com/office/powerpoint/2010/main" val="1683001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27465</TotalTime>
  <Words>26998</Words>
  <Application>Microsoft Office PowerPoint</Application>
  <PresentationFormat>A4 Paper (210x297 mm)</PresentationFormat>
  <Paragraphs>2402</Paragraphs>
  <Slides>101</Slides>
  <Notes>20</Notes>
  <HiddenSlides>0</HiddenSlides>
  <MMClips>0</MMClips>
  <ScaleCrop>false</ScaleCrop>
  <HeadingPairs>
    <vt:vector size="4" baseType="variant">
      <vt:variant>
        <vt:lpstr>Theme</vt:lpstr>
      </vt:variant>
      <vt:variant>
        <vt:i4>5</vt:i4>
      </vt:variant>
      <vt:variant>
        <vt:lpstr>Slide Titles</vt:lpstr>
      </vt:variant>
      <vt:variant>
        <vt:i4>101</vt:i4>
      </vt:variant>
    </vt:vector>
  </HeadingPairs>
  <TitlesOfParts>
    <vt:vector size="106" baseType="lpstr">
      <vt:lpstr>Office Theme</vt:lpstr>
      <vt:lpstr>5_Office Theme</vt:lpstr>
      <vt:lpstr>12_Office Theme</vt: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SERVICES: OVERVIEW</vt:lpstr>
      <vt:lpstr>2022/23 FINANCIAL YEAR : MIG EXPENDITURE REPORT  AS AT END OF AUGUST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NKANGALA DISTRICT </vt:lpstr>
      <vt:lpstr>NKANGALA DISTRICT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MUNICIPALITY: EMAKHAZENI</vt:lpstr>
      <vt:lpstr>PowerPoint Presentation</vt:lpstr>
      <vt:lpstr>PowerPoint Presentation</vt:lpstr>
      <vt:lpstr>PowerPoint Presentation</vt:lpstr>
      <vt:lpstr>PowerPoint Presentation</vt:lpstr>
      <vt:lpstr>PowerPoint Presentation</vt:lpstr>
      <vt:lpstr>EHLANZENI DISTRICT </vt:lpstr>
      <vt:lpstr>EHLANZENI DISTRICT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WAYFORWARD</vt:lpstr>
      <vt:lpstr>PowerPoint Presentation</vt:lpstr>
      <vt:lpstr>PowerPoint Presentation</vt:lpstr>
      <vt:lpstr>CONCLUSION</vt:lpstr>
      <vt:lpstr>CONCLUSION..cont..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Marlene Faure</cp:lastModifiedBy>
  <cp:revision>1871</cp:revision>
  <cp:lastPrinted>2022-06-09T08:18:31Z</cp:lastPrinted>
  <dcterms:created xsi:type="dcterms:W3CDTF">2014-11-18T07:45:06Z</dcterms:created>
  <dcterms:modified xsi:type="dcterms:W3CDTF">2022-10-11T15:24:27Z</dcterms:modified>
</cp:coreProperties>
</file>