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0" r:id="rId2"/>
    <p:sldMasterId id="2147483672" r:id="rId3"/>
  </p:sldMasterIdLst>
  <p:notesMasterIdLst>
    <p:notesMasterId r:id="rId39"/>
  </p:notesMasterIdLst>
  <p:handoutMasterIdLst>
    <p:handoutMasterId r:id="rId40"/>
  </p:handoutMasterIdLst>
  <p:sldIdLst>
    <p:sldId id="659" r:id="rId4"/>
    <p:sldId id="661" r:id="rId5"/>
    <p:sldId id="669" r:id="rId6"/>
    <p:sldId id="662" r:id="rId7"/>
    <p:sldId id="670" r:id="rId8"/>
    <p:sldId id="671" r:id="rId9"/>
    <p:sldId id="672" r:id="rId10"/>
    <p:sldId id="673" r:id="rId11"/>
    <p:sldId id="674" r:id="rId12"/>
    <p:sldId id="675" r:id="rId13"/>
    <p:sldId id="663" r:id="rId14"/>
    <p:sldId id="641" r:id="rId15"/>
    <p:sldId id="575" r:id="rId16"/>
    <p:sldId id="590" r:id="rId17"/>
    <p:sldId id="591" r:id="rId18"/>
    <p:sldId id="619" r:id="rId19"/>
    <p:sldId id="646" r:id="rId20"/>
    <p:sldId id="581" r:id="rId21"/>
    <p:sldId id="676" r:id="rId22"/>
    <p:sldId id="664" r:id="rId23"/>
    <p:sldId id="629" r:id="rId24"/>
    <p:sldId id="630" r:id="rId25"/>
    <p:sldId id="631" r:id="rId26"/>
    <p:sldId id="681" r:id="rId27"/>
    <p:sldId id="683" r:id="rId28"/>
    <p:sldId id="625" r:id="rId29"/>
    <p:sldId id="654" r:id="rId30"/>
    <p:sldId id="665" r:id="rId31"/>
    <p:sldId id="633" r:id="rId32"/>
    <p:sldId id="650" r:id="rId33"/>
    <p:sldId id="666" r:id="rId34"/>
    <p:sldId id="638" r:id="rId35"/>
    <p:sldId id="667" r:id="rId36"/>
    <p:sldId id="640" r:id="rId37"/>
    <p:sldId id="668" r:id="rId38"/>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8FE"/>
    <a:srgbClr val="FFC819"/>
    <a:srgbClr val="00B050"/>
    <a:srgbClr val="FF0909"/>
    <a:srgbClr val="00C057"/>
    <a:srgbClr val="FFC000"/>
    <a:srgbClr val="C00000"/>
    <a:srgbClr val="00B451"/>
    <a:srgbClr val="69A02C"/>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7" autoAdjust="0"/>
    <p:restoredTop sz="94343" autoAdjust="0"/>
  </p:normalViewPr>
  <p:slideViewPr>
    <p:cSldViewPr snapToObjects="1">
      <p:cViewPr varScale="1">
        <p:scale>
          <a:sx n="77" d="100"/>
          <a:sy n="77" d="100"/>
        </p:scale>
        <p:origin x="17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viewProps" Target="viewProp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handoutMaster" Target="handoutMasters/handoutMaster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tableStyles" Target="tableStyle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theme" Target="theme/theme1.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5" Type="http://schemas.openxmlformats.org/officeDocument/2006/relationships/chartUserShapes" Target="../drawings/drawing1.xml" /><Relationship Id="rId4" Type="http://schemas.openxmlformats.org/officeDocument/2006/relationships/package" Target="../embeddings/Microsoft_Excel_Worksheet.xlsx" /></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 /><Relationship Id="rId2" Type="http://schemas.microsoft.com/office/2011/relationships/chartColorStyle" Target="colors3.xml" /><Relationship Id="rId1" Type="http://schemas.microsoft.com/office/2011/relationships/chartStyle" Target="style3.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59"/>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151515151515152E-2"/>
          <c:y val="0.19634290227828105"/>
          <c:w val="0.87766026405790187"/>
          <c:h val="0.77857872781576287"/>
        </c:manualLayout>
      </c:layout>
      <c:pie3DChart>
        <c:varyColors val="1"/>
        <c:ser>
          <c:idx val="0"/>
          <c:order val="0"/>
          <c:spPr>
            <a:scene3d>
              <a:camera prst="orthographicFront"/>
              <a:lightRig rig="threePt" dir="t"/>
            </a:scene3d>
            <a:sp3d>
              <a:bevelT w="12700"/>
            </a:sp3d>
          </c:spPr>
          <c:explosion val="10"/>
          <c:dPt>
            <c:idx val="0"/>
            <c:bubble3D val="0"/>
            <c:spPr>
              <a:solidFill>
                <a:srgbClr val="C00000"/>
              </a:solidFill>
              <a:ln>
                <a:noFill/>
              </a:ln>
              <a:effectLst>
                <a:outerShdw blurRad="254000" sx="102000" sy="102000" algn="ctr" rotWithShape="0">
                  <a:prstClr val="black">
                    <a:alpha val="20000"/>
                  </a:prstClr>
                </a:outerShdw>
              </a:effectLst>
              <a:scene3d>
                <a:camera prst="orthographicFront"/>
                <a:lightRig rig="threePt" dir="t"/>
              </a:scene3d>
              <a:sp3d>
                <a:bevelT w="12700"/>
              </a:sp3d>
            </c:spPr>
            <c:extLst>
              <c:ext xmlns:c16="http://schemas.microsoft.com/office/drawing/2014/chart" uri="{C3380CC4-5D6E-409C-BE32-E72D297353CC}">
                <c16:uniqueId val="{00000001-57FC-4740-8850-2D7DFDCCEEBE}"/>
              </c:ext>
            </c:extLst>
          </c:dPt>
          <c:dPt>
            <c:idx val="1"/>
            <c:bubble3D val="0"/>
            <c:spPr>
              <a:solidFill>
                <a:srgbClr val="00B050"/>
              </a:solidFill>
              <a:ln>
                <a:noFill/>
              </a:ln>
              <a:effectLst>
                <a:outerShdw blurRad="254000" sx="102000" sy="102000" algn="ctr" rotWithShape="0">
                  <a:prstClr val="black">
                    <a:alpha val="20000"/>
                  </a:prstClr>
                </a:outerShdw>
              </a:effectLst>
              <a:scene3d>
                <a:camera prst="orthographicFront"/>
                <a:lightRig rig="threePt" dir="t"/>
              </a:scene3d>
              <a:sp3d>
                <a:bevelT w="12700"/>
              </a:sp3d>
            </c:spPr>
            <c:extLst>
              <c:ext xmlns:c16="http://schemas.microsoft.com/office/drawing/2014/chart" uri="{C3380CC4-5D6E-409C-BE32-E72D297353CC}">
                <c16:uniqueId val="{00000003-57FC-4740-8850-2D7DFDCCEEBE}"/>
              </c:ext>
            </c:extLst>
          </c:dPt>
          <c:dPt>
            <c:idx val="2"/>
            <c:bubble3D val="0"/>
            <c:spPr>
              <a:solidFill>
                <a:srgbClr val="FFC819"/>
              </a:solidFill>
              <a:ln>
                <a:noFill/>
              </a:ln>
              <a:effectLst>
                <a:outerShdw blurRad="254000" sx="102000" sy="102000" algn="ctr" rotWithShape="0">
                  <a:prstClr val="black">
                    <a:alpha val="20000"/>
                  </a:prstClr>
                </a:outerShdw>
              </a:effectLst>
              <a:scene3d>
                <a:camera prst="orthographicFront"/>
                <a:lightRig rig="threePt" dir="t"/>
              </a:scene3d>
              <a:sp3d>
                <a:bevelT w="12700"/>
              </a:sp3d>
            </c:spPr>
            <c:extLst>
              <c:ext xmlns:c16="http://schemas.microsoft.com/office/drawing/2014/chart" uri="{C3380CC4-5D6E-409C-BE32-E72D297353CC}">
                <c16:uniqueId val="{00000005-57FC-4740-8850-2D7DFDCCEEBE}"/>
              </c:ext>
            </c:extLst>
          </c:dPt>
          <c:dLbls>
            <c:dLbl>
              <c:idx val="0"/>
              <c:layout>
                <c:manualLayout>
                  <c:x val="0.13893520775050749"/>
                  <c:y val="-0.21775068746789394"/>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Arial Black" panose="020B0A04020102020204" pitchFamily="34" charset="0"/>
                        <a:ea typeface="+mn-ea"/>
                        <a:cs typeface="+mn-cs"/>
                      </a:defRPr>
                    </a:pPr>
                    <a:r>
                      <a:rPr lang="en-US" sz="1200" dirty="0">
                        <a:solidFill>
                          <a:sysClr val="windowText" lastClr="000000"/>
                        </a:solidFill>
                        <a:latin typeface="Arial Black" panose="020B0A04020102020204" pitchFamily="34" charset="0"/>
                      </a:rPr>
                      <a:t>2  Target not Achieved</a:t>
                    </a:r>
                    <a:endParaRPr lang="en-US" sz="1200" baseline="0" dirty="0">
                      <a:solidFill>
                        <a:sysClr val="windowText" lastClr="000000"/>
                      </a:solidFill>
                      <a:latin typeface="Arial Black" panose="020B0A04020102020204" pitchFamily="34" charset="0"/>
                    </a:endParaRPr>
                  </a:p>
                </c:rich>
              </c:tx>
              <c:spPr>
                <a:solidFill>
                  <a:sysClr val="window" lastClr="FFFFF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513737644907826"/>
                      <c:h val="0.15642648361167436"/>
                    </c:manualLayout>
                  </c15:layout>
                  <c15:showDataLabelsRange val="0"/>
                </c:ext>
                <c:ext xmlns:c16="http://schemas.microsoft.com/office/drawing/2014/chart" uri="{C3380CC4-5D6E-409C-BE32-E72D297353CC}">
                  <c16:uniqueId val="{00000001-57FC-4740-8850-2D7DFDCCEEBE}"/>
                </c:ext>
              </c:extLst>
            </c:dLbl>
            <c:dLbl>
              <c:idx val="1"/>
              <c:layout>
                <c:manualLayout>
                  <c:x val="2.7654921023638899E-2"/>
                  <c:y val="0.13392026106468061"/>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Arial Black" panose="020B0A04020102020204" pitchFamily="34" charset="0"/>
                        <a:ea typeface="+mn-ea"/>
                        <a:cs typeface="+mn-cs"/>
                      </a:defRPr>
                    </a:pPr>
                    <a:r>
                      <a:rPr lang="en-US" sz="1200" dirty="0">
                        <a:solidFill>
                          <a:sysClr val="windowText" lastClr="000000"/>
                        </a:solidFill>
                        <a:latin typeface="Arial Black" panose="020B0A04020102020204" pitchFamily="34" charset="0"/>
                      </a:rPr>
                      <a:t>6 Targets Achieved</a:t>
                    </a:r>
                    <a:endParaRPr lang="en-US" sz="1200" baseline="0" dirty="0">
                      <a:solidFill>
                        <a:sysClr val="windowText" lastClr="000000"/>
                      </a:solidFill>
                      <a:latin typeface="Arial Black" panose="020B0A04020102020204" pitchFamily="34" charset="0"/>
                    </a:endParaRPr>
                  </a:p>
                </c:rich>
              </c:tx>
              <c:spPr>
                <a:solidFill>
                  <a:sysClr val="window" lastClr="FFFFF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39093053261663"/>
                      <c:h val="0.11046109758792624"/>
                    </c:manualLayout>
                  </c15:layout>
                  <c15:showDataLabelsRange val="0"/>
                </c:ext>
                <c:ext xmlns:c16="http://schemas.microsoft.com/office/drawing/2014/chart" uri="{C3380CC4-5D6E-409C-BE32-E72D297353CC}">
                  <c16:uniqueId val="{00000003-57FC-4740-8850-2D7DFDCCEEBE}"/>
                </c:ext>
              </c:extLst>
            </c:dLbl>
            <c:dLbl>
              <c:idx val="2"/>
              <c:layout>
                <c:manualLayout>
                  <c:x val="3.7399131584063723E-3"/>
                  <c:y val="-0.3034064311212844"/>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sz="1200" dirty="0">
                        <a:solidFill>
                          <a:sysClr val="windowText" lastClr="000000"/>
                        </a:solidFill>
                        <a:latin typeface="Arial Black" panose="020B0A04020102020204" pitchFamily="34" charset="0"/>
                      </a:rPr>
                      <a:t>5 Targets Partially Achieved</a:t>
                    </a:r>
                    <a:endParaRPr lang="en-US" sz="1200" baseline="0" dirty="0">
                      <a:solidFill>
                        <a:sysClr val="windowText" lastClr="000000"/>
                      </a:solidFill>
                      <a:latin typeface="Arial Black" panose="020B0A04020102020204" pitchFamily="34" charset="0"/>
                    </a:endParaRPr>
                  </a:p>
                </c:rich>
              </c:tx>
              <c:spPr>
                <a:solidFill>
                  <a:sysClr val="window" lastClr="FFFFF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370651783277003"/>
                      <c:h val="9.6335754601781204E-2"/>
                    </c:manualLayout>
                  </c15:layout>
                  <c15:showDataLabelsRange val="0"/>
                </c:ext>
                <c:ext xmlns:c16="http://schemas.microsoft.com/office/drawing/2014/chart" uri="{C3380CC4-5D6E-409C-BE32-E72D297353CC}">
                  <c16:uniqueId val="{00000005-57FC-4740-8850-2D7DFDCCEEBE}"/>
                </c:ext>
              </c:extLst>
            </c:dLbl>
            <c:spPr>
              <a:solidFill>
                <a:sysClr val="window" lastClr="FFFFF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Sheet3!$C$3:$C$5</c:f>
              <c:numCache>
                <c:formatCode>General</c:formatCode>
                <c:ptCount val="3"/>
                <c:pt idx="0">
                  <c:v>2</c:v>
                </c:pt>
                <c:pt idx="1">
                  <c:v>5</c:v>
                </c:pt>
                <c:pt idx="2">
                  <c:v>6</c:v>
                </c:pt>
              </c:numCache>
            </c:numRef>
          </c:val>
          <c:extLst>
            <c:ext xmlns:c16="http://schemas.microsoft.com/office/drawing/2014/chart" uri="{C3380CC4-5D6E-409C-BE32-E72D297353CC}">
              <c16:uniqueId val="{00000006-57FC-4740-8850-2D7DFDCCEEBE}"/>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57FC-4740-8850-2D7DFDCCEEB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57FC-4740-8850-2D7DFDCCEEB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57FC-4740-8850-2D7DFDCCEEB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Sheet3!$D$3:$D$5</c:f>
              <c:numCache>
                <c:formatCode>0%</c:formatCode>
                <c:ptCount val="3"/>
                <c:pt idx="0">
                  <c:v>0.15384615384615385</c:v>
                </c:pt>
                <c:pt idx="1">
                  <c:v>0.38461538461538464</c:v>
                </c:pt>
                <c:pt idx="2">
                  <c:v>0.46153846153846156</c:v>
                </c:pt>
              </c:numCache>
            </c:numRef>
          </c:val>
          <c:extLst>
            <c:ext xmlns:c16="http://schemas.microsoft.com/office/drawing/2014/chart" uri="{C3380CC4-5D6E-409C-BE32-E72D297353CC}">
              <c16:uniqueId val="{0000000D-57FC-4740-8850-2D7DFDCCEEBE}"/>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ysClr val="window" lastClr="FFFFFF"/>
    </a:solidFill>
    <a:ln w="9525" cap="flat" cmpd="sng" algn="ctr">
      <a:solidFill>
        <a:schemeClr val="dk1">
          <a:lumMod val="25000"/>
          <a:lumOff val="75000"/>
        </a:schemeClr>
      </a:solidFill>
      <a:round/>
    </a:ln>
    <a:effectLst/>
    <a:scene3d>
      <a:camera prst="orthographicFront"/>
      <a:lightRig rig="threePt" dir="t"/>
    </a:scene3d>
    <a:sp3d>
      <a:bevelB prst="relaxedInset"/>
    </a:sp3d>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Sheet7!$C$4</c:f>
              <c:strCache>
                <c:ptCount val="1"/>
                <c:pt idx="0">
                  <c:v> 2018/19 EXP </c:v>
                </c:pt>
              </c:strCache>
            </c:strRef>
          </c:tx>
          <c:spPr>
            <a:solidFill>
              <a:schemeClr val="accent1"/>
            </a:solidFill>
            <a:ln>
              <a:noFill/>
            </a:ln>
            <a:effectLst/>
            <a:sp3d/>
          </c:spPr>
          <c:invertIfNegative val="0"/>
          <c:cat>
            <c:strRef>
              <c:f>Sheet7!$B$5:$B$16</c:f>
              <c:strCache>
                <c:ptCount val="12"/>
                <c:pt idx="0">
                  <c:v>Apr</c:v>
                </c:pt>
                <c:pt idx="1">
                  <c:v>May</c:v>
                </c:pt>
                <c:pt idx="2">
                  <c:v>Q1</c:v>
                </c:pt>
                <c:pt idx="3">
                  <c:v>Jul</c:v>
                </c:pt>
                <c:pt idx="4">
                  <c:v>Aug</c:v>
                </c:pt>
                <c:pt idx="5">
                  <c:v>Q2</c:v>
                </c:pt>
                <c:pt idx="6">
                  <c:v>Oct</c:v>
                </c:pt>
                <c:pt idx="7">
                  <c:v>Nov</c:v>
                </c:pt>
                <c:pt idx="8">
                  <c:v>Q3</c:v>
                </c:pt>
                <c:pt idx="9">
                  <c:v>Jan</c:v>
                </c:pt>
                <c:pt idx="10">
                  <c:v>Feb </c:v>
                </c:pt>
                <c:pt idx="11">
                  <c:v>YE</c:v>
                </c:pt>
              </c:strCache>
            </c:strRef>
          </c:cat>
          <c:val>
            <c:numRef>
              <c:f>Sheet7!$C$5:$C$16</c:f>
              <c:numCache>
                <c:formatCode>_(* #,##0_);_(* \(#,##0\);_(* "-"_);_(@_)</c:formatCode>
                <c:ptCount val="12"/>
                <c:pt idx="0">
                  <c:v>130105751</c:v>
                </c:pt>
                <c:pt idx="1">
                  <c:v>457656687</c:v>
                </c:pt>
                <c:pt idx="2">
                  <c:v>852870503</c:v>
                </c:pt>
                <c:pt idx="3">
                  <c:v>852870503</c:v>
                </c:pt>
                <c:pt idx="4">
                  <c:v>989312000</c:v>
                </c:pt>
                <c:pt idx="5">
                  <c:v>1713140000</c:v>
                </c:pt>
                <c:pt idx="6">
                  <c:v>2004279590</c:v>
                </c:pt>
                <c:pt idx="7">
                  <c:v>2285093763</c:v>
                </c:pt>
                <c:pt idx="8">
                  <c:v>2867712326</c:v>
                </c:pt>
                <c:pt idx="9">
                  <c:v>3371826438</c:v>
                </c:pt>
                <c:pt idx="10">
                  <c:v>3737750336</c:v>
                </c:pt>
                <c:pt idx="11">
                  <c:v>4352481281</c:v>
                </c:pt>
              </c:numCache>
            </c:numRef>
          </c:val>
          <c:extLst>
            <c:ext xmlns:c16="http://schemas.microsoft.com/office/drawing/2014/chart" uri="{C3380CC4-5D6E-409C-BE32-E72D297353CC}">
              <c16:uniqueId val="{00000000-98EC-47D3-AD9E-FE0353826D69}"/>
            </c:ext>
          </c:extLst>
        </c:ser>
        <c:ser>
          <c:idx val="1"/>
          <c:order val="1"/>
          <c:tx>
            <c:strRef>
              <c:f>Sheet7!$D$4</c:f>
              <c:strCache>
                <c:ptCount val="1"/>
                <c:pt idx="0">
                  <c:v> 2019/20 EXP </c:v>
                </c:pt>
              </c:strCache>
            </c:strRef>
          </c:tx>
          <c:spPr>
            <a:solidFill>
              <a:schemeClr val="accent2"/>
            </a:solidFill>
            <a:ln>
              <a:noFill/>
            </a:ln>
            <a:effectLst/>
            <a:sp3d/>
          </c:spPr>
          <c:invertIfNegative val="0"/>
          <c:cat>
            <c:strRef>
              <c:f>Sheet7!$B$5:$B$16</c:f>
              <c:strCache>
                <c:ptCount val="12"/>
                <c:pt idx="0">
                  <c:v>Apr</c:v>
                </c:pt>
                <c:pt idx="1">
                  <c:v>May</c:v>
                </c:pt>
                <c:pt idx="2">
                  <c:v>Q1</c:v>
                </c:pt>
                <c:pt idx="3">
                  <c:v>Jul</c:v>
                </c:pt>
                <c:pt idx="4">
                  <c:v>Aug</c:v>
                </c:pt>
                <c:pt idx="5">
                  <c:v>Q2</c:v>
                </c:pt>
                <c:pt idx="6">
                  <c:v>Oct</c:v>
                </c:pt>
                <c:pt idx="7">
                  <c:v>Nov</c:v>
                </c:pt>
                <c:pt idx="8">
                  <c:v>Q3</c:v>
                </c:pt>
                <c:pt idx="9">
                  <c:v>Jan</c:v>
                </c:pt>
                <c:pt idx="10">
                  <c:v>Feb </c:v>
                </c:pt>
                <c:pt idx="11">
                  <c:v>YE</c:v>
                </c:pt>
              </c:strCache>
            </c:strRef>
          </c:cat>
          <c:val>
            <c:numRef>
              <c:f>Sheet7!$D$5:$D$16</c:f>
              <c:numCache>
                <c:formatCode>_(* #,##0_);_(* \(#,##0\);_(* "-"_);_(@_)</c:formatCode>
                <c:ptCount val="12"/>
                <c:pt idx="0">
                  <c:v>80545897</c:v>
                </c:pt>
                <c:pt idx="1">
                  <c:v>289965229</c:v>
                </c:pt>
                <c:pt idx="2">
                  <c:v>536972647</c:v>
                </c:pt>
                <c:pt idx="3">
                  <c:v>837734470</c:v>
                </c:pt>
                <c:pt idx="4">
                  <c:v>1094085010</c:v>
                </c:pt>
                <c:pt idx="5">
                  <c:v>1485857926</c:v>
                </c:pt>
                <c:pt idx="6">
                  <c:v>1393000000</c:v>
                </c:pt>
                <c:pt idx="7">
                  <c:v>1727000000</c:v>
                </c:pt>
                <c:pt idx="8">
                  <c:v>2138913421</c:v>
                </c:pt>
                <c:pt idx="9">
                  <c:v>2238242559</c:v>
                </c:pt>
                <c:pt idx="10">
                  <c:v>2564242504</c:v>
                </c:pt>
                <c:pt idx="11">
                  <c:v>3041866433</c:v>
                </c:pt>
              </c:numCache>
            </c:numRef>
          </c:val>
          <c:extLst>
            <c:ext xmlns:c16="http://schemas.microsoft.com/office/drawing/2014/chart" uri="{C3380CC4-5D6E-409C-BE32-E72D297353CC}">
              <c16:uniqueId val="{00000001-98EC-47D3-AD9E-FE0353826D69}"/>
            </c:ext>
          </c:extLst>
        </c:ser>
        <c:ser>
          <c:idx val="2"/>
          <c:order val="2"/>
          <c:tx>
            <c:strRef>
              <c:f>Sheet7!$E$4</c:f>
              <c:strCache>
                <c:ptCount val="1"/>
                <c:pt idx="0">
                  <c:v> 2020/21 EXP </c:v>
                </c:pt>
              </c:strCache>
            </c:strRef>
          </c:tx>
          <c:spPr>
            <a:solidFill>
              <a:schemeClr val="accent3"/>
            </a:solidFill>
            <a:ln>
              <a:noFill/>
            </a:ln>
            <a:effectLst/>
            <a:sp3d/>
          </c:spPr>
          <c:invertIfNegative val="0"/>
          <c:cat>
            <c:strRef>
              <c:f>Sheet7!$B$5:$B$16</c:f>
              <c:strCache>
                <c:ptCount val="12"/>
                <c:pt idx="0">
                  <c:v>Apr</c:v>
                </c:pt>
                <c:pt idx="1">
                  <c:v>May</c:v>
                </c:pt>
                <c:pt idx="2">
                  <c:v>Q1</c:v>
                </c:pt>
                <c:pt idx="3">
                  <c:v>Jul</c:v>
                </c:pt>
                <c:pt idx="4">
                  <c:v>Aug</c:v>
                </c:pt>
                <c:pt idx="5">
                  <c:v>Q2</c:v>
                </c:pt>
                <c:pt idx="6">
                  <c:v>Oct</c:v>
                </c:pt>
                <c:pt idx="7">
                  <c:v>Nov</c:v>
                </c:pt>
                <c:pt idx="8">
                  <c:v>Q3</c:v>
                </c:pt>
                <c:pt idx="9">
                  <c:v>Jan</c:v>
                </c:pt>
                <c:pt idx="10">
                  <c:v>Feb </c:v>
                </c:pt>
                <c:pt idx="11">
                  <c:v>YE</c:v>
                </c:pt>
              </c:strCache>
            </c:strRef>
          </c:cat>
          <c:val>
            <c:numRef>
              <c:f>Sheet7!$E$5:$E$16</c:f>
              <c:numCache>
                <c:formatCode>_(* #,##0_);_(* \(#,##0\);_(* "-"_);_(@_)</c:formatCode>
                <c:ptCount val="12"/>
                <c:pt idx="0">
                  <c:v>95517721</c:v>
                </c:pt>
                <c:pt idx="1">
                  <c:v>178653811</c:v>
                </c:pt>
                <c:pt idx="2">
                  <c:v>295030996</c:v>
                </c:pt>
                <c:pt idx="3">
                  <c:v>416492972</c:v>
                </c:pt>
                <c:pt idx="4">
                  <c:v>628073442</c:v>
                </c:pt>
                <c:pt idx="5">
                  <c:v>890564996</c:v>
                </c:pt>
                <c:pt idx="6">
                  <c:v>1092852874</c:v>
                </c:pt>
                <c:pt idx="7">
                  <c:v>1358317856</c:v>
                </c:pt>
                <c:pt idx="8">
                  <c:v>1624528709</c:v>
                </c:pt>
                <c:pt idx="9">
                  <c:v>1661245450</c:v>
                </c:pt>
                <c:pt idx="10">
                  <c:v>1815908242</c:v>
                </c:pt>
                <c:pt idx="11">
                  <c:v>2048358009</c:v>
                </c:pt>
              </c:numCache>
            </c:numRef>
          </c:val>
          <c:extLst>
            <c:ext xmlns:c16="http://schemas.microsoft.com/office/drawing/2014/chart" uri="{C3380CC4-5D6E-409C-BE32-E72D297353CC}">
              <c16:uniqueId val="{00000002-98EC-47D3-AD9E-FE0353826D69}"/>
            </c:ext>
          </c:extLst>
        </c:ser>
        <c:ser>
          <c:idx val="3"/>
          <c:order val="3"/>
          <c:tx>
            <c:strRef>
              <c:f>Sheet7!$F$4</c:f>
              <c:strCache>
                <c:ptCount val="1"/>
                <c:pt idx="0">
                  <c:v> 2021/22 EXP </c:v>
                </c:pt>
              </c:strCache>
            </c:strRef>
          </c:tx>
          <c:spPr>
            <a:solidFill>
              <a:schemeClr val="tx1"/>
            </a:solidFill>
            <a:ln>
              <a:noFill/>
            </a:ln>
            <a:effectLst/>
            <a:sp3d/>
          </c:spPr>
          <c:invertIfNegative val="0"/>
          <c:dLbls>
            <c:dLbl>
              <c:idx val="0"/>
              <c:layout>
                <c:manualLayout>
                  <c:x val="-2.1466905187835419E-2"/>
                  <c:y val="-1.8518518518518517E-2"/>
                </c:manualLayout>
              </c:layout>
              <c:tx>
                <c:rich>
                  <a:bodyPr/>
                  <a:lstStyle/>
                  <a:p>
                    <a:r>
                      <a:rPr lang="en-US"/>
                      <a:t>R 157m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EC-47D3-AD9E-FE0353826D69}"/>
                </c:ext>
              </c:extLst>
            </c:dLbl>
            <c:dLbl>
              <c:idx val="1"/>
              <c:layout>
                <c:manualLayout>
                  <c:x val="-1.1926058437686345E-2"/>
                  <c:y val="-9.7222222222222224E-2"/>
                </c:manualLayout>
              </c:layout>
              <c:tx>
                <c:rich>
                  <a:bodyPr/>
                  <a:lstStyle/>
                  <a:p>
                    <a:r>
                      <a:rPr lang="en-US"/>
                      <a:t>R 288m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EC-47D3-AD9E-FE0353826D69}"/>
                </c:ext>
              </c:extLst>
            </c:dLbl>
            <c:dLbl>
              <c:idx val="2"/>
              <c:layout>
                <c:manualLayout>
                  <c:x val="-2.3852116875372691E-2"/>
                  <c:y val="-0.16203703703703703"/>
                </c:manualLayout>
              </c:layout>
              <c:tx>
                <c:rich>
                  <a:bodyPr/>
                  <a:lstStyle/>
                  <a:p>
                    <a:r>
                      <a:rPr lang="en-US"/>
                      <a:t>R 355m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EC-47D3-AD9E-FE0353826D69}"/>
                </c:ext>
              </c:extLst>
            </c:dLbl>
            <c:dLbl>
              <c:idx val="3"/>
              <c:layout>
                <c:manualLayout>
                  <c:x val="-2.8622540250447182E-2"/>
                  <c:y val="-0.21759259259259267"/>
                </c:manualLayout>
              </c:layout>
              <c:tx>
                <c:rich>
                  <a:bodyPr/>
                  <a:lstStyle/>
                  <a:p>
                    <a:r>
                      <a:rPr lang="en-US"/>
                      <a:t>R 494m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EC-47D3-AD9E-FE0353826D69}"/>
                </c:ext>
              </c:extLst>
            </c:dLbl>
            <c:dLbl>
              <c:idx val="4"/>
              <c:layout>
                <c:manualLayout>
                  <c:x val="-2.8622540250447227E-2"/>
                  <c:y val="-0.25462962962962965"/>
                </c:manualLayout>
              </c:layout>
              <c:tx>
                <c:rich>
                  <a:bodyPr/>
                  <a:lstStyle/>
                  <a:p>
                    <a:r>
                      <a:rPr lang="en-US"/>
                      <a:t>R 600m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EC-47D3-AD9E-FE0353826D69}"/>
                </c:ext>
              </c:extLst>
            </c:dLbl>
            <c:dLbl>
              <c:idx val="5"/>
              <c:layout>
                <c:manualLayout>
                  <c:x val="-4.0548598688133569E-2"/>
                  <c:y val="-0.30092592592592593"/>
                </c:manualLayout>
              </c:layout>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r>
                      <a:rPr lang="en-US" b="0">
                        <a:solidFill>
                          <a:sysClr val="windowText" lastClr="000000"/>
                        </a:solidFill>
                      </a:rPr>
                      <a:t>R 753m</a:t>
                    </a:r>
                  </a:p>
                </c:rich>
              </c:tx>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EC-47D3-AD9E-FE0353826D69}"/>
                </c:ext>
              </c:extLst>
            </c:dLbl>
            <c:dLbl>
              <c:idx val="6"/>
              <c:layout>
                <c:manualLayout>
                  <c:x val="-5.9645622321547673E-2"/>
                  <c:y val="-0.34364005594191238"/>
                </c:manualLayout>
              </c:layout>
              <c:tx>
                <c:rich>
                  <a:bodyPr/>
                  <a:lstStyle/>
                  <a:p>
                    <a:r>
                      <a:rPr lang="en-US"/>
                      <a:t>R 873m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8EC-47D3-AD9E-FE0353826D69}"/>
                </c:ext>
              </c:extLst>
            </c:dLbl>
            <c:dLbl>
              <c:idx val="7"/>
              <c:layout>
                <c:manualLayout>
                  <c:x val="-6.4418692473748582E-2"/>
                  <c:y val="-0.39919573921872903"/>
                </c:manualLayout>
              </c:layout>
              <c:tx>
                <c:rich>
                  <a:bodyPr/>
                  <a:lstStyle/>
                  <a:p>
                    <a:r>
                      <a:rPr lang="en-US"/>
                      <a:t>R 992m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8EC-47D3-AD9E-FE0353826D69}"/>
                </c:ext>
              </c:extLst>
            </c:dLbl>
            <c:dLbl>
              <c:idx val="8"/>
              <c:layout>
                <c:manualLayout>
                  <c:x val="-4.7704233750745376E-3"/>
                  <c:y val="-0.31481481481481483"/>
                </c:manualLayout>
              </c:layout>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r>
                      <a:rPr lang="en-US" b="0">
                        <a:solidFill>
                          <a:sysClr val="windowText" lastClr="000000"/>
                        </a:solidFill>
                      </a:rPr>
                      <a:t>R 1,426bn</a:t>
                    </a:r>
                  </a:p>
                </c:rich>
              </c:tx>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8EC-47D3-AD9E-FE0353826D69}"/>
                </c:ext>
              </c:extLst>
            </c:dLbl>
            <c:dLbl>
              <c:idx val="9"/>
              <c:layout>
                <c:manualLayout>
                  <c:x val="-3.3404915294679163E-2"/>
                  <c:y val="-0.36009732360097324"/>
                </c:manualLayout>
              </c:layout>
              <c:tx>
                <c:rich>
                  <a:bodyPr/>
                  <a:lstStyle/>
                  <a:p>
                    <a:r>
                      <a:rPr lang="en-US"/>
                      <a:t>R 1,573bn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8EC-47D3-AD9E-FE0353826D69}"/>
                </c:ext>
              </c:extLst>
            </c:dLbl>
            <c:dLbl>
              <c:idx val="10"/>
              <c:layout>
                <c:manualLayout>
                  <c:x val="-2.6246719160104987E-2"/>
                  <c:y val="-0.36496350364963503"/>
                </c:manualLayout>
              </c:layout>
              <c:tx>
                <c:rich>
                  <a:bodyPr/>
                  <a:lstStyle/>
                  <a:p>
                    <a:r>
                      <a:rPr lang="en-US"/>
                      <a:t>R 1, 865bn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EC-47D3-AD9E-FE0353826D69}"/>
                </c:ext>
              </c:extLst>
            </c:dLbl>
            <c:dLbl>
              <c:idx val="11"/>
              <c:layout>
                <c:manualLayout>
                  <c:x val="1.1930326890956812E-2"/>
                  <c:y val="-0.2725060827250608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dirty="0">
                        <a:solidFill>
                          <a:schemeClr val="bg1"/>
                        </a:solidFill>
                      </a:rPr>
                      <a:t>R2.289bn</a:t>
                    </a:r>
                  </a:p>
                </c:rich>
              </c:tx>
              <c:spPr>
                <a:solidFill>
                  <a:schemeClr val="accent2">
                    <a:lumMod val="7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EC-47D3-AD9E-FE0353826D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Sheet7!$B$5:$B$16</c:f>
              <c:strCache>
                <c:ptCount val="12"/>
                <c:pt idx="0">
                  <c:v>Apr</c:v>
                </c:pt>
                <c:pt idx="1">
                  <c:v>May</c:v>
                </c:pt>
                <c:pt idx="2">
                  <c:v>Q1</c:v>
                </c:pt>
                <c:pt idx="3">
                  <c:v>Jul</c:v>
                </c:pt>
                <c:pt idx="4">
                  <c:v>Aug</c:v>
                </c:pt>
                <c:pt idx="5">
                  <c:v>Q2</c:v>
                </c:pt>
                <c:pt idx="6">
                  <c:v>Oct</c:v>
                </c:pt>
                <c:pt idx="7">
                  <c:v>Nov</c:v>
                </c:pt>
                <c:pt idx="8">
                  <c:v>Q3</c:v>
                </c:pt>
                <c:pt idx="9">
                  <c:v>Jan</c:v>
                </c:pt>
                <c:pt idx="10">
                  <c:v>Feb </c:v>
                </c:pt>
                <c:pt idx="11">
                  <c:v>YE</c:v>
                </c:pt>
              </c:strCache>
            </c:strRef>
          </c:cat>
          <c:val>
            <c:numRef>
              <c:f>Sheet7!$F$5:$F$16</c:f>
              <c:numCache>
                <c:formatCode>_(* #,##0_);_(* \(#,##0\);_(* "-"_);_(@_)</c:formatCode>
                <c:ptCount val="12"/>
                <c:pt idx="0">
                  <c:v>157454680</c:v>
                </c:pt>
                <c:pt idx="1">
                  <c:v>287909658</c:v>
                </c:pt>
                <c:pt idx="2">
                  <c:v>354772184</c:v>
                </c:pt>
                <c:pt idx="3">
                  <c:v>493669652</c:v>
                </c:pt>
                <c:pt idx="4">
                  <c:v>600050462</c:v>
                </c:pt>
                <c:pt idx="5">
                  <c:v>752993764</c:v>
                </c:pt>
                <c:pt idx="6">
                  <c:v>873837078</c:v>
                </c:pt>
                <c:pt idx="7">
                  <c:v>992996680</c:v>
                </c:pt>
                <c:pt idx="8">
                  <c:v>1425764831</c:v>
                </c:pt>
                <c:pt idx="9">
                  <c:v>1572864973</c:v>
                </c:pt>
                <c:pt idx="10">
                  <c:v>1865910029</c:v>
                </c:pt>
                <c:pt idx="11">
                  <c:v>2576150112</c:v>
                </c:pt>
              </c:numCache>
            </c:numRef>
          </c:val>
          <c:extLst>
            <c:ext xmlns:c16="http://schemas.microsoft.com/office/drawing/2014/chart" uri="{C3380CC4-5D6E-409C-BE32-E72D297353CC}">
              <c16:uniqueId val="{0000000F-98EC-47D3-AD9E-FE0353826D69}"/>
            </c:ext>
          </c:extLst>
        </c:ser>
        <c:dLbls>
          <c:showLegendKey val="0"/>
          <c:showVal val="0"/>
          <c:showCatName val="0"/>
          <c:showSerName val="0"/>
          <c:showPercent val="0"/>
          <c:showBubbleSize val="0"/>
        </c:dLbls>
        <c:gapWidth val="150"/>
        <c:shape val="box"/>
        <c:axId val="460366696"/>
        <c:axId val="460367088"/>
        <c:axId val="0"/>
      </c:bar3DChart>
      <c:catAx>
        <c:axId val="460366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367088"/>
        <c:crosses val="autoZero"/>
        <c:auto val="1"/>
        <c:lblAlgn val="ctr"/>
        <c:lblOffset val="100"/>
        <c:noMultiLvlLbl val="0"/>
      </c:catAx>
      <c:valAx>
        <c:axId val="4603670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366696"/>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layout>
                <c:manualLayout>
                  <c:x val="-0.12293144208037825"/>
                  <c:y val="-4.0404040404040404E-3"/>
                </c:manualLayout>
              </c:layout>
              <c:tx>
                <c:rich>
                  <a:bodyPr/>
                  <a:lstStyle/>
                  <a:p>
                    <a:r>
                      <a:rPr lang="en-US"/>
                      <a:t>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07B-4F26-8FEF-EA32E3C8DE0A}"/>
                </c:ext>
              </c:extLst>
            </c:dLbl>
            <c:dLbl>
              <c:idx val="1"/>
              <c:tx>
                <c:rich>
                  <a:bodyPr/>
                  <a:lstStyle/>
                  <a:p>
                    <a:r>
                      <a:rPr lang="en-US"/>
                      <a:t>51.3%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07B-4F26-8FEF-EA32E3C8DE0A}"/>
                </c:ext>
              </c:extLst>
            </c:dLbl>
            <c:dLbl>
              <c:idx val="2"/>
              <c:tx>
                <c:rich>
                  <a:bodyPr/>
                  <a:lstStyle/>
                  <a:p>
                    <a:r>
                      <a:rPr lang="en-US"/>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07B-4F26-8FEF-EA32E3C8DE0A}"/>
                </c:ext>
              </c:extLst>
            </c:dLbl>
            <c:dLbl>
              <c:idx val="3"/>
              <c:tx>
                <c:rich>
                  <a:bodyPr/>
                  <a:lstStyle/>
                  <a:p>
                    <a:r>
                      <a:rPr lang="en-US"/>
                      <a:t>34.7%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07B-4F26-8FEF-EA32E3C8DE0A}"/>
                </c:ext>
              </c:extLst>
            </c:dLbl>
            <c:dLbl>
              <c:idx val="4"/>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07B-4F26-8FEF-EA32E3C8DE0A}"/>
                </c:ext>
              </c:extLst>
            </c:dLbl>
            <c:dLbl>
              <c:idx val="5"/>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07B-4F26-8FEF-EA32E3C8DE0A}"/>
                </c:ext>
              </c:extLst>
            </c:dLbl>
            <c:dLbl>
              <c:idx val="6"/>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07B-4F26-8FEF-EA32E3C8DE0A}"/>
                </c:ext>
              </c:extLst>
            </c:dLbl>
            <c:dLbl>
              <c:idx val="7"/>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07B-4F26-8FEF-EA32E3C8DE0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Sheet8!$A$16:$A$23</c:f>
              <c:strCache>
                <c:ptCount val="8"/>
                <c:pt idx="0">
                  <c:v>Access Road Upgrade</c:v>
                </c:pt>
                <c:pt idx="1">
                  <c:v>Education Facilities</c:v>
                </c:pt>
                <c:pt idx="2">
                  <c:v>Environmental Intervention</c:v>
                </c:pt>
                <c:pt idx="3">
                  <c:v>EPWP NSS</c:v>
                </c:pt>
                <c:pt idx="4">
                  <c:v>Government Buildings</c:v>
                </c:pt>
                <c:pt idx="5">
                  <c:v>Health Care Facilities</c:v>
                </c:pt>
                <c:pt idx="6">
                  <c:v>Justice Systems Facilities</c:v>
                </c:pt>
                <c:pt idx="7">
                  <c:v>Welfare Support and Facilities</c:v>
                </c:pt>
              </c:strCache>
            </c:strRef>
          </c:cat>
          <c:val>
            <c:numRef>
              <c:f>Sheet8!$B$16:$B$23</c:f>
              <c:numCache>
                <c:formatCode>General</c:formatCode>
                <c:ptCount val="8"/>
                <c:pt idx="0">
                  <c:v>-68279.16</c:v>
                </c:pt>
                <c:pt idx="1">
                  <c:v>1320448680.2</c:v>
                </c:pt>
                <c:pt idx="2">
                  <c:v>2896981.29</c:v>
                </c:pt>
                <c:pt idx="3">
                  <c:v>894853978.95000041</c:v>
                </c:pt>
                <c:pt idx="4">
                  <c:v>188931458.54999995</c:v>
                </c:pt>
                <c:pt idx="5">
                  <c:v>29768615.41</c:v>
                </c:pt>
                <c:pt idx="6">
                  <c:v>84078906.040000021</c:v>
                </c:pt>
                <c:pt idx="7">
                  <c:v>55239770.380000025</c:v>
                </c:pt>
              </c:numCache>
            </c:numRef>
          </c:val>
          <c:extLst>
            <c:ext xmlns:c16="http://schemas.microsoft.com/office/drawing/2014/chart" uri="{C3380CC4-5D6E-409C-BE32-E72D297353CC}">
              <c16:uniqueId val="{00000008-907B-4F26-8FEF-EA32E3C8DE0A}"/>
            </c:ext>
          </c:extLst>
        </c:ser>
        <c:dLbls>
          <c:showLegendKey val="0"/>
          <c:showVal val="0"/>
          <c:showCatName val="0"/>
          <c:showSerName val="0"/>
          <c:showPercent val="0"/>
          <c:showBubbleSize val="0"/>
        </c:dLbls>
        <c:gapWidth val="182"/>
        <c:axId val="1748672576"/>
        <c:axId val="2079180816"/>
      </c:barChart>
      <c:catAx>
        <c:axId val="1748672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Black" panose="020B0A04020102020204" pitchFamily="34" charset="0"/>
                <a:ea typeface="+mn-ea"/>
                <a:cs typeface="Arial" panose="020B0604020202020204" pitchFamily="34" charset="0"/>
              </a:defRPr>
            </a:pPr>
            <a:endParaRPr lang="en-US"/>
          </a:p>
        </c:txPr>
        <c:crossAx val="2079180816"/>
        <c:crosses val="autoZero"/>
        <c:auto val="1"/>
        <c:lblAlgn val="ctr"/>
        <c:lblOffset val="100"/>
        <c:noMultiLvlLbl val="0"/>
      </c:catAx>
      <c:valAx>
        <c:axId val="2079180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8672576"/>
        <c:crosses val="autoZero"/>
        <c:crossBetween val="between"/>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0.52146</cdr:x>
      <cdr:y>0.62249</cdr:y>
    </cdr:from>
    <cdr:to>
      <cdr:x>0.63636</cdr:x>
      <cdr:y>0.70961</cdr:y>
    </cdr:to>
    <cdr:sp macro="" textlink="">
      <cdr:nvSpPr>
        <cdr:cNvPr id="3" name="TextBox 2"/>
        <cdr:cNvSpPr txBox="1"/>
      </cdr:nvSpPr>
      <cdr:spPr>
        <a:xfrm xmlns:a="http://schemas.openxmlformats.org/drawingml/2006/main">
          <a:off x="4248472" y="3087176"/>
          <a:ext cx="93610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600" dirty="0">
              <a:solidFill>
                <a:schemeClr val="bg1"/>
              </a:solidFill>
              <a:latin typeface="Arial Black" panose="020B0A04020102020204" pitchFamily="34" charset="0"/>
            </a:rPr>
            <a:t>46%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1543" cy="341064"/>
          </a:xfrm>
          <a:prstGeom prst="rect">
            <a:avLst/>
          </a:prstGeom>
        </p:spPr>
        <p:txBody>
          <a:bodyPr vert="horz" lIns="91438" tIns="45719" rIns="91438" bIns="45719" rtlCol="0"/>
          <a:lstStyle>
            <a:lvl1pPr algn="l">
              <a:defRPr sz="1200"/>
            </a:lvl1pPr>
          </a:lstStyle>
          <a:p>
            <a:endParaRPr lang="en-ZA" dirty="0"/>
          </a:p>
        </p:txBody>
      </p:sp>
      <p:sp>
        <p:nvSpPr>
          <p:cNvPr id="3" name="Date Placeholder 2"/>
          <p:cNvSpPr>
            <a:spLocks noGrp="1"/>
          </p:cNvSpPr>
          <p:nvPr>
            <p:ph type="dt" sz="quarter" idx="1"/>
          </p:nvPr>
        </p:nvSpPr>
        <p:spPr>
          <a:xfrm>
            <a:off x="5622799" y="0"/>
            <a:ext cx="4301543" cy="341064"/>
          </a:xfrm>
          <a:prstGeom prst="rect">
            <a:avLst/>
          </a:prstGeom>
        </p:spPr>
        <p:txBody>
          <a:bodyPr vert="horz" lIns="91438" tIns="45719" rIns="91438" bIns="45719" rtlCol="0"/>
          <a:lstStyle>
            <a:lvl1pPr algn="r">
              <a:defRPr sz="1200"/>
            </a:lvl1pPr>
          </a:lstStyle>
          <a:p>
            <a:fld id="{87CC345A-5C16-4499-AD3B-BC4B01D23647}" type="datetimeFigureOut">
              <a:rPr lang="en-ZA" smtClean="0"/>
              <a:t>2022/10/11</a:t>
            </a:fld>
            <a:endParaRPr lang="en-ZA" dirty="0"/>
          </a:p>
        </p:txBody>
      </p:sp>
      <p:sp>
        <p:nvSpPr>
          <p:cNvPr id="4" name="Footer Placeholder 3"/>
          <p:cNvSpPr>
            <a:spLocks noGrp="1"/>
          </p:cNvSpPr>
          <p:nvPr>
            <p:ph type="ftr" sz="quarter" idx="2"/>
          </p:nvPr>
        </p:nvSpPr>
        <p:spPr>
          <a:xfrm>
            <a:off x="3" y="6456615"/>
            <a:ext cx="4301543" cy="341063"/>
          </a:xfrm>
          <a:prstGeom prst="rect">
            <a:avLst/>
          </a:prstGeom>
        </p:spPr>
        <p:txBody>
          <a:bodyPr vert="horz" lIns="91438" tIns="45719" rIns="91438" bIns="45719"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2799" y="6456615"/>
            <a:ext cx="4301543" cy="341063"/>
          </a:xfrm>
          <a:prstGeom prst="rect">
            <a:avLst/>
          </a:prstGeom>
        </p:spPr>
        <p:txBody>
          <a:bodyPr vert="horz" lIns="91438" tIns="45719" rIns="91438" bIns="45719" rtlCol="0" anchor="b"/>
          <a:lstStyle>
            <a:lvl1pPr algn="r">
              <a:defRPr sz="1200"/>
            </a:lvl1pPr>
          </a:lstStyle>
          <a:p>
            <a:fld id="{6E5DF9CF-BD50-4336-B225-1C93B6CDA114}" type="slidenum">
              <a:rPr lang="en-ZA" smtClean="0"/>
              <a:t>‹#›</a:t>
            </a:fld>
            <a:endParaRPr lang="en-ZA" dirty="0"/>
          </a:p>
        </p:txBody>
      </p:sp>
    </p:spTree>
    <p:extLst>
      <p:ext uri="{BB962C8B-B14F-4D97-AF65-F5344CB8AC3E}">
        <p14:creationId xmlns:p14="http://schemas.microsoft.com/office/powerpoint/2010/main" val="275990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1543" cy="339884"/>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5622799" y="0"/>
            <a:ext cx="4301543" cy="339884"/>
          </a:xfrm>
          <a:prstGeom prst="rect">
            <a:avLst/>
          </a:prstGeom>
        </p:spPr>
        <p:txBody>
          <a:bodyPr vert="horz" lIns="91438" tIns="45719" rIns="91438" bIns="45719" rtlCol="0"/>
          <a:lstStyle>
            <a:lvl1pPr algn="r">
              <a:defRPr sz="1200"/>
            </a:lvl1pPr>
          </a:lstStyle>
          <a:p>
            <a:fld id="{06ED3006-711B-5A4A-A328-76188FE6BAB9}" type="datetimeFigureOut">
              <a:rPr lang="en-US" smtClean="0"/>
              <a:t>10/11/2022</a:t>
            </a:fld>
            <a:endParaRPr lang="en-US"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456612"/>
            <a:ext cx="4301543" cy="339884"/>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799" y="6456612"/>
            <a:ext cx="4301543" cy="339884"/>
          </a:xfrm>
          <a:prstGeom prst="rect">
            <a:avLst/>
          </a:prstGeom>
        </p:spPr>
        <p:txBody>
          <a:bodyPr vert="horz" lIns="91438" tIns="45719" rIns="91438" bIns="45719" rtlCol="0" anchor="b"/>
          <a:lstStyle>
            <a:lvl1pPr algn="r">
              <a:defRPr sz="1200"/>
            </a:lvl1pPr>
          </a:lstStyle>
          <a:p>
            <a:fld id="{293A2FD6-49F2-6840-91D6-C60D1DFBEA02}" type="slidenum">
              <a:rPr lang="en-US" smtClean="0"/>
              <a:t>‹#›</a:t>
            </a:fld>
            <a:endParaRPr lang="en-US" dirty="0"/>
          </a:p>
        </p:txBody>
      </p:sp>
    </p:spTree>
    <p:extLst>
      <p:ext uri="{BB962C8B-B14F-4D97-AF65-F5344CB8AC3E}">
        <p14:creationId xmlns:p14="http://schemas.microsoft.com/office/powerpoint/2010/main" val="3772223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93A2FD6-49F2-6840-91D6-C60D1DFBEA02}" type="slidenum">
              <a:rPr lang="en-US" smtClean="0"/>
              <a:t>24</a:t>
            </a:fld>
            <a:endParaRPr lang="en-US" dirty="0"/>
          </a:p>
        </p:txBody>
      </p:sp>
    </p:spTree>
    <p:extLst>
      <p:ext uri="{BB962C8B-B14F-4D97-AF65-F5344CB8AC3E}">
        <p14:creationId xmlns:p14="http://schemas.microsoft.com/office/powerpoint/2010/main" val="309796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93A2FD6-49F2-6840-91D6-C60D1DFBEA02}" type="slidenum">
              <a:rPr lang="en-US" smtClean="0"/>
              <a:t>25</a:t>
            </a:fld>
            <a:endParaRPr lang="en-US" dirty="0"/>
          </a:p>
        </p:txBody>
      </p:sp>
    </p:spTree>
    <p:extLst>
      <p:ext uri="{BB962C8B-B14F-4D97-AF65-F5344CB8AC3E}">
        <p14:creationId xmlns:p14="http://schemas.microsoft.com/office/powerpoint/2010/main" val="279004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5908"/>
            <a:ext cx="9144000" cy="686390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85A2F5-A9FB-482F-B531-10881A0D5446}"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2CBF8-3CED-4C27-9568-869497027E3D}"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FEE88-3A7F-4A37-ABFE-28EB40FC02BF}"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4A6D5C2-BF7F-4849-A211-ED7681E87448}" type="datetime1">
              <a:rPr lang="en-US" smtClean="0">
                <a:solidFill>
                  <a:prstClr val="black"/>
                </a:solidFill>
              </a:rPr>
              <a:t>10/11/2022</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58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4D8D052-389B-496D-8370-26DB655C89F5}" type="datetime1">
              <a:rPr lang="en-US" smtClean="0">
                <a:solidFill>
                  <a:prstClr val="black"/>
                </a:solidFill>
              </a:rPr>
              <a:t>10/11/2022</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118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860E541-B619-4BE8-9003-888289B782D3}" type="datetime1">
              <a:rPr lang="en-US" smtClean="0">
                <a:solidFill>
                  <a:prstClr val="black"/>
                </a:solidFill>
              </a:rPr>
              <a:t>10/11/2022</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2649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2"/>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600202"/>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EF15F18-E03B-4929-916B-DCD834A2C232}" type="datetime1">
              <a:rPr lang="en-US" smtClean="0">
                <a:solidFill>
                  <a:prstClr val="black"/>
                </a:solidFill>
              </a:rPr>
              <a:t>10/11/2022</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875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A677D948-7984-4A2E-9992-59F174615380}" type="datetime1">
              <a:rPr lang="en-US" smtClean="0">
                <a:solidFill>
                  <a:prstClr val="black"/>
                </a:solidFill>
              </a:rPr>
              <a:t>10/11/2022</a:t>
            </a:fld>
            <a:endParaRPr lang="en-US" dirty="0">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257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43F04F4D-CDE6-4F70-BAA4-9D57709531BD}" type="datetime1">
              <a:rPr lang="en-US" smtClean="0">
                <a:solidFill>
                  <a:prstClr val="black"/>
                </a:solidFill>
              </a:rPr>
              <a:t>10/11/2022</a:t>
            </a:fld>
            <a:endParaRPr lang="en-US" dirty="0">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36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45B053AA-628E-498C-8A92-3EE24210BBAA}" type="datetime1">
              <a:rPr lang="en-US" smtClean="0">
                <a:solidFill>
                  <a:prstClr val="black"/>
                </a:solidFill>
              </a:rPr>
              <a:t>10/11/2022</a:t>
            </a:fld>
            <a:endParaRPr lang="en-US" dirty="0">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8979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FA9B6B30-CA50-4B02-BAD9-31B6F076D2D4}" type="datetime1">
              <a:rPr lang="en-US" smtClean="0">
                <a:solidFill>
                  <a:prstClr val="black"/>
                </a:solidFill>
              </a:rPr>
              <a:t>10/11/2022</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342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D71C0E-649C-4BFD-9B1F-6F3148E73931}"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639ABBE-3211-4DED-B221-41D76DA34379}" type="datetime1">
              <a:rPr lang="en-US" smtClean="0">
                <a:solidFill>
                  <a:prstClr val="black"/>
                </a:solidFill>
              </a:rPr>
              <a:t>10/11/2022</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247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0EAB642-C3FA-4F18-855B-8DD1AD0D0CEE}" type="datetime1">
              <a:rPr lang="en-US" smtClean="0">
                <a:solidFill>
                  <a:prstClr val="black"/>
                </a:solidFill>
              </a:rPr>
              <a:t>10/11/2022</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915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1" y="274640"/>
            <a:ext cx="653415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E98B9E-5CB9-4D1F-BAF7-6FE447401B0E}" type="datetime1">
              <a:rPr lang="en-US" smtClean="0">
                <a:solidFill>
                  <a:prstClr val="black"/>
                </a:solidFill>
              </a:rPr>
              <a:t>10/11/2022</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6470509-4FFF-1E4E-85FD-411CA10C77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69560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A6D5C2-BF7F-4849-A211-ED7681E87448}"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80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D8D052-389B-496D-8370-26DB655C89F5}"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10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60E541-B619-4BE8-9003-888289B782D3}"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66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2"/>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600202"/>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EF15F18-E03B-4929-916B-DCD834A2C232}"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9753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77D948-7984-4A2E-9992-59F174615380}"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9860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3F04F4D-CDE6-4F70-BAA4-9D57709531B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995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B053AA-628E-498C-8A92-3EE24210BBAA}"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4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F2144-D3E6-464D-8127-915C512A25CA}"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9B6B30-CA50-4B02-BAD9-31B6F076D2D4}"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925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39ABBE-3211-4DED-B221-41D76DA34379}"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140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EAB642-C3FA-4F18-855B-8DD1AD0D0CEE}"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9335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1" y="274640"/>
            <a:ext cx="653415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8B9E-5CB9-4D1F-BAF7-6FE447401B0E}"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10/11/2022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97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B19728-8469-451D-87DC-4A138836F499}" type="datetime1">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B4EE8A-A4B7-494F-8B34-4FDB7CE7143F}" type="datetime1">
              <a:rPr lang="en-US" smtClean="0"/>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53650A-CA84-471F-81EB-A0EDD05478A7}"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22269-918C-48DB-89C4-2A39D2016CAE}" type="datetime1">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51867E-6E61-4A95-92B9-BF58B83FD83F}" type="datetime1">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D1C00-5B44-4E0A-BE9C-93179EC27E69}" type="datetime1">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57A1C-7470-994B-9344-A665903942C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2.jp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image" Target="../media/image3.jpg"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4918" y="0"/>
            <a:ext cx="9143999" cy="685800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480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25449-4BDD-4031-B848-A0E573114270}" type="datetime1">
              <a:rPr lang="en-US" smtClean="0"/>
              <a:t>10/11/2022</a:t>
            </a:fld>
            <a:endParaRPr lang="en-US" dirty="0"/>
          </a:p>
        </p:txBody>
      </p:sp>
      <p:sp>
        <p:nvSpPr>
          <p:cNvPr id="5" name="Footer Placeholder 4"/>
          <p:cNvSpPr>
            <a:spLocks noGrp="1"/>
          </p:cNvSpPr>
          <p:nvPr>
            <p:ph type="ftr" sz="quarter" idx="3"/>
          </p:nvPr>
        </p:nvSpPr>
        <p:spPr>
          <a:xfrm>
            <a:off x="3124200" y="641371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04248" y="640159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7A1C-7470-994B-9344-A665903942C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6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843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8.xml" /><Relationship Id="rId5" Type="http://schemas.openxmlformats.org/officeDocument/2006/relationships/image" Target="../media/image7.png"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2.jpg" /><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2.jpg" /><Relationship Id="rId1" Type="http://schemas.openxmlformats.org/officeDocument/2006/relationships/slideLayout" Target="../slideLayouts/slideLayout18.xml" /><Relationship Id="rId4" Type="http://schemas.openxmlformats.org/officeDocument/2006/relationships/image" Target="../media/image9.png" /></Relationships>
</file>

<file path=ppt/slides/_rels/slide1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chart" Target="../charts/chart1.xml" /><Relationship Id="rId1" Type="http://schemas.openxmlformats.org/officeDocument/2006/relationships/slideLayout" Target="../slideLayouts/slideLayout18.xml" /><Relationship Id="rId4" Type="http://schemas.openxmlformats.org/officeDocument/2006/relationships/image" Target="../media/image12.jpg" /></Relationships>
</file>

<file path=ppt/slides/_rels/slide13.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5.pn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2.jp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2.jp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3" Type="http://schemas.openxmlformats.org/officeDocument/2006/relationships/image" Target="../media/image17.emf" /><Relationship Id="rId2" Type="http://schemas.openxmlformats.org/officeDocument/2006/relationships/image" Target="../media/image16.emf" /><Relationship Id="rId1" Type="http://schemas.openxmlformats.org/officeDocument/2006/relationships/slideLayout" Target="../slideLayouts/slideLayout18.xml" /><Relationship Id="rId5" Type="http://schemas.openxmlformats.org/officeDocument/2006/relationships/chart" Target="../charts/chart2.xml" /><Relationship Id="rId4" Type="http://schemas.openxmlformats.org/officeDocument/2006/relationships/image" Target="../media/image15.png" /></Relationships>
</file>

<file path=ppt/slides/_rels/slide17.xml.rels><?xml version="1.0" encoding="UTF-8" standalone="yes"?>
<Relationships xmlns="http://schemas.openxmlformats.org/package/2006/relationships"><Relationship Id="rId3" Type="http://schemas.openxmlformats.org/officeDocument/2006/relationships/image" Target="../media/image17.emf" /><Relationship Id="rId2" Type="http://schemas.openxmlformats.org/officeDocument/2006/relationships/image" Target="../media/image16.emf" /><Relationship Id="rId1" Type="http://schemas.openxmlformats.org/officeDocument/2006/relationships/slideLayout" Target="../slideLayouts/slideLayout18.xml" /><Relationship Id="rId5" Type="http://schemas.openxmlformats.org/officeDocument/2006/relationships/chart" Target="../charts/chart3.xml" /><Relationship Id="rId4" Type="http://schemas.openxmlformats.org/officeDocument/2006/relationships/image" Target="../media/image15.png" /></Relationships>
</file>

<file path=ppt/slides/_rels/slide1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2.jpg"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4.png" /><Relationship Id="rId1" Type="http://schemas.openxmlformats.org/officeDocument/2006/relationships/slideLayout" Target="../slideLayouts/slideLayout24.xml" /></Relationships>
</file>

<file path=ppt/slides/_rels/slide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8.png" /><Relationship Id="rId1" Type="http://schemas.openxmlformats.org/officeDocument/2006/relationships/slideLayout" Target="../slideLayouts/slideLayout18.xml" /><Relationship Id="rId4" Type="http://schemas.openxmlformats.org/officeDocument/2006/relationships/image" Target="../media/image9.png" /></Relationships>
</file>

<file path=ppt/slides/_rels/slide2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slideLayout" Target="../slideLayouts/slideLayout13.xml" /><Relationship Id="rId1" Type="http://schemas.openxmlformats.org/officeDocument/2006/relationships/themeOverride" Target="../theme/themeOverride2.xml" /><Relationship Id="rId4" Type="http://schemas.openxmlformats.org/officeDocument/2006/relationships/image" Target="../media/image15.png" /></Relationships>
</file>

<file path=ppt/slides/_rels/slide2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slideLayout" Target="../slideLayouts/slideLayout13.xml" /><Relationship Id="rId1" Type="http://schemas.openxmlformats.org/officeDocument/2006/relationships/themeOverride" Target="../theme/themeOverride3.xml" /><Relationship Id="rId4" Type="http://schemas.openxmlformats.org/officeDocument/2006/relationships/image" Target="../media/image7.png" /></Relationships>
</file>

<file path=ppt/slides/_rels/slide2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slideLayout" Target="../slideLayouts/slideLayout13.xml" /><Relationship Id="rId1" Type="http://schemas.openxmlformats.org/officeDocument/2006/relationships/themeOverride" Target="../theme/themeOverride4.xml" /><Relationship Id="rId4" Type="http://schemas.openxmlformats.org/officeDocument/2006/relationships/image" Target="../media/image7.png" /></Relationships>
</file>

<file path=ppt/slides/_rels/slide24.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xml" /><Relationship Id="rId1" Type="http://schemas.openxmlformats.org/officeDocument/2006/relationships/slideLayout" Target="../slideLayouts/slideLayout18.xml" /><Relationship Id="rId6" Type="http://schemas.openxmlformats.org/officeDocument/2006/relationships/image" Target="../media/image20.png" /><Relationship Id="rId5" Type="http://schemas.openxmlformats.org/officeDocument/2006/relationships/image" Target="../media/image7.png" /><Relationship Id="rId4" Type="http://schemas.openxmlformats.org/officeDocument/2006/relationships/image" Target="../media/image19.png" /></Relationships>
</file>

<file path=ppt/slides/_rels/slide25.xml.rels><?xml version="1.0" encoding="UTF-8" standalone="yes"?>
<Relationships xmlns="http://schemas.openxmlformats.org/package/2006/relationships"><Relationship Id="rId3" Type="http://schemas.openxmlformats.org/officeDocument/2006/relationships/image" Target="../media/image19.png" /><Relationship Id="rId7" Type="http://schemas.openxmlformats.org/officeDocument/2006/relationships/image" Target="../media/image22.png" /><Relationship Id="rId2" Type="http://schemas.openxmlformats.org/officeDocument/2006/relationships/notesSlide" Target="../notesSlides/notesSlide2.xml" /><Relationship Id="rId1" Type="http://schemas.openxmlformats.org/officeDocument/2006/relationships/slideLayout" Target="../slideLayouts/slideLayout18.xml" /><Relationship Id="rId6" Type="http://schemas.openxmlformats.org/officeDocument/2006/relationships/image" Target="../media/image20.png" /><Relationship Id="rId5" Type="http://schemas.openxmlformats.org/officeDocument/2006/relationships/image" Target="../media/image21.png" /><Relationship Id="rId4" Type="http://schemas.openxmlformats.org/officeDocument/2006/relationships/image" Target="../media/image7.png" /></Relationships>
</file>

<file path=ppt/slides/_rels/slide26.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4.jpeg" /><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3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2.jp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3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4.jpe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1.png"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2.jp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2.jpg"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3.png"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2.jp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310" r="25310"/>
          <a:stretch>
            <a:fillRect/>
          </a:stretch>
        </p:blipFill>
        <p:spPr>
          <a:xfrm>
            <a:off x="5000228" y="0"/>
            <a:ext cx="4132838" cy="6000750"/>
          </a:xfrm>
          <a:prstGeom prst="rect">
            <a:avLst/>
          </a:prstGeom>
        </p:spPr>
      </p:pic>
      <p:sp>
        <p:nvSpPr>
          <p:cNvPr id="7" name="AutoShape 7"/>
          <p:cNvSpPr/>
          <p:nvPr/>
        </p:nvSpPr>
        <p:spPr>
          <a:xfrm>
            <a:off x="1828323" y="4312088"/>
            <a:ext cx="2935761" cy="1688663"/>
          </a:xfrm>
          <a:prstGeom prst="rect">
            <a:avLst/>
          </a:prstGeom>
          <a:solidFill>
            <a:srgbClr val="FFBD59"/>
          </a:solidFill>
        </p:spPr>
      </p:sp>
      <p:pic>
        <p:nvPicPr>
          <p:cNvPr id="8" name="Picture 8"/>
          <p:cNvPicPr>
            <a:picLocks noChangeAspect="1"/>
          </p:cNvPicPr>
          <p:nvPr/>
        </p:nvPicPr>
        <p:blipFill>
          <a:blip r:embed="rId3"/>
          <a:srcRect t="19618" b="11110"/>
          <a:stretch>
            <a:fillRect/>
          </a:stretch>
        </p:blipFill>
        <p:spPr>
          <a:xfrm>
            <a:off x="0" y="4312088"/>
            <a:ext cx="1828323" cy="1688663"/>
          </a:xfrm>
          <a:prstGeom prst="rect">
            <a:avLst/>
          </a:prstGeom>
        </p:spPr>
      </p:pic>
      <p:grpSp>
        <p:nvGrpSpPr>
          <p:cNvPr id="9" name="Group 9"/>
          <p:cNvGrpSpPr/>
          <p:nvPr/>
        </p:nvGrpSpPr>
        <p:grpSpPr>
          <a:xfrm>
            <a:off x="2273116" y="4809174"/>
            <a:ext cx="2046177" cy="683775"/>
            <a:chOff x="0" y="-28575"/>
            <a:chExt cx="5456471" cy="1823399"/>
          </a:xfrm>
        </p:grpSpPr>
        <p:sp>
          <p:nvSpPr>
            <p:cNvPr id="10" name="AutoShape 10"/>
            <p:cNvSpPr/>
            <p:nvPr/>
          </p:nvSpPr>
          <p:spPr>
            <a:xfrm>
              <a:off x="0" y="1746502"/>
              <a:ext cx="2728235" cy="48322"/>
            </a:xfrm>
            <a:prstGeom prst="rect">
              <a:avLst/>
            </a:prstGeom>
            <a:solidFill>
              <a:srgbClr val="FFFFFF"/>
            </a:solidFill>
          </p:spPr>
        </p:sp>
        <p:sp>
          <p:nvSpPr>
            <p:cNvPr id="11" name="TextBox 11"/>
            <p:cNvSpPr txBox="1"/>
            <p:nvPr/>
          </p:nvSpPr>
          <p:spPr>
            <a:xfrm>
              <a:off x="0" y="-28575"/>
              <a:ext cx="5456471" cy="1367895"/>
            </a:xfrm>
            <a:prstGeom prst="rect">
              <a:avLst/>
            </a:prstGeom>
          </p:spPr>
          <p:txBody>
            <a:bodyPr lIns="0" tIns="0" rIns="0" bIns="0" rtlCol="0" anchor="t">
              <a:spAutoFit/>
            </a:bodyPr>
            <a:lstStyle/>
            <a:p>
              <a:pPr>
                <a:lnSpc>
                  <a:spcPts val="1950"/>
                </a:lnSpc>
              </a:pPr>
              <a:r>
                <a:rPr lang="en-US" sz="1500">
                  <a:solidFill>
                    <a:srgbClr val="1E3885"/>
                  </a:solidFill>
                  <a:latin typeface="Clear Sans Regular Bold"/>
                </a:rPr>
                <a:t>Your Partner In Development</a:t>
              </a:r>
            </a:p>
          </p:txBody>
        </p:sp>
      </p:grpSp>
      <p:pic>
        <p:nvPicPr>
          <p:cNvPr id="12" name="Picture 12"/>
          <p:cNvPicPr>
            <a:picLocks noChangeAspect="1"/>
          </p:cNvPicPr>
          <p:nvPr/>
        </p:nvPicPr>
        <p:blipFill>
          <a:blip r:embed="rId4"/>
          <a:srcRect/>
          <a:stretch>
            <a:fillRect/>
          </a:stretch>
        </p:blipFill>
        <p:spPr>
          <a:xfrm>
            <a:off x="913264" y="791175"/>
            <a:ext cx="3230510" cy="1882440"/>
          </a:xfrm>
          <a:prstGeom prst="rect">
            <a:avLst/>
          </a:prstGeom>
        </p:spPr>
      </p:pic>
      <p:sp>
        <p:nvSpPr>
          <p:cNvPr id="16" name="Rectangle 15"/>
          <p:cNvSpPr/>
          <p:nvPr/>
        </p:nvSpPr>
        <p:spPr>
          <a:xfrm>
            <a:off x="36512" y="5991842"/>
            <a:ext cx="9096554" cy="73940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pic>
        <p:nvPicPr>
          <p:cNvPr id="17" name="Picture 16"/>
          <p:cNvPicPr>
            <a:picLocks noChangeAspect="1"/>
          </p:cNvPicPr>
          <p:nvPr/>
        </p:nvPicPr>
        <p:blipFill>
          <a:blip r:embed="rId5"/>
          <a:stretch>
            <a:fillRect/>
          </a:stretch>
        </p:blipFill>
        <p:spPr>
          <a:xfrm>
            <a:off x="3491880" y="6013925"/>
            <a:ext cx="1833272" cy="635001"/>
          </a:xfrm>
          <a:prstGeom prst="rect">
            <a:avLst/>
          </a:prstGeom>
        </p:spPr>
      </p:pic>
      <p:sp>
        <p:nvSpPr>
          <p:cNvPr id="18" name="TextBox 17"/>
          <p:cNvSpPr txBox="1"/>
          <p:nvPr/>
        </p:nvSpPr>
        <p:spPr>
          <a:xfrm>
            <a:off x="395536" y="2420888"/>
            <a:ext cx="4604692" cy="152349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2021/22 Annual Performance Report</a:t>
            </a:r>
          </a:p>
          <a:p>
            <a:pPr marR="0" lvl="0" defTabSz="457200" rtl="0" eaLnBrk="1" fontAlgn="auto" latinLnBrk="0" hangingPunct="1">
              <a:lnSpc>
                <a:spcPct val="100000"/>
              </a:lnSpc>
              <a:spcBef>
                <a:spcPts val="600"/>
              </a:spcBef>
              <a:spcAft>
                <a:spcPts val="0"/>
              </a:spcAft>
              <a:buClrTx/>
              <a:buSzTx/>
              <a:buFontTx/>
              <a:buNone/>
              <a:tabLst/>
              <a:defRPr/>
            </a:pPr>
            <a:r>
              <a:rPr kumimoji="0" lang="en-ZA" sz="1600" b="0"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Presented to the Portfolio Committee on Public Works and Infrastructure: 12 October 2022</a:t>
            </a:r>
          </a:p>
        </p:txBody>
      </p:sp>
    </p:spTree>
    <p:extLst>
      <p:ext uri="{BB962C8B-B14F-4D97-AF65-F5344CB8AC3E}">
        <p14:creationId xmlns:p14="http://schemas.microsoft.com/office/powerpoint/2010/main" val="188957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
        <p:nvSpPr>
          <p:cNvPr id="2" name="Slide Number Placeholder 1"/>
          <p:cNvSpPr>
            <a:spLocks noGrp="1"/>
          </p:cNvSpPr>
          <p:nvPr>
            <p:ph type="sldNum" sz="quarter" idx="12"/>
          </p:nvPr>
        </p:nvSpPr>
        <p:spPr>
          <a:xfrm>
            <a:off x="3120008" y="601555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4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3" name="Rectangle 2"/>
          <p:cNvSpPr/>
          <p:nvPr/>
        </p:nvSpPr>
        <p:spPr>
          <a:xfrm>
            <a:off x="293782" y="908720"/>
            <a:ext cx="8373616" cy="5183531"/>
          </a:xfrm>
          <a:prstGeom prst="rect">
            <a:avLst/>
          </a:prstGeom>
        </p:spPr>
        <p:txBody>
          <a:bodyPr wrap="square">
            <a:spAutoFit/>
          </a:bodyPr>
          <a:lstStyle/>
          <a:p>
            <a:pPr marL="285750" indent="-285750" algn="just">
              <a:lnSpc>
                <a:spcPct val="125000"/>
              </a:lnSpc>
              <a:spcBef>
                <a:spcPts val="600"/>
              </a:spcBef>
              <a:spcAft>
                <a:spcPts val="600"/>
              </a:spcAft>
              <a:buFont typeface="Wingdings" panose="05000000000000000000" pitchFamily="2" charset="2"/>
              <a:buChar char="q"/>
              <a:defRPr/>
            </a:pPr>
            <a:r>
              <a:rPr lang="en-GB" b="1" dirty="0">
                <a:solidFill>
                  <a:srgbClr val="1C1475"/>
                </a:solidFill>
                <a:latin typeface="Arial" panose="020B0604020202020204" pitchFamily="34" charset="0"/>
                <a:cs typeface="Arial" panose="020B0604020202020204" pitchFamily="34" charset="0"/>
              </a:rPr>
              <a:t>Business Generation: </a:t>
            </a:r>
            <a:r>
              <a:rPr lang="en-GB" dirty="0">
                <a:solidFill>
                  <a:srgbClr val="1C1475"/>
                </a:solidFill>
                <a:latin typeface="Arial" panose="020B0604020202020204" pitchFamily="34" charset="0"/>
                <a:cs typeface="Arial" panose="020B0604020202020204" pitchFamily="34" charset="0"/>
              </a:rPr>
              <a:t>The board and management have been working hard to generate business from national and provincial clients, and notable progress has been made in this regard. Some of the new national clients include the Departments of Higher Education, Health, as well as provincial Departments of Transport in KZN and Rural Development in North West.</a:t>
            </a:r>
          </a:p>
          <a:p>
            <a:pPr marL="285750" indent="-285750" algn="just">
              <a:lnSpc>
                <a:spcPct val="125000"/>
              </a:lnSpc>
              <a:spcBef>
                <a:spcPts val="600"/>
              </a:spcBef>
              <a:spcAft>
                <a:spcPts val="600"/>
              </a:spcAft>
              <a:buFont typeface="Wingdings" panose="05000000000000000000" pitchFamily="2" charset="2"/>
              <a:buChar char="q"/>
              <a:defRPr/>
            </a:pPr>
            <a:r>
              <a:rPr lang="en-GB" b="1" dirty="0">
                <a:solidFill>
                  <a:srgbClr val="1C1475"/>
                </a:solidFill>
                <a:latin typeface="Arial" panose="020B0604020202020204" pitchFamily="34" charset="0"/>
                <a:cs typeface="Arial" panose="020B0604020202020204" pitchFamily="34" charset="0"/>
              </a:rPr>
              <a:t>Policy review:  </a:t>
            </a:r>
            <a:r>
              <a:rPr lang="en-GB" dirty="0">
                <a:solidFill>
                  <a:srgbClr val="1C1475"/>
                </a:solidFill>
                <a:latin typeface="Arial" panose="020B0604020202020204" pitchFamily="34" charset="0"/>
                <a:cs typeface="Arial" panose="020B0604020202020204" pitchFamily="34" charset="0"/>
              </a:rPr>
              <a:t>Most IDT policies have been or are in the process of being reviewed to bring them up to date with current trends in legislative and related prescripts. </a:t>
            </a:r>
          </a:p>
          <a:p>
            <a:pPr marL="285750" indent="-285750" algn="just">
              <a:lnSpc>
                <a:spcPct val="125000"/>
              </a:lnSpc>
              <a:spcBef>
                <a:spcPts val="600"/>
              </a:spcBef>
              <a:spcAft>
                <a:spcPts val="600"/>
              </a:spcAft>
              <a:buFont typeface="Wingdings" panose="05000000000000000000" pitchFamily="2" charset="2"/>
              <a:buChar char="q"/>
              <a:defRPr/>
            </a:pPr>
            <a:r>
              <a:rPr lang="en-GB" b="1" dirty="0">
                <a:solidFill>
                  <a:srgbClr val="1C1475"/>
                </a:solidFill>
                <a:latin typeface="Arial" panose="020B0604020202020204" pitchFamily="34" charset="0"/>
                <a:cs typeface="Arial" panose="020B0604020202020204" pitchFamily="34" charset="0"/>
              </a:rPr>
              <a:t>Reducing Litigation Cases: </a:t>
            </a:r>
            <a:r>
              <a:rPr lang="en-GB" dirty="0">
                <a:solidFill>
                  <a:srgbClr val="1C1475"/>
                </a:solidFill>
                <a:latin typeface="Arial" panose="020B0604020202020204" pitchFamily="34" charset="0"/>
                <a:cs typeface="Arial" panose="020B0604020202020204" pitchFamily="34" charset="0"/>
              </a:rPr>
              <a:t>Management has been working on reducing litigation cases against the IDT. A litigation strategy has also been approved by the board ( this includes the implementation of a new contracting model) </a:t>
            </a:r>
          </a:p>
          <a:p>
            <a:pPr marL="285750" indent="-285750" algn="just">
              <a:lnSpc>
                <a:spcPct val="125000"/>
              </a:lnSpc>
              <a:spcBef>
                <a:spcPts val="600"/>
              </a:spcBef>
              <a:spcAft>
                <a:spcPts val="600"/>
              </a:spcAft>
              <a:buFont typeface="Wingdings" panose="05000000000000000000" pitchFamily="2" charset="2"/>
              <a:buChar char="q"/>
              <a:defRPr/>
            </a:pPr>
            <a:r>
              <a:rPr lang="en-GB" b="1" dirty="0">
                <a:solidFill>
                  <a:srgbClr val="1C1475"/>
                </a:solidFill>
                <a:latin typeface="Arial" panose="020B0604020202020204" pitchFamily="34" charset="0"/>
                <a:cs typeface="Arial" panose="020B0604020202020204" pitchFamily="34" charset="0"/>
              </a:rPr>
              <a:t>Audit Matters:  </a:t>
            </a:r>
            <a:r>
              <a:rPr lang="en-GB" dirty="0">
                <a:solidFill>
                  <a:srgbClr val="1C1475"/>
                </a:solidFill>
                <a:latin typeface="Arial" panose="020B0604020202020204" pitchFamily="34" charset="0"/>
                <a:cs typeface="Arial" panose="020B0604020202020204" pitchFamily="34" charset="0"/>
              </a:rPr>
              <a:t>The entity received a Qualified Audit outcome for the 2021/22 financial year.  This comes after five years of Audit Disclaimers.</a:t>
            </a:r>
          </a:p>
        </p:txBody>
      </p:sp>
      <p:sp>
        <p:nvSpPr>
          <p:cNvPr id="4" name="Title 1"/>
          <p:cNvSpPr txBox="1">
            <a:spLocks/>
          </p:cNvSpPr>
          <p:nvPr/>
        </p:nvSpPr>
        <p:spPr>
          <a:xfrm>
            <a:off x="0" y="323320"/>
            <a:ext cx="8373616" cy="7228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Black" panose="020B0A04020102020204" pitchFamily="34" charset="0"/>
                <a:ea typeface="+mj-ea"/>
                <a:cs typeface="Arial"/>
              </a:rPr>
              <a:t>Organisational</a:t>
            </a: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ZA" sz="2800" b="1" i="0" u="none" strike="noStrike" kern="1200" cap="none" spc="0" normalizeH="0" baseline="0" noProof="0" dirty="0">
                <a:ln>
                  <a:noFill/>
                </a:ln>
                <a:solidFill>
                  <a:srgbClr val="1C1475"/>
                </a:solidFill>
                <a:effectLst/>
                <a:uLnTx/>
                <a:uFillTx/>
                <a:latin typeface="Arial Black" panose="020B0A04020102020204" pitchFamily="34" charset="0"/>
                <a:ea typeface="+mj-ea"/>
                <a:cs typeface="Arial"/>
              </a:rPr>
              <a:t>Context</a:t>
            </a:r>
          </a:p>
        </p:txBody>
      </p:sp>
      <p:pic>
        <p:nvPicPr>
          <p:cNvPr id="5" name="Picture 4"/>
          <p:cNvPicPr>
            <a:picLocks noChangeAspect="1"/>
          </p:cNvPicPr>
          <p:nvPr/>
        </p:nvPicPr>
        <p:blipFill>
          <a:blip r:embed="rId3"/>
          <a:stretch>
            <a:fillRect/>
          </a:stretch>
        </p:blipFill>
        <p:spPr>
          <a:xfrm>
            <a:off x="7020272" y="5661248"/>
            <a:ext cx="2016224" cy="695104"/>
          </a:xfrm>
          <a:prstGeom prst="rect">
            <a:avLst/>
          </a:prstGeom>
        </p:spPr>
      </p:pic>
    </p:spTree>
    <p:extLst>
      <p:ext uri="{BB962C8B-B14F-4D97-AF65-F5344CB8AC3E}">
        <p14:creationId xmlns:p14="http://schemas.microsoft.com/office/powerpoint/2010/main" val="361327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grpSp>
        <p:nvGrpSpPr>
          <p:cNvPr id="2" name="Group 2"/>
          <p:cNvGrpSpPr/>
          <p:nvPr/>
        </p:nvGrpSpPr>
        <p:grpSpPr>
          <a:xfrm>
            <a:off x="0" y="0"/>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10834" y="3352056"/>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3"/>
          <a:srcRect l="33104" r="33104"/>
          <a:stretch>
            <a:fillRect/>
          </a:stretch>
        </p:blipFill>
        <p:spPr>
          <a:xfrm>
            <a:off x="570250" y="0"/>
            <a:ext cx="2346416" cy="5589240"/>
          </a:xfrm>
          <a:prstGeom prst="rect">
            <a:avLst/>
          </a:prstGeom>
        </p:spPr>
      </p:pic>
      <p:sp>
        <p:nvSpPr>
          <p:cNvPr id="9" name="Rectangle 8"/>
          <p:cNvSpPr/>
          <p:nvPr/>
        </p:nvSpPr>
        <p:spPr>
          <a:xfrm>
            <a:off x="1743458" y="2276172"/>
            <a:ext cx="8346766" cy="1709507"/>
          </a:xfrm>
          <a:prstGeom prst="rect">
            <a:avLst/>
          </a:prstGeom>
        </p:spPr>
        <p:txBody>
          <a:bodyPr wrap="square">
            <a:spAutoFit/>
          </a:bodyPr>
          <a:lstStyle/>
          <a:p>
            <a:pPr lvl="0" algn="ctr">
              <a:lnSpc>
                <a:spcPct val="125000"/>
              </a:lnSpc>
              <a:spcBef>
                <a:spcPts val="600"/>
              </a:spcBef>
              <a:spcAft>
                <a:spcPts val="600"/>
              </a:spcAft>
            </a:pPr>
            <a:r>
              <a:rPr lang="en-ZA" altLang="en-US" sz="4000" b="1" dirty="0">
                <a:solidFill>
                  <a:srgbClr val="1C1475"/>
                </a:solidFill>
                <a:latin typeface="Arial" panose="020B0604020202020204" pitchFamily="34" charset="0"/>
                <a:cs typeface="Arial" panose="020B0604020202020204" pitchFamily="34" charset="0"/>
              </a:rPr>
              <a:t>2021/22 Performance </a:t>
            </a:r>
          </a:p>
          <a:p>
            <a:pPr lvl="0" algn="ctr">
              <a:lnSpc>
                <a:spcPct val="125000"/>
              </a:lnSpc>
              <a:spcBef>
                <a:spcPts val="600"/>
              </a:spcBef>
              <a:spcAft>
                <a:spcPts val="600"/>
              </a:spcAft>
            </a:pPr>
            <a:r>
              <a:rPr lang="en-ZA" altLang="en-US" sz="4000" b="1" dirty="0">
                <a:solidFill>
                  <a:srgbClr val="1C1475"/>
                </a:solidFill>
                <a:latin typeface="Arial" panose="020B0604020202020204" pitchFamily="34" charset="0"/>
                <a:cs typeface="Arial" panose="020B0604020202020204" pitchFamily="34" charset="0"/>
              </a:rPr>
              <a:t>Report </a:t>
            </a:r>
          </a:p>
        </p:txBody>
      </p:sp>
      <p:pic>
        <p:nvPicPr>
          <p:cNvPr id="12" name="Picture 11">
            <a:extLst>
              <a:ext uri="{FF2B5EF4-FFF2-40B4-BE49-F238E27FC236}">
                <a16:creationId xmlns:a16="http://schemas.microsoft.com/office/drawing/2014/main" id="{9F5AD668-7CF1-442F-AD5A-AF2D1960CE29}"/>
              </a:ext>
            </a:extLst>
          </p:cNvPr>
          <p:cNvPicPr>
            <a:picLocks noChangeAspect="1"/>
          </p:cNvPicPr>
          <p:nvPr/>
        </p:nvPicPr>
        <p:blipFill>
          <a:blip r:embed="rId4"/>
          <a:stretch>
            <a:fillRect/>
          </a:stretch>
        </p:blipFill>
        <p:spPr>
          <a:xfrm>
            <a:off x="7244043" y="5830451"/>
            <a:ext cx="1648437" cy="525901"/>
          </a:xfrm>
          <a:prstGeom prst="rect">
            <a:avLst/>
          </a:prstGeom>
        </p:spPr>
      </p:pic>
    </p:spTree>
    <p:extLst>
      <p:ext uri="{BB962C8B-B14F-4D97-AF65-F5344CB8AC3E}">
        <p14:creationId xmlns:p14="http://schemas.microsoft.com/office/powerpoint/2010/main" val="386558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92851" y="6246770"/>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10" name="TextBox 9"/>
          <p:cNvSpPr txBox="1"/>
          <p:nvPr/>
        </p:nvSpPr>
        <p:spPr>
          <a:xfrm>
            <a:off x="2051720" y="2860530"/>
            <a:ext cx="136815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Achieved</a:t>
            </a:r>
          </a:p>
        </p:txBody>
      </p:sp>
      <p:sp>
        <p:nvSpPr>
          <p:cNvPr id="11" name="Title 1"/>
          <p:cNvSpPr txBox="1">
            <a:spLocks/>
          </p:cNvSpPr>
          <p:nvPr/>
        </p:nvSpPr>
        <p:spPr>
          <a:xfrm>
            <a:off x="539552" y="100111"/>
            <a:ext cx="6840760" cy="81777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panose="020B0604020202020204" pitchFamily="34" charset="0"/>
                <a:ea typeface="+mj-ea"/>
                <a:cs typeface="Arial" panose="020B0604020202020204" pitchFamily="34" charset="0"/>
              </a:rPr>
              <a:t>Corporate Performance Overview</a:t>
            </a:r>
          </a:p>
        </p:txBody>
      </p:sp>
      <p:graphicFrame>
        <p:nvGraphicFramePr>
          <p:cNvPr id="7" name="Chart 6"/>
          <p:cNvGraphicFramePr>
            <a:graphicFrameLocks/>
          </p:cNvGraphicFramePr>
          <p:nvPr>
            <p:extLst>
              <p:ext uri="{D42A27DB-BD31-4B8C-83A1-F6EECF244321}">
                <p14:modId xmlns:p14="http://schemas.microsoft.com/office/powerpoint/2010/main" val="2000516010"/>
              </p:ext>
            </p:extLst>
          </p:nvPr>
        </p:nvGraphicFramePr>
        <p:xfrm>
          <a:off x="539552" y="917888"/>
          <a:ext cx="8147248" cy="49593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23728" y="3229862"/>
            <a:ext cx="864096" cy="307777"/>
          </a:xfrm>
          <a:prstGeom prst="rect">
            <a:avLst/>
          </a:prstGeom>
          <a:noFill/>
        </p:spPr>
        <p:txBody>
          <a:bodyPr wrap="square" rtlCol="0">
            <a:spAutoFit/>
          </a:bodyPr>
          <a:lstStyle/>
          <a:p>
            <a:pPr algn="ctr"/>
            <a:r>
              <a:rPr lang="en-ZA" sz="1400" dirty="0">
                <a:solidFill>
                  <a:schemeClr val="bg1"/>
                </a:solidFill>
                <a:latin typeface="Arial Black" panose="020B0A04020102020204" pitchFamily="34" charset="0"/>
              </a:rPr>
              <a:t>39%</a:t>
            </a:r>
          </a:p>
        </p:txBody>
      </p:sp>
      <p:sp>
        <p:nvSpPr>
          <p:cNvPr id="12" name="TextBox 11"/>
          <p:cNvSpPr txBox="1"/>
          <p:nvPr/>
        </p:nvSpPr>
        <p:spPr>
          <a:xfrm>
            <a:off x="4665340" y="2446149"/>
            <a:ext cx="792088" cy="307777"/>
          </a:xfrm>
          <a:prstGeom prst="rect">
            <a:avLst/>
          </a:prstGeom>
          <a:noFill/>
        </p:spPr>
        <p:txBody>
          <a:bodyPr wrap="square" rtlCol="0">
            <a:spAutoFit/>
          </a:bodyPr>
          <a:lstStyle/>
          <a:p>
            <a:r>
              <a:rPr lang="en-ZA" sz="1400" dirty="0">
                <a:solidFill>
                  <a:schemeClr val="bg1"/>
                </a:solidFill>
                <a:latin typeface="Arial Black" panose="020B0A04020102020204" pitchFamily="34" charset="0"/>
              </a:rPr>
              <a:t>15%</a:t>
            </a:r>
          </a:p>
        </p:txBody>
      </p:sp>
      <p:pic>
        <p:nvPicPr>
          <p:cNvPr id="8" name="Picture 7">
            <a:extLst>
              <a:ext uri="{FF2B5EF4-FFF2-40B4-BE49-F238E27FC236}">
                <a16:creationId xmlns:a16="http://schemas.microsoft.com/office/drawing/2014/main" id="{613158BF-1072-4A21-8FD1-B79BF96CBDD6}"/>
              </a:ext>
            </a:extLst>
          </p:cNvPr>
          <p:cNvPicPr>
            <a:picLocks noChangeAspect="1"/>
          </p:cNvPicPr>
          <p:nvPr/>
        </p:nvPicPr>
        <p:blipFill>
          <a:blip r:embed="rId3"/>
          <a:stretch>
            <a:fillRect/>
          </a:stretch>
        </p:blipFill>
        <p:spPr>
          <a:xfrm>
            <a:off x="7020272" y="5877272"/>
            <a:ext cx="1872208" cy="648488"/>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Tree>
    <p:extLst>
      <p:ext uri="{BB962C8B-B14F-4D97-AF65-F5344CB8AC3E}">
        <p14:creationId xmlns:p14="http://schemas.microsoft.com/office/powerpoint/2010/main" val="132021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29600" cy="418058"/>
          </a:xfrm>
        </p:spPr>
        <p:txBody>
          <a:bodyPr/>
          <a:lstStyle/>
          <a:p>
            <a:r>
              <a:rPr lang="en-ZA" sz="2800" b="1" dirty="0">
                <a:solidFill>
                  <a:srgbClr val="1C1475"/>
                </a:solidFill>
                <a:latin typeface="Arial" panose="020B0604020202020204" pitchFamily="34" charset="0"/>
                <a:cs typeface="Arial" panose="020B0604020202020204" pitchFamily="34" charset="0"/>
              </a:rPr>
              <a:t>Programme 1 Performance</a:t>
            </a:r>
            <a:br>
              <a:rPr lang="en-ZA" b="1" dirty="0">
                <a:solidFill>
                  <a:srgbClr val="1C1475"/>
                </a:solidFill>
                <a:latin typeface="Arial" panose="020B0604020202020204" pitchFamily="34" charset="0"/>
                <a:cs typeface="Arial" panose="020B0604020202020204" pitchFamily="34" charset="0"/>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0334908"/>
              </p:ext>
            </p:extLst>
          </p:nvPr>
        </p:nvGraphicFramePr>
        <p:xfrm>
          <a:off x="323528" y="980729"/>
          <a:ext cx="8568951" cy="4575379"/>
        </p:xfrm>
        <a:graphic>
          <a:graphicData uri="http://schemas.openxmlformats.org/drawingml/2006/table">
            <a:tbl>
              <a:tblPr firstRow="1" firstCol="1" bandRow="1"/>
              <a:tblGrid>
                <a:gridCol w="2376264">
                  <a:extLst>
                    <a:ext uri="{9D8B030D-6E8A-4147-A177-3AD203B41FA5}">
                      <a16:colId xmlns:a16="http://schemas.microsoft.com/office/drawing/2014/main" val="1495865004"/>
                    </a:ext>
                  </a:extLst>
                </a:gridCol>
                <a:gridCol w="1224136">
                  <a:extLst>
                    <a:ext uri="{9D8B030D-6E8A-4147-A177-3AD203B41FA5}">
                      <a16:colId xmlns:a16="http://schemas.microsoft.com/office/drawing/2014/main" val="3719265230"/>
                    </a:ext>
                  </a:extLst>
                </a:gridCol>
                <a:gridCol w="1008112">
                  <a:extLst>
                    <a:ext uri="{9D8B030D-6E8A-4147-A177-3AD203B41FA5}">
                      <a16:colId xmlns:a16="http://schemas.microsoft.com/office/drawing/2014/main" val="3848149848"/>
                    </a:ext>
                  </a:extLst>
                </a:gridCol>
                <a:gridCol w="1080120">
                  <a:extLst>
                    <a:ext uri="{9D8B030D-6E8A-4147-A177-3AD203B41FA5}">
                      <a16:colId xmlns:a16="http://schemas.microsoft.com/office/drawing/2014/main" val="1178894349"/>
                    </a:ext>
                  </a:extLst>
                </a:gridCol>
                <a:gridCol w="1080120">
                  <a:extLst>
                    <a:ext uri="{9D8B030D-6E8A-4147-A177-3AD203B41FA5}">
                      <a16:colId xmlns:a16="http://schemas.microsoft.com/office/drawing/2014/main" val="2776758429"/>
                    </a:ext>
                  </a:extLst>
                </a:gridCol>
                <a:gridCol w="1800199">
                  <a:extLst>
                    <a:ext uri="{9D8B030D-6E8A-4147-A177-3AD203B41FA5}">
                      <a16:colId xmlns:a16="http://schemas.microsoft.com/office/drawing/2014/main" val="3775509762"/>
                    </a:ext>
                  </a:extLst>
                </a:gridCol>
              </a:tblGrid>
              <a:tr h="179358">
                <a:tc rowSpan="2">
                  <a:txBody>
                    <a:bodyPr/>
                    <a:lstStyle/>
                    <a:p>
                      <a:pPr algn="ctr">
                        <a:lnSpc>
                          <a:spcPct val="115000"/>
                        </a:lnSpc>
                        <a:spcBef>
                          <a:spcPts val="200"/>
                        </a:spcBef>
                        <a:spcAft>
                          <a:spcPts val="200"/>
                        </a:spcAft>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OUTPUT INDICATORS</a:t>
                      </a: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ANNUAL TARGETS &amp; RELATED PERFORMANCE</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9F2"/>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200"/>
                        </a:spcBef>
                        <a:spcAft>
                          <a:spcPts val="200"/>
                        </a:spcAft>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REASON FOR VARIANCE CORRECTIVE ACTION</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extLst>
                  <a:ext uri="{0D108BD9-81ED-4DB2-BD59-A6C34878D82A}">
                    <a16:rowId xmlns:a16="http://schemas.microsoft.com/office/drawing/2014/main" val="3512296"/>
                  </a:ext>
                </a:extLst>
              </a:tr>
              <a:tr h="409149">
                <a:tc vMerge="1">
                  <a:txBody>
                    <a:bodyPr/>
                    <a:lstStyle/>
                    <a:p>
                      <a:endParaRPr lang="en-ZA"/>
                    </a:p>
                  </a:txBody>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TARGET</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ACTUAL</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PERFORMANCE LEVEL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vMerge="1">
                  <a:txBody>
                    <a:bodyPr/>
                    <a:lstStyle/>
                    <a:p>
                      <a:endParaRPr lang="en-ZA"/>
                    </a:p>
                  </a:txBody>
                  <a:tcPr/>
                </a:tc>
                <a:extLst>
                  <a:ext uri="{0D108BD9-81ED-4DB2-BD59-A6C34878D82A}">
                    <a16:rowId xmlns:a16="http://schemas.microsoft.com/office/drawing/2014/main" val="708346516"/>
                  </a:ext>
                </a:extLst>
              </a:tr>
              <a:tr h="209460">
                <a:tc gridSpan="6">
                  <a:txBody>
                    <a:bodyPr/>
                    <a:lstStyle/>
                    <a:p>
                      <a:pPr>
                        <a:lnSpc>
                          <a:spcPct val="105000"/>
                        </a:lnSpc>
                        <a:spcAft>
                          <a:spcPts val="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Outcomes #1: Increased access to quality social infrastructure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7390287"/>
                  </a:ext>
                </a:extLst>
              </a:tr>
              <a:tr h="690012">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Number of new or replacement facilities that comply with infrastructure norms completed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113%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057"/>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Target achieved</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3597670"/>
                  </a:ext>
                </a:extLst>
              </a:tr>
              <a:tr h="922642">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Number of non-greenfield social infrastructure facilities that comply with infrastructure norms completed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25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(6)</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76%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Delays in the transfer of funds affected the completion of projects as planned. Several contractors are still being affected by the aftermath of COVID, resulting in cash flow challenges </a:t>
                      </a:r>
                      <a:endParaRPr lang="en-ZA" dirty="0"/>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6282140"/>
                  </a:ext>
                </a:extLst>
              </a:tr>
              <a:tr h="930520">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Percentage of projects completed on time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70%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56%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(14%)</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b="0" dirty="0">
                          <a:effectLst/>
                          <a:latin typeface="Arial Narrow" panose="020B0606020202030204" pitchFamily="34" charset="0"/>
                          <a:ea typeface="Calibri" panose="020F0502020204030204" pitchFamily="34" charset="0"/>
                          <a:cs typeface="Arial" panose="020B0604020202020204" pitchFamily="34" charset="0"/>
                        </a:rPr>
                        <a:t>80%</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	</a:t>
                      </a:r>
                    </a:p>
                    <a:p>
                      <a:endParaRPr lang="en-ZA" dirty="0"/>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0121168"/>
                  </a:ext>
                </a:extLst>
              </a:tr>
              <a:tr h="1051345">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Percentage of projects completed within budget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70%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30%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b="0" dirty="0">
                          <a:effectLst/>
                          <a:latin typeface="Arial Narrow" panose="020B0606020202030204" pitchFamily="34" charset="0"/>
                          <a:ea typeface="Calibri" panose="020F0502020204030204" pitchFamily="34" charset="0"/>
                          <a:cs typeface="Arial" panose="020B0604020202020204" pitchFamily="34" charset="0"/>
                        </a:rPr>
                        <a:t>143%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r>
                        <a:rPr lang="en-ZA" sz="1400" kern="1200" dirty="0">
                          <a:solidFill>
                            <a:schemeClr val="tx1"/>
                          </a:solidFill>
                          <a:effectLst/>
                          <a:latin typeface="Arial Narrow" panose="020B0606020202030204" pitchFamily="34" charset="0"/>
                          <a:cs typeface="Arial" panose="020B0604020202020204" pitchFamily="34" charset="0"/>
                        </a:rPr>
                        <a:t>Target overachieved</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5040715"/>
                  </a:ext>
                </a:extLst>
              </a:tr>
            </a:tbl>
          </a:graphicData>
        </a:graphic>
      </p:graphicFrame>
      <p:sp>
        <p:nvSpPr>
          <p:cNvPr id="4" name="Slide Number Placeholder 3"/>
          <p:cNvSpPr>
            <a:spLocks noGrp="1"/>
          </p:cNvSpPr>
          <p:nvPr>
            <p:ph type="sldNum" sz="quarter" idx="12"/>
          </p:nvPr>
        </p:nvSpPr>
        <p:spPr>
          <a:xfrm>
            <a:off x="3203848" y="6093296"/>
            <a:ext cx="2133600" cy="365125"/>
          </a:xfrm>
        </p:spPr>
        <p:txBody>
          <a:bodyPr/>
          <a:lstStyle/>
          <a:p>
            <a:pPr algn="ctr"/>
            <a:fld id="{56470509-4FFF-1E4E-85FD-411CA10C777F}" type="slidenum">
              <a:rPr lang="en-US" sz="1600" smtClean="0">
                <a:solidFill>
                  <a:prstClr val="black"/>
                </a:solidFill>
              </a:rPr>
              <a:pPr algn="ctr"/>
              <a:t>13</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7092280" y="5865606"/>
            <a:ext cx="1800200" cy="659738"/>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Tree>
    <p:extLst>
      <p:ext uri="{BB962C8B-B14F-4D97-AF65-F5344CB8AC3E}">
        <p14:creationId xmlns:p14="http://schemas.microsoft.com/office/powerpoint/2010/main" val="145492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
        <p:nvSpPr>
          <p:cNvPr id="2" name="Title 1"/>
          <p:cNvSpPr>
            <a:spLocks noGrp="1"/>
          </p:cNvSpPr>
          <p:nvPr>
            <p:ph type="title"/>
          </p:nvPr>
        </p:nvSpPr>
        <p:spPr>
          <a:xfrm>
            <a:off x="323528" y="274638"/>
            <a:ext cx="8363272" cy="418058"/>
          </a:xfrm>
        </p:spPr>
        <p:txBody>
          <a:bodyPr/>
          <a:lstStyle/>
          <a:p>
            <a:r>
              <a:rPr lang="en-ZA" sz="2800" b="1" dirty="0">
                <a:solidFill>
                  <a:srgbClr val="1C1475"/>
                </a:solidFill>
                <a:latin typeface="Arial" panose="020B0604020202020204" pitchFamily="34" charset="0"/>
                <a:cs typeface="Arial" panose="020B0604020202020204" pitchFamily="34" charset="0"/>
              </a:rPr>
              <a:t>Programme 1 Performance</a:t>
            </a:r>
            <a:br>
              <a:rPr lang="en-ZA" b="1" dirty="0">
                <a:solidFill>
                  <a:srgbClr val="1C1475"/>
                </a:solidFill>
                <a:latin typeface="Arial" panose="020B0604020202020204" pitchFamily="34" charset="0"/>
                <a:cs typeface="Arial" panose="020B0604020202020204" pitchFamily="34" charset="0"/>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5506961"/>
              </p:ext>
            </p:extLst>
          </p:nvPr>
        </p:nvGraphicFramePr>
        <p:xfrm>
          <a:off x="323529" y="980728"/>
          <a:ext cx="8568951" cy="4813195"/>
        </p:xfrm>
        <a:graphic>
          <a:graphicData uri="http://schemas.openxmlformats.org/drawingml/2006/table">
            <a:tbl>
              <a:tblPr firstRow="1" firstCol="1" bandRow="1"/>
              <a:tblGrid>
                <a:gridCol w="1872208">
                  <a:extLst>
                    <a:ext uri="{9D8B030D-6E8A-4147-A177-3AD203B41FA5}">
                      <a16:colId xmlns:a16="http://schemas.microsoft.com/office/drawing/2014/main" val="1495865004"/>
                    </a:ext>
                  </a:extLst>
                </a:gridCol>
                <a:gridCol w="936104">
                  <a:extLst>
                    <a:ext uri="{9D8B030D-6E8A-4147-A177-3AD203B41FA5}">
                      <a16:colId xmlns:a16="http://schemas.microsoft.com/office/drawing/2014/main" val="3914141474"/>
                    </a:ext>
                  </a:extLst>
                </a:gridCol>
                <a:gridCol w="936104">
                  <a:extLst>
                    <a:ext uri="{9D8B030D-6E8A-4147-A177-3AD203B41FA5}">
                      <a16:colId xmlns:a16="http://schemas.microsoft.com/office/drawing/2014/main" val="312331036"/>
                    </a:ext>
                  </a:extLst>
                </a:gridCol>
                <a:gridCol w="936104">
                  <a:extLst>
                    <a:ext uri="{9D8B030D-6E8A-4147-A177-3AD203B41FA5}">
                      <a16:colId xmlns:a16="http://schemas.microsoft.com/office/drawing/2014/main" val="4035343723"/>
                    </a:ext>
                  </a:extLst>
                </a:gridCol>
                <a:gridCol w="1224136">
                  <a:extLst>
                    <a:ext uri="{9D8B030D-6E8A-4147-A177-3AD203B41FA5}">
                      <a16:colId xmlns:a16="http://schemas.microsoft.com/office/drawing/2014/main" val="556851069"/>
                    </a:ext>
                  </a:extLst>
                </a:gridCol>
                <a:gridCol w="2664295">
                  <a:extLst>
                    <a:ext uri="{9D8B030D-6E8A-4147-A177-3AD203B41FA5}">
                      <a16:colId xmlns:a16="http://schemas.microsoft.com/office/drawing/2014/main" val="3087175506"/>
                    </a:ext>
                  </a:extLst>
                </a:gridCol>
              </a:tblGrid>
              <a:tr h="481041">
                <a:tc row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OUTPUT INDICATORS</a:t>
                      </a: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ANNUAL TARGETS &amp; RELATED PERFORMANCE</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9F2"/>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200"/>
                        </a:spcBef>
                        <a:spcAft>
                          <a:spcPts val="200"/>
                        </a:spcAft>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REASON FOR VARIANCE CORRECTIVE ACTION</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extLst>
                  <a:ext uri="{0D108BD9-81ED-4DB2-BD59-A6C34878D82A}">
                    <a16:rowId xmlns:a16="http://schemas.microsoft.com/office/drawing/2014/main" val="3512296"/>
                  </a:ext>
                </a:extLst>
              </a:tr>
              <a:tr h="549761">
                <a:tc vMerge="1">
                  <a:txBody>
                    <a:bodyPr/>
                    <a:lstStyle/>
                    <a:p>
                      <a:endParaRPr lang="en-ZA"/>
                    </a:p>
                  </a:txBody>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TARGET</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ACTUAL</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PERFORMANCE LEVEL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vMerge="1">
                  <a:txBody>
                    <a:bodyPr/>
                    <a:lstStyle/>
                    <a:p>
                      <a:endParaRPr lang="en-ZA"/>
                    </a:p>
                  </a:txBody>
                  <a:tcPr/>
                </a:tc>
                <a:extLst>
                  <a:ext uri="{0D108BD9-81ED-4DB2-BD59-A6C34878D82A}">
                    <a16:rowId xmlns:a16="http://schemas.microsoft.com/office/drawing/2014/main" val="708346516"/>
                  </a:ext>
                </a:extLst>
              </a:tr>
              <a:tr h="409358">
                <a:tc gridSpan="6">
                  <a:txBody>
                    <a:bodyPr/>
                    <a:lstStyle/>
                    <a:p>
                      <a:pPr>
                        <a:lnSpc>
                          <a:spcPct val="105000"/>
                        </a:lnSpc>
                        <a:spcAft>
                          <a:spcPts val="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Outcomes #2: A transformed built environment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15777559"/>
                  </a:ext>
                </a:extLst>
              </a:tr>
              <a:tr h="962082">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of weighted B-BBEE Spend (Based on total programme spend)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70%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44%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(26%)</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63%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Expired BBBEE certificates of suppliers that qualify for expenditure under the target not counted.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7277319"/>
                  </a:ext>
                </a:extLst>
              </a:tr>
              <a:tr h="1167716">
                <a:tc>
                  <a:txBody>
                    <a:bodyPr/>
                    <a:lstStyle/>
                    <a:p>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Percentage of programme contracts awarded to women contractors (participating</a:t>
                      </a:r>
                      <a:r>
                        <a:rPr lang="en-ZA" sz="1400" kern="1200" baseline="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in the CDP)</a:t>
                      </a:r>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tabLst>
                          <a:tab pos="1000125" algn="l"/>
                        </a:tabLst>
                      </a:pPr>
                      <a:r>
                        <a:rPr lang="en-ZA" sz="1400" dirty="0">
                          <a:effectLst/>
                          <a:latin typeface="Arial Narrow" panose="020B0606020202030204" pitchFamily="34" charset="0"/>
                          <a:ea typeface="Calibri" panose="020F0502020204030204" pitchFamily="34" charset="0"/>
                          <a:cs typeface="Arial" panose="020B0604020202020204" pitchFamily="34" charset="0"/>
                        </a:rPr>
                        <a:t>30%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tabLst>
                          <a:tab pos="1000125" algn="l"/>
                        </a:tabLst>
                      </a:pPr>
                      <a:r>
                        <a:rPr lang="en-ZA" sz="1400" dirty="0">
                          <a:effectLst/>
                          <a:latin typeface="Arial Narrow" panose="020B0606020202030204" pitchFamily="34" charset="0"/>
                          <a:ea typeface="Calibri" panose="020F0502020204030204" pitchFamily="34" charset="0"/>
                          <a:cs typeface="Arial" panose="020B060402020202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tabLst>
                          <a:tab pos="1000125" algn="l"/>
                        </a:tabLst>
                      </a:pPr>
                      <a:r>
                        <a:rPr lang="en-ZA" sz="1400" dirty="0">
                          <a:effectLst/>
                          <a:latin typeface="Arial Narrow" panose="020B0606020202030204" pitchFamily="34" charset="0"/>
                          <a:ea typeface="Calibri" panose="020F0502020204030204" pitchFamily="34" charset="0"/>
                          <a:cs typeface="Arial" panose="020B0604020202020204" pitchFamily="34" charset="0"/>
                        </a:rPr>
                        <a:t>(30%)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909"/>
                    </a:solidFill>
                  </a:tcPr>
                </a:tc>
                <a:tc rowSpan="2">
                  <a:txBody>
                    <a:bodyPr/>
                    <a:lstStyle/>
                    <a:p>
                      <a:pPr marL="0" marR="0" indent="0" algn="l" defTabSz="457200" rtl="0" eaLnBrk="1" fontAlgn="auto" latinLnBrk="0" hangingPunct="1">
                        <a:lnSpc>
                          <a:spcPct val="115000"/>
                        </a:lnSpc>
                        <a:spcBef>
                          <a:spcPts val="200"/>
                        </a:spcBef>
                        <a:spcAft>
                          <a:spcPts val="200"/>
                        </a:spcAft>
                        <a:buClrTx/>
                        <a:buSzTx/>
                        <a:buFontTx/>
                        <a:buNone/>
                        <a:tabLst>
                          <a:tab pos="1000125" algn="l"/>
                        </a:tabLst>
                        <a:defRPr/>
                      </a:pPr>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No CDP panel contracts were awarded during the year. However, R 400 471 395 (17 percent) of programme expenditure was on women contractors, while R227 191 209 (10%) of programme expenditure was on youth contractors. 	</a:t>
                      </a:r>
                    </a:p>
                    <a:p>
                      <a:pPr>
                        <a:lnSpc>
                          <a:spcPct val="115000"/>
                        </a:lnSpc>
                        <a:spcAft>
                          <a:spcPts val="0"/>
                        </a:spcAft>
                        <a:tabLst>
                          <a:tab pos="1000125"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4426546"/>
                  </a:ext>
                </a:extLst>
              </a:tr>
              <a:tr h="1243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Percentage of programme contracts awarded to youth contractors (participating in the CDP) </a:t>
                      </a: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tabLst>
                          <a:tab pos="1000125" algn="l"/>
                        </a:tabLst>
                      </a:pPr>
                      <a:r>
                        <a:rPr lang="en-ZA" sz="1400" dirty="0">
                          <a:effectLst/>
                          <a:latin typeface="Arial Narrow" panose="020B0606020202030204" pitchFamily="34" charset="0"/>
                          <a:ea typeface="Calibri" panose="020F0502020204030204" pitchFamily="34" charset="0"/>
                          <a:cs typeface="Arial" panose="020B060402020202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tabLst>
                          <a:tab pos="1000125" algn="l"/>
                        </a:tabLst>
                      </a:pPr>
                      <a:r>
                        <a:rPr lang="en-ZA" sz="1400" b="1" dirty="0">
                          <a:effectLst/>
                          <a:latin typeface="Arial Narrow" panose="020B0606020202030204" pitchFamily="34" charset="0"/>
                          <a:ea typeface="Calibri" panose="020F0502020204030204" pitchFamily="34" charset="0"/>
                          <a:cs typeface="Arial" panose="020B060402020202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909"/>
                    </a:solidFill>
                  </a:tcPr>
                </a:tc>
                <a:tc vMerge="1">
                  <a:txBody>
                    <a:bodyPr/>
                    <a:lstStyle/>
                    <a:p>
                      <a:pPr>
                        <a:lnSpc>
                          <a:spcPct val="115000"/>
                        </a:lnSpc>
                        <a:spcBef>
                          <a:spcPts val="200"/>
                        </a:spcBef>
                        <a:spcAft>
                          <a:spcPts val="200"/>
                        </a:spcAft>
                        <a:tabLst>
                          <a:tab pos="1000125"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0979654"/>
                  </a:ext>
                </a:extLst>
              </a:tr>
            </a:tbl>
          </a:graphicData>
        </a:graphic>
      </p:graphicFrame>
      <p:sp>
        <p:nvSpPr>
          <p:cNvPr id="4" name="Slide Number Placeholder 3"/>
          <p:cNvSpPr>
            <a:spLocks noGrp="1"/>
          </p:cNvSpPr>
          <p:nvPr>
            <p:ph type="sldNum" sz="quarter" idx="12"/>
          </p:nvPr>
        </p:nvSpPr>
        <p:spPr>
          <a:xfrm>
            <a:off x="3707904" y="6150958"/>
            <a:ext cx="2133600" cy="365125"/>
          </a:xfrm>
        </p:spPr>
        <p:txBody>
          <a:bodyPr/>
          <a:lstStyle/>
          <a:p>
            <a:pPr algn="ctr"/>
            <a:fld id="{56470509-4FFF-1E4E-85FD-411CA10C777F}" type="slidenum">
              <a:rPr lang="en-US" sz="1600" smtClean="0">
                <a:solidFill>
                  <a:schemeClr val="accent1">
                    <a:lumMod val="50000"/>
                  </a:schemeClr>
                </a:solidFill>
              </a:rPr>
              <a:pPr algn="ctr"/>
              <a:t>14</a:t>
            </a:fld>
            <a:endParaRPr lang="en-US" dirty="0">
              <a:solidFill>
                <a:schemeClr val="accent1">
                  <a:lumMod val="50000"/>
                </a:schemeClr>
              </a:solidFill>
            </a:endParaRPr>
          </a:p>
        </p:txBody>
      </p:sp>
      <p:pic>
        <p:nvPicPr>
          <p:cNvPr id="6" name="Picture 5"/>
          <p:cNvPicPr>
            <a:picLocks noChangeAspect="1"/>
          </p:cNvPicPr>
          <p:nvPr/>
        </p:nvPicPr>
        <p:blipFill>
          <a:blip r:embed="rId3"/>
          <a:stretch>
            <a:fillRect/>
          </a:stretch>
        </p:blipFill>
        <p:spPr>
          <a:xfrm>
            <a:off x="7092280" y="5865606"/>
            <a:ext cx="1800200" cy="659738"/>
          </a:xfrm>
          <a:prstGeom prst="rect">
            <a:avLst/>
          </a:prstGeom>
        </p:spPr>
      </p:pic>
    </p:spTree>
    <p:extLst>
      <p:ext uri="{BB962C8B-B14F-4D97-AF65-F5344CB8AC3E}">
        <p14:creationId xmlns:p14="http://schemas.microsoft.com/office/powerpoint/2010/main" val="32297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
        <p:nvSpPr>
          <p:cNvPr id="2" name="Title 1"/>
          <p:cNvSpPr>
            <a:spLocks noGrp="1"/>
          </p:cNvSpPr>
          <p:nvPr>
            <p:ph type="title"/>
          </p:nvPr>
        </p:nvSpPr>
        <p:spPr>
          <a:xfrm>
            <a:off x="457200" y="274638"/>
            <a:ext cx="7787208" cy="418058"/>
          </a:xfrm>
        </p:spPr>
        <p:txBody>
          <a:bodyPr/>
          <a:lstStyle/>
          <a:p>
            <a:r>
              <a:rPr lang="en-ZA" sz="2800" b="1" dirty="0">
                <a:solidFill>
                  <a:srgbClr val="1C1475"/>
                </a:solidFill>
                <a:latin typeface="Arial" panose="020B0604020202020204" pitchFamily="34" charset="0"/>
                <a:cs typeface="Arial" panose="020B0604020202020204" pitchFamily="34" charset="0"/>
              </a:rPr>
              <a:t>Programme 1 Performance</a:t>
            </a:r>
            <a:br>
              <a:rPr lang="en-ZA" b="1" dirty="0">
                <a:solidFill>
                  <a:srgbClr val="1C1475"/>
                </a:solidFill>
                <a:latin typeface="Arial" panose="020B0604020202020204" pitchFamily="34" charset="0"/>
                <a:cs typeface="Arial" panose="020B0604020202020204" pitchFamily="34" charset="0"/>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1482533"/>
              </p:ext>
            </p:extLst>
          </p:nvPr>
        </p:nvGraphicFramePr>
        <p:xfrm>
          <a:off x="457200" y="1183442"/>
          <a:ext cx="8435280" cy="3945849"/>
        </p:xfrm>
        <a:graphic>
          <a:graphicData uri="http://schemas.openxmlformats.org/drawingml/2006/table">
            <a:tbl>
              <a:tblPr firstRow="1" firstCol="1" bandRow="1"/>
              <a:tblGrid>
                <a:gridCol w="1738537">
                  <a:extLst>
                    <a:ext uri="{9D8B030D-6E8A-4147-A177-3AD203B41FA5}">
                      <a16:colId xmlns:a16="http://schemas.microsoft.com/office/drawing/2014/main" val="1495865004"/>
                    </a:ext>
                  </a:extLst>
                </a:gridCol>
                <a:gridCol w="1296144">
                  <a:extLst>
                    <a:ext uri="{9D8B030D-6E8A-4147-A177-3AD203B41FA5}">
                      <a16:colId xmlns:a16="http://schemas.microsoft.com/office/drawing/2014/main" val="3967850786"/>
                    </a:ext>
                  </a:extLst>
                </a:gridCol>
                <a:gridCol w="1080120">
                  <a:extLst>
                    <a:ext uri="{9D8B030D-6E8A-4147-A177-3AD203B41FA5}">
                      <a16:colId xmlns:a16="http://schemas.microsoft.com/office/drawing/2014/main" val="2839759108"/>
                    </a:ext>
                  </a:extLst>
                </a:gridCol>
                <a:gridCol w="1008112">
                  <a:extLst>
                    <a:ext uri="{9D8B030D-6E8A-4147-A177-3AD203B41FA5}">
                      <a16:colId xmlns:a16="http://schemas.microsoft.com/office/drawing/2014/main" val="1938402866"/>
                    </a:ext>
                  </a:extLst>
                </a:gridCol>
                <a:gridCol w="1080120">
                  <a:extLst>
                    <a:ext uri="{9D8B030D-6E8A-4147-A177-3AD203B41FA5}">
                      <a16:colId xmlns:a16="http://schemas.microsoft.com/office/drawing/2014/main" val="1613053437"/>
                    </a:ext>
                  </a:extLst>
                </a:gridCol>
                <a:gridCol w="2232247">
                  <a:extLst>
                    <a:ext uri="{9D8B030D-6E8A-4147-A177-3AD203B41FA5}">
                      <a16:colId xmlns:a16="http://schemas.microsoft.com/office/drawing/2014/main" val="2149168493"/>
                    </a:ext>
                  </a:extLst>
                </a:gridCol>
              </a:tblGrid>
              <a:tr h="290666">
                <a:tc row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OUTPUT INDICATORS</a:t>
                      </a: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ANNUAL TARGETS &amp; RELATED PERFORMANCE</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9F2"/>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200"/>
                        </a:spcBef>
                        <a:spcAft>
                          <a:spcPts val="200"/>
                        </a:spcAft>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REASON FOR VARIANCE CORRECTIVE ACTION</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extLst>
                  <a:ext uri="{0D108BD9-81ED-4DB2-BD59-A6C34878D82A}">
                    <a16:rowId xmlns:a16="http://schemas.microsoft.com/office/drawing/2014/main" val="3512296"/>
                  </a:ext>
                </a:extLst>
              </a:tr>
              <a:tr h="448666">
                <a:tc vMerge="1">
                  <a:txBody>
                    <a:bodyPr/>
                    <a:lstStyle/>
                    <a:p>
                      <a:endParaRPr lang="en-ZA"/>
                    </a:p>
                  </a:txBody>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TARGET</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ACTUAL</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PERFORMANCE LEVEL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vMerge="1">
                  <a:txBody>
                    <a:bodyPr/>
                    <a:lstStyle/>
                    <a:p>
                      <a:endParaRPr lang="en-ZA"/>
                    </a:p>
                  </a:txBody>
                  <a:tcPr/>
                </a:tc>
                <a:extLst>
                  <a:ext uri="{0D108BD9-81ED-4DB2-BD59-A6C34878D82A}">
                    <a16:rowId xmlns:a16="http://schemas.microsoft.com/office/drawing/2014/main" val="708346516"/>
                  </a:ext>
                </a:extLst>
              </a:tr>
              <a:tr h="386490">
                <a:tc gridSpan="6">
                  <a:txBody>
                    <a:bodyPr/>
                    <a:lstStyle/>
                    <a:p>
                      <a:pPr>
                        <a:lnSpc>
                          <a:spcPct val="115000"/>
                        </a:lnSpc>
                        <a:spcBef>
                          <a:spcPts val="200"/>
                        </a:spcBef>
                        <a:spcAft>
                          <a:spcPts val="20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Outcomes #3: Decent </a:t>
                      </a:r>
                      <a:r>
                        <a:rPr lang="en-ZA" sz="1400" b="1">
                          <a:effectLst/>
                          <a:latin typeface="Arial Narrow" panose="020B0606020202030204" pitchFamily="34" charset="0"/>
                          <a:ea typeface="Calibri" panose="020F0502020204030204" pitchFamily="34" charset="0"/>
                          <a:cs typeface="Arial" panose="020B0604020202020204" pitchFamily="34" charset="0"/>
                        </a:rPr>
                        <a:t>employment (through </a:t>
                      </a:r>
                      <a:r>
                        <a:rPr lang="en-ZA" sz="1400" b="1" dirty="0">
                          <a:effectLst/>
                          <a:latin typeface="Arial Narrow" panose="020B0606020202030204" pitchFamily="34" charset="0"/>
                          <a:ea typeface="Calibri" panose="020F0502020204030204" pitchFamily="34" charset="0"/>
                          <a:cs typeface="Arial" panose="020B0604020202020204" pitchFamily="34" charset="0"/>
                        </a:rPr>
                        <a:t>public </a:t>
                      </a:r>
                      <a:r>
                        <a:rPr lang="en-ZA" sz="1400" b="1">
                          <a:effectLst/>
                          <a:latin typeface="Arial Narrow" panose="020B0606020202030204" pitchFamily="34" charset="0"/>
                          <a:ea typeface="Calibri" panose="020F0502020204030204" pitchFamily="34" charset="0"/>
                          <a:cs typeface="Arial" panose="020B0604020202020204" pitchFamily="34" charset="0"/>
                        </a:rPr>
                        <a:t>employment programmes)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28" marR="54928" marT="762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15777559"/>
                  </a:ext>
                </a:extLst>
              </a:tr>
              <a:tr h="1034418">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Number of construction work opportunities created (IDT Portfolio)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4 572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25000"/>
                        </a:lnSpc>
                        <a:spcBef>
                          <a:spcPts val="400"/>
                        </a:spcBef>
                        <a:spcAft>
                          <a:spcPts val="4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3</a:t>
                      </a:r>
                      <a:r>
                        <a:rPr lang="en-ZA" sz="1400" baseline="0" dirty="0">
                          <a:effectLst/>
                          <a:latin typeface="Arial Narrow" panose="020B0606020202030204" pitchFamily="34" charset="0"/>
                          <a:ea typeface="Calibri" panose="020F0502020204030204" pitchFamily="34" charset="0"/>
                          <a:cs typeface="Arial" panose="020B0604020202020204" pitchFamily="34" charset="0"/>
                        </a:rPr>
                        <a:t> 950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(622)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86%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en-ZA" sz="1800" b="0" i="0" u="none" strike="noStrike" kern="1200" baseline="0" dirty="0">
                          <a:solidFill>
                            <a:schemeClr val="tx1"/>
                          </a:solidFill>
                          <a:latin typeface="+mn-lt"/>
                          <a:ea typeface="+mn-ea"/>
                          <a:cs typeface="+mn-cs"/>
                        </a:rPr>
                        <a:t>	</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7277319"/>
                  </a:ext>
                </a:extLst>
              </a:tr>
              <a:tr h="1785609">
                <a:tc>
                  <a:txBody>
                    <a:bodyPr/>
                    <a:lstStyle/>
                    <a:p>
                      <a:pPr algn="just">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Number of work opportunity created through EPWP (EPWP-NSS excluding IDT programme portfolio)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42 868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200"/>
                        </a:spcBef>
                        <a:spcAft>
                          <a:spcPts val="20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100 212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57 344</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234%</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lvl="0" indent="0" algn="l" defTabSz="457200" rtl="0" eaLnBrk="1" fontAlgn="auto" latinLnBrk="0" hangingPunct="1">
                        <a:lnSpc>
                          <a:spcPct val="115000"/>
                        </a:lnSpc>
                        <a:spcBef>
                          <a:spcPts val="200"/>
                        </a:spcBef>
                        <a:spcAft>
                          <a:spcPts val="200"/>
                        </a:spcAft>
                        <a:buClrTx/>
                        <a:buSzTx/>
                        <a:buFontTx/>
                        <a:buNone/>
                        <a:tabLst/>
                        <a:defRPr/>
                      </a:pPr>
                      <a:r>
                        <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Target overachieved even though implementation commenced in October 2021 (3rd Quarter). </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4426546"/>
                  </a:ext>
                </a:extLst>
              </a:tr>
            </a:tbl>
          </a:graphicData>
        </a:graphic>
      </p:graphicFrame>
      <p:sp>
        <p:nvSpPr>
          <p:cNvPr id="4" name="Slide Number Placeholder 3"/>
          <p:cNvSpPr>
            <a:spLocks noGrp="1"/>
          </p:cNvSpPr>
          <p:nvPr>
            <p:ph type="sldNum" sz="quarter" idx="12"/>
          </p:nvPr>
        </p:nvSpPr>
        <p:spPr>
          <a:xfrm>
            <a:off x="3505200" y="6122677"/>
            <a:ext cx="2133600" cy="365125"/>
          </a:xfrm>
        </p:spPr>
        <p:txBody>
          <a:bodyPr/>
          <a:lstStyle/>
          <a:p>
            <a:pPr algn="ctr"/>
            <a:fld id="{56470509-4FFF-1E4E-85FD-411CA10C777F}" type="slidenum">
              <a:rPr lang="en-US" sz="1600" smtClean="0">
                <a:solidFill>
                  <a:prstClr val="black"/>
                </a:solidFill>
              </a:rPr>
              <a:pPr algn="ctr"/>
              <a:t>15</a:t>
            </a:fld>
            <a:endParaRPr lang="en-US" dirty="0">
              <a:solidFill>
                <a:prstClr val="black"/>
              </a:solidFill>
            </a:endParaRPr>
          </a:p>
        </p:txBody>
      </p:sp>
      <p:pic>
        <p:nvPicPr>
          <p:cNvPr id="6" name="Picture 5"/>
          <p:cNvPicPr>
            <a:picLocks noChangeAspect="1"/>
          </p:cNvPicPr>
          <p:nvPr/>
        </p:nvPicPr>
        <p:blipFill>
          <a:blip r:embed="rId3"/>
          <a:stretch>
            <a:fillRect/>
          </a:stretch>
        </p:blipFill>
        <p:spPr>
          <a:xfrm>
            <a:off x="7092280" y="5865606"/>
            <a:ext cx="1800200" cy="659738"/>
          </a:xfrm>
          <a:prstGeom prst="rect">
            <a:avLst/>
          </a:prstGeom>
        </p:spPr>
      </p:pic>
    </p:spTree>
    <p:extLst>
      <p:ext uri="{BB962C8B-B14F-4D97-AF65-F5344CB8AC3E}">
        <p14:creationId xmlns:p14="http://schemas.microsoft.com/office/powerpoint/2010/main" val="389541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836710"/>
            <a:ext cx="7452319" cy="5040561"/>
          </a:xfrm>
          <a:prstGeom prst="rect">
            <a:avLst/>
          </a:prstGeom>
        </p:spPr>
      </p:pic>
      <p:pic>
        <p:nvPicPr>
          <p:cNvPr id="3" name="Picture 2"/>
          <p:cNvPicPr>
            <a:picLocks noChangeAspect="1"/>
          </p:cNvPicPr>
          <p:nvPr/>
        </p:nvPicPr>
        <p:blipFill>
          <a:blip r:embed="rId3"/>
          <a:stretch>
            <a:fillRect/>
          </a:stretch>
        </p:blipFill>
        <p:spPr>
          <a:xfrm>
            <a:off x="7452320" y="836711"/>
            <a:ext cx="1542044" cy="5040561"/>
          </a:xfrm>
          <a:prstGeom prst="rect">
            <a:avLst/>
          </a:prstGeom>
        </p:spPr>
      </p:pic>
      <p:sp>
        <p:nvSpPr>
          <p:cNvPr id="2" name="Slide Number Placeholder 1"/>
          <p:cNvSpPr>
            <a:spLocks noGrp="1"/>
          </p:cNvSpPr>
          <p:nvPr>
            <p:ph type="sldNum" sz="quarter" idx="12"/>
          </p:nvPr>
        </p:nvSpPr>
        <p:spPr>
          <a:xfrm>
            <a:off x="3505200" y="6334265"/>
            <a:ext cx="2133600" cy="365125"/>
          </a:xfrm>
        </p:spPr>
        <p:txBody>
          <a:bodyPr/>
          <a:lstStyle/>
          <a:p>
            <a:pPr algn="ctr"/>
            <a:fld id="{56470509-4FFF-1E4E-85FD-411CA10C777F}" type="slidenum">
              <a:rPr lang="en-US" sz="1600" smtClean="0">
                <a:solidFill>
                  <a:schemeClr val="accent1">
                    <a:lumMod val="50000"/>
                  </a:schemeClr>
                </a:solidFill>
              </a:rPr>
              <a:pPr algn="ctr"/>
              <a:t>16</a:t>
            </a:fld>
            <a:endParaRPr lang="en-US" dirty="0">
              <a:solidFill>
                <a:schemeClr val="accent1">
                  <a:lumMod val="50000"/>
                </a:schemeClr>
              </a:solidFill>
            </a:endParaRPr>
          </a:p>
        </p:txBody>
      </p:sp>
      <p:sp>
        <p:nvSpPr>
          <p:cNvPr id="4" name="Title 1"/>
          <p:cNvSpPr txBox="1">
            <a:spLocks/>
          </p:cNvSpPr>
          <p:nvPr/>
        </p:nvSpPr>
        <p:spPr>
          <a:xfrm>
            <a:off x="683568" y="274638"/>
            <a:ext cx="6768752" cy="7060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1C1475"/>
                </a:solidFill>
                <a:latin typeface="Arial" panose="020B0604020202020204" pitchFamily="34" charset="0"/>
                <a:cs typeface="Arial" panose="020B0604020202020204" pitchFamily="34" charset="0"/>
              </a:rPr>
              <a:t>Expenditure Trends</a:t>
            </a:r>
          </a:p>
        </p:txBody>
      </p:sp>
      <p:pic>
        <p:nvPicPr>
          <p:cNvPr id="8" name="Picture 7"/>
          <p:cNvPicPr>
            <a:picLocks noChangeAspect="1"/>
          </p:cNvPicPr>
          <p:nvPr/>
        </p:nvPicPr>
        <p:blipFill>
          <a:blip r:embed="rId4"/>
          <a:stretch>
            <a:fillRect/>
          </a:stretch>
        </p:blipFill>
        <p:spPr>
          <a:xfrm>
            <a:off x="7143222" y="5857090"/>
            <a:ext cx="1800200" cy="659738"/>
          </a:xfrm>
          <a:prstGeom prst="rect">
            <a:avLst/>
          </a:prstGeom>
        </p:spPr>
      </p:pic>
      <p:graphicFrame>
        <p:nvGraphicFramePr>
          <p:cNvPr id="9" name="Chart 8">
            <a:extLst>
              <a:ext uri="{FF2B5EF4-FFF2-40B4-BE49-F238E27FC236}">
                <a16:creationId xmlns:a16="http://schemas.microsoft.com/office/drawing/2014/main" id="{00000000-0008-0000-0800-000003000000}"/>
              </a:ext>
            </a:extLst>
          </p:cNvPr>
          <p:cNvGraphicFramePr/>
          <p:nvPr>
            <p:extLst>
              <p:ext uri="{D42A27DB-BD31-4B8C-83A1-F6EECF244321}">
                <p14:modId xmlns:p14="http://schemas.microsoft.com/office/powerpoint/2010/main" val="3202651292"/>
              </p:ext>
            </p:extLst>
          </p:nvPr>
        </p:nvGraphicFramePr>
        <p:xfrm>
          <a:off x="395536" y="980729"/>
          <a:ext cx="8496944" cy="4884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407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836710"/>
            <a:ext cx="7452319" cy="5040561"/>
          </a:xfrm>
          <a:prstGeom prst="rect">
            <a:avLst/>
          </a:prstGeom>
        </p:spPr>
      </p:pic>
      <p:pic>
        <p:nvPicPr>
          <p:cNvPr id="3" name="Picture 2"/>
          <p:cNvPicPr>
            <a:picLocks noChangeAspect="1"/>
          </p:cNvPicPr>
          <p:nvPr/>
        </p:nvPicPr>
        <p:blipFill>
          <a:blip r:embed="rId3"/>
          <a:stretch>
            <a:fillRect/>
          </a:stretch>
        </p:blipFill>
        <p:spPr>
          <a:xfrm>
            <a:off x="7452320" y="836711"/>
            <a:ext cx="1542044" cy="5040561"/>
          </a:xfrm>
          <a:prstGeom prst="rect">
            <a:avLst/>
          </a:prstGeom>
        </p:spPr>
      </p:pic>
      <p:sp>
        <p:nvSpPr>
          <p:cNvPr id="2" name="Slide Number Placeholder 1"/>
          <p:cNvSpPr>
            <a:spLocks noGrp="1"/>
          </p:cNvSpPr>
          <p:nvPr>
            <p:ph type="sldNum" sz="quarter" idx="12"/>
          </p:nvPr>
        </p:nvSpPr>
        <p:spPr>
          <a:xfrm>
            <a:off x="3505200" y="6173789"/>
            <a:ext cx="2133600" cy="365125"/>
          </a:xfrm>
        </p:spPr>
        <p:txBody>
          <a:bodyPr/>
          <a:lstStyle/>
          <a:p>
            <a:pPr algn="ctr"/>
            <a:fld id="{56470509-4FFF-1E4E-85FD-411CA10C777F}" type="slidenum">
              <a:rPr lang="en-US" sz="1600" smtClean="0">
                <a:solidFill>
                  <a:schemeClr val="accent1">
                    <a:lumMod val="50000"/>
                  </a:schemeClr>
                </a:solidFill>
              </a:rPr>
              <a:pPr algn="ctr"/>
              <a:t>17</a:t>
            </a:fld>
            <a:endParaRPr lang="en-US" dirty="0">
              <a:solidFill>
                <a:schemeClr val="accent1">
                  <a:lumMod val="50000"/>
                </a:schemeClr>
              </a:solidFill>
            </a:endParaRPr>
          </a:p>
        </p:txBody>
      </p:sp>
      <p:sp>
        <p:nvSpPr>
          <p:cNvPr id="8" name="Title 1"/>
          <p:cNvSpPr txBox="1">
            <a:spLocks/>
          </p:cNvSpPr>
          <p:nvPr/>
        </p:nvSpPr>
        <p:spPr>
          <a:xfrm>
            <a:off x="611560" y="274638"/>
            <a:ext cx="6840759" cy="7060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1C1475"/>
                </a:solidFill>
                <a:latin typeface="Arial" panose="020B0604020202020204" pitchFamily="34" charset="0"/>
                <a:cs typeface="Arial" panose="020B0604020202020204" pitchFamily="34" charset="0"/>
              </a:rPr>
              <a:t>Portfolio spend per programme</a:t>
            </a:r>
          </a:p>
        </p:txBody>
      </p:sp>
      <p:pic>
        <p:nvPicPr>
          <p:cNvPr id="9" name="Picture 8"/>
          <p:cNvPicPr>
            <a:picLocks noChangeAspect="1"/>
          </p:cNvPicPr>
          <p:nvPr/>
        </p:nvPicPr>
        <p:blipFill>
          <a:blip r:embed="rId4"/>
          <a:stretch>
            <a:fillRect/>
          </a:stretch>
        </p:blipFill>
        <p:spPr>
          <a:xfrm>
            <a:off x="7092280" y="5865606"/>
            <a:ext cx="1800200" cy="659738"/>
          </a:xfrm>
          <a:prstGeom prst="rect">
            <a:avLst/>
          </a:prstGeom>
        </p:spPr>
      </p:pic>
      <p:graphicFrame>
        <p:nvGraphicFramePr>
          <p:cNvPr id="10" name="Chart 9">
            <a:extLst>
              <a:ext uri="{FF2B5EF4-FFF2-40B4-BE49-F238E27FC236}">
                <a16:creationId xmlns:a16="http://schemas.microsoft.com/office/drawing/2014/main" id="{B9870C0F-C95F-479B-914F-F6731ED6D176}"/>
              </a:ext>
            </a:extLst>
          </p:cNvPr>
          <p:cNvGraphicFramePr/>
          <p:nvPr>
            <p:extLst>
              <p:ext uri="{D42A27DB-BD31-4B8C-83A1-F6EECF244321}">
                <p14:modId xmlns:p14="http://schemas.microsoft.com/office/powerpoint/2010/main" val="1374970690"/>
              </p:ext>
            </p:extLst>
          </p:nvPr>
        </p:nvGraphicFramePr>
        <p:xfrm>
          <a:off x="251520" y="980728"/>
          <a:ext cx="8640960"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000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0" y="0"/>
            <a:ext cx="9143999" cy="6858000"/>
          </a:xfrm>
          <a:prstGeom prst="rect">
            <a:avLst/>
          </a:prstGeom>
        </p:spPr>
      </p:pic>
      <p:sp>
        <p:nvSpPr>
          <p:cNvPr id="2" name="Title 1"/>
          <p:cNvSpPr>
            <a:spLocks noGrp="1"/>
          </p:cNvSpPr>
          <p:nvPr>
            <p:ph type="title"/>
          </p:nvPr>
        </p:nvSpPr>
        <p:spPr>
          <a:xfrm>
            <a:off x="457200" y="274638"/>
            <a:ext cx="8229600" cy="706090"/>
          </a:xfrm>
        </p:spPr>
        <p:txBody>
          <a:bodyPr/>
          <a:lstStyle/>
          <a:p>
            <a:r>
              <a:rPr lang="en-US" sz="2800" b="1" dirty="0">
                <a:solidFill>
                  <a:srgbClr val="1C1475"/>
                </a:solidFill>
                <a:latin typeface="Arial" panose="020B0604020202020204" pitchFamily="34" charset="0"/>
                <a:cs typeface="Arial" panose="020B0604020202020204" pitchFamily="34" charset="0"/>
              </a:rPr>
              <a:t>Programme 2 Performance</a:t>
            </a:r>
            <a:endParaRPr lang="en-ZA" sz="2800" b="1" dirty="0">
              <a:solidFill>
                <a:srgbClr val="1C1475"/>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3494108"/>
              </p:ext>
            </p:extLst>
          </p:nvPr>
        </p:nvGraphicFramePr>
        <p:xfrm>
          <a:off x="458470" y="908721"/>
          <a:ext cx="8362009" cy="4783893"/>
        </p:xfrm>
        <a:graphic>
          <a:graphicData uri="http://schemas.openxmlformats.org/drawingml/2006/table">
            <a:tbl>
              <a:tblPr firstRow="1" firstCol="1" bandRow="1"/>
              <a:tblGrid>
                <a:gridCol w="1377226">
                  <a:extLst>
                    <a:ext uri="{9D8B030D-6E8A-4147-A177-3AD203B41FA5}">
                      <a16:colId xmlns:a16="http://schemas.microsoft.com/office/drawing/2014/main" val="3031545617"/>
                    </a:ext>
                  </a:extLst>
                </a:gridCol>
                <a:gridCol w="1440160">
                  <a:extLst>
                    <a:ext uri="{9D8B030D-6E8A-4147-A177-3AD203B41FA5}">
                      <a16:colId xmlns:a16="http://schemas.microsoft.com/office/drawing/2014/main" val="2448758825"/>
                    </a:ext>
                  </a:extLst>
                </a:gridCol>
                <a:gridCol w="1224136">
                  <a:extLst>
                    <a:ext uri="{9D8B030D-6E8A-4147-A177-3AD203B41FA5}">
                      <a16:colId xmlns:a16="http://schemas.microsoft.com/office/drawing/2014/main" val="2957803987"/>
                    </a:ext>
                  </a:extLst>
                </a:gridCol>
                <a:gridCol w="1008112">
                  <a:extLst>
                    <a:ext uri="{9D8B030D-6E8A-4147-A177-3AD203B41FA5}">
                      <a16:colId xmlns:a16="http://schemas.microsoft.com/office/drawing/2014/main" val="1106351560"/>
                    </a:ext>
                  </a:extLst>
                </a:gridCol>
                <a:gridCol w="936104">
                  <a:extLst>
                    <a:ext uri="{9D8B030D-6E8A-4147-A177-3AD203B41FA5}">
                      <a16:colId xmlns:a16="http://schemas.microsoft.com/office/drawing/2014/main" val="4249294605"/>
                    </a:ext>
                  </a:extLst>
                </a:gridCol>
                <a:gridCol w="2376271">
                  <a:extLst>
                    <a:ext uri="{9D8B030D-6E8A-4147-A177-3AD203B41FA5}">
                      <a16:colId xmlns:a16="http://schemas.microsoft.com/office/drawing/2014/main" val="630149833"/>
                    </a:ext>
                  </a:extLst>
                </a:gridCol>
              </a:tblGrid>
              <a:tr h="212012">
                <a:tc row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OUTPUT INDICATORS</a:t>
                      </a:r>
                    </a:p>
                  </a:txBody>
                  <a:tcPr marL="54928" marR="54928" marT="762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ANNUAL TARGETS &amp; RELATED PERFORMANCE</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9F2"/>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200"/>
                        </a:spcBef>
                        <a:spcAft>
                          <a:spcPts val="200"/>
                        </a:spcAft>
                      </a:pPr>
                      <a:r>
                        <a:rPr kumimoji="0" lang="en-ZA" sz="12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REASON FOR VARIANCE CORRECTIVE ACTION</a:t>
                      </a:r>
                    </a:p>
                  </a:txBody>
                  <a:tcPr marL="54928" marR="54928" marT="762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extLst>
                  <a:ext uri="{0D108BD9-81ED-4DB2-BD59-A6C34878D82A}">
                    <a16:rowId xmlns:a16="http://schemas.microsoft.com/office/drawing/2014/main" val="3770985370"/>
                  </a:ext>
                </a:extLst>
              </a:tr>
              <a:tr h="308366">
                <a:tc vMerge="1">
                  <a:txBody>
                    <a:bodyPr/>
                    <a:lstStyle/>
                    <a:p>
                      <a:endParaRPr lang="en-ZA"/>
                    </a:p>
                  </a:txBody>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TARGET</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ACTUAL</a:t>
                      </a:r>
                    </a:p>
                  </a:txBody>
                  <a:tcPr marL="54928" marR="54928" marT="7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a:txBody>
                    <a:bodyPr/>
                    <a:lstStyle/>
                    <a:p>
                      <a:pPr algn="ctr">
                        <a:lnSpc>
                          <a:spcPct val="115000"/>
                        </a:lnSpc>
                        <a:spcBef>
                          <a:spcPts val="200"/>
                        </a:spcBef>
                        <a:spcAft>
                          <a:spcPts val="200"/>
                        </a:spcAft>
                      </a:pPr>
                      <a:r>
                        <a:rPr kumimoji="0" lang="en-ZA" sz="1000" b="1" i="0" u="none" strike="noStrike" kern="1200" cap="none" spc="0" normalizeH="0" baseline="0" dirty="0">
                          <a:ln>
                            <a:noFill/>
                          </a:ln>
                          <a:solidFill>
                            <a:srgbClr val="1C1475"/>
                          </a:solidFill>
                          <a:effectLst/>
                          <a:uLnTx/>
                          <a:uFillTx/>
                          <a:latin typeface="Arial" panose="020B0604020202020204" pitchFamily="34" charset="0"/>
                          <a:ea typeface="+mn-ea"/>
                          <a:cs typeface="Arial" panose="020B0604020202020204" pitchFamily="34" charset="0"/>
                        </a:rPr>
                        <a:t>PERFORMANCE LEVEL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B9F2"/>
                    </a:solidFill>
                  </a:tcPr>
                </a:tc>
                <a:tc vMerge="1">
                  <a:txBody>
                    <a:bodyPr/>
                    <a:lstStyle/>
                    <a:p>
                      <a:endParaRPr lang="en-ZA"/>
                    </a:p>
                  </a:txBody>
                  <a:tcPr/>
                </a:tc>
                <a:extLst>
                  <a:ext uri="{0D108BD9-81ED-4DB2-BD59-A6C34878D82A}">
                    <a16:rowId xmlns:a16="http://schemas.microsoft.com/office/drawing/2014/main" val="1969826030"/>
                  </a:ext>
                </a:extLst>
              </a:tr>
              <a:tr h="202355">
                <a:tc gridSpan="6">
                  <a:txBody>
                    <a:bodyPr/>
                    <a:lstStyle/>
                    <a:p>
                      <a:pPr>
                        <a:lnSpc>
                          <a:spcPct val="105000"/>
                        </a:lnSpc>
                        <a:spcAft>
                          <a:spcPts val="0"/>
                        </a:spcAft>
                      </a:pPr>
                      <a:r>
                        <a:rPr lang="en-ZA" sz="1400" b="1" dirty="0">
                          <a:effectLst/>
                          <a:latin typeface="Arial Narrow" panose="020B0606020202030204" pitchFamily="34" charset="0"/>
                          <a:ea typeface="Calibri" panose="020F0502020204030204" pitchFamily="34" charset="0"/>
                          <a:cs typeface="Arial" panose="020B0604020202020204" pitchFamily="34" charset="0"/>
                        </a:rPr>
                        <a:t>Outcomes #4: A financially sustainable entity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1546338"/>
                  </a:ext>
                </a:extLst>
              </a:tr>
              <a:tr h="641529">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Value of programme spend</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15000"/>
                        </a:lnSpc>
                        <a:spcBef>
                          <a:spcPts val="200"/>
                        </a:spcBef>
                        <a:spcAft>
                          <a:spcPts val="20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R 2 634bn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algn="ctr" defTabSz="457200" rtl="0" eaLnBrk="1" latinLnBrk="0" hangingPunct="1">
                        <a:lnSpc>
                          <a:spcPct val="115000"/>
                        </a:lnSpc>
                        <a:spcBef>
                          <a:spcPts val="200"/>
                        </a:spcBef>
                        <a:spcAft>
                          <a:spcPts val="200"/>
                        </a:spcAft>
                      </a:pPr>
                      <a:endPar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0" algn="ctr" defTabSz="457200" rtl="0" eaLnBrk="1" latinLnBrk="0" hangingPunct="1">
                        <a:lnSpc>
                          <a:spcPct val="115000"/>
                        </a:lnSpc>
                        <a:spcBef>
                          <a:spcPts val="200"/>
                        </a:spcBef>
                        <a:spcAft>
                          <a:spcPts val="200"/>
                        </a:spcAft>
                      </a:pPr>
                      <a:r>
                        <a:rPr lang="pt-BR"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R 2 282 923 000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200"/>
                        </a:spcBef>
                        <a:spcAft>
                          <a:spcPts val="200"/>
                        </a:spcAft>
                      </a:pPr>
                      <a:r>
                        <a:rPr lang="en-ZA" sz="1250" kern="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(R351 077 </a:t>
                      </a:r>
                      <a:r>
                        <a:rPr lang="en-ZA" sz="1250" kern="1200" baseline="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m</a:t>
                      </a:r>
                      <a:r>
                        <a:rPr lang="en-ZA" sz="1250" kern="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87%</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ZA" dirty="0"/>
                    </a:p>
                  </a:txBody>
                  <a:tcPr marL="49880" marR="49880" marT="692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8428188"/>
                  </a:ext>
                </a:extLst>
              </a:tr>
              <a:tr h="881576">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Management fee collection ratio</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80 % annual management fee collection ratio</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81%</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0"/>
                        </a:spcBef>
                        <a:spcAft>
                          <a:spcPts val="0"/>
                        </a:spcAft>
                      </a:pPr>
                      <a:r>
                        <a:rPr lang="en-ZA" sz="125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(4%)</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95%</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lnSpc>
                          <a:spcPct val="100000"/>
                        </a:lnSpc>
                        <a:spcBef>
                          <a:spcPts val="0"/>
                        </a:spcBef>
                        <a:spcAft>
                          <a:spcPts val="0"/>
                        </a:spcAft>
                      </a:pPr>
                      <a:endPar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9880" marR="49880" marT="692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78015"/>
                  </a:ext>
                </a:extLst>
              </a:tr>
              <a:tr h="881576">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 of compliant programme invoices paid within 30 days of receipt</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100% compliant programme invoices paid within 30 days</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algn="ctr"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65%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00000"/>
                        </a:lnSpc>
                        <a:spcBef>
                          <a:spcPts val="0"/>
                        </a:spcBef>
                        <a:spcAft>
                          <a:spcPts val="0"/>
                        </a:spcAft>
                      </a:pPr>
                      <a:r>
                        <a:rPr lang="en-ZA" sz="1250" kern="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l"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Delays in transfer of funds from clients.</a:t>
                      </a:r>
                    </a:p>
                    <a:p>
                      <a:pPr marL="0" algn="l"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The need for complaint invoices to be processed by clients (transfer of programme funds to IDT based on received invoices)</a:t>
                      </a:r>
                    </a:p>
                  </a:txBody>
                  <a:tcPr marL="49880" marR="49880" marT="692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0061550"/>
                  </a:ext>
                </a:extLst>
              </a:tr>
              <a:tr h="1409088">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 of compliant overheads invoices paid within 30 days of receipt</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Bef>
                          <a:spcPts val="0"/>
                        </a:spcBef>
                        <a:spcAft>
                          <a:spcPts val="0"/>
                        </a:spcAft>
                      </a:pPr>
                      <a:r>
                        <a:rPr lang="en-ZA" sz="1250" dirty="0">
                          <a:effectLst/>
                          <a:latin typeface="Arial Narrow" panose="020B0606020202030204" pitchFamily="34" charset="0"/>
                          <a:ea typeface="Calibri" panose="020F0502020204030204" pitchFamily="34" charset="0"/>
                          <a:cs typeface="Arial" panose="020B0604020202020204" pitchFamily="34" charset="0"/>
                        </a:rPr>
                        <a:t>100% compliant overheads invoices paid within 30 days</a:t>
                      </a:r>
                      <a:endParaRPr lang="en-ZA"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49880" marR="49880" marT="6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a:txBody>
                    <a:bodyPr/>
                    <a:lstStyle/>
                    <a:p>
                      <a:pPr marL="0" algn="ctr"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83%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00000"/>
                        </a:lnSpc>
                        <a:spcBef>
                          <a:spcPts val="0"/>
                        </a:spcBef>
                        <a:spcAft>
                          <a:spcPts val="0"/>
                        </a:spcAft>
                      </a:pPr>
                      <a:r>
                        <a:rPr lang="en-ZA" sz="1250" kern="1200" dirty="0">
                          <a:solidFill>
                            <a:srgbClr val="FF0000"/>
                          </a:solidFill>
                          <a:effectLst/>
                          <a:latin typeface="Arial Narrow" panose="020B0606020202030204" pitchFamily="34" charset="0"/>
                          <a:ea typeface="Calibri" panose="020F0502020204030204" pitchFamily="34" charset="0"/>
                          <a:cs typeface="Arial" panose="020B060402020202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algn="l"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The organisation experienced liquidity challenges which affected the payment of service providers.</a:t>
                      </a:r>
                    </a:p>
                    <a:p>
                      <a:pPr marL="0" algn="l" defTabSz="457200" rtl="0" eaLnBrk="1" latinLnBrk="0" hangingPunct="1">
                        <a:lnSpc>
                          <a:spcPct val="100000"/>
                        </a:lnSpc>
                        <a:spcBef>
                          <a:spcPts val="0"/>
                        </a:spcBef>
                        <a:spcAft>
                          <a:spcPts val="0"/>
                        </a:spcAft>
                      </a:pPr>
                      <a:r>
                        <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Insufficient funds available due to timing of grant transfers as well as low level of debtor collection affecting the liquidity position</a:t>
                      </a:r>
                    </a:p>
                    <a:p>
                      <a:pPr marL="0" algn="l" defTabSz="457200" rtl="0" eaLnBrk="1" latinLnBrk="0" hangingPunct="1">
                        <a:lnSpc>
                          <a:spcPct val="100000"/>
                        </a:lnSpc>
                        <a:spcBef>
                          <a:spcPts val="0"/>
                        </a:spcBef>
                        <a:spcAft>
                          <a:spcPts val="0"/>
                        </a:spcAft>
                      </a:pPr>
                      <a:endParaRPr lang="en-ZA" sz="125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8385238"/>
                  </a:ext>
                </a:extLst>
              </a:tr>
            </a:tbl>
          </a:graphicData>
        </a:graphic>
      </p:graphicFrame>
      <p:sp>
        <p:nvSpPr>
          <p:cNvPr id="4" name="Slide Number Placeholder 3"/>
          <p:cNvSpPr>
            <a:spLocks noGrp="1"/>
          </p:cNvSpPr>
          <p:nvPr>
            <p:ph type="sldNum" sz="quarter" idx="12"/>
          </p:nvPr>
        </p:nvSpPr>
        <p:spPr>
          <a:xfrm>
            <a:off x="3505200" y="6218237"/>
            <a:ext cx="2133600" cy="365125"/>
          </a:xfrm>
        </p:spPr>
        <p:txBody>
          <a:bodyPr/>
          <a:lstStyle/>
          <a:p>
            <a:pPr algn="ctr"/>
            <a:fld id="{56470509-4FFF-1E4E-85FD-411CA10C777F}" type="slidenum">
              <a:rPr lang="en-US" sz="1600" kern="0" smtClean="0">
                <a:solidFill>
                  <a:srgbClr val="1C1475"/>
                </a:solidFill>
                <a:latin typeface="Arial" panose="020B0604020202020204" pitchFamily="34" charset="0"/>
                <a:cs typeface="Arial" panose="020B0604020202020204" pitchFamily="34" charset="0"/>
              </a:rPr>
              <a:pPr algn="ctr"/>
              <a:t>18</a:t>
            </a:fld>
            <a:endParaRPr lang="en-US" kern="0" dirty="0">
              <a:solidFill>
                <a:srgbClr val="1C147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8F7D491-21E4-47B9-94CD-1F39D55FFAF4}"/>
              </a:ext>
            </a:extLst>
          </p:cNvPr>
          <p:cNvPicPr>
            <a:picLocks noChangeAspect="1"/>
          </p:cNvPicPr>
          <p:nvPr/>
        </p:nvPicPr>
        <p:blipFill>
          <a:blip r:embed="rId3"/>
          <a:stretch>
            <a:fillRect/>
          </a:stretch>
        </p:blipFill>
        <p:spPr>
          <a:xfrm>
            <a:off x="7164288" y="5835005"/>
            <a:ext cx="1728192" cy="633348"/>
          </a:xfrm>
          <a:prstGeom prst="rect">
            <a:avLst/>
          </a:prstGeom>
        </p:spPr>
      </p:pic>
    </p:spTree>
    <p:extLst>
      <p:ext uri="{BB962C8B-B14F-4D97-AF65-F5344CB8AC3E}">
        <p14:creationId xmlns:p14="http://schemas.microsoft.com/office/powerpoint/2010/main" val="23974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08304" y="5862241"/>
            <a:ext cx="1512168" cy="623096"/>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
        <p:nvSpPr>
          <p:cNvPr id="2" name="Title 1"/>
          <p:cNvSpPr>
            <a:spLocks noGrp="1"/>
          </p:cNvSpPr>
          <p:nvPr>
            <p:ph type="title"/>
          </p:nvPr>
        </p:nvSpPr>
        <p:spPr>
          <a:xfrm>
            <a:off x="348860" y="282832"/>
            <a:ext cx="7272808" cy="634082"/>
          </a:xfrm>
        </p:spPr>
        <p:txBody>
          <a:bodyPr/>
          <a:lstStyle/>
          <a:p>
            <a:r>
              <a:rPr lang="en-US" sz="2800" b="1" dirty="0">
                <a:solidFill>
                  <a:srgbClr val="1C1475"/>
                </a:solidFill>
                <a:latin typeface="Arial" panose="020B0604020202020204" pitchFamily="34" charset="0"/>
                <a:cs typeface="Arial" panose="020B0604020202020204" pitchFamily="34" charset="0"/>
              </a:rPr>
              <a:t>Strategies to address Underperformance</a:t>
            </a:r>
            <a:endParaRPr lang="en-ZA" sz="2800" b="1" dirty="0">
              <a:solidFill>
                <a:srgbClr val="1C1475"/>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584328"/>
              </p:ext>
            </p:extLst>
          </p:nvPr>
        </p:nvGraphicFramePr>
        <p:xfrm>
          <a:off x="323528" y="870161"/>
          <a:ext cx="8640959" cy="5157219"/>
        </p:xfrm>
        <a:graphic>
          <a:graphicData uri="http://schemas.openxmlformats.org/drawingml/2006/table">
            <a:tbl>
              <a:tblPr firstRow="1" firstCol="1" bandRow="1"/>
              <a:tblGrid>
                <a:gridCol w="3713598">
                  <a:extLst>
                    <a:ext uri="{9D8B030D-6E8A-4147-A177-3AD203B41FA5}">
                      <a16:colId xmlns:a16="http://schemas.microsoft.com/office/drawing/2014/main" val="2944375052"/>
                    </a:ext>
                  </a:extLst>
                </a:gridCol>
                <a:gridCol w="4927361">
                  <a:extLst>
                    <a:ext uri="{9D8B030D-6E8A-4147-A177-3AD203B41FA5}">
                      <a16:colId xmlns:a16="http://schemas.microsoft.com/office/drawing/2014/main" val="1384034797"/>
                    </a:ext>
                  </a:extLst>
                </a:gridCol>
              </a:tblGrid>
              <a:tr h="283832">
                <a:tc>
                  <a:txBody>
                    <a:bodyPr/>
                    <a:lstStyle/>
                    <a:p>
                      <a:pPr algn="just">
                        <a:lnSpc>
                          <a:spcPct val="115000"/>
                        </a:lnSpc>
                        <a:spcBef>
                          <a:spcPts val="200"/>
                        </a:spcBef>
                        <a:spcAft>
                          <a:spcPts val="200"/>
                        </a:spcAft>
                      </a:pPr>
                      <a:r>
                        <a:rPr lang="en-ZA" sz="1800" b="1" dirty="0">
                          <a:effectLst/>
                          <a:latin typeface="Arial Narrow" panose="020B0606020202030204" pitchFamily="34" charset="0"/>
                          <a:ea typeface="Calibri" panose="020F0502020204030204" pitchFamily="34" charset="0"/>
                          <a:cs typeface="Arial" panose="020B0604020202020204" pitchFamily="34" charset="0"/>
                        </a:rPr>
                        <a:t>Target</a:t>
                      </a: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Bef>
                          <a:spcPts val="200"/>
                        </a:spcBef>
                        <a:spcAft>
                          <a:spcPts val="200"/>
                        </a:spcAft>
                      </a:pPr>
                      <a:r>
                        <a:rPr lang="en-ZA" sz="1800" b="1" dirty="0">
                          <a:effectLst/>
                          <a:latin typeface="Arial Narrow" panose="020B0606020202030204" pitchFamily="34" charset="0"/>
                          <a:ea typeface="Calibri" panose="020F0502020204030204" pitchFamily="34" charset="0"/>
                          <a:cs typeface="Arial" panose="020B0604020202020204" pitchFamily="34" charset="0"/>
                        </a:rPr>
                        <a:t>Strategy</a:t>
                      </a: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417579246"/>
                  </a:ext>
                </a:extLst>
              </a:tr>
              <a:tr h="725112">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Number of non-greenfield social infrastructure facilities that comply with infrastructure norms completed</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Enforce the implementation of Service Delivery Agreements (SDAs) fund transfer clauses and speed up payment of contractors.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9875020"/>
                  </a:ext>
                </a:extLst>
              </a:tr>
              <a:tr h="285318">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Percentage of projects completed on time</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indent="0" algn="l" defTabSz="457200" rtl="0" eaLnBrk="1" fontAlgn="auto" latinLnBrk="0" hangingPunct="1">
                        <a:lnSpc>
                          <a:spcPct val="105000"/>
                        </a:lnSpc>
                        <a:spcBef>
                          <a:spcPts val="200"/>
                        </a:spcBef>
                        <a:spcAft>
                          <a:spcPts val="200"/>
                        </a:spcAft>
                        <a:buClrTx/>
                        <a:buSzTx/>
                        <a:buFontTx/>
                        <a:buNone/>
                        <a:tabLst/>
                        <a:defRPr/>
                      </a:pPr>
                      <a:r>
                        <a:rPr lang="en-ZA" sz="16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Continuous engagement with clients to transfer funds; fast-track approval of variation orders and replacement of non-performing contractors; and monitoring of contractors on-site 	</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6271703"/>
                  </a:ext>
                </a:extLst>
              </a:tr>
              <a:tr h="439794">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Percentage of projects completed within budget</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117049794"/>
                  </a:ext>
                </a:extLst>
              </a:tr>
              <a:tr h="480476">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Percentage of weighted B-BBEE Spend (Based on total programme spend)</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5000"/>
                        </a:lnSpc>
                        <a:spcBef>
                          <a:spcPts val="200"/>
                        </a:spcBef>
                        <a:spcAft>
                          <a:spcPts val="200"/>
                        </a:spcAft>
                      </a:pPr>
                      <a:r>
                        <a:rPr lang="en-US" sz="1600" dirty="0">
                          <a:effectLst/>
                          <a:latin typeface="Arial Narrow" panose="020B0606020202030204" pitchFamily="34" charset="0"/>
                          <a:ea typeface="Calibri" panose="020F0502020204030204" pitchFamily="34" charset="0"/>
                          <a:cs typeface="Arial" panose="020B0604020202020204" pitchFamily="34" charset="0"/>
                        </a:rPr>
                        <a:t>Follow up and</a:t>
                      </a:r>
                      <a:r>
                        <a:rPr lang="en-US" sz="1600" baseline="0" dirty="0">
                          <a:effectLst/>
                          <a:latin typeface="Arial Narrow" panose="020B0606020202030204" pitchFamily="34" charset="0"/>
                          <a:ea typeface="Calibri" panose="020F0502020204030204" pitchFamily="34" charset="0"/>
                          <a:cs typeface="Arial" panose="020B0604020202020204" pitchFamily="34" charset="0"/>
                        </a:rPr>
                        <a:t> v</a:t>
                      </a:r>
                      <a:r>
                        <a:rPr lang="en-US" sz="1600" dirty="0">
                          <a:effectLst/>
                          <a:latin typeface="Arial Narrow" panose="020B0606020202030204" pitchFamily="34" charset="0"/>
                          <a:ea typeface="Calibri" panose="020F0502020204030204" pitchFamily="34" charset="0"/>
                          <a:cs typeface="Arial" panose="020B0604020202020204" pitchFamily="34" charset="0"/>
                        </a:rPr>
                        <a:t>erification of suppliers’ BBBEE certificates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7720357"/>
                  </a:ext>
                </a:extLst>
              </a:tr>
              <a:tr h="480476">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Percentage of programme contracts awarded to women contractors</a:t>
                      </a: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Develop the framework for engaging clients to allocate projects to the Contractor Development Programme and assist regions in implementing the plan to set aside projects whilst complying with prescribed regulations.</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1561533"/>
                  </a:ext>
                </a:extLst>
              </a:tr>
              <a:tr h="489273">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Percentage of programme contracts awarded to youth contractors</a:t>
                      </a: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nSpc>
                          <a:spcPct val="105000"/>
                        </a:lnSpc>
                        <a:spcBef>
                          <a:spcPts val="200"/>
                        </a:spcBef>
                        <a:spcAft>
                          <a:spcPts val="200"/>
                        </a:spcAft>
                      </a:pP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6055680"/>
                  </a:ext>
                </a:extLst>
              </a:tr>
              <a:tr h="480476">
                <a:tc>
                  <a:txBody>
                    <a:bodyPr/>
                    <a:lstStyle/>
                    <a:p>
                      <a:pPr algn="just">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Management fee collection ratio</a:t>
                      </a: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Implement the debtor management policy and debt collection strategy.</a:t>
                      </a: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9230351"/>
                  </a:ext>
                </a:extLst>
              </a:tr>
              <a:tr h="480476">
                <a:tc>
                  <a:txBody>
                    <a:bodyPr/>
                    <a:lstStyle/>
                    <a:p>
                      <a:pPr algn="l">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Percentage of compliant programme invoices paid within 30 days of receipt</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The entity continues to engage client departments on funding and replacement of contractors where contracts were terminated. </a:t>
                      </a:r>
                    </a:p>
                    <a:p>
                      <a:pPr algn="l">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Review and closely monitoring project register to ensure speedy resolution of problem issues affecting projects progress</a:t>
                      </a:r>
                      <a:r>
                        <a:rPr lang="en-ZA" sz="1600" baseline="0" dirty="0">
                          <a:effectLst/>
                          <a:latin typeface="Arial Narrow" panose="020B0606020202030204" pitchFamily="34" charset="0"/>
                          <a:ea typeface="Calibri" panose="020F0502020204030204" pitchFamily="34" charset="0"/>
                          <a:cs typeface="Arial" panose="020B0604020202020204" pitchFamily="34" charset="0"/>
                        </a:rPr>
                        <a:t>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7059897"/>
                  </a:ext>
                </a:extLst>
              </a:tr>
              <a:tr h="782448">
                <a:tc>
                  <a:txBody>
                    <a:bodyPr/>
                    <a:lstStyle/>
                    <a:p>
                      <a:pPr algn="l">
                        <a:lnSpc>
                          <a:spcPct val="105000"/>
                        </a:lnSpc>
                        <a:spcBef>
                          <a:spcPts val="200"/>
                        </a:spcBef>
                        <a:spcAft>
                          <a:spcPts val="200"/>
                        </a:spcAft>
                      </a:pPr>
                      <a:r>
                        <a:rPr lang="en-ZA" sz="1600" dirty="0">
                          <a:effectLst/>
                          <a:latin typeface="Arial Narrow" panose="020B0606020202030204" pitchFamily="34" charset="0"/>
                          <a:ea typeface="Calibri" panose="020F0502020204030204" pitchFamily="34" charset="0"/>
                          <a:cs typeface="Arial" panose="020B0604020202020204" pitchFamily="34" charset="0"/>
                        </a:rPr>
                        <a:t>Percentage of compliant overheads invoices paid within 30 days of receipt</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l">
                        <a:lnSpc>
                          <a:spcPct val="105000"/>
                        </a:lnSpc>
                        <a:spcBef>
                          <a:spcPts val="200"/>
                        </a:spcBef>
                        <a:spcAft>
                          <a:spcPts val="200"/>
                        </a:spcAft>
                      </a:pP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6483265"/>
                  </a:ext>
                </a:extLst>
              </a:tr>
            </a:tbl>
          </a:graphicData>
        </a:graphic>
      </p:graphicFrame>
      <p:sp>
        <p:nvSpPr>
          <p:cNvPr id="4" name="Slide Number Placeholder 3"/>
          <p:cNvSpPr>
            <a:spLocks noGrp="1"/>
          </p:cNvSpPr>
          <p:nvPr>
            <p:ph type="sldNum" sz="quarter" idx="12"/>
          </p:nvPr>
        </p:nvSpPr>
        <p:spPr>
          <a:xfrm>
            <a:off x="3635896" y="617378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0" cap="none" spc="0" normalizeH="0" baseline="0" noProof="0" smtClean="0">
                <a:ln>
                  <a:noFill/>
                </a:ln>
                <a:solidFill>
                  <a:srgbClr val="1C147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318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68708"/>
            <a:ext cx="570250" cy="905567"/>
            <a:chOff x="0" y="0"/>
            <a:chExt cx="1520665" cy="2414845"/>
          </a:xfrm>
        </p:grpSpPr>
        <p:sp>
          <p:nvSpPr>
            <p:cNvPr id="3" name="AutoShape 3"/>
            <p:cNvSpPr/>
            <p:nvPr/>
          </p:nvSpPr>
          <p:spPr>
            <a:xfrm>
              <a:off x="0" y="0"/>
              <a:ext cx="1520665" cy="2414845"/>
            </a:xfrm>
            <a:prstGeom prst="rect">
              <a:avLst/>
            </a:prstGeom>
            <a:solidFill>
              <a:srgbClr val="004AAD"/>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17828" y="3455448"/>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2">
            <a:extLst>
              <a:ext uri="{BEBA8EAE-BF5A-486C-A8C5-ECC9F3942E4B}">
                <a14:imgProps xmlns:a14="http://schemas.microsoft.com/office/drawing/2010/main">
                  <a14:imgLayer r:embed="rId3">
                    <a14:imgEffect>
                      <a14:artisticGlowDiffused trans="56000"/>
                    </a14:imgEffect>
                    <a14:imgEffect>
                      <a14:brightnessContrast bright="-1000"/>
                    </a14:imgEffect>
                  </a14:imgLayer>
                </a14:imgProps>
              </a:ext>
            </a:extLst>
          </a:blip>
          <a:srcRect l="43495" t="7931" b="7931"/>
          <a:stretch>
            <a:fillRect/>
          </a:stretch>
        </p:blipFill>
        <p:spPr>
          <a:xfrm>
            <a:off x="4331186" y="0"/>
            <a:ext cx="4812814" cy="5486773"/>
          </a:xfrm>
          <a:prstGeom prst="rect">
            <a:avLst/>
          </a:prstGeom>
          <a:effectLst>
            <a:outerShdw blurRad="50800" dist="50800" dir="5400000" sx="98000" sy="98000" algn="ctr" rotWithShape="0">
              <a:srgbClr val="000000"/>
            </a:outerShdw>
            <a:reflection stA="98000" endPos="0" dist="50800" dir="5400000" sy="-100000" algn="bl" rotWithShape="0"/>
          </a:effectLst>
        </p:spPr>
      </p:pic>
      <p:sp>
        <p:nvSpPr>
          <p:cNvPr id="10" name="TextBox 10"/>
          <p:cNvSpPr txBox="1"/>
          <p:nvPr/>
        </p:nvSpPr>
        <p:spPr>
          <a:xfrm>
            <a:off x="1001453" y="732950"/>
            <a:ext cx="2908909" cy="602088"/>
          </a:xfrm>
          <a:prstGeom prst="rect">
            <a:avLst/>
          </a:prstGeom>
        </p:spPr>
        <p:txBody>
          <a:bodyPr wrap="square" lIns="0" tIns="0" rIns="0" bIns="0" rtlCol="0" anchor="t">
            <a:spAutoFit/>
          </a:bodyPr>
          <a:lstStyle/>
          <a:p>
            <a:pPr>
              <a:lnSpc>
                <a:spcPts val="4500"/>
              </a:lnSpc>
            </a:pPr>
            <a:r>
              <a:rPr lang="en-US" sz="4000" b="1" dirty="0">
                <a:solidFill>
                  <a:schemeClr val="tx2"/>
                </a:solidFill>
                <a:latin typeface="Frank Ruhl Libre Medium Bold"/>
              </a:rPr>
              <a:t>Contents</a:t>
            </a:r>
          </a:p>
        </p:txBody>
      </p:sp>
      <p:sp>
        <p:nvSpPr>
          <p:cNvPr id="16" name="TextBox 15"/>
          <p:cNvSpPr txBox="1"/>
          <p:nvPr/>
        </p:nvSpPr>
        <p:spPr>
          <a:xfrm>
            <a:off x="570250" y="1578011"/>
            <a:ext cx="3760936" cy="3908762"/>
          </a:xfrm>
          <a:prstGeom prst="rect">
            <a:avLst/>
          </a:prstGeom>
          <a:noFill/>
        </p:spPr>
        <p:txBody>
          <a:bodyPr wrap="square" rtlCol="0">
            <a:spAutoFit/>
          </a:bodyPr>
          <a:lstStyle/>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Purpose </a:t>
            </a:r>
          </a:p>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Organisational and Operational Context</a:t>
            </a:r>
          </a:p>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2021/22 Performance Report </a:t>
            </a:r>
          </a:p>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2021/22 Financial Report  </a:t>
            </a:r>
          </a:p>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Governance Matters </a:t>
            </a:r>
          </a:p>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2021/22 Audit Outcome</a:t>
            </a:r>
          </a:p>
          <a:p>
            <a:pPr marL="457200" indent="-457200">
              <a:spcBef>
                <a:spcPts val="1200"/>
              </a:spcBef>
              <a:spcAft>
                <a:spcPts val="1200"/>
              </a:spcAft>
              <a:buFont typeface="+mj-lt"/>
              <a:buAutoNum type="arabicPeriod"/>
              <a:defRPr/>
            </a:pPr>
            <a:r>
              <a:rPr lang="en-ZA" altLang="en-US" sz="1600" dirty="0">
                <a:solidFill>
                  <a:srgbClr val="1C1475"/>
                </a:solidFill>
                <a:latin typeface="Arial" panose="020B0604020202020204" pitchFamily="34" charset="0"/>
                <a:cs typeface="Arial" panose="020B0604020202020204" pitchFamily="34" charset="0"/>
              </a:rPr>
              <a:t>Conclusion and recommendations</a:t>
            </a:r>
          </a:p>
        </p:txBody>
      </p:sp>
      <p:pic>
        <p:nvPicPr>
          <p:cNvPr id="11" name="Picture 10">
            <a:extLst>
              <a:ext uri="{FF2B5EF4-FFF2-40B4-BE49-F238E27FC236}">
                <a16:creationId xmlns:a16="http://schemas.microsoft.com/office/drawing/2014/main" id="{9F5AD668-7CF1-442F-AD5A-AF2D1960CE29}"/>
              </a:ext>
            </a:extLst>
          </p:cNvPr>
          <p:cNvPicPr>
            <a:picLocks noChangeAspect="1"/>
          </p:cNvPicPr>
          <p:nvPr/>
        </p:nvPicPr>
        <p:blipFill>
          <a:blip r:embed="rId4"/>
          <a:stretch>
            <a:fillRect/>
          </a:stretch>
        </p:blipFill>
        <p:spPr>
          <a:xfrm>
            <a:off x="7244043" y="5873231"/>
            <a:ext cx="1648437" cy="580105"/>
          </a:xfrm>
          <a:prstGeom prst="rect">
            <a:avLst/>
          </a:prstGeom>
        </p:spPr>
      </p:pic>
    </p:spTree>
    <p:extLst>
      <p:ext uri="{BB962C8B-B14F-4D97-AF65-F5344CB8AC3E}">
        <p14:creationId xmlns:p14="http://schemas.microsoft.com/office/powerpoint/2010/main" val="20256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40290" y="3352056"/>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2"/>
          <a:srcRect l="33104" r="33104"/>
          <a:stretch>
            <a:fillRect/>
          </a:stretch>
        </p:blipFill>
        <p:spPr>
          <a:xfrm>
            <a:off x="570250" y="0"/>
            <a:ext cx="2346416" cy="5589240"/>
          </a:xfrm>
          <a:prstGeom prst="rect">
            <a:avLst/>
          </a:prstGeom>
        </p:spPr>
      </p:pic>
      <p:sp>
        <p:nvSpPr>
          <p:cNvPr id="9" name="Rectangle 8"/>
          <p:cNvSpPr/>
          <p:nvPr/>
        </p:nvSpPr>
        <p:spPr>
          <a:xfrm>
            <a:off x="2051720" y="2484957"/>
            <a:ext cx="7560840" cy="1709507"/>
          </a:xfrm>
          <a:prstGeom prst="rect">
            <a:avLst/>
          </a:prstGeom>
        </p:spPr>
        <p:txBody>
          <a:bodyPr wrap="square">
            <a:spAutoFit/>
          </a:bodyPr>
          <a:lstStyle/>
          <a:p>
            <a:pPr marL="0" marR="0" lvl="0" indent="0" algn="ctr" defTabSz="457200" rtl="0" eaLnBrk="1" fontAlgn="auto" latinLnBrk="0" hangingPunct="1">
              <a:lnSpc>
                <a:spcPct val="125000"/>
              </a:lnSpc>
              <a:spcBef>
                <a:spcPts val="600"/>
              </a:spcBef>
              <a:spcAft>
                <a:spcPts val="600"/>
              </a:spcAft>
              <a:buClrTx/>
              <a:buSzTx/>
              <a:buFontTx/>
              <a:buNone/>
              <a:tabLst/>
              <a:defRPr/>
            </a:pPr>
            <a:r>
              <a:rPr kumimoji="0" lang="en-ZA" altLang="en-US" sz="40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2021/22 Financial </a:t>
            </a:r>
            <a:endParaRPr lang="en-ZA" altLang="en-US" sz="4000" b="1" dirty="0">
              <a:solidFill>
                <a:srgbClr val="1C1475"/>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25000"/>
              </a:lnSpc>
              <a:spcBef>
                <a:spcPts val="600"/>
              </a:spcBef>
              <a:spcAft>
                <a:spcPts val="600"/>
              </a:spcAft>
              <a:buClrTx/>
              <a:buSzTx/>
              <a:buFontTx/>
              <a:buNone/>
              <a:tabLst/>
              <a:defRPr/>
            </a:pPr>
            <a:r>
              <a:rPr kumimoji="0" lang="en-ZA" altLang="en-US" sz="40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Report </a:t>
            </a:r>
          </a:p>
        </p:txBody>
      </p:sp>
      <p:pic>
        <p:nvPicPr>
          <p:cNvPr id="11" name="Picture 10">
            <a:extLst>
              <a:ext uri="{FF2B5EF4-FFF2-40B4-BE49-F238E27FC236}">
                <a16:creationId xmlns:a16="http://schemas.microsoft.com/office/drawing/2014/main" id="{9F5AD668-7CF1-442F-AD5A-AF2D1960CE29}"/>
              </a:ext>
            </a:extLst>
          </p:cNvPr>
          <p:cNvPicPr>
            <a:picLocks noChangeAspect="1"/>
          </p:cNvPicPr>
          <p:nvPr/>
        </p:nvPicPr>
        <p:blipFill>
          <a:blip r:embed="rId3"/>
          <a:stretch>
            <a:fillRect/>
          </a:stretch>
        </p:blipFill>
        <p:spPr>
          <a:xfrm>
            <a:off x="7244043" y="5830451"/>
            <a:ext cx="1648437" cy="525901"/>
          </a:xfrm>
          <a:prstGeom prst="rect">
            <a:avLst/>
          </a:prstGeom>
        </p:spPr>
      </p:pic>
    </p:spTree>
    <p:extLst>
      <p:ext uri="{BB962C8B-B14F-4D97-AF65-F5344CB8AC3E}">
        <p14:creationId xmlns:p14="http://schemas.microsoft.com/office/powerpoint/2010/main" val="404537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465" y="1268761"/>
            <a:ext cx="8229600" cy="4608512"/>
          </a:xfrm>
        </p:spPr>
        <p:txBody>
          <a:bodyPr>
            <a:normAutofit/>
          </a:bodyPr>
          <a:lstStyle/>
          <a:p>
            <a:pPr marL="0" indent="0">
              <a:buNone/>
              <a:defRPr/>
            </a:pPr>
            <a:endParaRPr lang="en-ZA" sz="2800" dirty="0"/>
          </a:p>
          <a:p>
            <a:pPr marL="0" indent="0">
              <a:buNone/>
              <a:defRPr/>
            </a:pPr>
            <a:endParaRPr lang="en-ZA" sz="2800" dirty="0"/>
          </a:p>
          <a:p>
            <a:pPr>
              <a:defRPr/>
            </a:pPr>
            <a:endParaRPr lang="en-US" sz="2800" dirty="0"/>
          </a:p>
          <a:p>
            <a:endParaRPr lang="en-ZA" dirty="0"/>
          </a:p>
        </p:txBody>
      </p:sp>
      <p:sp>
        <p:nvSpPr>
          <p:cNvPr id="4" name="Slide Number Placeholder 3"/>
          <p:cNvSpPr>
            <a:spLocks noGrp="1"/>
          </p:cNvSpPr>
          <p:nvPr>
            <p:ph type="sldNum" sz="quarter" idx="12"/>
          </p:nvPr>
        </p:nvSpPr>
        <p:spPr>
          <a:xfrm>
            <a:off x="3203848" y="617378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657A1C-7470-994B-9344-A665903942CD}" type="slidenum">
              <a:rPr lang="en-US" sz="1600" kern="0" smtClean="0">
                <a:solidFill>
                  <a:srgbClr val="1C1475"/>
                </a:solidFill>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lang="en-US" kern="0" dirty="0">
              <a:solidFill>
                <a:srgbClr val="1C1475"/>
              </a:solidFill>
              <a:cs typeface="Arial" panose="020B0604020202020204" pitchFamily="34" charset="0"/>
            </a:endParaRPr>
          </a:p>
        </p:txBody>
      </p:sp>
      <p:sp>
        <p:nvSpPr>
          <p:cNvPr id="6" name="Rectangle 5"/>
          <p:cNvSpPr/>
          <p:nvPr/>
        </p:nvSpPr>
        <p:spPr>
          <a:xfrm>
            <a:off x="482465" y="1573251"/>
            <a:ext cx="8229600" cy="3631763"/>
          </a:xfrm>
          <a:prstGeom prst="rect">
            <a:avLst/>
          </a:prstGeom>
        </p:spPr>
        <p:txBody>
          <a:bodyPr wrap="square">
            <a:spAutoFit/>
          </a:bodyPr>
          <a:lstStyle/>
          <a:p>
            <a:pPr marL="533400" indent="-533400" defTabSz="914400" eaLnBrk="0" fontAlgn="base" hangingPunct="0">
              <a:lnSpc>
                <a:spcPct val="150000"/>
              </a:lnSpc>
              <a:spcBef>
                <a:spcPts val="600"/>
              </a:spcBef>
              <a:spcAft>
                <a:spcPts val="600"/>
              </a:spcAft>
              <a:buSzPct val="95000"/>
              <a:buFont typeface="Wingdings" panose="05000000000000000000" pitchFamily="2" charset="2"/>
              <a:buChar char="q"/>
              <a:defRPr/>
            </a:pPr>
            <a:r>
              <a:rPr kumimoji="0" lang="en-ZA" sz="2000" b="0" i="0" u="none" strike="noStrike" kern="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Programme Spend by 31 March 2022</a:t>
            </a:r>
            <a:r>
              <a:rPr lang="en-ZA" sz="2000" kern="0" dirty="0">
                <a:solidFill>
                  <a:srgbClr val="1C1475"/>
                </a:solidFill>
                <a:latin typeface="Arial" panose="020B0604020202020204" pitchFamily="34" charset="0"/>
                <a:cs typeface="Arial" panose="020B0604020202020204" pitchFamily="34" charset="0"/>
              </a:rPr>
              <a:t>: R 2, 2829 billion against an </a:t>
            </a:r>
            <a:r>
              <a:rPr kumimoji="0" lang="en-ZA" sz="2000" b="0" i="0" u="none" strike="noStrike" kern="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annual target of R 2.634 billion.</a:t>
            </a:r>
          </a:p>
          <a:p>
            <a:pPr marL="533400" indent="-533400" defTabSz="914400" eaLnBrk="0" fontAlgn="base" hangingPunct="0">
              <a:lnSpc>
                <a:spcPct val="150000"/>
              </a:lnSpc>
              <a:spcBef>
                <a:spcPts val="600"/>
              </a:spcBef>
              <a:spcAft>
                <a:spcPts val="600"/>
              </a:spcAft>
              <a:buSzPct val="95000"/>
              <a:buFont typeface="Wingdings" panose="05000000000000000000" pitchFamily="2" charset="2"/>
              <a:buChar char="q"/>
              <a:defRPr/>
            </a:pPr>
            <a:r>
              <a:rPr lang="en-ZA" sz="2000" kern="0" dirty="0">
                <a:solidFill>
                  <a:srgbClr val="1C1475"/>
                </a:solidFill>
                <a:latin typeface="Arial" panose="020B0604020202020204" pitchFamily="34" charset="0"/>
                <a:cs typeface="Arial" panose="020B0604020202020204" pitchFamily="34" charset="0"/>
              </a:rPr>
              <a:t>Management fees billed amounted to R 122, 112 million against total operating expenditure of R 205, 020 million representing a 60,0% self-funding rate.</a:t>
            </a:r>
          </a:p>
          <a:p>
            <a:pPr marL="533400" indent="-533400" defTabSz="914400" eaLnBrk="0" fontAlgn="base" hangingPunct="0">
              <a:lnSpc>
                <a:spcPct val="150000"/>
              </a:lnSpc>
              <a:spcBef>
                <a:spcPts val="600"/>
              </a:spcBef>
              <a:spcAft>
                <a:spcPts val="600"/>
              </a:spcAft>
              <a:buSzPct val="95000"/>
              <a:buFont typeface="Wingdings" panose="05000000000000000000" pitchFamily="2" charset="2"/>
              <a:buChar char="q"/>
              <a:defRPr/>
            </a:pPr>
            <a:r>
              <a:rPr lang="en-ZA" sz="2000" kern="0" dirty="0">
                <a:solidFill>
                  <a:srgbClr val="1C1475"/>
                </a:solidFill>
                <a:latin typeface="Arial" panose="020B0604020202020204" pitchFamily="34" charset="0"/>
                <a:cs typeface="Arial" panose="020B0604020202020204" pitchFamily="34" charset="0"/>
              </a:rPr>
              <a:t>The operating cost deficit of 40,0% was funded through Government grant (R93 million)</a:t>
            </a:r>
          </a:p>
        </p:txBody>
      </p:sp>
      <p:sp>
        <p:nvSpPr>
          <p:cNvPr id="8" name="Title 1"/>
          <p:cNvSpPr>
            <a:spLocks noGrp="1"/>
          </p:cNvSpPr>
          <p:nvPr>
            <p:ph type="title"/>
          </p:nvPr>
        </p:nvSpPr>
        <p:spPr>
          <a:xfrm>
            <a:off x="457201" y="395139"/>
            <a:ext cx="6840760" cy="706090"/>
          </a:xfrm>
        </p:spPr>
        <p:txBody>
          <a:bodyPr>
            <a:normAutofit/>
          </a:bodyPr>
          <a:lstStyle/>
          <a:p>
            <a:r>
              <a:rPr lang="en-ZA" sz="2800" b="1" dirty="0">
                <a:solidFill>
                  <a:srgbClr val="1C1475"/>
                </a:solidFill>
                <a:latin typeface="Arial" panose="020B0604020202020204" pitchFamily="34" charset="0"/>
                <a:cs typeface="Arial" panose="020B0604020202020204" pitchFamily="34" charset="0"/>
              </a:rPr>
              <a:t>Financial Performance Review</a:t>
            </a:r>
            <a:endParaRPr lang="en-ZA" sz="2800" dirty="0">
              <a:solidFill>
                <a:srgbClr val="1C147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ABD6D93-A6F8-40E1-A830-E068F8268783}"/>
              </a:ext>
            </a:extLst>
          </p:cNvPr>
          <p:cNvPicPr>
            <a:picLocks noChangeAspect="1"/>
          </p:cNvPicPr>
          <p:nvPr/>
        </p:nvPicPr>
        <p:blipFill>
          <a:blip r:embed="rId4"/>
          <a:stretch>
            <a:fillRect/>
          </a:stretch>
        </p:blipFill>
        <p:spPr>
          <a:xfrm>
            <a:off x="7164288" y="5726467"/>
            <a:ext cx="1872208" cy="695104"/>
          </a:xfrm>
          <a:prstGeom prst="rect">
            <a:avLst/>
          </a:prstGeom>
        </p:spPr>
      </p:pic>
    </p:spTree>
    <p:extLst>
      <p:ext uri="{BB962C8B-B14F-4D97-AF65-F5344CB8AC3E}">
        <p14:creationId xmlns:p14="http://schemas.microsoft.com/office/powerpoint/2010/main" val="188920832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1"/>
            <a:ext cx="8229600" cy="4608512"/>
          </a:xfrm>
        </p:spPr>
        <p:txBody>
          <a:bodyPr>
            <a:normAutofit/>
          </a:bodyPr>
          <a:lstStyle/>
          <a:p>
            <a:pPr marL="0" indent="0">
              <a:buNone/>
              <a:defRPr/>
            </a:pPr>
            <a:endParaRPr lang="en-ZA" sz="2800" dirty="0"/>
          </a:p>
          <a:p>
            <a:pPr marL="0" indent="0">
              <a:buNone/>
              <a:defRPr/>
            </a:pPr>
            <a:endParaRPr lang="en-ZA" sz="2800" dirty="0"/>
          </a:p>
          <a:p>
            <a:pPr>
              <a:defRPr/>
            </a:pPr>
            <a:endParaRPr lang="en-US" sz="2800" dirty="0"/>
          </a:p>
          <a:p>
            <a:endParaRPr lang="en-ZA" dirty="0"/>
          </a:p>
        </p:txBody>
      </p:sp>
      <p:sp>
        <p:nvSpPr>
          <p:cNvPr id="4" name="Slide Number Placeholder 3"/>
          <p:cNvSpPr>
            <a:spLocks noGrp="1"/>
          </p:cNvSpPr>
          <p:nvPr>
            <p:ph type="sldNum" sz="quarter" idx="12"/>
          </p:nvPr>
        </p:nvSpPr>
        <p:spPr>
          <a:xfrm>
            <a:off x="3275856" y="609129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657A1C-7470-994B-9344-A665903942CD}"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6" name="Rectangle 5"/>
          <p:cNvSpPr/>
          <p:nvPr/>
        </p:nvSpPr>
        <p:spPr>
          <a:xfrm>
            <a:off x="459981" y="689610"/>
            <a:ext cx="8363272" cy="4399922"/>
          </a:xfrm>
          <a:prstGeom prst="rect">
            <a:avLst/>
          </a:prstGeom>
        </p:spPr>
        <p:txBody>
          <a:bodyPr wrap="square">
            <a:spAutoFit/>
          </a:bodyPr>
          <a:lstStyle/>
          <a:p>
            <a:pPr marL="342900" marR="0" lvl="0" indent="-342900" algn="l" defTabSz="914400" rtl="0" eaLnBrk="0" fontAlgn="base" latinLnBrk="0" hangingPunct="0">
              <a:lnSpc>
                <a:spcPct val="150000"/>
              </a:lnSpc>
              <a:spcBef>
                <a:spcPts val="600"/>
              </a:spcBef>
              <a:spcAft>
                <a:spcPts val="600"/>
              </a:spcAft>
              <a:buClrTx/>
              <a:buSzPct val="95000"/>
              <a:buFont typeface="Wingdings" panose="05000000000000000000" pitchFamily="2" charset="2"/>
              <a:buChar char="q"/>
              <a:tabLst/>
              <a:defRPr/>
            </a:pPr>
            <a:r>
              <a:rPr kumimoji="0" lang="en-ZA" sz="2000" b="1"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Cash and Cash equivalent:</a:t>
            </a:r>
          </a:p>
          <a:p>
            <a:pPr marL="538163" marR="0" lvl="1" indent="-179388" algn="just" defTabSz="914400" rtl="0" eaLnBrk="0" fontAlgn="base" latinLnBrk="0" hangingPunct="0">
              <a:lnSpc>
                <a:spcPct val="110000"/>
              </a:lnSpc>
              <a:spcBef>
                <a:spcPts val="200"/>
              </a:spcBef>
              <a:spcAft>
                <a:spcPts val="200"/>
              </a:spcAft>
              <a:buClrTx/>
              <a:buSzPct val="95000"/>
              <a:buFont typeface="Arial" panose="020B0604020202020204" pitchFamily="34" charset="0"/>
              <a:buChar char="-"/>
              <a:tabLst/>
              <a:defRPr/>
            </a:pPr>
            <a:r>
              <a:rPr kumimoji="0" lang="en-ZA" sz="1800" b="0"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The entity had cash and cash equivalent of R 56, 586 million as at 31 March 2022.  This is a 28. 13% </a:t>
            </a:r>
            <a:r>
              <a:rPr lang="en-ZA" kern="0" noProof="0" dirty="0">
                <a:solidFill>
                  <a:srgbClr val="1C1475"/>
                </a:solidFill>
                <a:latin typeface="Arial" panose="020B0604020202020204" pitchFamily="34" charset="0"/>
                <a:cs typeface="Arial" panose="020B0604020202020204" pitchFamily="34" charset="0"/>
              </a:rPr>
              <a:t>de</a:t>
            </a:r>
            <a:r>
              <a:rPr kumimoji="0" lang="en-ZA" sz="1800" b="0"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crease compared to cash and cash equivalent of R78, 736 million as at 31 March 2021.</a:t>
            </a:r>
          </a:p>
          <a:p>
            <a:pPr marL="342900" marR="0" lvl="0" indent="-342900" algn="l" defTabSz="914400" rtl="0" eaLnBrk="0" fontAlgn="base" latinLnBrk="0" hangingPunct="0">
              <a:lnSpc>
                <a:spcPct val="150000"/>
              </a:lnSpc>
              <a:spcBef>
                <a:spcPts val="600"/>
              </a:spcBef>
              <a:spcAft>
                <a:spcPts val="600"/>
              </a:spcAft>
              <a:buClrTx/>
              <a:buSzPct val="95000"/>
              <a:buFont typeface="Wingdings" panose="05000000000000000000" pitchFamily="2" charset="2"/>
              <a:buChar char="q"/>
              <a:tabLst/>
              <a:defRPr/>
            </a:pPr>
            <a:r>
              <a:rPr kumimoji="0" lang="en-ZA" sz="2000" b="1"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Trade and other receivables:</a:t>
            </a:r>
          </a:p>
          <a:p>
            <a:pPr marL="538163" lvl="1" indent="-179388" algn="just" defTabSz="914400" eaLnBrk="0" fontAlgn="base" hangingPunct="0">
              <a:lnSpc>
                <a:spcPct val="110000"/>
              </a:lnSpc>
              <a:spcBef>
                <a:spcPts val="200"/>
              </a:spcBef>
              <a:spcAft>
                <a:spcPts val="200"/>
              </a:spcAft>
              <a:buSzPct val="95000"/>
              <a:buFont typeface="Arial" panose="020B0604020202020204" pitchFamily="34" charset="0"/>
              <a:buChar char="-"/>
              <a:defRPr/>
            </a:pPr>
            <a:r>
              <a:rPr lang="en-ZA" kern="0" dirty="0">
                <a:solidFill>
                  <a:srgbClr val="1C1475"/>
                </a:solidFill>
                <a:latin typeface="Arial" panose="020B0604020202020204" pitchFamily="34" charset="0"/>
                <a:cs typeface="Arial" panose="020B0604020202020204" pitchFamily="34" charset="0"/>
              </a:rPr>
              <a:t>As of March 31, 2021, trade and other receivables of R40,041 million (2021: R40,392 million) were impaired and provided for.  The amount of the provision was R72,538 million as of March 31, 2022 (2021: R88. 377 million) with the balance mainly composed of Management fees receivable from client Departments.  The ageing of these trade receivables was as follows:</a:t>
            </a:r>
          </a:p>
          <a:p>
            <a:pPr marL="717550" marR="0" lvl="1" indent="-358775" algn="just" defTabSz="914400" rtl="0" eaLnBrk="0" fontAlgn="base" latinLnBrk="0" hangingPunct="0">
              <a:lnSpc>
                <a:spcPct val="114000"/>
              </a:lnSpc>
              <a:spcBef>
                <a:spcPts val="400"/>
              </a:spcBef>
              <a:spcAft>
                <a:spcPts val="400"/>
              </a:spcAft>
              <a:buClrTx/>
              <a:buSzPct val="95000"/>
              <a:buFont typeface="Arial" panose="020B0604020202020204" pitchFamily="34" charset="0"/>
              <a:buChar char="-"/>
              <a:tabLst/>
              <a:defRPr/>
            </a:pPr>
            <a:endParaRPr kumimoji="0" lang="en-ZA" sz="1600" b="0"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59981" y="185681"/>
            <a:ext cx="6840760" cy="706090"/>
          </a:xfrm>
        </p:spPr>
        <p:txBody>
          <a:bodyPr>
            <a:normAutofit/>
          </a:bodyPr>
          <a:lstStyle/>
          <a:p>
            <a:r>
              <a:rPr lang="en-ZA" sz="2800" b="1" dirty="0">
                <a:solidFill>
                  <a:srgbClr val="1C1475"/>
                </a:solidFill>
                <a:latin typeface="Arial" panose="020B0604020202020204" pitchFamily="34" charset="0"/>
                <a:cs typeface="Arial" panose="020B0604020202020204" pitchFamily="34" charset="0"/>
              </a:rPr>
              <a:t>Financial Position Review</a:t>
            </a:r>
            <a:endParaRPr lang="en-ZA" sz="2800" dirty="0">
              <a:solidFill>
                <a:srgbClr val="1C1475"/>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7168023"/>
              </p:ext>
            </p:extLst>
          </p:nvPr>
        </p:nvGraphicFramePr>
        <p:xfrm>
          <a:off x="714400" y="4721299"/>
          <a:ext cx="7715200" cy="978936"/>
        </p:xfrm>
        <a:graphic>
          <a:graphicData uri="http://schemas.openxmlformats.org/drawingml/2006/table">
            <a:tbl>
              <a:tblPr firstRow="1" firstCol="1" bandRow="1"/>
              <a:tblGrid>
                <a:gridCol w="1380413">
                  <a:extLst>
                    <a:ext uri="{9D8B030D-6E8A-4147-A177-3AD203B41FA5}">
                      <a16:colId xmlns:a16="http://schemas.microsoft.com/office/drawing/2014/main" val="211714005"/>
                    </a:ext>
                  </a:extLst>
                </a:gridCol>
                <a:gridCol w="1296144">
                  <a:extLst>
                    <a:ext uri="{9D8B030D-6E8A-4147-A177-3AD203B41FA5}">
                      <a16:colId xmlns:a16="http://schemas.microsoft.com/office/drawing/2014/main" val="1380009690"/>
                    </a:ext>
                  </a:extLst>
                </a:gridCol>
                <a:gridCol w="1584176">
                  <a:extLst>
                    <a:ext uri="{9D8B030D-6E8A-4147-A177-3AD203B41FA5}">
                      <a16:colId xmlns:a16="http://schemas.microsoft.com/office/drawing/2014/main" val="3305950473"/>
                    </a:ext>
                  </a:extLst>
                </a:gridCol>
                <a:gridCol w="1872208">
                  <a:extLst>
                    <a:ext uri="{9D8B030D-6E8A-4147-A177-3AD203B41FA5}">
                      <a16:colId xmlns:a16="http://schemas.microsoft.com/office/drawing/2014/main" val="1566538479"/>
                    </a:ext>
                  </a:extLst>
                </a:gridCol>
                <a:gridCol w="1582259">
                  <a:extLst>
                    <a:ext uri="{9D8B030D-6E8A-4147-A177-3AD203B41FA5}">
                      <a16:colId xmlns:a16="http://schemas.microsoft.com/office/drawing/2014/main" val="2850200681"/>
                    </a:ext>
                  </a:extLst>
                </a:gridCol>
              </a:tblGrid>
              <a:tr h="481443">
                <a:tc>
                  <a:txBody>
                    <a:bodyPr/>
                    <a:lstStyle/>
                    <a:p>
                      <a:pPr algn="ctr" rtl="0" fontAlgn="ctr"/>
                      <a:r>
                        <a:rPr lang="en-ZA" sz="1600" b="1" i="0" u="none" strike="noStrike" dirty="0">
                          <a:solidFill>
                            <a:srgbClr val="FFFFFF"/>
                          </a:solidFill>
                          <a:effectLst/>
                          <a:latin typeface="Arial Narrow" panose="020B0606020202030204" pitchFamily="34" charset="0"/>
                        </a:rPr>
                        <a:t>Current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4AF0"/>
                    </a:solidFill>
                  </a:tcPr>
                </a:tc>
                <a:tc>
                  <a:txBody>
                    <a:bodyPr/>
                    <a:lstStyle/>
                    <a:p>
                      <a:pPr algn="ctr" rtl="0" fontAlgn="ctr"/>
                      <a:r>
                        <a:rPr lang="en-ZA" sz="1600" b="1" i="0" u="none" strike="noStrike" dirty="0">
                          <a:solidFill>
                            <a:srgbClr val="FFFFFF"/>
                          </a:solidFill>
                          <a:effectLst/>
                          <a:latin typeface="Arial Narrow" panose="020B0606020202030204" pitchFamily="34" charset="0"/>
                        </a:rPr>
                        <a:t>31- 60 days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4AF0"/>
                    </a:solidFill>
                  </a:tcPr>
                </a:tc>
                <a:tc>
                  <a:txBody>
                    <a:bodyPr/>
                    <a:lstStyle/>
                    <a:p>
                      <a:pPr algn="ctr" rtl="0" fontAlgn="ctr"/>
                      <a:r>
                        <a:rPr lang="en-ZA" sz="1600" b="1" i="0" u="none" strike="noStrike" dirty="0">
                          <a:solidFill>
                            <a:srgbClr val="FFFFFF"/>
                          </a:solidFill>
                          <a:effectLst/>
                          <a:latin typeface="Arial Narrow" panose="020B0606020202030204" pitchFamily="34" charset="0"/>
                        </a:rPr>
                        <a:t>61 - 90 days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4AF0"/>
                    </a:solidFill>
                  </a:tcPr>
                </a:tc>
                <a:tc>
                  <a:txBody>
                    <a:bodyPr/>
                    <a:lstStyle/>
                    <a:p>
                      <a:pPr algn="ctr" rtl="0" fontAlgn="ctr"/>
                      <a:r>
                        <a:rPr lang="en-ZA" sz="1600" b="1" i="0" u="none" strike="noStrike" dirty="0">
                          <a:solidFill>
                            <a:srgbClr val="FFFFFF"/>
                          </a:solidFill>
                          <a:effectLst/>
                          <a:latin typeface="Arial Narrow" panose="020B0606020202030204" pitchFamily="34" charset="0"/>
                        </a:rPr>
                        <a:t>&gt; 90 days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4AF0"/>
                    </a:solidFill>
                  </a:tcPr>
                </a:tc>
                <a:tc>
                  <a:txBody>
                    <a:bodyPr/>
                    <a:lstStyle/>
                    <a:p>
                      <a:pPr algn="ctr" rtl="0" fontAlgn="ctr"/>
                      <a:r>
                        <a:rPr lang="en-ZA" sz="1600" b="1" i="0" u="none" strike="noStrike">
                          <a:solidFill>
                            <a:srgbClr val="FFFFFF"/>
                          </a:solidFill>
                          <a:effectLst/>
                          <a:latin typeface="Arial Narrow" panose="020B0606020202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4AF0"/>
                    </a:solidFill>
                  </a:tcPr>
                </a:tc>
                <a:extLst>
                  <a:ext uri="{0D108BD9-81ED-4DB2-BD59-A6C34878D82A}">
                    <a16:rowId xmlns:a16="http://schemas.microsoft.com/office/drawing/2014/main" val="3023381384"/>
                  </a:ext>
                </a:extLst>
              </a:tr>
              <a:tr h="497493">
                <a:tc>
                  <a:txBody>
                    <a:bodyPr/>
                    <a:lstStyle/>
                    <a:p>
                      <a:pPr algn="ctr" rtl="0" fontAlgn="ctr"/>
                      <a:r>
                        <a:rPr lang="en-ZA" sz="1600" b="1" i="0" u="none" strike="noStrike" dirty="0">
                          <a:solidFill>
                            <a:srgbClr val="000000"/>
                          </a:solidFill>
                          <a:effectLst/>
                          <a:latin typeface="Arial Narrow" panose="020B0606020202030204" pitchFamily="34" charset="0"/>
                        </a:rPr>
                        <a:t>R 21, 947m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a:t>
                      </a:r>
                      <a:r>
                        <a:rPr lang="en-ZA" sz="1600" b="1" i="0" u="none" strike="noStrike" baseline="0" dirty="0">
                          <a:solidFill>
                            <a:srgbClr val="000000"/>
                          </a:solidFill>
                          <a:effectLst/>
                          <a:latin typeface="Arial Narrow" panose="020B0606020202030204" pitchFamily="34" charset="0"/>
                        </a:rPr>
                        <a:t> 2</a:t>
                      </a:r>
                      <a:r>
                        <a:rPr lang="en-ZA" sz="1600" b="1" i="0" u="none" strike="noStrike" dirty="0">
                          <a:solidFill>
                            <a:srgbClr val="000000"/>
                          </a:solidFill>
                          <a:effectLst/>
                          <a:latin typeface="Arial Narrow" panose="020B0606020202030204" pitchFamily="34" charset="0"/>
                        </a:rPr>
                        <a:t>, 241m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R1, 297m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R13, 125m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R38, 610m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342881944"/>
                  </a:ext>
                </a:extLst>
              </a:tr>
            </a:tbl>
          </a:graphicData>
        </a:graphic>
      </p:graphicFrame>
      <p:pic>
        <p:nvPicPr>
          <p:cNvPr id="7" name="Picture 6">
            <a:extLst>
              <a:ext uri="{FF2B5EF4-FFF2-40B4-BE49-F238E27FC236}">
                <a16:creationId xmlns:a16="http://schemas.microsoft.com/office/drawing/2014/main" id="{3E19CD9C-EE38-44CD-B19B-2547AD161E40}"/>
              </a:ext>
            </a:extLst>
          </p:cNvPr>
          <p:cNvPicPr>
            <a:picLocks noChangeAspect="1"/>
          </p:cNvPicPr>
          <p:nvPr/>
        </p:nvPicPr>
        <p:blipFill>
          <a:blip r:embed="rId4"/>
          <a:stretch>
            <a:fillRect/>
          </a:stretch>
        </p:blipFill>
        <p:spPr>
          <a:xfrm>
            <a:off x="6982693" y="5866834"/>
            <a:ext cx="2047991" cy="709375"/>
          </a:xfrm>
          <a:prstGeom prst="rect">
            <a:avLst/>
          </a:prstGeom>
        </p:spPr>
      </p:pic>
    </p:spTree>
    <p:extLst>
      <p:ext uri="{BB962C8B-B14F-4D97-AF65-F5344CB8AC3E}">
        <p14:creationId xmlns:p14="http://schemas.microsoft.com/office/powerpoint/2010/main" val="135742415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1"/>
            <a:ext cx="8229600" cy="4608512"/>
          </a:xfrm>
        </p:spPr>
        <p:txBody>
          <a:bodyPr>
            <a:normAutofit/>
          </a:bodyPr>
          <a:lstStyle/>
          <a:p>
            <a:pPr marL="0" indent="0">
              <a:buNone/>
              <a:defRPr/>
            </a:pPr>
            <a:endParaRPr lang="en-ZA" sz="2800" dirty="0"/>
          </a:p>
          <a:p>
            <a:pPr marL="0" indent="0">
              <a:buNone/>
              <a:defRPr/>
            </a:pPr>
            <a:endParaRPr lang="en-ZA" sz="2800" dirty="0"/>
          </a:p>
          <a:p>
            <a:pPr>
              <a:defRPr/>
            </a:pPr>
            <a:endParaRPr lang="en-US" sz="2800" dirty="0"/>
          </a:p>
          <a:p>
            <a:endParaRPr lang="en-ZA" dirty="0"/>
          </a:p>
        </p:txBody>
      </p:sp>
      <p:sp>
        <p:nvSpPr>
          <p:cNvPr id="4" name="Slide Number Placeholder 3"/>
          <p:cNvSpPr>
            <a:spLocks noGrp="1"/>
          </p:cNvSpPr>
          <p:nvPr>
            <p:ph type="sldNum" sz="quarter" idx="12"/>
          </p:nvPr>
        </p:nvSpPr>
        <p:spPr>
          <a:xfrm>
            <a:off x="3347864" y="6005263"/>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657A1C-7470-994B-9344-A665903942CD}"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6" name="Rectangle 5"/>
          <p:cNvSpPr/>
          <p:nvPr/>
        </p:nvSpPr>
        <p:spPr>
          <a:xfrm>
            <a:off x="498376" y="1052736"/>
            <a:ext cx="8147248" cy="4396075"/>
          </a:xfrm>
          <a:prstGeom prst="rect">
            <a:avLst/>
          </a:prstGeom>
        </p:spPr>
        <p:txBody>
          <a:bodyPr wrap="square">
            <a:spAutoFit/>
          </a:bodyPr>
          <a:lstStyle/>
          <a:p>
            <a:pPr marL="342900" marR="0" lvl="0" indent="-342900" algn="l" defTabSz="914400" rtl="0" eaLnBrk="0" fontAlgn="base" latinLnBrk="0" hangingPunct="0">
              <a:lnSpc>
                <a:spcPct val="150000"/>
              </a:lnSpc>
              <a:spcBef>
                <a:spcPts val="600"/>
              </a:spcBef>
              <a:spcAft>
                <a:spcPts val="600"/>
              </a:spcAft>
              <a:buClrTx/>
              <a:buSzPct val="95000"/>
              <a:buFont typeface="Wingdings" panose="05000000000000000000" pitchFamily="2" charset="2"/>
              <a:buChar char="q"/>
              <a:tabLst/>
              <a:defRPr/>
            </a:pPr>
            <a:r>
              <a:rPr kumimoji="0" lang="en-ZA" sz="2000" b="1"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Programme assets and liabilities:</a:t>
            </a:r>
          </a:p>
          <a:p>
            <a:pPr marL="717550" marR="0" lvl="1" indent="-358775" algn="just" defTabSz="914400" rtl="0" eaLnBrk="0" fontAlgn="base" latinLnBrk="0" hangingPunct="0">
              <a:lnSpc>
                <a:spcPct val="150000"/>
              </a:lnSpc>
              <a:spcBef>
                <a:spcPts val="600"/>
              </a:spcBef>
              <a:spcAft>
                <a:spcPts val="600"/>
              </a:spcAft>
              <a:buClrTx/>
              <a:buSzPct val="95000"/>
              <a:buFont typeface="Arial" panose="020B0604020202020204" pitchFamily="34" charset="0"/>
              <a:buChar char="-"/>
              <a:tabLst/>
              <a:defRPr/>
            </a:pPr>
            <a:r>
              <a:rPr kumimoji="0" lang="en-ZA" sz="1800" b="0"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The IDT has entered into binding arrangements with various client departments wherein it acts on behalf and for the benefit of the client departments in delivering programmes committed in their various votes. Such arrangements require the IDT to undertake transactions with third parties.  As at 31 March 2022, the IDT had obligations to service providers to the value of R 1, 558 billion</a:t>
            </a:r>
            <a:r>
              <a:rPr lang="en-ZA" kern="0" dirty="0">
                <a:solidFill>
                  <a:srgbClr val="1C1475"/>
                </a:solidFill>
                <a:latin typeface="Arial" panose="020B0604020202020204" pitchFamily="34" charset="0"/>
                <a:cs typeface="Arial" panose="020B0604020202020204" pitchFamily="34" charset="0"/>
              </a:rPr>
              <a:t> </a:t>
            </a:r>
            <a:r>
              <a:rPr kumimoji="0" lang="en-ZA" sz="1800" b="0" i="0" u="none" strike="noStrike" kern="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and consequently had receivables of the same amount from client Departments to honour the liability. This represents a 10, 62% decrease compared to the 2020/21 programme assets and liability of R 1, 743 billion.</a:t>
            </a:r>
          </a:p>
        </p:txBody>
      </p:sp>
      <p:sp>
        <p:nvSpPr>
          <p:cNvPr id="8" name="Title 1"/>
          <p:cNvSpPr>
            <a:spLocks noGrp="1"/>
          </p:cNvSpPr>
          <p:nvPr>
            <p:ph type="title"/>
          </p:nvPr>
        </p:nvSpPr>
        <p:spPr>
          <a:xfrm>
            <a:off x="459981" y="373569"/>
            <a:ext cx="6840760" cy="604001"/>
          </a:xfrm>
        </p:spPr>
        <p:txBody>
          <a:bodyPr>
            <a:normAutofit/>
          </a:bodyPr>
          <a:lstStyle/>
          <a:p>
            <a:r>
              <a:rPr lang="en-ZA" sz="2800" b="1" dirty="0">
                <a:solidFill>
                  <a:srgbClr val="1C1475"/>
                </a:solidFill>
                <a:latin typeface="Arial" panose="020B0604020202020204" pitchFamily="34" charset="0"/>
                <a:cs typeface="Arial" panose="020B0604020202020204" pitchFamily="34" charset="0"/>
              </a:rPr>
              <a:t>Financial Position Review (Cont.)</a:t>
            </a:r>
            <a:endParaRPr lang="en-ZA" sz="2800" dirty="0">
              <a:solidFill>
                <a:srgbClr val="1C147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747D801-6FA8-42E6-9348-F9EC7BEC3BCA}"/>
              </a:ext>
            </a:extLst>
          </p:cNvPr>
          <p:cNvPicPr>
            <a:picLocks noChangeAspect="1"/>
          </p:cNvPicPr>
          <p:nvPr/>
        </p:nvPicPr>
        <p:blipFill>
          <a:blip r:embed="rId4"/>
          <a:stretch>
            <a:fillRect/>
          </a:stretch>
        </p:blipFill>
        <p:spPr>
          <a:xfrm>
            <a:off x="7066297" y="5756724"/>
            <a:ext cx="1898191" cy="657488"/>
          </a:xfrm>
          <a:prstGeom prst="rect">
            <a:avLst/>
          </a:prstGeom>
        </p:spPr>
      </p:pic>
    </p:spTree>
    <p:extLst>
      <p:ext uri="{BB962C8B-B14F-4D97-AF65-F5344CB8AC3E}">
        <p14:creationId xmlns:p14="http://schemas.microsoft.com/office/powerpoint/2010/main" val="283781004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5B4135-CBDB-4159-9BE4-3AD5E71520B0}"/>
              </a:ext>
            </a:extLst>
          </p:cNvPr>
          <p:cNvPicPr>
            <a:picLocks noChangeAspect="1"/>
          </p:cNvPicPr>
          <p:nvPr/>
        </p:nvPicPr>
        <p:blipFill rotWithShape="1">
          <a:blip r:embed="rId3"/>
          <a:srcRect l="48425" t="26851" r="9439" b="56584"/>
          <a:stretch/>
        </p:blipFill>
        <p:spPr>
          <a:xfrm>
            <a:off x="179512" y="1361587"/>
            <a:ext cx="8304928" cy="1491349"/>
          </a:xfrm>
          <a:prstGeom prst="rect">
            <a:avLst/>
          </a:prstGeom>
        </p:spPr>
      </p:pic>
      <p:sp>
        <p:nvSpPr>
          <p:cNvPr id="2" name="Slide Number Placeholder 1"/>
          <p:cNvSpPr>
            <a:spLocks noGrp="1"/>
          </p:cNvSpPr>
          <p:nvPr>
            <p:ph type="sldNum" sz="quarter" idx="12"/>
          </p:nvPr>
        </p:nvSpPr>
        <p:spPr/>
        <p:txBody>
          <a:bodyPr/>
          <a:lstStyle/>
          <a:p>
            <a:fld id="{56470509-4FFF-1E4E-85FD-411CA10C777F}" type="slidenum">
              <a:rPr lang="en-US" smtClean="0">
                <a:solidFill>
                  <a:prstClr val="black"/>
                </a:solidFill>
              </a:rPr>
              <a:pPr/>
              <a:t>24</a:t>
            </a:fld>
            <a:endParaRPr lang="en-US" dirty="0">
              <a:solidFill>
                <a:prstClr val="black"/>
              </a:solidFill>
            </a:endParaRPr>
          </a:p>
        </p:txBody>
      </p:sp>
      <p:pic>
        <p:nvPicPr>
          <p:cNvPr id="5" name="Picture 4"/>
          <p:cNvPicPr>
            <a:picLocks noChangeAspect="1"/>
          </p:cNvPicPr>
          <p:nvPr/>
        </p:nvPicPr>
        <p:blipFill rotWithShape="1">
          <a:blip r:embed="rId4"/>
          <a:srcRect l="25095" t="55906" r="31270" b="41785"/>
          <a:stretch/>
        </p:blipFill>
        <p:spPr>
          <a:xfrm>
            <a:off x="179512" y="920656"/>
            <a:ext cx="8280920" cy="276096"/>
          </a:xfrm>
          <a:prstGeom prst="rect">
            <a:avLst/>
          </a:prstGeom>
        </p:spPr>
      </p:pic>
      <p:sp>
        <p:nvSpPr>
          <p:cNvPr id="6" name="Title 1"/>
          <p:cNvSpPr txBox="1">
            <a:spLocks/>
          </p:cNvSpPr>
          <p:nvPr/>
        </p:nvSpPr>
        <p:spPr>
          <a:xfrm>
            <a:off x="659559" y="284295"/>
            <a:ext cx="6984776" cy="70609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1C1475"/>
                </a:solidFill>
                <a:latin typeface="Arial" panose="020B0604020202020204" pitchFamily="34" charset="0"/>
                <a:cs typeface="Arial" panose="020B0604020202020204" pitchFamily="34" charset="0"/>
              </a:rPr>
              <a:t>Programme Assets and Liabilities</a:t>
            </a:r>
            <a:endParaRPr lang="en-ZA" sz="2800" dirty="0">
              <a:solidFill>
                <a:srgbClr val="1C147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27D58C6-647D-4B38-83C3-3CF0FFBE7503}"/>
              </a:ext>
            </a:extLst>
          </p:cNvPr>
          <p:cNvPicPr>
            <a:picLocks noChangeAspect="1"/>
          </p:cNvPicPr>
          <p:nvPr/>
        </p:nvPicPr>
        <p:blipFill>
          <a:blip r:embed="rId5"/>
          <a:stretch>
            <a:fillRect/>
          </a:stretch>
        </p:blipFill>
        <p:spPr>
          <a:xfrm>
            <a:off x="6876256" y="5854808"/>
            <a:ext cx="1810544" cy="627129"/>
          </a:xfrm>
          <a:prstGeom prst="rect">
            <a:avLst/>
          </a:prstGeom>
        </p:spPr>
      </p:pic>
      <p:pic>
        <p:nvPicPr>
          <p:cNvPr id="11" name="Picture 10">
            <a:extLst>
              <a:ext uri="{FF2B5EF4-FFF2-40B4-BE49-F238E27FC236}">
                <a16:creationId xmlns:a16="http://schemas.microsoft.com/office/drawing/2014/main" id="{CDD2BA85-90FC-45D6-9C6B-770BF10E3DF0}"/>
              </a:ext>
            </a:extLst>
          </p:cNvPr>
          <p:cNvPicPr>
            <a:picLocks noChangeAspect="1"/>
          </p:cNvPicPr>
          <p:nvPr/>
        </p:nvPicPr>
        <p:blipFill rotWithShape="1">
          <a:blip r:embed="rId6"/>
          <a:srcRect l="82228" t="25426" r="9405" b="67042"/>
          <a:stretch/>
        </p:blipFill>
        <p:spPr bwMode="auto">
          <a:xfrm>
            <a:off x="6804248" y="843149"/>
            <a:ext cx="1680192" cy="569628"/>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31D53783-3469-4770-8638-4E1E920C2666}"/>
              </a:ext>
            </a:extLst>
          </p:cNvPr>
          <p:cNvPicPr>
            <a:picLocks noChangeAspect="1"/>
          </p:cNvPicPr>
          <p:nvPr/>
        </p:nvPicPr>
        <p:blipFill rotWithShape="1">
          <a:blip r:embed="rId3"/>
          <a:srcRect l="48425" t="47017" r="9439" b="21390"/>
          <a:stretch/>
        </p:blipFill>
        <p:spPr>
          <a:xfrm>
            <a:off x="227512" y="2852936"/>
            <a:ext cx="8232920" cy="2844181"/>
          </a:xfrm>
          <a:prstGeom prst="rect">
            <a:avLst/>
          </a:prstGeom>
        </p:spPr>
      </p:pic>
    </p:spTree>
    <p:extLst>
      <p:ext uri="{BB962C8B-B14F-4D97-AF65-F5344CB8AC3E}">
        <p14:creationId xmlns:p14="http://schemas.microsoft.com/office/powerpoint/2010/main" val="312220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470509-4FFF-1E4E-85FD-411CA10C777F}" type="slidenum">
              <a:rPr lang="en-US" smtClean="0">
                <a:solidFill>
                  <a:prstClr val="black"/>
                </a:solidFill>
              </a:rPr>
              <a:pPr/>
              <a:t>25</a:t>
            </a:fld>
            <a:endParaRPr lang="en-US" dirty="0">
              <a:solidFill>
                <a:prstClr val="black"/>
              </a:solidFill>
            </a:endParaRPr>
          </a:p>
        </p:txBody>
      </p:sp>
      <p:pic>
        <p:nvPicPr>
          <p:cNvPr id="5" name="Picture 4"/>
          <p:cNvPicPr>
            <a:picLocks noChangeAspect="1"/>
          </p:cNvPicPr>
          <p:nvPr/>
        </p:nvPicPr>
        <p:blipFill rotWithShape="1">
          <a:blip r:embed="rId3"/>
          <a:srcRect l="25095" t="55906" r="31270" b="41785"/>
          <a:stretch/>
        </p:blipFill>
        <p:spPr>
          <a:xfrm>
            <a:off x="179512" y="920656"/>
            <a:ext cx="8280920" cy="276096"/>
          </a:xfrm>
          <a:prstGeom prst="rect">
            <a:avLst/>
          </a:prstGeom>
        </p:spPr>
      </p:pic>
      <p:sp>
        <p:nvSpPr>
          <p:cNvPr id="6" name="Title 1"/>
          <p:cNvSpPr txBox="1">
            <a:spLocks/>
          </p:cNvSpPr>
          <p:nvPr/>
        </p:nvSpPr>
        <p:spPr>
          <a:xfrm>
            <a:off x="659559" y="284295"/>
            <a:ext cx="6984776" cy="70609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1C1475"/>
                </a:solidFill>
                <a:latin typeface="Arial" panose="020B0604020202020204" pitchFamily="34" charset="0"/>
                <a:cs typeface="Arial" panose="020B0604020202020204" pitchFamily="34" charset="0"/>
              </a:rPr>
              <a:t>Programme Assets and Liabilities</a:t>
            </a:r>
            <a:endParaRPr lang="en-ZA" sz="2800" dirty="0">
              <a:solidFill>
                <a:srgbClr val="1C147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27D58C6-647D-4B38-83C3-3CF0FFBE7503}"/>
              </a:ext>
            </a:extLst>
          </p:cNvPr>
          <p:cNvPicPr>
            <a:picLocks noChangeAspect="1"/>
          </p:cNvPicPr>
          <p:nvPr/>
        </p:nvPicPr>
        <p:blipFill>
          <a:blip r:embed="rId4"/>
          <a:stretch>
            <a:fillRect/>
          </a:stretch>
        </p:blipFill>
        <p:spPr>
          <a:xfrm>
            <a:off x="6876256" y="5854808"/>
            <a:ext cx="1810544" cy="627129"/>
          </a:xfrm>
          <a:prstGeom prst="rect">
            <a:avLst/>
          </a:prstGeom>
        </p:spPr>
      </p:pic>
      <p:pic>
        <p:nvPicPr>
          <p:cNvPr id="9" name="Picture 8">
            <a:extLst>
              <a:ext uri="{FF2B5EF4-FFF2-40B4-BE49-F238E27FC236}">
                <a16:creationId xmlns:a16="http://schemas.microsoft.com/office/drawing/2014/main" id="{147FD12F-DAB0-4070-AD16-7CBA0B2CCD80}"/>
              </a:ext>
            </a:extLst>
          </p:cNvPr>
          <p:cNvPicPr>
            <a:picLocks noChangeAspect="1"/>
          </p:cNvPicPr>
          <p:nvPr/>
        </p:nvPicPr>
        <p:blipFill rotWithShape="1">
          <a:blip r:embed="rId5"/>
          <a:srcRect l="49945" t="22221" r="9409" b="64938"/>
          <a:stretch/>
        </p:blipFill>
        <p:spPr>
          <a:xfrm>
            <a:off x="467544" y="1268760"/>
            <a:ext cx="7992888" cy="1017768"/>
          </a:xfrm>
          <a:prstGeom prst="rect">
            <a:avLst/>
          </a:prstGeom>
        </p:spPr>
      </p:pic>
      <p:pic>
        <p:nvPicPr>
          <p:cNvPr id="11" name="Picture 10">
            <a:extLst>
              <a:ext uri="{FF2B5EF4-FFF2-40B4-BE49-F238E27FC236}">
                <a16:creationId xmlns:a16="http://schemas.microsoft.com/office/drawing/2014/main" id="{CDD2BA85-90FC-45D6-9C6B-770BF10E3DF0}"/>
              </a:ext>
            </a:extLst>
          </p:cNvPr>
          <p:cNvPicPr>
            <a:picLocks noChangeAspect="1"/>
          </p:cNvPicPr>
          <p:nvPr/>
        </p:nvPicPr>
        <p:blipFill rotWithShape="1">
          <a:blip r:embed="rId6"/>
          <a:srcRect l="82228" t="25426" r="9405" b="67042"/>
          <a:stretch/>
        </p:blipFill>
        <p:spPr bwMode="auto">
          <a:xfrm>
            <a:off x="6804248" y="843149"/>
            <a:ext cx="1680192" cy="56962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BAC4D03-7E8A-4F7F-8902-59D37CE0D4E3}"/>
              </a:ext>
            </a:extLst>
          </p:cNvPr>
          <p:cNvPicPr>
            <a:picLocks noChangeAspect="1"/>
          </p:cNvPicPr>
          <p:nvPr/>
        </p:nvPicPr>
        <p:blipFill rotWithShape="1">
          <a:blip r:embed="rId5"/>
          <a:srcRect l="49945" t="43798" r="9409" b="39498"/>
          <a:stretch/>
        </p:blipFill>
        <p:spPr>
          <a:xfrm>
            <a:off x="467544" y="2564904"/>
            <a:ext cx="8016896" cy="1148519"/>
          </a:xfrm>
          <a:prstGeom prst="rect">
            <a:avLst/>
          </a:prstGeom>
        </p:spPr>
      </p:pic>
      <p:pic>
        <p:nvPicPr>
          <p:cNvPr id="12" name="Picture 11">
            <a:extLst>
              <a:ext uri="{FF2B5EF4-FFF2-40B4-BE49-F238E27FC236}">
                <a16:creationId xmlns:a16="http://schemas.microsoft.com/office/drawing/2014/main" id="{021B63D4-A7C5-4DB6-86D6-9CA267C25F39}"/>
              </a:ext>
            </a:extLst>
          </p:cNvPr>
          <p:cNvPicPr>
            <a:picLocks noChangeAspect="1"/>
          </p:cNvPicPr>
          <p:nvPr/>
        </p:nvPicPr>
        <p:blipFill rotWithShape="1">
          <a:blip r:embed="rId5"/>
          <a:srcRect l="49945" t="66511" r="9409" b="17590"/>
          <a:stretch/>
        </p:blipFill>
        <p:spPr>
          <a:xfrm>
            <a:off x="467544" y="4005064"/>
            <a:ext cx="8064896" cy="1008113"/>
          </a:xfrm>
          <a:prstGeom prst="rect">
            <a:avLst/>
          </a:prstGeom>
        </p:spPr>
      </p:pic>
      <p:pic>
        <p:nvPicPr>
          <p:cNvPr id="14" name="Picture 13">
            <a:extLst>
              <a:ext uri="{FF2B5EF4-FFF2-40B4-BE49-F238E27FC236}">
                <a16:creationId xmlns:a16="http://schemas.microsoft.com/office/drawing/2014/main" id="{3321223E-623B-4086-9290-6C8848F891C0}"/>
              </a:ext>
            </a:extLst>
          </p:cNvPr>
          <p:cNvPicPr>
            <a:picLocks noChangeAspect="1"/>
          </p:cNvPicPr>
          <p:nvPr/>
        </p:nvPicPr>
        <p:blipFill rotWithShape="1">
          <a:blip r:embed="rId5"/>
          <a:srcRect l="49945" t="38468" r="9409" b="58311"/>
          <a:stretch/>
        </p:blipFill>
        <p:spPr>
          <a:xfrm>
            <a:off x="467544" y="2340495"/>
            <a:ext cx="7992888" cy="271441"/>
          </a:xfrm>
          <a:prstGeom prst="rect">
            <a:avLst/>
          </a:prstGeom>
        </p:spPr>
      </p:pic>
      <p:pic>
        <p:nvPicPr>
          <p:cNvPr id="15" name="Picture 14">
            <a:extLst>
              <a:ext uri="{FF2B5EF4-FFF2-40B4-BE49-F238E27FC236}">
                <a16:creationId xmlns:a16="http://schemas.microsoft.com/office/drawing/2014/main" id="{3AF8E550-4322-44D3-9A15-05D01D5C1E63}"/>
              </a:ext>
            </a:extLst>
          </p:cNvPr>
          <p:cNvPicPr>
            <a:picLocks noChangeAspect="1"/>
          </p:cNvPicPr>
          <p:nvPr/>
        </p:nvPicPr>
        <p:blipFill rotWithShape="1">
          <a:blip r:embed="rId5"/>
          <a:srcRect l="49945" t="61468" r="9409" b="33489"/>
          <a:stretch/>
        </p:blipFill>
        <p:spPr>
          <a:xfrm>
            <a:off x="539552" y="3658289"/>
            <a:ext cx="8016896" cy="346775"/>
          </a:xfrm>
          <a:prstGeom prst="rect">
            <a:avLst/>
          </a:prstGeom>
        </p:spPr>
      </p:pic>
      <p:pic>
        <p:nvPicPr>
          <p:cNvPr id="16" name="Picture 15">
            <a:extLst>
              <a:ext uri="{FF2B5EF4-FFF2-40B4-BE49-F238E27FC236}">
                <a16:creationId xmlns:a16="http://schemas.microsoft.com/office/drawing/2014/main" id="{84BF295B-06CC-470B-B264-36E7CBD68924}"/>
              </a:ext>
            </a:extLst>
          </p:cNvPr>
          <p:cNvPicPr>
            <a:picLocks noChangeAspect="1"/>
          </p:cNvPicPr>
          <p:nvPr/>
        </p:nvPicPr>
        <p:blipFill rotWithShape="1">
          <a:blip r:embed="rId7"/>
          <a:srcRect l="50187" t="19104" r="9794" b="65532"/>
          <a:stretch/>
        </p:blipFill>
        <p:spPr>
          <a:xfrm>
            <a:off x="515544" y="4979409"/>
            <a:ext cx="8016896" cy="922627"/>
          </a:xfrm>
          <a:prstGeom prst="rect">
            <a:avLst/>
          </a:prstGeom>
        </p:spPr>
      </p:pic>
    </p:spTree>
    <p:extLst>
      <p:ext uri="{BB962C8B-B14F-4D97-AF65-F5344CB8AC3E}">
        <p14:creationId xmlns:p14="http://schemas.microsoft.com/office/powerpoint/2010/main" val="146288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03848" y="6116812"/>
            <a:ext cx="2133600" cy="365125"/>
          </a:xfrm>
        </p:spPr>
        <p:txBody>
          <a:bodyPr/>
          <a:lstStyle/>
          <a:p>
            <a:pPr algn="ctr"/>
            <a:fld id="{56470509-4FFF-1E4E-85FD-411CA10C777F}" type="slidenum">
              <a:rPr lang="en-US" sz="1600" smtClean="0">
                <a:solidFill>
                  <a:schemeClr val="accent1">
                    <a:lumMod val="50000"/>
                  </a:schemeClr>
                </a:solidFill>
              </a:rPr>
              <a:pPr algn="ctr"/>
              <a:t>26</a:t>
            </a:fld>
            <a:endParaRPr lang="en-US" dirty="0">
              <a:solidFill>
                <a:schemeClr val="accent1">
                  <a:lumMod val="50000"/>
                </a:schemeClr>
              </a:solidFill>
            </a:endParaRPr>
          </a:p>
        </p:txBody>
      </p:sp>
      <p:sp>
        <p:nvSpPr>
          <p:cNvPr id="4" name="Title 1"/>
          <p:cNvSpPr txBox="1">
            <a:spLocks/>
          </p:cNvSpPr>
          <p:nvPr/>
        </p:nvSpPr>
        <p:spPr>
          <a:xfrm>
            <a:off x="251520" y="284165"/>
            <a:ext cx="7560840" cy="45702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panose="020B0604020202020204" pitchFamily="34" charset="0"/>
                <a:ea typeface="+mj-ea"/>
                <a:cs typeface="Arial" panose="020B0604020202020204" pitchFamily="34" charset="0"/>
              </a:rPr>
              <a:t>Cash Flow Projection</a:t>
            </a:r>
          </a:p>
        </p:txBody>
      </p:sp>
      <p:pic>
        <p:nvPicPr>
          <p:cNvPr id="6" name="Picture 5">
            <a:extLst>
              <a:ext uri="{FF2B5EF4-FFF2-40B4-BE49-F238E27FC236}">
                <a16:creationId xmlns:a16="http://schemas.microsoft.com/office/drawing/2014/main" id="{7AABE4D6-2B22-4593-B2E6-01F31FCDF698}"/>
              </a:ext>
            </a:extLst>
          </p:cNvPr>
          <p:cNvPicPr>
            <a:picLocks noChangeAspect="1"/>
          </p:cNvPicPr>
          <p:nvPr/>
        </p:nvPicPr>
        <p:blipFill>
          <a:blip r:embed="rId2"/>
          <a:stretch>
            <a:fillRect/>
          </a:stretch>
        </p:blipFill>
        <p:spPr>
          <a:xfrm>
            <a:off x="7164288" y="5854808"/>
            <a:ext cx="1810544" cy="627129"/>
          </a:xfrm>
          <a:prstGeom prst="rect">
            <a:avLst/>
          </a:prstGeom>
        </p:spPr>
      </p:pic>
      <p:pic>
        <p:nvPicPr>
          <p:cNvPr id="7" name="Content Placeholder 6">
            <a:extLst>
              <a:ext uri="{FF2B5EF4-FFF2-40B4-BE49-F238E27FC236}">
                <a16:creationId xmlns:a16="http://schemas.microsoft.com/office/drawing/2014/main" id="{9B6C76A7-C8B9-4C92-B2AE-2A915791162F}"/>
              </a:ext>
            </a:extLst>
          </p:cNvPr>
          <p:cNvPicPr>
            <a:picLocks noGrp="1" noChangeAspect="1"/>
          </p:cNvPicPr>
          <p:nvPr>
            <p:ph idx="1"/>
          </p:nvPr>
        </p:nvPicPr>
        <p:blipFill>
          <a:blip r:embed="rId3"/>
          <a:stretch>
            <a:fillRect/>
          </a:stretch>
        </p:blipFill>
        <p:spPr>
          <a:xfrm>
            <a:off x="722042" y="905185"/>
            <a:ext cx="7699915" cy="4523624"/>
          </a:xfrm>
          <a:prstGeom prst="rect">
            <a:avLst/>
          </a:prstGeom>
        </p:spPr>
      </p:pic>
    </p:spTree>
    <p:extLst>
      <p:ext uri="{BB962C8B-B14F-4D97-AF65-F5344CB8AC3E}">
        <p14:creationId xmlns:p14="http://schemas.microsoft.com/office/powerpoint/2010/main" val="398297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9F35-30F2-422D-A00F-439AA8192E66}"/>
              </a:ext>
            </a:extLst>
          </p:cNvPr>
          <p:cNvSpPr>
            <a:spLocks noGrp="1"/>
          </p:cNvSpPr>
          <p:nvPr>
            <p:ph type="title"/>
          </p:nvPr>
        </p:nvSpPr>
        <p:spPr>
          <a:xfrm>
            <a:off x="457200" y="274638"/>
            <a:ext cx="8229600" cy="634082"/>
          </a:xfrm>
        </p:spPr>
        <p:txBody>
          <a:bodyPr/>
          <a:lstStyle/>
          <a:p>
            <a:r>
              <a:rPr lang="en-US" sz="2800" b="1" dirty="0">
                <a:solidFill>
                  <a:srgbClr val="1C1475"/>
                </a:solidFill>
                <a:latin typeface="Arial" panose="020B0604020202020204" pitchFamily="34" charset="0"/>
                <a:cs typeface="Arial" panose="020B0604020202020204" pitchFamily="34" charset="0"/>
              </a:rPr>
              <a:t>Cash Flow Projection Challenges</a:t>
            </a:r>
          </a:p>
        </p:txBody>
      </p:sp>
      <p:sp>
        <p:nvSpPr>
          <p:cNvPr id="3" name="Content Placeholder 2">
            <a:extLst>
              <a:ext uri="{FF2B5EF4-FFF2-40B4-BE49-F238E27FC236}">
                <a16:creationId xmlns:a16="http://schemas.microsoft.com/office/drawing/2014/main" id="{A70E959A-773E-45FA-9CA3-1BBB416497DB}"/>
              </a:ext>
            </a:extLst>
          </p:cNvPr>
          <p:cNvSpPr>
            <a:spLocks noGrp="1"/>
          </p:cNvSpPr>
          <p:nvPr>
            <p:ph idx="1"/>
          </p:nvPr>
        </p:nvSpPr>
        <p:spPr>
          <a:xfrm>
            <a:off x="457200" y="977268"/>
            <a:ext cx="8229600" cy="5116028"/>
          </a:xfrm>
        </p:spPr>
        <p:txBody>
          <a:bodyPr/>
          <a:lstStyle/>
          <a:p>
            <a:pPr marL="450215" algn="just">
              <a:lnSpc>
                <a:spcPct val="125000"/>
              </a:lnSpc>
              <a:spcBef>
                <a:spcPts val="600"/>
              </a:spcBef>
              <a:spcAft>
                <a:spcPts val="600"/>
              </a:spcAft>
              <a:buFont typeface="Wingdings" panose="05000000000000000000" pitchFamily="2" charset="2"/>
              <a:buChar char="q"/>
            </a:pPr>
            <a:r>
              <a:rPr lang="en-US" sz="1600" kern="0" dirty="0">
                <a:solidFill>
                  <a:srgbClr val="1C1475"/>
                </a:solidFill>
                <a:latin typeface="Arial" panose="020B0604020202020204" pitchFamily="34" charset="0"/>
                <a:cs typeface="Arial" panose="020B0604020202020204" pitchFamily="34" charset="0"/>
              </a:rPr>
              <a:t>The organization requires an additional revenue stream to fund the shortfall in revenue and operational expenses. Currently, the organization is not able to fund its operations from the generation of management fee revenue alone. </a:t>
            </a:r>
          </a:p>
          <a:p>
            <a:pPr marL="450215" algn="just">
              <a:lnSpc>
                <a:spcPct val="125000"/>
              </a:lnSpc>
              <a:spcBef>
                <a:spcPts val="600"/>
              </a:spcBef>
              <a:spcAft>
                <a:spcPts val="600"/>
              </a:spcAft>
              <a:buFont typeface="Wingdings" panose="05000000000000000000" pitchFamily="2" charset="2"/>
              <a:buChar char="q"/>
            </a:pPr>
            <a:r>
              <a:rPr lang="en-US" sz="1600" kern="0" dirty="0">
                <a:solidFill>
                  <a:srgbClr val="1C1475"/>
                </a:solidFill>
                <a:latin typeface="Arial" panose="020B0604020202020204" pitchFamily="34" charset="0"/>
                <a:cs typeface="Arial" panose="020B0604020202020204" pitchFamily="34" charset="0"/>
              </a:rPr>
              <a:t>A request for grant funding has been submitted to DPWI. The grant funding approval was received on 22 September 2022 from National Treasury and DPWI.  A grant of R70.3m was approved to fund the IDT deficit for the 2022/23 financial year.</a:t>
            </a:r>
          </a:p>
          <a:p>
            <a:pPr marL="107315" indent="0" algn="just">
              <a:lnSpc>
                <a:spcPct val="150000"/>
              </a:lnSpc>
              <a:spcBef>
                <a:spcPts val="0"/>
              </a:spcBef>
              <a:buNone/>
            </a:pPr>
            <a:endParaRPr lang="en-US" sz="1600" kern="0" dirty="0">
              <a:solidFill>
                <a:srgbClr val="1C1475"/>
              </a:solidFill>
              <a:latin typeface="Arial" panose="020B0604020202020204" pitchFamily="34" charset="0"/>
              <a:cs typeface="Arial" panose="020B0604020202020204" pitchFamily="34" charset="0"/>
            </a:endParaRPr>
          </a:p>
          <a:p>
            <a:pPr marL="450215" marR="0">
              <a:lnSpc>
                <a:spcPct val="150000"/>
              </a:lnSpc>
              <a:spcBef>
                <a:spcPts val="0"/>
              </a:spcBef>
              <a:spcAft>
                <a:spcPts val="0"/>
              </a:spcAft>
              <a:buFont typeface="Wingdings" panose="05000000000000000000" pitchFamily="2" charset="2"/>
              <a:buChar char="q"/>
            </a:pPr>
            <a:endParaRPr lang="en-US" sz="1800" kern="0" dirty="0">
              <a:solidFill>
                <a:srgbClr val="1C1475"/>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A21D6C3-6CB7-41F5-BC7C-572A995C32DD}"/>
              </a:ext>
            </a:extLst>
          </p:cNvPr>
          <p:cNvSpPr>
            <a:spLocks noGrp="1"/>
          </p:cNvSpPr>
          <p:nvPr>
            <p:ph type="sldNum" sz="quarter" idx="12"/>
          </p:nvPr>
        </p:nvSpPr>
        <p:spPr>
          <a:xfrm>
            <a:off x="3347864" y="6093296"/>
            <a:ext cx="2133600" cy="365125"/>
          </a:xfrm>
        </p:spPr>
        <p:txBody>
          <a:bodyPr/>
          <a:lstStyle/>
          <a:p>
            <a:pPr algn="ctr"/>
            <a:fld id="{56470509-4FFF-1E4E-85FD-411CA10C777F}" type="slidenum">
              <a:rPr lang="en-US" sz="1600" smtClean="0">
                <a:solidFill>
                  <a:schemeClr val="accent1">
                    <a:lumMod val="50000"/>
                  </a:schemeClr>
                </a:solidFill>
              </a:rPr>
              <a:pPr algn="ctr"/>
              <a:t>27</a:t>
            </a:fld>
            <a:endParaRPr lang="en-US" dirty="0">
              <a:solidFill>
                <a:schemeClr val="accent1">
                  <a:lumMod val="50000"/>
                </a:schemeClr>
              </a:solidFill>
            </a:endParaRPr>
          </a:p>
        </p:txBody>
      </p:sp>
      <p:pic>
        <p:nvPicPr>
          <p:cNvPr id="5" name="Picture 4">
            <a:extLst>
              <a:ext uri="{FF2B5EF4-FFF2-40B4-BE49-F238E27FC236}">
                <a16:creationId xmlns:a16="http://schemas.microsoft.com/office/drawing/2014/main" id="{9D2F0EBD-15D6-4161-BC64-EE2B29BD9C31}"/>
              </a:ext>
            </a:extLst>
          </p:cNvPr>
          <p:cNvPicPr>
            <a:picLocks noChangeAspect="1"/>
          </p:cNvPicPr>
          <p:nvPr/>
        </p:nvPicPr>
        <p:blipFill>
          <a:blip r:embed="rId2"/>
          <a:stretch>
            <a:fillRect/>
          </a:stretch>
        </p:blipFill>
        <p:spPr>
          <a:xfrm>
            <a:off x="7092280" y="5805264"/>
            <a:ext cx="1830618" cy="634082"/>
          </a:xfrm>
          <a:prstGeom prst="rect">
            <a:avLst/>
          </a:prstGeom>
        </p:spPr>
      </p:pic>
    </p:spTree>
    <p:extLst>
      <p:ext uri="{BB962C8B-B14F-4D97-AF65-F5344CB8AC3E}">
        <p14:creationId xmlns:p14="http://schemas.microsoft.com/office/powerpoint/2010/main" val="3886609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40290" y="2980570"/>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2"/>
          <a:srcRect l="33104" r="33104"/>
          <a:stretch>
            <a:fillRect/>
          </a:stretch>
        </p:blipFill>
        <p:spPr>
          <a:xfrm>
            <a:off x="570250" y="0"/>
            <a:ext cx="2346416" cy="5589240"/>
          </a:xfrm>
          <a:prstGeom prst="rect">
            <a:avLst/>
          </a:prstGeom>
        </p:spPr>
      </p:pic>
      <p:sp>
        <p:nvSpPr>
          <p:cNvPr id="10" name="Rectangle 9"/>
          <p:cNvSpPr/>
          <p:nvPr/>
        </p:nvSpPr>
        <p:spPr>
          <a:xfrm>
            <a:off x="2051720" y="1923576"/>
            <a:ext cx="7560840" cy="2062103"/>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ZA" altLang="en-US" sz="4000" b="0" i="0" u="none" strike="noStrike" kern="1200" cap="none" spc="0" normalizeH="0" baseline="0" noProof="0" dirty="0">
              <a:ln>
                <a:noFill/>
              </a:ln>
              <a:solidFill>
                <a:prstClr val="black"/>
              </a:solidFill>
              <a:effectLst/>
              <a:uLnTx/>
              <a:uFillTx/>
              <a:latin typeface="Calibri"/>
              <a:ea typeface="+mn-ea"/>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ZA" altLang="en-US" sz="4000" b="1"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Governance Matters</a:t>
            </a:r>
            <a:br>
              <a:rPr kumimoji="0" lang="en-ZA"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ZA"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9F5AD668-7CF1-442F-AD5A-AF2D1960CE29}"/>
              </a:ext>
            </a:extLst>
          </p:cNvPr>
          <p:cNvPicPr>
            <a:picLocks noChangeAspect="1"/>
          </p:cNvPicPr>
          <p:nvPr/>
        </p:nvPicPr>
        <p:blipFill>
          <a:blip r:embed="rId3"/>
          <a:stretch>
            <a:fillRect/>
          </a:stretch>
        </p:blipFill>
        <p:spPr>
          <a:xfrm>
            <a:off x="7239001" y="5873231"/>
            <a:ext cx="1653480" cy="483121"/>
          </a:xfrm>
          <a:prstGeom prst="rect">
            <a:avLst/>
          </a:prstGeom>
        </p:spPr>
      </p:pic>
    </p:spTree>
    <p:extLst>
      <p:ext uri="{BB962C8B-B14F-4D97-AF65-F5344CB8AC3E}">
        <p14:creationId xmlns:p14="http://schemas.microsoft.com/office/powerpoint/2010/main" val="311793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347864" y="6025045"/>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467544" y="908720"/>
            <a:ext cx="8219256" cy="4521109"/>
          </a:xfrm>
          <a:prstGeom prst="rect">
            <a:avLst/>
          </a:prstGeom>
        </p:spPr>
        <p:txBody>
          <a:bodyPr wrap="square">
            <a:spAutoFit/>
          </a:bodyPr>
          <a:lstStyle/>
          <a:p>
            <a:pPr marL="342900" lvl="0" indent="-342900" algn="just">
              <a:lnSpc>
                <a:spcPct val="125000"/>
              </a:lnSpc>
              <a:spcBef>
                <a:spcPts val="600"/>
              </a:spcBef>
              <a:spcAft>
                <a:spcPts val="600"/>
              </a:spcAft>
              <a:buFont typeface="Wingdings" panose="05000000000000000000" pitchFamily="2" charset="2"/>
              <a:buChar char="q"/>
            </a:pPr>
            <a:r>
              <a:rPr kumimoji="0" lang="en-ZA" b="1"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Functioning of the Board:</a:t>
            </a:r>
            <a:r>
              <a:rPr kumimoji="0" lang="en-ZA" b="1" i="0" u="none" strike="noStrike" kern="1200" cap="none" spc="0" normalizeH="0" noProof="0" dirty="0">
                <a:ln>
                  <a:noFill/>
                </a:ln>
                <a:solidFill>
                  <a:srgbClr val="1C1475"/>
                </a:solidFill>
                <a:effectLst/>
                <a:uLnTx/>
                <a:uFillTx/>
                <a:latin typeface="Arial" panose="020B0604020202020204" pitchFamily="34" charset="0"/>
                <a:cs typeface="Arial" panose="020B0604020202020204" pitchFamily="34" charset="0"/>
              </a:rPr>
              <a:t> </a:t>
            </a:r>
            <a:r>
              <a:rPr lang="en-ZA" dirty="0">
                <a:solidFill>
                  <a:srgbClr val="1C1475"/>
                </a:solidFill>
                <a:latin typeface="Arial" panose="020B0604020202020204" pitchFamily="34" charset="0"/>
                <a:cs typeface="Arial" panose="020B0604020202020204" pitchFamily="34" charset="0"/>
              </a:rPr>
              <a:t>the IDT operated under the leadership and oversight of a Board of Trustees comprised of eight (8) members whose term ended in April 2021. On 6 July 2021, the Minister of Public Works and Infrastructure appointed a new, full, 12-member Board of Trustees.</a:t>
            </a:r>
          </a:p>
          <a:p>
            <a:pPr marL="342900" marR="0" lvl="0" indent="-342900" algn="just" defTabSz="457200" rtl="0" eaLnBrk="1" fontAlgn="auto" latinLnBrk="0" hangingPunct="1">
              <a:lnSpc>
                <a:spcPct val="125000"/>
              </a:lnSpc>
              <a:spcBef>
                <a:spcPts val="600"/>
              </a:spcBef>
              <a:spcAft>
                <a:spcPts val="600"/>
              </a:spcAft>
              <a:buClrTx/>
              <a:buSzTx/>
              <a:buFont typeface="Wingdings" panose="05000000000000000000" pitchFamily="2" charset="2"/>
              <a:buChar char="q"/>
              <a:tabLst/>
              <a:defRPr/>
            </a:pPr>
            <a:r>
              <a:rPr kumimoji="0" lang="en-ZA" b="1"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Meetings of the Board of Trustees: </a:t>
            </a:r>
            <a:r>
              <a:rPr kumimoji="0" lang="en-ZA" b="0"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The Board held </a:t>
            </a:r>
            <a:r>
              <a:rPr lang="en-ZA" dirty="0">
                <a:solidFill>
                  <a:srgbClr val="1C1475"/>
                </a:solidFill>
                <a:latin typeface="Arial" panose="020B0604020202020204" pitchFamily="34" charset="0"/>
                <a:cs typeface="Arial" panose="020B0604020202020204" pitchFamily="34" charset="0"/>
              </a:rPr>
              <a:t>8</a:t>
            </a:r>
            <a:r>
              <a:rPr kumimoji="0" lang="en-ZA"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ZA" b="0"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meetings during the reporting period and a strategy workshop.</a:t>
            </a:r>
          </a:p>
          <a:p>
            <a:pPr marL="342900" lvl="0" indent="-342900" algn="just">
              <a:lnSpc>
                <a:spcPct val="125000"/>
              </a:lnSpc>
              <a:spcBef>
                <a:spcPts val="600"/>
              </a:spcBef>
              <a:spcAft>
                <a:spcPts val="600"/>
              </a:spcAft>
              <a:buFont typeface="Wingdings" panose="05000000000000000000" pitchFamily="2" charset="2"/>
              <a:buChar char="q"/>
              <a:defRPr/>
            </a:pPr>
            <a:r>
              <a:rPr lang="en-ZA" b="1" dirty="0">
                <a:solidFill>
                  <a:srgbClr val="1C1475"/>
                </a:solidFill>
                <a:latin typeface="Arial" panose="020B0604020202020204" pitchFamily="34" charset="0"/>
                <a:cs typeface="Arial" panose="020B0604020202020204" pitchFamily="34" charset="0"/>
              </a:rPr>
              <a:t>Audit &amp; Risk Committee: </a:t>
            </a:r>
            <a:r>
              <a:rPr lang="en-ZA" dirty="0">
                <a:solidFill>
                  <a:srgbClr val="1C1475"/>
                </a:solidFill>
                <a:latin typeface="Arial" panose="020B0604020202020204" pitchFamily="34" charset="0"/>
                <a:cs typeface="Arial" panose="020B0604020202020204" pitchFamily="34" charset="0"/>
              </a:rPr>
              <a:t>The Board of Trustees established an </a:t>
            </a:r>
            <a:r>
              <a:rPr lang="en-GB" dirty="0">
                <a:solidFill>
                  <a:srgbClr val="1C1475"/>
                </a:solidFill>
                <a:latin typeface="Arial" panose="020B0604020202020204" pitchFamily="34" charset="0"/>
                <a:cs typeface="Arial" panose="020B0604020202020204" pitchFamily="34" charset="0"/>
              </a:rPr>
              <a:t>Audit, Risk, and Compliance Committee</a:t>
            </a:r>
            <a:r>
              <a:rPr lang="en-ZA" dirty="0">
                <a:solidFill>
                  <a:srgbClr val="1C1475"/>
                </a:solidFill>
                <a:latin typeface="Arial" panose="020B0604020202020204" pitchFamily="34" charset="0"/>
                <a:cs typeface="Arial" panose="020B0604020202020204" pitchFamily="34" charset="0"/>
              </a:rPr>
              <a:t> </a:t>
            </a:r>
            <a:r>
              <a:rPr lang="en-GB" dirty="0">
                <a:solidFill>
                  <a:srgbClr val="1C1475"/>
                </a:solidFill>
                <a:latin typeface="Arial" panose="020B0604020202020204" pitchFamily="34" charset="0"/>
                <a:cs typeface="Arial" panose="020B0604020202020204" pitchFamily="34" charset="0"/>
              </a:rPr>
              <a:t>to assist in fulfilling its oversight responsibilities for internal control and risk management, the audit process, and monitoring compliance with all applicable legal requirements and accounting standards</a:t>
            </a:r>
            <a:r>
              <a:rPr lang="en-ZA" dirty="0">
                <a:solidFill>
                  <a:srgbClr val="1C1475"/>
                </a:solidFill>
                <a:latin typeface="Arial" panose="020B0604020202020204" pitchFamily="34" charset="0"/>
                <a:cs typeface="Arial" panose="020B0604020202020204" pitchFamily="34" charset="0"/>
              </a:rPr>
              <a:t>. This Committee met 2 times during the reporting period.</a:t>
            </a:r>
          </a:p>
        </p:txBody>
      </p:sp>
      <p:sp>
        <p:nvSpPr>
          <p:cNvPr id="4" name="Title 1"/>
          <p:cNvSpPr txBox="1">
            <a:spLocks/>
          </p:cNvSpPr>
          <p:nvPr/>
        </p:nvSpPr>
        <p:spPr>
          <a:xfrm>
            <a:off x="179512" y="332656"/>
            <a:ext cx="7332476" cy="5760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panose="020B0604020202020204" pitchFamily="34" charset="0"/>
                <a:ea typeface="+mj-ea"/>
                <a:cs typeface="Arial" panose="020B0604020202020204" pitchFamily="34" charset="0"/>
              </a:rPr>
              <a:t>Corporate Governance and Oversight</a:t>
            </a:r>
            <a:endParaRPr kumimoji="0" lang="en-ZA" sz="2800" b="0" i="0" u="none" strike="noStrike" kern="1200" cap="none" spc="0" normalizeH="0" baseline="0" noProof="0" dirty="0">
              <a:ln>
                <a:noFill/>
              </a:ln>
              <a:solidFill>
                <a:srgbClr val="1C1475"/>
              </a:solidFill>
              <a:effectLst/>
              <a:uLnTx/>
              <a:uFillTx/>
              <a:latin typeface="Arial" panose="020B0604020202020204" pitchFamily="34" charset="0"/>
              <a:ea typeface="+mj-ea"/>
              <a:cs typeface="Arial" panose="020B0604020202020204" pitchFamily="34" charset="0"/>
            </a:endParaRPr>
          </a:p>
        </p:txBody>
      </p:sp>
      <p:pic>
        <p:nvPicPr>
          <p:cNvPr id="5" name="Picture 4">
            <a:extLst>
              <a:ext uri="{FF2B5EF4-FFF2-40B4-BE49-F238E27FC236}">
                <a16:creationId xmlns:a16="http://schemas.microsoft.com/office/drawing/2014/main" id="{2E538CCE-9D70-48DD-8C00-0512DCE4E25E}"/>
              </a:ext>
            </a:extLst>
          </p:cNvPr>
          <p:cNvPicPr>
            <a:picLocks noChangeAspect="1"/>
          </p:cNvPicPr>
          <p:nvPr/>
        </p:nvPicPr>
        <p:blipFill>
          <a:blip r:embed="rId2"/>
          <a:stretch>
            <a:fillRect/>
          </a:stretch>
        </p:blipFill>
        <p:spPr>
          <a:xfrm>
            <a:off x="7092280" y="5776078"/>
            <a:ext cx="1907704" cy="660783"/>
          </a:xfrm>
          <a:prstGeom prst="rect">
            <a:avLst/>
          </a:prstGeom>
        </p:spPr>
      </p:pic>
    </p:spTree>
    <p:extLst>
      <p:ext uri="{BB962C8B-B14F-4D97-AF65-F5344CB8AC3E}">
        <p14:creationId xmlns:p14="http://schemas.microsoft.com/office/powerpoint/2010/main" val="213440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73751" y="-30429"/>
            <a:ext cx="570250" cy="905567"/>
            <a:chOff x="0" y="0"/>
            <a:chExt cx="1520665" cy="2414845"/>
          </a:xfrm>
        </p:grpSpPr>
        <p:sp>
          <p:nvSpPr>
            <p:cNvPr id="3" name="AutoShape 3"/>
            <p:cNvSpPr/>
            <p:nvPr/>
          </p:nvSpPr>
          <p:spPr>
            <a:xfrm>
              <a:off x="0" y="0"/>
              <a:ext cx="1520665" cy="2414845"/>
            </a:xfrm>
            <a:prstGeom prst="rect">
              <a:avLst/>
            </a:prstGeom>
            <a:solidFill>
              <a:srgbClr val="004AAD"/>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7345065" y="4602344"/>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sp>
        <p:nvSpPr>
          <p:cNvPr id="8" name="TextBox 8"/>
          <p:cNvSpPr txBox="1"/>
          <p:nvPr/>
        </p:nvSpPr>
        <p:spPr>
          <a:xfrm>
            <a:off x="3203848" y="551093"/>
            <a:ext cx="2865299" cy="586699"/>
          </a:xfrm>
          <a:prstGeom prst="rect">
            <a:avLst/>
          </a:prstGeom>
        </p:spPr>
        <p:txBody>
          <a:bodyPr lIns="0" tIns="0" rIns="0" bIns="0" rtlCol="0" anchor="t">
            <a:spAutoFit/>
          </a:bodyPr>
          <a:lstStyle/>
          <a:p>
            <a:pPr>
              <a:lnSpc>
                <a:spcPts val="4500"/>
              </a:lnSpc>
            </a:pPr>
            <a:r>
              <a:rPr lang="en-US" sz="4000" b="1" dirty="0">
                <a:solidFill>
                  <a:schemeClr val="tx2"/>
                </a:solidFill>
                <a:latin typeface="Frank Ruhl Libre Medium Bold"/>
              </a:rPr>
              <a:t>Purpose</a:t>
            </a:r>
          </a:p>
        </p:txBody>
      </p:sp>
      <p:grpSp>
        <p:nvGrpSpPr>
          <p:cNvPr id="10" name="Group 10"/>
          <p:cNvGrpSpPr/>
          <p:nvPr/>
        </p:nvGrpSpPr>
        <p:grpSpPr>
          <a:xfrm>
            <a:off x="4336938" y="3727497"/>
            <a:ext cx="3710367" cy="1864472"/>
            <a:chOff x="0" y="57150"/>
            <a:chExt cx="9894310" cy="4971924"/>
          </a:xfrm>
        </p:grpSpPr>
        <p:sp>
          <p:nvSpPr>
            <p:cNvPr id="11" name="TextBox 11"/>
            <p:cNvSpPr txBox="1"/>
            <p:nvPr/>
          </p:nvSpPr>
          <p:spPr>
            <a:xfrm>
              <a:off x="0" y="1943811"/>
              <a:ext cx="9894310" cy="512960"/>
            </a:xfrm>
            <a:prstGeom prst="rect">
              <a:avLst/>
            </a:prstGeom>
          </p:spPr>
          <p:txBody>
            <a:bodyPr lIns="0" tIns="0" rIns="0" bIns="0" rtlCol="0" anchor="t">
              <a:spAutoFit/>
            </a:bodyPr>
            <a:lstStyle/>
            <a:p>
              <a:pPr>
                <a:lnSpc>
                  <a:spcPts val="1500"/>
                </a:lnSpc>
              </a:pPr>
              <a:r>
                <a:rPr lang="en-US" sz="1500">
                  <a:solidFill>
                    <a:srgbClr val="FFFFFF"/>
                  </a:solidFill>
                  <a:latin typeface="Frank Ruhl Libre Medium Bold"/>
                </a:rPr>
                <a:t>Construction project management</a:t>
              </a:r>
            </a:p>
          </p:txBody>
        </p:sp>
        <p:sp>
          <p:nvSpPr>
            <p:cNvPr id="12" name="TextBox 12"/>
            <p:cNvSpPr txBox="1"/>
            <p:nvPr/>
          </p:nvSpPr>
          <p:spPr>
            <a:xfrm>
              <a:off x="0" y="2595256"/>
              <a:ext cx="9894310" cy="547157"/>
            </a:xfrm>
            <a:prstGeom prst="rect">
              <a:avLst/>
            </a:prstGeom>
          </p:spPr>
          <p:txBody>
            <a:bodyPr lIns="0" tIns="0" rIns="0" bIns="0" rtlCol="0" anchor="t">
              <a:spAutoFit/>
            </a:bodyPr>
            <a:lstStyle/>
            <a:p>
              <a:pPr>
                <a:lnSpc>
                  <a:spcPts val="1625"/>
                </a:lnSpc>
              </a:pPr>
              <a:r>
                <a:rPr lang="en-US" sz="1250">
                  <a:solidFill>
                    <a:srgbClr val="FFFFFF"/>
                  </a:solidFill>
                  <a:latin typeface="Clear Sans Regular"/>
                </a:rPr>
                <a:t>Presentations are communication tools.</a:t>
              </a:r>
            </a:p>
          </p:txBody>
        </p:sp>
        <p:sp>
          <p:nvSpPr>
            <p:cNvPr id="13" name="TextBox 13"/>
            <p:cNvSpPr txBox="1"/>
            <p:nvPr/>
          </p:nvSpPr>
          <p:spPr>
            <a:xfrm>
              <a:off x="0" y="3830475"/>
              <a:ext cx="9894310" cy="512960"/>
            </a:xfrm>
            <a:prstGeom prst="rect">
              <a:avLst/>
            </a:prstGeom>
          </p:spPr>
          <p:txBody>
            <a:bodyPr lIns="0" tIns="0" rIns="0" bIns="0" rtlCol="0" anchor="t">
              <a:spAutoFit/>
            </a:bodyPr>
            <a:lstStyle/>
            <a:p>
              <a:pPr>
                <a:lnSpc>
                  <a:spcPts val="1500"/>
                </a:lnSpc>
              </a:pPr>
              <a:r>
                <a:rPr lang="en-US" sz="1500">
                  <a:solidFill>
                    <a:srgbClr val="FFFFFF"/>
                  </a:solidFill>
                  <a:latin typeface="Frank Ruhl Libre Medium Bold"/>
                </a:rPr>
                <a:t>Consultation</a:t>
              </a:r>
            </a:p>
          </p:txBody>
        </p:sp>
        <p:sp>
          <p:nvSpPr>
            <p:cNvPr id="14" name="TextBox 14"/>
            <p:cNvSpPr txBox="1"/>
            <p:nvPr/>
          </p:nvSpPr>
          <p:spPr>
            <a:xfrm>
              <a:off x="0" y="4481917"/>
              <a:ext cx="9894310" cy="547157"/>
            </a:xfrm>
            <a:prstGeom prst="rect">
              <a:avLst/>
            </a:prstGeom>
          </p:spPr>
          <p:txBody>
            <a:bodyPr lIns="0" tIns="0" rIns="0" bIns="0" rtlCol="0" anchor="t">
              <a:spAutoFit/>
            </a:bodyPr>
            <a:lstStyle/>
            <a:p>
              <a:pPr>
                <a:lnSpc>
                  <a:spcPts val="1625"/>
                </a:lnSpc>
              </a:pPr>
              <a:r>
                <a:rPr lang="en-US" sz="1250">
                  <a:solidFill>
                    <a:srgbClr val="FFFFFF"/>
                  </a:solidFill>
                  <a:latin typeface="Clear Sans Regular"/>
                </a:rPr>
                <a:t>Presentations are communication tools.</a:t>
              </a:r>
            </a:p>
          </p:txBody>
        </p:sp>
        <p:sp>
          <p:nvSpPr>
            <p:cNvPr id="15" name="TextBox 15"/>
            <p:cNvSpPr txBox="1"/>
            <p:nvPr/>
          </p:nvSpPr>
          <p:spPr>
            <a:xfrm>
              <a:off x="0" y="57150"/>
              <a:ext cx="9894310" cy="512960"/>
            </a:xfrm>
            <a:prstGeom prst="rect">
              <a:avLst/>
            </a:prstGeom>
          </p:spPr>
          <p:txBody>
            <a:bodyPr lIns="0" tIns="0" rIns="0" bIns="0" rtlCol="0" anchor="t">
              <a:spAutoFit/>
            </a:bodyPr>
            <a:lstStyle/>
            <a:p>
              <a:pPr>
                <a:lnSpc>
                  <a:spcPts val="1500"/>
                </a:lnSpc>
              </a:pPr>
              <a:r>
                <a:rPr lang="en-US" sz="1500">
                  <a:solidFill>
                    <a:srgbClr val="FFFFFF"/>
                  </a:solidFill>
                  <a:latin typeface="Frank Ruhl Libre Medium Bold"/>
                </a:rPr>
                <a:t>Architectural and engineering design</a:t>
              </a:r>
            </a:p>
          </p:txBody>
        </p:sp>
        <p:sp>
          <p:nvSpPr>
            <p:cNvPr id="16" name="TextBox 16"/>
            <p:cNvSpPr txBox="1"/>
            <p:nvPr/>
          </p:nvSpPr>
          <p:spPr>
            <a:xfrm>
              <a:off x="0" y="708595"/>
              <a:ext cx="9894310" cy="547157"/>
            </a:xfrm>
            <a:prstGeom prst="rect">
              <a:avLst/>
            </a:prstGeom>
          </p:spPr>
          <p:txBody>
            <a:bodyPr lIns="0" tIns="0" rIns="0" bIns="0" rtlCol="0" anchor="t">
              <a:spAutoFit/>
            </a:bodyPr>
            <a:lstStyle/>
            <a:p>
              <a:pPr>
                <a:lnSpc>
                  <a:spcPts val="1625"/>
                </a:lnSpc>
              </a:pPr>
              <a:r>
                <a:rPr lang="en-US" sz="1250">
                  <a:solidFill>
                    <a:srgbClr val="FFFFFF"/>
                  </a:solidFill>
                  <a:latin typeface="Clear Sans Regular"/>
                </a:rPr>
                <a:t>Presentations are communication tools.</a:t>
              </a:r>
            </a:p>
          </p:txBody>
        </p:sp>
      </p:grpSp>
      <p:pic>
        <p:nvPicPr>
          <p:cNvPr id="18" name="Picture 18"/>
          <p:cNvPicPr>
            <a:picLocks noChangeAspect="1"/>
          </p:cNvPicPr>
          <p:nvPr/>
        </p:nvPicPr>
        <p:blipFill>
          <a:blip r:embed="rId2"/>
          <a:srcRect l="3076" r="3076"/>
          <a:stretch>
            <a:fillRect/>
          </a:stretch>
        </p:blipFill>
        <p:spPr>
          <a:xfrm>
            <a:off x="11956" y="2348880"/>
            <a:ext cx="3820025" cy="4565431"/>
          </a:xfrm>
          <a:prstGeom prst="rect">
            <a:avLst/>
          </a:prstGeom>
        </p:spPr>
      </p:pic>
      <p:pic>
        <p:nvPicPr>
          <p:cNvPr id="20" name="Picture 19"/>
          <p:cNvPicPr>
            <a:picLocks noChangeAspect="1"/>
          </p:cNvPicPr>
          <p:nvPr/>
        </p:nvPicPr>
        <p:blipFill>
          <a:blip r:embed="rId3"/>
          <a:stretch>
            <a:fillRect/>
          </a:stretch>
        </p:blipFill>
        <p:spPr>
          <a:xfrm>
            <a:off x="7093160" y="5744423"/>
            <a:ext cx="1725941" cy="597824"/>
          </a:xfrm>
          <a:prstGeom prst="rect">
            <a:avLst/>
          </a:prstGeom>
        </p:spPr>
      </p:pic>
      <p:sp>
        <p:nvSpPr>
          <p:cNvPr id="22" name="Content Placeholder 2"/>
          <p:cNvSpPr txBox="1">
            <a:spLocks/>
          </p:cNvSpPr>
          <p:nvPr/>
        </p:nvSpPr>
        <p:spPr>
          <a:xfrm>
            <a:off x="4336937" y="2132856"/>
            <a:ext cx="4236813" cy="32649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spcBef>
                <a:spcPts val="600"/>
              </a:spcBef>
              <a:spcAft>
                <a:spcPts val="600"/>
              </a:spcAft>
              <a:buFont typeface="Arial"/>
              <a:buNone/>
            </a:pPr>
            <a:r>
              <a:rPr lang="en-ZA" sz="2200" dirty="0">
                <a:solidFill>
                  <a:srgbClr val="1C1475"/>
                </a:solidFill>
                <a:latin typeface="Arial" panose="020B0604020202020204" pitchFamily="34" charset="0"/>
                <a:cs typeface="Arial" panose="020B0604020202020204" pitchFamily="34" charset="0"/>
              </a:rPr>
              <a:t>To present to the Portfolio Committee the Independent Development Trust (IDT)’s Annual Report and Unaudited Annual Financial Statements for the year ended 31 March 2022</a:t>
            </a:r>
            <a:r>
              <a:rPr lang="en-ZA"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64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416824" cy="634082"/>
          </a:xfrm>
          <a:solidFill>
            <a:schemeClr val="bg1"/>
          </a:solidFill>
        </p:spPr>
        <p:txBody>
          <a:bodyPr>
            <a:normAutofit fontScale="90000"/>
          </a:bodyPr>
          <a:lstStyle/>
          <a:p>
            <a:r>
              <a:rPr lang="en-ZA" sz="3600" b="1" dirty="0">
                <a:solidFill>
                  <a:srgbClr val="1C1475"/>
                </a:solidFill>
                <a:latin typeface="Arial" panose="020B0604020202020204" pitchFamily="34" charset="0"/>
                <a:cs typeface="Arial" panose="020B0604020202020204" pitchFamily="34" charset="0"/>
              </a:rPr>
              <a:t>Compliance Record</a:t>
            </a:r>
            <a:endParaRPr lang="en-ZA" sz="3600" dirty="0">
              <a:solidFill>
                <a:srgbClr val="1C147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3505200" y="617378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657A1C-7470-994B-9344-A665903942CD}"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848422984"/>
              </p:ext>
            </p:extLst>
          </p:nvPr>
        </p:nvGraphicFramePr>
        <p:xfrm>
          <a:off x="571228" y="1052736"/>
          <a:ext cx="8136904" cy="3958001"/>
        </p:xfrm>
        <a:graphic>
          <a:graphicData uri="http://schemas.openxmlformats.org/drawingml/2006/table">
            <a:tbl>
              <a:tblPr firstRow="1" firstCol="1" bandRow="1"/>
              <a:tblGrid>
                <a:gridCol w="6305028">
                  <a:extLst>
                    <a:ext uri="{9D8B030D-6E8A-4147-A177-3AD203B41FA5}">
                      <a16:colId xmlns:a16="http://schemas.microsoft.com/office/drawing/2014/main" val="1254498177"/>
                    </a:ext>
                  </a:extLst>
                </a:gridCol>
                <a:gridCol w="1831876">
                  <a:extLst>
                    <a:ext uri="{9D8B030D-6E8A-4147-A177-3AD203B41FA5}">
                      <a16:colId xmlns:a16="http://schemas.microsoft.com/office/drawing/2014/main" val="2228066128"/>
                    </a:ext>
                  </a:extLst>
                </a:gridCol>
              </a:tblGrid>
              <a:tr h="397410">
                <a:tc>
                  <a:txBody>
                    <a:bodyPr/>
                    <a:lstStyle/>
                    <a:p>
                      <a:pPr marL="0" marR="0" indent="0" algn="l" defTabSz="457200" rtl="0" eaLnBrk="1" fontAlgn="auto" latinLnBrk="0" hangingPunct="1">
                        <a:lnSpc>
                          <a:spcPct val="150000"/>
                        </a:lnSpc>
                        <a:spcBef>
                          <a:spcPts val="400"/>
                        </a:spcBef>
                        <a:spcAft>
                          <a:spcPts val="400"/>
                        </a:spcAft>
                        <a:buClrTx/>
                        <a:buSzTx/>
                        <a:buFontTx/>
                        <a:buNone/>
                        <a:tabLst/>
                        <a:defRPr/>
                      </a:pPr>
                      <a:r>
                        <a:rPr lang="en-ZA" sz="15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A8FE"/>
                    </a:solidFill>
                  </a:tcPr>
                </a:tc>
                <a:tc>
                  <a:txBody>
                    <a:bodyPr/>
                    <a:lstStyle/>
                    <a:p>
                      <a:pPr marL="0" marR="0" indent="0" algn="l" defTabSz="457200" rtl="0" eaLnBrk="1" fontAlgn="auto" latinLnBrk="0" hangingPunct="1">
                        <a:lnSpc>
                          <a:spcPct val="150000"/>
                        </a:lnSpc>
                        <a:spcBef>
                          <a:spcPts val="400"/>
                        </a:spcBef>
                        <a:spcAft>
                          <a:spcPts val="400"/>
                        </a:spcAft>
                        <a:buClrTx/>
                        <a:buSzTx/>
                        <a:buFontTx/>
                        <a:buNone/>
                        <a:tabLst/>
                        <a:defRPr/>
                      </a:pPr>
                      <a:r>
                        <a:rPr lang="en-ZA" sz="15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A8FE"/>
                    </a:solidFill>
                  </a:tcPr>
                </a:tc>
                <a:extLst>
                  <a:ext uri="{0D108BD9-81ED-4DB2-BD59-A6C34878D82A}">
                    <a16:rowId xmlns:a16="http://schemas.microsoft.com/office/drawing/2014/main" val="3525746884"/>
                  </a:ext>
                </a:extLst>
              </a:tr>
              <a:tr h="552375">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Submitted 2020/21</a:t>
                      </a:r>
                      <a:r>
                        <a:rPr lang="en-GB" sz="1400" kern="12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Fourth </a:t>
                      </a: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Quarter Performance Report to the Executive Authority and the National Treasury</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 April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823275"/>
                  </a:ext>
                </a:extLst>
              </a:tr>
              <a:tr h="459411">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 2021/22</a:t>
                      </a:r>
                      <a:r>
                        <a:rPr lang="en-GB" sz="1400" kern="12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First </a:t>
                      </a: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Quarterly Performance Report to the Executive Authority and the National Treasury</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 July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489197"/>
                  </a:ext>
                </a:extLst>
              </a:tr>
              <a:tr h="257993">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 signed AFS Template to Treasury (unaudited)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September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562132"/>
                  </a:ext>
                </a:extLst>
              </a:tr>
              <a:tr h="459411">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Submitted 2021/22</a:t>
                      </a:r>
                      <a:r>
                        <a:rPr lang="en-GB" sz="1400" kern="12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Second </a:t>
                      </a: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Quarter Performance Report to the Executive Authority and the National Treasury</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October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288244"/>
                  </a:ext>
                </a:extLst>
              </a:tr>
              <a:tr h="257993">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Entities’ Quarterly performance Review with the Executive Authority </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October 2021</a:t>
                      </a:r>
                      <a:endParaRPr lang="en-ZA" sz="14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936423"/>
                  </a:ext>
                </a:extLst>
              </a:tr>
              <a:tr h="257993">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tabling of IDT 2019/20 Annual Report</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November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631686"/>
                  </a:ext>
                </a:extLst>
              </a:tr>
              <a:tr h="257993">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 Revised 2020/21Annual Performance Plan to</a:t>
                      </a:r>
                      <a:r>
                        <a:rPr lang="en-GB" sz="1400" kern="12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Executive Authority</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 November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100792"/>
                  </a:ext>
                </a:extLst>
              </a:tr>
              <a:tr h="552375">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Meeting to present the IDT’s input to the Economic Reconstruction and Recovery Plan </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08 December 2021</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35455"/>
                  </a:ext>
                </a:extLst>
              </a:tr>
              <a:tr h="491689">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2021/22 Second and Third Quarterly Performance Reviews meeting with the Executive Authority (DPWI Entities Quarterly Performance Review)</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4000"/>
                        </a:lnSpc>
                        <a:spcBef>
                          <a:spcPts val="400"/>
                        </a:spcBef>
                        <a:spcAft>
                          <a:spcPts val="40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25 Feb 2022</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993158"/>
                  </a:ext>
                </a:extLst>
              </a:tr>
            </a:tbl>
          </a:graphicData>
        </a:graphic>
      </p:graphicFrame>
      <p:pic>
        <p:nvPicPr>
          <p:cNvPr id="5" name="Picture 4">
            <a:extLst>
              <a:ext uri="{FF2B5EF4-FFF2-40B4-BE49-F238E27FC236}">
                <a16:creationId xmlns:a16="http://schemas.microsoft.com/office/drawing/2014/main" id="{915C1CF3-6799-4619-A6E6-5DBEE2DF821C}"/>
              </a:ext>
            </a:extLst>
          </p:cNvPr>
          <p:cNvPicPr>
            <a:picLocks noChangeAspect="1"/>
          </p:cNvPicPr>
          <p:nvPr/>
        </p:nvPicPr>
        <p:blipFill>
          <a:blip r:embed="rId2"/>
          <a:stretch>
            <a:fillRect/>
          </a:stretch>
        </p:blipFill>
        <p:spPr>
          <a:xfrm>
            <a:off x="6997957" y="5783721"/>
            <a:ext cx="1907704" cy="660783"/>
          </a:xfrm>
          <a:prstGeom prst="rect">
            <a:avLst/>
          </a:prstGeom>
        </p:spPr>
      </p:pic>
    </p:spTree>
    <p:extLst>
      <p:ext uri="{BB962C8B-B14F-4D97-AF65-F5344CB8AC3E}">
        <p14:creationId xmlns:p14="http://schemas.microsoft.com/office/powerpoint/2010/main" val="255875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15597" y="3395976"/>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2"/>
          <a:srcRect l="33104" r="33104"/>
          <a:stretch>
            <a:fillRect/>
          </a:stretch>
        </p:blipFill>
        <p:spPr>
          <a:xfrm>
            <a:off x="570250" y="0"/>
            <a:ext cx="2346416" cy="5589240"/>
          </a:xfrm>
          <a:prstGeom prst="rect">
            <a:avLst/>
          </a:prstGeom>
        </p:spPr>
      </p:pic>
      <p:sp>
        <p:nvSpPr>
          <p:cNvPr id="9" name="Rectangle 8"/>
          <p:cNvSpPr/>
          <p:nvPr/>
        </p:nvSpPr>
        <p:spPr>
          <a:xfrm>
            <a:off x="2339752" y="2484957"/>
            <a:ext cx="7560840" cy="197592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ZA" sz="3600" b="1"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2021/22 Audit Outcome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ZA" sz="3600" b="1"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and Corrective </a:t>
            </a:r>
            <a:endParaRPr lang="en-ZA" sz="3600" b="1" dirty="0">
              <a:solidFill>
                <a:srgbClr val="1C1475"/>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ZA" sz="3600" b="1"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Measures</a:t>
            </a:r>
          </a:p>
        </p:txBody>
      </p:sp>
      <p:pic>
        <p:nvPicPr>
          <p:cNvPr id="11" name="Picture 10">
            <a:extLst>
              <a:ext uri="{FF2B5EF4-FFF2-40B4-BE49-F238E27FC236}">
                <a16:creationId xmlns:a16="http://schemas.microsoft.com/office/drawing/2014/main" id="{9F5AD668-7CF1-442F-AD5A-AF2D1960CE29}"/>
              </a:ext>
            </a:extLst>
          </p:cNvPr>
          <p:cNvPicPr>
            <a:picLocks noChangeAspect="1"/>
          </p:cNvPicPr>
          <p:nvPr/>
        </p:nvPicPr>
        <p:blipFill>
          <a:blip r:embed="rId3"/>
          <a:stretch>
            <a:fillRect/>
          </a:stretch>
        </p:blipFill>
        <p:spPr>
          <a:xfrm>
            <a:off x="7244043" y="5873231"/>
            <a:ext cx="1648437" cy="483121"/>
          </a:xfrm>
          <a:prstGeom prst="rect">
            <a:avLst/>
          </a:prstGeom>
        </p:spPr>
      </p:pic>
    </p:spTree>
    <p:extLst>
      <p:ext uri="{BB962C8B-B14F-4D97-AF65-F5344CB8AC3E}">
        <p14:creationId xmlns:p14="http://schemas.microsoft.com/office/powerpoint/2010/main" val="242179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
        <p:nvSpPr>
          <p:cNvPr id="3" name="Content Placeholder 2">
            <a:extLst>
              <a:ext uri="{FF2B5EF4-FFF2-40B4-BE49-F238E27FC236}">
                <a16:creationId xmlns:a16="http://schemas.microsoft.com/office/drawing/2014/main" id="{7533CC7B-F602-4E5C-8BBB-4192E584544E}"/>
              </a:ext>
            </a:extLst>
          </p:cNvPr>
          <p:cNvSpPr>
            <a:spLocks noGrp="1"/>
          </p:cNvSpPr>
          <p:nvPr>
            <p:ph idx="1"/>
          </p:nvPr>
        </p:nvSpPr>
        <p:spPr>
          <a:xfrm>
            <a:off x="323528" y="836732"/>
            <a:ext cx="8438554" cy="5577001"/>
          </a:xfrm>
        </p:spPr>
        <p:txBody>
          <a:bodyPr/>
          <a:lstStyle/>
          <a:p>
            <a:pPr marL="533400" marR="0" lvl="0" indent="-533400" algn="l" defTabSz="457200" rtl="0" eaLnBrk="1" fontAlgn="auto" latinLnBrk="0" hangingPunct="1">
              <a:lnSpc>
                <a:spcPct val="150000"/>
              </a:lnSpc>
              <a:spcBef>
                <a:spcPts val="600"/>
              </a:spcBef>
              <a:spcAft>
                <a:spcPts val="60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After more than five years of audit disclaimers, the IDT received a qualified Audit Outcome for the 2021/22 financial year.</a:t>
            </a:r>
          </a:p>
          <a:p>
            <a:pPr marL="533400" marR="0" lvl="0" indent="-533400" algn="l" defTabSz="457200" rtl="0" eaLnBrk="1" fontAlgn="auto" latinLnBrk="0" hangingPunct="1">
              <a:lnSpc>
                <a:spcPct val="150000"/>
              </a:lnSpc>
              <a:spcBef>
                <a:spcPts val="600"/>
              </a:spcBef>
              <a:spcAft>
                <a:spcPts val="60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An Audit Action Plan has been prepared in line with the AGSA’s management report in order to address the findings contained therein.</a:t>
            </a:r>
          </a:p>
          <a:p>
            <a:pPr marL="533400" marR="0" lvl="0" indent="-533400" algn="l" defTabSz="457200" rtl="0" eaLnBrk="1" fontAlgn="auto" latinLnBrk="0" hangingPunct="1">
              <a:lnSpc>
                <a:spcPct val="150000"/>
              </a:lnSpc>
              <a:spcBef>
                <a:spcPts val="600"/>
              </a:spcBef>
              <a:spcAft>
                <a:spcPts val="60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rgbClr val="1C1475"/>
                </a:solidFill>
                <a:effectLst/>
                <a:uLnTx/>
                <a:uFillTx/>
                <a:latin typeface="Arial" panose="020B0604020202020204" pitchFamily="34" charset="0"/>
                <a:ea typeface="+mn-ea"/>
                <a:cs typeface="Arial" panose="020B0604020202020204" pitchFamily="34" charset="0"/>
              </a:rPr>
              <a:t>The AGSA will be conducting a debriefing session with all relevant staff members on the root causes and the appropriate remedial actions, and this will aid in ensuring that the targeted actions are adequate to resolve the audit queries and prevent a recurrence.</a:t>
            </a:r>
          </a:p>
        </p:txBody>
      </p:sp>
      <p:sp>
        <p:nvSpPr>
          <p:cNvPr id="4" name="Slide Number Placeholder 3"/>
          <p:cNvSpPr>
            <a:spLocks noGrp="1"/>
          </p:cNvSpPr>
          <p:nvPr>
            <p:ph type="sldNum" sz="quarter" idx="12"/>
          </p:nvPr>
        </p:nvSpPr>
        <p:spPr>
          <a:xfrm>
            <a:off x="3419872" y="617378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7F6EA11-1997-4478-9A54-260CABBCBCA6}"/>
              </a:ext>
            </a:extLst>
          </p:cNvPr>
          <p:cNvPicPr>
            <a:picLocks noChangeAspect="1"/>
          </p:cNvPicPr>
          <p:nvPr/>
        </p:nvPicPr>
        <p:blipFill>
          <a:blip r:embed="rId3"/>
          <a:stretch>
            <a:fillRect/>
          </a:stretch>
        </p:blipFill>
        <p:spPr>
          <a:xfrm>
            <a:off x="7169751" y="5776365"/>
            <a:ext cx="1840105" cy="637368"/>
          </a:xfrm>
          <a:prstGeom prst="rect">
            <a:avLst/>
          </a:prstGeom>
        </p:spPr>
      </p:pic>
      <p:sp>
        <p:nvSpPr>
          <p:cNvPr id="7" name="Title 1"/>
          <p:cNvSpPr txBox="1">
            <a:spLocks/>
          </p:cNvSpPr>
          <p:nvPr/>
        </p:nvSpPr>
        <p:spPr>
          <a:xfrm>
            <a:off x="539552" y="319086"/>
            <a:ext cx="7110278" cy="51764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panose="020B0604020202020204" pitchFamily="34" charset="0"/>
                <a:ea typeface="+mj-ea"/>
                <a:cs typeface="Arial" panose="020B0604020202020204" pitchFamily="34" charset="0"/>
              </a:rPr>
              <a:t>2021/22 Audit</a:t>
            </a:r>
            <a:r>
              <a:rPr kumimoji="0" lang="en-ZA" sz="2800" b="1" i="0" u="none" strike="noStrike" kern="1200" cap="none" spc="0" normalizeH="0" noProof="0" dirty="0">
                <a:ln>
                  <a:noFill/>
                </a:ln>
                <a:solidFill>
                  <a:srgbClr val="1C1475"/>
                </a:solidFill>
                <a:effectLst/>
                <a:uLnTx/>
                <a:uFillTx/>
                <a:latin typeface="Arial" panose="020B0604020202020204" pitchFamily="34" charset="0"/>
                <a:ea typeface="+mj-ea"/>
                <a:cs typeface="Arial" panose="020B0604020202020204" pitchFamily="34" charset="0"/>
              </a:rPr>
              <a:t> Outcome</a:t>
            </a:r>
            <a:endParaRPr kumimoji="0" lang="en-ZA" sz="2800" b="0" i="0" u="none" strike="noStrike" kern="1200" cap="none" spc="0" normalizeH="0" baseline="0" noProof="0" dirty="0">
              <a:ln>
                <a:noFill/>
              </a:ln>
              <a:solidFill>
                <a:srgbClr val="1C1475"/>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86505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21120" y="3352056"/>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2"/>
          <a:srcRect l="33104" r="33104"/>
          <a:stretch>
            <a:fillRect/>
          </a:stretch>
        </p:blipFill>
        <p:spPr>
          <a:xfrm>
            <a:off x="570250" y="0"/>
            <a:ext cx="2346416" cy="5589240"/>
          </a:xfrm>
          <a:prstGeom prst="rect">
            <a:avLst/>
          </a:prstGeom>
        </p:spPr>
      </p:pic>
      <p:sp>
        <p:nvSpPr>
          <p:cNvPr id="9" name="Rectangle 8"/>
          <p:cNvSpPr/>
          <p:nvPr/>
        </p:nvSpPr>
        <p:spPr>
          <a:xfrm>
            <a:off x="2123728" y="1332681"/>
            <a:ext cx="7560840" cy="3046988"/>
          </a:xfrm>
          <a:prstGeom prst="rect">
            <a:avLst/>
          </a:prstGeom>
        </p:spPr>
        <p:txBody>
          <a:bodyPr wrap="square">
            <a:spAutoFit/>
          </a:bodyPr>
          <a:lstStyle/>
          <a:p>
            <a:pPr lvl="0" algn="ctr">
              <a:spcBef>
                <a:spcPct val="20000"/>
              </a:spcBef>
              <a:defRPr/>
            </a:pPr>
            <a:endParaRPr lang="en-ZA" altLang="en-US" sz="4000" dirty="0">
              <a:solidFill>
                <a:prstClr val="black"/>
              </a:solidFill>
            </a:endParaRPr>
          </a:p>
          <a:p>
            <a:pPr lvl="0" algn="ctr">
              <a:spcBef>
                <a:spcPct val="0"/>
              </a:spcBef>
              <a:defRPr/>
            </a:pPr>
            <a:endParaRPr lang="en-ZA" altLang="en-US" sz="3600" b="1" dirty="0">
              <a:solidFill>
                <a:srgbClr val="1C1475"/>
              </a:solidFill>
              <a:latin typeface="Arial" panose="020B0604020202020204" pitchFamily="34" charset="0"/>
              <a:cs typeface="Arial" panose="020B0604020202020204" pitchFamily="34" charset="0"/>
            </a:endParaRPr>
          </a:p>
          <a:p>
            <a:pPr lvl="0" algn="ctr">
              <a:spcBef>
                <a:spcPct val="0"/>
              </a:spcBef>
              <a:defRPr/>
            </a:pPr>
            <a:r>
              <a:rPr lang="en-ZA" altLang="en-US" sz="4000" b="1" dirty="0">
                <a:solidFill>
                  <a:srgbClr val="1C1475"/>
                </a:solidFill>
                <a:latin typeface="Arial" panose="020B0604020202020204" pitchFamily="34" charset="0"/>
                <a:cs typeface="Arial" panose="020B0604020202020204" pitchFamily="34" charset="0"/>
              </a:rPr>
              <a:t>Conclusion and Recommendation(s)</a:t>
            </a:r>
          </a:p>
          <a:p>
            <a:pPr lvl="0" algn="ctr">
              <a:spcBef>
                <a:spcPct val="0"/>
              </a:spcBef>
              <a:defRPr/>
            </a:pPr>
            <a:endParaRPr lang="en-ZA" altLang="en-US" sz="3600" b="1" dirty="0">
              <a:solidFill>
                <a:srgbClr val="1C1475"/>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AD668-7CF1-442F-AD5A-AF2D1960CE29}"/>
              </a:ext>
            </a:extLst>
          </p:cNvPr>
          <p:cNvPicPr>
            <a:picLocks noChangeAspect="1"/>
          </p:cNvPicPr>
          <p:nvPr/>
        </p:nvPicPr>
        <p:blipFill>
          <a:blip r:embed="rId3"/>
          <a:stretch>
            <a:fillRect/>
          </a:stretch>
        </p:blipFill>
        <p:spPr>
          <a:xfrm>
            <a:off x="7244043" y="5873231"/>
            <a:ext cx="1648437" cy="483121"/>
          </a:xfrm>
          <a:prstGeom prst="rect">
            <a:avLst/>
          </a:prstGeom>
        </p:spPr>
      </p:pic>
    </p:spTree>
    <p:extLst>
      <p:ext uri="{BB962C8B-B14F-4D97-AF65-F5344CB8AC3E}">
        <p14:creationId xmlns:p14="http://schemas.microsoft.com/office/powerpoint/2010/main" val="3742280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6840760" cy="634082"/>
          </a:xfrm>
        </p:spPr>
        <p:txBody>
          <a:bodyPr>
            <a:normAutofit/>
          </a:bodyPr>
          <a:lstStyle/>
          <a:p>
            <a:pPr>
              <a:defRPr/>
            </a:pPr>
            <a:r>
              <a:rPr lang="en-ZA" sz="3100" b="1" dirty="0">
                <a:solidFill>
                  <a:srgbClr val="1C1475"/>
                </a:solidFill>
                <a:latin typeface="Arial" panose="020B0604020202020204" pitchFamily="34" charset="0"/>
                <a:cs typeface="Arial" panose="020B0604020202020204" pitchFamily="34" charset="0"/>
              </a:rPr>
              <a:t>Recommendation</a:t>
            </a:r>
          </a:p>
        </p:txBody>
      </p:sp>
      <p:sp>
        <p:nvSpPr>
          <p:cNvPr id="3" name="Content Placeholder 2"/>
          <p:cNvSpPr>
            <a:spLocks noGrp="1"/>
          </p:cNvSpPr>
          <p:nvPr>
            <p:ph idx="1"/>
          </p:nvPr>
        </p:nvSpPr>
        <p:spPr>
          <a:xfrm>
            <a:off x="457200" y="2132856"/>
            <a:ext cx="8229600" cy="2592287"/>
          </a:xfrm>
        </p:spPr>
        <p:txBody>
          <a:bodyPr>
            <a:normAutofit/>
          </a:bodyPr>
          <a:lstStyle/>
          <a:p>
            <a:pPr marL="0" indent="0" algn="just">
              <a:lnSpc>
                <a:spcPct val="150000"/>
              </a:lnSpc>
              <a:spcAft>
                <a:spcPts val="0"/>
              </a:spcAft>
              <a:buNone/>
            </a:pPr>
            <a:r>
              <a:rPr lang="en-GB" sz="2800" dirty="0">
                <a:solidFill>
                  <a:srgbClr val="1C1475"/>
                </a:solidFill>
                <a:latin typeface="Arial" panose="020B0604020202020204" pitchFamily="34" charset="0"/>
                <a:ea typeface="Calibri" panose="020F0502020204030204" pitchFamily="34" charset="0"/>
                <a:cs typeface="Arial" panose="020B0604020202020204" pitchFamily="34" charset="0"/>
              </a:rPr>
              <a:t>It is recommended that the Portfolio Committee:</a:t>
            </a:r>
          </a:p>
          <a:p>
            <a:pPr marL="358775" lvl="1" indent="0" algn="just">
              <a:lnSpc>
                <a:spcPct val="134000"/>
              </a:lnSpc>
              <a:spcBef>
                <a:spcPts val="600"/>
              </a:spcBef>
              <a:spcAft>
                <a:spcPts val="600"/>
              </a:spcAft>
              <a:buNone/>
            </a:pPr>
            <a:endParaRPr lang="en-ZA" dirty="0">
              <a:solidFill>
                <a:srgbClr val="1C1475"/>
              </a:solidFill>
              <a:latin typeface="Arial" panose="020B0604020202020204" pitchFamily="34" charset="0"/>
              <a:ea typeface="Calibri" panose="020F0502020204030204" pitchFamily="34" charset="0"/>
              <a:cs typeface="Arial" panose="020B0604020202020204" pitchFamily="34" charset="0"/>
            </a:endParaRPr>
          </a:p>
          <a:p>
            <a:pPr marL="815975" lvl="1" indent="-638175" algn="just">
              <a:lnSpc>
                <a:spcPct val="134000"/>
              </a:lnSpc>
              <a:spcBef>
                <a:spcPts val="600"/>
              </a:spcBef>
              <a:spcAft>
                <a:spcPts val="600"/>
              </a:spcAft>
              <a:buFont typeface="Wingdings" panose="05000000000000000000" pitchFamily="2" charset="2"/>
              <a:buChar char="q"/>
            </a:pPr>
            <a:r>
              <a:rPr lang="en-GB" sz="2600" dirty="0">
                <a:solidFill>
                  <a:srgbClr val="1C1475"/>
                </a:solidFill>
                <a:latin typeface="Arial" panose="020B0604020202020204" pitchFamily="34" charset="0"/>
                <a:ea typeface="Calibri" panose="020F0502020204030204" pitchFamily="34" charset="0"/>
                <a:cs typeface="Arial" panose="020B0604020202020204" pitchFamily="34" charset="0"/>
              </a:rPr>
              <a:t>Notes the IDT’s Performance Report for the 2021/22 financial year</a:t>
            </a:r>
          </a:p>
        </p:txBody>
      </p:sp>
      <p:sp>
        <p:nvSpPr>
          <p:cNvPr id="4" name="Slide Number Placeholder 3"/>
          <p:cNvSpPr>
            <a:spLocks noGrp="1"/>
          </p:cNvSpPr>
          <p:nvPr>
            <p:ph type="sldNum" sz="quarter" idx="12"/>
          </p:nvPr>
        </p:nvSpPr>
        <p:spPr>
          <a:xfrm>
            <a:off x="3505200" y="6218237"/>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657A1C-7470-994B-9344-A665903942CD}"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24BCB48-AFD0-4BD0-9623-9E570D7A79F2}"/>
              </a:ext>
            </a:extLst>
          </p:cNvPr>
          <p:cNvPicPr>
            <a:picLocks noChangeAspect="1"/>
          </p:cNvPicPr>
          <p:nvPr/>
        </p:nvPicPr>
        <p:blipFill>
          <a:blip r:embed="rId2"/>
          <a:stretch>
            <a:fillRect/>
          </a:stretch>
        </p:blipFill>
        <p:spPr>
          <a:xfrm>
            <a:off x="7236296" y="5729974"/>
            <a:ext cx="1763688" cy="610899"/>
          </a:xfrm>
          <a:prstGeom prst="rect">
            <a:avLst/>
          </a:prstGeom>
        </p:spPr>
      </p:pic>
    </p:spTree>
    <p:extLst>
      <p:ext uri="{BB962C8B-B14F-4D97-AF65-F5344CB8AC3E}">
        <p14:creationId xmlns:p14="http://schemas.microsoft.com/office/powerpoint/2010/main" val="3770567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 y="23531"/>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pic>
        <p:nvPicPr>
          <p:cNvPr id="6" name="Picture 6"/>
          <p:cNvPicPr>
            <a:picLocks noChangeAspect="1"/>
          </p:cNvPicPr>
          <p:nvPr/>
        </p:nvPicPr>
        <p:blipFill>
          <a:blip r:embed="rId2"/>
          <a:srcRect l="33104" r="33104"/>
          <a:stretch>
            <a:fillRect/>
          </a:stretch>
        </p:blipFill>
        <p:spPr>
          <a:xfrm>
            <a:off x="570250" y="0"/>
            <a:ext cx="3137654" cy="6741368"/>
          </a:xfrm>
          <a:prstGeom prst="rect">
            <a:avLst/>
          </a:prstGeom>
        </p:spPr>
      </p:pic>
      <p:grpSp>
        <p:nvGrpSpPr>
          <p:cNvPr id="7" name="Group 7"/>
          <p:cNvGrpSpPr/>
          <p:nvPr/>
        </p:nvGrpSpPr>
        <p:grpSpPr>
          <a:xfrm>
            <a:off x="5436096" y="2661992"/>
            <a:ext cx="4179399" cy="837233"/>
            <a:chOff x="1" y="57151"/>
            <a:chExt cx="11145063" cy="2232622"/>
          </a:xfrm>
        </p:grpSpPr>
        <p:sp>
          <p:nvSpPr>
            <p:cNvPr id="8" name="TextBox 8"/>
            <p:cNvSpPr txBox="1"/>
            <p:nvPr/>
          </p:nvSpPr>
          <p:spPr>
            <a:xfrm>
              <a:off x="1" y="57151"/>
              <a:ext cx="11145063" cy="1333699"/>
            </a:xfrm>
            <a:prstGeom prst="rect">
              <a:avLst/>
            </a:prstGeom>
          </p:spPr>
          <p:txBody>
            <a:bodyPr lIns="0" tIns="0" rIns="0" bIns="0" rtlCol="0" anchor="t">
              <a:spAutoFit/>
            </a:bodyPr>
            <a:lstStyle/>
            <a:p>
              <a:pPr>
                <a:lnSpc>
                  <a:spcPts val="3850"/>
                </a:lnSpc>
                <a:spcBef>
                  <a:spcPct val="0"/>
                </a:spcBef>
                <a:defRPr/>
              </a:pPr>
              <a:r>
                <a:rPr lang="en-US" sz="4000" b="1" dirty="0">
                  <a:solidFill>
                    <a:srgbClr val="1C1475"/>
                  </a:solidFill>
                  <a:latin typeface="Arial" panose="020B0604020202020204" pitchFamily="34" charset="0"/>
                  <a:ea typeface="+mj-ea"/>
                  <a:cs typeface="Arial" panose="020B0604020202020204" pitchFamily="34" charset="0"/>
                </a:rPr>
                <a:t>Thank You</a:t>
              </a:r>
            </a:p>
          </p:txBody>
        </p:sp>
        <p:sp>
          <p:nvSpPr>
            <p:cNvPr id="9" name="AutoShape 9"/>
            <p:cNvSpPr/>
            <p:nvPr/>
          </p:nvSpPr>
          <p:spPr>
            <a:xfrm>
              <a:off x="1536172" y="2241450"/>
              <a:ext cx="2728234" cy="48323"/>
            </a:xfrm>
            <a:prstGeom prst="rect">
              <a:avLst/>
            </a:prstGeom>
            <a:solidFill>
              <a:srgbClr val="000000"/>
            </a:solidFill>
          </p:spPr>
        </p:sp>
      </p:grpSp>
      <p:sp>
        <p:nvSpPr>
          <p:cNvPr id="10" name="TextBox 10"/>
          <p:cNvSpPr txBox="1"/>
          <p:nvPr/>
        </p:nvSpPr>
        <p:spPr>
          <a:xfrm rot="-5400000">
            <a:off x="-1184934" y="3293740"/>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11" name="Picture 10">
            <a:extLst>
              <a:ext uri="{FF2B5EF4-FFF2-40B4-BE49-F238E27FC236}">
                <a16:creationId xmlns:a16="http://schemas.microsoft.com/office/drawing/2014/main" id="{9F5AD668-7CF1-442F-AD5A-AF2D1960CE29}"/>
              </a:ext>
            </a:extLst>
          </p:cNvPr>
          <p:cNvPicPr>
            <a:picLocks noChangeAspect="1"/>
          </p:cNvPicPr>
          <p:nvPr/>
        </p:nvPicPr>
        <p:blipFill>
          <a:blip r:embed="rId3"/>
          <a:stretch>
            <a:fillRect/>
          </a:stretch>
        </p:blipFill>
        <p:spPr>
          <a:xfrm>
            <a:off x="7244043" y="5805265"/>
            <a:ext cx="1648437" cy="551088"/>
          </a:xfrm>
          <a:prstGeom prst="rect">
            <a:avLst/>
          </a:prstGeom>
        </p:spPr>
      </p:pic>
    </p:spTree>
    <p:extLst>
      <p:ext uri="{BB962C8B-B14F-4D97-AF65-F5344CB8AC3E}">
        <p14:creationId xmlns:p14="http://schemas.microsoft.com/office/powerpoint/2010/main" val="380762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0250" cy="905567"/>
            <a:chOff x="0" y="0"/>
            <a:chExt cx="1520665" cy="2414845"/>
          </a:xfrm>
        </p:grpSpPr>
        <p:sp>
          <p:nvSpPr>
            <p:cNvPr id="3" name="AutoShape 3"/>
            <p:cNvSpPr/>
            <p:nvPr/>
          </p:nvSpPr>
          <p:spPr>
            <a:xfrm>
              <a:off x="0" y="0"/>
              <a:ext cx="1520665" cy="2414845"/>
            </a:xfrm>
            <a:prstGeom prst="rect">
              <a:avLst/>
            </a:prstGeom>
            <a:solidFill>
              <a:srgbClr val="FFBD59"/>
            </a:solidFill>
          </p:spPr>
        </p:sp>
        <p:grpSp>
          <p:nvGrpSpPr>
            <p:cNvPr id="4" name="Group 4"/>
            <p:cNvGrpSpPr/>
            <p:nvPr/>
          </p:nvGrpSpPr>
          <p:grpSpPr>
            <a:xfrm rot="5400000">
              <a:off x="417032" y="1071309"/>
              <a:ext cx="686600" cy="272228"/>
              <a:chOff x="0" y="0"/>
              <a:chExt cx="1082661" cy="429260"/>
            </a:xfrm>
          </p:grpSpPr>
          <p:sp>
            <p:nvSpPr>
              <p:cNvPr id="5" name="Freeform 5"/>
              <p:cNvSpPr/>
              <p:nvPr/>
            </p:nvSpPr>
            <p:spPr>
              <a:xfrm>
                <a:off x="0" y="-5080"/>
                <a:ext cx="1082661" cy="434340"/>
              </a:xfrm>
              <a:custGeom>
                <a:avLst/>
                <a:gdLst/>
                <a:ahLst/>
                <a:cxnLst/>
                <a:rect l="l" t="t" r="r" b="b"/>
                <a:pathLst>
                  <a:path w="1082661" h="434340">
                    <a:moveTo>
                      <a:pt x="1064881" y="187960"/>
                    </a:moveTo>
                    <a:lnTo>
                      <a:pt x="803261" y="11430"/>
                    </a:lnTo>
                    <a:cubicBezTo>
                      <a:pt x="785481" y="0"/>
                      <a:pt x="762621" y="3810"/>
                      <a:pt x="749921" y="21590"/>
                    </a:cubicBezTo>
                    <a:cubicBezTo>
                      <a:pt x="738491" y="39370"/>
                      <a:pt x="742301" y="62230"/>
                      <a:pt x="760081" y="74930"/>
                    </a:cubicBezTo>
                    <a:lnTo>
                      <a:pt x="918831" y="181610"/>
                    </a:lnTo>
                    <a:lnTo>
                      <a:pt x="0" y="181610"/>
                    </a:lnTo>
                    <a:lnTo>
                      <a:pt x="0" y="257810"/>
                    </a:lnTo>
                    <a:lnTo>
                      <a:pt x="918831" y="257810"/>
                    </a:lnTo>
                    <a:lnTo>
                      <a:pt x="760081" y="364490"/>
                    </a:lnTo>
                    <a:cubicBezTo>
                      <a:pt x="742301" y="375920"/>
                      <a:pt x="738491" y="400050"/>
                      <a:pt x="749921" y="417830"/>
                    </a:cubicBezTo>
                    <a:cubicBezTo>
                      <a:pt x="757541" y="429260"/>
                      <a:pt x="768971" y="434340"/>
                      <a:pt x="781671" y="434340"/>
                    </a:cubicBezTo>
                    <a:cubicBezTo>
                      <a:pt x="789291" y="434340"/>
                      <a:pt x="796911" y="431800"/>
                      <a:pt x="803261" y="427990"/>
                    </a:cubicBezTo>
                    <a:lnTo>
                      <a:pt x="1066151" y="251460"/>
                    </a:lnTo>
                    <a:cubicBezTo>
                      <a:pt x="1076311" y="243840"/>
                      <a:pt x="1082661" y="232410"/>
                      <a:pt x="1082661" y="219710"/>
                    </a:cubicBezTo>
                    <a:cubicBezTo>
                      <a:pt x="1082661" y="207010"/>
                      <a:pt x="1076311" y="195580"/>
                      <a:pt x="1064881" y="187960"/>
                    </a:cubicBezTo>
                    <a:close/>
                  </a:path>
                </a:pathLst>
              </a:custGeom>
              <a:solidFill>
                <a:srgbClr val="FFFFFF"/>
              </a:solidFill>
            </p:spPr>
          </p:sp>
        </p:grpSp>
      </p:grpSp>
      <p:sp>
        <p:nvSpPr>
          <p:cNvPr id="6" name="TextBox 6"/>
          <p:cNvSpPr txBox="1"/>
          <p:nvPr/>
        </p:nvSpPr>
        <p:spPr>
          <a:xfrm rot="-5400000">
            <a:off x="-1210834" y="3908735"/>
            <a:ext cx="3001443" cy="153888"/>
          </a:xfrm>
          <a:prstGeom prst="rect">
            <a:avLst/>
          </a:prstGeom>
        </p:spPr>
        <p:txBody>
          <a:bodyPr lIns="0" tIns="0" rIns="0" bIns="0" rtlCol="0" anchor="t">
            <a:spAutoFit/>
          </a:bodyPr>
          <a:lstStyle/>
          <a:p>
            <a:pPr lvl="0">
              <a:defRPr/>
            </a:pPr>
            <a:r>
              <a:rPr lang="en-ZA" sz="1000" b="1" dirty="0">
                <a:solidFill>
                  <a:srgbClr val="1C1475"/>
                </a:solidFill>
                <a:latin typeface="Arial" panose="020B0604020202020204" pitchFamily="34" charset="0"/>
                <a:cs typeface="Arial" panose="020B0604020202020204" pitchFamily="34" charset="0"/>
              </a:rPr>
              <a:t>2021/22 Annual Performance Report</a:t>
            </a:r>
          </a:p>
        </p:txBody>
      </p:sp>
      <p:pic>
        <p:nvPicPr>
          <p:cNvPr id="7" name="Picture 7"/>
          <p:cNvPicPr>
            <a:picLocks noChangeAspect="1"/>
          </p:cNvPicPr>
          <p:nvPr/>
        </p:nvPicPr>
        <p:blipFill>
          <a:blip r:embed="rId2"/>
          <a:srcRect l="33104" r="33104"/>
          <a:stretch>
            <a:fillRect/>
          </a:stretch>
        </p:blipFill>
        <p:spPr>
          <a:xfrm>
            <a:off x="570250" y="0"/>
            <a:ext cx="2346416" cy="5589240"/>
          </a:xfrm>
          <a:prstGeom prst="rect">
            <a:avLst/>
          </a:prstGeom>
        </p:spPr>
      </p:pic>
      <p:sp>
        <p:nvSpPr>
          <p:cNvPr id="27" name="Rectangle 26"/>
          <p:cNvSpPr/>
          <p:nvPr/>
        </p:nvSpPr>
        <p:spPr>
          <a:xfrm>
            <a:off x="2887570" y="2137416"/>
            <a:ext cx="6120680" cy="1555619"/>
          </a:xfrm>
          <a:prstGeom prst="rect">
            <a:avLst/>
          </a:prstGeom>
        </p:spPr>
        <p:txBody>
          <a:bodyPr wrap="square">
            <a:spAutoFit/>
          </a:bodyPr>
          <a:lstStyle/>
          <a:p>
            <a:pPr algn="ctr">
              <a:lnSpc>
                <a:spcPct val="125000"/>
              </a:lnSpc>
              <a:spcBef>
                <a:spcPts val="600"/>
              </a:spcBef>
              <a:spcAft>
                <a:spcPts val="600"/>
              </a:spcAft>
            </a:pPr>
            <a:r>
              <a:rPr lang="en-ZA" sz="4000" b="1" dirty="0">
                <a:solidFill>
                  <a:srgbClr val="1C1475"/>
                </a:solidFill>
                <a:latin typeface="Arial" panose="020B0604020202020204" pitchFamily="34" charset="0"/>
                <a:cs typeface="Arial" panose="020B0604020202020204" pitchFamily="34" charset="0"/>
              </a:rPr>
              <a:t>Organisational and Operational Context</a:t>
            </a:r>
          </a:p>
        </p:txBody>
      </p:sp>
      <p:pic>
        <p:nvPicPr>
          <p:cNvPr id="10" name="Picture 9">
            <a:extLst>
              <a:ext uri="{FF2B5EF4-FFF2-40B4-BE49-F238E27FC236}">
                <a16:creationId xmlns:a16="http://schemas.microsoft.com/office/drawing/2014/main" id="{9F5AD668-7CF1-442F-AD5A-AF2D1960CE29}"/>
              </a:ext>
            </a:extLst>
          </p:cNvPr>
          <p:cNvPicPr>
            <a:picLocks noChangeAspect="1"/>
          </p:cNvPicPr>
          <p:nvPr/>
        </p:nvPicPr>
        <p:blipFill>
          <a:blip r:embed="rId3"/>
          <a:stretch>
            <a:fillRect/>
          </a:stretch>
        </p:blipFill>
        <p:spPr>
          <a:xfrm>
            <a:off x="7244043" y="5830451"/>
            <a:ext cx="1648437" cy="525901"/>
          </a:xfrm>
          <a:prstGeom prst="rect">
            <a:avLst/>
          </a:prstGeom>
        </p:spPr>
      </p:pic>
    </p:spTree>
    <p:extLst>
      <p:ext uri="{BB962C8B-B14F-4D97-AF65-F5344CB8AC3E}">
        <p14:creationId xmlns:p14="http://schemas.microsoft.com/office/powerpoint/2010/main" val="53030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7999"/>
          </a:xfrm>
          <a:prstGeom prst="rect">
            <a:avLst/>
          </a:prstGeom>
        </p:spPr>
      </p:pic>
      <p:sp>
        <p:nvSpPr>
          <p:cNvPr id="2" name="Slide Number Placeholder 1"/>
          <p:cNvSpPr>
            <a:spLocks noGrp="1"/>
          </p:cNvSpPr>
          <p:nvPr>
            <p:ph type="sldNum" sz="quarter" idx="12"/>
          </p:nvPr>
        </p:nvSpPr>
        <p:spPr>
          <a:xfrm>
            <a:off x="2987824" y="617378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3" name="Rectangle 2"/>
          <p:cNvSpPr/>
          <p:nvPr/>
        </p:nvSpPr>
        <p:spPr>
          <a:xfrm>
            <a:off x="336848" y="971208"/>
            <a:ext cx="8277944" cy="5239832"/>
          </a:xfrm>
          <a:prstGeom prst="rect">
            <a:avLst/>
          </a:prstGeom>
        </p:spPr>
        <p:txBody>
          <a:bodyPr wrap="square">
            <a:spAutoFit/>
          </a:bodyPr>
          <a:lstStyle/>
          <a:p>
            <a:pPr marL="447675" marR="0" lvl="0" indent="-447675" algn="just" defTabSz="457200" rtl="0" eaLnBrk="1" fontAlgn="auto" latinLnBrk="0" hangingPunct="1">
              <a:lnSpc>
                <a:spcPct val="114000"/>
              </a:lnSpc>
              <a:spcBef>
                <a:spcPts val="600"/>
              </a:spcBef>
              <a:spcAft>
                <a:spcPts val="60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The Independent Development Trust (IDT) is listed as a Schedule 2 entity in terms of the Public Finance Management Act (PFMA)</a:t>
            </a:r>
          </a:p>
          <a:p>
            <a:pPr marL="447675" marR="0" lvl="0" indent="-447675" algn="just" defTabSz="457200" rtl="0" eaLnBrk="1" fontAlgn="auto" latinLnBrk="0" hangingPunct="1">
              <a:lnSpc>
                <a:spcPct val="114000"/>
              </a:lnSpc>
              <a:spcBef>
                <a:spcPts val="600"/>
              </a:spcBef>
              <a:spcAft>
                <a:spcPts val="60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It supports the delivery of public social infrastructure as a contribution to the achievement of national development goals</a:t>
            </a:r>
          </a:p>
          <a:p>
            <a:pPr marL="447675" marR="0" lvl="0" indent="-447675" algn="just" defTabSz="457200" rtl="0" eaLnBrk="1" fontAlgn="auto" latinLnBrk="0" hangingPunct="1">
              <a:lnSpc>
                <a:spcPct val="114000"/>
              </a:lnSpc>
              <a:spcBef>
                <a:spcPts val="600"/>
              </a:spcBef>
              <a:spcAft>
                <a:spcPts val="60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rPr>
              <a:t>The entity generates its revenue mainly from management fees derived from managing the implementation of social infrastructure projects on behalf of the government.</a:t>
            </a:r>
          </a:p>
          <a:p>
            <a:pPr marL="447675" indent="-447675" algn="just">
              <a:lnSpc>
                <a:spcPct val="114000"/>
              </a:lnSpc>
              <a:spcBef>
                <a:spcPts val="600"/>
              </a:spcBef>
              <a:spcAft>
                <a:spcPts val="600"/>
              </a:spcAft>
              <a:buFont typeface="Wingdings" panose="05000000000000000000" pitchFamily="2" charset="2"/>
              <a:buChar char="q"/>
              <a:defRPr/>
            </a:pPr>
            <a:r>
              <a:rPr lang="en-GB" sz="2000" dirty="0">
                <a:solidFill>
                  <a:srgbClr val="1C1475"/>
                </a:solidFill>
                <a:latin typeface="Arial" panose="020B0604020202020204" pitchFamily="34" charset="0"/>
                <a:cs typeface="Arial" panose="020B0604020202020204" pitchFamily="34" charset="0"/>
              </a:rPr>
              <a:t>The 2021/22 reporting period represents the first complete reporting period in four years that the IDT had a fully functional and complete Accounting Authority since the appointment of a new Board of Trustees, which took office during the course of the second quarter of the 2021/22 financial year.</a:t>
            </a:r>
            <a:endParaRPr lang="en-ZA" sz="2000" dirty="0">
              <a:solidFill>
                <a:srgbClr val="1C1475"/>
              </a:solidFill>
              <a:latin typeface="Arial" panose="020B0604020202020204" pitchFamily="34" charset="0"/>
              <a:cs typeface="Arial" panose="020B0604020202020204" pitchFamily="34" charset="0"/>
            </a:endParaRPr>
          </a:p>
          <a:p>
            <a:pPr marL="447675" marR="0" lvl="0" indent="-447675" algn="just" defTabSz="457200" rtl="0" eaLnBrk="1" fontAlgn="auto" latinLnBrk="0" hangingPunct="1">
              <a:lnSpc>
                <a:spcPct val="114000"/>
              </a:lnSpc>
              <a:spcBef>
                <a:spcPts val="600"/>
              </a:spcBef>
              <a:spcAft>
                <a:spcPts val="600"/>
              </a:spcAft>
              <a:buClrTx/>
              <a:buSzTx/>
              <a:buFont typeface="Wingdings" panose="05000000000000000000" pitchFamily="2" charset="2"/>
              <a:buChar char="q"/>
              <a:tabLst/>
              <a:defRPr/>
            </a:pPr>
            <a:endParaRPr kumimoji="0" lang="en-ZA" sz="2000" b="0" i="0" u="none" strike="noStrike" kern="1200" cap="none" spc="0" normalizeH="0" baseline="0" noProof="0" dirty="0">
              <a:ln>
                <a:noFill/>
              </a:ln>
              <a:solidFill>
                <a:srgbClr val="1C1475"/>
              </a:solidFill>
              <a:effectLst/>
              <a:uLnTx/>
              <a:uFillTx/>
              <a:latin typeface="Arial" panose="020B0604020202020204" pitchFamily="34" charset="0"/>
              <a:cs typeface="Arial" panose="020B0604020202020204" pitchFamily="34" charset="0"/>
            </a:endParaRPr>
          </a:p>
        </p:txBody>
      </p:sp>
      <p:sp>
        <p:nvSpPr>
          <p:cNvPr id="4" name="Title 1"/>
          <p:cNvSpPr txBox="1">
            <a:spLocks/>
          </p:cNvSpPr>
          <p:nvPr/>
        </p:nvSpPr>
        <p:spPr>
          <a:xfrm>
            <a:off x="251520" y="407799"/>
            <a:ext cx="8373616" cy="56340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Black" panose="020B0A04020102020204" pitchFamily="34" charset="0"/>
                <a:ea typeface="+mj-ea"/>
                <a:cs typeface="Arial"/>
              </a:rPr>
              <a:t>Background / Introduction</a:t>
            </a:r>
            <a:endParaRPr kumimoji="0" lang="en-ZA" sz="3000" b="1" i="0" u="none" strike="noStrike" kern="1200" cap="none" spc="0" normalizeH="0" baseline="0" noProof="0" dirty="0">
              <a:ln>
                <a:noFill/>
              </a:ln>
              <a:solidFill>
                <a:srgbClr val="1C1475"/>
              </a:solidFill>
              <a:effectLst/>
              <a:uLnTx/>
              <a:uFillTx/>
              <a:latin typeface="Arial Black" panose="020B0A04020102020204" pitchFamily="34" charset="0"/>
              <a:ea typeface="+mj-ea"/>
              <a:cs typeface="Arial"/>
            </a:endParaRPr>
          </a:p>
        </p:txBody>
      </p:sp>
      <p:pic>
        <p:nvPicPr>
          <p:cNvPr id="7" name="Picture 6">
            <a:extLst>
              <a:ext uri="{FF2B5EF4-FFF2-40B4-BE49-F238E27FC236}">
                <a16:creationId xmlns:a16="http://schemas.microsoft.com/office/drawing/2014/main" id="{7D8D8D9D-BF89-40F9-B51E-EC78FD64A013}"/>
              </a:ext>
            </a:extLst>
          </p:cNvPr>
          <p:cNvPicPr>
            <a:picLocks noChangeAspect="1"/>
          </p:cNvPicPr>
          <p:nvPr/>
        </p:nvPicPr>
        <p:blipFill>
          <a:blip r:embed="rId3"/>
          <a:stretch>
            <a:fillRect/>
          </a:stretch>
        </p:blipFill>
        <p:spPr>
          <a:xfrm>
            <a:off x="7188894" y="5745911"/>
            <a:ext cx="1618258" cy="563409"/>
          </a:xfrm>
          <a:prstGeom prst="rect">
            <a:avLst/>
          </a:prstGeom>
        </p:spPr>
      </p:pic>
    </p:spTree>
    <p:extLst>
      <p:ext uri="{BB962C8B-B14F-4D97-AF65-F5344CB8AC3E}">
        <p14:creationId xmlns:p14="http://schemas.microsoft.com/office/powerpoint/2010/main" val="389425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1"/>
            <a:ext cx="9143999" cy="6858001"/>
          </a:xfrm>
          <a:prstGeom prst="rect">
            <a:avLst/>
          </a:prstGeom>
        </p:spPr>
      </p:pic>
      <p:sp>
        <p:nvSpPr>
          <p:cNvPr id="2" name="Slide Number Placeholder 1"/>
          <p:cNvSpPr>
            <a:spLocks noGrp="1"/>
          </p:cNvSpPr>
          <p:nvPr>
            <p:ph type="sldNum" sz="quarter" idx="12"/>
          </p:nvPr>
        </p:nvSpPr>
        <p:spPr>
          <a:xfrm>
            <a:off x="3408556" y="6230350"/>
            <a:ext cx="2133600" cy="365125"/>
          </a:xfrm>
        </p:spPr>
        <p:txBody>
          <a:bodyPr/>
          <a:lstStyle/>
          <a:p>
            <a:pPr algn="ctr"/>
            <a:fld id="{56470509-4FFF-1E4E-85FD-411CA10C777F}" type="slidenum">
              <a:rPr lang="en-US" sz="1600" smtClean="0">
                <a:solidFill>
                  <a:schemeClr val="accent1">
                    <a:lumMod val="50000"/>
                  </a:schemeClr>
                </a:solidFill>
              </a:rPr>
              <a:pPr algn="ctr"/>
              <a:t>6</a:t>
            </a:fld>
            <a:endParaRPr lang="en-US" sz="1600" dirty="0">
              <a:solidFill>
                <a:schemeClr val="accent1">
                  <a:lumMod val="50000"/>
                </a:schemeClr>
              </a:solidFill>
            </a:endParaRPr>
          </a:p>
        </p:txBody>
      </p:sp>
      <p:sp>
        <p:nvSpPr>
          <p:cNvPr id="3" name="Rectangle 2"/>
          <p:cNvSpPr/>
          <p:nvPr/>
        </p:nvSpPr>
        <p:spPr>
          <a:xfrm>
            <a:off x="390364" y="1289863"/>
            <a:ext cx="8363272" cy="4760983"/>
          </a:xfrm>
          <a:prstGeom prst="rect">
            <a:avLst/>
          </a:prstGeom>
        </p:spPr>
        <p:txBody>
          <a:bodyPr wrap="square">
            <a:spAutoFit/>
          </a:bodyPr>
          <a:lstStyle/>
          <a:p>
            <a:pPr marL="450850" indent="-450850" algn="just">
              <a:lnSpc>
                <a:spcPct val="125000"/>
              </a:lnSpc>
              <a:spcBef>
                <a:spcPts val="400"/>
              </a:spcBef>
              <a:spcAft>
                <a:spcPts val="400"/>
              </a:spcAft>
              <a:buFont typeface="Wingdings" panose="05000000000000000000" pitchFamily="2" charset="2"/>
              <a:buChar char="q"/>
            </a:pPr>
            <a:r>
              <a:rPr lang="en-GB" sz="2200" b="1" dirty="0">
                <a:solidFill>
                  <a:srgbClr val="1C1475"/>
                </a:solidFill>
                <a:latin typeface="Arial" panose="020B0604020202020204" pitchFamily="34" charset="0"/>
                <a:cs typeface="Arial" panose="020B0604020202020204" pitchFamily="34" charset="0"/>
              </a:rPr>
              <a:t>The IDT service delivery environment during the 2021/22 financial year was characterised by amongst others, the following socio-economic factors: -</a:t>
            </a:r>
            <a:endParaRPr lang="en-ZA" sz="2200" b="1" dirty="0">
              <a:solidFill>
                <a:srgbClr val="1C1475"/>
              </a:solidFill>
              <a:latin typeface="Arial" panose="020B0604020202020204" pitchFamily="34" charset="0"/>
              <a:cs typeface="Arial" panose="020B0604020202020204" pitchFamily="34" charset="0"/>
            </a:endParaRPr>
          </a:p>
          <a:p>
            <a:pPr marL="811213" lvl="1" indent="-366713" algn="just">
              <a:lnSpc>
                <a:spcPct val="125000"/>
              </a:lnSpc>
              <a:spcBef>
                <a:spcPts val="600"/>
              </a:spcBef>
              <a:spcAft>
                <a:spcPts val="600"/>
              </a:spcAft>
              <a:buFont typeface="Arial" panose="020B0604020202020204" pitchFamily="34" charset="0"/>
              <a:buChar char="-"/>
            </a:pPr>
            <a:r>
              <a:rPr lang="en-GB" sz="2000" dirty="0">
                <a:solidFill>
                  <a:srgbClr val="1C1475"/>
                </a:solidFill>
                <a:latin typeface="Arial" panose="020B0604020202020204" pitchFamily="34" charset="0"/>
                <a:cs typeface="Arial" panose="020B0604020202020204" pitchFamily="34" charset="0"/>
              </a:rPr>
              <a:t>A subdued economic growth rate</a:t>
            </a:r>
          </a:p>
          <a:p>
            <a:pPr marL="811213" lvl="1" indent="-366713" algn="just">
              <a:lnSpc>
                <a:spcPct val="125000"/>
              </a:lnSpc>
              <a:spcBef>
                <a:spcPts val="600"/>
              </a:spcBef>
              <a:spcAft>
                <a:spcPts val="600"/>
              </a:spcAft>
              <a:buFont typeface="Arial" panose="020B0604020202020204" pitchFamily="34" charset="0"/>
              <a:buChar char="-"/>
            </a:pPr>
            <a:r>
              <a:rPr lang="en-ZA" sz="2000" dirty="0">
                <a:solidFill>
                  <a:srgbClr val="1C1475"/>
                </a:solidFill>
                <a:latin typeface="Arial" panose="020B0604020202020204" pitchFamily="34" charset="0"/>
                <a:cs typeface="Arial" panose="020B0604020202020204" pitchFamily="34" charset="0"/>
              </a:rPr>
              <a:t>Construction sector was under significant pressure as spending on infrastructure declined.  </a:t>
            </a:r>
          </a:p>
          <a:p>
            <a:pPr marL="811213" lvl="1" indent="-366713" algn="just">
              <a:lnSpc>
                <a:spcPct val="125000"/>
              </a:lnSpc>
              <a:spcBef>
                <a:spcPts val="600"/>
              </a:spcBef>
              <a:spcAft>
                <a:spcPts val="600"/>
              </a:spcAft>
              <a:buFont typeface="Arial" panose="020B0604020202020204" pitchFamily="34" charset="0"/>
              <a:buChar char="-"/>
            </a:pPr>
            <a:r>
              <a:rPr lang="en-ZA" sz="2000" dirty="0">
                <a:solidFill>
                  <a:srgbClr val="1C1475"/>
                </a:solidFill>
                <a:latin typeface="Arial" panose="020B0604020202020204" pitchFamily="34" charset="0"/>
                <a:cs typeface="Arial" panose="020B0604020202020204" pitchFamily="34" charset="0"/>
              </a:rPr>
              <a:t>The industry was experiencing shrinking profit margins, cost overruns, labour disruptions and poor productivity, </a:t>
            </a:r>
          </a:p>
          <a:p>
            <a:pPr marL="811213" lvl="1" indent="-366713" algn="just">
              <a:lnSpc>
                <a:spcPct val="125000"/>
              </a:lnSpc>
              <a:spcBef>
                <a:spcPts val="600"/>
              </a:spcBef>
              <a:spcAft>
                <a:spcPts val="600"/>
              </a:spcAft>
              <a:buFont typeface="Arial" panose="020B0604020202020204" pitchFamily="34" charset="0"/>
              <a:buChar char="-"/>
            </a:pPr>
            <a:r>
              <a:rPr lang="en-ZA" sz="2000" dirty="0">
                <a:solidFill>
                  <a:srgbClr val="1C1475"/>
                </a:solidFill>
                <a:latin typeface="Arial" panose="020B0604020202020204" pitchFamily="34" charset="0"/>
                <a:cs typeface="Arial" panose="020B0604020202020204" pitchFamily="34" charset="0"/>
              </a:rPr>
              <a:t>Rising cost of inputs.</a:t>
            </a:r>
          </a:p>
          <a:p>
            <a:pPr marL="450850" lvl="1" algn="just">
              <a:lnSpc>
                <a:spcPct val="125000"/>
              </a:lnSpc>
              <a:spcBef>
                <a:spcPts val="600"/>
              </a:spcBef>
              <a:spcAft>
                <a:spcPts val="600"/>
              </a:spcAft>
            </a:pPr>
            <a:endParaRPr lang="en-ZA" sz="2000" dirty="0">
              <a:solidFill>
                <a:srgbClr val="1C1475"/>
              </a:solidFill>
              <a:latin typeface="Arial" panose="020B0604020202020204" pitchFamily="34" charset="0"/>
              <a:cs typeface="Arial" panose="020B0604020202020204" pitchFamily="34" charset="0"/>
            </a:endParaRPr>
          </a:p>
        </p:txBody>
      </p:sp>
      <p:sp>
        <p:nvSpPr>
          <p:cNvPr id="4" name="Title 1"/>
          <p:cNvSpPr txBox="1">
            <a:spLocks/>
          </p:cNvSpPr>
          <p:nvPr/>
        </p:nvSpPr>
        <p:spPr>
          <a:xfrm>
            <a:off x="289124" y="424142"/>
            <a:ext cx="7354256" cy="63408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rgbClr val="1C1475"/>
                </a:solidFill>
                <a:latin typeface="Arial" panose="020B0604020202020204" pitchFamily="34" charset="0"/>
                <a:cs typeface="Arial" panose="020B0604020202020204" pitchFamily="34" charset="0"/>
              </a:rPr>
              <a:t>2021/22 Operating Environment</a:t>
            </a:r>
          </a:p>
        </p:txBody>
      </p:sp>
      <p:pic>
        <p:nvPicPr>
          <p:cNvPr id="8" name="Picture 7">
            <a:extLst>
              <a:ext uri="{FF2B5EF4-FFF2-40B4-BE49-F238E27FC236}">
                <a16:creationId xmlns:a16="http://schemas.microsoft.com/office/drawing/2014/main" id="{7D8D8D9D-BF89-40F9-B51E-EC78FD64A013}"/>
              </a:ext>
            </a:extLst>
          </p:cNvPr>
          <p:cNvPicPr>
            <a:picLocks noChangeAspect="1"/>
          </p:cNvPicPr>
          <p:nvPr/>
        </p:nvPicPr>
        <p:blipFill>
          <a:blip r:embed="rId3"/>
          <a:stretch>
            <a:fillRect/>
          </a:stretch>
        </p:blipFill>
        <p:spPr>
          <a:xfrm>
            <a:off x="7188894" y="5745911"/>
            <a:ext cx="1618258" cy="563409"/>
          </a:xfrm>
          <a:prstGeom prst="rect">
            <a:avLst/>
          </a:prstGeom>
        </p:spPr>
      </p:pic>
    </p:spTree>
    <p:extLst>
      <p:ext uri="{BB962C8B-B14F-4D97-AF65-F5344CB8AC3E}">
        <p14:creationId xmlns:p14="http://schemas.microsoft.com/office/powerpoint/2010/main" val="82507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1"/>
            <a:ext cx="9143999" cy="6858001"/>
          </a:xfrm>
          <a:prstGeom prst="rect">
            <a:avLst/>
          </a:prstGeom>
        </p:spPr>
      </p:pic>
      <p:sp>
        <p:nvSpPr>
          <p:cNvPr id="2" name="Slide Number Placeholder 1"/>
          <p:cNvSpPr>
            <a:spLocks noGrp="1"/>
          </p:cNvSpPr>
          <p:nvPr>
            <p:ph type="sldNum" sz="quarter" idx="12"/>
          </p:nvPr>
        </p:nvSpPr>
        <p:spPr>
          <a:xfrm>
            <a:off x="3416160" y="6083758"/>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3" name="Rectangle 2"/>
          <p:cNvSpPr/>
          <p:nvPr/>
        </p:nvSpPr>
        <p:spPr>
          <a:xfrm>
            <a:off x="154880" y="1151651"/>
            <a:ext cx="8640960" cy="3407984"/>
          </a:xfrm>
          <a:prstGeom prst="rect">
            <a:avLst/>
          </a:prstGeom>
        </p:spPr>
        <p:txBody>
          <a:bodyPr wrap="square">
            <a:spAutoFit/>
          </a:bodyPr>
          <a:lstStyle/>
          <a:p>
            <a:pPr marL="450850" marR="0" lvl="0" indent="-450850" algn="just" defTabSz="457200" rtl="0" eaLnBrk="1" fontAlgn="auto" latinLnBrk="0" hangingPunct="1">
              <a:lnSpc>
                <a:spcPct val="110000"/>
              </a:lnSpc>
              <a:spcBef>
                <a:spcPts val="200"/>
              </a:spcBef>
              <a:spcAft>
                <a:spcPts val="200"/>
              </a:spcAft>
              <a:buClrTx/>
              <a:buSzTx/>
              <a:buFont typeface="Wingdings" panose="05000000000000000000" pitchFamily="2" charset="2"/>
              <a:buChar char="q"/>
              <a:tabLst/>
              <a:defRPr/>
            </a:pPr>
            <a:r>
              <a:rPr lang="en-GB" sz="2000" b="1" dirty="0">
                <a:solidFill>
                  <a:srgbClr val="1C1475"/>
                </a:solidFill>
                <a:latin typeface="Arial" panose="020B0604020202020204" pitchFamily="34" charset="0"/>
                <a:cs typeface="Arial" panose="020B0604020202020204" pitchFamily="34" charset="0"/>
              </a:rPr>
              <a:t>The IDT service delivery environment during the 2021/22 financial year was characterised by amongst others, the following socio-economic factors:-</a:t>
            </a:r>
            <a:endParaRPr lang="en-ZA" sz="2000" b="1" dirty="0">
              <a:solidFill>
                <a:srgbClr val="1C1475"/>
              </a:solidFill>
              <a:latin typeface="Arial" panose="020B0604020202020204" pitchFamily="34" charset="0"/>
              <a:cs typeface="Arial" panose="020B0604020202020204" pitchFamily="34" charset="0"/>
            </a:endParaRPr>
          </a:p>
          <a:p>
            <a:pPr marL="450850" lvl="1" indent="-450850" algn="just">
              <a:lnSpc>
                <a:spcPct val="125000"/>
              </a:lnSpc>
              <a:spcBef>
                <a:spcPts val="600"/>
              </a:spcBef>
              <a:spcAft>
                <a:spcPts val="600"/>
              </a:spcAft>
              <a:buFont typeface="Arial" panose="020B0604020202020204" pitchFamily="34" charset="0"/>
              <a:buChar char="-"/>
            </a:pPr>
            <a:r>
              <a:rPr lang="en-GB" dirty="0">
                <a:solidFill>
                  <a:srgbClr val="1C1475"/>
                </a:solidFill>
                <a:latin typeface="Arial" panose="020B0604020202020204" pitchFamily="34" charset="0"/>
                <a:cs typeface="Arial" panose="020B0604020202020204" pitchFamily="34" charset="0"/>
              </a:rPr>
              <a:t>Demand for localisation of development benefits emphasising local procurement supplies for programmes, e.g. using local suppliers, creation and extension of job opportunities to local community members first;</a:t>
            </a:r>
            <a:endParaRPr lang="en-ZA" dirty="0">
              <a:solidFill>
                <a:srgbClr val="1C1475"/>
              </a:solidFill>
              <a:latin typeface="Arial" panose="020B0604020202020204" pitchFamily="34" charset="0"/>
              <a:cs typeface="Arial" panose="020B0604020202020204" pitchFamily="34" charset="0"/>
            </a:endParaRPr>
          </a:p>
          <a:p>
            <a:pPr marL="450850" lvl="1" indent="-450850" algn="just">
              <a:lnSpc>
                <a:spcPct val="125000"/>
              </a:lnSpc>
              <a:spcBef>
                <a:spcPts val="600"/>
              </a:spcBef>
              <a:spcAft>
                <a:spcPts val="600"/>
              </a:spcAft>
              <a:buFont typeface="Arial" panose="020B0604020202020204" pitchFamily="34" charset="0"/>
              <a:buChar char="-"/>
            </a:pPr>
            <a:r>
              <a:rPr lang="en-GB" dirty="0">
                <a:solidFill>
                  <a:srgbClr val="1C1475"/>
                </a:solidFill>
                <a:latin typeface="Arial" panose="020B0604020202020204" pitchFamily="34" charset="0"/>
                <a:cs typeface="Arial" panose="020B0604020202020204" pitchFamily="34" charset="0"/>
              </a:rPr>
              <a:t>The proliferation of construction sector 'transformation forums' demanding participation in project implementation through subcontracting, leading to disruption of construction project work schedules;</a:t>
            </a:r>
          </a:p>
        </p:txBody>
      </p:sp>
      <p:sp>
        <p:nvSpPr>
          <p:cNvPr id="4" name="Title 1"/>
          <p:cNvSpPr txBox="1">
            <a:spLocks/>
          </p:cNvSpPr>
          <p:nvPr/>
        </p:nvSpPr>
        <p:spPr>
          <a:xfrm>
            <a:off x="451560" y="258784"/>
            <a:ext cx="7210240" cy="63408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ZA" sz="2800" b="1" dirty="0">
                <a:solidFill>
                  <a:srgbClr val="1C1475"/>
                </a:solidFill>
                <a:latin typeface="Arial" panose="020B0604020202020204" pitchFamily="34" charset="0"/>
                <a:cs typeface="Arial" panose="020B0604020202020204" pitchFamily="34" charset="0"/>
              </a:rPr>
              <a:t>2021/22 Operating Environment (cont.)</a:t>
            </a:r>
          </a:p>
        </p:txBody>
      </p:sp>
      <p:pic>
        <p:nvPicPr>
          <p:cNvPr id="7" name="Picture 6">
            <a:extLst>
              <a:ext uri="{FF2B5EF4-FFF2-40B4-BE49-F238E27FC236}">
                <a16:creationId xmlns:a16="http://schemas.microsoft.com/office/drawing/2014/main" id="{7D8D8D9D-BF89-40F9-B51E-EC78FD64A013}"/>
              </a:ext>
            </a:extLst>
          </p:cNvPr>
          <p:cNvPicPr>
            <a:picLocks noChangeAspect="1"/>
          </p:cNvPicPr>
          <p:nvPr/>
        </p:nvPicPr>
        <p:blipFill>
          <a:blip r:embed="rId3"/>
          <a:stretch>
            <a:fillRect/>
          </a:stretch>
        </p:blipFill>
        <p:spPr>
          <a:xfrm>
            <a:off x="7188894" y="5745911"/>
            <a:ext cx="1618258" cy="563409"/>
          </a:xfrm>
          <a:prstGeom prst="rect">
            <a:avLst/>
          </a:prstGeom>
        </p:spPr>
      </p:pic>
    </p:spTree>
    <p:extLst>
      <p:ext uri="{BB962C8B-B14F-4D97-AF65-F5344CB8AC3E}">
        <p14:creationId xmlns:p14="http://schemas.microsoft.com/office/powerpoint/2010/main" val="222812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7" y="-297"/>
            <a:ext cx="9144793" cy="6858594"/>
          </a:xfrm>
          <a:prstGeom prst="rect">
            <a:avLst/>
          </a:prstGeom>
        </p:spPr>
      </p:pic>
      <p:sp>
        <p:nvSpPr>
          <p:cNvPr id="2" name="Slide Number Placeholder 1"/>
          <p:cNvSpPr>
            <a:spLocks noGrp="1"/>
          </p:cNvSpPr>
          <p:nvPr>
            <p:ph type="sldNum" sz="quarter" idx="12"/>
          </p:nvPr>
        </p:nvSpPr>
        <p:spPr>
          <a:xfrm>
            <a:off x="3275856" y="6173789"/>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8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3" name="Rectangle 2"/>
          <p:cNvSpPr/>
          <p:nvPr/>
        </p:nvSpPr>
        <p:spPr>
          <a:xfrm>
            <a:off x="402195" y="1193631"/>
            <a:ext cx="8404957" cy="4697696"/>
          </a:xfrm>
          <a:prstGeom prst="rect">
            <a:avLst/>
          </a:prstGeom>
        </p:spPr>
        <p:txBody>
          <a:bodyPr wrap="square">
            <a:spAutoFit/>
          </a:bodyPr>
          <a:lstStyle/>
          <a:p>
            <a:pPr marL="450850" marR="0" lvl="0" indent="-450850" algn="just" defTabSz="457200" rtl="0" eaLnBrk="1" fontAlgn="auto" latinLnBrk="0" hangingPunct="1">
              <a:lnSpc>
                <a:spcPct val="110000"/>
              </a:lnSpc>
              <a:spcBef>
                <a:spcPts val="200"/>
              </a:spcBef>
              <a:spcAft>
                <a:spcPts val="200"/>
              </a:spcAft>
              <a:buClrTx/>
              <a:buSzTx/>
              <a:buFont typeface="Wingdings" panose="05000000000000000000" pitchFamily="2" charset="2"/>
              <a:buChar char="q"/>
              <a:tabLst/>
              <a:defRPr/>
            </a:pPr>
            <a:r>
              <a:rPr lang="en-GB" sz="2200" b="1" dirty="0">
                <a:solidFill>
                  <a:srgbClr val="1C1475"/>
                </a:solidFill>
                <a:latin typeface="Arial" panose="020B0604020202020204" pitchFamily="34" charset="0"/>
                <a:cs typeface="Arial" panose="020B0604020202020204" pitchFamily="34" charset="0"/>
              </a:rPr>
              <a:t>The IDT service delivery environment during the 2021/22 financial year was characterised by amongst others, the following socio-economic factors: -</a:t>
            </a:r>
            <a:endParaRPr lang="en-ZA" sz="2200" b="1" dirty="0">
              <a:solidFill>
                <a:srgbClr val="1C1475"/>
              </a:solidFill>
              <a:latin typeface="Arial" panose="020B0604020202020204" pitchFamily="34" charset="0"/>
              <a:cs typeface="Arial" panose="020B0604020202020204" pitchFamily="34" charset="0"/>
            </a:endParaRPr>
          </a:p>
          <a:p>
            <a:pPr marL="450850" lvl="1" indent="-450850" algn="just">
              <a:lnSpc>
                <a:spcPct val="125000"/>
              </a:lnSpc>
              <a:spcBef>
                <a:spcPts val="600"/>
              </a:spcBef>
              <a:spcAft>
                <a:spcPts val="600"/>
              </a:spcAft>
              <a:buFont typeface="Arial" panose="020B0604020202020204" pitchFamily="34" charset="0"/>
              <a:buChar char="-"/>
            </a:pPr>
            <a:r>
              <a:rPr lang="en-GB" sz="2000" dirty="0">
                <a:solidFill>
                  <a:srgbClr val="1C1475"/>
                </a:solidFill>
                <a:latin typeface="Arial" panose="020B0604020202020204" pitchFamily="34" charset="0"/>
                <a:cs typeface="Arial" panose="020B0604020202020204" pitchFamily="34" charset="0"/>
              </a:rPr>
              <a:t>Demand for inclusive development approaches, for example, design of programmes that enhance the role and participation of small contractors</a:t>
            </a:r>
            <a:endParaRPr lang="en-ZA" sz="2000" dirty="0">
              <a:solidFill>
                <a:srgbClr val="1C1475"/>
              </a:solidFill>
              <a:latin typeface="Arial" panose="020B0604020202020204" pitchFamily="34" charset="0"/>
              <a:cs typeface="Arial" panose="020B0604020202020204" pitchFamily="34" charset="0"/>
            </a:endParaRPr>
          </a:p>
          <a:p>
            <a:pPr marL="450850" lvl="1" indent="-450850" algn="just">
              <a:lnSpc>
                <a:spcPct val="125000"/>
              </a:lnSpc>
              <a:spcBef>
                <a:spcPts val="600"/>
              </a:spcBef>
              <a:spcAft>
                <a:spcPts val="600"/>
              </a:spcAft>
              <a:buFont typeface="Arial" panose="020B0604020202020204" pitchFamily="34" charset="0"/>
              <a:buChar char="-"/>
            </a:pPr>
            <a:r>
              <a:rPr lang="en-GB" sz="2000" dirty="0">
                <a:solidFill>
                  <a:srgbClr val="1C1475"/>
                </a:solidFill>
                <a:latin typeface="Arial" panose="020B0604020202020204" pitchFamily="34" charset="0"/>
                <a:cs typeface="Arial" panose="020B0604020202020204" pitchFamily="34" charset="0"/>
              </a:rPr>
              <a:t>Service delivery protests presents risks of construction projects disruption</a:t>
            </a:r>
          </a:p>
          <a:p>
            <a:pPr marL="450850" lvl="1" indent="-450850" algn="just">
              <a:lnSpc>
                <a:spcPct val="125000"/>
              </a:lnSpc>
              <a:spcBef>
                <a:spcPts val="600"/>
              </a:spcBef>
              <a:spcAft>
                <a:spcPts val="600"/>
              </a:spcAft>
              <a:buFont typeface="Arial" panose="020B0604020202020204" pitchFamily="34" charset="0"/>
              <a:buChar char="-"/>
            </a:pPr>
            <a:r>
              <a:rPr lang="en-GB" sz="2000" dirty="0">
                <a:solidFill>
                  <a:srgbClr val="1C1475"/>
                </a:solidFill>
                <a:latin typeface="Arial" panose="020B0604020202020204" pitchFamily="34" charset="0"/>
                <a:cs typeface="Arial" panose="020B0604020202020204" pitchFamily="34" charset="0"/>
              </a:rPr>
              <a:t>The challenge of ensuring that old and new social infrastructure meet the norms and standards to create a conducive service delivery environment for all</a:t>
            </a:r>
            <a:endParaRPr lang="en-ZA" sz="2000" dirty="0">
              <a:solidFill>
                <a:srgbClr val="1C1475"/>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67544" y="274638"/>
            <a:ext cx="7210240" cy="63408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ZA" sz="2800" b="1" dirty="0">
                <a:solidFill>
                  <a:srgbClr val="1C1475"/>
                </a:solidFill>
                <a:latin typeface="Arial" panose="020B0604020202020204" pitchFamily="34" charset="0"/>
                <a:cs typeface="Arial" panose="020B0604020202020204" pitchFamily="34" charset="0"/>
              </a:rPr>
              <a:t>2021/22 Operating Environment (cont.)</a:t>
            </a:r>
          </a:p>
        </p:txBody>
      </p:sp>
      <p:pic>
        <p:nvPicPr>
          <p:cNvPr id="5" name="Picture 4">
            <a:extLst>
              <a:ext uri="{FF2B5EF4-FFF2-40B4-BE49-F238E27FC236}">
                <a16:creationId xmlns:a16="http://schemas.microsoft.com/office/drawing/2014/main" id="{7D8D8D9D-BF89-40F9-B51E-EC78FD64A013}"/>
              </a:ext>
            </a:extLst>
          </p:cNvPr>
          <p:cNvPicPr>
            <a:picLocks noChangeAspect="1"/>
          </p:cNvPicPr>
          <p:nvPr/>
        </p:nvPicPr>
        <p:blipFill>
          <a:blip r:embed="rId3"/>
          <a:stretch>
            <a:fillRect/>
          </a:stretch>
        </p:blipFill>
        <p:spPr>
          <a:xfrm>
            <a:off x="7188894" y="5745911"/>
            <a:ext cx="1618258" cy="563409"/>
          </a:xfrm>
          <a:prstGeom prst="rect">
            <a:avLst/>
          </a:prstGeom>
        </p:spPr>
      </p:pic>
    </p:spTree>
    <p:extLst>
      <p:ext uri="{BB962C8B-B14F-4D97-AF65-F5344CB8AC3E}">
        <p14:creationId xmlns:p14="http://schemas.microsoft.com/office/powerpoint/2010/main" val="63662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engineering drawing&#10;&#10;Description automatically generated">
            <a:extLst>
              <a:ext uri="{FF2B5EF4-FFF2-40B4-BE49-F238E27FC236}">
                <a16:creationId xmlns:a16="http://schemas.microsoft.com/office/drawing/2014/main" id="{47896333-1E03-4DF0-BE07-8D19932BA9F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32222"/>
          <a:stretch/>
        </p:blipFill>
        <p:spPr>
          <a:xfrm>
            <a:off x="1" y="0"/>
            <a:ext cx="9143999" cy="6858000"/>
          </a:xfrm>
          <a:prstGeom prst="rect">
            <a:avLst/>
          </a:prstGeom>
        </p:spPr>
      </p:pic>
      <p:sp>
        <p:nvSpPr>
          <p:cNvPr id="2" name="Slide Number Placeholder 1"/>
          <p:cNvSpPr>
            <a:spLocks noGrp="1"/>
          </p:cNvSpPr>
          <p:nvPr>
            <p:ph type="sldNum" sz="quarter" idx="12"/>
          </p:nvPr>
        </p:nvSpPr>
        <p:spPr>
          <a:xfrm>
            <a:off x="3635896" y="6169555"/>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470509-4FFF-1E4E-85FD-411CA10C777F}" type="slidenum">
              <a:rPr kumimoji="0" lang="en-US" sz="1600" b="0" i="0" u="none" strike="noStrike" kern="1200" cap="none" spc="0" normalizeH="0" baseline="0" noProof="0" smtClean="0">
                <a:ln>
                  <a:noFill/>
                </a:ln>
                <a:solidFill>
                  <a:schemeClr val="accent1">
                    <a:lumMod val="50000"/>
                  </a:scheme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3" name="Rectangle 2"/>
          <p:cNvSpPr/>
          <p:nvPr/>
        </p:nvSpPr>
        <p:spPr>
          <a:xfrm>
            <a:off x="496004" y="1052736"/>
            <a:ext cx="8190796" cy="4972772"/>
          </a:xfrm>
          <a:prstGeom prst="rect">
            <a:avLst/>
          </a:prstGeom>
        </p:spPr>
        <p:txBody>
          <a:bodyPr wrap="square">
            <a:spAutoFit/>
          </a:bodyPr>
          <a:lstStyle/>
          <a:p>
            <a:pPr marL="285750" indent="-285750" algn="just">
              <a:lnSpc>
                <a:spcPct val="125000"/>
              </a:lnSpc>
              <a:spcBef>
                <a:spcPts val="600"/>
              </a:spcBef>
              <a:spcAft>
                <a:spcPts val="600"/>
              </a:spcAft>
              <a:buFont typeface="Wingdings" panose="05000000000000000000" pitchFamily="2" charset="2"/>
              <a:buChar char="q"/>
              <a:defRPr/>
            </a:pPr>
            <a:r>
              <a:rPr lang="en-GB" b="1" dirty="0">
                <a:solidFill>
                  <a:srgbClr val="1C1475"/>
                </a:solidFill>
                <a:latin typeface="Arial" panose="020B0604020202020204" pitchFamily="34" charset="0"/>
                <a:cs typeface="Arial" panose="020B0604020202020204" pitchFamily="34" charset="0"/>
              </a:rPr>
              <a:t>New Board of Trustees: </a:t>
            </a:r>
            <a:r>
              <a:rPr lang="en-GB" dirty="0">
                <a:solidFill>
                  <a:srgbClr val="1C1475"/>
                </a:solidFill>
                <a:latin typeface="Arial" panose="020B0604020202020204" pitchFamily="34" charset="0"/>
                <a:cs typeface="Arial" panose="020B0604020202020204" pitchFamily="34" charset="0"/>
              </a:rPr>
              <a:t>The appointment of the new board in July 2021 resolved a governance crisis that had set in following the departure of the previous board. Since coming into office, the board has been working hard to reconfigure the IDT into a fit-for-purpose and financially viable entity that can meet client expectations. Initiatives include: </a:t>
            </a:r>
            <a:endParaRPr lang="en-ZA" dirty="0">
              <a:solidFill>
                <a:srgbClr val="1C1475"/>
              </a:solidFill>
              <a:latin typeface="Arial" panose="020B0604020202020204" pitchFamily="34" charset="0"/>
              <a:cs typeface="Arial" panose="020B0604020202020204" pitchFamily="34" charset="0"/>
            </a:endParaRPr>
          </a:p>
          <a:p>
            <a:pPr marL="177800" lvl="1" indent="-177800" algn="just">
              <a:lnSpc>
                <a:spcPct val="114000"/>
              </a:lnSpc>
              <a:spcBef>
                <a:spcPts val="400"/>
              </a:spcBef>
              <a:spcAft>
                <a:spcPts val="400"/>
              </a:spcAft>
              <a:buFont typeface="Arial" panose="020B0604020202020204" pitchFamily="34" charset="0"/>
              <a:buChar char="-"/>
              <a:tabLst>
                <a:tab pos="450850" algn="l"/>
              </a:tabLst>
              <a:defRPr/>
            </a:pPr>
            <a:r>
              <a:rPr lang="en-GB" b="1" dirty="0">
                <a:solidFill>
                  <a:srgbClr val="1C1475"/>
                </a:solidFill>
                <a:latin typeface="Arial" panose="020B0604020202020204" pitchFamily="34" charset="0"/>
                <a:cs typeface="Arial" panose="020B0604020202020204" pitchFamily="34" charset="0"/>
              </a:rPr>
              <a:t>Governance</a:t>
            </a:r>
            <a:r>
              <a:rPr lang="en-GB" dirty="0">
                <a:solidFill>
                  <a:srgbClr val="1C1475"/>
                </a:solidFill>
                <a:latin typeface="Arial" panose="020B0604020202020204" pitchFamily="34" charset="0"/>
                <a:cs typeface="Arial" panose="020B0604020202020204" pitchFamily="34" charset="0"/>
              </a:rPr>
              <a:t>:  the board established various committees to provide effective oversight of the entity. The committees have been working on issues such as reconfiguration, financial sustainability, audit, risk, and human resources.</a:t>
            </a:r>
            <a:endParaRPr lang="en-ZA" dirty="0">
              <a:solidFill>
                <a:srgbClr val="1C1475"/>
              </a:solidFill>
              <a:latin typeface="Arial" panose="020B0604020202020204" pitchFamily="34" charset="0"/>
              <a:cs typeface="Arial" panose="020B0604020202020204" pitchFamily="34" charset="0"/>
            </a:endParaRPr>
          </a:p>
          <a:p>
            <a:pPr marL="177800" lvl="1" indent="-177800" algn="just">
              <a:lnSpc>
                <a:spcPct val="114000"/>
              </a:lnSpc>
              <a:spcBef>
                <a:spcPts val="400"/>
              </a:spcBef>
              <a:spcAft>
                <a:spcPts val="400"/>
              </a:spcAft>
              <a:buFont typeface="Arial" panose="020B0604020202020204" pitchFamily="34" charset="0"/>
              <a:buChar char="-"/>
              <a:tabLst>
                <a:tab pos="450850" algn="l"/>
              </a:tabLst>
              <a:defRPr/>
            </a:pPr>
            <a:r>
              <a:rPr lang="en-GB" b="1" dirty="0">
                <a:solidFill>
                  <a:srgbClr val="1C1475"/>
                </a:solidFill>
                <a:latin typeface="Arial" panose="020B0604020202020204" pitchFamily="34" charset="0"/>
                <a:cs typeface="Arial" panose="020B0604020202020204" pitchFamily="34" charset="0"/>
              </a:rPr>
              <a:t>Reconfiguration process </a:t>
            </a:r>
            <a:r>
              <a:rPr lang="en-GB" dirty="0">
                <a:solidFill>
                  <a:srgbClr val="1C1475"/>
                </a:solidFill>
                <a:latin typeface="Arial" panose="020B0604020202020204" pitchFamily="34" charset="0"/>
                <a:cs typeface="Arial" panose="020B0604020202020204" pitchFamily="34" charset="0"/>
              </a:rPr>
              <a:t>seeks to find the most suitable form and shape for the IDT. A business case has since been completed, and its recommendations will be presented to Cabinet by the Executive Authority. </a:t>
            </a:r>
          </a:p>
          <a:p>
            <a:pPr marL="177800" lvl="1" indent="-177800" algn="just">
              <a:lnSpc>
                <a:spcPct val="114000"/>
              </a:lnSpc>
              <a:spcBef>
                <a:spcPts val="400"/>
              </a:spcBef>
              <a:spcAft>
                <a:spcPts val="400"/>
              </a:spcAft>
              <a:buFont typeface="Arial" panose="020B0604020202020204" pitchFamily="34" charset="0"/>
              <a:buChar char="-"/>
              <a:tabLst>
                <a:tab pos="450850" algn="l"/>
              </a:tabLst>
              <a:defRPr/>
            </a:pPr>
            <a:r>
              <a:rPr lang="en-GB" b="1" dirty="0">
                <a:solidFill>
                  <a:srgbClr val="1C1475"/>
                </a:solidFill>
                <a:latin typeface="Arial" panose="020B0604020202020204" pitchFamily="34" charset="0"/>
                <a:cs typeface="Arial" panose="020B0604020202020204" pitchFamily="34" charset="0"/>
              </a:rPr>
              <a:t>Appointment of new staff:  </a:t>
            </a:r>
            <a:r>
              <a:rPr lang="en-GB" dirty="0">
                <a:solidFill>
                  <a:srgbClr val="1C1475"/>
                </a:solidFill>
                <a:latin typeface="Arial" panose="020B0604020202020204" pitchFamily="34" charset="0"/>
                <a:cs typeface="Arial" panose="020B0604020202020204" pitchFamily="34" charset="0"/>
              </a:rPr>
              <a:t>A number of critical positions have been filled, and this has created an opportunity for the entity to discharge its mandate effectively</a:t>
            </a:r>
          </a:p>
        </p:txBody>
      </p:sp>
      <p:sp>
        <p:nvSpPr>
          <p:cNvPr id="4" name="Title 1"/>
          <p:cNvSpPr txBox="1">
            <a:spLocks/>
          </p:cNvSpPr>
          <p:nvPr/>
        </p:nvSpPr>
        <p:spPr>
          <a:xfrm>
            <a:off x="0" y="323320"/>
            <a:ext cx="8373616" cy="4893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1C1475"/>
                </a:solidFill>
                <a:effectLst/>
                <a:uLnTx/>
                <a:uFillTx/>
                <a:latin typeface="Arial Black" panose="020B0A04020102020204" pitchFamily="34" charset="0"/>
                <a:ea typeface="+mj-ea"/>
                <a:cs typeface="Arial"/>
              </a:rPr>
              <a:t>Organisational</a:t>
            </a: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ZA" sz="2800" b="1" i="0" u="none" strike="noStrike" kern="1200" cap="none" spc="0" normalizeH="0" baseline="0" noProof="0" dirty="0">
                <a:ln>
                  <a:noFill/>
                </a:ln>
                <a:solidFill>
                  <a:srgbClr val="1C1475"/>
                </a:solidFill>
                <a:effectLst/>
                <a:uLnTx/>
                <a:uFillTx/>
                <a:latin typeface="Arial Black" panose="020B0A04020102020204" pitchFamily="34" charset="0"/>
                <a:ea typeface="+mj-ea"/>
                <a:cs typeface="Arial"/>
              </a:rPr>
              <a:t>Context</a:t>
            </a:r>
          </a:p>
        </p:txBody>
      </p:sp>
      <p:pic>
        <p:nvPicPr>
          <p:cNvPr id="5" name="Picture 4"/>
          <p:cNvPicPr>
            <a:picLocks noChangeAspect="1"/>
          </p:cNvPicPr>
          <p:nvPr/>
        </p:nvPicPr>
        <p:blipFill>
          <a:blip r:embed="rId3"/>
          <a:stretch>
            <a:fillRect/>
          </a:stretch>
        </p:blipFill>
        <p:spPr>
          <a:xfrm>
            <a:off x="6876256" y="5709716"/>
            <a:ext cx="2016224" cy="646636"/>
          </a:xfrm>
          <a:prstGeom prst="rect">
            <a:avLst/>
          </a:prstGeom>
        </p:spPr>
      </p:pic>
    </p:spTree>
    <p:extLst>
      <p:ext uri="{BB962C8B-B14F-4D97-AF65-F5344CB8AC3E}">
        <p14:creationId xmlns:p14="http://schemas.microsoft.com/office/powerpoint/2010/main" val="2440794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32691</TotalTime>
  <Words>2521</Words>
  <Application>Microsoft Office PowerPoint</Application>
  <PresentationFormat>On-screen Show (4:3)</PresentationFormat>
  <Paragraphs>329</Paragraphs>
  <Slides>35</Slides>
  <Notes>2</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1 Performance </vt:lpstr>
      <vt:lpstr>Programme 1 Performance </vt:lpstr>
      <vt:lpstr>Programme 1 Performance </vt:lpstr>
      <vt:lpstr>PowerPoint Presentation</vt:lpstr>
      <vt:lpstr>PowerPoint Presentation</vt:lpstr>
      <vt:lpstr>Programme 2 Performance</vt:lpstr>
      <vt:lpstr>Strategies to address Underperformance</vt:lpstr>
      <vt:lpstr>PowerPoint Presentation</vt:lpstr>
      <vt:lpstr>Financial Performance Review</vt:lpstr>
      <vt:lpstr>Financial Position Review</vt:lpstr>
      <vt:lpstr>Financial Position Review (Cont.)</vt:lpstr>
      <vt:lpstr>PowerPoint Presentation</vt:lpstr>
      <vt:lpstr>PowerPoint Presentation</vt:lpstr>
      <vt:lpstr>PowerPoint Presentation</vt:lpstr>
      <vt:lpstr>Cash Flow Projection Challenges</vt:lpstr>
      <vt:lpstr>PowerPoint Presentation</vt:lpstr>
      <vt:lpstr>PowerPoint Presentation</vt:lpstr>
      <vt:lpstr>Compliance Record</vt:lpstr>
      <vt:lpstr>PowerPoint Presentation</vt:lpstr>
      <vt:lpstr>PowerPoint Presentation</vt:lpstr>
      <vt:lpstr>PowerPoint Presentation</vt:lpstr>
      <vt:lpstr>Recommendation</vt:lpstr>
      <vt:lpstr>PowerPoint Presentation</vt:lpstr>
    </vt:vector>
  </TitlesOfParts>
  <Company>konnektdotbiz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Thabisile Dhlomo</dc:creator>
  <cp:lastModifiedBy>nolamatinise@outlook.com</cp:lastModifiedBy>
  <cp:revision>893</cp:revision>
  <cp:lastPrinted>2020-03-11T08:15:40Z</cp:lastPrinted>
  <dcterms:created xsi:type="dcterms:W3CDTF">2016-03-29T04:53:49Z</dcterms:created>
  <dcterms:modified xsi:type="dcterms:W3CDTF">2022-10-11T14:17:07Z</dcterms:modified>
</cp:coreProperties>
</file>