
<file path=[Content_Types].xml><?xml version="1.0" encoding="utf-8"?>
<Types xmlns="http://schemas.openxmlformats.org/package/2006/content-types">
  <Override PartName="/ppt/slides/slide6.xml" ContentType="application/vnd.openxmlformats-officedocument.presentationml.slide+xml"/>
  <Override PartName="/ppt/notesSlides/notesSlide2.xml" ContentType="application/vnd.openxmlformats-officedocument.presentationml.notesSlide+xml"/>
  <Override PartName="/ppt/charts/colors8.xml" ContentType="application/vnd.ms-office.chartcolorstyle+xml"/>
  <Override PartName="/ppt/charts/style2.xml" ContentType="application/vnd.ms-office.chartstyl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theme/theme3.xml" ContentType="application/vnd.openxmlformats-officedocument.theme+xml"/>
  <Override PartName="/ppt/charts/colors6.xml" ContentType="application/vnd.ms-office.chartcolorstyl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charts/colors4.xml" ContentType="application/vnd.ms-office.chartcolorstyle+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charts/colors2.xml" ContentType="application/vnd.ms-office.chartcolorstyl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charts/chart8.xml" ContentType="application/vnd.openxmlformats-officedocument.drawingml.chart+xml"/>
  <Override PartName="/ppt/charts/colors1.xml" ContentType="application/vnd.ms-office.chartcolorstyle+xml"/>
  <Override PartName="/ppt/commentAuthors.xml" ContentType="application/vnd.openxmlformats-officedocument.presentationml.commentAuthors+xml"/>
  <Override PartName="/ppt/charts/chart6.xml" ContentType="application/vnd.openxmlformats-officedocument.drawingml.chart+xml"/>
  <Override PartName="/ppt/charts/chart7.xml" ContentType="application/vnd.openxmlformats-officedocument.drawingml.chart+xml"/>
  <Override PartName="/ppt/charts/style7.xml" ContentType="application/vnd.ms-office.chartstyle+xml"/>
  <Override PartName="/ppt/charts/style8.xml" ContentType="application/vnd.ms-office.chartstyle+xml"/>
  <Default Extension="xlsx" ContentType="application/vnd.openxmlformats-officedocument.spreadsheetml.sheet"/>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style5.xml" ContentType="application/vnd.ms-office.chartstyle+xml"/>
  <Override PartName="/ppt/charts/style6.xml" ContentType="application/vnd.ms-office.chartstyl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charts/chart1.xml" ContentType="application/vnd.openxmlformats-officedocument.drawingml.chart+xml"/>
  <Override PartName="/ppt/charts/chart2.xml" ContentType="application/vnd.openxmlformats-officedocument.drawingml.char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charts/style4.xml" ContentType="application/vnd.ms-office.chartstyle+xml"/>
  <Override PartName="/ppt/charts/style3.xml" ContentType="application/vnd.ms-office.chartstyle+xml"/>
  <Override PartName="/ppt/slides/slide5.xml" ContentType="application/vnd.openxmlformats-officedocument.presentationml.slide+xml"/>
  <Override PartName="/ppt/slides/slide19.xml" ContentType="application/vnd.openxmlformats-officedocument.presentationml.slide+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charts/style1.xml" ContentType="application/vnd.ms-office.chartstyl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charts/colors7.xml" ContentType="application/vnd.ms-office.chartcolorstyle+xml"/>
  <Override PartName="/ppt/revisionInfo.xml" ContentType="application/vnd.ms-powerpoint.revisioninfo+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charts/colors5.xml" ContentType="application/vnd.ms-office.chartcolorstyle+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authors.xml" ContentType="application/vnd.ms-powerpoint.authors+xml"/>
  <Override PartName="/ppt/charts/colors3.xml" ContentType="application/vnd.ms-office.chartcolorstyl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2"/>
  </p:notesMasterIdLst>
  <p:handoutMasterIdLst>
    <p:handoutMasterId r:id="rId23"/>
  </p:handoutMasterIdLst>
  <p:sldIdLst>
    <p:sldId id="330" r:id="rId2"/>
    <p:sldId id="355" r:id="rId3"/>
    <p:sldId id="424" r:id="rId4"/>
    <p:sldId id="646" r:id="rId5"/>
    <p:sldId id="637" r:id="rId6"/>
    <p:sldId id="645" r:id="rId7"/>
    <p:sldId id="643" r:id="rId8"/>
    <p:sldId id="644" r:id="rId9"/>
    <p:sldId id="639" r:id="rId10"/>
    <p:sldId id="641" r:id="rId11"/>
    <p:sldId id="642" r:id="rId12"/>
    <p:sldId id="647" r:id="rId13"/>
    <p:sldId id="648" r:id="rId14"/>
    <p:sldId id="649" r:id="rId15"/>
    <p:sldId id="650" r:id="rId16"/>
    <p:sldId id="651" r:id="rId17"/>
    <p:sldId id="652" r:id="rId18"/>
    <p:sldId id="653" r:id="rId19"/>
    <p:sldId id="654" r:id="rId20"/>
    <p:sldId id="638" r:id="rId21"/>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DB33DB08-111D-BA98-CA0B-67A7447D4EAF}" name="Noxolo Mahlalela" initials="NM" userId="S::noxolo@ffc.co.za::d162d71b-7110-4619-b124-147a7e792712"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0" name="Marina" initials="M" lastIdx="4" clrIdx="0"/>
  <p:cmAuthor id="7" name="Chen W. Tseng" initials="CWT" lastIdx="5" clrIdx="7">
    <p:extLst>
      <p:ext uri="{19B8F6BF-5375-455C-9EA6-DF929625EA0E}">
        <p15:presenceInfo xmlns:p15="http://schemas.microsoft.com/office/powerpoint/2012/main" xmlns="" userId="Chen W. Tseng" providerId="None"/>
      </p:ext>
    </p:extLst>
  </p:cmAuthor>
  <p:cmAuthor id="1" name="Bongani" initials="B" lastIdx="5" clrIdx="1"/>
  <p:cmAuthor id="2" name="Bongani Khumalo" initials="BK" lastIdx="10" clrIdx="2"/>
  <p:cmAuthor id="3" name="Kay Brown" initials="KB" lastIdx="4" clrIdx="3">
    <p:extLst>
      <p:ext uri="{19B8F6BF-5375-455C-9EA6-DF929625EA0E}">
        <p15:presenceInfo xmlns:p15="http://schemas.microsoft.com/office/powerpoint/2012/main" xmlns="" userId="S-1-5-21-1960408961-796845957-839522115-9183291" providerId="AD"/>
      </p:ext>
    </p:extLst>
  </p:cmAuthor>
  <p:cmAuthor id="4" name="CW T" initials="CT" lastIdx="1" clrIdx="4">
    <p:extLst>
      <p:ext uri="{19B8F6BF-5375-455C-9EA6-DF929625EA0E}">
        <p15:presenceInfo xmlns:p15="http://schemas.microsoft.com/office/powerpoint/2012/main" xmlns="" userId="CW T" providerId="None"/>
      </p:ext>
    </p:extLst>
  </p:cmAuthor>
  <p:cmAuthor id="5" name="Elzabe Rockman" initials="ER" lastIdx="11" clrIdx="5">
    <p:extLst>
      <p:ext uri="{19B8F6BF-5375-455C-9EA6-DF929625EA0E}">
        <p15:presenceInfo xmlns:p15="http://schemas.microsoft.com/office/powerpoint/2012/main" xmlns="" userId="c46448c02c1d26bb" providerId="Windows Live"/>
      </p:ext>
    </p:extLst>
  </p:cmAuthor>
  <p:cmAuthor id="6" name="Hannah MacGinty" initials="HM" lastIdx="8" clrIdx="6">
    <p:extLst>
      <p:ext uri="{19B8F6BF-5375-455C-9EA6-DF929625EA0E}">
        <p15:presenceInfo xmlns:p15="http://schemas.microsoft.com/office/powerpoint/2012/main" xmlns="" userId="2beb0f7921010fd0"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478960"/>
    <a:srgbClr val="3B7150"/>
    <a:srgbClr val="CD7371"/>
    <a:srgbClr val="366C5B"/>
    <a:srgbClr val="356F60"/>
    <a:srgbClr val="2CA454"/>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18F7884-7C8B-0441-9FEA-B6C5D4CD04F7}" v="1" dt="2022-10-10T06:23:58.91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085" autoAdjust="0"/>
    <p:restoredTop sz="95220" autoAdjust="0"/>
  </p:normalViewPr>
  <p:slideViewPr>
    <p:cSldViewPr>
      <p:cViewPr varScale="1">
        <p:scale>
          <a:sx n="69" d="100"/>
          <a:sy n="69" d="100"/>
        </p:scale>
        <p:origin x="-1356" y="-108"/>
      </p:cViewPr>
      <p:guideLst>
        <p:guide orient="horz" pos="2160"/>
        <p:guide pos="2880"/>
      </p:guideLst>
    </p:cSldViewPr>
  </p:slideViewPr>
  <p:outlineViewPr>
    <p:cViewPr>
      <p:scale>
        <a:sx n="33" d="100"/>
        <a:sy n="33" d="100"/>
      </p:scale>
      <p:origin x="0" y="638"/>
    </p:cViewPr>
  </p:outlineViewPr>
  <p:notesTextViewPr>
    <p:cViewPr>
      <p:scale>
        <a:sx n="100" d="100"/>
        <a:sy n="100" d="100"/>
      </p:scale>
      <p:origin x="0" y="0"/>
    </p:cViewPr>
  </p:notesTextViewPr>
  <p:sorterViewPr>
    <p:cViewPr varScale="1">
      <p:scale>
        <a:sx n="100" d="100"/>
        <a:sy n="100"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heme" Target="theme/theme1.xml"/><Relationship Id="rId30" Type="http://schemas.microsoft.com/office/2018/10/relationships/authors" Target="authors.xml"/></Relationships>
</file>

<file path=ppt/charts/_rels/chart1.xml.rels><?xml version="1.0" encoding="UTF-8" standalone="yes"?>
<Relationships xmlns="http://schemas.openxmlformats.org/package/2006/relationships"><Relationship Id="rId3" Type="http://schemas.microsoft.com/office/2011/relationships/chartStyle" Target="style1.xml"/><Relationship Id="rId2" Type="http://schemas.microsoft.com/office/2011/relationships/chartColorStyle" Target="colors1.xml"/><Relationship Id="rId1" Type="http://schemas.openxmlformats.org/officeDocument/2006/relationships/package" Target="../embeddings/Microsoft_Office_Excel_Worksheet1.xlsx"/></Relationships>
</file>

<file path=ppt/charts/_rels/chart2.xml.rels><?xml version="1.0" encoding="UTF-8" standalone="yes"?>
<Relationships xmlns="http://schemas.openxmlformats.org/package/2006/relationships"><Relationship Id="rId3" Type="http://schemas.microsoft.com/office/2011/relationships/chartStyle" Target="style2.xml"/><Relationship Id="rId2" Type="http://schemas.microsoft.com/office/2011/relationships/chartColorStyle" Target="colors2.xml"/><Relationship Id="rId1" Type="http://schemas.openxmlformats.org/officeDocument/2006/relationships/package" Target="../embeddings/Microsoft_Office_Excel_Worksheet2.xlsx"/></Relationships>
</file>

<file path=ppt/charts/_rels/chart3.xml.rels><?xml version="1.0" encoding="UTF-8" standalone="yes"?>
<Relationships xmlns="http://schemas.openxmlformats.org/package/2006/relationships"><Relationship Id="rId3" Type="http://schemas.microsoft.com/office/2011/relationships/chartStyle" Target="style3.xml"/><Relationship Id="rId2" Type="http://schemas.microsoft.com/office/2011/relationships/chartColorStyle" Target="colors3.xml"/><Relationship Id="rId1" Type="http://schemas.openxmlformats.org/officeDocument/2006/relationships/oleObject" Target="file:///\\var\folders\lf\9hz61jf15tj3mgfh92y3qn7w0000gn\T\com.microsoft.Outlook\Outlook%20Temp\Public%20Enterprises_Budget%20analysis%5b9%5d.xlsx" TargetMode="External"/></Relationships>
</file>

<file path=ppt/charts/_rels/chart4.xml.rels><?xml version="1.0" encoding="UTF-8" standalone="yes"?>
<Relationships xmlns="http://schemas.openxmlformats.org/package/2006/relationships"><Relationship Id="rId3" Type="http://schemas.microsoft.com/office/2011/relationships/chartStyle" Target="style4.xml"/><Relationship Id="rId2" Type="http://schemas.microsoft.com/office/2011/relationships/chartColorStyle" Target="colors4.xml"/><Relationship Id="rId1" Type="http://schemas.openxmlformats.org/officeDocument/2006/relationships/oleObject" Target="file:///\\var\folders\lf\9hz61jf15tj3mgfh92y3qn7w0000gn\T\com.microsoft.Outlook\Outlook%20Temp\Public%20Enterprises_Budget%20analysis%5b9%5d.xlsx" TargetMode="External"/></Relationships>
</file>

<file path=ppt/charts/_rels/chart5.xml.rels><?xml version="1.0" encoding="UTF-8" standalone="yes"?>
<Relationships xmlns="http://schemas.openxmlformats.org/package/2006/relationships"><Relationship Id="rId3" Type="http://schemas.microsoft.com/office/2011/relationships/chartStyle" Target="style5.xml"/><Relationship Id="rId2" Type="http://schemas.microsoft.com/office/2011/relationships/chartColorStyle" Target="colors5.xml"/><Relationship Id="rId1" Type="http://schemas.openxmlformats.org/officeDocument/2006/relationships/oleObject" Target="Book2" TargetMode="External"/></Relationships>
</file>

<file path=ppt/charts/_rels/chart6.xml.rels><?xml version="1.0" encoding="UTF-8" standalone="yes"?>
<Relationships xmlns="http://schemas.openxmlformats.org/package/2006/relationships"><Relationship Id="rId3" Type="http://schemas.microsoft.com/office/2011/relationships/chartStyle" Target="style6.xml"/><Relationship Id="rId2" Type="http://schemas.microsoft.com/office/2011/relationships/chartColorStyle" Target="colors6.xml"/><Relationship Id="rId1" Type="http://schemas.openxmlformats.org/officeDocument/2006/relationships/oleObject" Target="file:///\\Users\thandokuhlengozo\Library\CloudStorage\OneDrive-FinancialandFiscalCommission\Contigent%20liabilities%20\Contigency%20data%20and%20graphs%202022%20.xlsx" TargetMode="External"/></Relationships>
</file>

<file path=ppt/charts/_rels/chart7.xml.rels><?xml version="1.0" encoding="UTF-8" standalone="yes"?>
<Relationships xmlns="http://schemas.openxmlformats.org/package/2006/relationships"><Relationship Id="rId3" Type="http://schemas.microsoft.com/office/2011/relationships/chartStyle" Target="style7.xml"/><Relationship Id="rId2" Type="http://schemas.microsoft.com/office/2011/relationships/chartColorStyle" Target="colors7.xml"/><Relationship Id="rId1" Type="http://schemas.openxmlformats.org/officeDocument/2006/relationships/oleObject" Target="https://ffcsouthafrica-my.sharepoint.com/personal/thando_ffc_co_za/Documents/Budget%2022%20graphs.xlsx" TargetMode="External"/></Relationships>
</file>

<file path=ppt/charts/_rels/chart8.xml.rels><?xml version="1.0" encoding="UTF-8" standalone="yes"?>
<Relationships xmlns="http://schemas.openxmlformats.org/package/2006/relationships"><Relationship Id="rId3" Type="http://schemas.microsoft.com/office/2011/relationships/chartStyle" Target="style8.xml"/><Relationship Id="rId2" Type="http://schemas.microsoft.com/office/2011/relationships/chartColorStyle" Target="colors8.xml"/><Relationship Id="rId1" Type="http://schemas.openxmlformats.org/officeDocument/2006/relationships/oleObject" Target="https://ffcsouthafrica-my.sharepoint.com/personal/thando_ffc_co_za/Documents/Budget%2022%20graphs.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lang val="en-ZA"/>
  <c:chart>
    <c:autoTitleDeleted val="1"/>
    <c:plotArea>
      <c:layout/>
      <c:barChart>
        <c:barDir val="col"/>
        <c:grouping val="stacked"/>
        <c:ser>
          <c:idx val="2"/>
          <c:order val="0"/>
          <c:tx>
            <c:strRef>
              <c:f>Expenditure_programmes!$A$26</c:f>
              <c:strCache>
                <c:ptCount val="1"/>
                <c:pt idx="0">
                  <c:v>3. Business Enhancement, Transformation and Industrialisation</c:v>
                </c:pt>
              </c:strCache>
            </c:strRef>
          </c:tx>
          <c:spPr>
            <a:solidFill>
              <a:schemeClr val="accent3"/>
            </a:solidFill>
            <a:ln>
              <a:noFill/>
            </a:ln>
            <a:effectLst/>
          </c:spPr>
          <c:dLbls>
            <c:spPr>
              <a:noFill/>
              <a:ln>
                <a:noFill/>
              </a:ln>
              <a:effectLst/>
            </c:spPr>
            <c:txPr>
              <a:bodyPr rot="0" spcFirstLastPara="1" vertOverflow="ellipsis" vert="horz" wrap="square" anchor="ctr" anchorCtr="1"/>
              <a:lstStyle/>
              <a:p>
                <a:pPr>
                  <a:defRPr sz="900" b="0" i="0" u="none" strike="noStrike" kern="1200" baseline="0">
                    <a:solidFill>
                      <a:schemeClr val="dk1"/>
                    </a:solidFill>
                    <a:latin typeface="Times New Roman" panose="02020603050405020304" pitchFamily="18" charset="0"/>
                    <a:ea typeface="+mn-ea"/>
                    <a:cs typeface="Times New Roman" panose="02020603050405020304" pitchFamily="18" charset="0"/>
                  </a:defRPr>
                </a:pPr>
                <a:endParaRPr lang="en-US"/>
              </a:p>
            </c:txPr>
            <c:showVal val="1"/>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Expenditure_programmes!$B$23:$I$23</c:f>
              <c:strCache>
                <c:ptCount val="8"/>
                <c:pt idx="0">
                  <c:v>2017/18</c:v>
                </c:pt>
                <c:pt idx="1">
                  <c:v>2018/19</c:v>
                </c:pt>
                <c:pt idx="2">
                  <c:v>2019/20</c:v>
                </c:pt>
                <c:pt idx="3">
                  <c:v>2020/21</c:v>
                </c:pt>
                <c:pt idx="4">
                  <c:v>2021/22</c:v>
                </c:pt>
                <c:pt idx="5">
                  <c:v>2022/23</c:v>
                </c:pt>
                <c:pt idx="6">
                  <c:v>2023/24</c:v>
                </c:pt>
                <c:pt idx="7">
                  <c:v>2024/25</c:v>
                </c:pt>
              </c:strCache>
            </c:strRef>
          </c:cat>
          <c:val>
            <c:numRef>
              <c:f>Expenditure_programmes!$B$26:$I$26</c:f>
              <c:numCache>
                <c:formatCode>0.0%</c:formatCode>
                <c:ptCount val="8"/>
                <c:pt idx="0">
                  <c:v>0.3148358911078899</c:v>
                </c:pt>
                <c:pt idx="1">
                  <c:v>0.97381831357388593</c:v>
                </c:pt>
                <c:pt idx="2">
                  <c:v>0.99672878078500271</c:v>
                </c:pt>
                <c:pt idx="3">
                  <c:v>0.99273643778612031</c:v>
                </c:pt>
                <c:pt idx="4">
                  <c:v>0.92007162439318391</c:v>
                </c:pt>
                <c:pt idx="5">
                  <c:v>0.99051394634726031</c:v>
                </c:pt>
                <c:pt idx="6">
                  <c:v>0.21269152050222989</c:v>
                </c:pt>
                <c:pt idx="7">
                  <c:v>0.2127494652879405</c:v>
                </c:pt>
              </c:numCache>
            </c:numRef>
          </c:val>
          <c:extLst xmlns:c16r2="http://schemas.microsoft.com/office/drawing/2015/06/chart">
            <c:ext xmlns:c16="http://schemas.microsoft.com/office/drawing/2014/chart" uri="{C3380CC4-5D6E-409C-BE32-E72D297353CC}">
              <c16:uniqueId val="{00000000-C8CD-4DC7-B238-B1661D7A28AF}"/>
            </c:ext>
          </c:extLst>
        </c:ser>
        <c:ser>
          <c:idx val="1"/>
          <c:order val="1"/>
          <c:tx>
            <c:strRef>
              <c:f>Expenditure_programmes!$A$25</c:f>
              <c:strCache>
                <c:ptCount val="1"/>
                <c:pt idx="0">
                  <c:v>2. State-owned Companies Governance Assurance and Performance</c:v>
                </c:pt>
              </c:strCache>
            </c:strRef>
          </c:tx>
          <c:spPr>
            <a:solidFill>
              <a:schemeClr val="accent2"/>
            </a:solidFill>
            <a:ln>
              <a:noFill/>
            </a:ln>
            <a:effectLst/>
          </c:spPr>
          <c:dLbls>
            <c:dLbl>
              <c:idx val="1"/>
              <c:delete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1-4ACA-44BE-81B4-3368A1D48A6E}"/>
                </c:ext>
              </c:extLst>
            </c:dLbl>
            <c:dLbl>
              <c:idx val="2"/>
              <c:delete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3-4ACA-44BE-81B4-3368A1D48A6E}"/>
                </c:ext>
              </c:extLst>
            </c:dLbl>
            <c:dLbl>
              <c:idx val="3"/>
              <c:delete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5-4ACA-44BE-81B4-3368A1D48A6E}"/>
                </c:ext>
              </c:extLst>
            </c:dLbl>
            <c:dLbl>
              <c:idx val="4"/>
              <c:delete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7-4ACA-44BE-81B4-3368A1D48A6E}"/>
                </c:ext>
              </c:extLst>
            </c:dLbl>
            <c:dLbl>
              <c:idx val="5"/>
              <c:delete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9-4ACA-44BE-81B4-3368A1D48A6E}"/>
                </c:ext>
              </c:extLst>
            </c:dLbl>
            <c:spPr>
              <a:noFill/>
              <a:ln>
                <a:noFill/>
              </a:ln>
              <a:effectLst/>
            </c:spPr>
            <c:txPr>
              <a:bodyPr rot="0" spcFirstLastPara="1" vertOverflow="ellipsis" vert="horz" wrap="square" anchor="ctr" anchorCtr="1"/>
              <a:lstStyle/>
              <a:p>
                <a:pPr>
                  <a:defRPr sz="900" b="0" i="0" u="none" strike="noStrike" kern="1200" baseline="0">
                    <a:solidFill>
                      <a:schemeClr val="dk1"/>
                    </a:solidFill>
                    <a:latin typeface="Times New Roman" panose="02020603050405020304" pitchFamily="18" charset="0"/>
                    <a:ea typeface="+mn-ea"/>
                    <a:cs typeface="Times New Roman" panose="02020603050405020304" pitchFamily="18" charset="0"/>
                  </a:defRPr>
                </a:pPr>
                <a:endParaRPr lang="en-US"/>
              </a:p>
            </c:txPr>
            <c:showVal val="1"/>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Expenditure_programmes!$B$23:$I$23</c:f>
              <c:strCache>
                <c:ptCount val="8"/>
                <c:pt idx="0">
                  <c:v>2017/18</c:v>
                </c:pt>
                <c:pt idx="1">
                  <c:v>2018/19</c:v>
                </c:pt>
                <c:pt idx="2">
                  <c:v>2019/20</c:v>
                </c:pt>
                <c:pt idx="3">
                  <c:v>2020/21</c:v>
                </c:pt>
                <c:pt idx="4">
                  <c:v>2021/22</c:v>
                </c:pt>
                <c:pt idx="5">
                  <c:v>2022/23</c:v>
                </c:pt>
                <c:pt idx="6">
                  <c:v>2023/24</c:v>
                </c:pt>
                <c:pt idx="7">
                  <c:v>2024/25</c:v>
                </c:pt>
              </c:strCache>
            </c:strRef>
          </c:cat>
          <c:val>
            <c:numRef>
              <c:f>Expenditure_programmes!$B$25:$I$25</c:f>
              <c:numCache>
                <c:formatCode>0.0%</c:formatCode>
                <c:ptCount val="8"/>
                <c:pt idx="0">
                  <c:v>0.10994636859907432</c:v>
                </c:pt>
                <c:pt idx="1">
                  <c:v>5.1723661281526711E-3</c:v>
                </c:pt>
                <c:pt idx="2">
                  <c:v>6.4876592249333545E-4</c:v>
                </c:pt>
                <c:pt idx="3">
                  <c:v>4.7779787736685454E-4</c:v>
                </c:pt>
                <c:pt idx="4">
                  <c:v>1.5290391539386414E-3</c:v>
                </c:pt>
                <c:pt idx="5">
                  <c:v>2.5349244792430645E-3</c:v>
                </c:pt>
                <c:pt idx="6">
                  <c:v>0.22046828632210067</c:v>
                </c:pt>
                <c:pt idx="7">
                  <c:v>0.22052329414791821</c:v>
                </c:pt>
              </c:numCache>
            </c:numRef>
          </c:val>
          <c:extLst xmlns:c16r2="http://schemas.microsoft.com/office/drawing/2015/06/chart">
            <c:ext xmlns:c16="http://schemas.microsoft.com/office/drawing/2014/chart" uri="{C3380CC4-5D6E-409C-BE32-E72D297353CC}">
              <c16:uniqueId val="{00000001-C8CD-4DC7-B238-B1661D7A28AF}"/>
            </c:ext>
          </c:extLst>
        </c:ser>
        <c:ser>
          <c:idx val="0"/>
          <c:order val="2"/>
          <c:tx>
            <c:strRef>
              <c:f>Expenditure_programmes!$A$24</c:f>
              <c:strCache>
                <c:ptCount val="1"/>
                <c:pt idx="0">
                  <c:v>1. Administration</c:v>
                </c:pt>
              </c:strCache>
            </c:strRef>
          </c:tx>
          <c:spPr>
            <a:solidFill>
              <a:schemeClr val="accent1"/>
            </a:solidFill>
            <a:ln>
              <a:noFill/>
            </a:ln>
            <a:effectLst/>
          </c:spPr>
          <c:dLbls>
            <c:dLbl>
              <c:idx val="1"/>
              <c:delete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0-4ACA-44BE-81B4-3368A1D48A6E}"/>
                </c:ext>
              </c:extLst>
            </c:dLbl>
            <c:dLbl>
              <c:idx val="2"/>
              <c:delete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2-4ACA-44BE-81B4-3368A1D48A6E}"/>
                </c:ext>
              </c:extLst>
            </c:dLbl>
            <c:dLbl>
              <c:idx val="3"/>
              <c:delete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4-4ACA-44BE-81B4-3368A1D48A6E}"/>
                </c:ext>
              </c:extLst>
            </c:dLbl>
            <c:dLbl>
              <c:idx val="4"/>
              <c:delete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6-4ACA-44BE-81B4-3368A1D48A6E}"/>
                </c:ext>
              </c:extLst>
            </c:dLbl>
            <c:dLbl>
              <c:idx val="5"/>
              <c:delete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8-4ACA-44BE-81B4-3368A1D48A6E}"/>
                </c:ext>
              </c:extLst>
            </c:dLbl>
            <c:spPr>
              <a:noFill/>
              <a:ln>
                <a:noFill/>
              </a:ln>
              <a:effectLst/>
            </c:spPr>
            <c:txPr>
              <a:bodyPr rot="0" spcFirstLastPara="1" vertOverflow="ellipsis" vert="horz" wrap="square" anchor="ctr" anchorCtr="1"/>
              <a:lstStyle/>
              <a:p>
                <a:pPr>
                  <a:defRPr sz="900" b="0" i="0" u="none" strike="noStrike" kern="1200" baseline="0">
                    <a:solidFill>
                      <a:schemeClr val="dk1"/>
                    </a:solidFill>
                    <a:latin typeface="Times New Roman" panose="02020603050405020304" pitchFamily="18" charset="0"/>
                    <a:ea typeface="+mn-ea"/>
                    <a:cs typeface="Times New Roman" panose="02020603050405020304" pitchFamily="18" charset="0"/>
                  </a:defRPr>
                </a:pPr>
                <a:endParaRPr lang="en-US"/>
              </a:p>
            </c:txPr>
            <c:showVal val="1"/>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Expenditure_programmes!$B$23:$I$23</c:f>
              <c:strCache>
                <c:ptCount val="8"/>
                <c:pt idx="0">
                  <c:v>2017/18</c:v>
                </c:pt>
                <c:pt idx="1">
                  <c:v>2018/19</c:v>
                </c:pt>
                <c:pt idx="2">
                  <c:v>2019/20</c:v>
                </c:pt>
                <c:pt idx="3">
                  <c:v>2020/21</c:v>
                </c:pt>
                <c:pt idx="4">
                  <c:v>2021/22</c:v>
                </c:pt>
                <c:pt idx="5">
                  <c:v>2022/23</c:v>
                </c:pt>
                <c:pt idx="6">
                  <c:v>2023/24</c:v>
                </c:pt>
                <c:pt idx="7">
                  <c:v>2024/25</c:v>
                </c:pt>
              </c:strCache>
            </c:strRef>
          </c:cat>
          <c:val>
            <c:numRef>
              <c:f>Expenditure_programmes!$B$24:$I$24</c:f>
              <c:numCache>
                <c:formatCode>0.0%</c:formatCode>
                <c:ptCount val="8"/>
                <c:pt idx="0">
                  <c:v>0.57521774029303574</c:v>
                </c:pt>
                <c:pt idx="1">
                  <c:v>2.100932029796165E-2</c:v>
                </c:pt>
                <c:pt idx="2">
                  <c:v>2.6224532925037689E-3</c:v>
                </c:pt>
                <c:pt idx="3">
                  <c:v>1.5196942452956829E-3</c:v>
                </c:pt>
                <c:pt idx="4">
                  <c:v>3.8288609884136668E-3</c:v>
                </c:pt>
                <c:pt idx="5">
                  <c:v>6.9511291734962706E-3</c:v>
                </c:pt>
                <c:pt idx="6">
                  <c:v>0.56684019317566969</c:v>
                </c:pt>
                <c:pt idx="7">
                  <c:v>0.56672724056414125</c:v>
                </c:pt>
              </c:numCache>
            </c:numRef>
          </c:val>
          <c:extLst xmlns:c16r2="http://schemas.microsoft.com/office/drawing/2015/06/chart">
            <c:ext xmlns:c16="http://schemas.microsoft.com/office/drawing/2014/chart" uri="{C3380CC4-5D6E-409C-BE32-E72D297353CC}">
              <c16:uniqueId val="{00000002-C8CD-4DC7-B238-B1661D7A28AF}"/>
            </c:ext>
          </c:extLst>
        </c:ser>
        <c:dLbls/>
        <c:overlap val="100"/>
        <c:axId val="73086464"/>
        <c:axId val="73088000"/>
      </c:barChart>
      <c:catAx>
        <c:axId val="73086464"/>
        <c:scaling>
          <c:orientation val="minMax"/>
        </c:scaling>
        <c:axPos val="b"/>
        <c:numFmt formatCode="General" sourceLinked="1"/>
        <c:maj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dk1"/>
                </a:solidFill>
                <a:latin typeface="Times New Roman" panose="02020603050405020304" pitchFamily="18" charset="0"/>
                <a:ea typeface="+mn-ea"/>
                <a:cs typeface="Times New Roman" panose="02020603050405020304" pitchFamily="18" charset="0"/>
              </a:defRPr>
            </a:pPr>
            <a:endParaRPr lang="en-US"/>
          </a:p>
        </c:txPr>
        <c:crossAx val="73088000"/>
        <c:crosses val="autoZero"/>
        <c:auto val="1"/>
        <c:lblAlgn val="ctr"/>
        <c:lblOffset val="100"/>
      </c:catAx>
      <c:valAx>
        <c:axId val="73088000"/>
        <c:scaling>
          <c:orientation val="minMax"/>
        </c:scaling>
        <c:axPos val="l"/>
        <c:majorGridlines>
          <c:spPr>
            <a:ln w="9525" cap="flat" cmpd="sng" algn="ctr">
              <a:solidFill>
                <a:schemeClr val="tx1">
                  <a:lumMod val="15000"/>
                  <a:lumOff val="85000"/>
                </a:schemeClr>
              </a:solidFill>
              <a:round/>
            </a:ln>
            <a:effectLst/>
          </c:spPr>
        </c:majorGridlines>
        <c:numFmt formatCode="0.0%" sourceLinked="1"/>
        <c:maj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dk1"/>
                </a:solidFill>
                <a:latin typeface="Times New Roman" panose="02020603050405020304" pitchFamily="18" charset="0"/>
                <a:ea typeface="+mn-ea"/>
                <a:cs typeface="Times New Roman" panose="02020603050405020304" pitchFamily="18" charset="0"/>
              </a:defRPr>
            </a:pPr>
            <a:endParaRPr lang="en-US"/>
          </a:p>
        </c:txPr>
        <c:crossAx val="73086464"/>
        <c:crosses val="autoZero"/>
        <c:crossBetween val="between"/>
      </c:valAx>
      <c:spPr>
        <a:noFill/>
        <a:ln>
          <a:noFill/>
        </a:ln>
        <a:effectLst/>
      </c:spPr>
    </c:plotArea>
    <c:legend>
      <c:legendPos val="b"/>
      <c:spPr>
        <a:noFill/>
        <a:ln>
          <a:noFill/>
        </a:ln>
        <a:effectLst/>
      </c:spPr>
      <c:txPr>
        <a:bodyPr rot="0" spcFirstLastPara="1" vertOverflow="ellipsis" vert="horz" wrap="square" anchor="ctr" anchorCtr="1"/>
        <a:lstStyle/>
        <a:p>
          <a:pPr>
            <a:defRPr sz="900" b="0" i="0" u="none" strike="noStrike" kern="1200" baseline="0">
              <a:solidFill>
                <a:schemeClr val="dk1"/>
              </a:solidFill>
              <a:latin typeface="Times New Roman" panose="02020603050405020304" pitchFamily="18" charset="0"/>
              <a:ea typeface="+mn-ea"/>
              <a:cs typeface="Times New Roman" panose="02020603050405020304" pitchFamily="18" charset="0"/>
            </a:defRPr>
          </a:pPr>
          <a:endParaRPr lang="en-US"/>
        </a:p>
      </c:txPr>
    </c:legend>
    <c:plotVisOnly val="1"/>
    <c:dispBlanksAs val="gap"/>
    <c:extLst xmlns:c16r2="http://schemas.microsoft.com/office/drawing/2015/06/chart">
      <c:ext xmlns:c16r3="http://schemas.microsoft.com/office/drawing/2017/03/chart" uri="{56B9EC1D-385E-4148-901F-78D8002777C0}">
        <c16r3:dataDisplayOptions16>
          <c16r3:dispNaAsBlank val="1"/>
        </c16r3:dataDisplayOptions16>
      </c:ext>
    </c:extLst>
  </c:chart>
  <c:spPr>
    <a:solidFill>
      <a:schemeClr val="lt1"/>
    </a:solidFill>
    <a:ln w="3175" cap="flat" cmpd="sng" algn="ctr">
      <a:solidFill>
        <a:schemeClr val="dk1"/>
      </a:solidFill>
      <a:prstDash val="solid"/>
    </a:ln>
    <a:effectLst/>
  </c:spPr>
  <c:txPr>
    <a:bodyPr/>
    <a:lstStyle/>
    <a:p>
      <a:pPr>
        <a:defRPr>
          <a:solidFill>
            <a:schemeClr val="dk1"/>
          </a:solidFill>
          <a:latin typeface="Times New Roman" panose="02020603050405020304" pitchFamily="18" charset="0"/>
          <a:ea typeface="+mn-ea"/>
          <a:cs typeface="Times New Roman" panose="02020603050405020304" pitchFamily="18" charset="0"/>
        </a:defRPr>
      </a:pPr>
      <a:endParaRPr lang="en-US"/>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lang val="en-ZA"/>
  <c:chart>
    <c:autoTitleDeleted val="1"/>
    <c:plotArea>
      <c:layout/>
      <c:barChart>
        <c:barDir val="col"/>
        <c:grouping val="percentStacked"/>
        <c:ser>
          <c:idx val="0"/>
          <c:order val="0"/>
          <c:tx>
            <c:strRef>
              <c:f>Expenditure_classification!$A$29</c:f>
              <c:strCache>
                <c:ptCount val="1"/>
                <c:pt idx="0">
                  <c:v>Current payments</c:v>
                </c:pt>
              </c:strCache>
            </c:strRef>
          </c:tx>
          <c:spPr>
            <a:solidFill>
              <a:schemeClr val="accent1"/>
            </a:solidFill>
            <a:ln>
              <a:noFill/>
            </a:ln>
            <a:effectLst/>
          </c:spPr>
          <c:dLbls>
            <c:dLbl>
              <c:idx val="1"/>
              <c:delete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7-76CE-47D9-A778-95CBEE0EA5E0}"/>
                </c:ext>
              </c:extLst>
            </c:dLbl>
            <c:dLbl>
              <c:idx val="2"/>
              <c:delete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6-76CE-47D9-A778-95CBEE0EA5E0}"/>
                </c:ext>
              </c:extLst>
            </c:dLbl>
            <c:dLbl>
              <c:idx val="3"/>
              <c:delete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5-76CE-47D9-A778-95CBEE0EA5E0}"/>
                </c:ext>
              </c:extLst>
            </c:dLbl>
            <c:dLbl>
              <c:idx val="4"/>
              <c:delete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4-76CE-47D9-A778-95CBEE0EA5E0}"/>
                </c:ext>
              </c:extLst>
            </c:dLbl>
            <c:dLbl>
              <c:idx val="5"/>
              <c:delete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3-76CE-47D9-A778-95CBEE0EA5E0}"/>
                </c:ext>
              </c:extLst>
            </c:dLbl>
            <c:spPr>
              <a:noFill/>
              <a:ln>
                <a:noFill/>
              </a:ln>
              <a:effectLst/>
            </c:spPr>
            <c:txPr>
              <a:bodyPr rot="0" spcFirstLastPara="1" vertOverflow="ellipsis" vert="horz" wrap="square" anchor="ctr" anchorCtr="1"/>
              <a:lstStyle/>
              <a:p>
                <a:pPr>
                  <a:defRPr sz="900" b="0"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en-US"/>
              </a:p>
            </c:txPr>
            <c:showVal val="1"/>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Expenditure_classification!$B$28:$I$28</c:f>
              <c:strCache>
                <c:ptCount val="8"/>
                <c:pt idx="0">
                  <c:v>2017/18</c:v>
                </c:pt>
                <c:pt idx="1">
                  <c:v>2018/19</c:v>
                </c:pt>
                <c:pt idx="2">
                  <c:v>2019/20</c:v>
                </c:pt>
                <c:pt idx="3">
                  <c:v>2020/21</c:v>
                </c:pt>
                <c:pt idx="4">
                  <c:v>2021/22</c:v>
                </c:pt>
                <c:pt idx="5">
                  <c:v>2022/23</c:v>
                </c:pt>
                <c:pt idx="6">
                  <c:v>2023/24</c:v>
                </c:pt>
                <c:pt idx="7">
                  <c:v>2024/25</c:v>
                </c:pt>
              </c:strCache>
            </c:strRef>
          </c:cat>
          <c:val>
            <c:numRef>
              <c:f>Expenditure_classification!$B$29:$I$29</c:f>
              <c:numCache>
                <c:formatCode>0.0%</c:formatCode>
                <c:ptCount val="8"/>
                <c:pt idx="0">
                  <c:v>0.96611996980987402</c:v>
                </c:pt>
                <c:pt idx="1">
                  <c:v>3.3282145081703789E-2</c:v>
                </c:pt>
                <c:pt idx="2">
                  <c:v>4.1162157195244187E-3</c:v>
                </c:pt>
                <c:pt idx="3">
                  <c:v>2.73292120298383E-3</c:v>
                </c:pt>
                <c:pt idx="4">
                  <c:v>6.8522179767195705E-3</c:v>
                </c:pt>
                <c:pt idx="5">
                  <c:v>1.2141668921260876E-2</c:v>
                </c:pt>
                <c:pt idx="6">
                  <c:v>0.98633184676343366</c:v>
                </c:pt>
                <c:pt idx="7">
                  <c:v>0.98633066915394862</c:v>
                </c:pt>
              </c:numCache>
            </c:numRef>
          </c:val>
          <c:extLst xmlns:c16r2="http://schemas.microsoft.com/office/drawing/2015/06/chart">
            <c:ext xmlns:c16="http://schemas.microsoft.com/office/drawing/2014/chart" uri="{C3380CC4-5D6E-409C-BE32-E72D297353CC}">
              <c16:uniqueId val="{00000000-3512-462E-9333-8E611DEE91E7}"/>
            </c:ext>
          </c:extLst>
        </c:ser>
        <c:ser>
          <c:idx val="1"/>
          <c:order val="1"/>
          <c:tx>
            <c:strRef>
              <c:f>Expenditure_classification!$A$30</c:f>
              <c:strCache>
                <c:ptCount val="1"/>
                <c:pt idx="0">
                  <c:v>Transfers and subsidies</c:v>
                </c:pt>
              </c:strCache>
            </c:strRef>
          </c:tx>
          <c:spPr>
            <a:solidFill>
              <a:schemeClr val="accent2"/>
            </a:solidFill>
            <a:ln>
              <a:noFill/>
            </a:ln>
            <a:effectLst/>
          </c:spPr>
          <c:cat>
            <c:strRef>
              <c:f>Expenditure_classification!$B$28:$I$28</c:f>
              <c:strCache>
                <c:ptCount val="8"/>
                <c:pt idx="0">
                  <c:v>2017/18</c:v>
                </c:pt>
                <c:pt idx="1">
                  <c:v>2018/19</c:v>
                </c:pt>
                <c:pt idx="2">
                  <c:v>2019/20</c:v>
                </c:pt>
                <c:pt idx="3">
                  <c:v>2020/21</c:v>
                </c:pt>
                <c:pt idx="4">
                  <c:v>2021/22</c:v>
                </c:pt>
                <c:pt idx="5">
                  <c:v>2022/23</c:v>
                </c:pt>
                <c:pt idx="6">
                  <c:v>2023/24</c:v>
                </c:pt>
                <c:pt idx="7">
                  <c:v>2024/25</c:v>
                </c:pt>
              </c:strCache>
            </c:strRef>
          </c:cat>
          <c:val>
            <c:numRef>
              <c:f>Expenditure_classification!$B$30:$I$30</c:f>
              <c:numCache>
                <c:formatCode>0.0%</c:formatCode>
                <c:ptCount val="8"/>
                <c:pt idx="0">
                  <c:v>1.2251760092327476E-2</c:v>
                </c:pt>
                <c:pt idx="1">
                  <c:v>1.6077734068100714E-4</c:v>
                </c:pt>
                <c:pt idx="2">
                  <c:v>1.4298181719158982E-4</c:v>
                </c:pt>
                <c:pt idx="3">
                  <c:v>1.5144961863510042E-5</c:v>
                </c:pt>
                <c:pt idx="4">
                  <c:v>1.4924299742289235E-5</c:v>
                </c:pt>
                <c:pt idx="5">
                  <c:v>7.9401835051630862E-7</c:v>
                </c:pt>
                <c:pt idx="6">
                  <c:v>6.7214916334232922E-5</c:v>
                </c:pt>
                <c:pt idx="7">
                  <c:v>6.7542575945194041E-5</c:v>
                </c:pt>
              </c:numCache>
            </c:numRef>
          </c:val>
          <c:extLst xmlns:c16r2="http://schemas.microsoft.com/office/drawing/2015/06/chart">
            <c:ext xmlns:c16="http://schemas.microsoft.com/office/drawing/2014/chart" uri="{C3380CC4-5D6E-409C-BE32-E72D297353CC}">
              <c16:uniqueId val="{00000001-3512-462E-9333-8E611DEE91E7}"/>
            </c:ext>
          </c:extLst>
        </c:ser>
        <c:ser>
          <c:idx val="2"/>
          <c:order val="2"/>
          <c:tx>
            <c:strRef>
              <c:f>Expenditure_classification!$A$31</c:f>
              <c:strCache>
                <c:ptCount val="1"/>
                <c:pt idx="0">
                  <c:v>Payments for capital assets</c:v>
                </c:pt>
              </c:strCache>
            </c:strRef>
          </c:tx>
          <c:spPr>
            <a:solidFill>
              <a:schemeClr val="accent3"/>
            </a:solidFill>
            <a:ln>
              <a:noFill/>
            </a:ln>
            <a:effectLst/>
          </c:spPr>
          <c:cat>
            <c:strRef>
              <c:f>Expenditure_classification!$B$28:$I$28</c:f>
              <c:strCache>
                <c:ptCount val="8"/>
                <c:pt idx="0">
                  <c:v>2017/18</c:v>
                </c:pt>
                <c:pt idx="1">
                  <c:v>2018/19</c:v>
                </c:pt>
                <c:pt idx="2">
                  <c:v>2019/20</c:v>
                </c:pt>
                <c:pt idx="3">
                  <c:v>2020/21</c:v>
                </c:pt>
                <c:pt idx="4">
                  <c:v>2021/22</c:v>
                </c:pt>
                <c:pt idx="5">
                  <c:v>2022/23</c:v>
                </c:pt>
                <c:pt idx="6">
                  <c:v>2023/24</c:v>
                </c:pt>
                <c:pt idx="7">
                  <c:v>2024/25</c:v>
                </c:pt>
              </c:strCache>
            </c:strRef>
          </c:cat>
          <c:val>
            <c:numRef>
              <c:f>Expenditure_classification!$B$31:$I$31</c:f>
              <c:numCache>
                <c:formatCode>0.0%</c:formatCode>
                <c:ptCount val="8"/>
                <c:pt idx="0">
                  <c:v>2.0589985344211362E-2</c:v>
                </c:pt>
                <c:pt idx="1">
                  <c:v>1.4289259903752908E-3</c:v>
                </c:pt>
                <c:pt idx="2">
                  <c:v>7.4375876363932302E-5</c:v>
                </c:pt>
                <c:pt idx="3">
                  <c:v>6.7189724877521258E-5</c:v>
                </c:pt>
                <c:pt idx="4">
                  <c:v>9.3653169835801353E-5</c:v>
                </c:pt>
                <c:pt idx="5">
                  <c:v>1.6197974350532691E-4</c:v>
                </c:pt>
                <c:pt idx="6">
                  <c:v>1.3600938320232027E-2</c:v>
                </c:pt>
                <c:pt idx="7">
                  <c:v>1.3601788270105983E-2</c:v>
                </c:pt>
              </c:numCache>
            </c:numRef>
          </c:val>
          <c:extLst xmlns:c16r2="http://schemas.microsoft.com/office/drawing/2015/06/chart">
            <c:ext xmlns:c16="http://schemas.microsoft.com/office/drawing/2014/chart" uri="{C3380CC4-5D6E-409C-BE32-E72D297353CC}">
              <c16:uniqueId val="{00000002-3512-462E-9333-8E611DEE91E7}"/>
            </c:ext>
          </c:extLst>
        </c:ser>
        <c:ser>
          <c:idx val="3"/>
          <c:order val="3"/>
          <c:tx>
            <c:strRef>
              <c:f>Expenditure_classification!$A$32</c:f>
              <c:strCache>
                <c:ptCount val="1"/>
                <c:pt idx="0">
                  <c:v>Payments for financial assets</c:v>
                </c:pt>
              </c:strCache>
            </c:strRef>
          </c:tx>
          <c:spPr>
            <a:solidFill>
              <a:schemeClr val="accent4"/>
            </a:solidFill>
            <a:ln>
              <a:noFill/>
            </a:ln>
            <a:effectLst/>
          </c:spPr>
          <c:dLbls>
            <c:dLbl>
              <c:idx val="0"/>
              <c:delete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0-76CE-47D9-A778-95CBEE0EA5E0}"/>
                </c:ext>
              </c:extLst>
            </c:dLbl>
            <c:dLbl>
              <c:idx val="6"/>
              <c:delete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1-76CE-47D9-A778-95CBEE0EA5E0}"/>
                </c:ext>
              </c:extLst>
            </c:dLbl>
            <c:dLbl>
              <c:idx val="7"/>
              <c:delete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2-76CE-47D9-A778-95CBEE0EA5E0}"/>
                </c:ext>
              </c:extLst>
            </c:dLbl>
            <c:spPr>
              <a:noFill/>
              <a:ln>
                <a:noFill/>
              </a:ln>
              <a:effectLst/>
            </c:spPr>
            <c:txPr>
              <a:bodyPr rot="0" spcFirstLastPara="1" vertOverflow="ellipsis" vert="horz" wrap="square" anchor="ctr" anchorCtr="1"/>
              <a:lstStyle/>
              <a:p>
                <a:pPr>
                  <a:defRPr sz="900" b="0"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en-US"/>
              </a:p>
            </c:txPr>
            <c:showVal val="1"/>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Expenditure_classification!$B$28:$I$28</c:f>
              <c:strCache>
                <c:ptCount val="8"/>
                <c:pt idx="0">
                  <c:v>2017/18</c:v>
                </c:pt>
                <c:pt idx="1">
                  <c:v>2018/19</c:v>
                </c:pt>
                <c:pt idx="2">
                  <c:v>2019/20</c:v>
                </c:pt>
                <c:pt idx="3">
                  <c:v>2020/21</c:v>
                </c:pt>
                <c:pt idx="4">
                  <c:v>2021/22</c:v>
                </c:pt>
                <c:pt idx="5">
                  <c:v>2022/23</c:v>
                </c:pt>
                <c:pt idx="6">
                  <c:v>2023/24</c:v>
                </c:pt>
                <c:pt idx="7">
                  <c:v>2024/25</c:v>
                </c:pt>
              </c:strCache>
            </c:strRef>
          </c:cat>
          <c:val>
            <c:numRef>
              <c:f>Expenditure_classification!$B$32:$I$32</c:f>
              <c:numCache>
                <c:formatCode>0.0%</c:formatCode>
                <c:ptCount val="8"/>
                <c:pt idx="0">
                  <c:v>1.0382847535870742E-3</c:v>
                </c:pt>
                <c:pt idx="1">
                  <c:v>0.96512815158723997</c:v>
                </c:pt>
                <c:pt idx="2">
                  <c:v>0.99566642658691984</c:v>
                </c:pt>
                <c:pt idx="3">
                  <c:v>0.99718474411027513</c:v>
                </c:pt>
                <c:pt idx="4">
                  <c:v>0.99303920455370231</c:v>
                </c:pt>
                <c:pt idx="5">
                  <c:v>0.98769555731688352</c:v>
                </c:pt>
                <c:pt idx="6">
                  <c:v>0</c:v>
                </c:pt>
                <c:pt idx="7">
                  <c:v>0</c:v>
                </c:pt>
              </c:numCache>
            </c:numRef>
          </c:val>
          <c:extLst xmlns:c16r2="http://schemas.microsoft.com/office/drawing/2015/06/chart">
            <c:ext xmlns:c16="http://schemas.microsoft.com/office/drawing/2014/chart" uri="{C3380CC4-5D6E-409C-BE32-E72D297353CC}">
              <c16:uniqueId val="{00000003-3512-462E-9333-8E611DEE91E7}"/>
            </c:ext>
          </c:extLst>
        </c:ser>
        <c:dLbls/>
        <c:overlap val="100"/>
        <c:axId val="78471168"/>
        <c:axId val="78472704"/>
      </c:barChart>
      <c:catAx>
        <c:axId val="78471168"/>
        <c:scaling>
          <c:orientation val="minMax"/>
        </c:scaling>
        <c:axPos val="b"/>
        <c:numFmt formatCode="General" sourceLinked="1"/>
        <c:maj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en-US"/>
          </a:p>
        </c:txPr>
        <c:crossAx val="78472704"/>
        <c:crosses val="autoZero"/>
        <c:auto val="1"/>
        <c:lblAlgn val="ctr"/>
        <c:lblOffset val="100"/>
      </c:catAx>
      <c:valAx>
        <c:axId val="78472704"/>
        <c:scaling>
          <c:orientation val="minMax"/>
        </c:scaling>
        <c:axPos val="l"/>
        <c:majorGridlines>
          <c:spPr>
            <a:ln w="9525" cap="flat" cmpd="sng" algn="ctr">
              <a:solidFill>
                <a:schemeClr val="tx1">
                  <a:lumMod val="15000"/>
                  <a:lumOff val="85000"/>
                </a:schemeClr>
              </a:solidFill>
              <a:round/>
            </a:ln>
            <a:effectLst/>
          </c:spPr>
        </c:majorGridlines>
        <c:numFmt formatCode="0%" sourceLinked="1"/>
        <c:maj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en-US"/>
          </a:p>
        </c:txPr>
        <c:crossAx val="78471168"/>
        <c:crosses val="autoZero"/>
        <c:crossBetween val="between"/>
      </c:valAx>
      <c:spPr>
        <a:noFill/>
        <a:ln>
          <a:noFill/>
        </a:ln>
        <a:effectLst/>
      </c:spPr>
    </c:plotArea>
    <c:legend>
      <c:legendPos val="b"/>
      <c:spPr>
        <a:noFill/>
        <a:ln>
          <a:noFill/>
        </a:ln>
        <a:effectLst/>
      </c:spPr>
      <c:txPr>
        <a:bodyPr rot="0" spcFirstLastPara="1" vertOverflow="ellipsis" vert="horz" wrap="square" anchor="ctr" anchorCtr="1"/>
        <a:lstStyle/>
        <a:p>
          <a:pPr>
            <a:defRPr sz="900" b="0"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en-US"/>
        </a:p>
      </c:txPr>
    </c:legend>
    <c:plotVisOnly val="1"/>
    <c:dispBlanksAs val="gap"/>
    <c:extLst xmlns:c16r2="http://schemas.microsoft.com/office/drawing/2015/06/chart">
      <c:ext xmlns:c16r3="http://schemas.microsoft.com/office/drawing/2017/03/chart" uri="{56B9EC1D-385E-4148-901F-78D8002777C0}">
        <c16r3:dataDisplayOptions16>
          <c16r3:dispNaAsBlank val="1"/>
        </c16r3:dataDisplayOptions16>
      </c:ext>
    </c:extLst>
  </c:chart>
  <c:spPr>
    <a:noFill/>
    <a:ln>
      <a:solidFill>
        <a:schemeClr val="tx1"/>
      </a:solidFill>
    </a:ln>
    <a:effectLst/>
  </c:spPr>
  <c:txPr>
    <a:bodyPr/>
    <a:lstStyle/>
    <a:p>
      <a:pPr>
        <a:defRPr>
          <a:solidFill>
            <a:schemeClr val="tx1"/>
          </a:solidFill>
          <a:latin typeface="Times New Roman" panose="02020603050405020304" pitchFamily="18" charset="0"/>
          <a:cs typeface="Times New Roman" panose="02020603050405020304" pitchFamily="18" charset="0"/>
        </a:defRPr>
      </a:pPr>
      <a:endParaRPr lang="en-US"/>
    </a:p>
  </c:tx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lang val="en-ZA"/>
  <c:chart>
    <c:autoTitleDeleted val="1"/>
    <c:plotArea>
      <c:layout/>
      <c:barChart>
        <c:barDir val="col"/>
        <c:grouping val="clustered"/>
        <c:ser>
          <c:idx val="0"/>
          <c:order val="0"/>
          <c:tx>
            <c:strRef>
              <c:f>Expenditure_programmes!$A$31</c:f>
              <c:strCache>
                <c:ptCount val="1"/>
                <c:pt idx="0">
                  <c:v>1. Administration</c:v>
                </c:pt>
              </c:strCache>
            </c:strRef>
          </c:tx>
          <c:spPr>
            <a:solidFill>
              <a:schemeClr val="accent1"/>
            </a:solidFill>
            <a:ln>
              <a:noFill/>
            </a:ln>
            <a:effectLst/>
          </c:spPr>
          <c:dLbls>
            <c:spPr>
              <a:noFill/>
              <a:ln>
                <a:noFill/>
              </a:ln>
              <a:effectLst/>
            </c:spPr>
            <c:txPr>
              <a:bodyPr rot="0" spcFirstLastPara="1" vertOverflow="ellipsis" vert="horz" wrap="square" anchor="ctr" anchorCtr="1"/>
              <a:lstStyle/>
              <a:p>
                <a:pPr>
                  <a:defRPr sz="900" b="0" i="0" u="none" strike="noStrike" kern="1200" baseline="0">
                    <a:solidFill>
                      <a:schemeClr val="dk1"/>
                    </a:solidFill>
                    <a:latin typeface="Times New Roman" panose="02020603050405020304" pitchFamily="18" charset="0"/>
                    <a:ea typeface="+mn-ea"/>
                    <a:cs typeface="Times New Roman" panose="02020603050405020304" pitchFamily="18" charset="0"/>
                  </a:defRPr>
                </a:pPr>
                <a:endParaRPr lang="en-US"/>
              </a:p>
            </c:txPr>
            <c:dLblPos val="outEnd"/>
            <c:showVal val="1"/>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Expenditure_programmes!$E$30:$G$30</c:f>
              <c:strCache>
                <c:ptCount val="3"/>
                <c:pt idx="0">
                  <c:v>2020/21</c:v>
                </c:pt>
                <c:pt idx="1">
                  <c:v>2021/22</c:v>
                </c:pt>
                <c:pt idx="2">
                  <c:v>2022/23</c:v>
                </c:pt>
              </c:strCache>
            </c:strRef>
          </c:cat>
          <c:val>
            <c:numRef>
              <c:f>Expenditure_programmes!$E$31:$G$31</c:f>
              <c:numCache>
                <c:formatCode>0.0%</c:formatCode>
                <c:ptCount val="3"/>
                <c:pt idx="0">
                  <c:v>-0.20574602386686094</c:v>
                </c:pt>
                <c:pt idx="1">
                  <c:v>0.26753937756006929</c:v>
                </c:pt>
                <c:pt idx="2">
                  <c:v>0.10827342203980465</c:v>
                </c:pt>
              </c:numCache>
            </c:numRef>
          </c:val>
          <c:extLst xmlns:c16r2="http://schemas.microsoft.com/office/drawing/2015/06/chart">
            <c:ext xmlns:c16="http://schemas.microsoft.com/office/drawing/2014/chart" uri="{C3380CC4-5D6E-409C-BE32-E72D297353CC}">
              <c16:uniqueId val="{00000000-1C6E-F540-83F2-8C58D65C53E6}"/>
            </c:ext>
          </c:extLst>
        </c:ser>
        <c:ser>
          <c:idx val="1"/>
          <c:order val="1"/>
          <c:tx>
            <c:strRef>
              <c:f>Expenditure_programmes!$A$32</c:f>
              <c:strCache>
                <c:ptCount val="1"/>
                <c:pt idx="0">
                  <c:v>2. State-owned Companies Governance Assurance and Performance</c:v>
                </c:pt>
              </c:strCache>
            </c:strRef>
          </c:tx>
          <c:spPr>
            <a:solidFill>
              <a:schemeClr val="accent2"/>
            </a:solidFill>
            <a:ln>
              <a:noFill/>
            </a:ln>
            <a:effectLst/>
          </c:spPr>
          <c:dLbls>
            <c:spPr>
              <a:noFill/>
              <a:ln>
                <a:noFill/>
              </a:ln>
              <a:effectLst/>
            </c:spPr>
            <c:txPr>
              <a:bodyPr rot="0" spcFirstLastPara="1" vertOverflow="ellipsis" vert="horz" wrap="square" anchor="ctr" anchorCtr="1"/>
              <a:lstStyle/>
              <a:p>
                <a:pPr>
                  <a:defRPr sz="900" b="0" i="0" u="none" strike="noStrike" kern="1200" baseline="0">
                    <a:solidFill>
                      <a:schemeClr val="dk1"/>
                    </a:solidFill>
                    <a:latin typeface="Times New Roman" panose="02020603050405020304" pitchFamily="18" charset="0"/>
                    <a:ea typeface="+mn-ea"/>
                    <a:cs typeface="Times New Roman" panose="02020603050405020304" pitchFamily="18" charset="0"/>
                  </a:defRPr>
                </a:pPr>
                <a:endParaRPr lang="en-US"/>
              </a:p>
            </c:txPr>
            <c:dLblPos val="outEnd"/>
            <c:showVal val="1"/>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Expenditure_programmes!$E$30:$G$30</c:f>
              <c:strCache>
                <c:ptCount val="3"/>
                <c:pt idx="0">
                  <c:v>2020/21</c:v>
                </c:pt>
                <c:pt idx="1">
                  <c:v>2021/22</c:v>
                </c:pt>
                <c:pt idx="2">
                  <c:v>2022/23</c:v>
                </c:pt>
              </c:strCache>
            </c:strRef>
          </c:cat>
          <c:val>
            <c:numRef>
              <c:f>Expenditure_programmes!$E$32:$G$32</c:f>
              <c:numCache>
                <c:formatCode>0.0%</c:formatCode>
                <c:ptCount val="3"/>
                <c:pt idx="0">
                  <c:v>9.4088937093277803E-3</c:v>
                </c:pt>
                <c:pt idx="1">
                  <c:v>0.60998737475488218</c:v>
                </c:pt>
                <c:pt idx="2">
                  <c:v>1.2063068324017672E-2</c:v>
                </c:pt>
              </c:numCache>
            </c:numRef>
          </c:val>
          <c:extLst xmlns:c16r2="http://schemas.microsoft.com/office/drawing/2015/06/chart">
            <c:ext xmlns:c16="http://schemas.microsoft.com/office/drawing/2014/chart" uri="{C3380CC4-5D6E-409C-BE32-E72D297353CC}">
              <c16:uniqueId val="{00000001-1C6E-F540-83F2-8C58D65C53E6}"/>
            </c:ext>
          </c:extLst>
        </c:ser>
        <c:ser>
          <c:idx val="2"/>
          <c:order val="2"/>
          <c:tx>
            <c:strRef>
              <c:f>Expenditure_programmes!$A$33</c:f>
              <c:strCache>
                <c:ptCount val="1"/>
                <c:pt idx="0">
                  <c:v>3. Business Enhancement, Transformation and Industrialisation</c:v>
                </c:pt>
              </c:strCache>
            </c:strRef>
          </c:tx>
          <c:spPr>
            <a:solidFill>
              <a:schemeClr val="accent3"/>
            </a:solidFill>
            <a:ln>
              <a:noFill/>
            </a:ln>
            <a:effectLst/>
          </c:spPr>
          <c:dLbls>
            <c:spPr>
              <a:noFill/>
              <a:ln>
                <a:noFill/>
              </a:ln>
              <a:effectLst/>
            </c:spPr>
            <c:txPr>
              <a:bodyPr rot="0" spcFirstLastPara="1" vertOverflow="ellipsis" vert="horz" wrap="square" anchor="ctr" anchorCtr="1"/>
              <a:lstStyle/>
              <a:p>
                <a:pPr>
                  <a:defRPr sz="900" b="0" i="0" u="none" strike="noStrike" kern="1200" baseline="0">
                    <a:solidFill>
                      <a:schemeClr val="dk1"/>
                    </a:solidFill>
                    <a:latin typeface="Times New Roman" panose="02020603050405020304" pitchFamily="18" charset="0"/>
                    <a:ea typeface="+mn-ea"/>
                    <a:cs typeface="Times New Roman" panose="02020603050405020304" pitchFamily="18" charset="0"/>
                  </a:defRPr>
                </a:pPr>
                <a:endParaRPr lang="en-US"/>
              </a:p>
            </c:txPr>
            <c:dLblPos val="outEnd"/>
            <c:showVal val="1"/>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Expenditure_programmes!$E$30:$G$30</c:f>
              <c:strCache>
                <c:ptCount val="3"/>
                <c:pt idx="0">
                  <c:v>2020/21</c:v>
                </c:pt>
                <c:pt idx="1">
                  <c:v>2021/22</c:v>
                </c:pt>
                <c:pt idx="2">
                  <c:v>2022/23</c:v>
                </c:pt>
              </c:strCache>
            </c:strRef>
          </c:cat>
          <c:val>
            <c:numRef>
              <c:f>Expenditure_programmes!$E$33:$G$33</c:f>
              <c:numCache>
                <c:formatCode>0.0%</c:formatCode>
                <c:ptCount val="3"/>
                <c:pt idx="0">
                  <c:v>0.36511080607362822</c:v>
                </c:pt>
                <c:pt idx="1">
                  <c:v>-0.53373184601784507</c:v>
                </c:pt>
                <c:pt idx="2">
                  <c:v>-0.34279612412113403</c:v>
                </c:pt>
              </c:numCache>
            </c:numRef>
          </c:val>
          <c:extLst xmlns:c16r2="http://schemas.microsoft.com/office/drawing/2015/06/chart">
            <c:ext xmlns:c16="http://schemas.microsoft.com/office/drawing/2014/chart" uri="{C3380CC4-5D6E-409C-BE32-E72D297353CC}">
              <c16:uniqueId val="{00000002-1C6E-F540-83F2-8C58D65C53E6}"/>
            </c:ext>
          </c:extLst>
        </c:ser>
        <c:dLbls>
          <c:showVal val="1"/>
        </c:dLbls>
        <c:gapWidth val="219"/>
        <c:overlap val="-27"/>
        <c:axId val="38387072"/>
        <c:axId val="59548800"/>
      </c:barChart>
      <c:catAx>
        <c:axId val="38387072"/>
        <c:scaling>
          <c:orientation val="minMax"/>
        </c:scaling>
        <c:axPos val="b"/>
        <c:numFmt formatCode="General" sourceLinked="1"/>
        <c:majorTickMark val="none"/>
        <c:tickLblPos val="low"/>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dk1"/>
                </a:solidFill>
                <a:latin typeface="Times New Roman" panose="02020603050405020304" pitchFamily="18" charset="0"/>
                <a:ea typeface="+mn-ea"/>
                <a:cs typeface="Times New Roman" panose="02020603050405020304" pitchFamily="18" charset="0"/>
              </a:defRPr>
            </a:pPr>
            <a:endParaRPr lang="en-US"/>
          </a:p>
        </c:txPr>
        <c:crossAx val="59548800"/>
        <c:crosses val="autoZero"/>
        <c:auto val="1"/>
        <c:lblAlgn val="ctr"/>
        <c:lblOffset val="100"/>
      </c:catAx>
      <c:valAx>
        <c:axId val="59548800"/>
        <c:scaling>
          <c:orientation val="minMax"/>
        </c:scaling>
        <c:axPos val="l"/>
        <c:majorGridlines>
          <c:spPr>
            <a:ln w="9525" cap="flat" cmpd="sng" algn="ctr">
              <a:solidFill>
                <a:schemeClr val="tx1">
                  <a:lumMod val="15000"/>
                  <a:lumOff val="85000"/>
                </a:schemeClr>
              </a:solidFill>
              <a:round/>
            </a:ln>
            <a:effectLst/>
          </c:spPr>
        </c:majorGridlines>
        <c:numFmt formatCode="0.0%" sourceLinked="1"/>
        <c:maj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dk1"/>
                </a:solidFill>
                <a:latin typeface="Times New Roman" panose="02020603050405020304" pitchFamily="18" charset="0"/>
                <a:ea typeface="+mn-ea"/>
                <a:cs typeface="Times New Roman" panose="02020603050405020304" pitchFamily="18" charset="0"/>
              </a:defRPr>
            </a:pPr>
            <a:endParaRPr lang="en-US"/>
          </a:p>
        </c:txPr>
        <c:crossAx val="38387072"/>
        <c:crosses val="autoZero"/>
        <c:crossBetween val="between"/>
      </c:valAx>
      <c:spPr>
        <a:noFill/>
        <a:ln>
          <a:noFill/>
        </a:ln>
        <a:effectLst/>
      </c:spPr>
    </c:plotArea>
    <c:legend>
      <c:legendPos val="b"/>
      <c:spPr>
        <a:noFill/>
        <a:ln>
          <a:noFill/>
        </a:ln>
        <a:effectLst/>
      </c:spPr>
      <c:txPr>
        <a:bodyPr rot="0" spcFirstLastPara="1" vertOverflow="ellipsis" vert="horz" wrap="square" anchor="ctr" anchorCtr="1"/>
        <a:lstStyle/>
        <a:p>
          <a:pPr>
            <a:defRPr sz="900" b="0" i="0" u="none" strike="noStrike" kern="1200" baseline="0">
              <a:solidFill>
                <a:schemeClr val="dk1"/>
              </a:solidFill>
              <a:latin typeface="Times New Roman" panose="02020603050405020304" pitchFamily="18" charset="0"/>
              <a:ea typeface="+mn-ea"/>
              <a:cs typeface="Times New Roman" panose="02020603050405020304" pitchFamily="18" charset="0"/>
            </a:defRPr>
          </a:pPr>
          <a:endParaRPr lang="en-US"/>
        </a:p>
      </c:txPr>
    </c:legend>
    <c:plotVisOnly val="1"/>
    <c:dispBlanksAs val="gap"/>
    <c:extLst xmlns:c16r2="http://schemas.microsoft.com/office/drawing/2015/06/chart">
      <c:ext xmlns:c16r3="http://schemas.microsoft.com/office/drawing/2017/03/chart" uri="{56B9EC1D-385E-4148-901F-78D8002777C0}">
        <c16r3:dataDisplayOptions16>
          <c16r3:dispNaAsBlank val="1"/>
        </c16r3:dataDisplayOptions16>
      </c:ext>
    </c:extLst>
  </c:chart>
  <c:spPr>
    <a:solidFill>
      <a:schemeClr val="lt1"/>
    </a:solidFill>
    <a:ln w="3175" cap="flat" cmpd="sng" algn="ctr">
      <a:solidFill>
        <a:schemeClr val="dk1"/>
      </a:solidFill>
      <a:prstDash val="solid"/>
    </a:ln>
    <a:effectLst/>
  </c:spPr>
  <c:txPr>
    <a:bodyPr/>
    <a:lstStyle/>
    <a:p>
      <a:pPr>
        <a:defRPr>
          <a:solidFill>
            <a:schemeClr val="dk1"/>
          </a:solidFill>
          <a:latin typeface="Times New Roman" panose="02020603050405020304" pitchFamily="18" charset="0"/>
          <a:ea typeface="+mn-ea"/>
          <a:cs typeface="Times New Roman" panose="02020603050405020304" pitchFamily="18" charset="0"/>
        </a:defRPr>
      </a:pPr>
      <a:endParaRPr lang="en-US"/>
    </a:p>
  </c:txPr>
  <c:externalData r:id="rId1"/>
</c:chartSpace>
</file>

<file path=ppt/charts/chart4.xml><?xml version="1.0" encoding="utf-8"?>
<c:chartSpace xmlns:c="http://schemas.openxmlformats.org/drawingml/2006/chart" xmlns:a="http://schemas.openxmlformats.org/drawingml/2006/main" xmlns:r="http://schemas.openxmlformats.org/officeDocument/2006/relationships">
  <c:lang val="en-ZA"/>
  <c:chart>
    <c:autoTitleDeleted val="1"/>
    <c:plotArea>
      <c:layout/>
      <c:barChart>
        <c:barDir val="col"/>
        <c:grouping val="clustered"/>
        <c:ser>
          <c:idx val="0"/>
          <c:order val="0"/>
          <c:tx>
            <c:strRef>
              <c:f>Expenditure_classification!$A$37</c:f>
              <c:strCache>
                <c:ptCount val="1"/>
                <c:pt idx="0">
                  <c:v>Current payments</c:v>
                </c:pt>
              </c:strCache>
            </c:strRef>
          </c:tx>
          <c:spPr>
            <a:solidFill>
              <a:schemeClr val="accent1"/>
            </a:solidFill>
            <a:ln>
              <a:noFill/>
            </a:ln>
            <a:effectLst/>
          </c:spPr>
          <c:dLbls>
            <c:spPr>
              <a:noFill/>
              <a:ln>
                <a:noFill/>
              </a:ln>
              <a:effectLst/>
            </c:spPr>
            <c:txPr>
              <a:bodyPr rot="0" spcFirstLastPara="1" vertOverflow="ellipsis" vert="horz" wrap="square" anchor="ctr" anchorCtr="1"/>
              <a:lstStyle/>
              <a:p>
                <a:pPr>
                  <a:defRPr sz="900" b="0" i="0" u="none" strike="noStrike" kern="1200" baseline="0">
                    <a:solidFill>
                      <a:schemeClr val="dk1"/>
                    </a:solidFill>
                    <a:latin typeface="Times New Roman" panose="02020603050405020304" pitchFamily="18" charset="0"/>
                    <a:ea typeface="+mn-ea"/>
                    <a:cs typeface="Times New Roman" panose="02020603050405020304" pitchFamily="18" charset="0"/>
                  </a:defRPr>
                </a:pPr>
                <a:endParaRPr lang="en-US"/>
              </a:p>
            </c:txPr>
            <c:dLblPos val="outEnd"/>
            <c:showVal val="1"/>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Expenditure_classification!$E$36:$G$36</c:f>
              <c:strCache>
                <c:ptCount val="3"/>
                <c:pt idx="0">
                  <c:v>2020/21</c:v>
                </c:pt>
                <c:pt idx="1">
                  <c:v>2021/22</c:v>
                </c:pt>
                <c:pt idx="2">
                  <c:v>2022/23</c:v>
                </c:pt>
              </c:strCache>
            </c:strRef>
          </c:cat>
          <c:val>
            <c:numRef>
              <c:f>Expenditure_classification!$E$37:$G$37</c:f>
              <c:numCache>
                <c:formatCode>0.0%</c:formatCode>
                <c:ptCount val="3"/>
                <c:pt idx="0">
                  <c:v>-9.0003077028274495E-2</c:v>
                </c:pt>
                <c:pt idx="1">
                  <c:v>0.26139800499690041</c:v>
                </c:pt>
                <c:pt idx="2">
                  <c:v>8.1703848215881336E-2</c:v>
                </c:pt>
              </c:numCache>
            </c:numRef>
          </c:val>
          <c:extLst xmlns:c16r2="http://schemas.microsoft.com/office/drawing/2015/06/chart">
            <c:ext xmlns:c16="http://schemas.microsoft.com/office/drawing/2014/chart" uri="{C3380CC4-5D6E-409C-BE32-E72D297353CC}">
              <c16:uniqueId val="{00000000-D5B0-3549-BB10-9CC9ED7E0E1C}"/>
            </c:ext>
          </c:extLst>
        </c:ser>
        <c:ser>
          <c:idx val="1"/>
          <c:order val="1"/>
          <c:tx>
            <c:strRef>
              <c:f>Expenditure_classification!$A$38</c:f>
              <c:strCache>
                <c:ptCount val="1"/>
                <c:pt idx="0">
                  <c:v>Transfers and subsidies</c:v>
                </c:pt>
              </c:strCache>
            </c:strRef>
          </c:tx>
          <c:spPr>
            <a:solidFill>
              <a:schemeClr val="accent2"/>
            </a:solidFill>
            <a:ln>
              <a:noFill/>
            </a:ln>
            <a:effectLst/>
          </c:spPr>
          <c:dLbls>
            <c:spPr>
              <a:noFill/>
              <a:ln>
                <a:noFill/>
              </a:ln>
              <a:effectLst/>
            </c:spPr>
            <c:txPr>
              <a:bodyPr rot="0" spcFirstLastPara="1" vertOverflow="ellipsis" vert="horz" wrap="square" anchor="ctr" anchorCtr="1"/>
              <a:lstStyle/>
              <a:p>
                <a:pPr>
                  <a:defRPr sz="900" b="0" i="0" u="none" strike="noStrike" kern="1200" baseline="0">
                    <a:solidFill>
                      <a:schemeClr val="dk1"/>
                    </a:solidFill>
                    <a:latin typeface="Times New Roman" panose="02020603050405020304" pitchFamily="18" charset="0"/>
                    <a:ea typeface="+mn-ea"/>
                    <a:cs typeface="Times New Roman" panose="02020603050405020304" pitchFamily="18" charset="0"/>
                  </a:defRPr>
                </a:pPr>
                <a:endParaRPr lang="en-US"/>
              </a:p>
            </c:txPr>
            <c:dLblPos val="outEnd"/>
            <c:showVal val="1"/>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Expenditure_classification!$E$36:$G$36</c:f>
              <c:strCache>
                <c:ptCount val="3"/>
                <c:pt idx="0">
                  <c:v>2020/21</c:v>
                </c:pt>
                <c:pt idx="1">
                  <c:v>2021/22</c:v>
                </c:pt>
                <c:pt idx="2">
                  <c:v>2022/23</c:v>
                </c:pt>
              </c:strCache>
            </c:strRef>
          </c:cat>
          <c:val>
            <c:numRef>
              <c:f>Expenditure_classification!$E$38:$G$38</c:f>
              <c:numCache>
                <c:formatCode>0.0%</c:formatCode>
                <c:ptCount val="3"/>
                <c:pt idx="0">
                  <c:v>-0.85482283464566944</c:v>
                </c:pt>
                <c:pt idx="1">
                  <c:v>-0.50423728813559321</c:v>
                </c:pt>
                <c:pt idx="2">
                  <c:v>-0.96752136752136753</c:v>
                </c:pt>
              </c:numCache>
            </c:numRef>
          </c:val>
          <c:extLst xmlns:c16r2="http://schemas.microsoft.com/office/drawing/2015/06/chart">
            <c:ext xmlns:c16="http://schemas.microsoft.com/office/drawing/2014/chart" uri="{C3380CC4-5D6E-409C-BE32-E72D297353CC}">
              <c16:uniqueId val="{00000001-D5B0-3549-BB10-9CC9ED7E0E1C}"/>
            </c:ext>
          </c:extLst>
        </c:ser>
        <c:ser>
          <c:idx val="2"/>
          <c:order val="2"/>
          <c:tx>
            <c:strRef>
              <c:f>Expenditure_classification!$A$39</c:f>
              <c:strCache>
                <c:ptCount val="1"/>
                <c:pt idx="0">
                  <c:v>Payments for capital assets</c:v>
                </c:pt>
              </c:strCache>
            </c:strRef>
          </c:tx>
          <c:spPr>
            <a:solidFill>
              <a:schemeClr val="accent3"/>
            </a:solidFill>
            <a:ln>
              <a:noFill/>
            </a:ln>
            <a:effectLst/>
          </c:spPr>
          <c:dLbls>
            <c:spPr>
              <a:noFill/>
              <a:ln>
                <a:noFill/>
              </a:ln>
              <a:effectLst/>
            </c:spPr>
            <c:txPr>
              <a:bodyPr rot="0" spcFirstLastPara="1" vertOverflow="ellipsis" vert="horz" wrap="square" anchor="ctr" anchorCtr="1"/>
              <a:lstStyle/>
              <a:p>
                <a:pPr>
                  <a:defRPr sz="900" b="0" i="0" u="none" strike="noStrike" kern="1200" baseline="0">
                    <a:solidFill>
                      <a:schemeClr val="dk1"/>
                    </a:solidFill>
                    <a:latin typeface="Times New Roman" panose="02020603050405020304" pitchFamily="18" charset="0"/>
                    <a:ea typeface="+mn-ea"/>
                    <a:cs typeface="Times New Roman" panose="02020603050405020304" pitchFamily="18" charset="0"/>
                  </a:defRPr>
                </a:pPr>
                <a:endParaRPr lang="en-US"/>
              </a:p>
            </c:txPr>
            <c:dLblPos val="outEnd"/>
            <c:showVal val="1"/>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Expenditure_classification!$E$36:$G$36</c:f>
              <c:strCache>
                <c:ptCount val="3"/>
                <c:pt idx="0">
                  <c:v>2020/21</c:v>
                </c:pt>
                <c:pt idx="1">
                  <c:v>2021/22</c:v>
                </c:pt>
                <c:pt idx="2">
                  <c:v>2022/23</c:v>
                </c:pt>
              </c:strCache>
            </c:strRef>
          </c:cat>
          <c:val>
            <c:numRef>
              <c:f>Expenditure_classification!$E$39:$G$39</c:f>
              <c:numCache>
                <c:formatCode>0.0%</c:formatCode>
                <c:ptCount val="3"/>
                <c:pt idx="0">
                  <c:v>0.2381740775780512</c:v>
                </c:pt>
                <c:pt idx="1">
                  <c:v>-0.29875835721107935</c:v>
                </c:pt>
                <c:pt idx="2">
                  <c:v>5.5843094524652713E-2</c:v>
                </c:pt>
              </c:numCache>
            </c:numRef>
          </c:val>
          <c:extLst xmlns:c16r2="http://schemas.microsoft.com/office/drawing/2015/06/chart">
            <c:ext xmlns:c16="http://schemas.microsoft.com/office/drawing/2014/chart" uri="{C3380CC4-5D6E-409C-BE32-E72D297353CC}">
              <c16:uniqueId val="{00000002-D5B0-3549-BB10-9CC9ED7E0E1C}"/>
            </c:ext>
          </c:extLst>
        </c:ser>
        <c:ser>
          <c:idx val="3"/>
          <c:order val="3"/>
          <c:tx>
            <c:strRef>
              <c:f>Expenditure_classification!$A$40</c:f>
              <c:strCache>
                <c:ptCount val="1"/>
                <c:pt idx="0">
                  <c:v>Payments for financial assets</c:v>
                </c:pt>
              </c:strCache>
            </c:strRef>
          </c:tx>
          <c:spPr>
            <a:solidFill>
              <a:schemeClr val="accent4"/>
            </a:solidFill>
            <a:ln>
              <a:noFill/>
            </a:ln>
            <a:effectLst/>
          </c:spPr>
          <c:dLbls>
            <c:spPr>
              <a:noFill/>
              <a:ln>
                <a:noFill/>
              </a:ln>
              <a:effectLst/>
            </c:spPr>
            <c:txPr>
              <a:bodyPr rot="0" spcFirstLastPara="1" vertOverflow="ellipsis" vert="horz" wrap="square" anchor="ctr" anchorCtr="1"/>
              <a:lstStyle/>
              <a:p>
                <a:pPr>
                  <a:defRPr sz="900" b="0" i="0" u="none" strike="noStrike" kern="1200" baseline="0">
                    <a:solidFill>
                      <a:schemeClr val="dk1"/>
                    </a:solidFill>
                    <a:latin typeface="Times New Roman" panose="02020603050405020304" pitchFamily="18" charset="0"/>
                    <a:ea typeface="+mn-ea"/>
                    <a:cs typeface="Times New Roman" panose="02020603050405020304" pitchFamily="18" charset="0"/>
                  </a:defRPr>
                </a:pPr>
                <a:endParaRPr lang="en-US"/>
              </a:p>
            </c:txPr>
            <c:dLblPos val="outEnd"/>
            <c:showVal val="1"/>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Expenditure_classification!$E$36:$G$36</c:f>
              <c:strCache>
                <c:ptCount val="3"/>
                <c:pt idx="0">
                  <c:v>2020/21</c:v>
                </c:pt>
                <c:pt idx="1">
                  <c:v>2021/22</c:v>
                </c:pt>
                <c:pt idx="2">
                  <c:v>2022/23</c:v>
                </c:pt>
              </c:strCache>
            </c:strRef>
          </c:cat>
          <c:val>
            <c:numRef>
              <c:f>Expenditure_classification!$E$40:$G$40</c:f>
              <c:numCache>
                <c:formatCode>0.0%</c:formatCode>
                <c:ptCount val="3"/>
                <c:pt idx="0">
                  <c:v>0.37269073709681599</c:v>
                </c:pt>
                <c:pt idx="1">
                  <c:v>-0.49899870456477985</c:v>
                </c:pt>
                <c:pt idx="2">
                  <c:v>-0.39281943202989161</c:v>
                </c:pt>
              </c:numCache>
            </c:numRef>
          </c:val>
          <c:extLst xmlns:c16r2="http://schemas.microsoft.com/office/drawing/2015/06/chart">
            <c:ext xmlns:c16="http://schemas.microsoft.com/office/drawing/2014/chart" uri="{C3380CC4-5D6E-409C-BE32-E72D297353CC}">
              <c16:uniqueId val="{00000003-D5B0-3549-BB10-9CC9ED7E0E1C}"/>
            </c:ext>
          </c:extLst>
        </c:ser>
        <c:dLbls>
          <c:showVal val="1"/>
        </c:dLbls>
        <c:gapWidth val="219"/>
        <c:overlap val="-27"/>
        <c:axId val="60204928"/>
        <c:axId val="60206464"/>
      </c:barChart>
      <c:catAx>
        <c:axId val="60204928"/>
        <c:scaling>
          <c:orientation val="minMax"/>
        </c:scaling>
        <c:axPos val="b"/>
        <c:numFmt formatCode="General" sourceLinked="1"/>
        <c:majorTickMark val="none"/>
        <c:tickLblPos val="low"/>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dk1"/>
                </a:solidFill>
                <a:latin typeface="Times New Roman" panose="02020603050405020304" pitchFamily="18" charset="0"/>
                <a:ea typeface="+mn-ea"/>
                <a:cs typeface="Times New Roman" panose="02020603050405020304" pitchFamily="18" charset="0"/>
              </a:defRPr>
            </a:pPr>
            <a:endParaRPr lang="en-US"/>
          </a:p>
        </c:txPr>
        <c:crossAx val="60206464"/>
        <c:crosses val="autoZero"/>
        <c:auto val="1"/>
        <c:lblAlgn val="ctr"/>
        <c:lblOffset val="100"/>
      </c:catAx>
      <c:valAx>
        <c:axId val="60206464"/>
        <c:scaling>
          <c:orientation val="minMax"/>
        </c:scaling>
        <c:axPos val="l"/>
        <c:majorGridlines>
          <c:spPr>
            <a:ln w="9525" cap="flat" cmpd="sng" algn="ctr">
              <a:solidFill>
                <a:schemeClr val="tx1">
                  <a:lumMod val="15000"/>
                  <a:lumOff val="85000"/>
                </a:schemeClr>
              </a:solidFill>
              <a:round/>
            </a:ln>
            <a:effectLst/>
          </c:spPr>
        </c:majorGridlines>
        <c:numFmt formatCode="0.0%" sourceLinked="1"/>
        <c:maj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dk1"/>
                </a:solidFill>
                <a:latin typeface="Times New Roman" panose="02020603050405020304" pitchFamily="18" charset="0"/>
                <a:ea typeface="+mn-ea"/>
                <a:cs typeface="Times New Roman" panose="02020603050405020304" pitchFamily="18" charset="0"/>
              </a:defRPr>
            </a:pPr>
            <a:endParaRPr lang="en-US"/>
          </a:p>
        </c:txPr>
        <c:crossAx val="60204928"/>
        <c:crosses val="autoZero"/>
        <c:crossBetween val="between"/>
      </c:valAx>
      <c:spPr>
        <a:noFill/>
        <a:ln>
          <a:noFill/>
        </a:ln>
        <a:effectLst/>
      </c:spPr>
    </c:plotArea>
    <c:legend>
      <c:legendPos val="b"/>
      <c:spPr>
        <a:noFill/>
        <a:ln>
          <a:noFill/>
        </a:ln>
        <a:effectLst/>
      </c:spPr>
      <c:txPr>
        <a:bodyPr rot="0" spcFirstLastPara="1" vertOverflow="ellipsis" vert="horz" wrap="square" anchor="ctr" anchorCtr="1"/>
        <a:lstStyle/>
        <a:p>
          <a:pPr>
            <a:defRPr sz="900" b="0" i="0" u="none" strike="noStrike" kern="1200" baseline="0">
              <a:solidFill>
                <a:schemeClr val="dk1"/>
              </a:solidFill>
              <a:latin typeface="Times New Roman" panose="02020603050405020304" pitchFamily="18" charset="0"/>
              <a:ea typeface="+mn-ea"/>
              <a:cs typeface="Times New Roman" panose="02020603050405020304" pitchFamily="18" charset="0"/>
            </a:defRPr>
          </a:pPr>
          <a:endParaRPr lang="en-US"/>
        </a:p>
      </c:txPr>
    </c:legend>
    <c:plotVisOnly val="1"/>
    <c:dispBlanksAs val="gap"/>
    <c:extLst xmlns:c16r2="http://schemas.microsoft.com/office/drawing/2015/06/chart">
      <c:ext xmlns:c16r3="http://schemas.microsoft.com/office/drawing/2017/03/chart" uri="{56B9EC1D-385E-4148-901F-78D8002777C0}">
        <c16r3:dataDisplayOptions16>
          <c16r3:dispNaAsBlank val="1"/>
        </c16r3:dataDisplayOptions16>
      </c:ext>
    </c:extLst>
  </c:chart>
  <c:spPr>
    <a:solidFill>
      <a:schemeClr val="lt1"/>
    </a:solidFill>
    <a:ln w="3175" cap="flat" cmpd="sng" algn="ctr">
      <a:solidFill>
        <a:schemeClr val="dk1"/>
      </a:solidFill>
      <a:prstDash val="solid"/>
    </a:ln>
    <a:effectLst/>
  </c:spPr>
  <c:txPr>
    <a:bodyPr/>
    <a:lstStyle/>
    <a:p>
      <a:pPr>
        <a:defRPr>
          <a:solidFill>
            <a:schemeClr val="dk1"/>
          </a:solidFill>
          <a:latin typeface="Times New Roman" panose="02020603050405020304" pitchFamily="18" charset="0"/>
          <a:ea typeface="+mn-ea"/>
          <a:cs typeface="Times New Roman" panose="02020603050405020304" pitchFamily="18" charset="0"/>
        </a:defRPr>
      </a:pPr>
      <a:endParaRPr lang="en-US"/>
    </a:p>
  </c:txPr>
  <c:externalData r:id="rId1"/>
</c:chartSpace>
</file>

<file path=ppt/charts/chart5.xml><?xml version="1.0" encoding="utf-8"?>
<c:chartSpace xmlns:c="http://schemas.openxmlformats.org/drawingml/2006/chart" xmlns:a="http://schemas.openxmlformats.org/drawingml/2006/main" xmlns:r="http://schemas.openxmlformats.org/officeDocument/2006/relationships">
  <c:lang val="en-ZA"/>
  <c:chart>
    <c:autoTitleDeleted val="1"/>
    <c:plotArea>
      <c:layout/>
      <c:barChart>
        <c:barDir val="col"/>
        <c:grouping val="clustered"/>
        <c:ser>
          <c:idx val="0"/>
          <c:order val="0"/>
          <c:tx>
            <c:strRef>
              <c:f>Sheet1!$F$18</c:f>
              <c:strCache>
                <c:ptCount val="1"/>
                <c:pt idx="0">
                  <c:v>Contigent liabailities </c:v>
                </c:pt>
              </c:strCache>
            </c:strRef>
          </c:tx>
          <c:spPr>
            <a:solidFill>
              <a:schemeClr val="accent1"/>
            </a:solidFill>
            <a:ln>
              <a:noFill/>
            </a:ln>
            <a:effectLst/>
          </c:spPr>
          <c:cat>
            <c:strRef>
              <c:f>Sheet1!$G$17:$X$17</c:f>
              <c:strCache>
                <c:ptCount val="18"/>
                <c:pt idx="0">
                  <c:v>2007/2008</c:v>
                </c:pt>
                <c:pt idx="1">
                  <c:v>2008/2009</c:v>
                </c:pt>
                <c:pt idx="2">
                  <c:v>2009/2010</c:v>
                </c:pt>
                <c:pt idx="3">
                  <c:v>2010/2011</c:v>
                </c:pt>
                <c:pt idx="4">
                  <c:v>2011/2012</c:v>
                </c:pt>
                <c:pt idx="5">
                  <c:v>2012/2013</c:v>
                </c:pt>
                <c:pt idx="6">
                  <c:v>2013/2014</c:v>
                </c:pt>
                <c:pt idx="7">
                  <c:v>2014/2015</c:v>
                </c:pt>
                <c:pt idx="8">
                  <c:v>2015/2016</c:v>
                </c:pt>
                <c:pt idx="9">
                  <c:v>2016/2017</c:v>
                </c:pt>
                <c:pt idx="10">
                  <c:v>2017/2018</c:v>
                </c:pt>
                <c:pt idx="11">
                  <c:v>2018/2019</c:v>
                </c:pt>
                <c:pt idx="12">
                  <c:v>2019/2020</c:v>
                </c:pt>
                <c:pt idx="13">
                  <c:v>2020/2021</c:v>
                </c:pt>
                <c:pt idx="14">
                  <c:v>2021/2022</c:v>
                </c:pt>
                <c:pt idx="15">
                  <c:v>2022/2023</c:v>
                </c:pt>
                <c:pt idx="16">
                  <c:v>2023/2024</c:v>
                </c:pt>
                <c:pt idx="17">
                  <c:v>2024/2025</c:v>
                </c:pt>
              </c:strCache>
            </c:strRef>
          </c:cat>
          <c:val>
            <c:numRef>
              <c:f>Sheet1!$G$18:$X$18</c:f>
              <c:numCache>
                <c:formatCode>#,##0</c:formatCode>
                <c:ptCount val="18"/>
                <c:pt idx="0">
                  <c:v>177160</c:v>
                </c:pt>
                <c:pt idx="1">
                  <c:v>195386</c:v>
                </c:pt>
                <c:pt idx="2">
                  <c:v>279137</c:v>
                </c:pt>
                <c:pt idx="3">
                  <c:v>301789</c:v>
                </c:pt>
                <c:pt idx="4">
                  <c:v>342484</c:v>
                </c:pt>
                <c:pt idx="5">
                  <c:v>433047</c:v>
                </c:pt>
                <c:pt idx="6">
                  <c:v>490503</c:v>
                </c:pt>
                <c:pt idx="7">
                  <c:v>575317</c:v>
                </c:pt>
                <c:pt idx="8">
                  <c:v>601380</c:v>
                </c:pt>
                <c:pt idx="9">
                  <c:v>664197</c:v>
                </c:pt>
                <c:pt idx="10">
                  <c:v>723400</c:v>
                </c:pt>
                <c:pt idx="11">
                  <c:v>828703</c:v>
                </c:pt>
                <c:pt idx="12">
                  <c:v>1056174</c:v>
                </c:pt>
                <c:pt idx="13">
                  <c:v>1079282</c:v>
                </c:pt>
                <c:pt idx="14">
                  <c:v>1154438</c:v>
                </c:pt>
                <c:pt idx="15">
                  <c:v>1166637</c:v>
                </c:pt>
                <c:pt idx="16">
                  <c:v>1211124</c:v>
                </c:pt>
                <c:pt idx="17">
                  <c:v>1225916</c:v>
                </c:pt>
              </c:numCache>
            </c:numRef>
          </c:val>
          <c:extLst xmlns:c16r2="http://schemas.microsoft.com/office/drawing/2015/06/chart">
            <c:ext xmlns:c16="http://schemas.microsoft.com/office/drawing/2014/chart" uri="{C3380CC4-5D6E-409C-BE32-E72D297353CC}">
              <c16:uniqueId val="{00000000-4C8C-E34D-BAEA-5C3ED44A4C2D}"/>
            </c:ext>
          </c:extLst>
        </c:ser>
        <c:ser>
          <c:idx val="1"/>
          <c:order val="1"/>
          <c:tx>
            <c:strRef>
              <c:f>Sheet1!$F$19</c:f>
              <c:strCache>
                <c:ptCount val="1"/>
                <c:pt idx="0">
                  <c:v>Guarantees to SOEs</c:v>
                </c:pt>
              </c:strCache>
            </c:strRef>
          </c:tx>
          <c:spPr>
            <a:solidFill>
              <a:schemeClr val="accent2"/>
            </a:solidFill>
            <a:ln>
              <a:noFill/>
            </a:ln>
            <a:effectLst/>
          </c:spPr>
          <c:cat>
            <c:strRef>
              <c:f>Sheet1!$G$17:$X$17</c:f>
              <c:strCache>
                <c:ptCount val="18"/>
                <c:pt idx="0">
                  <c:v>2007/2008</c:v>
                </c:pt>
                <c:pt idx="1">
                  <c:v>2008/2009</c:v>
                </c:pt>
                <c:pt idx="2">
                  <c:v>2009/2010</c:v>
                </c:pt>
                <c:pt idx="3">
                  <c:v>2010/2011</c:v>
                </c:pt>
                <c:pt idx="4">
                  <c:v>2011/2012</c:v>
                </c:pt>
                <c:pt idx="5">
                  <c:v>2012/2013</c:v>
                </c:pt>
                <c:pt idx="6">
                  <c:v>2013/2014</c:v>
                </c:pt>
                <c:pt idx="7">
                  <c:v>2014/2015</c:v>
                </c:pt>
                <c:pt idx="8">
                  <c:v>2015/2016</c:v>
                </c:pt>
                <c:pt idx="9">
                  <c:v>2016/2017</c:v>
                </c:pt>
                <c:pt idx="10">
                  <c:v>2017/2018</c:v>
                </c:pt>
                <c:pt idx="11">
                  <c:v>2018/2019</c:v>
                </c:pt>
                <c:pt idx="12">
                  <c:v>2019/2020</c:v>
                </c:pt>
                <c:pt idx="13">
                  <c:v>2020/2021</c:v>
                </c:pt>
                <c:pt idx="14">
                  <c:v>2021/2022</c:v>
                </c:pt>
                <c:pt idx="15">
                  <c:v>2022/2023</c:v>
                </c:pt>
                <c:pt idx="16">
                  <c:v>2023/2024</c:v>
                </c:pt>
                <c:pt idx="17">
                  <c:v>2024/2025</c:v>
                </c:pt>
              </c:strCache>
            </c:strRef>
          </c:cat>
          <c:val>
            <c:numRef>
              <c:f>Sheet1!$G$19:$X$19</c:f>
              <c:numCache>
                <c:formatCode>#,##0</c:formatCode>
                <c:ptCount val="18"/>
                <c:pt idx="0">
                  <c:v>64485</c:v>
                </c:pt>
                <c:pt idx="1">
                  <c:v>63038</c:v>
                </c:pt>
                <c:pt idx="2">
                  <c:v>139395</c:v>
                </c:pt>
                <c:pt idx="3">
                  <c:v>160043</c:v>
                </c:pt>
                <c:pt idx="4">
                  <c:v>164338</c:v>
                </c:pt>
                <c:pt idx="5">
                  <c:v>224768</c:v>
                </c:pt>
                <c:pt idx="6">
                  <c:v>288041</c:v>
                </c:pt>
                <c:pt idx="7">
                  <c:v>327169</c:v>
                </c:pt>
                <c:pt idx="8">
                  <c:v>380136</c:v>
                </c:pt>
                <c:pt idx="9">
                  <c:v>426234</c:v>
                </c:pt>
                <c:pt idx="10">
                  <c:v>459107</c:v>
                </c:pt>
                <c:pt idx="11">
                  <c:v>525568</c:v>
                </c:pt>
                <c:pt idx="12">
                  <c:v>583808</c:v>
                </c:pt>
                <c:pt idx="13">
                  <c:v>569452</c:v>
                </c:pt>
                <c:pt idx="14">
                  <c:v>601745</c:v>
                </c:pt>
                <c:pt idx="15">
                  <c:v>576705</c:v>
                </c:pt>
                <c:pt idx="16">
                  <c:v>560817</c:v>
                </c:pt>
                <c:pt idx="17">
                  <c:v>552031</c:v>
                </c:pt>
              </c:numCache>
            </c:numRef>
          </c:val>
          <c:extLst xmlns:c16r2="http://schemas.microsoft.com/office/drawing/2015/06/chart">
            <c:ext xmlns:c16="http://schemas.microsoft.com/office/drawing/2014/chart" uri="{C3380CC4-5D6E-409C-BE32-E72D297353CC}">
              <c16:uniqueId val="{00000001-4C8C-E34D-BAEA-5C3ED44A4C2D}"/>
            </c:ext>
          </c:extLst>
        </c:ser>
        <c:ser>
          <c:idx val="2"/>
          <c:order val="2"/>
          <c:tx>
            <c:strRef>
              <c:f>Sheet1!$F$20</c:f>
              <c:strCache>
                <c:ptCount val="1"/>
                <c:pt idx="0">
                  <c:v>SOEs guarantees as a % contigency </c:v>
                </c:pt>
              </c:strCache>
            </c:strRef>
          </c:tx>
          <c:spPr>
            <a:solidFill>
              <a:schemeClr val="accent3"/>
            </a:solidFill>
            <a:ln>
              <a:noFill/>
            </a:ln>
            <a:effectLst/>
          </c:spPr>
          <c:cat>
            <c:strRef>
              <c:f>Sheet1!$G$17:$X$17</c:f>
              <c:strCache>
                <c:ptCount val="18"/>
                <c:pt idx="0">
                  <c:v>2007/2008</c:v>
                </c:pt>
                <c:pt idx="1">
                  <c:v>2008/2009</c:v>
                </c:pt>
                <c:pt idx="2">
                  <c:v>2009/2010</c:v>
                </c:pt>
                <c:pt idx="3">
                  <c:v>2010/2011</c:v>
                </c:pt>
                <c:pt idx="4">
                  <c:v>2011/2012</c:v>
                </c:pt>
                <c:pt idx="5">
                  <c:v>2012/2013</c:v>
                </c:pt>
                <c:pt idx="6">
                  <c:v>2013/2014</c:v>
                </c:pt>
                <c:pt idx="7">
                  <c:v>2014/2015</c:v>
                </c:pt>
                <c:pt idx="8">
                  <c:v>2015/2016</c:v>
                </c:pt>
                <c:pt idx="9">
                  <c:v>2016/2017</c:v>
                </c:pt>
                <c:pt idx="10">
                  <c:v>2017/2018</c:v>
                </c:pt>
                <c:pt idx="11">
                  <c:v>2018/2019</c:v>
                </c:pt>
                <c:pt idx="12">
                  <c:v>2019/2020</c:v>
                </c:pt>
                <c:pt idx="13">
                  <c:v>2020/2021</c:v>
                </c:pt>
                <c:pt idx="14">
                  <c:v>2021/2022</c:v>
                </c:pt>
                <c:pt idx="15">
                  <c:v>2022/2023</c:v>
                </c:pt>
                <c:pt idx="16">
                  <c:v>2023/2024</c:v>
                </c:pt>
                <c:pt idx="17">
                  <c:v>2024/2025</c:v>
                </c:pt>
              </c:strCache>
            </c:strRef>
          </c:cat>
          <c:val>
            <c:numRef>
              <c:f>Sheet1!$G$20:$X$20</c:f>
              <c:numCache>
                <c:formatCode>0.00</c:formatCode>
                <c:ptCount val="18"/>
                <c:pt idx="0">
                  <c:v>36.399300067735375</c:v>
                </c:pt>
                <c:pt idx="1">
                  <c:v>32.263314669423607</c:v>
                </c:pt>
                <c:pt idx="2">
                  <c:v>49.937844141049013</c:v>
                </c:pt>
                <c:pt idx="3">
                  <c:v>53.031422616463821</c:v>
                </c:pt>
                <c:pt idx="4">
                  <c:v>47.984139405052488</c:v>
                </c:pt>
                <c:pt idx="5">
                  <c:v>51.903834918611594</c:v>
                </c:pt>
                <c:pt idx="6">
                  <c:v>58.723595982083715</c:v>
                </c:pt>
                <c:pt idx="7">
                  <c:v>56.867605163761894</c:v>
                </c:pt>
                <c:pt idx="8">
                  <c:v>63.210615584156436</c:v>
                </c:pt>
                <c:pt idx="9">
                  <c:v>64.172828242223304</c:v>
                </c:pt>
                <c:pt idx="10">
                  <c:v>63.465164500967646</c:v>
                </c:pt>
                <c:pt idx="11">
                  <c:v>63.420549943707215</c:v>
                </c:pt>
                <c:pt idx="12">
                  <c:v>55.275740550325999</c:v>
                </c:pt>
                <c:pt idx="13">
                  <c:v>52.762114072133144</c:v>
                </c:pt>
                <c:pt idx="14">
                  <c:v>52.124496941368868</c:v>
                </c:pt>
                <c:pt idx="15">
                  <c:v>49.433114156331406</c:v>
                </c:pt>
                <c:pt idx="16">
                  <c:v>46.305498033231942</c:v>
                </c:pt>
                <c:pt idx="17">
                  <c:v>45.030083627263195</c:v>
                </c:pt>
              </c:numCache>
            </c:numRef>
          </c:val>
          <c:extLst xmlns:c16r2="http://schemas.microsoft.com/office/drawing/2015/06/chart">
            <c:ext xmlns:c16="http://schemas.microsoft.com/office/drawing/2014/chart" uri="{C3380CC4-5D6E-409C-BE32-E72D297353CC}">
              <c16:uniqueId val="{00000002-4C8C-E34D-BAEA-5C3ED44A4C2D}"/>
            </c:ext>
          </c:extLst>
        </c:ser>
        <c:dLbls/>
        <c:gapWidth val="9"/>
        <c:overlap val="-27"/>
        <c:axId val="62963712"/>
        <c:axId val="62965248"/>
      </c:barChart>
      <c:catAx>
        <c:axId val="62963712"/>
        <c:scaling>
          <c:orientation val="minMax"/>
        </c:scaling>
        <c:axPos val="b"/>
        <c:numFmt formatCode="General" sourceLinked="1"/>
        <c:maj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dk1"/>
                </a:solidFill>
                <a:latin typeface="Times New Roman" panose="02020603050405020304" pitchFamily="18" charset="0"/>
                <a:ea typeface="+mn-ea"/>
                <a:cs typeface="Times New Roman" panose="02020603050405020304" pitchFamily="18" charset="0"/>
              </a:defRPr>
            </a:pPr>
            <a:endParaRPr lang="en-US"/>
          </a:p>
        </c:txPr>
        <c:crossAx val="62965248"/>
        <c:crosses val="autoZero"/>
        <c:auto val="1"/>
        <c:lblAlgn val="ctr"/>
        <c:lblOffset val="100"/>
      </c:catAx>
      <c:valAx>
        <c:axId val="62965248"/>
        <c:scaling>
          <c:orientation val="minMax"/>
        </c:scaling>
        <c:axPos val="l"/>
        <c:majorGridlines>
          <c:spPr>
            <a:ln w="9525" cap="flat" cmpd="sng" algn="ctr">
              <a:solidFill>
                <a:schemeClr val="tx1">
                  <a:lumMod val="15000"/>
                  <a:lumOff val="85000"/>
                </a:schemeClr>
              </a:solidFill>
              <a:round/>
            </a:ln>
            <a:effectLst/>
          </c:spPr>
        </c:majorGridlines>
        <c:numFmt formatCode="#,##0" sourceLinked="1"/>
        <c:maj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dk1"/>
                </a:solidFill>
                <a:latin typeface="Times New Roman" panose="02020603050405020304" pitchFamily="18" charset="0"/>
                <a:ea typeface="+mn-ea"/>
                <a:cs typeface="Times New Roman" panose="02020603050405020304" pitchFamily="18" charset="0"/>
              </a:defRPr>
            </a:pPr>
            <a:endParaRPr lang="en-US"/>
          </a:p>
        </c:txPr>
        <c:crossAx val="62963712"/>
        <c:crosses val="autoZero"/>
        <c:crossBetween val="between"/>
      </c:valAx>
      <c:spPr>
        <a:noFill/>
        <a:ln>
          <a:noFill/>
        </a:ln>
        <a:effectLst/>
      </c:spPr>
    </c:plotArea>
    <c:legend>
      <c:legendPos val="b"/>
      <c:spPr>
        <a:noFill/>
        <a:ln>
          <a:noFill/>
        </a:ln>
        <a:effectLst/>
      </c:spPr>
      <c:txPr>
        <a:bodyPr rot="0" spcFirstLastPara="1" vertOverflow="ellipsis" vert="horz" wrap="square" anchor="ctr" anchorCtr="1"/>
        <a:lstStyle/>
        <a:p>
          <a:pPr>
            <a:defRPr sz="900" b="0" i="0" u="none" strike="noStrike" kern="1200" baseline="0">
              <a:solidFill>
                <a:schemeClr val="dk1"/>
              </a:solidFill>
              <a:latin typeface="Times New Roman" panose="02020603050405020304" pitchFamily="18" charset="0"/>
              <a:ea typeface="+mn-ea"/>
              <a:cs typeface="Times New Roman" panose="02020603050405020304" pitchFamily="18" charset="0"/>
            </a:defRPr>
          </a:pPr>
          <a:endParaRPr lang="en-US"/>
        </a:p>
      </c:txPr>
    </c:legend>
    <c:plotVisOnly val="1"/>
    <c:dispBlanksAs val="gap"/>
  </c:chart>
  <c:spPr>
    <a:solidFill>
      <a:schemeClr val="lt1"/>
    </a:solidFill>
    <a:ln w="3175" cap="flat" cmpd="sng" algn="ctr">
      <a:solidFill>
        <a:schemeClr val="dk1"/>
      </a:solidFill>
      <a:prstDash val="solid"/>
    </a:ln>
    <a:effectLst/>
  </c:spPr>
  <c:txPr>
    <a:bodyPr/>
    <a:lstStyle/>
    <a:p>
      <a:pPr>
        <a:defRPr>
          <a:solidFill>
            <a:schemeClr val="dk1"/>
          </a:solidFill>
          <a:latin typeface="Times New Roman" panose="02020603050405020304" pitchFamily="18" charset="0"/>
          <a:ea typeface="+mn-ea"/>
          <a:cs typeface="Times New Roman" panose="02020603050405020304" pitchFamily="18" charset="0"/>
        </a:defRPr>
      </a:pPr>
      <a:endParaRPr lang="en-US"/>
    </a:p>
  </c:txPr>
  <c:externalData r:id="rId1"/>
</c:chartSpace>
</file>

<file path=ppt/charts/chart6.xml><?xml version="1.0" encoding="utf-8"?>
<c:chartSpace xmlns:c="http://schemas.openxmlformats.org/drawingml/2006/chart" xmlns:a="http://schemas.openxmlformats.org/drawingml/2006/main" xmlns:r="http://schemas.openxmlformats.org/officeDocument/2006/relationships">
  <c:lang val="en-ZA"/>
  <c:chart>
    <c:autoTitleDeleted val="1"/>
    <c:plotArea>
      <c:layout/>
      <c:barChart>
        <c:barDir val="col"/>
        <c:grouping val="stacked"/>
        <c:ser>
          <c:idx val="0"/>
          <c:order val="0"/>
          <c:tx>
            <c:strRef>
              <c:f>Sheet5!$G$169</c:f>
              <c:strCache>
                <c:ptCount val="1"/>
                <c:pt idx="0">
                  <c:v>Foreign capital repayments</c:v>
                </c:pt>
              </c:strCache>
            </c:strRef>
          </c:tx>
          <c:spPr>
            <a:solidFill>
              <a:schemeClr val="accent1"/>
            </a:solidFill>
            <a:ln>
              <a:noFill/>
            </a:ln>
            <a:effectLst/>
          </c:spPr>
          <c:cat>
            <c:strRef>
              <c:f>Sheet5!$F$170:$F$191</c:f>
              <c:strCache>
                <c:ptCount val="22"/>
                <c:pt idx="0">
                  <c:v>2021/22</c:v>
                </c:pt>
                <c:pt idx="1">
                  <c:v>2022/23</c:v>
                </c:pt>
                <c:pt idx="2">
                  <c:v>2023/24</c:v>
                </c:pt>
                <c:pt idx="3">
                  <c:v>2024/25</c:v>
                </c:pt>
                <c:pt idx="4">
                  <c:v>2025/26</c:v>
                </c:pt>
                <c:pt idx="5">
                  <c:v>2026/27</c:v>
                </c:pt>
                <c:pt idx="6">
                  <c:v>2027/28</c:v>
                </c:pt>
                <c:pt idx="7">
                  <c:v>2028/29</c:v>
                </c:pt>
                <c:pt idx="8">
                  <c:v>2029/30</c:v>
                </c:pt>
                <c:pt idx="9">
                  <c:v>2030/31</c:v>
                </c:pt>
                <c:pt idx="10">
                  <c:v>2031/32</c:v>
                </c:pt>
                <c:pt idx="11">
                  <c:v>2032/33</c:v>
                </c:pt>
                <c:pt idx="12">
                  <c:v>2033/34</c:v>
                </c:pt>
                <c:pt idx="13">
                  <c:v>2034/35</c:v>
                </c:pt>
                <c:pt idx="14">
                  <c:v>2035/36</c:v>
                </c:pt>
                <c:pt idx="15">
                  <c:v>2036/37</c:v>
                </c:pt>
                <c:pt idx="16">
                  <c:v>2037/38</c:v>
                </c:pt>
                <c:pt idx="17">
                  <c:v>2038/39</c:v>
                </c:pt>
                <c:pt idx="18">
                  <c:v>2039/40</c:v>
                </c:pt>
                <c:pt idx="19">
                  <c:v>2040/41</c:v>
                </c:pt>
                <c:pt idx="20">
                  <c:v>2041/42</c:v>
                </c:pt>
                <c:pt idx="21">
                  <c:v>2042/43</c:v>
                </c:pt>
              </c:strCache>
            </c:strRef>
          </c:cat>
          <c:val>
            <c:numRef>
              <c:f>Sheet5!$G$170:$G$191</c:f>
              <c:numCache>
                <c:formatCode>_(* #\ ##0_);_(* \(#\ ##0\);_(* "-"??_);_(@_)</c:formatCode>
                <c:ptCount val="22"/>
                <c:pt idx="0">
                  <c:v>4.3466062721906651</c:v>
                </c:pt>
                <c:pt idx="1">
                  <c:v>17.732413148994233</c:v>
                </c:pt>
                <c:pt idx="2">
                  <c:v>4.5748831209265601</c:v>
                </c:pt>
                <c:pt idx="3">
                  <c:v>4.1079176458983859</c:v>
                </c:pt>
                <c:pt idx="4">
                  <c:v>3.9394526713383446</c:v>
                </c:pt>
                <c:pt idx="5">
                  <c:v>3.9499140129824499</c:v>
                </c:pt>
                <c:pt idx="6">
                  <c:v>3.5163341530284029</c:v>
                </c:pt>
                <c:pt idx="7">
                  <c:v>4.7740529744406235</c:v>
                </c:pt>
                <c:pt idx="8">
                  <c:v>4.0571111088506226</c:v>
                </c:pt>
                <c:pt idx="9">
                  <c:v>0.73138285238062262</c:v>
                </c:pt>
                <c:pt idx="10">
                  <c:v>0.21710591906999996</c:v>
                </c:pt>
                <c:pt idx="11">
                  <c:v>0.19444444444000003</c:v>
                </c:pt>
                <c:pt idx="12">
                  <c:v>0.19444444444000003</c:v>
                </c:pt>
                <c:pt idx="13">
                  <c:v>0.19444444444000003</c:v>
                </c:pt>
                <c:pt idx="14">
                  <c:v>0.19444444452000006</c:v>
                </c:pt>
                <c:pt idx="15">
                  <c:v>0</c:v>
                </c:pt>
                <c:pt idx="16">
                  <c:v>0</c:v>
                </c:pt>
                <c:pt idx="17">
                  <c:v>0</c:v>
                </c:pt>
                <c:pt idx="18">
                  <c:v>0</c:v>
                </c:pt>
                <c:pt idx="19">
                  <c:v>0</c:v>
                </c:pt>
                <c:pt idx="20">
                  <c:v>0</c:v>
                </c:pt>
                <c:pt idx="21">
                  <c:v>0</c:v>
                </c:pt>
              </c:numCache>
            </c:numRef>
          </c:val>
          <c:extLst xmlns:c16r2="http://schemas.microsoft.com/office/drawing/2015/06/chart">
            <c:ext xmlns:c16="http://schemas.microsoft.com/office/drawing/2014/chart" uri="{C3380CC4-5D6E-409C-BE32-E72D297353CC}">
              <c16:uniqueId val="{00000000-1859-4440-8876-FDBEBA662B0C}"/>
            </c:ext>
          </c:extLst>
        </c:ser>
        <c:ser>
          <c:idx val="1"/>
          <c:order val="1"/>
          <c:tx>
            <c:strRef>
              <c:f>Sheet5!$H$169</c:f>
              <c:strCache>
                <c:ptCount val="1"/>
                <c:pt idx="0">
                  <c:v>Domestic capital repayments</c:v>
                </c:pt>
              </c:strCache>
            </c:strRef>
          </c:tx>
          <c:spPr>
            <a:solidFill>
              <a:schemeClr val="accent2"/>
            </a:solidFill>
            <a:ln>
              <a:noFill/>
            </a:ln>
            <a:effectLst/>
          </c:spPr>
          <c:cat>
            <c:strRef>
              <c:f>Sheet5!$F$170:$F$191</c:f>
              <c:strCache>
                <c:ptCount val="22"/>
                <c:pt idx="0">
                  <c:v>2021/22</c:v>
                </c:pt>
                <c:pt idx="1">
                  <c:v>2022/23</c:v>
                </c:pt>
                <c:pt idx="2">
                  <c:v>2023/24</c:v>
                </c:pt>
                <c:pt idx="3">
                  <c:v>2024/25</c:v>
                </c:pt>
                <c:pt idx="4">
                  <c:v>2025/26</c:v>
                </c:pt>
                <c:pt idx="5">
                  <c:v>2026/27</c:v>
                </c:pt>
                <c:pt idx="6">
                  <c:v>2027/28</c:v>
                </c:pt>
                <c:pt idx="7">
                  <c:v>2028/29</c:v>
                </c:pt>
                <c:pt idx="8">
                  <c:v>2029/30</c:v>
                </c:pt>
                <c:pt idx="9">
                  <c:v>2030/31</c:v>
                </c:pt>
                <c:pt idx="10">
                  <c:v>2031/32</c:v>
                </c:pt>
                <c:pt idx="11">
                  <c:v>2032/33</c:v>
                </c:pt>
                <c:pt idx="12">
                  <c:v>2033/34</c:v>
                </c:pt>
                <c:pt idx="13">
                  <c:v>2034/35</c:v>
                </c:pt>
                <c:pt idx="14">
                  <c:v>2035/36</c:v>
                </c:pt>
                <c:pt idx="15">
                  <c:v>2036/37</c:v>
                </c:pt>
                <c:pt idx="16">
                  <c:v>2037/38</c:v>
                </c:pt>
                <c:pt idx="17">
                  <c:v>2038/39</c:v>
                </c:pt>
                <c:pt idx="18">
                  <c:v>2039/40</c:v>
                </c:pt>
                <c:pt idx="19">
                  <c:v>2040/41</c:v>
                </c:pt>
                <c:pt idx="20">
                  <c:v>2041/42</c:v>
                </c:pt>
                <c:pt idx="21">
                  <c:v>2042/43</c:v>
                </c:pt>
              </c:strCache>
            </c:strRef>
          </c:cat>
          <c:val>
            <c:numRef>
              <c:f>Sheet5!$H$170:$H$191</c:f>
              <c:numCache>
                <c:formatCode>_(* #\ ##0_);_(* \(#\ ##0\);_(* "-"??_);_(@_)</c:formatCode>
                <c:ptCount val="22"/>
                <c:pt idx="0">
                  <c:v>5.9169776078299989</c:v>
                </c:pt>
                <c:pt idx="1">
                  <c:v>4.9480043450941187</c:v>
                </c:pt>
                <c:pt idx="2">
                  <c:v>18.405850645180319</c:v>
                </c:pt>
                <c:pt idx="3">
                  <c:v>17.606502421658917</c:v>
                </c:pt>
                <c:pt idx="4">
                  <c:v>19.922147705736652</c:v>
                </c:pt>
                <c:pt idx="5">
                  <c:v>12.202225411412449</c:v>
                </c:pt>
                <c:pt idx="6">
                  <c:v>13.953113042350148</c:v>
                </c:pt>
                <c:pt idx="7">
                  <c:v>4.6473768505956947</c:v>
                </c:pt>
                <c:pt idx="8">
                  <c:v>8.5914611149998379</c:v>
                </c:pt>
                <c:pt idx="9">
                  <c:v>8.8314468471608034</c:v>
                </c:pt>
                <c:pt idx="10">
                  <c:v>4.9168545052796198</c:v>
                </c:pt>
                <c:pt idx="11">
                  <c:v>3.0832979980615858</c:v>
                </c:pt>
                <c:pt idx="12">
                  <c:v>4.464245656861535</c:v>
                </c:pt>
                <c:pt idx="13">
                  <c:v>2.1719359320087901</c:v>
                </c:pt>
                <c:pt idx="14">
                  <c:v>10.140848149243748</c:v>
                </c:pt>
                <c:pt idx="15">
                  <c:v>5.0921305820323841</c:v>
                </c:pt>
                <c:pt idx="16">
                  <c:v>1.6705896426754687</c:v>
                </c:pt>
                <c:pt idx="17">
                  <c:v>1.5509982541270122</c:v>
                </c:pt>
                <c:pt idx="18">
                  <c:v>1.3976583709790855</c:v>
                </c:pt>
                <c:pt idx="19">
                  <c:v>5.9394162167478655</c:v>
                </c:pt>
                <c:pt idx="20">
                  <c:v>1.1533934701542792</c:v>
                </c:pt>
                <c:pt idx="21">
                  <c:v>1.0478476517064279</c:v>
                </c:pt>
              </c:numCache>
            </c:numRef>
          </c:val>
          <c:extLst xmlns:c16r2="http://schemas.microsoft.com/office/drawing/2015/06/chart">
            <c:ext xmlns:c16="http://schemas.microsoft.com/office/drawing/2014/chart" uri="{C3380CC4-5D6E-409C-BE32-E72D297353CC}">
              <c16:uniqueId val="{00000001-1859-4440-8876-FDBEBA662B0C}"/>
            </c:ext>
          </c:extLst>
        </c:ser>
        <c:dLbls/>
        <c:overlap val="100"/>
        <c:axId val="63036416"/>
        <c:axId val="63308544"/>
      </c:barChart>
      <c:lineChart>
        <c:grouping val="standard"/>
        <c:ser>
          <c:idx val="2"/>
          <c:order val="2"/>
          <c:tx>
            <c:strRef>
              <c:f>Sheet5!$I$169</c:f>
              <c:strCache>
                <c:ptCount val="1"/>
                <c:pt idx="0">
                  <c:v>Government‐guaranteed capital portion</c:v>
                </c:pt>
              </c:strCache>
            </c:strRef>
          </c:tx>
          <c:spPr>
            <a:ln w="28575" cap="rnd">
              <a:solidFill>
                <a:schemeClr val="accent3"/>
              </a:solidFill>
              <a:round/>
            </a:ln>
            <a:effectLst/>
          </c:spPr>
          <c:marker>
            <c:symbol val="none"/>
          </c:marker>
          <c:cat>
            <c:strRef>
              <c:f>Sheet5!$F$170:$F$191</c:f>
              <c:strCache>
                <c:ptCount val="22"/>
                <c:pt idx="0">
                  <c:v>2021/22</c:v>
                </c:pt>
                <c:pt idx="1">
                  <c:v>2022/23</c:v>
                </c:pt>
                <c:pt idx="2">
                  <c:v>2023/24</c:v>
                </c:pt>
                <c:pt idx="3">
                  <c:v>2024/25</c:v>
                </c:pt>
                <c:pt idx="4">
                  <c:v>2025/26</c:v>
                </c:pt>
                <c:pt idx="5">
                  <c:v>2026/27</c:v>
                </c:pt>
                <c:pt idx="6">
                  <c:v>2027/28</c:v>
                </c:pt>
                <c:pt idx="7">
                  <c:v>2028/29</c:v>
                </c:pt>
                <c:pt idx="8">
                  <c:v>2029/30</c:v>
                </c:pt>
                <c:pt idx="9">
                  <c:v>2030/31</c:v>
                </c:pt>
                <c:pt idx="10">
                  <c:v>2031/32</c:v>
                </c:pt>
                <c:pt idx="11">
                  <c:v>2032/33</c:v>
                </c:pt>
                <c:pt idx="12">
                  <c:v>2033/34</c:v>
                </c:pt>
                <c:pt idx="13">
                  <c:v>2034/35</c:v>
                </c:pt>
                <c:pt idx="14">
                  <c:v>2035/36</c:v>
                </c:pt>
                <c:pt idx="15">
                  <c:v>2036/37</c:v>
                </c:pt>
                <c:pt idx="16">
                  <c:v>2037/38</c:v>
                </c:pt>
                <c:pt idx="17">
                  <c:v>2038/39</c:v>
                </c:pt>
                <c:pt idx="18">
                  <c:v>2039/40</c:v>
                </c:pt>
                <c:pt idx="19">
                  <c:v>2040/41</c:v>
                </c:pt>
                <c:pt idx="20">
                  <c:v>2041/42</c:v>
                </c:pt>
                <c:pt idx="21">
                  <c:v>2042/43</c:v>
                </c:pt>
              </c:strCache>
            </c:strRef>
          </c:cat>
          <c:val>
            <c:numRef>
              <c:f>Sheet5!$I$170:$I$191</c:f>
              <c:numCache>
                <c:formatCode>_(* #\ ##0_);_(* \(#\ ##0\);_(* "-"??_);_(@_)</c:formatCode>
                <c:ptCount val="22"/>
                <c:pt idx="0">
                  <c:v>2.923</c:v>
                </c:pt>
                <c:pt idx="1">
                  <c:v>2.9852325797150789</c:v>
                </c:pt>
                <c:pt idx="2">
                  <c:v>6.6381590290698425</c:v>
                </c:pt>
                <c:pt idx="3">
                  <c:v>5.3047418164749569</c:v>
                </c:pt>
                <c:pt idx="4">
                  <c:v>4.0247410276460887</c:v>
                </c:pt>
                <c:pt idx="5">
                  <c:v>8.9390057156378635</c:v>
                </c:pt>
                <c:pt idx="6">
                  <c:v>2.3874408209264213</c:v>
                </c:pt>
                <c:pt idx="7">
                  <c:v>2.1968195996948827</c:v>
                </c:pt>
                <c:pt idx="8">
                  <c:v>1.9257253674264905</c:v>
                </c:pt>
                <c:pt idx="9">
                  <c:v>1.8104921737991402</c:v>
                </c:pt>
                <c:pt idx="10">
                  <c:v>3.3771694188965311</c:v>
                </c:pt>
                <c:pt idx="11">
                  <c:v>1.5622026566604352</c:v>
                </c:pt>
                <c:pt idx="12">
                  <c:v>2.8826377096473399</c:v>
                </c:pt>
                <c:pt idx="13">
                  <c:v>1.0865721126024077</c:v>
                </c:pt>
                <c:pt idx="14">
                  <c:v>9.3282116025273627</c:v>
                </c:pt>
                <c:pt idx="15">
                  <c:v>4.3704031262260017</c:v>
                </c:pt>
                <c:pt idx="16">
                  <c:v>0.9488621868690863</c:v>
                </c:pt>
                <c:pt idx="17">
                  <c:v>0.82927079832062967</c:v>
                </c:pt>
                <c:pt idx="18">
                  <c:v>0.67593091517270287</c:v>
                </c:pt>
                <c:pt idx="19">
                  <c:v>0.5396887609414821</c:v>
                </c:pt>
                <c:pt idx="20">
                  <c:v>0.43166601434789648</c:v>
                </c:pt>
                <c:pt idx="21">
                  <c:v>0.32612019590004571</c:v>
                </c:pt>
              </c:numCache>
            </c:numRef>
          </c:val>
          <c:extLst xmlns:c16r2="http://schemas.microsoft.com/office/drawing/2015/06/chart">
            <c:ext xmlns:c16="http://schemas.microsoft.com/office/drawing/2014/chart" uri="{C3380CC4-5D6E-409C-BE32-E72D297353CC}">
              <c16:uniqueId val="{00000002-1859-4440-8876-FDBEBA662B0C}"/>
            </c:ext>
          </c:extLst>
        </c:ser>
        <c:dLbls/>
        <c:marker val="1"/>
        <c:axId val="63036416"/>
        <c:axId val="63308544"/>
      </c:lineChart>
      <c:catAx>
        <c:axId val="63036416"/>
        <c:scaling>
          <c:orientation val="minMax"/>
        </c:scaling>
        <c:axPos val="b"/>
        <c:numFmt formatCode="General" sourceLinked="1"/>
        <c:maj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dk1"/>
                </a:solidFill>
                <a:latin typeface="Times New Roman" panose="02020603050405020304" pitchFamily="18" charset="0"/>
                <a:ea typeface="+mn-ea"/>
                <a:cs typeface="Times New Roman" panose="02020603050405020304" pitchFamily="18" charset="0"/>
              </a:defRPr>
            </a:pPr>
            <a:endParaRPr lang="en-US"/>
          </a:p>
        </c:txPr>
        <c:crossAx val="63308544"/>
        <c:crosses val="autoZero"/>
        <c:auto val="1"/>
        <c:lblAlgn val="ctr"/>
        <c:lblOffset val="100"/>
      </c:catAx>
      <c:valAx>
        <c:axId val="63308544"/>
        <c:scaling>
          <c:orientation val="minMax"/>
        </c:scaling>
        <c:axPos val="l"/>
        <c:majorGridlines>
          <c:spPr>
            <a:ln w="9525" cap="flat" cmpd="sng" algn="ctr">
              <a:solidFill>
                <a:schemeClr val="tx1">
                  <a:lumMod val="15000"/>
                  <a:lumOff val="85000"/>
                </a:schemeClr>
              </a:solidFill>
              <a:round/>
            </a:ln>
            <a:effectLst/>
          </c:spPr>
        </c:majorGridlines>
        <c:numFmt formatCode="_(* #\ ##0_);_(* \(#\ ##0\);_(* &quot;-&quot;??_);_(@_)" sourceLinked="1"/>
        <c:maj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dk1"/>
                </a:solidFill>
                <a:latin typeface="Times New Roman" panose="02020603050405020304" pitchFamily="18" charset="0"/>
                <a:ea typeface="+mn-ea"/>
                <a:cs typeface="Times New Roman" panose="02020603050405020304" pitchFamily="18" charset="0"/>
              </a:defRPr>
            </a:pPr>
            <a:endParaRPr lang="en-US"/>
          </a:p>
        </c:txPr>
        <c:crossAx val="63036416"/>
        <c:crosses val="autoZero"/>
        <c:crossBetween val="between"/>
      </c:valAx>
      <c:spPr>
        <a:noFill/>
        <a:ln>
          <a:noFill/>
        </a:ln>
        <a:effectLst/>
      </c:spPr>
    </c:plotArea>
    <c:legend>
      <c:legendPos val="b"/>
      <c:spPr>
        <a:noFill/>
        <a:ln>
          <a:noFill/>
        </a:ln>
        <a:effectLst/>
      </c:spPr>
      <c:txPr>
        <a:bodyPr rot="0" spcFirstLastPara="1" vertOverflow="ellipsis" vert="horz" wrap="square" anchor="ctr" anchorCtr="1"/>
        <a:lstStyle/>
        <a:p>
          <a:pPr>
            <a:defRPr sz="900" b="0" i="0" u="none" strike="noStrike" kern="1200" baseline="0">
              <a:solidFill>
                <a:schemeClr val="dk1"/>
              </a:solidFill>
              <a:latin typeface="Times New Roman" panose="02020603050405020304" pitchFamily="18" charset="0"/>
              <a:ea typeface="+mn-ea"/>
              <a:cs typeface="Times New Roman" panose="02020603050405020304" pitchFamily="18" charset="0"/>
            </a:defRPr>
          </a:pPr>
          <a:endParaRPr lang="en-US"/>
        </a:p>
      </c:txPr>
    </c:legend>
    <c:plotVisOnly val="1"/>
    <c:dispBlanksAs val="gap"/>
  </c:chart>
  <c:spPr>
    <a:solidFill>
      <a:schemeClr val="lt1"/>
    </a:solidFill>
    <a:ln w="3175" cap="flat" cmpd="sng" algn="ctr">
      <a:solidFill>
        <a:schemeClr val="dk1"/>
      </a:solidFill>
      <a:prstDash val="solid"/>
    </a:ln>
    <a:effectLst/>
  </c:spPr>
  <c:txPr>
    <a:bodyPr/>
    <a:lstStyle/>
    <a:p>
      <a:pPr>
        <a:defRPr>
          <a:solidFill>
            <a:schemeClr val="dk1"/>
          </a:solidFill>
          <a:latin typeface="Times New Roman" panose="02020603050405020304" pitchFamily="18" charset="0"/>
          <a:ea typeface="+mn-ea"/>
          <a:cs typeface="Times New Roman" panose="02020603050405020304" pitchFamily="18" charset="0"/>
        </a:defRPr>
      </a:pPr>
      <a:endParaRPr lang="en-US"/>
    </a:p>
  </c:txPr>
  <c:externalData r:id="rId1"/>
</c:chartSpace>
</file>

<file path=ppt/charts/chart7.xml><?xml version="1.0" encoding="utf-8"?>
<c:chartSpace xmlns:c="http://schemas.openxmlformats.org/drawingml/2006/chart" xmlns:a="http://schemas.openxmlformats.org/drawingml/2006/main" xmlns:r="http://schemas.openxmlformats.org/officeDocument/2006/relationships">
  <c:lang val="en-ZA"/>
  <c:chart>
    <c:autoTitleDeleted val="1"/>
    <c:plotArea>
      <c:layout/>
      <c:barChart>
        <c:barDir val="col"/>
        <c:grouping val="clustered"/>
        <c:ser>
          <c:idx val="0"/>
          <c:order val="0"/>
          <c:tx>
            <c:strRef>
              <c:f>Sheet5!$B$5</c:f>
              <c:strCache>
                <c:ptCount val="1"/>
                <c:pt idx="0">
                  <c:v>Assets </c:v>
                </c:pt>
              </c:strCache>
            </c:strRef>
          </c:tx>
          <c:spPr>
            <a:solidFill>
              <a:schemeClr val="accent1"/>
            </a:solidFill>
            <a:ln>
              <a:noFill/>
            </a:ln>
            <a:effectLst/>
          </c:spPr>
          <c:cat>
            <c:strRef>
              <c:f>Sheet5!$C$4:$H$4</c:f>
              <c:strCache>
                <c:ptCount val="6"/>
                <c:pt idx="0">
                  <c:v>2017</c:v>
                </c:pt>
                <c:pt idx="1">
                  <c:v>2018</c:v>
                </c:pt>
                <c:pt idx="2">
                  <c:v>2019</c:v>
                </c:pt>
                <c:pt idx="3">
                  <c:v>2020</c:v>
                </c:pt>
                <c:pt idx="4">
                  <c:v>2021</c:v>
                </c:pt>
                <c:pt idx="5">
                  <c:v>2022*</c:v>
                </c:pt>
              </c:strCache>
            </c:strRef>
          </c:cat>
          <c:val>
            <c:numRef>
              <c:f>Sheet5!$C$5:$H$5</c:f>
              <c:numCache>
                <c:formatCode>General</c:formatCode>
                <c:ptCount val="6"/>
                <c:pt idx="0">
                  <c:v>710.00900000000001</c:v>
                </c:pt>
                <c:pt idx="1">
                  <c:v>739.11599999999999</c:v>
                </c:pt>
                <c:pt idx="2">
                  <c:v>758.01800000000003</c:v>
                </c:pt>
                <c:pt idx="3">
                  <c:v>822.93899999999996</c:v>
                </c:pt>
                <c:pt idx="4">
                  <c:v>781.64800000000002</c:v>
                </c:pt>
                <c:pt idx="5">
                  <c:v>811.71799999999996</c:v>
                </c:pt>
              </c:numCache>
            </c:numRef>
          </c:val>
          <c:extLst xmlns:c16r2="http://schemas.microsoft.com/office/drawing/2015/06/chart">
            <c:ext xmlns:c16="http://schemas.microsoft.com/office/drawing/2014/chart" uri="{C3380CC4-5D6E-409C-BE32-E72D297353CC}">
              <c16:uniqueId val="{00000000-0DB5-9D47-8F0E-29BCC7743005}"/>
            </c:ext>
          </c:extLst>
        </c:ser>
        <c:ser>
          <c:idx val="1"/>
          <c:order val="1"/>
          <c:tx>
            <c:strRef>
              <c:f>Sheet5!$B$6</c:f>
              <c:strCache>
                <c:ptCount val="1"/>
                <c:pt idx="0">
                  <c:v>Liabilities </c:v>
                </c:pt>
              </c:strCache>
            </c:strRef>
          </c:tx>
          <c:spPr>
            <a:solidFill>
              <a:schemeClr val="accent2"/>
            </a:solidFill>
            <a:ln>
              <a:noFill/>
            </a:ln>
            <a:effectLst/>
          </c:spPr>
          <c:cat>
            <c:strRef>
              <c:f>Sheet5!$C$4:$H$4</c:f>
              <c:strCache>
                <c:ptCount val="6"/>
                <c:pt idx="0">
                  <c:v>2017</c:v>
                </c:pt>
                <c:pt idx="1">
                  <c:v>2018</c:v>
                </c:pt>
                <c:pt idx="2">
                  <c:v>2019</c:v>
                </c:pt>
                <c:pt idx="3">
                  <c:v>2020</c:v>
                </c:pt>
                <c:pt idx="4">
                  <c:v>2021</c:v>
                </c:pt>
                <c:pt idx="5">
                  <c:v>2022*</c:v>
                </c:pt>
              </c:strCache>
            </c:strRef>
          </c:cat>
          <c:val>
            <c:numRef>
              <c:f>Sheet5!$C$6:$H$6</c:f>
              <c:numCache>
                <c:formatCode>General</c:formatCode>
                <c:ptCount val="6"/>
                <c:pt idx="0">
                  <c:v>534.06699999999989</c:v>
                </c:pt>
                <c:pt idx="1">
                  <c:v>568.78000000000009</c:v>
                </c:pt>
                <c:pt idx="2">
                  <c:v>664.92399999999998</c:v>
                </c:pt>
                <c:pt idx="3">
                  <c:v>637.07600000000002</c:v>
                </c:pt>
                <c:pt idx="4">
                  <c:v>565.8119999999999</c:v>
                </c:pt>
                <c:pt idx="5">
                  <c:v>473.077</c:v>
                </c:pt>
              </c:numCache>
            </c:numRef>
          </c:val>
          <c:extLst xmlns:c16r2="http://schemas.microsoft.com/office/drawing/2015/06/chart">
            <c:ext xmlns:c16="http://schemas.microsoft.com/office/drawing/2014/chart" uri="{C3380CC4-5D6E-409C-BE32-E72D297353CC}">
              <c16:uniqueId val="{00000001-0DB5-9D47-8F0E-29BCC7743005}"/>
            </c:ext>
          </c:extLst>
        </c:ser>
        <c:ser>
          <c:idx val="2"/>
          <c:order val="2"/>
          <c:tx>
            <c:strRef>
              <c:f>Sheet5!$B$7</c:f>
              <c:strCache>
                <c:ptCount val="1"/>
                <c:pt idx="0">
                  <c:v>Net Asset Value </c:v>
                </c:pt>
              </c:strCache>
            </c:strRef>
          </c:tx>
          <c:spPr>
            <a:solidFill>
              <a:schemeClr val="accent3"/>
            </a:solidFill>
            <a:ln>
              <a:noFill/>
            </a:ln>
            <a:effectLst/>
          </c:spPr>
          <c:cat>
            <c:strRef>
              <c:f>Sheet5!$C$4:$H$4</c:f>
              <c:strCache>
                <c:ptCount val="6"/>
                <c:pt idx="0">
                  <c:v>2017</c:v>
                </c:pt>
                <c:pt idx="1">
                  <c:v>2018</c:v>
                </c:pt>
                <c:pt idx="2">
                  <c:v>2019</c:v>
                </c:pt>
                <c:pt idx="3">
                  <c:v>2020</c:v>
                </c:pt>
                <c:pt idx="4">
                  <c:v>2021</c:v>
                </c:pt>
                <c:pt idx="5">
                  <c:v>2022*</c:v>
                </c:pt>
              </c:strCache>
            </c:strRef>
          </c:cat>
          <c:val>
            <c:numRef>
              <c:f>Sheet5!$C$7:$H$7</c:f>
              <c:numCache>
                <c:formatCode>General</c:formatCode>
                <c:ptCount val="6"/>
                <c:pt idx="0">
                  <c:v>175.94200000000001</c:v>
                </c:pt>
                <c:pt idx="1">
                  <c:v>170.33600000000001</c:v>
                </c:pt>
                <c:pt idx="2">
                  <c:v>93.094000000000065</c:v>
                </c:pt>
                <c:pt idx="3">
                  <c:v>185.86299999999997</c:v>
                </c:pt>
                <c:pt idx="4">
                  <c:v>215.83600000000001</c:v>
                </c:pt>
                <c:pt idx="5">
                  <c:v>338.64099999999996</c:v>
                </c:pt>
              </c:numCache>
            </c:numRef>
          </c:val>
          <c:extLst xmlns:c16r2="http://schemas.microsoft.com/office/drawing/2015/06/chart">
            <c:ext xmlns:c16="http://schemas.microsoft.com/office/drawing/2014/chart" uri="{C3380CC4-5D6E-409C-BE32-E72D297353CC}">
              <c16:uniqueId val="{00000002-0DB5-9D47-8F0E-29BCC7743005}"/>
            </c:ext>
          </c:extLst>
        </c:ser>
        <c:dLbls/>
        <c:gapWidth val="219"/>
        <c:axId val="63383040"/>
        <c:axId val="63384576"/>
      </c:barChart>
      <c:lineChart>
        <c:grouping val="standard"/>
        <c:ser>
          <c:idx val="3"/>
          <c:order val="3"/>
          <c:tx>
            <c:strRef>
              <c:f>Sheet5!$B$8</c:f>
              <c:strCache>
                <c:ptCount val="1"/>
                <c:pt idx="0">
                  <c:v>Net Profit/loss</c:v>
                </c:pt>
              </c:strCache>
            </c:strRef>
          </c:tx>
          <c:spPr>
            <a:ln w="28575" cap="rnd">
              <a:solidFill>
                <a:schemeClr val="accent4"/>
              </a:solidFill>
              <a:round/>
            </a:ln>
            <a:effectLst/>
          </c:spPr>
          <c:marker>
            <c:symbol val="none"/>
          </c:marker>
          <c:cat>
            <c:strRef>
              <c:f>Sheet5!$C$4:$H$4</c:f>
              <c:strCache>
                <c:ptCount val="6"/>
                <c:pt idx="0">
                  <c:v>2017</c:v>
                </c:pt>
                <c:pt idx="1">
                  <c:v>2018</c:v>
                </c:pt>
                <c:pt idx="2">
                  <c:v>2019</c:v>
                </c:pt>
                <c:pt idx="3">
                  <c:v>2020</c:v>
                </c:pt>
                <c:pt idx="4">
                  <c:v>2021</c:v>
                </c:pt>
                <c:pt idx="5">
                  <c:v>2022*</c:v>
                </c:pt>
              </c:strCache>
            </c:strRef>
          </c:cat>
          <c:val>
            <c:numRef>
              <c:f>Sheet5!$C$8:$H$8</c:f>
              <c:numCache>
                <c:formatCode>General</c:formatCode>
                <c:ptCount val="6"/>
                <c:pt idx="0">
                  <c:v>1</c:v>
                </c:pt>
                <c:pt idx="1">
                  <c:v>-2.2999999999999998</c:v>
                </c:pt>
                <c:pt idx="2">
                  <c:v>-20.9</c:v>
                </c:pt>
                <c:pt idx="3">
                  <c:v>-20.5</c:v>
                </c:pt>
                <c:pt idx="4">
                  <c:v>-18.899999999999999</c:v>
                </c:pt>
                <c:pt idx="5">
                  <c:v>-9.1</c:v>
                </c:pt>
              </c:numCache>
            </c:numRef>
          </c:val>
          <c:extLst xmlns:c16r2="http://schemas.microsoft.com/office/drawing/2015/06/chart">
            <c:ext xmlns:c16="http://schemas.microsoft.com/office/drawing/2014/chart" uri="{C3380CC4-5D6E-409C-BE32-E72D297353CC}">
              <c16:uniqueId val="{00000003-0DB5-9D47-8F0E-29BCC7743005}"/>
            </c:ext>
          </c:extLst>
        </c:ser>
        <c:dLbls/>
        <c:marker val="1"/>
        <c:axId val="63405056"/>
        <c:axId val="63403136"/>
      </c:lineChart>
      <c:catAx>
        <c:axId val="63383040"/>
        <c:scaling>
          <c:orientation val="minMax"/>
        </c:scaling>
        <c:axPos val="b"/>
        <c:numFmt formatCode="General" sourceLinked="1"/>
        <c:maj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dk1"/>
                </a:solidFill>
                <a:latin typeface="Times New Roman" panose="02020603050405020304" pitchFamily="18" charset="0"/>
                <a:ea typeface="+mn-ea"/>
                <a:cs typeface="Times New Roman" panose="02020603050405020304" pitchFamily="18" charset="0"/>
              </a:defRPr>
            </a:pPr>
            <a:endParaRPr lang="en-US"/>
          </a:p>
        </c:txPr>
        <c:crossAx val="63384576"/>
        <c:crosses val="autoZero"/>
        <c:auto val="1"/>
        <c:lblAlgn val="ctr"/>
        <c:lblOffset val="100"/>
      </c:catAx>
      <c:valAx>
        <c:axId val="63384576"/>
        <c:scaling>
          <c:orientation val="minMax"/>
        </c:scaling>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dk1"/>
                    </a:solidFill>
                    <a:latin typeface="Times New Roman" panose="02020603050405020304" pitchFamily="18" charset="0"/>
                    <a:ea typeface="+mn-ea"/>
                    <a:cs typeface="Times New Roman" panose="02020603050405020304" pitchFamily="18" charset="0"/>
                  </a:defRPr>
                </a:pPr>
                <a:r>
                  <a:rPr lang="en-US"/>
                  <a:t>R'billions (Assets &amp; Liabilities)</a:t>
                </a:r>
              </a:p>
            </c:rich>
          </c:tx>
          <c:spPr>
            <a:noFill/>
            <a:ln>
              <a:noFill/>
            </a:ln>
            <a:effectLst/>
          </c:spPr>
        </c:title>
        <c:numFmt formatCode="General" sourceLinked="1"/>
        <c:maj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dk1"/>
                </a:solidFill>
                <a:latin typeface="Times New Roman" panose="02020603050405020304" pitchFamily="18" charset="0"/>
                <a:ea typeface="+mn-ea"/>
                <a:cs typeface="Times New Roman" panose="02020603050405020304" pitchFamily="18" charset="0"/>
              </a:defRPr>
            </a:pPr>
            <a:endParaRPr lang="en-US"/>
          </a:p>
        </c:txPr>
        <c:crossAx val="63383040"/>
        <c:crosses val="autoZero"/>
        <c:crossBetween val="between"/>
      </c:valAx>
      <c:valAx>
        <c:axId val="63403136"/>
        <c:scaling>
          <c:orientation val="minMax"/>
        </c:scaling>
        <c:axPos val="r"/>
        <c:title>
          <c:tx>
            <c:rich>
              <a:bodyPr rot="-5400000" spcFirstLastPara="1" vertOverflow="ellipsis" vert="horz" wrap="square" anchor="ctr" anchorCtr="1"/>
              <a:lstStyle/>
              <a:p>
                <a:pPr>
                  <a:defRPr sz="1000" b="0" i="0" u="none" strike="noStrike" kern="1200" baseline="0">
                    <a:solidFill>
                      <a:schemeClr val="dk1"/>
                    </a:solidFill>
                    <a:latin typeface="Times New Roman" panose="02020603050405020304" pitchFamily="18" charset="0"/>
                    <a:ea typeface="+mn-ea"/>
                    <a:cs typeface="Times New Roman" panose="02020603050405020304" pitchFamily="18" charset="0"/>
                  </a:defRPr>
                </a:pPr>
                <a:r>
                  <a:rPr lang="en-US"/>
                  <a:t>R'billions (Net Profit/loss)</a:t>
                </a:r>
              </a:p>
            </c:rich>
          </c:tx>
          <c:spPr>
            <a:noFill/>
            <a:ln>
              <a:noFill/>
            </a:ln>
            <a:effectLst/>
          </c:spPr>
        </c:title>
        <c:numFmt formatCode="General" sourceLinked="1"/>
        <c:tickLblPos val="nextTo"/>
        <c:spPr>
          <a:noFill/>
          <a:ln>
            <a:noFill/>
          </a:ln>
          <a:effectLst/>
        </c:spPr>
        <c:txPr>
          <a:bodyPr rot="-60000000" spcFirstLastPara="1" vertOverflow="ellipsis" vert="horz" wrap="square" anchor="ctr" anchorCtr="1"/>
          <a:lstStyle/>
          <a:p>
            <a:pPr>
              <a:defRPr sz="900" b="0" i="0" u="none" strike="noStrike" kern="1200" baseline="0">
                <a:solidFill>
                  <a:schemeClr val="dk1"/>
                </a:solidFill>
                <a:latin typeface="Times New Roman" panose="02020603050405020304" pitchFamily="18" charset="0"/>
                <a:ea typeface="+mn-ea"/>
                <a:cs typeface="Times New Roman" panose="02020603050405020304" pitchFamily="18" charset="0"/>
              </a:defRPr>
            </a:pPr>
            <a:endParaRPr lang="en-US"/>
          </a:p>
        </c:txPr>
        <c:crossAx val="63405056"/>
        <c:crosses val="max"/>
        <c:crossBetween val="between"/>
      </c:valAx>
      <c:catAx>
        <c:axId val="63405056"/>
        <c:scaling>
          <c:orientation val="minMax"/>
        </c:scaling>
        <c:delete val="1"/>
        <c:axPos val="b"/>
        <c:numFmt formatCode="General" sourceLinked="1"/>
        <c:tickLblPos val="none"/>
        <c:crossAx val="63403136"/>
        <c:crosses val="autoZero"/>
        <c:auto val="1"/>
        <c:lblAlgn val="ctr"/>
        <c:lblOffset val="100"/>
      </c:catAx>
      <c:spPr>
        <a:noFill/>
        <a:ln>
          <a:noFill/>
        </a:ln>
        <a:effectLst/>
      </c:spPr>
    </c:plotArea>
    <c:legend>
      <c:legendPos val="b"/>
      <c:spPr>
        <a:noFill/>
        <a:ln>
          <a:noFill/>
        </a:ln>
        <a:effectLst/>
      </c:spPr>
      <c:txPr>
        <a:bodyPr rot="0" spcFirstLastPara="1" vertOverflow="ellipsis" vert="horz" wrap="square" anchor="ctr" anchorCtr="1"/>
        <a:lstStyle/>
        <a:p>
          <a:pPr>
            <a:defRPr sz="900" b="0" i="0" u="none" strike="noStrike" kern="1200" baseline="0">
              <a:solidFill>
                <a:schemeClr val="dk1"/>
              </a:solidFill>
              <a:latin typeface="Times New Roman" panose="02020603050405020304" pitchFamily="18" charset="0"/>
              <a:ea typeface="+mn-ea"/>
              <a:cs typeface="Times New Roman" panose="02020603050405020304" pitchFamily="18" charset="0"/>
            </a:defRPr>
          </a:pPr>
          <a:endParaRPr lang="en-US"/>
        </a:p>
      </c:txPr>
    </c:legend>
    <c:plotVisOnly val="1"/>
    <c:dispBlanksAs val="gap"/>
    <c:extLst xmlns:c16r2="http://schemas.microsoft.com/office/drawing/2015/06/chart">
      <c:ext xmlns:c16r3="http://schemas.microsoft.com/office/drawing/2017/03/chart" uri="{56B9EC1D-385E-4148-901F-78D8002777C0}">
        <c16r3:dataDisplayOptions16>
          <c16r3:dispNaAsBlank val="1"/>
        </c16r3:dataDisplayOptions16>
      </c:ext>
    </c:extLst>
  </c:chart>
  <c:spPr>
    <a:solidFill>
      <a:schemeClr val="lt1"/>
    </a:solidFill>
    <a:ln w="3175" cap="flat" cmpd="sng" algn="ctr">
      <a:solidFill>
        <a:schemeClr val="dk1"/>
      </a:solidFill>
      <a:prstDash val="solid"/>
    </a:ln>
    <a:effectLst/>
  </c:spPr>
  <c:txPr>
    <a:bodyPr/>
    <a:lstStyle/>
    <a:p>
      <a:pPr>
        <a:defRPr>
          <a:solidFill>
            <a:schemeClr val="dk1"/>
          </a:solidFill>
          <a:latin typeface="Times New Roman" panose="02020603050405020304" pitchFamily="18" charset="0"/>
          <a:ea typeface="+mn-ea"/>
          <a:cs typeface="Times New Roman" panose="02020603050405020304" pitchFamily="18" charset="0"/>
        </a:defRPr>
      </a:pPr>
      <a:endParaRPr lang="en-US"/>
    </a:p>
  </c:txPr>
  <c:externalData r:id="rId1"/>
</c:chartSpace>
</file>

<file path=ppt/charts/chart8.xml><?xml version="1.0" encoding="utf-8"?>
<c:chartSpace xmlns:c="http://schemas.openxmlformats.org/drawingml/2006/chart" xmlns:a="http://schemas.openxmlformats.org/drawingml/2006/main" xmlns:r="http://schemas.openxmlformats.org/officeDocument/2006/relationships">
  <c:lang val="en-ZA"/>
  <c:chart>
    <c:autoTitleDeleted val="1"/>
    <c:plotArea>
      <c:layout/>
      <c:barChart>
        <c:barDir val="col"/>
        <c:grouping val="clustered"/>
        <c:ser>
          <c:idx val="0"/>
          <c:order val="0"/>
          <c:tx>
            <c:strRef>
              <c:f>Sheet5!$B$12</c:f>
              <c:strCache>
                <c:ptCount val="1"/>
                <c:pt idx="0">
                  <c:v>Assets </c:v>
                </c:pt>
              </c:strCache>
            </c:strRef>
          </c:tx>
          <c:spPr>
            <a:solidFill>
              <a:schemeClr val="accent1"/>
            </a:solidFill>
            <a:ln>
              <a:noFill/>
            </a:ln>
            <a:effectLst/>
          </c:spPr>
          <c:cat>
            <c:numRef>
              <c:f>Sheet5!$C$11:$H$11</c:f>
              <c:numCache>
                <c:formatCode>General</c:formatCode>
                <c:ptCount val="6"/>
                <c:pt idx="0">
                  <c:v>2017</c:v>
                </c:pt>
                <c:pt idx="1">
                  <c:v>2018</c:v>
                </c:pt>
                <c:pt idx="2">
                  <c:v>2019</c:v>
                </c:pt>
                <c:pt idx="3">
                  <c:v>2020</c:v>
                </c:pt>
                <c:pt idx="4">
                  <c:v>2021</c:v>
                </c:pt>
                <c:pt idx="5">
                  <c:v>2022</c:v>
                </c:pt>
              </c:numCache>
            </c:numRef>
          </c:cat>
          <c:val>
            <c:numRef>
              <c:f>Sheet5!$C$12:$H$12</c:f>
              <c:numCache>
                <c:formatCode>General</c:formatCode>
                <c:ptCount val="6"/>
                <c:pt idx="0">
                  <c:v>351.63499999999999</c:v>
                </c:pt>
                <c:pt idx="1">
                  <c:v>369.82299999999992</c:v>
                </c:pt>
                <c:pt idx="2">
                  <c:v>335.5</c:v>
                </c:pt>
                <c:pt idx="3">
                  <c:v>336.22499999999997</c:v>
                </c:pt>
                <c:pt idx="4">
                  <c:v>334.05</c:v>
                </c:pt>
                <c:pt idx="5">
                  <c:v>335.51799999999992</c:v>
                </c:pt>
              </c:numCache>
            </c:numRef>
          </c:val>
          <c:extLst xmlns:c16r2="http://schemas.microsoft.com/office/drawing/2015/06/chart">
            <c:ext xmlns:c16="http://schemas.microsoft.com/office/drawing/2014/chart" uri="{C3380CC4-5D6E-409C-BE32-E72D297353CC}">
              <c16:uniqueId val="{00000000-FA8E-9C42-811F-793893CA019D}"/>
            </c:ext>
          </c:extLst>
        </c:ser>
        <c:ser>
          <c:idx val="1"/>
          <c:order val="1"/>
          <c:tx>
            <c:strRef>
              <c:f>Sheet5!$B$13</c:f>
              <c:strCache>
                <c:ptCount val="1"/>
                <c:pt idx="0">
                  <c:v>Liabilities </c:v>
                </c:pt>
              </c:strCache>
            </c:strRef>
          </c:tx>
          <c:spPr>
            <a:solidFill>
              <a:schemeClr val="accent2"/>
            </a:solidFill>
            <a:ln>
              <a:noFill/>
            </a:ln>
            <a:effectLst/>
          </c:spPr>
          <c:cat>
            <c:numRef>
              <c:f>Sheet5!$C$11:$H$11</c:f>
              <c:numCache>
                <c:formatCode>General</c:formatCode>
                <c:ptCount val="6"/>
                <c:pt idx="0">
                  <c:v>2017</c:v>
                </c:pt>
                <c:pt idx="1">
                  <c:v>2018</c:v>
                </c:pt>
                <c:pt idx="2">
                  <c:v>2019</c:v>
                </c:pt>
                <c:pt idx="3">
                  <c:v>2020</c:v>
                </c:pt>
                <c:pt idx="4">
                  <c:v>2021</c:v>
                </c:pt>
                <c:pt idx="5">
                  <c:v>2022</c:v>
                </c:pt>
              </c:numCache>
            </c:numRef>
          </c:cat>
          <c:val>
            <c:numRef>
              <c:f>Sheet5!$C$13:$H$13</c:f>
              <c:numCache>
                <c:formatCode>General</c:formatCode>
                <c:ptCount val="6"/>
                <c:pt idx="0">
                  <c:v>208.072</c:v>
                </c:pt>
                <c:pt idx="1">
                  <c:v>212.94899999999998</c:v>
                </c:pt>
                <c:pt idx="2">
                  <c:v>206.869</c:v>
                </c:pt>
                <c:pt idx="3">
                  <c:v>205.99800000000002</c:v>
                </c:pt>
                <c:pt idx="4">
                  <c:v>206.22899999999998</c:v>
                </c:pt>
                <c:pt idx="5">
                  <c:v>211.73999999999998</c:v>
                </c:pt>
              </c:numCache>
            </c:numRef>
          </c:val>
          <c:extLst xmlns:c16r2="http://schemas.microsoft.com/office/drawing/2015/06/chart">
            <c:ext xmlns:c16="http://schemas.microsoft.com/office/drawing/2014/chart" uri="{C3380CC4-5D6E-409C-BE32-E72D297353CC}">
              <c16:uniqueId val="{00000001-FA8E-9C42-811F-793893CA019D}"/>
            </c:ext>
          </c:extLst>
        </c:ser>
        <c:ser>
          <c:idx val="2"/>
          <c:order val="2"/>
          <c:tx>
            <c:strRef>
              <c:f>Sheet5!$B$14</c:f>
              <c:strCache>
                <c:ptCount val="1"/>
                <c:pt idx="0">
                  <c:v>Net Asset Value </c:v>
                </c:pt>
              </c:strCache>
            </c:strRef>
          </c:tx>
          <c:spPr>
            <a:solidFill>
              <a:schemeClr val="accent3"/>
            </a:solidFill>
            <a:ln>
              <a:noFill/>
            </a:ln>
            <a:effectLst/>
          </c:spPr>
          <c:cat>
            <c:numRef>
              <c:f>Sheet5!$C$11:$H$11</c:f>
              <c:numCache>
                <c:formatCode>General</c:formatCode>
                <c:ptCount val="6"/>
                <c:pt idx="0">
                  <c:v>2017</c:v>
                </c:pt>
                <c:pt idx="1">
                  <c:v>2018</c:v>
                </c:pt>
                <c:pt idx="2">
                  <c:v>2019</c:v>
                </c:pt>
                <c:pt idx="3">
                  <c:v>2020</c:v>
                </c:pt>
                <c:pt idx="4">
                  <c:v>2021</c:v>
                </c:pt>
                <c:pt idx="5">
                  <c:v>2022</c:v>
                </c:pt>
              </c:numCache>
            </c:numRef>
          </c:cat>
          <c:val>
            <c:numRef>
              <c:f>Sheet5!$C$14:$H$14</c:f>
              <c:numCache>
                <c:formatCode>General</c:formatCode>
                <c:ptCount val="6"/>
                <c:pt idx="0">
                  <c:v>143.56300000000002</c:v>
                </c:pt>
                <c:pt idx="1">
                  <c:v>156.87399999999997</c:v>
                </c:pt>
                <c:pt idx="2">
                  <c:v>128.631</c:v>
                </c:pt>
                <c:pt idx="3">
                  <c:v>130.22700000000003</c:v>
                </c:pt>
                <c:pt idx="4">
                  <c:v>127.821</c:v>
                </c:pt>
                <c:pt idx="5">
                  <c:v>123.77799999999996</c:v>
                </c:pt>
              </c:numCache>
            </c:numRef>
          </c:val>
          <c:extLst xmlns:c16r2="http://schemas.microsoft.com/office/drawing/2015/06/chart">
            <c:ext xmlns:c16="http://schemas.microsoft.com/office/drawing/2014/chart" uri="{C3380CC4-5D6E-409C-BE32-E72D297353CC}">
              <c16:uniqueId val="{00000002-FA8E-9C42-811F-793893CA019D}"/>
            </c:ext>
          </c:extLst>
        </c:ser>
        <c:dLbls/>
        <c:gapWidth val="219"/>
        <c:axId val="63530880"/>
        <c:axId val="63561728"/>
      </c:barChart>
      <c:lineChart>
        <c:grouping val="standard"/>
        <c:ser>
          <c:idx val="3"/>
          <c:order val="3"/>
          <c:tx>
            <c:strRef>
              <c:f>Sheet5!$B$15</c:f>
              <c:strCache>
                <c:ptCount val="1"/>
                <c:pt idx="0">
                  <c:v>Net Profit/loss</c:v>
                </c:pt>
              </c:strCache>
            </c:strRef>
          </c:tx>
          <c:spPr>
            <a:ln w="28575" cap="rnd">
              <a:solidFill>
                <a:schemeClr val="accent4"/>
              </a:solidFill>
              <a:round/>
            </a:ln>
            <a:effectLst/>
          </c:spPr>
          <c:marker>
            <c:symbol val="none"/>
          </c:marker>
          <c:cat>
            <c:numRef>
              <c:f>Sheet5!$C$11:$H$11</c:f>
              <c:numCache>
                <c:formatCode>General</c:formatCode>
                <c:ptCount val="6"/>
                <c:pt idx="0">
                  <c:v>2017</c:v>
                </c:pt>
                <c:pt idx="1">
                  <c:v>2018</c:v>
                </c:pt>
                <c:pt idx="2">
                  <c:v>2019</c:v>
                </c:pt>
                <c:pt idx="3">
                  <c:v>2020</c:v>
                </c:pt>
                <c:pt idx="4">
                  <c:v>2021</c:v>
                </c:pt>
                <c:pt idx="5">
                  <c:v>2022</c:v>
                </c:pt>
              </c:numCache>
            </c:numRef>
          </c:cat>
          <c:val>
            <c:numRef>
              <c:f>Sheet5!$C$15:$H$15</c:f>
              <c:numCache>
                <c:formatCode>General</c:formatCode>
                <c:ptCount val="6"/>
                <c:pt idx="0">
                  <c:v>2.7650000000000001</c:v>
                </c:pt>
                <c:pt idx="1">
                  <c:v>4.851</c:v>
                </c:pt>
                <c:pt idx="2">
                  <c:v>6.0669999999999993</c:v>
                </c:pt>
                <c:pt idx="3">
                  <c:v>3.2938000000000001</c:v>
                </c:pt>
                <c:pt idx="4">
                  <c:v>-8.4</c:v>
                </c:pt>
                <c:pt idx="5">
                  <c:v>5.048</c:v>
                </c:pt>
              </c:numCache>
            </c:numRef>
          </c:val>
          <c:extLst xmlns:c16r2="http://schemas.microsoft.com/office/drawing/2015/06/chart">
            <c:ext xmlns:c16="http://schemas.microsoft.com/office/drawing/2014/chart" uri="{C3380CC4-5D6E-409C-BE32-E72D297353CC}">
              <c16:uniqueId val="{00000003-FA8E-9C42-811F-793893CA019D}"/>
            </c:ext>
          </c:extLst>
        </c:ser>
        <c:dLbls/>
        <c:marker val="1"/>
        <c:axId val="63447040"/>
        <c:axId val="63563648"/>
      </c:lineChart>
      <c:catAx>
        <c:axId val="63530880"/>
        <c:scaling>
          <c:orientation val="minMax"/>
        </c:scaling>
        <c:axPos val="b"/>
        <c:title>
          <c:spPr>
            <a:noFill/>
            <a:ln>
              <a:noFill/>
            </a:ln>
            <a:effectLst/>
          </c:spPr>
          <c:txPr>
            <a:bodyPr rot="0" spcFirstLastPara="1" vertOverflow="ellipsis" vert="horz" wrap="square" anchor="ctr" anchorCtr="1"/>
            <a:lstStyle/>
            <a:p>
              <a:pPr>
                <a:defRPr sz="1000" b="0" i="0" u="none" strike="noStrike" kern="1200" baseline="0">
                  <a:solidFill>
                    <a:schemeClr val="dk1"/>
                  </a:solidFill>
                  <a:latin typeface="+mn-lt"/>
                  <a:ea typeface="+mn-ea"/>
                  <a:cs typeface="+mn-cs"/>
                </a:defRPr>
              </a:pPr>
              <a:endParaRPr lang="en-US"/>
            </a:p>
          </c:txPr>
        </c:title>
        <c:numFmt formatCode="General" sourceLinked="1"/>
        <c:maj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dk1"/>
                </a:solidFill>
                <a:latin typeface="+mn-lt"/>
                <a:ea typeface="+mn-ea"/>
                <a:cs typeface="+mn-cs"/>
              </a:defRPr>
            </a:pPr>
            <a:endParaRPr lang="en-US"/>
          </a:p>
        </c:txPr>
        <c:crossAx val="63561728"/>
        <c:crosses val="autoZero"/>
        <c:auto val="1"/>
        <c:lblAlgn val="ctr"/>
        <c:lblOffset val="100"/>
      </c:catAx>
      <c:valAx>
        <c:axId val="63561728"/>
        <c:scaling>
          <c:orientation val="minMax"/>
        </c:scaling>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dk1"/>
                    </a:solidFill>
                    <a:latin typeface="+mn-lt"/>
                    <a:ea typeface="+mn-ea"/>
                    <a:cs typeface="+mn-cs"/>
                  </a:defRPr>
                </a:pPr>
                <a:r>
                  <a:rPr lang="en-US"/>
                  <a:t>R'billions (Assets &amp; liabilities)</a:t>
                </a:r>
              </a:p>
            </c:rich>
          </c:tx>
          <c:spPr>
            <a:noFill/>
            <a:ln>
              <a:noFill/>
            </a:ln>
            <a:effectLst/>
          </c:spPr>
        </c:title>
        <c:numFmt formatCode="General" sourceLinked="1"/>
        <c:maj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dk1"/>
                </a:solidFill>
                <a:latin typeface="+mn-lt"/>
                <a:ea typeface="+mn-ea"/>
                <a:cs typeface="+mn-cs"/>
              </a:defRPr>
            </a:pPr>
            <a:endParaRPr lang="en-US"/>
          </a:p>
        </c:txPr>
        <c:crossAx val="63530880"/>
        <c:crosses val="autoZero"/>
        <c:crossBetween val="between"/>
      </c:valAx>
      <c:valAx>
        <c:axId val="63563648"/>
        <c:scaling>
          <c:orientation val="minMax"/>
        </c:scaling>
        <c:axPos val="r"/>
        <c:title>
          <c:tx>
            <c:rich>
              <a:bodyPr rot="-5400000" spcFirstLastPara="1" vertOverflow="ellipsis" vert="horz" wrap="square" anchor="ctr" anchorCtr="1"/>
              <a:lstStyle/>
              <a:p>
                <a:pPr>
                  <a:defRPr sz="1000" b="0" i="0" u="none" strike="noStrike" kern="1200" baseline="0">
                    <a:solidFill>
                      <a:schemeClr val="dk1"/>
                    </a:solidFill>
                    <a:latin typeface="+mn-lt"/>
                    <a:ea typeface="+mn-ea"/>
                    <a:cs typeface="+mn-cs"/>
                  </a:defRPr>
                </a:pPr>
                <a:r>
                  <a:rPr lang="en-US"/>
                  <a:t>R'billions (Net Profit/loss)</a:t>
                </a:r>
              </a:p>
            </c:rich>
          </c:tx>
          <c:spPr>
            <a:noFill/>
            <a:ln>
              <a:noFill/>
            </a:ln>
            <a:effectLst/>
          </c:spPr>
        </c:title>
        <c:numFmt formatCode="General" sourceLinked="1"/>
        <c:tickLblPos val="nextTo"/>
        <c:spPr>
          <a:noFill/>
          <a:ln>
            <a:noFill/>
          </a:ln>
          <a:effectLst/>
        </c:spPr>
        <c:txPr>
          <a:bodyPr rot="-60000000" spcFirstLastPara="1" vertOverflow="ellipsis" vert="horz" wrap="square" anchor="ctr" anchorCtr="1"/>
          <a:lstStyle/>
          <a:p>
            <a:pPr>
              <a:defRPr sz="900" b="0" i="0" u="none" strike="noStrike" kern="1200" baseline="0">
                <a:solidFill>
                  <a:schemeClr val="dk1"/>
                </a:solidFill>
                <a:latin typeface="+mn-lt"/>
                <a:ea typeface="+mn-ea"/>
                <a:cs typeface="+mn-cs"/>
              </a:defRPr>
            </a:pPr>
            <a:endParaRPr lang="en-US"/>
          </a:p>
        </c:txPr>
        <c:crossAx val="63447040"/>
        <c:crosses val="max"/>
        <c:crossBetween val="between"/>
      </c:valAx>
      <c:catAx>
        <c:axId val="63447040"/>
        <c:scaling>
          <c:orientation val="minMax"/>
        </c:scaling>
        <c:delete val="1"/>
        <c:axPos val="b"/>
        <c:numFmt formatCode="General" sourceLinked="1"/>
        <c:tickLblPos val="none"/>
        <c:crossAx val="63563648"/>
        <c:crosses val="autoZero"/>
        <c:auto val="1"/>
        <c:lblAlgn val="ctr"/>
        <c:lblOffset val="100"/>
      </c:catAx>
      <c:spPr>
        <a:noFill/>
        <a:ln>
          <a:noFill/>
        </a:ln>
        <a:effectLst/>
      </c:spPr>
    </c:plotArea>
    <c:legend>
      <c:legendPos val="b"/>
      <c:spPr>
        <a:noFill/>
        <a:ln>
          <a:noFill/>
        </a:ln>
        <a:effectLst/>
      </c:spPr>
      <c:txPr>
        <a:bodyPr rot="0" spcFirstLastPara="1" vertOverflow="ellipsis" vert="horz" wrap="square" anchor="ctr" anchorCtr="1"/>
        <a:lstStyle/>
        <a:p>
          <a:pPr>
            <a:defRPr sz="900" b="0" i="0" u="none" strike="noStrike" kern="1200" baseline="0">
              <a:solidFill>
                <a:schemeClr val="dk1"/>
              </a:solidFill>
              <a:latin typeface="+mn-lt"/>
              <a:ea typeface="+mn-ea"/>
              <a:cs typeface="+mn-cs"/>
            </a:defRPr>
          </a:pPr>
          <a:endParaRPr lang="en-US"/>
        </a:p>
      </c:txPr>
    </c:legend>
    <c:plotVisOnly val="1"/>
    <c:dispBlanksAs val="gap"/>
    <c:extLst xmlns:c16r2="http://schemas.microsoft.com/office/drawing/2015/06/chart">
      <c:ext xmlns:c16r3="http://schemas.microsoft.com/office/drawing/2017/03/chart" uri="{56B9EC1D-385E-4148-901F-78D8002777C0}">
        <c16r3:dataDisplayOptions16>
          <c16r3:dispNaAsBlank val="1"/>
        </c16r3:dataDisplayOptions16>
      </c:ext>
    </c:extLst>
  </c:chart>
  <c:spPr>
    <a:solidFill>
      <a:schemeClr val="lt1"/>
    </a:solidFill>
    <a:ln w="3175" cap="flat" cmpd="sng" algn="ctr">
      <a:solidFill>
        <a:schemeClr val="dk1"/>
      </a:solidFill>
      <a:prstDash val="solid"/>
    </a:ln>
    <a:effectLst/>
  </c:spPr>
  <c:txPr>
    <a:bodyPr/>
    <a:lstStyle/>
    <a:p>
      <a:pPr>
        <a:defRPr>
          <a:solidFill>
            <a:schemeClr val="dk1"/>
          </a:solidFill>
          <a:latin typeface="+mn-lt"/>
          <a:ea typeface="+mn-ea"/>
          <a:cs typeface="+mn-cs"/>
        </a:defRPr>
      </a:pPr>
      <a:endParaRPr lang="en-US"/>
    </a:p>
  </c:txPr>
  <c:externalData r:id="rId1"/>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29" tIns="45714" rIns="91429" bIns="45714" rtlCol="0"/>
          <a:lstStyle>
            <a:lvl1pPr algn="l">
              <a:defRPr sz="1200"/>
            </a:lvl1pPr>
          </a:lstStyle>
          <a:p>
            <a:endParaRPr lang="en-ZA" dirty="0"/>
          </a:p>
        </p:txBody>
      </p:sp>
      <p:sp>
        <p:nvSpPr>
          <p:cNvPr id="3" name="Date Placeholder 2"/>
          <p:cNvSpPr>
            <a:spLocks noGrp="1"/>
          </p:cNvSpPr>
          <p:nvPr>
            <p:ph type="dt" sz="quarter" idx="1"/>
          </p:nvPr>
        </p:nvSpPr>
        <p:spPr>
          <a:xfrm>
            <a:off x="3850444" y="0"/>
            <a:ext cx="2945659" cy="496332"/>
          </a:xfrm>
          <a:prstGeom prst="rect">
            <a:avLst/>
          </a:prstGeom>
        </p:spPr>
        <p:txBody>
          <a:bodyPr vert="horz" lIns="91429" tIns="45714" rIns="91429" bIns="45714" rtlCol="0"/>
          <a:lstStyle>
            <a:lvl1pPr algn="r">
              <a:defRPr sz="1200"/>
            </a:lvl1pPr>
          </a:lstStyle>
          <a:p>
            <a:fld id="{B71CFD47-628A-44F8-BD78-8101A496D65D}" type="datetimeFigureOut">
              <a:rPr lang="en-ZA" smtClean="0"/>
              <a:pPr/>
              <a:t>2022/10/12</a:t>
            </a:fld>
            <a:endParaRPr lang="en-ZA" dirty="0"/>
          </a:p>
        </p:txBody>
      </p:sp>
      <p:sp>
        <p:nvSpPr>
          <p:cNvPr id="4" name="Footer Placeholder 3"/>
          <p:cNvSpPr>
            <a:spLocks noGrp="1"/>
          </p:cNvSpPr>
          <p:nvPr>
            <p:ph type="ftr" sz="quarter" idx="2"/>
          </p:nvPr>
        </p:nvSpPr>
        <p:spPr>
          <a:xfrm>
            <a:off x="0" y="9428583"/>
            <a:ext cx="2945659" cy="496332"/>
          </a:xfrm>
          <a:prstGeom prst="rect">
            <a:avLst/>
          </a:prstGeom>
        </p:spPr>
        <p:txBody>
          <a:bodyPr vert="horz" lIns="91429" tIns="45714" rIns="91429" bIns="45714" rtlCol="0" anchor="b"/>
          <a:lstStyle>
            <a:lvl1pPr algn="l">
              <a:defRPr sz="1200"/>
            </a:lvl1pPr>
          </a:lstStyle>
          <a:p>
            <a:endParaRPr lang="en-ZA" dirty="0"/>
          </a:p>
        </p:txBody>
      </p:sp>
      <p:sp>
        <p:nvSpPr>
          <p:cNvPr id="5" name="Slide Number Placeholder 4"/>
          <p:cNvSpPr>
            <a:spLocks noGrp="1"/>
          </p:cNvSpPr>
          <p:nvPr>
            <p:ph type="sldNum" sz="quarter" idx="3"/>
          </p:nvPr>
        </p:nvSpPr>
        <p:spPr>
          <a:xfrm>
            <a:off x="3850444" y="9428583"/>
            <a:ext cx="2945659" cy="496332"/>
          </a:xfrm>
          <a:prstGeom prst="rect">
            <a:avLst/>
          </a:prstGeom>
        </p:spPr>
        <p:txBody>
          <a:bodyPr vert="horz" lIns="91429" tIns="45714" rIns="91429" bIns="45714" rtlCol="0" anchor="b"/>
          <a:lstStyle>
            <a:lvl1pPr algn="r">
              <a:defRPr sz="1200"/>
            </a:lvl1pPr>
          </a:lstStyle>
          <a:p>
            <a:fld id="{80E3FFC1-4253-4552-BBD0-B7D2D16AE069}" type="slidenum">
              <a:rPr lang="en-ZA" smtClean="0"/>
              <a:pPr/>
              <a:t>‹#›</a:t>
            </a:fld>
            <a:endParaRPr lang="en-ZA" dirty="0"/>
          </a:p>
        </p:txBody>
      </p:sp>
    </p:spTree>
    <p:extLst>
      <p:ext uri="{BB962C8B-B14F-4D97-AF65-F5344CB8AC3E}">
        <p14:creationId xmlns:p14="http://schemas.microsoft.com/office/powerpoint/2010/main" xmlns="" val="46216875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29" tIns="45714" rIns="91429" bIns="45714" rtlCol="0"/>
          <a:lstStyle>
            <a:lvl1pPr algn="l">
              <a:defRPr sz="1200"/>
            </a:lvl1pPr>
          </a:lstStyle>
          <a:p>
            <a:endParaRPr lang="en-ZA" dirty="0"/>
          </a:p>
        </p:txBody>
      </p:sp>
      <p:sp>
        <p:nvSpPr>
          <p:cNvPr id="3" name="Date Placeholder 2"/>
          <p:cNvSpPr>
            <a:spLocks noGrp="1"/>
          </p:cNvSpPr>
          <p:nvPr>
            <p:ph type="dt" idx="1"/>
          </p:nvPr>
        </p:nvSpPr>
        <p:spPr>
          <a:xfrm>
            <a:off x="3850444" y="0"/>
            <a:ext cx="2945659" cy="496332"/>
          </a:xfrm>
          <a:prstGeom prst="rect">
            <a:avLst/>
          </a:prstGeom>
        </p:spPr>
        <p:txBody>
          <a:bodyPr vert="horz" lIns="91429" tIns="45714" rIns="91429" bIns="45714" rtlCol="0"/>
          <a:lstStyle>
            <a:lvl1pPr algn="r">
              <a:defRPr sz="1200"/>
            </a:lvl1pPr>
          </a:lstStyle>
          <a:p>
            <a:fld id="{C1260B2C-3A23-4EDE-995C-D5146EBF813D}" type="datetimeFigureOut">
              <a:rPr lang="en-ZA" smtClean="0"/>
              <a:pPr/>
              <a:t>2022/10/12</a:t>
            </a:fld>
            <a:endParaRPr lang="en-ZA" dirty="0"/>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29" tIns="45714" rIns="91429" bIns="45714" rtlCol="0" anchor="ctr"/>
          <a:lstStyle/>
          <a:p>
            <a:endParaRPr lang="en-ZA" dirty="0"/>
          </a:p>
        </p:txBody>
      </p:sp>
      <p:sp>
        <p:nvSpPr>
          <p:cNvPr id="5" name="Notes Placeholder 4"/>
          <p:cNvSpPr>
            <a:spLocks noGrp="1"/>
          </p:cNvSpPr>
          <p:nvPr>
            <p:ph type="body" sz="quarter" idx="3"/>
          </p:nvPr>
        </p:nvSpPr>
        <p:spPr>
          <a:xfrm>
            <a:off x="679768" y="4715154"/>
            <a:ext cx="5438140" cy="4466987"/>
          </a:xfrm>
          <a:prstGeom prst="rect">
            <a:avLst/>
          </a:prstGeom>
        </p:spPr>
        <p:txBody>
          <a:bodyPr vert="horz" lIns="91429" tIns="45714" rIns="91429" bIns="45714"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6" name="Footer Placeholder 5"/>
          <p:cNvSpPr>
            <a:spLocks noGrp="1"/>
          </p:cNvSpPr>
          <p:nvPr>
            <p:ph type="ftr" sz="quarter" idx="4"/>
          </p:nvPr>
        </p:nvSpPr>
        <p:spPr>
          <a:xfrm>
            <a:off x="0" y="9428583"/>
            <a:ext cx="2945659" cy="496332"/>
          </a:xfrm>
          <a:prstGeom prst="rect">
            <a:avLst/>
          </a:prstGeom>
        </p:spPr>
        <p:txBody>
          <a:bodyPr vert="horz" lIns="91429" tIns="45714" rIns="91429" bIns="45714" rtlCol="0" anchor="b"/>
          <a:lstStyle>
            <a:lvl1pPr algn="l">
              <a:defRPr sz="1200"/>
            </a:lvl1pPr>
          </a:lstStyle>
          <a:p>
            <a:endParaRPr lang="en-ZA" dirty="0"/>
          </a:p>
        </p:txBody>
      </p:sp>
      <p:sp>
        <p:nvSpPr>
          <p:cNvPr id="7" name="Slide Number Placeholder 6"/>
          <p:cNvSpPr>
            <a:spLocks noGrp="1"/>
          </p:cNvSpPr>
          <p:nvPr>
            <p:ph type="sldNum" sz="quarter" idx="5"/>
          </p:nvPr>
        </p:nvSpPr>
        <p:spPr>
          <a:xfrm>
            <a:off x="3850444" y="9428583"/>
            <a:ext cx="2945659" cy="496332"/>
          </a:xfrm>
          <a:prstGeom prst="rect">
            <a:avLst/>
          </a:prstGeom>
        </p:spPr>
        <p:txBody>
          <a:bodyPr vert="horz" lIns="91429" tIns="45714" rIns="91429" bIns="45714" rtlCol="0" anchor="b"/>
          <a:lstStyle>
            <a:lvl1pPr algn="r">
              <a:defRPr sz="1200"/>
            </a:lvl1pPr>
          </a:lstStyle>
          <a:p>
            <a:fld id="{FD066A8B-5FB0-4961-892A-B1BCE1D48972}" type="slidenum">
              <a:rPr lang="en-ZA" smtClean="0"/>
              <a:pPr/>
              <a:t>‹#›</a:t>
            </a:fld>
            <a:endParaRPr lang="en-ZA" dirty="0"/>
          </a:p>
        </p:txBody>
      </p:sp>
    </p:spTree>
    <p:extLst>
      <p:ext uri="{BB962C8B-B14F-4D97-AF65-F5344CB8AC3E}">
        <p14:creationId xmlns:p14="http://schemas.microsoft.com/office/powerpoint/2010/main" xmlns="" val="12811965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Tree>
    <p:extLst>
      <p:ext uri="{BB962C8B-B14F-4D97-AF65-F5344CB8AC3E}">
        <p14:creationId xmlns:p14="http://schemas.microsoft.com/office/powerpoint/2010/main" xmlns="" val="12311204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a:xfrm>
            <a:off x="3817932" y="10951260"/>
            <a:ext cx="2918443" cy="577700"/>
          </a:xfrm>
          <a:prstGeom prst="rect">
            <a:avLst/>
          </a:prstGeom>
        </p:spPr>
        <p:txBody>
          <a:bodyPr lIns="90992" tIns="45496" rIns="90992" bIns="45496"/>
          <a:lstStyle/>
          <a:p>
            <a:pPr>
              <a:defRPr/>
            </a:pPr>
            <a:fld id="{2E72BF19-97AF-455C-BABB-E3608C95AFAC}" type="slidenum">
              <a:rPr lang="en-ZA" smtClean="0"/>
              <a:pPr>
                <a:defRPr/>
              </a:pPr>
              <a:t>2</a:t>
            </a:fld>
            <a:endParaRPr lang="en-ZA" dirty="0"/>
          </a:p>
        </p:txBody>
      </p:sp>
    </p:spTree>
    <p:extLst>
      <p:ext uri="{BB962C8B-B14F-4D97-AF65-F5344CB8AC3E}">
        <p14:creationId xmlns:p14="http://schemas.microsoft.com/office/powerpoint/2010/main" xmlns="" val="12722682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a:xfrm>
            <a:off x="3817932" y="10951260"/>
            <a:ext cx="2918443" cy="577700"/>
          </a:xfrm>
          <a:prstGeom prst="rect">
            <a:avLst/>
          </a:prstGeom>
        </p:spPr>
        <p:txBody>
          <a:bodyPr lIns="90992" tIns="45496" rIns="90992" bIns="45496"/>
          <a:lstStyle/>
          <a:p>
            <a:pPr>
              <a:defRPr/>
            </a:pPr>
            <a:fld id="{2E72BF19-97AF-455C-BABB-E3608C95AFAC}" type="slidenum">
              <a:rPr lang="en-ZA" smtClean="0"/>
              <a:pPr>
                <a:defRPr/>
              </a:pPr>
              <a:t>3</a:t>
            </a:fld>
            <a:endParaRPr lang="en-ZA" dirty="0"/>
          </a:p>
        </p:txBody>
      </p:sp>
    </p:spTree>
    <p:extLst>
      <p:ext uri="{BB962C8B-B14F-4D97-AF65-F5344CB8AC3E}">
        <p14:creationId xmlns:p14="http://schemas.microsoft.com/office/powerpoint/2010/main" xmlns="" val="297446407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5"/>
          </p:nvPr>
        </p:nvSpPr>
        <p:spPr/>
        <p:txBody>
          <a:bodyPr/>
          <a:lstStyle/>
          <a:p>
            <a:fld id="{FD066A8B-5FB0-4961-892A-B1BCE1D48972}" type="slidenum">
              <a:rPr lang="en-ZA" smtClean="0"/>
              <a:pPr/>
              <a:t>11</a:t>
            </a:fld>
            <a:endParaRPr lang="en-ZA" dirty="0"/>
          </a:p>
        </p:txBody>
      </p:sp>
    </p:spTree>
    <p:extLst>
      <p:ext uri="{BB962C8B-B14F-4D97-AF65-F5344CB8AC3E}">
        <p14:creationId xmlns:p14="http://schemas.microsoft.com/office/powerpoint/2010/main" xmlns="" val="54737335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D066A8B-5FB0-4961-892A-B1BCE1D48972}" type="slidenum">
              <a:rPr lang="en-ZA" smtClean="0"/>
              <a:pPr/>
              <a:t>17</a:t>
            </a:fld>
            <a:endParaRPr lang="en-ZA" dirty="0"/>
          </a:p>
        </p:txBody>
      </p:sp>
    </p:spTree>
    <p:extLst>
      <p:ext uri="{BB962C8B-B14F-4D97-AF65-F5344CB8AC3E}">
        <p14:creationId xmlns:p14="http://schemas.microsoft.com/office/powerpoint/2010/main" xmlns="" val="15270179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140972"/>
            <a:ext cx="7772400" cy="1253997"/>
          </a:xfrm>
        </p:spPr>
        <p:txBody>
          <a:bodyPr>
            <a:normAutofit/>
          </a:bodyPr>
          <a:lstStyle>
            <a:lvl1pPr>
              <a:defRPr sz="3600" b="1" cap="small" baseline="0">
                <a:solidFill>
                  <a:srgbClr val="366C5B"/>
                </a:solidFill>
                <a:effectLst/>
                <a:latin typeface="Times New Roman" pitchFamily="18" charset="0"/>
                <a:cs typeface="Times New Roman" pitchFamily="18" charset="0"/>
              </a:defRPr>
            </a:lvl1pPr>
          </a:lstStyle>
          <a:p>
            <a:r>
              <a:rPr lang="en-US" dirty="0"/>
              <a:t>Click to edit Master title style</a:t>
            </a:r>
            <a:endParaRPr lang="en-ZA" dirty="0"/>
          </a:p>
        </p:txBody>
      </p:sp>
      <p:sp>
        <p:nvSpPr>
          <p:cNvPr id="3" name="Subtitle 2"/>
          <p:cNvSpPr>
            <a:spLocks noGrp="1"/>
          </p:cNvSpPr>
          <p:nvPr>
            <p:ph type="subTitle" idx="1"/>
          </p:nvPr>
        </p:nvSpPr>
        <p:spPr>
          <a:xfrm>
            <a:off x="1371600" y="4844752"/>
            <a:ext cx="6400800" cy="1104528"/>
          </a:xfrm>
        </p:spPr>
        <p:txBody>
          <a:bodyPr>
            <a:normAutofit/>
          </a:bodyPr>
          <a:lstStyle>
            <a:lvl1pPr marL="0" indent="0" algn="ctr">
              <a:buNone/>
              <a:defRPr sz="2800" cap="small" baseline="0">
                <a:solidFill>
                  <a:schemeClr val="tx1"/>
                </a:solidFill>
                <a:latin typeface="Times New Roman" pitchFamily="18" charset="0"/>
                <a:cs typeface="Times New Roman" pitchFamily="18"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endParaRPr lang="en-ZA" dirty="0"/>
          </a:p>
        </p:txBody>
      </p:sp>
      <p:sp>
        <p:nvSpPr>
          <p:cNvPr id="6" name="Slide Number Placeholder 5"/>
          <p:cNvSpPr>
            <a:spLocks noGrp="1"/>
          </p:cNvSpPr>
          <p:nvPr>
            <p:ph type="sldNum" sz="quarter" idx="12"/>
          </p:nvPr>
        </p:nvSpPr>
        <p:spPr>
          <a:xfrm>
            <a:off x="6553200" y="6237312"/>
            <a:ext cx="2133600" cy="365125"/>
          </a:xfrm>
        </p:spPr>
        <p:txBody>
          <a:bodyPr/>
          <a:lstStyle>
            <a:lvl1pPr>
              <a:defRPr>
                <a:solidFill>
                  <a:srgbClr val="3B7150"/>
                </a:solidFill>
                <a:latin typeface="Times New Roman" pitchFamily="18" charset="0"/>
                <a:cs typeface="Times New Roman" pitchFamily="18" charset="0"/>
              </a:defRPr>
            </a:lvl1pPr>
          </a:lstStyle>
          <a:p>
            <a:fld id="{AC57FB67-5201-4263-A749-74A8A000A585}" type="slidenum">
              <a:rPr lang="en-ZA" smtClean="0"/>
              <a:pPr/>
              <a:t>‹#›</a:t>
            </a:fld>
            <a:endParaRPr lang="en-ZA" dirty="0"/>
          </a:p>
        </p:txBody>
      </p:sp>
      <p:sp>
        <p:nvSpPr>
          <p:cNvPr id="11" name="Rounded Rectangle 10"/>
          <p:cNvSpPr/>
          <p:nvPr userDrawn="1"/>
        </p:nvSpPr>
        <p:spPr>
          <a:xfrm>
            <a:off x="179512" y="188640"/>
            <a:ext cx="8784976" cy="6480720"/>
          </a:xfrm>
          <a:prstGeom prst="roundRect">
            <a:avLst>
              <a:gd name="adj" fmla="val 5506"/>
            </a:avLst>
          </a:prstGeom>
          <a:noFill/>
          <a:ln>
            <a:solidFill>
              <a:srgbClr val="3B715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cxnSp>
        <p:nvCxnSpPr>
          <p:cNvPr id="14" name="Straight Connector 13"/>
          <p:cNvCxnSpPr/>
          <p:nvPr userDrawn="1"/>
        </p:nvCxnSpPr>
        <p:spPr>
          <a:xfrm>
            <a:off x="323528" y="4581128"/>
            <a:ext cx="8496944" cy="0"/>
          </a:xfrm>
          <a:prstGeom prst="line">
            <a:avLst/>
          </a:prstGeom>
          <a:ln w="25400">
            <a:solidFill>
              <a:srgbClr val="3B7150"/>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pic>
        <p:nvPicPr>
          <p:cNvPr id="10" name="Picture 9">
            <a:extLst>
              <a:ext uri="{FF2B5EF4-FFF2-40B4-BE49-F238E27FC236}">
                <a16:creationId xmlns:a16="http://schemas.microsoft.com/office/drawing/2014/main" xmlns="" id="{AD832AAB-1E92-4B9D-AD3A-58E022B11A5C}"/>
              </a:ext>
            </a:extLst>
          </p:cNvPr>
          <p:cNvPicPr/>
          <p:nvPr userDrawn="1"/>
        </p:nvPicPr>
        <p:blipFill>
          <a:blip r:embed="rId2" cstate="print">
            <a:extLst>
              <a:ext uri="{28A0092B-C50C-407E-A947-70E740481C1C}">
                <a14:useLocalDpi xmlns:a14="http://schemas.microsoft.com/office/drawing/2010/main" xmlns="" val="0"/>
              </a:ext>
            </a:extLst>
          </a:blip>
          <a:srcRect/>
          <a:stretch>
            <a:fillRect/>
          </a:stretch>
        </p:blipFill>
        <p:spPr bwMode="auto">
          <a:xfrm>
            <a:off x="3492000" y="584806"/>
            <a:ext cx="2160000" cy="2160000"/>
          </a:xfrm>
          <a:prstGeom prst="rect">
            <a:avLst/>
          </a:prstGeom>
          <a:noFill/>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3074" name="Picture 2" descr="C:\Users\Marina\Pictures\logo.png"/>
          <p:cNvPicPr>
            <a:picLocks noChangeAspect="1" noChangeArrowheads="1"/>
          </p:cNvPicPr>
          <p:nvPr userDrawn="1"/>
        </p:nvPicPr>
        <p:blipFill>
          <a:blip r:embed="rId2" cstate="print"/>
          <a:srcRect/>
          <a:stretch>
            <a:fillRect/>
          </a:stretch>
        </p:blipFill>
        <p:spPr bwMode="auto">
          <a:xfrm>
            <a:off x="302246" y="6067997"/>
            <a:ext cx="527869" cy="478853"/>
          </a:xfrm>
          <a:prstGeom prst="rect">
            <a:avLst/>
          </a:prstGeom>
          <a:noFill/>
        </p:spPr>
      </p:pic>
      <p:sp>
        <p:nvSpPr>
          <p:cNvPr id="2" name="Title 1"/>
          <p:cNvSpPr>
            <a:spLocks noGrp="1"/>
          </p:cNvSpPr>
          <p:nvPr>
            <p:ph type="title"/>
          </p:nvPr>
        </p:nvSpPr>
        <p:spPr/>
        <p:txBody>
          <a:bodyPr>
            <a:normAutofit/>
          </a:bodyPr>
          <a:lstStyle>
            <a:lvl1pPr algn="r">
              <a:defRPr sz="3200" cap="small" baseline="0">
                <a:solidFill>
                  <a:srgbClr val="3B7150"/>
                </a:solidFill>
                <a:effectLst/>
              </a:defRPr>
            </a:lvl1pPr>
          </a:lstStyle>
          <a:p>
            <a:r>
              <a:rPr lang="en-US" dirty="0"/>
              <a:t>Click to edit Master title style</a:t>
            </a:r>
            <a:endParaRPr lang="en-ZA" dirty="0"/>
          </a:p>
        </p:txBody>
      </p:sp>
      <p:sp>
        <p:nvSpPr>
          <p:cNvPr id="3" name="Content Placeholder 2"/>
          <p:cNvSpPr>
            <a:spLocks noGrp="1"/>
          </p:cNvSpPr>
          <p:nvPr>
            <p:ph idx="1"/>
          </p:nvPr>
        </p:nvSpPr>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ZA" dirty="0"/>
          </a:p>
        </p:txBody>
      </p:sp>
      <p:sp>
        <p:nvSpPr>
          <p:cNvPr id="6" name="Slide Number Placeholder 5"/>
          <p:cNvSpPr>
            <a:spLocks noGrp="1"/>
          </p:cNvSpPr>
          <p:nvPr>
            <p:ph type="sldNum" sz="quarter" idx="12"/>
          </p:nvPr>
        </p:nvSpPr>
        <p:spPr>
          <a:xfrm>
            <a:off x="6553200" y="6237312"/>
            <a:ext cx="2133600" cy="365125"/>
          </a:xfrm>
        </p:spPr>
        <p:txBody>
          <a:bodyPr/>
          <a:lstStyle>
            <a:lvl1pPr>
              <a:defRPr>
                <a:solidFill>
                  <a:srgbClr val="3B7150"/>
                </a:solidFill>
              </a:defRPr>
            </a:lvl1pPr>
          </a:lstStyle>
          <a:p>
            <a:fld id="{AC57FB67-5201-4263-A749-74A8A000A585}" type="slidenum">
              <a:rPr lang="en-ZA" smtClean="0"/>
              <a:pPr/>
              <a:t>‹#›</a:t>
            </a:fld>
            <a:endParaRPr lang="en-ZA" dirty="0"/>
          </a:p>
        </p:txBody>
      </p:sp>
      <p:sp>
        <p:nvSpPr>
          <p:cNvPr id="7" name="Rounded Rectangle 6"/>
          <p:cNvSpPr/>
          <p:nvPr userDrawn="1"/>
        </p:nvSpPr>
        <p:spPr>
          <a:xfrm>
            <a:off x="179512" y="188640"/>
            <a:ext cx="8784976" cy="6480720"/>
          </a:xfrm>
          <a:prstGeom prst="roundRect">
            <a:avLst>
              <a:gd name="adj" fmla="val 5506"/>
            </a:avLst>
          </a:prstGeom>
          <a:noFill/>
          <a:ln>
            <a:solidFill>
              <a:srgbClr val="3B715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cxnSp>
        <p:nvCxnSpPr>
          <p:cNvPr id="8" name="Straight Connector 7"/>
          <p:cNvCxnSpPr/>
          <p:nvPr userDrawn="1"/>
        </p:nvCxnSpPr>
        <p:spPr>
          <a:xfrm>
            <a:off x="323528" y="1484784"/>
            <a:ext cx="8496944" cy="0"/>
          </a:xfrm>
          <a:prstGeom prst="line">
            <a:avLst/>
          </a:prstGeom>
          <a:ln w="25400">
            <a:solidFill>
              <a:srgbClr val="3B7150"/>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722313" y="3140968"/>
            <a:ext cx="7772400" cy="1152128"/>
          </a:xfrm>
        </p:spPr>
        <p:txBody>
          <a:bodyPr anchor="b">
            <a:normAutofit/>
          </a:bodyPr>
          <a:lstStyle>
            <a:lvl1pPr marL="0" indent="0" algn="ctr">
              <a:buNone/>
              <a:defRPr sz="3600" cap="small" baseline="0">
                <a:solidFill>
                  <a:srgbClr val="3B7150"/>
                </a:solidFill>
                <a:effectLst/>
                <a:latin typeface="Times New Roman" pitchFamily="18" charset="0"/>
                <a:cs typeface="Times New Roman" pitchFamily="18"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6" name="Slide Number Placeholder 5"/>
          <p:cNvSpPr>
            <a:spLocks noGrp="1"/>
          </p:cNvSpPr>
          <p:nvPr>
            <p:ph type="sldNum" sz="quarter" idx="12"/>
          </p:nvPr>
        </p:nvSpPr>
        <p:spPr>
          <a:xfrm>
            <a:off x="6553200" y="6237312"/>
            <a:ext cx="2133600" cy="365125"/>
          </a:xfrm>
        </p:spPr>
        <p:txBody>
          <a:bodyPr/>
          <a:lstStyle>
            <a:lvl1pPr>
              <a:defRPr>
                <a:solidFill>
                  <a:srgbClr val="3B7150"/>
                </a:solidFill>
              </a:defRPr>
            </a:lvl1pPr>
          </a:lstStyle>
          <a:p>
            <a:fld id="{AC57FB67-5201-4263-A749-74A8A000A585}" type="slidenum">
              <a:rPr lang="en-ZA" smtClean="0"/>
              <a:pPr/>
              <a:t>‹#›</a:t>
            </a:fld>
            <a:endParaRPr lang="en-ZA" dirty="0"/>
          </a:p>
        </p:txBody>
      </p:sp>
      <p:sp>
        <p:nvSpPr>
          <p:cNvPr id="7" name="Rounded Rectangle 6"/>
          <p:cNvSpPr/>
          <p:nvPr userDrawn="1"/>
        </p:nvSpPr>
        <p:spPr>
          <a:xfrm>
            <a:off x="179512" y="188640"/>
            <a:ext cx="8784976" cy="6480720"/>
          </a:xfrm>
          <a:prstGeom prst="roundRect">
            <a:avLst>
              <a:gd name="adj" fmla="val 5506"/>
            </a:avLst>
          </a:prstGeom>
          <a:noFill/>
          <a:ln>
            <a:solidFill>
              <a:srgbClr val="3B715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pic>
        <p:nvPicPr>
          <p:cNvPr id="9" name="Picture 8">
            <a:extLst>
              <a:ext uri="{FF2B5EF4-FFF2-40B4-BE49-F238E27FC236}">
                <a16:creationId xmlns:a16="http://schemas.microsoft.com/office/drawing/2014/main" xmlns="" id="{B1966D5C-BEB2-43D8-8E2F-A67B9B13A6E1}"/>
              </a:ext>
            </a:extLst>
          </p:cNvPr>
          <p:cNvPicPr/>
          <p:nvPr userDrawn="1"/>
        </p:nvPicPr>
        <p:blipFill>
          <a:blip r:embed="rId2" cstate="print">
            <a:extLst>
              <a:ext uri="{28A0092B-C50C-407E-A947-70E740481C1C}">
                <a14:useLocalDpi xmlns:a14="http://schemas.microsoft.com/office/drawing/2010/main" xmlns="" val="0"/>
              </a:ext>
            </a:extLst>
          </a:blip>
          <a:srcRect/>
          <a:stretch>
            <a:fillRect/>
          </a:stretch>
        </p:blipFill>
        <p:spPr bwMode="auto">
          <a:xfrm>
            <a:off x="3492000" y="584804"/>
            <a:ext cx="2160000" cy="2160000"/>
          </a:xfrm>
          <a:prstGeom prst="rect">
            <a:avLst/>
          </a:prstGeom>
          <a:noFill/>
        </p:spPr>
      </p:pic>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a:t>Click to edit Master title style</a:t>
            </a:r>
            <a:endParaRPr lang="en-ZA"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ZA"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latin typeface="Times New Roman" pitchFamily="18" charset="0"/>
                <a:cs typeface="Times New Roman" pitchFamily="18" charset="0"/>
              </a:defRPr>
            </a:lvl1pPr>
          </a:lstStyle>
          <a:p>
            <a:endParaRPr lang="en-ZA"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latin typeface="Times New Roman" pitchFamily="18" charset="0"/>
                <a:cs typeface="Times New Roman" pitchFamily="18" charset="0"/>
              </a:defRPr>
            </a:lvl1pPr>
          </a:lstStyle>
          <a:p>
            <a:endParaRPr lang="en-ZA"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latin typeface="Times New Roman" pitchFamily="18" charset="0"/>
                <a:cs typeface="Times New Roman" pitchFamily="18" charset="0"/>
              </a:defRPr>
            </a:lvl1pPr>
          </a:lstStyle>
          <a:p>
            <a:fld id="{AC57FB67-5201-4263-A749-74A8A000A585}" type="slidenum">
              <a:rPr lang="en-ZA" smtClean="0"/>
              <a:pPr/>
              <a:t>‹#›</a:t>
            </a:fld>
            <a:endParaRPr lang="en-ZA"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hf hdr="0" dt="0"/>
  <p:txStyles>
    <p:titleStyle>
      <a:lvl1pPr algn="ctr" defTabSz="914400" rtl="0" eaLnBrk="1" latinLnBrk="0" hangingPunct="1">
        <a:spcBef>
          <a:spcPct val="0"/>
        </a:spcBef>
        <a:buNone/>
        <a:defRPr sz="4400" kern="1200" cap="small" baseline="0">
          <a:solidFill>
            <a:schemeClr val="tx1"/>
          </a:solidFill>
          <a:latin typeface="Times New Roman" pitchFamily="18" charset="0"/>
          <a:ea typeface="+mj-ea"/>
          <a:cs typeface="Times New Roman" pitchFamily="18" charset="0"/>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Times New Roman" pitchFamily="18" charset="0"/>
          <a:ea typeface="+mn-ea"/>
          <a:cs typeface="Times New Roman" pitchFamily="18" charset="0"/>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Times New Roman" pitchFamily="18" charset="0"/>
          <a:ea typeface="+mn-ea"/>
          <a:cs typeface="Times New Roman" pitchFamily="18" charset="0"/>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Times New Roman" pitchFamily="18" charset="0"/>
          <a:ea typeface="+mn-ea"/>
          <a:cs typeface="Times New Roman" pitchFamily="18" charset="0"/>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Times New Roman" pitchFamily="18" charset="0"/>
          <a:ea typeface="+mn-ea"/>
          <a:cs typeface="Times New Roman" pitchFamily="18" charset="0"/>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Times New Roman" pitchFamily="18" charset="0"/>
          <a:ea typeface="+mn-ea"/>
          <a:cs typeface="Times New Roman" pitchFamily="18"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www.ffc.co.za/" TargetMode="Externa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Shape 27"/>
          <p:cNvSpPr>
            <a:spLocks noGrp="1"/>
          </p:cNvSpPr>
          <p:nvPr>
            <p:ph type="title"/>
          </p:nvPr>
        </p:nvSpPr>
        <p:spPr>
          <a:xfrm>
            <a:off x="251520" y="2780928"/>
            <a:ext cx="8640960" cy="2046401"/>
          </a:xfrm>
          <a:prstGeom prst="rect">
            <a:avLst/>
          </a:prstGeom>
        </p:spPr>
        <p:txBody>
          <a:bodyPr>
            <a:normAutofit/>
          </a:bodyPr>
          <a:lstStyle>
            <a:lvl1pPr defTabSz="877823">
              <a:defRPr sz="4224"/>
            </a:lvl1pPr>
          </a:lstStyle>
          <a:p>
            <a:pPr lvl="0">
              <a:defRPr sz="1800" cap="none">
                <a:solidFill>
                  <a:srgbClr val="000000"/>
                </a:solidFill>
                <a:effectLst/>
              </a:defRPr>
            </a:pPr>
            <a:r>
              <a:rPr lang="en-ZA" sz="2800" cap="small" dirty="0">
                <a:solidFill>
                  <a:srgbClr val="366C5B"/>
                </a:solidFill>
              </a:rPr>
              <a:t>Briefing to the Portfolio Committee on Public enterprises</a:t>
            </a:r>
            <a:endParaRPr sz="2800" cap="small" dirty="0">
              <a:solidFill>
                <a:srgbClr val="366C5B"/>
              </a:solidFill>
            </a:endParaRPr>
          </a:p>
        </p:txBody>
      </p:sp>
      <p:sp>
        <p:nvSpPr>
          <p:cNvPr id="28" name="Shape 28"/>
          <p:cNvSpPr>
            <a:spLocks noGrp="1"/>
          </p:cNvSpPr>
          <p:nvPr>
            <p:ph type="body" idx="1"/>
          </p:nvPr>
        </p:nvSpPr>
        <p:spPr>
          <a:xfrm>
            <a:off x="1371600" y="6237312"/>
            <a:ext cx="6400800" cy="360338"/>
          </a:xfrm>
          <a:prstGeom prst="rect">
            <a:avLst/>
          </a:prstGeom>
        </p:spPr>
        <p:txBody>
          <a:bodyPr lIns="0" tIns="0" rIns="0" bIns="0">
            <a:normAutofit/>
          </a:bodyPr>
          <a:lstStyle>
            <a:lvl1pPr>
              <a:spcBef>
                <a:spcPts val="400"/>
              </a:spcBef>
              <a:defRPr sz="1800" i="1" cap="none">
                <a:solidFill>
                  <a:srgbClr val="366C5B"/>
                </a:solidFill>
                <a:effectLst>
                  <a:outerShdw blurRad="38100" dist="38100" dir="2700000" rotWithShape="0">
                    <a:srgbClr val="C0C0C0"/>
                  </a:outerShdw>
                </a:effectLst>
              </a:defRPr>
            </a:lvl1pPr>
          </a:lstStyle>
          <a:p>
            <a:pPr lvl="0">
              <a:defRPr i="0">
                <a:solidFill>
                  <a:srgbClr val="000000"/>
                </a:solidFill>
                <a:effectLst/>
              </a:defRPr>
            </a:pPr>
            <a:r>
              <a:rPr i="1" dirty="0">
                <a:solidFill>
                  <a:srgbClr val="366C5B"/>
                </a:solidFill>
                <a:effectLst>
                  <a:outerShdw blurRad="38100" dist="38100" dir="2700000" rotWithShape="0">
                    <a:srgbClr val="C0C0C0"/>
                  </a:outerShdw>
                </a:effectLst>
              </a:rPr>
              <a:t>For an Equitable Sharing of National Revenue</a:t>
            </a:r>
          </a:p>
        </p:txBody>
      </p:sp>
      <p:sp>
        <p:nvSpPr>
          <p:cNvPr id="29" name="Shape 29"/>
          <p:cNvSpPr/>
          <p:nvPr/>
        </p:nvSpPr>
        <p:spPr>
          <a:xfrm>
            <a:off x="1547664" y="4941168"/>
            <a:ext cx="6400800" cy="895117"/>
          </a:xfrm>
          <a:prstGeom prst="rect">
            <a:avLst/>
          </a:prstGeom>
          <a:ln w="12700">
            <a:miter lim="400000"/>
          </a:ln>
          <a:extLst>
            <a:ext uri="{C572A759-6A51-4108-AA02-DFA0A04FC94B}">
              <ma14:wrappingTextBoxFlag xmlns="" xmlns:ma14="http://schemas.microsoft.com/office/mac/drawingml/2011/main" val="1"/>
            </a:ext>
          </a:extLst>
        </p:spPr>
        <p:txBody>
          <a:bodyPr lIns="45719" rIns="45719">
            <a:spAutoFit/>
          </a:bodyPr>
          <a:lstStyle/>
          <a:p>
            <a:pPr lvl="0" algn="ctr">
              <a:spcBef>
                <a:spcPts val="500"/>
              </a:spcBef>
            </a:pPr>
            <a:r>
              <a:rPr sz="2400" dirty="0">
                <a:latin typeface="Times New Roman"/>
                <a:ea typeface="Times New Roman"/>
                <a:cs typeface="Times New Roman"/>
                <a:sym typeface="Times New Roman"/>
              </a:rPr>
              <a:t>Financial and Fiscal Commission</a:t>
            </a:r>
            <a:endParaRPr dirty="0">
              <a:latin typeface="Arial"/>
              <a:ea typeface="Arial"/>
              <a:cs typeface="Arial"/>
              <a:sym typeface="Arial"/>
            </a:endParaRPr>
          </a:p>
          <a:p>
            <a:pPr lvl="0" algn="ctr">
              <a:spcBef>
                <a:spcPts val="500"/>
              </a:spcBef>
            </a:pPr>
            <a:r>
              <a:rPr lang="en-ZA" sz="2400" dirty="0">
                <a:latin typeface="Times New Roman"/>
                <a:ea typeface="Times New Roman"/>
                <a:cs typeface="Times New Roman"/>
                <a:sym typeface="Times New Roman"/>
              </a:rPr>
              <a:t>October 2022</a:t>
            </a:r>
            <a:endParaRPr sz="2400" dirty="0">
              <a:latin typeface="Times New Roman"/>
              <a:ea typeface="Times New Roman"/>
              <a:cs typeface="Times New Roman"/>
              <a:sym typeface="Times New Roman"/>
            </a:endParaRPr>
          </a:p>
        </p:txBody>
      </p:sp>
    </p:spTree>
    <p:extLst>
      <p:ext uri="{BB962C8B-B14F-4D97-AF65-F5344CB8AC3E}">
        <p14:creationId xmlns:p14="http://schemas.microsoft.com/office/powerpoint/2010/main" xmlns="" val="8976072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43DA6AD-9657-8F70-544E-4E718482ACB4}"/>
              </a:ext>
            </a:extLst>
          </p:cNvPr>
          <p:cNvSpPr>
            <a:spLocks noGrp="1"/>
          </p:cNvSpPr>
          <p:nvPr>
            <p:ph type="title"/>
          </p:nvPr>
        </p:nvSpPr>
        <p:spPr/>
        <p:txBody>
          <a:bodyPr/>
          <a:lstStyle/>
          <a:p>
            <a:r>
              <a:rPr lang="en-ZA" dirty="0"/>
              <a:t>Annual Nominal growth rates – economic classification</a:t>
            </a:r>
          </a:p>
        </p:txBody>
      </p:sp>
      <p:sp>
        <p:nvSpPr>
          <p:cNvPr id="4" name="Slide Number Placeholder 3">
            <a:extLst>
              <a:ext uri="{FF2B5EF4-FFF2-40B4-BE49-F238E27FC236}">
                <a16:creationId xmlns:a16="http://schemas.microsoft.com/office/drawing/2014/main" xmlns="" id="{4E03D1BF-A758-0972-1EC8-C344B8BF1905}"/>
              </a:ext>
            </a:extLst>
          </p:cNvPr>
          <p:cNvSpPr>
            <a:spLocks noGrp="1"/>
          </p:cNvSpPr>
          <p:nvPr>
            <p:ph type="sldNum" sz="quarter" idx="12"/>
          </p:nvPr>
        </p:nvSpPr>
        <p:spPr/>
        <p:txBody>
          <a:bodyPr/>
          <a:lstStyle/>
          <a:p>
            <a:fld id="{AC57FB67-5201-4263-A749-74A8A000A585}" type="slidenum">
              <a:rPr lang="en-ZA" smtClean="0"/>
              <a:pPr/>
              <a:t>10</a:t>
            </a:fld>
            <a:endParaRPr lang="en-ZA" dirty="0"/>
          </a:p>
        </p:txBody>
      </p:sp>
      <p:sp>
        <p:nvSpPr>
          <p:cNvPr id="7" name="Content Placeholder 2">
            <a:extLst>
              <a:ext uri="{FF2B5EF4-FFF2-40B4-BE49-F238E27FC236}">
                <a16:creationId xmlns:a16="http://schemas.microsoft.com/office/drawing/2014/main" xmlns="" id="{CBCE25C0-625F-8FC3-C35E-F10AA7A57980}"/>
              </a:ext>
            </a:extLst>
          </p:cNvPr>
          <p:cNvSpPr txBox="1">
            <a:spLocks/>
          </p:cNvSpPr>
          <p:nvPr/>
        </p:nvSpPr>
        <p:spPr>
          <a:xfrm>
            <a:off x="5148064" y="1590616"/>
            <a:ext cx="3627376" cy="4862719"/>
          </a:xfrm>
          <a:prstGeom prst="rect">
            <a:avLst/>
          </a:prstGeom>
        </p:spPr>
        <p:txBody>
          <a:bodyPr vert="horz" lIns="91440" tIns="45720" rIns="91440" bIns="45720" rtlCol="0">
            <a:normAutofit fontScale="92500" lnSpcReduction="1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Times New Roman" pitchFamily="18" charset="0"/>
                <a:ea typeface="+mn-ea"/>
                <a:cs typeface="Times New Roman" pitchFamily="18" charset="0"/>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Times New Roman" pitchFamily="18" charset="0"/>
                <a:ea typeface="+mn-ea"/>
                <a:cs typeface="Times New Roman" pitchFamily="18" charset="0"/>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Times New Roman" pitchFamily="18" charset="0"/>
                <a:ea typeface="+mn-ea"/>
                <a:cs typeface="Times New Roman" pitchFamily="18" charset="0"/>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Times New Roman" pitchFamily="18" charset="0"/>
                <a:ea typeface="+mn-ea"/>
                <a:cs typeface="Times New Roman" pitchFamily="18" charset="0"/>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Times New Roman" pitchFamily="18" charset="0"/>
                <a:ea typeface="+mn-ea"/>
                <a:cs typeface="Times New Roman" pitchFamily="18"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just"/>
            <a:r>
              <a:rPr lang="en-ZA" sz="1400" dirty="0"/>
              <a:t>The exponential increase in expenditure on </a:t>
            </a:r>
            <a:r>
              <a:rPr lang="en-ZA" sz="1400" b="1" dirty="0"/>
              <a:t>payments for financial assets </a:t>
            </a:r>
            <a:r>
              <a:rPr lang="en-ZA" sz="1400" dirty="0"/>
              <a:t>in 2018/19 was </a:t>
            </a:r>
            <a:r>
              <a:rPr lang="en-GB" sz="1400" dirty="0"/>
              <a:t>due to the purchase of equity which included R5 billion tabled in the 2018 Special Appropriation Bill for recapitalisation of SAA and settlement of government-guaranteed debts. In addition, R1.249 billion was allocated to SA Express for the settlement of government-guaranteed debts. </a:t>
            </a:r>
          </a:p>
          <a:p>
            <a:pPr algn="just"/>
            <a:r>
              <a:rPr lang="en-GB" sz="1400" dirty="0"/>
              <a:t>The growth in </a:t>
            </a:r>
            <a:r>
              <a:rPr lang="en-GB" sz="1400" b="1" dirty="0"/>
              <a:t>payments for financial assets </a:t>
            </a:r>
            <a:r>
              <a:rPr lang="en-GB" sz="1400" dirty="0"/>
              <a:t>in 2019/20 included an amount of R26 billion tabled in the 2019 Special Appropriation Bill to assist Eskom with its financial obligations. In addition, R30.6 billion was allocated to SAA, SA Express, Denel, and Eskom for working capital and settlement of outstanding debts. </a:t>
            </a:r>
          </a:p>
          <a:p>
            <a:pPr algn="just"/>
            <a:r>
              <a:rPr lang="en-GB" sz="1400" dirty="0"/>
              <a:t>The significant growth in </a:t>
            </a:r>
            <a:r>
              <a:rPr lang="en-GB" sz="1400" b="1" dirty="0"/>
              <a:t>transfers and subsidies </a:t>
            </a:r>
            <a:r>
              <a:rPr lang="en-GB" sz="1400" dirty="0"/>
              <a:t>in 2019/20 was primarily due to transfer payments made to organisations other than public entities. Over the medium term, </a:t>
            </a:r>
            <a:r>
              <a:rPr lang="en-GB" sz="1400" b="1" dirty="0"/>
              <a:t>transfers and subsidies </a:t>
            </a:r>
            <a:r>
              <a:rPr lang="en-GB" sz="1400" dirty="0"/>
              <a:t>and </a:t>
            </a:r>
            <a:r>
              <a:rPr lang="en-GB" sz="1400" b="1" dirty="0"/>
              <a:t>payments for financial assets </a:t>
            </a:r>
            <a:r>
              <a:rPr lang="en-GB" sz="1400" dirty="0"/>
              <a:t>are expected to decrease, while </a:t>
            </a:r>
            <a:r>
              <a:rPr lang="en-GB" sz="1400" b="1" dirty="0"/>
              <a:t>current payments </a:t>
            </a:r>
            <a:r>
              <a:rPr lang="en-GB" sz="1400" dirty="0"/>
              <a:t>are expected to increase </a:t>
            </a:r>
            <a:r>
              <a:rPr lang="en-ZA" sz="1400" dirty="0"/>
              <a:t>due to increased expenditure on compensation of employees. </a:t>
            </a:r>
            <a:endParaRPr lang="en-GB" sz="1400" dirty="0">
              <a:highlight>
                <a:srgbClr val="FFFF00"/>
              </a:highlight>
            </a:endParaRPr>
          </a:p>
          <a:p>
            <a:pPr algn="just"/>
            <a:endParaRPr lang="en-ZA" sz="1400" dirty="0"/>
          </a:p>
          <a:p>
            <a:endParaRPr lang="en-ZA" sz="1400" dirty="0"/>
          </a:p>
        </p:txBody>
      </p:sp>
      <p:graphicFrame>
        <p:nvGraphicFramePr>
          <p:cNvPr id="3" name="Chart 2">
            <a:extLst>
              <a:ext uri="{FF2B5EF4-FFF2-40B4-BE49-F238E27FC236}">
                <a16:creationId xmlns:a16="http://schemas.microsoft.com/office/drawing/2014/main" xmlns="" id="{F30AF608-5F44-F819-1EDF-B06BF2068BEE}"/>
              </a:ext>
            </a:extLst>
          </p:cNvPr>
          <p:cNvGraphicFramePr>
            <a:graphicFrameLocks/>
          </p:cNvGraphicFramePr>
          <p:nvPr>
            <p:extLst>
              <p:ext uri="{D42A27DB-BD31-4B8C-83A1-F6EECF244321}">
                <p14:modId xmlns:p14="http://schemas.microsoft.com/office/powerpoint/2010/main" xmlns="" val="629366134"/>
              </p:ext>
            </p:extLst>
          </p:nvPr>
        </p:nvGraphicFramePr>
        <p:xfrm>
          <a:off x="368560" y="1504127"/>
          <a:ext cx="4596485" cy="2630471"/>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5" name="Table 4">
            <a:extLst>
              <a:ext uri="{FF2B5EF4-FFF2-40B4-BE49-F238E27FC236}">
                <a16:creationId xmlns:a16="http://schemas.microsoft.com/office/drawing/2014/main" xmlns="" id="{0B171AF6-FB2F-867C-A197-E4AA9BCCE419}"/>
              </a:ext>
            </a:extLst>
          </p:cNvPr>
          <p:cNvGraphicFramePr>
            <a:graphicFrameLocks noGrp="1"/>
          </p:cNvGraphicFramePr>
          <p:nvPr>
            <p:extLst>
              <p:ext uri="{D42A27DB-BD31-4B8C-83A1-F6EECF244321}">
                <p14:modId xmlns:p14="http://schemas.microsoft.com/office/powerpoint/2010/main" xmlns="" val="52033325"/>
              </p:ext>
            </p:extLst>
          </p:nvPr>
        </p:nvGraphicFramePr>
        <p:xfrm>
          <a:off x="368560" y="4293096"/>
          <a:ext cx="4596480" cy="1717675"/>
        </p:xfrm>
        <a:graphic>
          <a:graphicData uri="http://schemas.openxmlformats.org/drawingml/2006/table">
            <a:tbl>
              <a:tblPr>
                <a:tableStyleId>{0505E3EF-67EA-436B-97B2-0124C06EBD24}</a:tableStyleId>
              </a:tblPr>
              <a:tblGrid>
                <a:gridCol w="510720">
                  <a:extLst>
                    <a:ext uri="{9D8B030D-6E8A-4147-A177-3AD203B41FA5}">
                      <a16:colId xmlns:a16="http://schemas.microsoft.com/office/drawing/2014/main" xmlns="" val="3683028277"/>
                    </a:ext>
                  </a:extLst>
                </a:gridCol>
                <a:gridCol w="510720">
                  <a:extLst>
                    <a:ext uri="{9D8B030D-6E8A-4147-A177-3AD203B41FA5}">
                      <a16:colId xmlns:a16="http://schemas.microsoft.com/office/drawing/2014/main" xmlns="" val="3165101327"/>
                    </a:ext>
                  </a:extLst>
                </a:gridCol>
                <a:gridCol w="510720">
                  <a:extLst>
                    <a:ext uri="{9D8B030D-6E8A-4147-A177-3AD203B41FA5}">
                      <a16:colId xmlns:a16="http://schemas.microsoft.com/office/drawing/2014/main" xmlns="" val="1490296208"/>
                    </a:ext>
                  </a:extLst>
                </a:gridCol>
                <a:gridCol w="510720">
                  <a:extLst>
                    <a:ext uri="{9D8B030D-6E8A-4147-A177-3AD203B41FA5}">
                      <a16:colId xmlns:a16="http://schemas.microsoft.com/office/drawing/2014/main" xmlns="" val="936024341"/>
                    </a:ext>
                  </a:extLst>
                </a:gridCol>
                <a:gridCol w="510720">
                  <a:extLst>
                    <a:ext uri="{9D8B030D-6E8A-4147-A177-3AD203B41FA5}">
                      <a16:colId xmlns:a16="http://schemas.microsoft.com/office/drawing/2014/main" xmlns="" val="678964226"/>
                    </a:ext>
                  </a:extLst>
                </a:gridCol>
                <a:gridCol w="510720">
                  <a:extLst>
                    <a:ext uri="{9D8B030D-6E8A-4147-A177-3AD203B41FA5}">
                      <a16:colId xmlns:a16="http://schemas.microsoft.com/office/drawing/2014/main" xmlns="" val="1232119064"/>
                    </a:ext>
                  </a:extLst>
                </a:gridCol>
                <a:gridCol w="510720">
                  <a:extLst>
                    <a:ext uri="{9D8B030D-6E8A-4147-A177-3AD203B41FA5}">
                      <a16:colId xmlns:a16="http://schemas.microsoft.com/office/drawing/2014/main" xmlns="" val="2079281614"/>
                    </a:ext>
                  </a:extLst>
                </a:gridCol>
                <a:gridCol w="510720">
                  <a:extLst>
                    <a:ext uri="{9D8B030D-6E8A-4147-A177-3AD203B41FA5}">
                      <a16:colId xmlns:a16="http://schemas.microsoft.com/office/drawing/2014/main" xmlns="" val="534331654"/>
                    </a:ext>
                  </a:extLst>
                </a:gridCol>
                <a:gridCol w="510720">
                  <a:extLst>
                    <a:ext uri="{9D8B030D-6E8A-4147-A177-3AD203B41FA5}">
                      <a16:colId xmlns:a16="http://schemas.microsoft.com/office/drawing/2014/main" xmlns="" val="2366789138"/>
                    </a:ext>
                  </a:extLst>
                </a:gridCol>
              </a:tblGrid>
              <a:tr h="190500">
                <a:tc>
                  <a:txBody>
                    <a:bodyPr/>
                    <a:lstStyle/>
                    <a:p>
                      <a:pPr algn="l" fontAlgn="t"/>
                      <a:r>
                        <a:rPr lang="en-ZA" sz="800" b="1" i="0" u="none" strike="noStrike" dirty="0">
                          <a:solidFill>
                            <a:srgbClr val="000000"/>
                          </a:solidFill>
                          <a:effectLst/>
                          <a:latin typeface="Times New Roman" panose="02020603050405020304" pitchFamily="18" charset="0"/>
                          <a:cs typeface="Times New Roman" panose="02020603050405020304" pitchFamily="18" charset="0"/>
                        </a:rPr>
                        <a:t>R million</a:t>
                      </a:r>
                    </a:p>
                  </a:txBody>
                  <a:tcPr marL="9525" marR="9525" marT="9525" marB="0"/>
                </a:tc>
                <a:tc>
                  <a:txBody>
                    <a:bodyPr/>
                    <a:lstStyle/>
                    <a:p>
                      <a:pPr algn="ctr" fontAlgn="t"/>
                      <a:r>
                        <a:rPr lang="en-ZA" sz="800" b="1" u="none" strike="noStrike" dirty="0">
                          <a:effectLst/>
                          <a:latin typeface="Times New Roman" panose="02020603050405020304" pitchFamily="18" charset="0"/>
                          <a:cs typeface="Times New Roman" panose="02020603050405020304" pitchFamily="18" charset="0"/>
                        </a:rPr>
                        <a:t>2017/18</a:t>
                      </a:r>
                      <a:endParaRPr lang="en-ZA" sz="8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tc>
                <a:tc>
                  <a:txBody>
                    <a:bodyPr/>
                    <a:lstStyle/>
                    <a:p>
                      <a:pPr algn="r" fontAlgn="t"/>
                      <a:r>
                        <a:rPr lang="en-ZA" sz="800" b="1" u="none" strike="noStrike" dirty="0">
                          <a:effectLst/>
                          <a:latin typeface="Times New Roman" panose="02020603050405020304" pitchFamily="18" charset="0"/>
                          <a:cs typeface="Times New Roman" panose="02020603050405020304" pitchFamily="18" charset="0"/>
                        </a:rPr>
                        <a:t> 2018/19 </a:t>
                      </a:r>
                      <a:endParaRPr lang="en-ZA" sz="8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tc>
                <a:tc>
                  <a:txBody>
                    <a:bodyPr/>
                    <a:lstStyle/>
                    <a:p>
                      <a:pPr algn="r" fontAlgn="t"/>
                      <a:r>
                        <a:rPr lang="en-ZA" sz="800" b="1" u="none" strike="noStrike" dirty="0">
                          <a:effectLst/>
                          <a:latin typeface="Times New Roman" panose="02020603050405020304" pitchFamily="18" charset="0"/>
                          <a:cs typeface="Times New Roman" panose="02020603050405020304" pitchFamily="18" charset="0"/>
                        </a:rPr>
                        <a:t> 2019/20 </a:t>
                      </a:r>
                      <a:endParaRPr lang="en-ZA" sz="8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tc>
                <a:tc>
                  <a:txBody>
                    <a:bodyPr/>
                    <a:lstStyle/>
                    <a:p>
                      <a:pPr algn="r" fontAlgn="t"/>
                      <a:r>
                        <a:rPr lang="en-ZA" sz="800" b="1" u="none" strike="noStrike">
                          <a:effectLst/>
                          <a:latin typeface="Times New Roman" panose="02020603050405020304" pitchFamily="18" charset="0"/>
                          <a:cs typeface="Times New Roman" panose="02020603050405020304" pitchFamily="18" charset="0"/>
                        </a:rPr>
                        <a:t> 2020/21 </a:t>
                      </a:r>
                      <a:endParaRPr lang="en-ZA" sz="800" b="1"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tc>
                <a:tc>
                  <a:txBody>
                    <a:bodyPr/>
                    <a:lstStyle/>
                    <a:p>
                      <a:pPr algn="r" fontAlgn="t"/>
                      <a:r>
                        <a:rPr lang="en-ZA" sz="800" b="1" u="none" strike="noStrike" dirty="0">
                          <a:effectLst/>
                          <a:latin typeface="Times New Roman" panose="02020603050405020304" pitchFamily="18" charset="0"/>
                          <a:cs typeface="Times New Roman" panose="02020603050405020304" pitchFamily="18" charset="0"/>
                        </a:rPr>
                        <a:t> 2021/22 </a:t>
                      </a:r>
                      <a:endParaRPr lang="en-ZA" sz="8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tc>
                <a:tc>
                  <a:txBody>
                    <a:bodyPr/>
                    <a:lstStyle/>
                    <a:p>
                      <a:pPr algn="r" fontAlgn="t"/>
                      <a:r>
                        <a:rPr lang="en-ZA" sz="800" b="1" u="none" strike="noStrike" dirty="0">
                          <a:effectLst/>
                          <a:latin typeface="Times New Roman" panose="02020603050405020304" pitchFamily="18" charset="0"/>
                          <a:cs typeface="Times New Roman" panose="02020603050405020304" pitchFamily="18" charset="0"/>
                        </a:rPr>
                        <a:t> 2022/23 </a:t>
                      </a:r>
                      <a:endParaRPr lang="en-ZA" sz="8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tc>
                <a:tc>
                  <a:txBody>
                    <a:bodyPr/>
                    <a:lstStyle/>
                    <a:p>
                      <a:pPr algn="r" fontAlgn="t"/>
                      <a:r>
                        <a:rPr lang="en-ZA" sz="800" b="1" u="none" strike="noStrike" dirty="0">
                          <a:effectLst/>
                          <a:latin typeface="Times New Roman" panose="02020603050405020304" pitchFamily="18" charset="0"/>
                          <a:cs typeface="Times New Roman" panose="02020603050405020304" pitchFamily="18" charset="0"/>
                        </a:rPr>
                        <a:t> 2023/24 </a:t>
                      </a:r>
                      <a:endParaRPr lang="en-ZA" sz="8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tc>
                <a:tc>
                  <a:txBody>
                    <a:bodyPr/>
                    <a:lstStyle/>
                    <a:p>
                      <a:pPr algn="r" fontAlgn="t"/>
                      <a:r>
                        <a:rPr lang="en-ZA" sz="800" b="1" u="none" strike="noStrike" dirty="0">
                          <a:effectLst/>
                          <a:latin typeface="Times New Roman" panose="02020603050405020304" pitchFamily="18" charset="0"/>
                          <a:cs typeface="Times New Roman" panose="02020603050405020304" pitchFamily="18" charset="0"/>
                        </a:rPr>
                        <a:t> 2024/25 </a:t>
                      </a:r>
                      <a:endParaRPr lang="en-ZA" sz="8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tc>
                <a:extLst>
                  <a:ext uri="{0D108BD9-81ED-4DB2-BD59-A6C34878D82A}">
                    <a16:rowId xmlns:a16="http://schemas.microsoft.com/office/drawing/2014/main" xmlns="" val="1497672262"/>
                  </a:ext>
                </a:extLst>
              </a:tr>
              <a:tr h="279400">
                <a:tc>
                  <a:txBody>
                    <a:bodyPr/>
                    <a:lstStyle/>
                    <a:p>
                      <a:pPr algn="l" fontAlgn="t"/>
                      <a:r>
                        <a:rPr lang="en-ZA" sz="800" u="none" strike="noStrike">
                          <a:effectLst/>
                          <a:latin typeface="Times New Roman" panose="02020603050405020304" pitchFamily="18" charset="0"/>
                          <a:cs typeface="Times New Roman" panose="02020603050405020304" pitchFamily="18" charset="0"/>
                        </a:rPr>
                        <a:t>Current payments</a:t>
                      </a:r>
                      <a:endParaRPr lang="en-ZA" sz="800" b="1"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tc>
                <a:tc>
                  <a:txBody>
                    <a:bodyPr/>
                    <a:lstStyle/>
                    <a:p>
                      <a:pPr algn="r" fontAlgn="t"/>
                      <a:r>
                        <a:rPr lang="en-ZA" sz="800" u="none" strike="noStrike" dirty="0">
                          <a:effectLst/>
                          <a:latin typeface="Times New Roman" panose="02020603050405020304" pitchFamily="18" charset="0"/>
                          <a:cs typeface="Times New Roman" panose="02020603050405020304" pitchFamily="18" charset="0"/>
                        </a:rPr>
                        <a:t>241,9</a:t>
                      </a:r>
                      <a:endParaRPr lang="en-ZA" sz="8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r" fontAlgn="t"/>
                      <a:r>
                        <a:rPr lang="en-ZA" sz="800" u="none" strike="noStrike">
                          <a:effectLst/>
                          <a:latin typeface="Times New Roman" panose="02020603050405020304" pitchFamily="18" charset="0"/>
                          <a:cs typeface="Times New Roman" panose="02020603050405020304" pitchFamily="18" charset="0"/>
                        </a:rPr>
                        <a:t>215,5</a:t>
                      </a:r>
                      <a:endParaRPr lang="en-ZA" sz="800" b="1"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r" fontAlgn="t"/>
                      <a:r>
                        <a:rPr lang="en-ZA" sz="800" u="none" strike="noStrike" dirty="0">
                          <a:effectLst/>
                          <a:latin typeface="Times New Roman" panose="02020603050405020304" pitchFamily="18" charset="0"/>
                          <a:cs typeface="Times New Roman" panose="02020603050405020304" pitchFamily="18" charset="0"/>
                        </a:rPr>
                        <a:t>234,0</a:t>
                      </a:r>
                      <a:endParaRPr lang="en-ZA" sz="8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r" fontAlgn="t"/>
                      <a:r>
                        <a:rPr lang="en-ZA" sz="800" u="none" strike="noStrike" dirty="0">
                          <a:effectLst/>
                          <a:latin typeface="Times New Roman" panose="02020603050405020304" pitchFamily="18" charset="0"/>
                          <a:cs typeface="Times New Roman" panose="02020603050405020304" pitchFamily="18" charset="0"/>
                        </a:rPr>
                        <a:t>212,9</a:t>
                      </a:r>
                      <a:endParaRPr lang="en-ZA" sz="8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r" fontAlgn="t"/>
                      <a:r>
                        <a:rPr lang="en-ZA" sz="800" u="none" strike="noStrike" dirty="0">
                          <a:effectLst/>
                          <a:latin typeface="Times New Roman" panose="02020603050405020304" pitchFamily="18" charset="0"/>
                          <a:cs typeface="Times New Roman" panose="02020603050405020304" pitchFamily="18" charset="0"/>
                        </a:rPr>
                        <a:t>268,6</a:t>
                      </a:r>
                      <a:endParaRPr lang="en-ZA" sz="8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r" fontAlgn="t"/>
                      <a:r>
                        <a:rPr lang="en-ZA" sz="800" u="none" strike="noStrike">
                          <a:effectLst/>
                          <a:latin typeface="Times New Roman" panose="02020603050405020304" pitchFamily="18" charset="0"/>
                          <a:cs typeface="Times New Roman" panose="02020603050405020304" pitchFamily="18" charset="0"/>
                        </a:rPr>
                        <a:t>290,5</a:t>
                      </a:r>
                      <a:endParaRPr lang="en-ZA" sz="800" b="1"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r" fontAlgn="t"/>
                      <a:r>
                        <a:rPr lang="en-ZA" sz="800" u="none" strike="noStrike">
                          <a:effectLst/>
                          <a:latin typeface="Times New Roman" panose="02020603050405020304" pitchFamily="18" charset="0"/>
                          <a:cs typeface="Times New Roman" panose="02020603050405020304" pitchFamily="18" charset="0"/>
                        </a:rPr>
                        <a:t>293,5</a:t>
                      </a:r>
                      <a:endParaRPr lang="en-ZA" sz="800" b="1"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r" fontAlgn="t"/>
                      <a:r>
                        <a:rPr lang="en-ZA" sz="800" u="none" strike="noStrike">
                          <a:effectLst/>
                          <a:latin typeface="Times New Roman" panose="02020603050405020304" pitchFamily="18" charset="0"/>
                          <a:cs typeface="Times New Roman" panose="02020603050405020304" pitchFamily="18" charset="0"/>
                        </a:rPr>
                        <a:t>306,7</a:t>
                      </a:r>
                      <a:endParaRPr lang="en-ZA" sz="800" b="1"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extLst>
                  <a:ext uri="{0D108BD9-81ED-4DB2-BD59-A6C34878D82A}">
                    <a16:rowId xmlns:a16="http://schemas.microsoft.com/office/drawing/2014/main" xmlns="" val="3402255863"/>
                  </a:ext>
                </a:extLst>
              </a:tr>
              <a:tr h="279400">
                <a:tc>
                  <a:txBody>
                    <a:bodyPr/>
                    <a:lstStyle/>
                    <a:p>
                      <a:pPr algn="l" fontAlgn="t"/>
                      <a:r>
                        <a:rPr lang="en-ZA" sz="800" u="none" strike="noStrike">
                          <a:effectLst/>
                          <a:latin typeface="Times New Roman" panose="02020603050405020304" pitchFamily="18" charset="0"/>
                          <a:cs typeface="Times New Roman" panose="02020603050405020304" pitchFamily="18" charset="0"/>
                        </a:rPr>
                        <a:t>Transfers and subsidies1</a:t>
                      </a:r>
                      <a:endParaRPr lang="en-ZA" sz="800" b="1"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tc>
                <a:tc>
                  <a:txBody>
                    <a:bodyPr/>
                    <a:lstStyle/>
                    <a:p>
                      <a:pPr algn="r" fontAlgn="t"/>
                      <a:r>
                        <a:rPr lang="en-ZA" sz="800" u="none" strike="noStrike" dirty="0">
                          <a:effectLst/>
                          <a:latin typeface="Times New Roman" panose="02020603050405020304" pitchFamily="18" charset="0"/>
                          <a:cs typeface="Times New Roman" panose="02020603050405020304" pitchFamily="18" charset="0"/>
                        </a:rPr>
                        <a:t>3,1</a:t>
                      </a:r>
                      <a:endParaRPr lang="en-ZA" sz="8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r" fontAlgn="t"/>
                      <a:r>
                        <a:rPr lang="en-ZA" sz="800" u="none" strike="noStrike" dirty="0">
                          <a:effectLst/>
                          <a:latin typeface="Times New Roman" panose="02020603050405020304" pitchFamily="18" charset="0"/>
                          <a:cs typeface="Times New Roman" panose="02020603050405020304" pitchFamily="18" charset="0"/>
                        </a:rPr>
                        <a:t>1,0</a:t>
                      </a:r>
                      <a:endParaRPr lang="en-ZA" sz="8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r" fontAlgn="t"/>
                      <a:r>
                        <a:rPr lang="en-ZA" sz="800" u="none" strike="noStrike">
                          <a:effectLst/>
                          <a:latin typeface="Times New Roman" panose="02020603050405020304" pitchFamily="18" charset="0"/>
                          <a:cs typeface="Times New Roman" panose="02020603050405020304" pitchFamily="18" charset="0"/>
                        </a:rPr>
                        <a:t>8,1</a:t>
                      </a:r>
                      <a:endParaRPr lang="en-ZA" sz="800" b="1"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r" fontAlgn="t"/>
                      <a:r>
                        <a:rPr lang="en-ZA" sz="800" u="none" strike="noStrike">
                          <a:effectLst/>
                          <a:latin typeface="Times New Roman" panose="02020603050405020304" pitchFamily="18" charset="0"/>
                          <a:cs typeface="Times New Roman" panose="02020603050405020304" pitchFamily="18" charset="0"/>
                        </a:rPr>
                        <a:t>1,2</a:t>
                      </a:r>
                      <a:endParaRPr lang="en-ZA" sz="800" b="1"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r" fontAlgn="t"/>
                      <a:r>
                        <a:rPr lang="en-ZA" sz="800" u="none" strike="noStrike">
                          <a:effectLst/>
                          <a:latin typeface="Times New Roman" panose="02020603050405020304" pitchFamily="18" charset="0"/>
                          <a:cs typeface="Times New Roman" panose="02020603050405020304" pitchFamily="18" charset="0"/>
                        </a:rPr>
                        <a:t>0,6</a:t>
                      </a:r>
                      <a:endParaRPr lang="en-ZA" sz="800" b="1"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r" fontAlgn="t"/>
                      <a:r>
                        <a:rPr lang="en-ZA" sz="800" u="none" strike="noStrike">
                          <a:effectLst/>
                          <a:latin typeface="Times New Roman" panose="02020603050405020304" pitchFamily="18" charset="0"/>
                          <a:cs typeface="Times New Roman" panose="02020603050405020304" pitchFamily="18" charset="0"/>
                        </a:rPr>
                        <a:t>0,0</a:t>
                      </a:r>
                      <a:endParaRPr lang="en-ZA" sz="800" b="1"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r" fontAlgn="t"/>
                      <a:r>
                        <a:rPr lang="en-ZA" sz="800" u="none" strike="noStrike">
                          <a:effectLst/>
                          <a:latin typeface="Times New Roman" panose="02020603050405020304" pitchFamily="18" charset="0"/>
                          <a:cs typeface="Times New Roman" panose="02020603050405020304" pitchFamily="18" charset="0"/>
                        </a:rPr>
                        <a:t>0,0</a:t>
                      </a:r>
                      <a:endParaRPr lang="en-ZA" sz="800" b="1"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r" fontAlgn="t"/>
                      <a:r>
                        <a:rPr lang="en-ZA" sz="800" u="none" strike="noStrike">
                          <a:effectLst/>
                          <a:latin typeface="Times New Roman" panose="02020603050405020304" pitchFamily="18" charset="0"/>
                          <a:cs typeface="Times New Roman" panose="02020603050405020304" pitchFamily="18" charset="0"/>
                        </a:rPr>
                        <a:t>0,0</a:t>
                      </a:r>
                      <a:endParaRPr lang="en-ZA" sz="800" b="1"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extLst>
                  <a:ext uri="{0D108BD9-81ED-4DB2-BD59-A6C34878D82A}">
                    <a16:rowId xmlns:a16="http://schemas.microsoft.com/office/drawing/2014/main" xmlns="" val="3167959591"/>
                  </a:ext>
                </a:extLst>
              </a:tr>
              <a:tr h="279400">
                <a:tc>
                  <a:txBody>
                    <a:bodyPr/>
                    <a:lstStyle/>
                    <a:p>
                      <a:pPr algn="l" fontAlgn="t"/>
                      <a:r>
                        <a:rPr lang="en-ZA" sz="800" u="none" strike="noStrike">
                          <a:effectLst/>
                          <a:latin typeface="Times New Roman" panose="02020603050405020304" pitchFamily="18" charset="0"/>
                          <a:cs typeface="Times New Roman" panose="02020603050405020304" pitchFamily="18" charset="0"/>
                        </a:rPr>
                        <a:t>Payments for capital assets</a:t>
                      </a:r>
                      <a:endParaRPr lang="en-ZA" sz="800" b="1"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tc>
                <a:tc>
                  <a:txBody>
                    <a:bodyPr/>
                    <a:lstStyle/>
                    <a:p>
                      <a:pPr algn="r" fontAlgn="t"/>
                      <a:r>
                        <a:rPr lang="en-ZA" sz="800" u="none" strike="noStrike">
                          <a:effectLst/>
                          <a:latin typeface="Times New Roman" panose="02020603050405020304" pitchFamily="18" charset="0"/>
                          <a:cs typeface="Times New Roman" panose="02020603050405020304" pitchFamily="18" charset="0"/>
                        </a:rPr>
                        <a:t>5,2</a:t>
                      </a:r>
                      <a:endParaRPr lang="en-ZA" sz="800" b="1"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r" fontAlgn="t"/>
                      <a:r>
                        <a:rPr lang="en-ZA" sz="800" u="none" strike="noStrike">
                          <a:effectLst/>
                          <a:latin typeface="Times New Roman" panose="02020603050405020304" pitchFamily="18" charset="0"/>
                          <a:cs typeface="Times New Roman" panose="02020603050405020304" pitchFamily="18" charset="0"/>
                        </a:rPr>
                        <a:t>9,3</a:t>
                      </a:r>
                      <a:endParaRPr lang="en-ZA" sz="800" b="1"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r" fontAlgn="t"/>
                      <a:r>
                        <a:rPr lang="en-ZA" sz="800" u="none" strike="noStrike" dirty="0">
                          <a:effectLst/>
                          <a:latin typeface="Times New Roman" panose="02020603050405020304" pitchFamily="18" charset="0"/>
                          <a:cs typeface="Times New Roman" panose="02020603050405020304" pitchFamily="18" charset="0"/>
                        </a:rPr>
                        <a:t>4,2</a:t>
                      </a:r>
                      <a:endParaRPr lang="en-ZA" sz="8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r" fontAlgn="t"/>
                      <a:r>
                        <a:rPr lang="en-ZA" sz="800" u="none" strike="noStrike" dirty="0">
                          <a:effectLst/>
                          <a:latin typeface="Times New Roman" panose="02020603050405020304" pitchFamily="18" charset="0"/>
                          <a:cs typeface="Times New Roman" panose="02020603050405020304" pitchFamily="18" charset="0"/>
                        </a:rPr>
                        <a:t>5,2</a:t>
                      </a:r>
                      <a:endParaRPr lang="en-ZA" sz="8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r" fontAlgn="t"/>
                      <a:r>
                        <a:rPr lang="en-ZA" sz="800" u="none" strike="noStrike">
                          <a:effectLst/>
                          <a:latin typeface="Times New Roman" panose="02020603050405020304" pitchFamily="18" charset="0"/>
                          <a:cs typeface="Times New Roman" panose="02020603050405020304" pitchFamily="18" charset="0"/>
                        </a:rPr>
                        <a:t>3,7</a:t>
                      </a:r>
                      <a:endParaRPr lang="en-ZA" sz="800" b="1"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r" fontAlgn="t"/>
                      <a:r>
                        <a:rPr lang="en-ZA" sz="800" u="none" strike="noStrike">
                          <a:effectLst/>
                          <a:latin typeface="Times New Roman" panose="02020603050405020304" pitchFamily="18" charset="0"/>
                          <a:cs typeface="Times New Roman" panose="02020603050405020304" pitchFamily="18" charset="0"/>
                        </a:rPr>
                        <a:t>3,9</a:t>
                      </a:r>
                      <a:endParaRPr lang="en-ZA" sz="800" b="1"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r" fontAlgn="t"/>
                      <a:r>
                        <a:rPr lang="en-ZA" sz="800" u="none" strike="noStrike">
                          <a:effectLst/>
                          <a:latin typeface="Times New Roman" panose="02020603050405020304" pitchFamily="18" charset="0"/>
                          <a:cs typeface="Times New Roman" panose="02020603050405020304" pitchFamily="18" charset="0"/>
                        </a:rPr>
                        <a:t>4,0</a:t>
                      </a:r>
                      <a:endParaRPr lang="en-ZA" sz="800" b="1"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r" fontAlgn="t"/>
                      <a:r>
                        <a:rPr lang="en-ZA" sz="800" u="none" strike="noStrike">
                          <a:effectLst/>
                          <a:latin typeface="Times New Roman" panose="02020603050405020304" pitchFamily="18" charset="0"/>
                          <a:cs typeface="Times New Roman" panose="02020603050405020304" pitchFamily="18" charset="0"/>
                        </a:rPr>
                        <a:t>4,2</a:t>
                      </a:r>
                      <a:endParaRPr lang="en-ZA" sz="800" b="1"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extLst>
                  <a:ext uri="{0D108BD9-81ED-4DB2-BD59-A6C34878D82A}">
                    <a16:rowId xmlns:a16="http://schemas.microsoft.com/office/drawing/2014/main" xmlns="" val="2452063048"/>
                  </a:ext>
                </a:extLst>
              </a:tr>
              <a:tr h="279400">
                <a:tc>
                  <a:txBody>
                    <a:bodyPr/>
                    <a:lstStyle/>
                    <a:p>
                      <a:pPr algn="l" fontAlgn="t"/>
                      <a:r>
                        <a:rPr lang="en-ZA" sz="800" u="none" strike="noStrike">
                          <a:effectLst/>
                          <a:latin typeface="Times New Roman" panose="02020603050405020304" pitchFamily="18" charset="0"/>
                          <a:cs typeface="Times New Roman" panose="02020603050405020304" pitchFamily="18" charset="0"/>
                        </a:rPr>
                        <a:t>Payments for financial assets</a:t>
                      </a:r>
                      <a:endParaRPr lang="en-ZA" sz="800" b="1"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tc>
                <a:tc>
                  <a:txBody>
                    <a:bodyPr/>
                    <a:lstStyle/>
                    <a:p>
                      <a:pPr algn="r" fontAlgn="t"/>
                      <a:r>
                        <a:rPr lang="en-ZA" sz="800" u="none" strike="noStrike">
                          <a:effectLst/>
                          <a:latin typeface="Times New Roman" panose="02020603050405020304" pitchFamily="18" charset="0"/>
                          <a:cs typeface="Times New Roman" panose="02020603050405020304" pitchFamily="18" charset="0"/>
                        </a:rPr>
                        <a:t>0,3</a:t>
                      </a:r>
                      <a:endParaRPr lang="en-ZA" sz="800" b="1"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r" fontAlgn="t"/>
                      <a:r>
                        <a:rPr lang="en-ZA" sz="800" u="none" strike="noStrike">
                          <a:effectLst/>
                          <a:latin typeface="Times New Roman" panose="02020603050405020304" pitchFamily="18" charset="0"/>
                          <a:cs typeface="Times New Roman" panose="02020603050405020304" pitchFamily="18" charset="0"/>
                        </a:rPr>
                        <a:t>6 249,0</a:t>
                      </a:r>
                      <a:endParaRPr lang="en-ZA" sz="800" b="1"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r" fontAlgn="t"/>
                      <a:r>
                        <a:rPr lang="en-ZA" sz="800" u="none" strike="noStrike">
                          <a:effectLst/>
                          <a:latin typeface="Times New Roman" panose="02020603050405020304" pitchFamily="18" charset="0"/>
                          <a:cs typeface="Times New Roman" panose="02020603050405020304" pitchFamily="18" charset="0"/>
                        </a:rPr>
                        <a:t>56 600,0</a:t>
                      </a:r>
                      <a:endParaRPr lang="en-ZA" sz="800" b="1"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r" fontAlgn="t"/>
                      <a:r>
                        <a:rPr lang="en-ZA" sz="800" u="none" strike="noStrike" dirty="0">
                          <a:effectLst/>
                          <a:latin typeface="Times New Roman" panose="02020603050405020304" pitchFamily="18" charset="0"/>
                          <a:cs typeface="Times New Roman" panose="02020603050405020304" pitchFamily="18" charset="0"/>
                        </a:rPr>
                        <a:t>77 694,4</a:t>
                      </a:r>
                      <a:endParaRPr lang="en-ZA" sz="8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r" fontAlgn="t"/>
                      <a:r>
                        <a:rPr lang="en-ZA" sz="800" u="none" strike="noStrike" dirty="0">
                          <a:effectLst/>
                          <a:latin typeface="Times New Roman" panose="02020603050405020304" pitchFamily="18" charset="0"/>
                          <a:cs typeface="Times New Roman" panose="02020603050405020304" pitchFamily="18" charset="0"/>
                        </a:rPr>
                        <a:t>38 925,0</a:t>
                      </a:r>
                      <a:endParaRPr lang="en-ZA" sz="8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r" fontAlgn="t"/>
                      <a:r>
                        <a:rPr lang="en-ZA" sz="800" u="none" strike="noStrike" dirty="0">
                          <a:effectLst/>
                          <a:latin typeface="Times New Roman" panose="02020603050405020304" pitchFamily="18" charset="0"/>
                          <a:cs typeface="Times New Roman" panose="02020603050405020304" pitchFamily="18" charset="0"/>
                        </a:rPr>
                        <a:t>23 634,5</a:t>
                      </a:r>
                      <a:endParaRPr lang="en-ZA" sz="8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r" fontAlgn="t"/>
                      <a:r>
                        <a:rPr lang="en-ZA" sz="800" u="none" strike="noStrike" dirty="0">
                          <a:effectLst/>
                          <a:latin typeface="Times New Roman" panose="02020603050405020304" pitchFamily="18" charset="0"/>
                          <a:cs typeface="Times New Roman" panose="02020603050405020304" pitchFamily="18" charset="0"/>
                        </a:rPr>
                        <a:t>  – </a:t>
                      </a:r>
                      <a:endParaRPr lang="en-ZA" sz="8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r" fontAlgn="t"/>
                      <a:r>
                        <a:rPr lang="en-ZA" sz="800" u="none" strike="noStrike" dirty="0">
                          <a:effectLst/>
                          <a:latin typeface="Times New Roman" panose="02020603050405020304" pitchFamily="18" charset="0"/>
                          <a:cs typeface="Times New Roman" panose="02020603050405020304" pitchFamily="18" charset="0"/>
                        </a:rPr>
                        <a:t>  – </a:t>
                      </a:r>
                      <a:endParaRPr lang="en-ZA" sz="8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extLst>
                  <a:ext uri="{0D108BD9-81ED-4DB2-BD59-A6C34878D82A}">
                    <a16:rowId xmlns:a16="http://schemas.microsoft.com/office/drawing/2014/main" xmlns="" val="3976211531"/>
                  </a:ext>
                </a:extLst>
              </a:tr>
            </a:tbl>
          </a:graphicData>
        </a:graphic>
      </p:graphicFrame>
    </p:spTree>
    <p:extLst>
      <p:ext uri="{BB962C8B-B14F-4D97-AF65-F5344CB8AC3E}">
        <p14:creationId xmlns:p14="http://schemas.microsoft.com/office/powerpoint/2010/main" xmlns="" val="9263301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3F1B74B-EA6D-857B-ADDE-D70C119EE25A}"/>
              </a:ext>
            </a:extLst>
          </p:cNvPr>
          <p:cNvSpPr>
            <a:spLocks noGrp="1"/>
          </p:cNvSpPr>
          <p:nvPr>
            <p:ph type="title"/>
          </p:nvPr>
        </p:nvSpPr>
        <p:spPr/>
        <p:txBody>
          <a:bodyPr/>
          <a:lstStyle/>
          <a:p>
            <a:r>
              <a:rPr lang="en-ZA" dirty="0"/>
              <a:t>Personnel numbers and costs</a:t>
            </a:r>
          </a:p>
        </p:txBody>
      </p:sp>
      <p:sp>
        <p:nvSpPr>
          <p:cNvPr id="3" name="Content Placeholder 2">
            <a:extLst>
              <a:ext uri="{FF2B5EF4-FFF2-40B4-BE49-F238E27FC236}">
                <a16:creationId xmlns:a16="http://schemas.microsoft.com/office/drawing/2014/main" xmlns="" id="{77E1B372-4657-6644-C7C1-17340419DCF1}"/>
              </a:ext>
            </a:extLst>
          </p:cNvPr>
          <p:cNvSpPr>
            <a:spLocks noGrp="1"/>
          </p:cNvSpPr>
          <p:nvPr>
            <p:ph idx="1"/>
          </p:nvPr>
        </p:nvSpPr>
        <p:spPr>
          <a:xfrm>
            <a:off x="5076056" y="1600200"/>
            <a:ext cx="3610744" cy="4525963"/>
          </a:xfrm>
        </p:spPr>
        <p:txBody>
          <a:bodyPr>
            <a:normAutofit/>
          </a:bodyPr>
          <a:lstStyle/>
          <a:p>
            <a:pPr algn="just"/>
            <a:r>
              <a:rPr lang="en-ZA" sz="1400" dirty="0"/>
              <a:t>Personnel numbers, particularly for salary levels 11-16, are expected to increase over the medium term to fill critical vacant posts.  </a:t>
            </a:r>
          </a:p>
          <a:p>
            <a:pPr algn="just"/>
            <a:r>
              <a:rPr lang="en-ZA" sz="1400" dirty="0"/>
              <a:t>Between 2021/22 and 2024/25, personnel numbers for levels 11-16 are expected to increase from 105 to 119. </a:t>
            </a:r>
          </a:p>
          <a:p>
            <a:pPr algn="just"/>
            <a:r>
              <a:rPr lang="en-ZA" sz="1400" dirty="0"/>
              <a:t>The expected growth in critical personnel posts may improve the operational and administrative capacity and capabilities of the department. </a:t>
            </a:r>
          </a:p>
          <a:p>
            <a:pPr algn="just"/>
            <a:r>
              <a:rPr lang="en-ZA" sz="1400" dirty="0"/>
              <a:t>In terms of personnel costs, the expected growth over the medium term aligns with the increase in personnel headcount within the department.  </a:t>
            </a:r>
          </a:p>
          <a:p>
            <a:pPr algn="just"/>
            <a:r>
              <a:rPr lang="en-ZA" sz="1400" dirty="0"/>
              <a:t>Between 2021/22 and 2024/25,  salary levels 11-16 are expected to have the biggest increase in costs. </a:t>
            </a:r>
          </a:p>
          <a:p>
            <a:pPr algn="just"/>
            <a:endParaRPr lang="en-ZA" sz="1400" dirty="0">
              <a:highlight>
                <a:srgbClr val="FFFF00"/>
              </a:highlight>
            </a:endParaRPr>
          </a:p>
          <a:p>
            <a:endParaRPr lang="en-ZA" sz="1400" dirty="0">
              <a:highlight>
                <a:srgbClr val="FFFF00"/>
              </a:highlight>
            </a:endParaRPr>
          </a:p>
        </p:txBody>
      </p:sp>
      <p:sp>
        <p:nvSpPr>
          <p:cNvPr id="4" name="Slide Number Placeholder 3">
            <a:extLst>
              <a:ext uri="{FF2B5EF4-FFF2-40B4-BE49-F238E27FC236}">
                <a16:creationId xmlns:a16="http://schemas.microsoft.com/office/drawing/2014/main" xmlns="" id="{D483790A-311E-ACAE-1E8E-24E6F5EC1D99}"/>
              </a:ext>
            </a:extLst>
          </p:cNvPr>
          <p:cNvSpPr>
            <a:spLocks noGrp="1"/>
          </p:cNvSpPr>
          <p:nvPr>
            <p:ph type="sldNum" sz="quarter" idx="12"/>
          </p:nvPr>
        </p:nvSpPr>
        <p:spPr/>
        <p:txBody>
          <a:bodyPr/>
          <a:lstStyle/>
          <a:p>
            <a:fld id="{AC57FB67-5201-4263-A749-74A8A000A585}" type="slidenum">
              <a:rPr lang="en-ZA" smtClean="0"/>
              <a:pPr/>
              <a:t>11</a:t>
            </a:fld>
            <a:endParaRPr lang="en-ZA" dirty="0"/>
          </a:p>
        </p:txBody>
      </p:sp>
      <p:graphicFrame>
        <p:nvGraphicFramePr>
          <p:cNvPr id="6" name="Table 5">
            <a:extLst>
              <a:ext uri="{FF2B5EF4-FFF2-40B4-BE49-F238E27FC236}">
                <a16:creationId xmlns:a16="http://schemas.microsoft.com/office/drawing/2014/main" xmlns="" id="{579E999A-68B3-0208-FE1C-5F37AC481EE0}"/>
              </a:ext>
            </a:extLst>
          </p:cNvPr>
          <p:cNvGraphicFramePr>
            <a:graphicFrameLocks noGrp="1"/>
          </p:cNvGraphicFramePr>
          <p:nvPr>
            <p:extLst>
              <p:ext uri="{D42A27DB-BD31-4B8C-83A1-F6EECF244321}">
                <p14:modId xmlns:p14="http://schemas.microsoft.com/office/powerpoint/2010/main" xmlns="" val="2367699547"/>
              </p:ext>
            </p:extLst>
          </p:nvPr>
        </p:nvGraphicFramePr>
        <p:xfrm>
          <a:off x="635293" y="1780172"/>
          <a:ext cx="4390623" cy="1909619"/>
        </p:xfrm>
        <a:graphic>
          <a:graphicData uri="http://schemas.openxmlformats.org/drawingml/2006/table">
            <a:tbl>
              <a:tblPr>
                <a:tableStyleId>{0505E3EF-67EA-436B-97B2-0124C06EBD24}</a:tableStyleId>
              </a:tblPr>
              <a:tblGrid>
                <a:gridCol w="838339">
                  <a:extLst>
                    <a:ext uri="{9D8B030D-6E8A-4147-A177-3AD203B41FA5}">
                      <a16:colId xmlns:a16="http://schemas.microsoft.com/office/drawing/2014/main" xmlns="" val="3481777564"/>
                    </a:ext>
                  </a:extLst>
                </a:gridCol>
                <a:gridCol w="781502">
                  <a:extLst>
                    <a:ext uri="{9D8B030D-6E8A-4147-A177-3AD203B41FA5}">
                      <a16:colId xmlns:a16="http://schemas.microsoft.com/office/drawing/2014/main" xmlns="" val="4083802745"/>
                    </a:ext>
                  </a:extLst>
                </a:gridCol>
                <a:gridCol w="724665">
                  <a:extLst>
                    <a:ext uri="{9D8B030D-6E8A-4147-A177-3AD203B41FA5}">
                      <a16:colId xmlns:a16="http://schemas.microsoft.com/office/drawing/2014/main" xmlns="" val="3275791512"/>
                    </a:ext>
                  </a:extLst>
                </a:gridCol>
                <a:gridCol w="738876">
                  <a:extLst>
                    <a:ext uri="{9D8B030D-6E8A-4147-A177-3AD203B41FA5}">
                      <a16:colId xmlns:a16="http://schemas.microsoft.com/office/drawing/2014/main" xmlns="" val="529868648"/>
                    </a:ext>
                  </a:extLst>
                </a:gridCol>
                <a:gridCol w="667829">
                  <a:extLst>
                    <a:ext uri="{9D8B030D-6E8A-4147-A177-3AD203B41FA5}">
                      <a16:colId xmlns:a16="http://schemas.microsoft.com/office/drawing/2014/main" xmlns="" val="3500458015"/>
                    </a:ext>
                  </a:extLst>
                </a:gridCol>
                <a:gridCol w="639412">
                  <a:extLst>
                    <a:ext uri="{9D8B030D-6E8A-4147-A177-3AD203B41FA5}">
                      <a16:colId xmlns:a16="http://schemas.microsoft.com/office/drawing/2014/main" xmlns="" val="2539818830"/>
                    </a:ext>
                  </a:extLst>
                </a:gridCol>
              </a:tblGrid>
              <a:tr h="183947">
                <a:tc>
                  <a:txBody>
                    <a:bodyPr/>
                    <a:lstStyle/>
                    <a:p>
                      <a:pPr algn="l" fontAlgn="t"/>
                      <a:r>
                        <a:rPr lang="en-ZA" sz="1000" b="1" u="none" strike="noStrike" dirty="0">
                          <a:effectLst/>
                          <a:latin typeface="Times New Roman" panose="02020603050405020304" pitchFamily="18" charset="0"/>
                          <a:cs typeface="Times New Roman" panose="02020603050405020304" pitchFamily="18" charset="0"/>
                        </a:rPr>
                        <a:t> </a:t>
                      </a:r>
                      <a:endParaRPr lang="en-ZA" sz="1000" b="1" i="1"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tc>
                <a:tc>
                  <a:txBody>
                    <a:bodyPr/>
                    <a:lstStyle/>
                    <a:p>
                      <a:pPr algn="ctr" fontAlgn="t"/>
                      <a:r>
                        <a:rPr lang="en-ZA" sz="1000" b="1" u="none" strike="noStrike" dirty="0">
                          <a:effectLst/>
                          <a:latin typeface="Times New Roman" panose="02020603050405020304" pitchFamily="18" charset="0"/>
                          <a:cs typeface="Times New Roman" panose="02020603050405020304" pitchFamily="18" charset="0"/>
                        </a:rPr>
                        <a:t>2020/21</a:t>
                      </a:r>
                      <a:endParaRPr lang="en-ZA" sz="10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tc>
                <a:tc>
                  <a:txBody>
                    <a:bodyPr/>
                    <a:lstStyle/>
                    <a:p>
                      <a:pPr algn="ctr" fontAlgn="t"/>
                      <a:r>
                        <a:rPr lang="en-ZA" sz="1000" b="1" u="none" strike="noStrike">
                          <a:effectLst/>
                          <a:latin typeface="Times New Roman" panose="02020603050405020304" pitchFamily="18" charset="0"/>
                          <a:cs typeface="Times New Roman" panose="02020603050405020304" pitchFamily="18" charset="0"/>
                        </a:rPr>
                        <a:t>2021/22</a:t>
                      </a:r>
                      <a:endParaRPr lang="en-ZA" sz="1000" b="1"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tc>
                <a:tc>
                  <a:txBody>
                    <a:bodyPr/>
                    <a:lstStyle/>
                    <a:p>
                      <a:pPr algn="ctr" fontAlgn="t"/>
                      <a:r>
                        <a:rPr lang="en-ZA" sz="1000" b="1" u="none" strike="noStrike" dirty="0">
                          <a:effectLst/>
                          <a:latin typeface="Times New Roman" panose="02020603050405020304" pitchFamily="18" charset="0"/>
                          <a:cs typeface="Times New Roman" panose="02020603050405020304" pitchFamily="18" charset="0"/>
                        </a:rPr>
                        <a:t>2022/23</a:t>
                      </a:r>
                      <a:endParaRPr lang="en-ZA" sz="10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tc>
                <a:tc>
                  <a:txBody>
                    <a:bodyPr/>
                    <a:lstStyle/>
                    <a:p>
                      <a:pPr algn="ctr" fontAlgn="t"/>
                      <a:r>
                        <a:rPr lang="en-ZA" sz="1000" b="1" u="none" strike="noStrike">
                          <a:effectLst/>
                          <a:latin typeface="Times New Roman" panose="02020603050405020304" pitchFamily="18" charset="0"/>
                          <a:cs typeface="Times New Roman" panose="02020603050405020304" pitchFamily="18" charset="0"/>
                        </a:rPr>
                        <a:t>2023/24</a:t>
                      </a:r>
                      <a:endParaRPr lang="en-ZA" sz="1000" b="1"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tc>
                <a:tc>
                  <a:txBody>
                    <a:bodyPr/>
                    <a:lstStyle/>
                    <a:p>
                      <a:pPr algn="ctr" fontAlgn="t"/>
                      <a:r>
                        <a:rPr lang="en-ZA" sz="1000" b="1" u="none" strike="noStrike">
                          <a:effectLst/>
                          <a:latin typeface="Times New Roman" panose="02020603050405020304" pitchFamily="18" charset="0"/>
                          <a:cs typeface="Times New Roman" panose="02020603050405020304" pitchFamily="18" charset="0"/>
                        </a:rPr>
                        <a:t>2024/25</a:t>
                      </a:r>
                      <a:endParaRPr lang="en-ZA" sz="1000" b="1"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tc>
                <a:extLst>
                  <a:ext uri="{0D108BD9-81ED-4DB2-BD59-A6C34878D82A}">
                    <a16:rowId xmlns:a16="http://schemas.microsoft.com/office/drawing/2014/main" xmlns="" val="2719518118"/>
                  </a:ext>
                </a:extLst>
              </a:tr>
              <a:tr h="538215">
                <a:tc>
                  <a:txBody>
                    <a:bodyPr/>
                    <a:lstStyle/>
                    <a:p>
                      <a:pPr algn="l" fontAlgn="ctr"/>
                      <a:r>
                        <a:rPr lang="en-ZA" sz="1000" b="1" u="none" strike="noStrike" dirty="0">
                          <a:effectLst/>
                          <a:latin typeface="Times New Roman" panose="02020603050405020304" pitchFamily="18" charset="0"/>
                          <a:cs typeface="Times New Roman" panose="02020603050405020304" pitchFamily="18" charset="0"/>
                        </a:rPr>
                        <a:t>Personnel count</a:t>
                      </a:r>
                    </a:p>
                    <a:p>
                      <a:pPr algn="l" fontAlgn="ctr"/>
                      <a:endParaRPr lang="en-ZA" sz="10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tc>
                <a:tc>
                  <a:txBody>
                    <a:bodyPr/>
                    <a:lstStyle/>
                    <a:p>
                      <a:pPr algn="ctr" fontAlgn="ctr"/>
                      <a:r>
                        <a:rPr lang="en-ZA" sz="1000" b="1" u="none" strike="noStrike" dirty="0">
                          <a:effectLst/>
                          <a:latin typeface="Times New Roman" panose="02020603050405020304" pitchFamily="18" charset="0"/>
                          <a:cs typeface="Times New Roman" panose="02020603050405020304" pitchFamily="18" charset="0"/>
                        </a:rPr>
                        <a:t>Actual number of posts </a:t>
                      </a:r>
                      <a:endParaRPr lang="en-ZA" sz="10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tc>
                <a:tc>
                  <a:txBody>
                    <a:bodyPr/>
                    <a:lstStyle/>
                    <a:p>
                      <a:pPr algn="ctr" fontAlgn="ctr"/>
                      <a:r>
                        <a:rPr lang="en-ZA" sz="1000" b="1" u="none" strike="noStrike" dirty="0">
                          <a:effectLst/>
                          <a:latin typeface="Times New Roman" panose="02020603050405020304" pitchFamily="18" charset="0"/>
                          <a:cs typeface="Times New Roman" panose="02020603050405020304" pitchFamily="18" charset="0"/>
                        </a:rPr>
                        <a:t>Revised number of posts </a:t>
                      </a:r>
                      <a:endParaRPr lang="en-ZA" sz="10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tc>
                <a:tc gridSpan="3">
                  <a:txBody>
                    <a:bodyPr/>
                    <a:lstStyle/>
                    <a:p>
                      <a:pPr algn="ctr" fontAlgn="ctr"/>
                      <a:r>
                        <a:rPr lang="en-ZA" sz="1000" b="1" u="none" strike="noStrike" dirty="0">
                          <a:effectLst/>
                          <a:latin typeface="Times New Roman" panose="02020603050405020304" pitchFamily="18" charset="0"/>
                          <a:cs typeface="Times New Roman" panose="02020603050405020304" pitchFamily="18" charset="0"/>
                        </a:rPr>
                        <a:t>Medium-term estimate </a:t>
                      </a:r>
                      <a:endParaRPr lang="en-ZA" sz="10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tc>
                <a:tc hMerge="1">
                  <a:txBody>
                    <a:bodyPr/>
                    <a:lstStyle/>
                    <a:p>
                      <a:endParaRPr lang="en-ZA"/>
                    </a:p>
                  </a:txBody>
                  <a:tcPr/>
                </a:tc>
                <a:tc hMerge="1">
                  <a:txBody>
                    <a:bodyPr/>
                    <a:lstStyle/>
                    <a:p>
                      <a:endParaRPr lang="en-ZA"/>
                    </a:p>
                  </a:txBody>
                  <a:tcPr/>
                </a:tc>
                <a:extLst>
                  <a:ext uri="{0D108BD9-81ED-4DB2-BD59-A6C34878D82A}">
                    <a16:rowId xmlns:a16="http://schemas.microsoft.com/office/drawing/2014/main" xmlns="" val="1798687993"/>
                  </a:ext>
                </a:extLst>
              </a:tr>
              <a:tr h="211872">
                <a:tc>
                  <a:txBody>
                    <a:bodyPr/>
                    <a:lstStyle/>
                    <a:p>
                      <a:pPr algn="l" fontAlgn="ctr"/>
                      <a:r>
                        <a:rPr lang="en-ZA" sz="1000" u="none" strike="noStrike" dirty="0">
                          <a:effectLst/>
                          <a:latin typeface="Times New Roman" panose="02020603050405020304" pitchFamily="18" charset="0"/>
                          <a:cs typeface="Times New Roman" panose="02020603050405020304" pitchFamily="18" charset="0"/>
                        </a:rPr>
                        <a:t>1 – 6</a:t>
                      </a:r>
                      <a:endParaRPr lang="en-ZA" sz="10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tc>
                <a:tc>
                  <a:txBody>
                    <a:bodyPr/>
                    <a:lstStyle/>
                    <a:p>
                      <a:pPr algn="r" fontAlgn="ctr"/>
                      <a:r>
                        <a:rPr lang="en-ZA" sz="1000" u="none" strike="noStrike" dirty="0">
                          <a:effectLst/>
                          <a:latin typeface="Times New Roman" panose="02020603050405020304" pitchFamily="18" charset="0"/>
                          <a:cs typeface="Times New Roman" panose="02020603050405020304" pitchFamily="18" charset="0"/>
                        </a:rPr>
                        <a:t>17</a:t>
                      </a:r>
                      <a:endParaRPr lang="en-ZA" sz="10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tc>
                <a:tc>
                  <a:txBody>
                    <a:bodyPr/>
                    <a:lstStyle/>
                    <a:p>
                      <a:pPr algn="l" fontAlgn="ctr"/>
                      <a:r>
                        <a:rPr lang="en-ZA" sz="1000" u="none" strike="noStrike" dirty="0">
                          <a:effectLst/>
                          <a:latin typeface="Times New Roman" panose="02020603050405020304" pitchFamily="18" charset="0"/>
                          <a:cs typeface="Times New Roman" panose="02020603050405020304" pitchFamily="18" charset="0"/>
                        </a:rPr>
                        <a:t>              17 </a:t>
                      </a:r>
                      <a:endParaRPr lang="en-ZA" sz="10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tc>
                <a:tc>
                  <a:txBody>
                    <a:bodyPr/>
                    <a:lstStyle/>
                    <a:p>
                      <a:pPr algn="l" fontAlgn="ctr"/>
                      <a:r>
                        <a:rPr lang="en-ZA" sz="1000" u="none" strike="noStrike">
                          <a:effectLst/>
                          <a:latin typeface="Times New Roman" panose="02020603050405020304" pitchFamily="18" charset="0"/>
                          <a:cs typeface="Times New Roman" panose="02020603050405020304" pitchFamily="18" charset="0"/>
                        </a:rPr>
                        <a:t>              19 </a:t>
                      </a:r>
                      <a:endParaRPr lang="en-ZA" sz="10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tc>
                <a:tc>
                  <a:txBody>
                    <a:bodyPr/>
                    <a:lstStyle/>
                    <a:p>
                      <a:pPr algn="l" fontAlgn="ctr"/>
                      <a:r>
                        <a:rPr lang="en-ZA" sz="1000" u="none" strike="noStrike">
                          <a:effectLst/>
                          <a:latin typeface="Times New Roman" panose="02020603050405020304" pitchFamily="18" charset="0"/>
                          <a:cs typeface="Times New Roman" panose="02020603050405020304" pitchFamily="18" charset="0"/>
                        </a:rPr>
                        <a:t>            19 </a:t>
                      </a:r>
                      <a:endParaRPr lang="en-ZA" sz="10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tc>
                <a:tc>
                  <a:txBody>
                    <a:bodyPr/>
                    <a:lstStyle/>
                    <a:p>
                      <a:pPr algn="l" fontAlgn="ctr"/>
                      <a:r>
                        <a:rPr lang="en-ZA" sz="1000" u="none" strike="noStrike">
                          <a:effectLst/>
                          <a:latin typeface="Times New Roman" panose="02020603050405020304" pitchFamily="18" charset="0"/>
                          <a:cs typeface="Times New Roman" panose="02020603050405020304" pitchFamily="18" charset="0"/>
                        </a:rPr>
                        <a:t>           19 </a:t>
                      </a:r>
                      <a:endParaRPr lang="en-ZA" sz="10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tc>
                <a:extLst>
                  <a:ext uri="{0D108BD9-81ED-4DB2-BD59-A6C34878D82A}">
                    <a16:rowId xmlns:a16="http://schemas.microsoft.com/office/drawing/2014/main" xmlns="" val="3525821674"/>
                  </a:ext>
                </a:extLst>
              </a:tr>
              <a:tr h="211872">
                <a:tc>
                  <a:txBody>
                    <a:bodyPr/>
                    <a:lstStyle/>
                    <a:p>
                      <a:pPr algn="l" fontAlgn="ctr"/>
                      <a:r>
                        <a:rPr lang="en-ZA" sz="1000" u="none" strike="noStrike" dirty="0">
                          <a:effectLst/>
                          <a:latin typeface="Times New Roman" panose="02020603050405020304" pitchFamily="18" charset="0"/>
                          <a:cs typeface="Times New Roman" panose="02020603050405020304" pitchFamily="18" charset="0"/>
                        </a:rPr>
                        <a:t>7 – 10</a:t>
                      </a:r>
                      <a:endParaRPr lang="en-ZA" sz="10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tc>
                <a:tc>
                  <a:txBody>
                    <a:bodyPr/>
                    <a:lstStyle/>
                    <a:p>
                      <a:pPr algn="r" fontAlgn="ctr"/>
                      <a:r>
                        <a:rPr lang="en-ZA" sz="1000" u="none" strike="noStrike" dirty="0">
                          <a:effectLst/>
                          <a:latin typeface="Times New Roman" panose="02020603050405020304" pitchFamily="18" charset="0"/>
                          <a:cs typeface="Times New Roman" panose="02020603050405020304" pitchFamily="18" charset="0"/>
                        </a:rPr>
                        <a:t>74</a:t>
                      </a:r>
                      <a:endParaRPr lang="en-ZA" sz="10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tc>
                <a:tc>
                  <a:txBody>
                    <a:bodyPr/>
                    <a:lstStyle/>
                    <a:p>
                      <a:pPr algn="l" fontAlgn="ctr"/>
                      <a:r>
                        <a:rPr lang="en-ZA" sz="1000" u="none" strike="noStrike" dirty="0">
                          <a:effectLst/>
                          <a:latin typeface="Times New Roman" panose="02020603050405020304" pitchFamily="18" charset="0"/>
                          <a:cs typeface="Times New Roman" panose="02020603050405020304" pitchFamily="18" charset="0"/>
                        </a:rPr>
                        <a:t>              76 </a:t>
                      </a:r>
                      <a:endParaRPr lang="en-ZA" sz="10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tc>
                <a:tc>
                  <a:txBody>
                    <a:bodyPr/>
                    <a:lstStyle/>
                    <a:p>
                      <a:pPr algn="l" fontAlgn="ctr"/>
                      <a:r>
                        <a:rPr lang="en-ZA" sz="1000" u="none" strike="noStrike" dirty="0">
                          <a:effectLst/>
                          <a:latin typeface="Times New Roman" panose="02020603050405020304" pitchFamily="18" charset="0"/>
                          <a:cs typeface="Times New Roman" panose="02020603050405020304" pitchFamily="18" charset="0"/>
                        </a:rPr>
                        <a:t>              78 </a:t>
                      </a:r>
                      <a:endParaRPr lang="en-ZA" sz="10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tc>
                <a:tc>
                  <a:txBody>
                    <a:bodyPr/>
                    <a:lstStyle/>
                    <a:p>
                      <a:pPr algn="l" fontAlgn="ctr"/>
                      <a:r>
                        <a:rPr lang="en-ZA" sz="1000" u="none" strike="noStrike">
                          <a:effectLst/>
                          <a:latin typeface="Times New Roman" panose="02020603050405020304" pitchFamily="18" charset="0"/>
                          <a:cs typeface="Times New Roman" panose="02020603050405020304" pitchFamily="18" charset="0"/>
                        </a:rPr>
                        <a:t>            78 </a:t>
                      </a:r>
                      <a:endParaRPr lang="en-ZA" sz="10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tc>
                <a:tc>
                  <a:txBody>
                    <a:bodyPr/>
                    <a:lstStyle/>
                    <a:p>
                      <a:pPr algn="l" fontAlgn="ctr"/>
                      <a:r>
                        <a:rPr lang="en-ZA" sz="1000" u="none" strike="noStrike">
                          <a:effectLst/>
                          <a:latin typeface="Times New Roman" panose="02020603050405020304" pitchFamily="18" charset="0"/>
                          <a:cs typeface="Times New Roman" panose="02020603050405020304" pitchFamily="18" charset="0"/>
                        </a:rPr>
                        <a:t>           78 </a:t>
                      </a:r>
                      <a:endParaRPr lang="en-ZA" sz="10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tc>
                <a:extLst>
                  <a:ext uri="{0D108BD9-81ED-4DB2-BD59-A6C34878D82A}">
                    <a16:rowId xmlns:a16="http://schemas.microsoft.com/office/drawing/2014/main" xmlns="" val="2053573979"/>
                  </a:ext>
                </a:extLst>
              </a:tr>
              <a:tr h="183947">
                <a:tc>
                  <a:txBody>
                    <a:bodyPr/>
                    <a:lstStyle/>
                    <a:p>
                      <a:pPr algn="l" fontAlgn="ctr"/>
                      <a:r>
                        <a:rPr lang="en-ZA" sz="1000" u="none" strike="noStrike">
                          <a:effectLst/>
                          <a:latin typeface="Times New Roman" panose="02020603050405020304" pitchFamily="18" charset="0"/>
                          <a:cs typeface="Times New Roman" panose="02020603050405020304" pitchFamily="18" charset="0"/>
                        </a:rPr>
                        <a:t>11 – 12</a:t>
                      </a:r>
                      <a:endParaRPr lang="en-ZA" sz="10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tc>
                <a:tc>
                  <a:txBody>
                    <a:bodyPr/>
                    <a:lstStyle/>
                    <a:p>
                      <a:pPr algn="r" fontAlgn="ctr"/>
                      <a:r>
                        <a:rPr lang="en-ZA" sz="1000" u="none" strike="noStrike" dirty="0">
                          <a:effectLst/>
                          <a:latin typeface="Times New Roman" panose="02020603050405020304" pitchFamily="18" charset="0"/>
                          <a:cs typeface="Times New Roman" panose="02020603050405020304" pitchFamily="18" charset="0"/>
                        </a:rPr>
                        <a:t>37</a:t>
                      </a:r>
                      <a:endParaRPr lang="en-ZA" sz="10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tc>
                <a:tc>
                  <a:txBody>
                    <a:bodyPr/>
                    <a:lstStyle/>
                    <a:p>
                      <a:pPr algn="l" fontAlgn="ctr"/>
                      <a:r>
                        <a:rPr lang="en-ZA" sz="1000" u="none" strike="noStrike" dirty="0">
                          <a:effectLst/>
                          <a:latin typeface="Times New Roman" panose="02020603050405020304" pitchFamily="18" charset="0"/>
                          <a:cs typeface="Times New Roman" panose="02020603050405020304" pitchFamily="18" charset="0"/>
                        </a:rPr>
                        <a:t>              37 </a:t>
                      </a:r>
                      <a:endParaRPr lang="en-ZA" sz="10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tc>
                <a:tc>
                  <a:txBody>
                    <a:bodyPr/>
                    <a:lstStyle/>
                    <a:p>
                      <a:pPr algn="l" fontAlgn="ctr"/>
                      <a:r>
                        <a:rPr lang="en-ZA" sz="1000" u="none" strike="noStrike" dirty="0">
                          <a:effectLst/>
                          <a:latin typeface="Times New Roman" panose="02020603050405020304" pitchFamily="18" charset="0"/>
                          <a:cs typeface="Times New Roman" panose="02020603050405020304" pitchFamily="18" charset="0"/>
                        </a:rPr>
                        <a:t>              44 </a:t>
                      </a:r>
                      <a:endParaRPr lang="en-ZA" sz="10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tc>
                <a:tc>
                  <a:txBody>
                    <a:bodyPr/>
                    <a:lstStyle/>
                    <a:p>
                      <a:pPr algn="l" fontAlgn="ctr"/>
                      <a:r>
                        <a:rPr lang="en-ZA" sz="1000" u="none" strike="noStrike" dirty="0">
                          <a:effectLst/>
                          <a:latin typeface="Times New Roman" panose="02020603050405020304" pitchFamily="18" charset="0"/>
                          <a:cs typeface="Times New Roman" panose="02020603050405020304" pitchFamily="18" charset="0"/>
                        </a:rPr>
                        <a:t>            46 </a:t>
                      </a:r>
                      <a:endParaRPr lang="en-ZA" sz="10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tc>
                <a:tc>
                  <a:txBody>
                    <a:bodyPr/>
                    <a:lstStyle/>
                    <a:p>
                      <a:pPr algn="l" fontAlgn="ctr"/>
                      <a:r>
                        <a:rPr lang="en-ZA" sz="1000" u="none" strike="noStrike">
                          <a:effectLst/>
                          <a:latin typeface="Times New Roman" panose="02020603050405020304" pitchFamily="18" charset="0"/>
                          <a:cs typeface="Times New Roman" panose="02020603050405020304" pitchFamily="18" charset="0"/>
                        </a:rPr>
                        <a:t>           46 </a:t>
                      </a:r>
                      <a:endParaRPr lang="en-ZA" sz="10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tc>
                <a:extLst>
                  <a:ext uri="{0D108BD9-81ED-4DB2-BD59-A6C34878D82A}">
                    <a16:rowId xmlns:a16="http://schemas.microsoft.com/office/drawing/2014/main" xmlns="" val="1442746641"/>
                  </a:ext>
                </a:extLst>
              </a:tr>
              <a:tr h="211872">
                <a:tc>
                  <a:txBody>
                    <a:bodyPr/>
                    <a:lstStyle/>
                    <a:p>
                      <a:pPr algn="l" fontAlgn="ctr"/>
                      <a:r>
                        <a:rPr lang="en-ZA" sz="1000" u="none" strike="noStrike">
                          <a:effectLst/>
                          <a:latin typeface="Times New Roman" panose="02020603050405020304" pitchFamily="18" charset="0"/>
                          <a:cs typeface="Times New Roman" panose="02020603050405020304" pitchFamily="18" charset="0"/>
                        </a:rPr>
                        <a:t>13 – 16</a:t>
                      </a:r>
                      <a:endParaRPr lang="en-ZA" sz="10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tc>
                <a:tc>
                  <a:txBody>
                    <a:bodyPr/>
                    <a:lstStyle/>
                    <a:p>
                      <a:pPr algn="r" fontAlgn="ctr"/>
                      <a:r>
                        <a:rPr lang="en-ZA" sz="1000" u="none" strike="noStrike" dirty="0">
                          <a:effectLst/>
                          <a:latin typeface="Times New Roman" panose="02020603050405020304" pitchFamily="18" charset="0"/>
                          <a:cs typeface="Times New Roman" panose="02020603050405020304" pitchFamily="18" charset="0"/>
                        </a:rPr>
                        <a:t>58</a:t>
                      </a:r>
                      <a:endParaRPr lang="en-ZA" sz="10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tc>
                <a:tc>
                  <a:txBody>
                    <a:bodyPr/>
                    <a:lstStyle/>
                    <a:p>
                      <a:pPr algn="l" fontAlgn="ctr"/>
                      <a:r>
                        <a:rPr lang="en-ZA" sz="1000" u="none" strike="noStrike">
                          <a:effectLst/>
                          <a:latin typeface="Times New Roman" panose="02020603050405020304" pitchFamily="18" charset="0"/>
                          <a:cs typeface="Times New Roman" panose="02020603050405020304" pitchFamily="18" charset="0"/>
                        </a:rPr>
                        <a:t>              68 </a:t>
                      </a:r>
                      <a:endParaRPr lang="en-ZA" sz="10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tc>
                <a:tc>
                  <a:txBody>
                    <a:bodyPr/>
                    <a:lstStyle/>
                    <a:p>
                      <a:pPr algn="l" fontAlgn="ctr"/>
                      <a:r>
                        <a:rPr lang="en-ZA" sz="1000" u="none" strike="noStrike" dirty="0">
                          <a:effectLst/>
                          <a:latin typeface="Times New Roman" panose="02020603050405020304" pitchFamily="18" charset="0"/>
                          <a:cs typeface="Times New Roman" panose="02020603050405020304" pitchFamily="18" charset="0"/>
                        </a:rPr>
                        <a:t>              73 </a:t>
                      </a:r>
                      <a:endParaRPr lang="en-ZA" sz="10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tc>
                <a:tc>
                  <a:txBody>
                    <a:bodyPr/>
                    <a:lstStyle/>
                    <a:p>
                      <a:pPr algn="l" fontAlgn="ctr"/>
                      <a:r>
                        <a:rPr lang="en-ZA" sz="1000" u="none" strike="noStrike" dirty="0">
                          <a:effectLst/>
                          <a:latin typeface="Times New Roman" panose="02020603050405020304" pitchFamily="18" charset="0"/>
                          <a:cs typeface="Times New Roman" panose="02020603050405020304" pitchFamily="18" charset="0"/>
                        </a:rPr>
                        <a:t>            73 </a:t>
                      </a:r>
                      <a:endParaRPr lang="en-ZA" sz="10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tc>
                <a:tc>
                  <a:txBody>
                    <a:bodyPr/>
                    <a:lstStyle/>
                    <a:p>
                      <a:pPr algn="l" fontAlgn="ctr"/>
                      <a:r>
                        <a:rPr lang="en-ZA" sz="1000" u="none" strike="noStrike">
                          <a:effectLst/>
                          <a:latin typeface="Times New Roman" panose="02020603050405020304" pitchFamily="18" charset="0"/>
                          <a:cs typeface="Times New Roman" panose="02020603050405020304" pitchFamily="18" charset="0"/>
                        </a:rPr>
                        <a:t>           73 </a:t>
                      </a:r>
                      <a:endParaRPr lang="en-ZA" sz="10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tc>
                <a:extLst>
                  <a:ext uri="{0D108BD9-81ED-4DB2-BD59-A6C34878D82A}">
                    <a16:rowId xmlns:a16="http://schemas.microsoft.com/office/drawing/2014/main" xmlns="" val="2438862389"/>
                  </a:ext>
                </a:extLst>
              </a:tr>
              <a:tr h="183947">
                <a:tc>
                  <a:txBody>
                    <a:bodyPr/>
                    <a:lstStyle/>
                    <a:p>
                      <a:pPr algn="l" fontAlgn="ctr"/>
                      <a:r>
                        <a:rPr lang="en-ZA" sz="1000" u="none" strike="noStrike">
                          <a:effectLst/>
                          <a:latin typeface="Times New Roman" panose="02020603050405020304" pitchFamily="18" charset="0"/>
                          <a:cs typeface="Times New Roman" panose="02020603050405020304" pitchFamily="18" charset="0"/>
                        </a:rPr>
                        <a:t>Other</a:t>
                      </a:r>
                      <a:endParaRPr lang="en-ZA" sz="10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tc>
                <a:tc>
                  <a:txBody>
                    <a:bodyPr/>
                    <a:lstStyle/>
                    <a:p>
                      <a:pPr algn="r" fontAlgn="ctr"/>
                      <a:r>
                        <a:rPr lang="en-ZA" sz="1000" u="none" strike="noStrike" dirty="0">
                          <a:effectLst/>
                          <a:latin typeface="Times New Roman" panose="02020603050405020304" pitchFamily="18" charset="0"/>
                          <a:cs typeface="Times New Roman" panose="02020603050405020304" pitchFamily="18" charset="0"/>
                        </a:rPr>
                        <a:t>2</a:t>
                      </a:r>
                      <a:endParaRPr lang="en-ZA" sz="10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tc>
                <a:tc>
                  <a:txBody>
                    <a:bodyPr/>
                    <a:lstStyle/>
                    <a:p>
                      <a:pPr algn="l" fontAlgn="ctr"/>
                      <a:r>
                        <a:rPr lang="en-ZA" sz="1000" u="none" strike="noStrike" dirty="0">
                          <a:effectLst/>
                          <a:latin typeface="Times New Roman" panose="02020603050405020304" pitchFamily="18" charset="0"/>
                          <a:cs typeface="Times New Roman" panose="02020603050405020304" pitchFamily="18" charset="0"/>
                        </a:rPr>
                        <a:t>                2 </a:t>
                      </a:r>
                      <a:endParaRPr lang="en-ZA" sz="10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tc>
                <a:tc>
                  <a:txBody>
                    <a:bodyPr/>
                    <a:lstStyle/>
                    <a:p>
                      <a:pPr algn="l" fontAlgn="ctr"/>
                      <a:r>
                        <a:rPr lang="en-ZA" sz="1000" u="none" strike="noStrike" dirty="0">
                          <a:effectLst/>
                          <a:latin typeface="Times New Roman" panose="02020603050405020304" pitchFamily="18" charset="0"/>
                          <a:cs typeface="Times New Roman" panose="02020603050405020304" pitchFamily="18" charset="0"/>
                        </a:rPr>
                        <a:t>                2 </a:t>
                      </a:r>
                      <a:endParaRPr lang="en-ZA" sz="10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tc>
                <a:tc>
                  <a:txBody>
                    <a:bodyPr/>
                    <a:lstStyle/>
                    <a:p>
                      <a:pPr algn="l" fontAlgn="ctr"/>
                      <a:r>
                        <a:rPr lang="en-ZA" sz="1000" u="none" strike="noStrike" dirty="0">
                          <a:effectLst/>
                          <a:latin typeface="Times New Roman" panose="02020603050405020304" pitchFamily="18" charset="0"/>
                          <a:cs typeface="Times New Roman" panose="02020603050405020304" pitchFamily="18" charset="0"/>
                        </a:rPr>
                        <a:t>              2 </a:t>
                      </a:r>
                      <a:endParaRPr lang="en-ZA" sz="10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tc>
                <a:tc>
                  <a:txBody>
                    <a:bodyPr/>
                    <a:lstStyle/>
                    <a:p>
                      <a:pPr algn="l" fontAlgn="ctr"/>
                      <a:r>
                        <a:rPr lang="en-ZA" sz="1000" u="none" strike="noStrike">
                          <a:effectLst/>
                          <a:latin typeface="Times New Roman" panose="02020603050405020304" pitchFamily="18" charset="0"/>
                          <a:cs typeface="Times New Roman" panose="02020603050405020304" pitchFamily="18" charset="0"/>
                        </a:rPr>
                        <a:t>             2 </a:t>
                      </a:r>
                      <a:endParaRPr lang="en-ZA" sz="10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tc>
                <a:extLst>
                  <a:ext uri="{0D108BD9-81ED-4DB2-BD59-A6C34878D82A}">
                    <a16:rowId xmlns:a16="http://schemas.microsoft.com/office/drawing/2014/main" xmlns="" val="2585218952"/>
                  </a:ext>
                </a:extLst>
              </a:tr>
              <a:tr h="183947">
                <a:tc>
                  <a:txBody>
                    <a:bodyPr/>
                    <a:lstStyle/>
                    <a:p>
                      <a:pPr algn="l" fontAlgn="ctr"/>
                      <a:r>
                        <a:rPr lang="en-ZA" sz="1000" u="none" strike="noStrike">
                          <a:effectLst/>
                          <a:latin typeface="Times New Roman" panose="02020603050405020304" pitchFamily="18" charset="0"/>
                          <a:cs typeface="Times New Roman" panose="02020603050405020304" pitchFamily="18" charset="0"/>
                        </a:rPr>
                        <a:t>Total</a:t>
                      </a:r>
                      <a:endParaRPr lang="en-ZA" sz="10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tc>
                <a:tc>
                  <a:txBody>
                    <a:bodyPr/>
                    <a:lstStyle/>
                    <a:p>
                      <a:pPr algn="r" fontAlgn="ctr"/>
                      <a:r>
                        <a:rPr lang="en-ZA" sz="1000" u="none" strike="noStrike" dirty="0">
                          <a:effectLst/>
                          <a:latin typeface="Times New Roman" panose="02020603050405020304" pitchFamily="18" charset="0"/>
                          <a:cs typeface="Times New Roman" panose="02020603050405020304" pitchFamily="18" charset="0"/>
                        </a:rPr>
                        <a:t>187</a:t>
                      </a:r>
                      <a:endParaRPr lang="en-ZA" sz="10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tc>
                <a:tc>
                  <a:txBody>
                    <a:bodyPr/>
                    <a:lstStyle/>
                    <a:p>
                      <a:pPr algn="l" fontAlgn="ctr"/>
                      <a:r>
                        <a:rPr lang="en-ZA" sz="1000" u="none" strike="noStrike">
                          <a:effectLst/>
                          <a:latin typeface="Times New Roman" panose="02020603050405020304" pitchFamily="18" charset="0"/>
                          <a:cs typeface="Times New Roman" panose="02020603050405020304" pitchFamily="18" charset="0"/>
                        </a:rPr>
                        <a:t>           200 </a:t>
                      </a:r>
                      <a:endParaRPr lang="en-ZA" sz="10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tc>
                <a:tc>
                  <a:txBody>
                    <a:bodyPr/>
                    <a:lstStyle/>
                    <a:p>
                      <a:pPr algn="r" fontAlgn="ctr"/>
                      <a:r>
                        <a:rPr lang="en-ZA" sz="1000" u="none" strike="noStrike" dirty="0">
                          <a:effectLst/>
                          <a:latin typeface="Times New Roman" panose="02020603050405020304" pitchFamily="18" charset="0"/>
                          <a:cs typeface="Times New Roman" panose="02020603050405020304" pitchFamily="18" charset="0"/>
                        </a:rPr>
                        <a:t>216</a:t>
                      </a:r>
                      <a:endParaRPr lang="en-ZA" sz="10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tc>
                <a:tc>
                  <a:txBody>
                    <a:bodyPr/>
                    <a:lstStyle/>
                    <a:p>
                      <a:pPr algn="r" fontAlgn="ctr"/>
                      <a:r>
                        <a:rPr lang="en-ZA" sz="1000" u="none" strike="noStrike" dirty="0">
                          <a:effectLst/>
                          <a:latin typeface="Times New Roman" panose="02020603050405020304" pitchFamily="18" charset="0"/>
                          <a:cs typeface="Times New Roman" panose="02020603050405020304" pitchFamily="18" charset="0"/>
                        </a:rPr>
                        <a:t>218</a:t>
                      </a:r>
                      <a:endParaRPr lang="en-ZA" sz="10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tc>
                <a:tc>
                  <a:txBody>
                    <a:bodyPr/>
                    <a:lstStyle/>
                    <a:p>
                      <a:pPr algn="r" fontAlgn="ctr"/>
                      <a:r>
                        <a:rPr lang="en-ZA" sz="1000" u="none" strike="noStrike" dirty="0">
                          <a:effectLst/>
                          <a:latin typeface="Times New Roman" panose="02020603050405020304" pitchFamily="18" charset="0"/>
                          <a:cs typeface="Times New Roman" panose="02020603050405020304" pitchFamily="18" charset="0"/>
                        </a:rPr>
                        <a:t>218</a:t>
                      </a:r>
                      <a:endParaRPr lang="en-ZA" sz="10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tc>
                <a:extLst>
                  <a:ext uri="{0D108BD9-81ED-4DB2-BD59-A6C34878D82A}">
                    <a16:rowId xmlns:a16="http://schemas.microsoft.com/office/drawing/2014/main" xmlns="" val="3033701352"/>
                  </a:ext>
                </a:extLst>
              </a:tr>
            </a:tbl>
          </a:graphicData>
        </a:graphic>
      </p:graphicFrame>
      <p:graphicFrame>
        <p:nvGraphicFramePr>
          <p:cNvPr id="7" name="Table 6">
            <a:extLst>
              <a:ext uri="{FF2B5EF4-FFF2-40B4-BE49-F238E27FC236}">
                <a16:creationId xmlns:a16="http://schemas.microsoft.com/office/drawing/2014/main" xmlns="" id="{DF065CDE-9D0C-D3E3-6E0D-4B3C4FEAD777}"/>
              </a:ext>
            </a:extLst>
          </p:cNvPr>
          <p:cNvGraphicFramePr>
            <a:graphicFrameLocks noGrp="1"/>
          </p:cNvGraphicFramePr>
          <p:nvPr>
            <p:extLst>
              <p:ext uri="{D42A27DB-BD31-4B8C-83A1-F6EECF244321}">
                <p14:modId xmlns:p14="http://schemas.microsoft.com/office/powerpoint/2010/main" xmlns="" val="2691800250"/>
              </p:ext>
            </p:extLst>
          </p:nvPr>
        </p:nvGraphicFramePr>
        <p:xfrm>
          <a:off x="663029" y="4017940"/>
          <a:ext cx="4335149" cy="1977080"/>
        </p:xfrm>
        <a:graphic>
          <a:graphicData uri="http://schemas.openxmlformats.org/drawingml/2006/table">
            <a:tbl>
              <a:tblPr>
                <a:tableStyleId>{0505E3EF-67EA-436B-97B2-0124C06EBD24}</a:tableStyleId>
              </a:tblPr>
              <a:tblGrid>
                <a:gridCol w="827747">
                  <a:extLst>
                    <a:ext uri="{9D8B030D-6E8A-4147-A177-3AD203B41FA5}">
                      <a16:colId xmlns:a16="http://schemas.microsoft.com/office/drawing/2014/main" xmlns="" val="3890850501"/>
                    </a:ext>
                  </a:extLst>
                </a:gridCol>
                <a:gridCol w="771629">
                  <a:extLst>
                    <a:ext uri="{9D8B030D-6E8A-4147-A177-3AD203B41FA5}">
                      <a16:colId xmlns:a16="http://schemas.microsoft.com/office/drawing/2014/main" xmlns="" val="2016742925"/>
                    </a:ext>
                  </a:extLst>
                </a:gridCol>
                <a:gridCol w="715510">
                  <a:extLst>
                    <a:ext uri="{9D8B030D-6E8A-4147-A177-3AD203B41FA5}">
                      <a16:colId xmlns:a16="http://schemas.microsoft.com/office/drawing/2014/main" xmlns="" val="901281296"/>
                    </a:ext>
                  </a:extLst>
                </a:gridCol>
                <a:gridCol w="729539">
                  <a:extLst>
                    <a:ext uri="{9D8B030D-6E8A-4147-A177-3AD203B41FA5}">
                      <a16:colId xmlns:a16="http://schemas.microsoft.com/office/drawing/2014/main" xmlns="" val="942151003"/>
                    </a:ext>
                  </a:extLst>
                </a:gridCol>
                <a:gridCol w="659391">
                  <a:extLst>
                    <a:ext uri="{9D8B030D-6E8A-4147-A177-3AD203B41FA5}">
                      <a16:colId xmlns:a16="http://schemas.microsoft.com/office/drawing/2014/main" xmlns="" val="876005075"/>
                    </a:ext>
                  </a:extLst>
                </a:gridCol>
                <a:gridCol w="631333">
                  <a:extLst>
                    <a:ext uri="{9D8B030D-6E8A-4147-A177-3AD203B41FA5}">
                      <a16:colId xmlns:a16="http://schemas.microsoft.com/office/drawing/2014/main" xmlns="" val="3938420556"/>
                    </a:ext>
                  </a:extLst>
                </a:gridCol>
              </a:tblGrid>
              <a:tr h="199442">
                <a:tc>
                  <a:txBody>
                    <a:bodyPr/>
                    <a:lstStyle/>
                    <a:p>
                      <a:pPr algn="l" fontAlgn="t"/>
                      <a:r>
                        <a:rPr lang="en-ZA" sz="1100" b="1" u="none" strike="noStrike">
                          <a:effectLst/>
                          <a:latin typeface="Times New Roman" panose="02020603050405020304" pitchFamily="18" charset="0"/>
                          <a:cs typeface="Times New Roman" panose="02020603050405020304" pitchFamily="18" charset="0"/>
                        </a:rPr>
                        <a:t> </a:t>
                      </a:r>
                      <a:endParaRPr lang="en-ZA" sz="1100" b="1" i="1"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tc>
                <a:tc>
                  <a:txBody>
                    <a:bodyPr/>
                    <a:lstStyle/>
                    <a:p>
                      <a:pPr algn="ctr" fontAlgn="t"/>
                      <a:r>
                        <a:rPr lang="en-ZA" sz="1100" b="1" u="none" strike="noStrike" dirty="0">
                          <a:effectLst/>
                          <a:latin typeface="Times New Roman" panose="02020603050405020304" pitchFamily="18" charset="0"/>
                          <a:cs typeface="Times New Roman" panose="02020603050405020304" pitchFamily="18" charset="0"/>
                        </a:rPr>
                        <a:t>2020/21</a:t>
                      </a:r>
                      <a:endParaRPr lang="en-ZA" sz="11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tc>
                <a:tc>
                  <a:txBody>
                    <a:bodyPr/>
                    <a:lstStyle/>
                    <a:p>
                      <a:pPr algn="ctr" fontAlgn="t"/>
                      <a:r>
                        <a:rPr lang="en-ZA" sz="1100" b="1" u="none" strike="noStrike" dirty="0">
                          <a:effectLst/>
                          <a:latin typeface="Times New Roman" panose="02020603050405020304" pitchFamily="18" charset="0"/>
                          <a:cs typeface="Times New Roman" panose="02020603050405020304" pitchFamily="18" charset="0"/>
                        </a:rPr>
                        <a:t>2021/22</a:t>
                      </a:r>
                      <a:endParaRPr lang="en-ZA" sz="11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tc>
                <a:tc>
                  <a:txBody>
                    <a:bodyPr/>
                    <a:lstStyle/>
                    <a:p>
                      <a:pPr algn="ctr" fontAlgn="t"/>
                      <a:r>
                        <a:rPr lang="en-ZA" sz="1100" b="1" u="none" strike="noStrike" dirty="0">
                          <a:effectLst/>
                          <a:latin typeface="Times New Roman" panose="02020603050405020304" pitchFamily="18" charset="0"/>
                          <a:cs typeface="Times New Roman" panose="02020603050405020304" pitchFamily="18" charset="0"/>
                        </a:rPr>
                        <a:t>2022/23</a:t>
                      </a:r>
                      <a:endParaRPr lang="en-ZA" sz="11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tc>
                <a:tc>
                  <a:txBody>
                    <a:bodyPr/>
                    <a:lstStyle/>
                    <a:p>
                      <a:pPr algn="ctr" fontAlgn="t"/>
                      <a:r>
                        <a:rPr lang="en-ZA" sz="1100" b="1" u="none" strike="noStrike">
                          <a:effectLst/>
                          <a:latin typeface="Times New Roman" panose="02020603050405020304" pitchFamily="18" charset="0"/>
                          <a:cs typeface="Times New Roman" panose="02020603050405020304" pitchFamily="18" charset="0"/>
                        </a:rPr>
                        <a:t>2023/24</a:t>
                      </a:r>
                      <a:endParaRPr lang="en-ZA" sz="1100" b="1"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tc>
                <a:tc>
                  <a:txBody>
                    <a:bodyPr/>
                    <a:lstStyle/>
                    <a:p>
                      <a:pPr algn="ctr" fontAlgn="t"/>
                      <a:r>
                        <a:rPr lang="en-ZA" sz="1100" b="1" u="none" strike="noStrike">
                          <a:effectLst/>
                          <a:latin typeface="Times New Roman" panose="02020603050405020304" pitchFamily="18" charset="0"/>
                          <a:cs typeface="Times New Roman" panose="02020603050405020304" pitchFamily="18" charset="0"/>
                        </a:rPr>
                        <a:t>2024/25</a:t>
                      </a:r>
                      <a:endParaRPr lang="en-ZA" sz="1100" b="1"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tc>
                <a:extLst>
                  <a:ext uri="{0D108BD9-81ED-4DB2-BD59-A6C34878D82A}">
                    <a16:rowId xmlns:a16="http://schemas.microsoft.com/office/drawing/2014/main" xmlns="" val="1625139435"/>
                  </a:ext>
                </a:extLst>
              </a:tr>
              <a:tr h="580986">
                <a:tc>
                  <a:txBody>
                    <a:bodyPr/>
                    <a:lstStyle/>
                    <a:p>
                      <a:pPr algn="l" fontAlgn="ctr"/>
                      <a:r>
                        <a:rPr lang="en-ZA" sz="1100" b="1" u="none" strike="noStrike" dirty="0">
                          <a:effectLst/>
                          <a:latin typeface="Times New Roman" panose="02020603050405020304" pitchFamily="18" charset="0"/>
                          <a:cs typeface="Times New Roman" panose="02020603050405020304" pitchFamily="18" charset="0"/>
                        </a:rPr>
                        <a:t>Personnel costs          R million </a:t>
                      </a:r>
                      <a:endParaRPr lang="en-ZA" sz="11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tc>
                <a:tc>
                  <a:txBody>
                    <a:bodyPr/>
                    <a:lstStyle/>
                    <a:p>
                      <a:pPr algn="ctr" fontAlgn="ctr"/>
                      <a:r>
                        <a:rPr lang="en-ZA" sz="1100" b="1" u="none" strike="noStrike" dirty="0">
                          <a:effectLst/>
                          <a:latin typeface="Times New Roman" panose="02020603050405020304" pitchFamily="18" charset="0"/>
                          <a:cs typeface="Times New Roman" panose="02020603050405020304" pitchFamily="18" charset="0"/>
                        </a:rPr>
                        <a:t>Actual cost</a:t>
                      </a:r>
                      <a:endParaRPr lang="en-ZA" sz="11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tc>
                <a:tc>
                  <a:txBody>
                    <a:bodyPr/>
                    <a:lstStyle/>
                    <a:p>
                      <a:pPr algn="ctr" fontAlgn="ctr"/>
                      <a:r>
                        <a:rPr lang="en-ZA" sz="1100" b="1" u="none" strike="noStrike" dirty="0">
                          <a:effectLst/>
                          <a:latin typeface="Times New Roman" panose="02020603050405020304" pitchFamily="18" charset="0"/>
                          <a:cs typeface="Times New Roman" panose="02020603050405020304" pitchFamily="18" charset="0"/>
                        </a:rPr>
                        <a:t>Revised cost estimate</a:t>
                      </a:r>
                      <a:endParaRPr lang="en-ZA" sz="11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tc>
                <a:tc gridSpan="3">
                  <a:txBody>
                    <a:bodyPr/>
                    <a:lstStyle/>
                    <a:p>
                      <a:pPr algn="ctr" fontAlgn="ctr"/>
                      <a:r>
                        <a:rPr lang="en-ZA" sz="1100" b="1" u="none" strike="noStrike" dirty="0">
                          <a:effectLst/>
                          <a:latin typeface="Times New Roman" panose="02020603050405020304" pitchFamily="18" charset="0"/>
                          <a:cs typeface="Times New Roman" panose="02020603050405020304" pitchFamily="18" charset="0"/>
                        </a:rPr>
                        <a:t>Medium-term estimate </a:t>
                      </a:r>
                      <a:endParaRPr lang="en-ZA" sz="11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tc>
                <a:tc hMerge="1">
                  <a:txBody>
                    <a:bodyPr/>
                    <a:lstStyle/>
                    <a:p>
                      <a:endParaRPr lang="en-ZA"/>
                    </a:p>
                  </a:txBody>
                  <a:tcPr/>
                </a:tc>
                <a:tc hMerge="1">
                  <a:txBody>
                    <a:bodyPr/>
                    <a:lstStyle/>
                    <a:p>
                      <a:endParaRPr lang="en-ZA"/>
                    </a:p>
                  </a:txBody>
                  <a:tcPr/>
                </a:tc>
                <a:extLst>
                  <a:ext uri="{0D108BD9-81ED-4DB2-BD59-A6C34878D82A}">
                    <a16:rowId xmlns:a16="http://schemas.microsoft.com/office/drawing/2014/main" xmlns="" val="743794803"/>
                  </a:ext>
                </a:extLst>
              </a:tr>
              <a:tr h="199442">
                <a:tc>
                  <a:txBody>
                    <a:bodyPr/>
                    <a:lstStyle/>
                    <a:p>
                      <a:pPr algn="l" fontAlgn="ctr"/>
                      <a:r>
                        <a:rPr lang="en-ZA" sz="1100" u="none" strike="noStrike">
                          <a:effectLst/>
                          <a:latin typeface="Times New Roman" panose="02020603050405020304" pitchFamily="18" charset="0"/>
                          <a:cs typeface="Times New Roman" panose="02020603050405020304" pitchFamily="18" charset="0"/>
                        </a:rPr>
                        <a:t>1 – 6</a:t>
                      </a:r>
                      <a:endParaRPr lang="en-ZA" sz="11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tc>
                <a:tc>
                  <a:txBody>
                    <a:bodyPr/>
                    <a:lstStyle/>
                    <a:p>
                      <a:pPr algn="r" fontAlgn="ctr"/>
                      <a:r>
                        <a:rPr lang="en-ZA" sz="1100" u="none" strike="noStrike" dirty="0">
                          <a:effectLst/>
                          <a:latin typeface="Times New Roman" panose="02020603050405020304" pitchFamily="18" charset="0"/>
                          <a:cs typeface="Times New Roman" panose="02020603050405020304" pitchFamily="18" charset="0"/>
                        </a:rPr>
                        <a:t>4.4</a:t>
                      </a:r>
                      <a:endParaRPr lang="en-ZA" sz="11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tc>
                <a:tc>
                  <a:txBody>
                    <a:bodyPr/>
                    <a:lstStyle/>
                    <a:p>
                      <a:pPr algn="l" fontAlgn="ctr"/>
                      <a:r>
                        <a:rPr lang="en-ZA" sz="1100" u="none" strike="noStrike" dirty="0">
                          <a:effectLst/>
                          <a:latin typeface="Times New Roman" panose="02020603050405020304" pitchFamily="18" charset="0"/>
                          <a:cs typeface="Times New Roman" panose="02020603050405020304" pitchFamily="18" charset="0"/>
                        </a:rPr>
                        <a:t>            4.6 </a:t>
                      </a:r>
                      <a:endParaRPr lang="en-ZA" sz="11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tc>
                <a:tc>
                  <a:txBody>
                    <a:bodyPr/>
                    <a:lstStyle/>
                    <a:p>
                      <a:pPr algn="l" fontAlgn="ctr"/>
                      <a:r>
                        <a:rPr lang="en-ZA" sz="1100" u="none" strike="noStrike">
                          <a:effectLst/>
                          <a:latin typeface="Times New Roman" panose="02020603050405020304" pitchFamily="18" charset="0"/>
                          <a:cs typeface="Times New Roman" panose="02020603050405020304" pitchFamily="18" charset="0"/>
                        </a:rPr>
                        <a:t>             5.2 </a:t>
                      </a:r>
                      <a:endParaRPr lang="en-ZA" sz="11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tc>
                <a:tc>
                  <a:txBody>
                    <a:bodyPr/>
                    <a:lstStyle/>
                    <a:p>
                      <a:pPr algn="l" fontAlgn="ctr"/>
                      <a:r>
                        <a:rPr lang="en-ZA" sz="1100" u="none" strike="noStrike">
                          <a:effectLst/>
                          <a:latin typeface="Times New Roman" panose="02020603050405020304" pitchFamily="18" charset="0"/>
                          <a:cs typeface="Times New Roman" panose="02020603050405020304" pitchFamily="18" charset="0"/>
                        </a:rPr>
                        <a:t>           5.1 </a:t>
                      </a:r>
                      <a:endParaRPr lang="en-ZA" sz="11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tc>
                <a:tc>
                  <a:txBody>
                    <a:bodyPr/>
                    <a:lstStyle/>
                    <a:p>
                      <a:pPr algn="l" fontAlgn="ctr"/>
                      <a:r>
                        <a:rPr lang="en-ZA" sz="1100" u="none" strike="noStrike">
                          <a:effectLst/>
                          <a:latin typeface="Times New Roman" panose="02020603050405020304" pitchFamily="18" charset="0"/>
                          <a:cs typeface="Times New Roman" panose="02020603050405020304" pitchFamily="18" charset="0"/>
                        </a:rPr>
                        <a:t>          5.3 </a:t>
                      </a:r>
                      <a:endParaRPr lang="en-ZA" sz="11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tc>
                <a:extLst>
                  <a:ext uri="{0D108BD9-81ED-4DB2-BD59-A6C34878D82A}">
                    <a16:rowId xmlns:a16="http://schemas.microsoft.com/office/drawing/2014/main" xmlns="" val="1100861960"/>
                  </a:ext>
                </a:extLst>
              </a:tr>
              <a:tr h="199442">
                <a:tc>
                  <a:txBody>
                    <a:bodyPr/>
                    <a:lstStyle/>
                    <a:p>
                      <a:pPr algn="l" fontAlgn="ctr"/>
                      <a:r>
                        <a:rPr lang="en-ZA" sz="1100" u="none" strike="noStrike">
                          <a:effectLst/>
                          <a:latin typeface="Times New Roman" panose="02020603050405020304" pitchFamily="18" charset="0"/>
                          <a:cs typeface="Times New Roman" panose="02020603050405020304" pitchFamily="18" charset="0"/>
                        </a:rPr>
                        <a:t>7 – 10</a:t>
                      </a:r>
                      <a:endParaRPr lang="en-ZA" sz="11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tc>
                <a:tc>
                  <a:txBody>
                    <a:bodyPr/>
                    <a:lstStyle/>
                    <a:p>
                      <a:pPr algn="r" fontAlgn="ctr"/>
                      <a:r>
                        <a:rPr lang="en-ZA" sz="1100" u="none" strike="noStrike" dirty="0">
                          <a:effectLst/>
                          <a:latin typeface="Times New Roman" panose="02020603050405020304" pitchFamily="18" charset="0"/>
                          <a:cs typeface="Times New Roman" panose="02020603050405020304" pitchFamily="18" charset="0"/>
                        </a:rPr>
                        <a:t>34.7</a:t>
                      </a:r>
                      <a:endParaRPr lang="en-ZA" sz="11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tc>
                <a:tc>
                  <a:txBody>
                    <a:bodyPr/>
                    <a:lstStyle/>
                    <a:p>
                      <a:pPr algn="l" fontAlgn="ctr"/>
                      <a:r>
                        <a:rPr lang="en-ZA" sz="1100" u="none" strike="noStrike" dirty="0">
                          <a:effectLst/>
                          <a:latin typeface="Times New Roman" panose="02020603050405020304" pitchFamily="18" charset="0"/>
                          <a:cs typeface="Times New Roman" panose="02020603050405020304" pitchFamily="18" charset="0"/>
                        </a:rPr>
                        <a:t>          38.8 </a:t>
                      </a:r>
                      <a:endParaRPr lang="en-ZA" sz="11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tc>
                <a:tc>
                  <a:txBody>
                    <a:bodyPr/>
                    <a:lstStyle/>
                    <a:p>
                      <a:pPr algn="l" fontAlgn="ctr"/>
                      <a:r>
                        <a:rPr lang="en-ZA" sz="1100" u="none" strike="noStrike">
                          <a:effectLst/>
                          <a:latin typeface="Times New Roman" panose="02020603050405020304" pitchFamily="18" charset="0"/>
                          <a:cs typeface="Times New Roman" panose="02020603050405020304" pitchFamily="18" charset="0"/>
                        </a:rPr>
                        <a:t>           40.9 </a:t>
                      </a:r>
                      <a:endParaRPr lang="en-ZA" sz="11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tc>
                <a:tc>
                  <a:txBody>
                    <a:bodyPr/>
                    <a:lstStyle/>
                    <a:p>
                      <a:pPr algn="l" fontAlgn="ctr"/>
                      <a:r>
                        <a:rPr lang="en-ZA" sz="1100" u="none" strike="noStrike">
                          <a:effectLst/>
                          <a:latin typeface="Times New Roman" panose="02020603050405020304" pitchFamily="18" charset="0"/>
                          <a:cs typeface="Times New Roman" panose="02020603050405020304" pitchFamily="18" charset="0"/>
                        </a:rPr>
                        <a:t>        40.3 </a:t>
                      </a:r>
                      <a:endParaRPr lang="en-ZA" sz="11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tc>
                <a:tc>
                  <a:txBody>
                    <a:bodyPr/>
                    <a:lstStyle/>
                    <a:p>
                      <a:pPr algn="l" fontAlgn="ctr"/>
                      <a:r>
                        <a:rPr lang="en-ZA" sz="1100" u="none" strike="noStrike">
                          <a:effectLst/>
                          <a:latin typeface="Times New Roman" panose="02020603050405020304" pitchFamily="18" charset="0"/>
                          <a:cs typeface="Times New Roman" panose="02020603050405020304" pitchFamily="18" charset="0"/>
                        </a:rPr>
                        <a:t>        42.2 </a:t>
                      </a:r>
                      <a:endParaRPr lang="en-ZA" sz="11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tc>
                <a:extLst>
                  <a:ext uri="{0D108BD9-81ED-4DB2-BD59-A6C34878D82A}">
                    <a16:rowId xmlns:a16="http://schemas.microsoft.com/office/drawing/2014/main" xmlns="" val="4128270630"/>
                  </a:ext>
                </a:extLst>
              </a:tr>
              <a:tr h="199442">
                <a:tc>
                  <a:txBody>
                    <a:bodyPr/>
                    <a:lstStyle/>
                    <a:p>
                      <a:pPr algn="l" fontAlgn="ctr"/>
                      <a:r>
                        <a:rPr lang="en-ZA" sz="1100" u="none" strike="noStrike">
                          <a:effectLst/>
                          <a:latin typeface="Times New Roman" panose="02020603050405020304" pitchFamily="18" charset="0"/>
                          <a:cs typeface="Times New Roman" panose="02020603050405020304" pitchFamily="18" charset="0"/>
                        </a:rPr>
                        <a:t>11 – 12</a:t>
                      </a:r>
                      <a:endParaRPr lang="en-ZA" sz="11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tc>
                <a:tc>
                  <a:txBody>
                    <a:bodyPr/>
                    <a:lstStyle/>
                    <a:p>
                      <a:pPr algn="r" fontAlgn="ctr"/>
                      <a:r>
                        <a:rPr lang="en-ZA" sz="1100" u="none" strike="noStrike" dirty="0">
                          <a:effectLst/>
                          <a:latin typeface="Times New Roman" panose="02020603050405020304" pitchFamily="18" charset="0"/>
                          <a:cs typeface="Times New Roman" panose="02020603050405020304" pitchFamily="18" charset="0"/>
                        </a:rPr>
                        <a:t>32.4</a:t>
                      </a:r>
                      <a:endParaRPr lang="en-ZA" sz="11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tc>
                <a:tc>
                  <a:txBody>
                    <a:bodyPr/>
                    <a:lstStyle/>
                    <a:p>
                      <a:pPr algn="l" fontAlgn="ctr"/>
                      <a:r>
                        <a:rPr lang="en-ZA" sz="1100" u="none" strike="noStrike">
                          <a:effectLst/>
                          <a:latin typeface="Times New Roman" panose="02020603050405020304" pitchFamily="18" charset="0"/>
                          <a:cs typeface="Times New Roman" panose="02020603050405020304" pitchFamily="18" charset="0"/>
                        </a:rPr>
                        <a:t>          34.2 </a:t>
                      </a:r>
                      <a:endParaRPr lang="en-ZA" sz="11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tc>
                <a:tc>
                  <a:txBody>
                    <a:bodyPr/>
                    <a:lstStyle/>
                    <a:p>
                      <a:pPr algn="l" fontAlgn="ctr"/>
                      <a:r>
                        <a:rPr lang="en-ZA" sz="1100" u="none" strike="noStrike" dirty="0">
                          <a:effectLst/>
                          <a:latin typeface="Times New Roman" panose="02020603050405020304" pitchFamily="18" charset="0"/>
                          <a:cs typeface="Times New Roman" panose="02020603050405020304" pitchFamily="18" charset="0"/>
                        </a:rPr>
                        <a:t>           41.6 </a:t>
                      </a:r>
                      <a:endParaRPr lang="en-ZA" sz="11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tc>
                <a:tc>
                  <a:txBody>
                    <a:bodyPr/>
                    <a:lstStyle/>
                    <a:p>
                      <a:pPr algn="l" fontAlgn="ctr"/>
                      <a:r>
                        <a:rPr lang="en-ZA" sz="1100" u="none" strike="noStrike">
                          <a:effectLst/>
                          <a:latin typeface="Times New Roman" panose="02020603050405020304" pitchFamily="18" charset="0"/>
                          <a:cs typeface="Times New Roman" panose="02020603050405020304" pitchFamily="18" charset="0"/>
                        </a:rPr>
                        <a:t>        43.3 </a:t>
                      </a:r>
                      <a:endParaRPr lang="en-ZA" sz="11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tc>
                <a:tc>
                  <a:txBody>
                    <a:bodyPr/>
                    <a:lstStyle/>
                    <a:p>
                      <a:pPr algn="l" fontAlgn="ctr"/>
                      <a:r>
                        <a:rPr lang="en-ZA" sz="1100" u="none" strike="noStrike">
                          <a:effectLst/>
                          <a:latin typeface="Times New Roman" panose="02020603050405020304" pitchFamily="18" charset="0"/>
                          <a:cs typeface="Times New Roman" panose="02020603050405020304" pitchFamily="18" charset="0"/>
                        </a:rPr>
                        <a:t>        45.2 </a:t>
                      </a:r>
                      <a:endParaRPr lang="en-ZA" sz="11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tc>
                <a:extLst>
                  <a:ext uri="{0D108BD9-81ED-4DB2-BD59-A6C34878D82A}">
                    <a16:rowId xmlns:a16="http://schemas.microsoft.com/office/drawing/2014/main" xmlns="" val="1802968253"/>
                  </a:ext>
                </a:extLst>
              </a:tr>
              <a:tr h="199442">
                <a:tc>
                  <a:txBody>
                    <a:bodyPr/>
                    <a:lstStyle/>
                    <a:p>
                      <a:pPr algn="l" fontAlgn="ctr"/>
                      <a:r>
                        <a:rPr lang="en-ZA" sz="1100" u="none" strike="noStrike">
                          <a:effectLst/>
                          <a:latin typeface="Times New Roman" panose="02020603050405020304" pitchFamily="18" charset="0"/>
                          <a:cs typeface="Times New Roman" panose="02020603050405020304" pitchFamily="18" charset="0"/>
                        </a:rPr>
                        <a:t>13 – 16</a:t>
                      </a:r>
                      <a:endParaRPr lang="en-ZA" sz="11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tc>
                <a:tc>
                  <a:txBody>
                    <a:bodyPr/>
                    <a:lstStyle/>
                    <a:p>
                      <a:pPr algn="r" fontAlgn="ctr"/>
                      <a:r>
                        <a:rPr lang="en-ZA" sz="1100" u="none" strike="noStrike" dirty="0">
                          <a:effectLst/>
                          <a:latin typeface="Times New Roman" panose="02020603050405020304" pitchFamily="18" charset="0"/>
                          <a:cs typeface="Times New Roman" panose="02020603050405020304" pitchFamily="18" charset="0"/>
                        </a:rPr>
                        <a:t>69.7</a:t>
                      </a:r>
                      <a:endParaRPr lang="en-ZA" sz="11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tc>
                <a:tc>
                  <a:txBody>
                    <a:bodyPr/>
                    <a:lstStyle/>
                    <a:p>
                      <a:pPr algn="l" fontAlgn="ctr"/>
                      <a:r>
                        <a:rPr lang="en-ZA" sz="1100" u="none" strike="noStrike" dirty="0">
                          <a:effectLst/>
                          <a:latin typeface="Times New Roman" panose="02020603050405020304" pitchFamily="18" charset="0"/>
                          <a:cs typeface="Times New Roman" panose="02020603050405020304" pitchFamily="18" charset="0"/>
                        </a:rPr>
                        <a:t>          77.0 </a:t>
                      </a:r>
                      <a:endParaRPr lang="en-ZA" sz="11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tc>
                <a:tc>
                  <a:txBody>
                    <a:bodyPr/>
                    <a:lstStyle/>
                    <a:p>
                      <a:pPr algn="l" fontAlgn="ctr"/>
                      <a:r>
                        <a:rPr lang="en-ZA" sz="1100" u="none" strike="noStrike">
                          <a:effectLst/>
                          <a:latin typeface="Times New Roman" panose="02020603050405020304" pitchFamily="18" charset="0"/>
                          <a:cs typeface="Times New Roman" panose="02020603050405020304" pitchFamily="18" charset="0"/>
                        </a:rPr>
                        <a:t>           85.2 </a:t>
                      </a:r>
                      <a:endParaRPr lang="en-ZA" sz="11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tc>
                <a:tc>
                  <a:txBody>
                    <a:bodyPr/>
                    <a:lstStyle/>
                    <a:p>
                      <a:pPr algn="l" fontAlgn="ctr"/>
                      <a:r>
                        <a:rPr lang="en-ZA" sz="1100" u="none" strike="noStrike">
                          <a:effectLst/>
                          <a:latin typeface="Times New Roman" panose="02020603050405020304" pitchFamily="18" charset="0"/>
                          <a:cs typeface="Times New Roman" panose="02020603050405020304" pitchFamily="18" charset="0"/>
                        </a:rPr>
                        <a:t>        86.7 </a:t>
                      </a:r>
                      <a:endParaRPr lang="en-ZA" sz="11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tc>
                <a:tc>
                  <a:txBody>
                    <a:bodyPr/>
                    <a:lstStyle/>
                    <a:p>
                      <a:pPr algn="l" fontAlgn="ctr"/>
                      <a:r>
                        <a:rPr lang="en-ZA" sz="1100" u="none" strike="noStrike">
                          <a:effectLst/>
                          <a:latin typeface="Times New Roman" panose="02020603050405020304" pitchFamily="18" charset="0"/>
                          <a:cs typeface="Times New Roman" panose="02020603050405020304" pitchFamily="18" charset="0"/>
                        </a:rPr>
                        <a:t>        90.6 </a:t>
                      </a:r>
                      <a:endParaRPr lang="en-ZA" sz="11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tc>
                <a:extLst>
                  <a:ext uri="{0D108BD9-81ED-4DB2-BD59-A6C34878D82A}">
                    <a16:rowId xmlns:a16="http://schemas.microsoft.com/office/drawing/2014/main" xmlns="" val="3832750232"/>
                  </a:ext>
                </a:extLst>
              </a:tr>
              <a:tr h="199442">
                <a:tc>
                  <a:txBody>
                    <a:bodyPr/>
                    <a:lstStyle/>
                    <a:p>
                      <a:pPr algn="l" fontAlgn="ctr"/>
                      <a:r>
                        <a:rPr lang="en-ZA" sz="1100" u="none" strike="noStrike">
                          <a:effectLst/>
                          <a:latin typeface="Times New Roman" panose="02020603050405020304" pitchFamily="18" charset="0"/>
                          <a:cs typeface="Times New Roman" panose="02020603050405020304" pitchFamily="18" charset="0"/>
                        </a:rPr>
                        <a:t>Other</a:t>
                      </a:r>
                      <a:endParaRPr lang="en-ZA" sz="11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tc>
                <a:tc>
                  <a:txBody>
                    <a:bodyPr/>
                    <a:lstStyle/>
                    <a:p>
                      <a:pPr algn="r" fontAlgn="ctr"/>
                      <a:r>
                        <a:rPr lang="en-ZA" sz="1100" u="none" strike="noStrike" dirty="0">
                          <a:effectLst/>
                          <a:latin typeface="Times New Roman" panose="02020603050405020304" pitchFamily="18" charset="0"/>
                          <a:cs typeface="Times New Roman" panose="02020603050405020304" pitchFamily="18" charset="0"/>
                        </a:rPr>
                        <a:t>  – </a:t>
                      </a:r>
                      <a:endParaRPr lang="en-ZA" sz="11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tc>
                <a:tc>
                  <a:txBody>
                    <a:bodyPr/>
                    <a:lstStyle/>
                    <a:p>
                      <a:pPr algn="l" fontAlgn="ctr"/>
                      <a:r>
                        <a:rPr lang="en-ZA" sz="1100" u="none" strike="noStrike" dirty="0">
                          <a:effectLst/>
                          <a:latin typeface="Times New Roman" panose="02020603050405020304" pitchFamily="18" charset="0"/>
                          <a:cs typeface="Times New Roman" panose="02020603050405020304" pitchFamily="18" charset="0"/>
                        </a:rPr>
                        <a:t>            4.4 </a:t>
                      </a:r>
                      <a:endParaRPr lang="en-ZA" sz="11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tc>
                <a:tc>
                  <a:txBody>
                    <a:bodyPr/>
                    <a:lstStyle/>
                    <a:p>
                      <a:pPr algn="l" fontAlgn="ctr"/>
                      <a:r>
                        <a:rPr lang="en-ZA" sz="1100" u="none" strike="noStrike" dirty="0">
                          <a:effectLst/>
                          <a:latin typeface="Times New Roman" panose="02020603050405020304" pitchFamily="18" charset="0"/>
                          <a:cs typeface="Times New Roman" panose="02020603050405020304" pitchFamily="18" charset="0"/>
                        </a:rPr>
                        <a:t>             4.5 </a:t>
                      </a:r>
                      <a:endParaRPr lang="en-ZA" sz="11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tc>
                <a:tc>
                  <a:txBody>
                    <a:bodyPr/>
                    <a:lstStyle/>
                    <a:p>
                      <a:pPr algn="l" fontAlgn="ctr"/>
                      <a:r>
                        <a:rPr lang="en-ZA" sz="1100" u="none" strike="noStrike">
                          <a:effectLst/>
                          <a:latin typeface="Times New Roman" panose="02020603050405020304" pitchFamily="18" charset="0"/>
                          <a:cs typeface="Times New Roman" panose="02020603050405020304" pitchFamily="18" charset="0"/>
                        </a:rPr>
                        <a:t>           4.6 </a:t>
                      </a:r>
                      <a:endParaRPr lang="en-ZA" sz="11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tc>
                <a:tc>
                  <a:txBody>
                    <a:bodyPr/>
                    <a:lstStyle/>
                    <a:p>
                      <a:pPr algn="l" fontAlgn="ctr"/>
                      <a:r>
                        <a:rPr lang="en-ZA" sz="1100" u="none" strike="noStrike">
                          <a:effectLst/>
                          <a:latin typeface="Times New Roman" panose="02020603050405020304" pitchFamily="18" charset="0"/>
                          <a:cs typeface="Times New Roman" panose="02020603050405020304" pitchFamily="18" charset="0"/>
                        </a:rPr>
                        <a:t>          4.8 </a:t>
                      </a:r>
                      <a:endParaRPr lang="en-ZA" sz="11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tc>
                <a:extLst>
                  <a:ext uri="{0D108BD9-81ED-4DB2-BD59-A6C34878D82A}">
                    <a16:rowId xmlns:a16="http://schemas.microsoft.com/office/drawing/2014/main" xmlns="" val="640550758"/>
                  </a:ext>
                </a:extLst>
              </a:tr>
              <a:tr h="199442">
                <a:tc>
                  <a:txBody>
                    <a:bodyPr/>
                    <a:lstStyle/>
                    <a:p>
                      <a:pPr algn="l" fontAlgn="ctr"/>
                      <a:r>
                        <a:rPr lang="en-ZA" sz="1100" u="none" strike="noStrike" dirty="0">
                          <a:effectLst/>
                          <a:latin typeface="Times New Roman" panose="02020603050405020304" pitchFamily="18" charset="0"/>
                          <a:cs typeface="Times New Roman" panose="02020603050405020304" pitchFamily="18" charset="0"/>
                        </a:rPr>
                        <a:t>Total</a:t>
                      </a:r>
                      <a:endParaRPr lang="en-ZA" sz="11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tc>
                <a:tc>
                  <a:txBody>
                    <a:bodyPr/>
                    <a:lstStyle/>
                    <a:p>
                      <a:pPr algn="r" fontAlgn="ctr"/>
                      <a:r>
                        <a:rPr lang="en-ZA" sz="1100" u="none" strike="noStrike" dirty="0">
                          <a:effectLst/>
                          <a:latin typeface="Times New Roman" panose="02020603050405020304" pitchFamily="18" charset="0"/>
                          <a:cs typeface="Times New Roman" panose="02020603050405020304" pitchFamily="18" charset="0"/>
                        </a:rPr>
                        <a:t>141.2</a:t>
                      </a:r>
                      <a:endParaRPr lang="en-ZA" sz="11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tc>
                <a:tc>
                  <a:txBody>
                    <a:bodyPr/>
                    <a:lstStyle/>
                    <a:p>
                      <a:pPr algn="r" fontAlgn="ctr"/>
                      <a:r>
                        <a:rPr lang="en-ZA" sz="1100" u="none" strike="noStrike" dirty="0">
                          <a:effectLst/>
                          <a:latin typeface="Times New Roman" panose="02020603050405020304" pitchFamily="18" charset="0"/>
                          <a:cs typeface="Times New Roman" panose="02020603050405020304" pitchFamily="18" charset="0"/>
                        </a:rPr>
                        <a:t>159.0</a:t>
                      </a:r>
                      <a:endParaRPr lang="en-ZA" sz="11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tc>
                <a:tc>
                  <a:txBody>
                    <a:bodyPr/>
                    <a:lstStyle/>
                    <a:p>
                      <a:pPr algn="r" fontAlgn="ctr"/>
                      <a:r>
                        <a:rPr lang="en-ZA" sz="1100" u="none" strike="noStrike" dirty="0">
                          <a:effectLst/>
                          <a:latin typeface="Times New Roman" panose="02020603050405020304" pitchFamily="18" charset="0"/>
                          <a:cs typeface="Times New Roman" panose="02020603050405020304" pitchFamily="18" charset="0"/>
                        </a:rPr>
                        <a:t>177.5</a:t>
                      </a:r>
                      <a:endParaRPr lang="en-ZA" sz="11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tc>
                <a:tc>
                  <a:txBody>
                    <a:bodyPr/>
                    <a:lstStyle/>
                    <a:p>
                      <a:pPr algn="r" fontAlgn="ctr"/>
                      <a:r>
                        <a:rPr lang="en-ZA" sz="1100" u="none" strike="noStrike" dirty="0">
                          <a:effectLst/>
                          <a:latin typeface="Times New Roman" panose="02020603050405020304" pitchFamily="18" charset="0"/>
                          <a:cs typeface="Times New Roman" panose="02020603050405020304" pitchFamily="18" charset="0"/>
                        </a:rPr>
                        <a:t>180.0</a:t>
                      </a:r>
                      <a:endParaRPr lang="en-ZA" sz="11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tc>
                <a:tc>
                  <a:txBody>
                    <a:bodyPr/>
                    <a:lstStyle/>
                    <a:p>
                      <a:pPr algn="r" fontAlgn="ctr"/>
                      <a:r>
                        <a:rPr lang="en-ZA" sz="1100" u="none" strike="noStrike" dirty="0">
                          <a:effectLst/>
                          <a:latin typeface="Times New Roman" panose="02020603050405020304" pitchFamily="18" charset="0"/>
                          <a:cs typeface="Times New Roman" panose="02020603050405020304" pitchFamily="18" charset="0"/>
                        </a:rPr>
                        <a:t>188.1</a:t>
                      </a:r>
                      <a:endParaRPr lang="en-ZA" sz="11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tc>
                <a:extLst>
                  <a:ext uri="{0D108BD9-81ED-4DB2-BD59-A6C34878D82A}">
                    <a16:rowId xmlns:a16="http://schemas.microsoft.com/office/drawing/2014/main" xmlns="" val="3667913251"/>
                  </a:ext>
                </a:extLst>
              </a:tr>
            </a:tbl>
          </a:graphicData>
        </a:graphic>
      </p:graphicFrame>
      <p:sp>
        <p:nvSpPr>
          <p:cNvPr id="5" name="TextBox 4">
            <a:extLst>
              <a:ext uri="{FF2B5EF4-FFF2-40B4-BE49-F238E27FC236}">
                <a16:creationId xmlns:a16="http://schemas.microsoft.com/office/drawing/2014/main" xmlns="" id="{2A952F27-6B32-CE2E-CCBE-DC7FA1551575}"/>
              </a:ext>
            </a:extLst>
          </p:cNvPr>
          <p:cNvSpPr txBox="1"/>
          <p:nvPr/>
        </p:nvSpPr>
        <p:spPr>
          <a:xfrm>
            <a:off x="1331637" y="6237312"/>
            <a:ext cx="2997937" cy="261610"/>
          </a:xfrm>
          <a:prstGeom prst="rect">
            <a:avLst/>
          </a:prstGeom>
          <a:noFill/>
        </p:spPr>
        <p:txBody>
          <a:bodyPr wrap="none" rtlCol="0">
            <a:spAutoFit/>
          </a:bodyPr>
          <a:lstStyle/>
          <a:p>
            <a:r>
              <a:rPr lang="en-ZA" sz="1100" dirty="0">
                <a:latin typeface="Times New Roman" panose="02020603050405020304" pitchFamily="18" charset="0"/>
                <a:cs typeface="Times New Roman" panose="02020603050405020304" pitchFamily="18" charset="0"/>
              </a:rPr>
              <a:t>Source: Estimates of National Expenditure (2022)</a:t>
            </a:r>
          </a:p>
        </p:txBody>
      </p:sp>
    </p:spTree>
    <p:extLst>
      <p:ext uri="{BB962C8B-B14F-4D97-AF65-F5344CB8AC3E}">
        <p14:creationId xmlns:p14="http://schemas.microsoft.com/office/powerpoint/2010/main" xmlns="" val="15456294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xmlns="" id="{34E8F02A-5B4C-79D6-7C0A-6050196252EC}"/>
              </a:ext>
            </a:extLst>
          </p:cNvPr>
          <p:cNvSpPr>
            <a:spLocks noGrp="1"/>
          </p:cNvSpPr>
          <p:nvPr>
            <p:ph type="body" idx="1"/>
          </p:nvPr>
        </p:nvSpPr>
        <p:spPr/>
        <p:txBody>
          <a:bodyPr/>
          <a:lstStyle/>
          <a:p>
            <a:r>
              <a:rPr lang="en-US" dirty="0"/>
              <a:t>Entities</a:t>
            </a:r>
          </a:p>
        </p:txBody>
      </p:sp>
      <p:sp>
        <p:nvSpPr>
          <p:cNvPr id="3" name="Slide Number Placeholder 2">
            <a:extLst>
              <a:ext uri="{FF2B5EF4-FFF2-40B4-BE49-F238E27FC236}">
                <a16:creationId xmlns:a16="http://schemas.microsoft.com/office/drawing/2014/main" xmlns="" id="{07773A21-91EE-F42B-2E9D-636D1A02FC7B}"/>
              </a:ext>
            </a:extLst>
          </p:cNvPr>
          <p:cNvSpPr>
            <a:spLocks noGrp="1"/>
          </p:cNvSpPr>
          <p:nvPr>
            <p:ph type="sldNum" sz="quarter" idx="12"/>
          </p:nvPr>
        </p:nvSpPr>
        <p:spPr/>
        <p:txBody>
          <a:bodyPr/>
          <a:lstStyle/>
          <a:p>
            <a:fld id="{AC57FB67-5201-4263-A749-74A8A000A585}" type="slidenum">
              <a:rPr lang="en-ZA" smtClean="0"/>
              <a:pPr/>
              <a:t>12</a:t>
            </a:fld>
            <a:endParaRPr lang="en-ZA" dirty="0"/>
          </a:p>
        </p:txBody>
      </p:sp>
    </p:spTree>
    <p:extLst>
      <p:ext uri="{BB962C8B-B14F-4D97-AF65-F5344CB8AC3E}">
        <p14:creationId xmlns:p14="http://schemas.microsoft.com/office/powerpoint/2010/main" xmlns="" val="18939000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FB1D9D6-6E8A-94B0-E07B-0D7AE399E6AD}"/>
              </a:ext>
            </a:extLst>
          </p:cNvPr>
          <p:cNvSpPr>
            <a:spLocks noGrp="1"/>
          </p:cNvSpPr>
          <p:nvPr>
            <p:ph type="title"/>
          </p:nvPr>
        </p:nvSpPr>
        <p:spPr/>
        <p:txBody>
          <a:bodyPr>
            <a:normAutofit/>
          </a:bodyPr>
          <a:lstStyle/>
          <a:p>
            <a:r>
              <a:rPr lang="en-ZA" sz="2800" dirty="0">
                <a:effectLst/>
                <a:latin typeface="Times New Roman" panose="02020603050405020304" pitchFamily="18" charset="0"/>
                <a:ea typeface="Times New Roman" panose="02020603050405020304" pitchFamily="18" charset="0"/>
              </a:rPr>
              <a:t>Government guarantees and exposure to SOEs, 2019/20-2021/22 </a:t>
            </a:r>
            <a:endParaRPr lang="en-US" sz="2800" dirty="0"/>
          </a:p>
        </p:txBody>
      </p:sp>
      <p:graphicFrame>
        <p:nvGraphicFramePr>
          <p:cNvPr id="7" name="Content Placeholder 6">
            <a:extLst>
              <a:ext uri="{FF2B5EF4-FFF2-40B4-BE49-F238E27FC236}">
                <a16:creationId xmlns:a16="http://schemas.microsoft.com/office/drawing/2014/main" xmlns="" id="{5F93A045-5EE0-68E8-1DAC-BE58A9C73DC6}"/>
              </a:ext>
            </a:extLst>
          </p:cNvPr>
          <p:cNvGraphicFramePr>
            <a:graphicFrameLocks noGrp="1"/>
          </p:cNvGraphicFramePr>
          <p:nvPr>
            <p:ph idx="1"/>
            <p:extLst>
              <p:ext uri="{D42A27DB-BD31-4B8C-83A1-F6EECF244321}">
                <p14:modId xmlns:p14="http://schemas.microsoft.com/office/powerpoint/2010/main" xmlns="" val="1322842526"/>
              </p:ext>
            </p:extLst>
          </p:nvPr>
        </p:nvGraphicFramePr>
        <p:xfrm>
          <a:off x="827584" y="1602837"/>
          <a:ext cx="7416828" cy="3628450"/>
        </p:xfrm>
        <a:graphic>
          <a:graphicData uri="http://schemas.openxmlformats.org/drawingml/2006/table">
            <a:tbl>
              <a:tblPr firstRow="1" firstCol="1" bandRow="1">
                <a:tableStyleId>{8799B23B-EC83-4686-B30A-512413B5E67A}</a:tableStyleId>
              </a:tblPr>
              <a:tblGrid>
                <a:gridCol w="2051445">
                  <a:extLst>
                    <a:ext uri="{9D8B030D-6E8A-4147-A177-3AD203B41FA5}">
                      <a16:colId xmlns:a16="http://schemas.microsoft.com/office/drawing/2014/main" xmlns="" val="1333742566"/>
                    </a:ext>
                  </a:extLst>
                </a:gridCol>
                <a:gridCol w="904162">
                  <a:extLst>
                    <a:ext uri="{9D8B030D-6E8A-4147-A177-3AD203B41FA5}">
                      <a16:colId xmlns:a16="http://schemas.microsoft.com/office/drawing/2014/main" xmlns="" val="2683399468"/>
                    </a:ext>
                  </a:extLst>
                </a:gridCol>
                <a:gridCol w="884299">
                  <a:extLst>
                    <a:ext uri="{9D8B030D-6E8A-4147-A177-3AD203B41FA5}">
                      <a16:colId xmlns:a16="http://schemas.microsoft.com/office/drawing/2014/main" xmlns="" val="2495214464"/>
                    </a:ext>
                  </a:extLst>
                </a:gridCol>
                <a:gridCol w="904162">
                  <a:extLst>
                    <a:ext uri="{9D8B030D-6E8A-4147-A177-3AD203B41FA5}">
                      <a16:colId xmlns:a16="http://schemas.microsoft.com/office/drawing/2014/main" xmlns="" val="1914472902"/>
                    </a:ext>
                  </a:extLst>
                </a:gridCol>
                <a:gridCol w="884299">
                  <a:extLst>
                    <a:ext uri="{9D8B030D-6E8A-4147-A177-3AD203B41FA5}">
                      <a16:colId xmlns:a16="http://schemas.microsoft.com/office/drawing/2014/main" xmlns="" val="1593259250"/>
                    </a:ext>
                  </a:extLst>
                </a:gridCol>
                <a:gridCol w="904162">
                  <a:extLst>
                    <a:ext uri="{9D8B030D-6E8A-4147-A177-3AD203B41FA5}">
                      <a16:colId xmlns:a16="http://schemas.microsoft.com/office/drawing/2014/main" xmlns="" val="619387512"/>
                    </a:ext>
                  </a:extLst>
                </a:gridCol>
                <a:gridCol w="884299">
                  <a:extLst>
                    <a:ext uri="{9D8B030D-6E8A-4147-A177-3AD203B41FA5}">
                      <a16:colId xmlns:a16="http://schemas.microsoft.com/office/drawing/2014/main" xmlns="" val="4131607825"/>
                    </a:ext>
                  </a:extLst>
                </a:gridCol>
              </a:tblGrid>
              <a:tr h="183867">
                <a:tc>
                  <a:txBody>
                    <a:bodyPr/>
                    <a:lstStyle/>
                    <a:p>
                      <a:endParaRPr lang="en-ZA" sz="1000" dirty="0">
                        <a:effectLst/>
                        <a:latin typeface="Times New Roman" panose="02020603050405020304" pitchFamily="18" charset="0"/>
                        <a:cs typeface="Times New Roman" panose="02020603050405020304" pitchFamily="18" charset="0"/>
                      </a:endParaRPr>
                    </a:p>
                  </a:txBody>
                  <a:tcPr marL="68580" marR="68580" marT="0" marB="0" anchor="b"/>
                </a:tc>
                <a:tc gridSpan="2">
                  <a:txBody>
                    <a:bodyPr/>
                    <a:lstStyle/>
                    <a:p>
                      <a:pPr algn="just"/>
                      <a:r>
                        <a:rPr lang="en-ZA" sz="1200" b="1">
                          <a:solidFill>
                            <a:srgbClr val="000000"/>
                          </a:solidFill>
                          <a:effectLst/>
                          <a:latin typeface="Times New Roman" panose="02020603050405020304" pitchFamily="18" charset="0"/>
                          <a:cs typeface="Times New Roman" panose="02020603050405020304" pitchFamily="18" charset="0"/>
                        </a:rPr>
                        <a:t>2019/20</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hMerge="1">
                  <a:txBody>
                    <a:bodyPr/>
                    <a:lstStyle/>
                    <a:p>
                      <a:endParaRPr lang="en-US"/>
                    </a:p>
                  </a:txBody>
                  <a:tcPr/>
                </a:tc>
                <a:tc gridSpan="2">
                  <a:txBody>
                    <a:bodyPr/>
                    <a:lstStyle/>
                    <a:p>
                      <a:pPr algn="just"/>
                      <a:r>
                        <a:rPr lang="en-ZA" sz="1200" b="1">
                          <a:solidFill>
                            <a:srgbClr val="000000"/>
                          </a:solidFill>
                          <a:effectLst/>
                          <a:latin typeface="Times New Roman" panose="02020603050405020304" pitchFamily="18" charset="0"/>
                          <a:cs typeface="Times New Roman" panose="02020603050405020304" pitchFamily="18" charset="0"/>
                        </a:rPr>
                        <a:t>2020/21</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hMerge="1">
                  <a:txBody>
                    <a:bodyPr/>
                    <a:lstStyle/>
                    <a:p>
                      <a:endParaRPr lang="en-US"/>
                    </a:p>
                  </a:txBody>
                  <a:tcPr/>
                </a:tc>
                <a:tc gridSpan="2">
                  <a:txBody>
                    <a:bodyPr/>
                    <a:lstStyle/>
                    <a:p>
                      <a:pPr algn="just"/>
                      <a:r>
                        <a:rPr lang="en-ZA" sz="1200" b="1">
                          <a:solidFill>
                            <a:srgbClr val="000000"/>
                          </a:solidFill>
                          <a:effectLst/>
                          <a:latin typeface="Times New Roman" panose="02020603050405020304" pitchFamily="18" charset="0"/>
                          <a:cs typeface="Times New Roman" panose="02020603050405020304" pitchFamily="18" charset="0"/>
                        </a:rPr>
                        <a:t>2021/22</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hMerge="1">
                  <a:txBody>
                    <a:bodyPr/>
                    <a:lstStyle/>
                    <a:p>
                      <a:endParaRPr lang="en-US"/>
                    </a:p>
                  </a:txBody>
                  <a:tcPr/>
                </a:tc>
                <a:extLst>
                  <a:ext uri="{0D108BD9-81ED-4DB2-BD59-A6C34878D82A}">
                    <a16:rowId xmlns:a16="http://schemas.microsoft.com/office/drawing/2014/main" xmlns="" val="3160036858"/>
                  </a:ext>
                </a:extLst>
              </a:tr>
              <a:tr h="347237">
                <a:tc>
                  <a:txBody>
                    <a:bodyPr/>
                    <a:lstStyle/>
                    <a:p>
                      <a:endParaRPr lang="en-ZA" sz="1000" dirty="0">
                        <a:effectLst/>
                        <a:latin typeface="Times New Roman" panose="02020603050405020304" pitchFamily="18" charset="0"/>
                        <a:cs typeface="Times New Roman" panose="02020603050405020304" pitchFamily="18" charset="0"/>
                      </a:endParaRPr>
                    </a:p>
                  </a:txBody>
                  <a:tcPr marL="68580" marR="68580" marT="0" marB="0" anchor="b"/>
                </a:tc>
                <a:tc>
                  <a:txBody>
                    <a:bodyPr/>
                    <a:lstStyle/>
                    <a:p>
                      <a:pPr algn="just"/>
                      <a:r>
                        <a:rPr lang="en-ZA" sz="1200" dirty="0">
                          <a:solidFill>
                            <a:srgbClr val="000000"/>
                          </a:solidFill>
                          <a:effectLst/>
                          <a:latin typeface="Times New Roman" panose="02020603050405020304" pitchFamily="18" charset="0"/>
                          <a:cs typeface="Times New Roman" panose="02020603050405020304" pitchFamily="18" charset="0"/>
                        </a:rPr>
                        <a:t>Guarantee </a:t>
                      </a:r>
                      <a:endParaRPr lang="en-ZA"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just"/>
                      <a:r>
                        <a:rPr lang="en-ZA" sz="1200" dirty="0">
                          <a:solidFill>
                            <a:srgbClr val="000000"/>
                          </a:solidFill>
                          <a:effectLst/>
                          <a:latin typeface="Times New Roman" panose="02020603050405020304" pitchFamily="18" charset="0"/>
                          <a:cs typeface="Times New Roman" panose="02020603050405020304" pitchFamily="18" charset="0"/>
                        </a:rPr>
                        <a:t>Exposure</a:t>
                      </a:r>
                      <a:endParaRPr lang="en-ZA"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just"/>
                      <a:r>
                        <a:rPr lang="en-ZA" sz="1200" dirty="0">
                          <a:solidFill>
                            <a:srgbClr val="000000"/>
                          </a:solidFill>
                          <a:effectLst/>
                          <a:latin typeface="Times New Roman" panose="02020603050405020304" pitchFamily="18" charset="0"/>
                          <a:cs typeface="Times New Roman" panose="02020603050405020304" pitchFamily="18" charset="0"/>
                        </a:rPr>
                        <a:t>Guarantee </a:t>
                      </a:r>
                      <a:endParaRPr lang="en-ZA"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just"/>
                      <a:r>
                        <a:rPr lang="en-ZA" sz="1200">
                          <a:solidFill>
                            <a:srgbClr val="000000"/>
                          </a:solidFill>
                          <a:effectLst/>
                          <a:latin typeface="Times New Roman" panose="02020603050405020304" pitchFamily="18" charset="0"/>
                          <a:cs typeface="Times New Roman" panose="02020603050405020304" pitchFamily="18" charset="0"/>
                        </a:rPr>
                        <a:t>Exposure</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just"/>
                      <a:r>
                        <a:rPr lang="en-ZA" sz="1200">
                          <a:solidFill>
                            <a:srgbClr val="000000"/>
                          </a:solidFill>
                          <a:effectLst/>
                          <a:latin typeface="Times New Roman" panose="02020603050405020304" pitchFamily="18" charset="0"/>
                          <a:cs typeface="Times New Roman" panose="02020603050405020304" pitchFamily="18" charset="0"/>
                        </a:rPr>
                        <a:t>Guarantee </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just"/>
                      <a:r>
                        <a:rPr lang="en-ZA" sz="1200">
                          <a:solidFill>
                            <a:srgbClr val="000000"/>
                          </a:solidFill>
                          <a:effectLst/>
                          <a:latin typeface="Times New Roman" panose="02020603050405020304" pitchFamily="18" charset="0"/>
                          <a:cs typeface="Times New Roman" panose="02020603050405020304" pitchFamily="18" charset="0"/>
                        </a:rPr>
                        <a:t>Exposure</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extLst>
                  <a:ext uri="{0D108BD9-81ED-4DB2-BD59-A6C34878D82A}">
                    <a16:rowId xmlns:a16="http://schemas.microsoft.com/office/drawing/2014/main" xmlns="" val="3912694423"/>
                  </a:ext>
                </a:extLst>
              </a:tr>
              <a:tr h="183867">
                <a:tc>
                  <a:txBody>
                    <a:bodyPr/>
                    <a:lstStyle/>
                    <a:p>
                      <a:pPr algn="just"/>
                      <a:r>
                        <a:rPr lang="en-ZA" sz="1200" b="1">
                          <a:solidFill>
                            <a:srgbClr val="000000"/>
                          </a:solidFill>
                          <a:effectLst/>
                          <a:latin typeface="Times New Roman" panose="02020603050405020304" pitchFamily="18" charset="0"/>
                          <a:cs typeface="Times New Roman" panose="02020603050405020304" pitchFamily="18" charset="0"/>
                        </a:rPr>
                        <a:t>Public Institutions </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just"/>
                      <a:r>
                        <a:rPr lang="en-ZA" sz="1200">
                          <a:solidFill>
                            <a:srgbClr val="000000"/>
                          </a:solidFill>
                          <a:effectLst/>
                          <a:latin typeface="Times New Roman" panose="02020603050405020304" pitchFamily="18" charset="0"/>
                          <a:cs typeface="Times New Roman" panose="02020603050405020304" pitchFamily="18" charset="0"/>
                        </a:rPr>
                        <a:t>8.5%</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just"/>
                      <a:r>
                        <a:rPr lang="en-ZA" sz="1200">
                          <a:solidFill>
                            <a:srgbClr val="000000"/>
                          </a:solidFill>
                          <a:effectLst/>
                          <a:latin typeface="Times New Roman" panose="02020603050405020304" pitchFamily="18" charset="0"/>
                          <a:cs typeface="Times New Roman" panose="02020603050405020304" pitchFamily="18" charset="0"/>
                        </a:rPr>
                        <a:t>7.3%</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just"/>
                      <a:r>
                        <a:rPr lang="en-ZA" sz="1200">
                          <a:solidFill>
                            <a:srgbClr val="000000"/>
                          </a:solidFill>
                          <a:effectLst/>
                          <a:latin typeface="Times New Roman" panose="02020603050405020304" pitchFamily="18" charset="0"/>
                          <a:cs typeface="Times New Roman" panose="02020603050405020304" pitchFamily="18" charset="0"/>
                        </a:rPr>
                        <a:t>10.4% </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just"/>
                      <a:r>
                        <a:rPr lang="en-ZA" sz="1200">
                          <a:solidFill>
                            <a:srgbClr val="000000"/>
                          </a:solidFill>
                          <a:effectLst/>
                          <a:latin typeface="Times New Roman" panose="02020603050405020304" pitchFamily="18" charset="0"/>
                          <a:cs typeface="Times New Roman" panose="02020603050405020304" pitchFamily="18" charset="0"/>
                        </a:rPr>
                        <a:t>6.9%</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just"/>
                      <a:r>
                        <a:rPr lang="en-ZA" sz="1200">
                          <a:solidFill>
                            <a:srgbClr val="000000"/>
                          </a:solidFill>
                          <a:effectLst/>
                          <a:latin typeface="Times New Roman" panose="02020603050405020304" pitchFamily="18" charset="0"/>
                          <a:cs typeface="Times New Roman" panose="02020603050405020304" pitchFamily="18" charset="0"/>
                        </a:rPr>
                        <a:t>9.0%</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just"/>
                      <a:r>
                        <a:rPr lang="en-ZA" sz="1200">
                          <a:solidFill>
                            <a:srgbClr val="000000"/>
                          </a:solidFill>
                          <a:effectLst/>
                          <a:latin typeface="Times New Roman" panose="02020603050405020304" pitchFamily="18" charset="0"/>
                          <a:cs typeface="Times New Roman" panose="02020603050405020304" pitchFamily="18" charset="0"/>
                        </a:rPr>
                        <a:t>8.7%</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extLst>
                  <a:ext uri="{0D108BD9-81ED-4DB2-BD59-A6C34878D82A}">
                    <a16:rowId xmlns:a16="http://schemas.microsoft.com/office/drawing/2014/main" xmlns="" val="9742700"/>
                  </a:ext>
                </a:extLst>
              </a:tr>
              <a:tr h="183867">
                <a:tc>
                  <a:txBody>
                    <a:bodyPr/>
                    <a:lstStyle/>
                    <a:p>
                      <a:pPr algn="just"/>
                      <a:r>
                        <a:rPr lang="en-ZA" sz="1200" b="1">
                          <a:solidFill>
                            <a:srgbClr val="000000"/>
                          </a:solidFill>
                          <a:effectLst/>
                          <a:latin typeface="Times New Roman" panose="02020603050405020304" pitchFamily="18" charset="0"/>
                          <a:cs typeface="Times New Roman" panose="02020603050405020304" pitchFamily="18" charset="0"/>
                        </a:rPr>
                        <a:t>Eskom </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just"/>
                      <a:r>
                        <a:rPr lang="en-ZA" sz="1200">
                          <a:solidFill>
                            <a:srgbClr val="000000"/>
                          </a:solidFill>
                          <a:effectLst/>
                          <a:latin typeface="Times New Roman" panose="02020603050405020304" pitchFamily="18" charset="0"/>
                          <a:cs typeface="Times New Roman" panose="02020603050405020304" pitchFamily="18" charset="0"/>
                        </a:rPr>
                        <a:t>6.2%</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just"/>
                      <a:r>
                        <a:rPr lang="en-ZA" sz="1200">
                          <a:solidFill>
                            <a:srgbClr val="000000"/>
                          </a:solidFill>
                          <a:effectLst/>
                          <a:latin typeface="Times New Roman" panose="02020603050405020304" pitchFamily="18" charset="0"/>
                          <a:cs typeface="Times New Roman" panose="02020603050405020304" pitchFamily="18" charset="0"/>
                        </a:rPr>
                        <a:t>5.7%</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just"/>
                      <a:r>
                        <a:rPr lang="en-ZA" sz="1200">
                          <a:solidFill>
                            <a:srgbClr val="000000"/>
                          </a:solidFill>
                          <a:effectLst/>
                          <a:latin typeface="Times New Roman" panose="02020603050405020304" pitchFamily="18" charset="0"/>
                          <a:cs typeface="Times New Roman" panose="02020603050405020304" pitchFamily="18" charset="0"/>
                        </a:rPr>
                        <a:t>6.3%</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just"/>
                      <a:r>
                        <a:rPr lang="en-ZA" sz="1200">
                          <a:solidFill>
                            <a:srgbClr val="000000"/>
                          </a:solidFill>
                          <a:effectLst/>
                          <a:latin typeface="Times New Roman" panose="02020603050405020304" pitchFamily="18" charset="0"/>
                          <a:cs typeface="Times New Roman" panose="02020603050405020304" pitchFamily="18" charset="0"/>
                        </a:rPr>
                        <a:t>5.4%</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just"/>
                      <a:r>
                        <a:rPr lang="en-ZA" sz="1200">
                          <a:solidFill>
                            <a:srgbClr val="000000"/>
                          </a:solidFill>
                          <a:effectLst/>
                          <a:latin typeface="Times New Roman" panose="02020603050405020304" pitchFamily="18" charset="0"/>
                          <a:cs typeface="Times New Roman" panose="02020603050405020304" pitchFamily="18" charset="0"/>
                        </a:rPr>
                        <a:t>5.6%</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just"/>
                      <a:r>
                        <a:rPr lang="en-ZA" sz="1200">
                          <a:solidFill>
                            <a:srgbClr val="000000"/>
                          </a:solidFill>
                          <a:effectLst/>
                          <a:latin typeface="Times New Roman" panose="02020603050405020304" pitchFamily="18" charset="0"/>
                          <a:cs typeface="Times New Roman" panose="02020603050405020304" pitchFamily="18" charset="0"/>
                        </a:rPr>
                        <a:t>5.2%</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extLst>
                  <a:ext uri="{0D108BD9-81ED-4DB2-BD59-A6C34878D82A}">
                    <a16:rowId xmlns:a16="http://schemas.microsoft.com/office/drawing/2014/main" xmlns="" val="3819327874"/>
                  </a:ext>
                </a:extLst>
              </a:tr>
              <a:tr h="183867">
                <a:tc>
                  <a:txBody>
                    <a:bodyPr/>
                    <a:lstStyle/>
                    <a:p>
                      <a:pPr algn="just"/>
                      <a:r>
                        <a:rPr lang="en-ZA" sz="1200" b="1">
                          <a:solidFill>
                            <a:srgbClr val="000000"/>
                          </a:solidFill>
                          <a:effectLst/>
                          <a:latin typeface="Times New Roman" panose="02020603050405020304" pitchFamily="18" charset="0"/>
                          <a:cs typeface="Times New Roman" panose="02020603050405020304" pitchFamily="18" charset="0"/>
                        </a:rPr>
                        <a:t>SANRAL </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just"/>
                      <a:r>
                        <a:rPr lang="en-ZA" sz="1200">
                          <a:solidFill>
                            <a:srgbClr val="000000"/>
                          </a:solidFill>
                          <a:effectLst/>
                          <a:latin typeface="Times New Roman" panose="02020603050405020304" pitchFamily="18" charset="0"/>
                          <a:cs typeface="Times New Roman" panose="02020603050405020304" pitchFamily="18" charset="0"/>
                        </a:rPr>
                        <a:t>0.7%</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just"/>
                      <a:r>
                        <a:rPr lang="en-ZA" sz="1200">
                          <a:solidFill>
                            <a:srgbClr val="000000"/>
                          </a:solidFill>
                          <a:effectLst/>
                          <a:latin typeface="Times New Roman" panose="02020603050405020304" pitchFamily="18" charset="0"/>
                          <a:cs typeface="Times New Roman" panose="02020603050405020304" pitchFamily="18" charset="0"/>
                        </a:rPr>
                        <a:t>0.7%</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just"/>
                      <a:r>
                        <a:rPr lang="en-ZA" sz="1200">
                          <a:solidFill>
                            <a:srgbClr val="000000"/>
                          </a:solidFill>
                          <a:effectLst/>
                          <a:latin typeface="Times New Roman" panose="02020603050405020304" pitchFamily="18" charset="0"/>
                          <a:cs typeface="Times New Roman" panose="02020603050405020304" pitchFamily="18" charset="0"/>
                        </a:rPr>
                        <a:t>0.7%</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just"/>
                      <a:r>
                        <a:rPr lang="en-ZA" sz="1200">
                          <a:solidFill>
                            <a:srgbClr val="000000"/>
                          </a:solidFill>
                          <a:effectLst/>
                          <a:latin typeface="Times New Roman" panose="02020603050405020304" pitchFamily="18" charset="0"/>
                          <a:cs typeface="Times New Roman" panose="02020603050405020304" pitchFamily="18" charset="0"/>
                        </a:rPr>
                        <a:t>0.7%</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just"/>
                      <a:r>
                        <a:rPr lang="en-ZA" sz="1200">
                          <a:solidFill>
                            <a:srgbClr val="000000"/>
                          </a:solidFill>
                          <a:effectLst/>
                          <a:latin typeface="Times New Roman" panose="02020603050405020304" pitchFamily="18" charset="0"/>
                          <a:cs typeface="Times New Roman" panose="02020603050405020304" pitchFamily="18" charset="0"/>
                        </a:rPr>
                        <a:t>0.6%</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just"/>
                      <a:r>
                        <a:rPr lang="en-ZA" sz="1200">
                          <a:solidFill>
                            <a:srgbClr val="000000"/>
                          </a:solidFill>
                          <a:effectLst/>
                          <a:latin typeface="Times New Roman" panose="02020603050405020304" pitchFamily="18" charset="0"/>
                          <a:cs typeface="Times New Roman" panose="02020603050405020304" pitchFamily="18" charset="0"/>
                        </a:rPr>
                        <a:t>0.8%</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extLst>
                  <a:ext uri="{0D108BD9-81ED-4DB2-BD59-A6C34878D82A}">
                    <a16:rowId xmlns:a16="http://schemas.microsoft.com/office/drawing/2014/main" xmlns="" val="137470283"/>
                  </a:ext>
                </a:extLst>
              </a:tr>
              <a:tr h="347237">
                <a:tc>
                  <a:txBody>
                    <a:bodyPr/>
                    <a:lstStyle/>
                    <a:p>
                      <a:pPr algn="just"/>
                      <a:r>
                        <a:rPr lang="en-ZA" sz="1200" b="1">
                          <a:solidFill>
                            <a:srgbClr val="000000"/>
                          </a:solidFill>
                          <a:effectLst/>
                          <a:latin typeface="Times New Roman" panose="02020603050405020304" pitchFamily="18" charset="0"/>
                          <a:cs typeface="Times New Roman" panose="02020603050405020304" pitchFamily="18" charset="0"/>
                        </a:rPr>
                        <a:t>Trans-Caledon Tunnel Authority</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just"/>
                      <a:r>
                        <a:rPr lang="en-ZA" sz="1200">
                          <a:solidFill>
                            <a:srgbClr val="000000"/>
                          </a:solidFill>
                          <a:effectLst/>
                          <a:latin typeface="Times New Roman" panose="02020603050405020304" pitchFamily="18" charset="0"/>
                          <a:cs typeface="Times New Roman" panose="02020603050405020304" pitchFamily="18" charset="0"/>
                        </a:rPr>
                        <a:t>0.8%</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just"/>
                      <a:r>
                        <a:rPr lang="en-ZA" sz="1200">
                          <a:solidFill>
                            <a:srgbClr val="000000"/>
                          </a:solidFill>
                          <a:effectLst/>
                          <a:latin typeface="Times New Roman" panose="02020603050405020304" pitchFamily="18" charset="0"/>
                          <a:cs typeface="Times New Roman" panose="02020603050405020304" pitchFamily="18" charset="0"/>
                        </a:rPr>
                        <a:t>0.2%</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just"/>
                      <a:r>
                        <a:rPr lang="en-ZA" sz="1200">
                          <a:solidFill>
                            <a:srgbClr val="000000"/>
                          </a:solidFill>
                          <a:effectLst/>
                          <a:latin typeface="Times New Roman" panose="02020603050405020304" pitchFamily="18" charset="0"/>
                          <a:cs typeface="Times New Roman" panose="02020603050405020304" pitchFamily="18" charset="0"/>
                        </a:rPr>
                        <a:t>0.8%</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just"/>
                      <a:r>
                        <a:rPr lang="en-ZA" sz="1200">
                          <a:solidFill>
                            <a:srgbClr val="000000"/>
                          </a:solidFill>
                          <a:effectLst/>
                          <a:latin typeface="Times New Roman" panose="02020603050405020304" pitchFamily="18" charset="0"/>
                          <a:cs typeface="Times New Roman" panose="02020603050405020304" pitchFamily="18" charset="0"/>
                        </a:rPr>
                        <a:t>0.2%</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just"/>
                      <a:r>
                        <a:rPr lang="en-ZA" sz="1200">
                          <a:solidFill>
                            <a:srgbClr val="000000"/>
                          </a:solidFill>
                          <a:effectLst/>
                          <a:latin typeface="Times New Roman" panose="02020603050405020304" pitchFamily="18" charset="0"/>
                          <a:cs typeface="Times New Roman" panose="02020603050405020304" pitchFamily="18" charset="0"/>
                        </a:rPr>
                        <a:t>0.4%</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just"/>
                      <a:r>
                        <a:rPr lang="en-ZA" sz="1200" dirty="0">
                          <a:solidFill>
                            <a:srgbClr val="000000"/>
                          </a:solidFill>
                          <a:effectLst/>
                          <a:latin typeface="Times New Roman" panose="02020603050405020304" pitchFamily="18" charset="0"/>
                          <a:cs typeface="Times New Roman" panose="02020603050405020304" pitchFamily="18" charset="0"/>
                        </a:rPr>
                        <a:t>0.2%</a:t>
                      </a:r>
                      <a:endParaRPr lang="en-ZA"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extLst>
                  <a:ext uri="{0D108BD9-81ED-4DB2-BD59-A6C34878D82A}">
                    <a16:rowId xmlns:a16="http://schemas.microsoft.com/office/drawing/2014/main" xmlns="" val="1361803817"/>
                  </a:ext>
                </a:extLst>
              </a:tr>
              <a:tr h="183867">
                <a:tc>
                  <a:txBody>
                    <a:bodyPr/>
                    <a:lstStyle/>
                    <a:p>
                      <a:pPr algn="just"/>
                      <a:r>
                        <a:rPr lang="en-ZA" sz="1200" b="1">
                          <a:solidFill>
                            <a:srgbClr val="000000"/>
                          </a:solidFill>
                          <a:effectLst/>
                          <a:latin typeface="Times New Roman" panose="02020603050405020304" pitchFamily="18" charset="0"/>
                          <a:cs typeface="Times New Roman" panose="02020603050405020304" pitchFamily="18" charset="0"/>
                        </a:rPr>
                        <a:t>South African Airways </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just"/>
                      <a:r>
                        <a:rPr lang="en-ZA" sz="1200">
                          <a:solidFill>
                            <a:srgbClr val="000000"/>
                          </a:solidFill>
                          <a:effectLst/>
                          <a:latin typeface="Times New Roman" panose="02020603050405020304" pitchFamily="18" charset="0"/>
                          <a:cs typeface="Times New Roman" panose="02020603050405020304" pitchFamily="18" charset="0"/>
                        </a:rPr>
                        <a:t>0.3%</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just"/>
                      <a:r>
                        <a:rPr lang="en-ZA" sz="1200">
                          <a:solidFill>
                            <a:srgbClr val="000000"/>
                          </a:solidFill>
                          <a:effectLst/>
                          <a:latin typeface="Times New Roman" panose="02020603050405020304" pitchFamily="18" charset="0"/>
                          <a:cs typeface="Times New Roman" panose="02020603050405020304" pitchFamily="18" charset="0"/>
                        </a:rPr>
                        <a:t>0.3%</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just"/>
                      <a:r>
                        <a:rPr lang="en-ZA" sz="1200">
                          <a:solidFill>
                            <a:srgbClr val="000000"/>
                          </a:solidFill>
                          <a:effectLst/>
                          <a:latin typeface="Times New Roman" panose="02020603050405020304" pitchFamily="18" charset="0"/>
                          <a:cs typeface="Times New Roman" panose="02020603050405020304" pitchFamily="18" charset="0"/>
                        </a:rPr>
                        <a:t>0.3%</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just"/>
                      <a:r>
                        <a:rPr lang="en-ZA" sz="1200">
                          <a:solidFill>
                            <a:srgbClr val="000000"/>
                          </a:solidFill>
                          <a:effectLst/>
                          <a:latin typeface="Times New Roman" panose="02020603050405020304" pitchFamily="18" charset="0"/>
                          <a:cs typeface="Times New Roman" panose="02020603050405020304" pitchFamily="18" charset="0"/>
                        </a:rPr>
                        <a:t>0.1%</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just"/>
                      <a:r>
                        <a:rPr lang="en-ZA" sz="1200">
                          <a:solidFill>
                            <a:srgbClr val="000000"/>
                          </a:solidFill>
                          <a:effectLst/>
                          <a:latin typeface="Times New Roman" panose="02020603050405020304" pitchFamily="18" charset="0"/>
                          <a:cs typeface="Times New Roman" panose="02020603050405020304" pitchFamily="18" charset="0"/>
                        </a:rPr>
                        <a:t>0.3%</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just"/>
                      <a:r>
                        <a:rPr lang="en-ZA" sz="1200">
                          <a:solidFill>
                            <a:srgbClr val="000000"/>
                          </a:solidFill>
                          <a:effectLst/>
                          <a:latin typeface="Times New Roman" panose="02020603050405020304" pitchFamily="18" charset="0"/>
                          <a:cs typeface="Times New Roman" panose="02020603050405020304" pitchFamily="18" charset="0"/>
                        </a:rPr>
                        <a:t>0.0%</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extLst>
                  <a:ext uri="{0D108BD9-81ED-4DB2-BD59-A6C34878D82A}">
                    <a16:rowId xmlns:a16="http://schemas.microsoft.com/office/drawing/2014/main" xmlns="" val="8815742"/>
                  </a:ext>
                </a:extLst>
              </a:tr>
              <a:tr h="347237">
                <a:tc>
                  <a:txBody>
                    <a:bodyPr/>
                    <a:lstStyle/>
                    <a:p>
                      <a:pPr algn="just"/>
                      <a:r>
                        <a:rPr lang="en-ZA" sz="1200" b="1">
                          <a:solidFill>
                            <a:srgbClr val="000000"/>
                          </a:solidFill>
                          <a:effectLst/>
                          <a:latin typeface="Times New Roman" panose="02020603050405020304" pitchFamily="18" charset="0"/>
                          <a:cs typeface="Times New Roman" panose="02020603050405020304" pitchFamily="18" charset="0"/>
                        </a:rPr>
                        <a:t>Development Bank of Southern Africa </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just"/>
                      <a:r>
                        <a:rPr lang="en-ZA" sz="1200">
                          <a:solidFill>
                            <a:srgbClr val="000000"/>
                          </a:solidFill>
                          <a:effectLst/>
                          <a:latin typeface="Times New Roman" panose="02020603050405020304" pitchFamily="18" charset="0"/>
                          <a:cs typeface="Times New Roman" panose="02020603050405020304" pitchFamily="18" charset="0"/>
                        </a:rPr>
                        <a:t>0.2%</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just"/>
                      <a:r>
                        <a:rPr lang="en-ZA" sz="1200">
                          <a:solidFill>
                            <a:srgbClr val="000000"/>
                          </a:solidFill>
                          <a:effectLst/>
                          <a:latin typeface="Times New Roman" panose="02020603050405020304" pitchFamily="18" charset="0"/>
                          <a:cs typeface="Times New Roman" panose="02020603050405020304" pitchFamily="18" charset="0"/>
                        </a:rPr>
                        <a:t>0%</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just"/>
                      <a:r>
                        <a:rPr lang="en-ZA" sz="1200">
                          <a:solidFill>
                            <a:srgbClr val="000000"/>
                          </a:solidFill>
                          <a:effectLst/>
                          <a:latin typeface="Times New Roman" panose="02020603050405020304" pitchFamily="18" charset="0"/>
                          <a:cs typeface="Times New Roman" panose="02020603050405020304" pitchFamily="18" charset="0"/>
                        </a:rPr>
                        <a:t>0.2%</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just"/>
                      <a:r>
                        <a:rPr lang="en-ZA" sz="1200">
                          <a:solidFill>
                            <a:srgbClr val="000000"/>
                          </a:solidFill>
                          <a:effectLst/>
                          <a:latin typeface="Times New Roman" panose="02020603050405020304" pitchFamily="18" charset="0"/>
                          <a:cs typeface="Times New Roman" panose="02020603050405020304" pitchFamily="18" charset="0"/>
                        </a:rPr>
                        <a:t>0.0%</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just"/>
                      <a:r>
                        <a:rPr lang="en-ZA" sz="1200">
                          <a:solidFill>
                            <a:srgbClr val="000000"/>
                          </a:solidFill>
                          <a:effectLst/>
                          <a:latin typeface="Times New Roman" panose="02020603050405020304" pitchFamily="18" charset="0"/>
                          <a:cs typeface="Times New Roman" panose="02020603050405020304" pitchFamily="18" charset="0"/>
                        </a:rPr>
                        <a:t>0.2%</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just"/>
                      <a:r>
                        <a:rPr lang="en-ZA" sz="1200">
                          <a:solidFill>
                            <a:srgbClr val="000000"/>
                          </a:solidFill>
                          <a:effectLst/>
                          <a:latin typeface="Times New Roman" panose="02020603050405020304" pitchFamily="18" charset="0"/>
                          <a:cs typeface="Times New Roman" panose="02020603050405020304" pitchFamily="18" charset="0"/>
                        </a:rPr>
                        <a:t>0.0%</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extLst>
                  <a:ext uri="{0D108BD9-81ED-4DB2-BD59-A6C34878D82A}">
                    <a16:rowId xmlns:a16="http://schemas.microsoft.com/office/drawing/2014/main" xmlns="" val="80995703"/>
                  </a:ext>
                </a:extLst>
              </a:tr>
              <a:tr h="347237">
                <a:tc>
                  <a:txBody>
                    <a:bodyPr/>
                    <a:lstStyle/>
                    <a:p>
                      <a:pPr algn="just"/>
                      <a:r>
                        <a:rPr lang="en-ZA" sz="1200" b="1">
                          <a:solidFill>
                            <a:srgbClr val="000000"/>
                          </a:solidFill>
                          <a:effectLst/>
                          <a:latin typeface="Times New Roman" panose="02020603050405020304" pitchFamily="18" charset="0"/>
                          <a:cs typeface="Times New Roman" panose="02020603050405020304" pitchFamily="18" charset="0"/>
                        </a:rPr>
                        <a:t>Land and Agricultural Bank of South Africa </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just"/>
                      <a:r>
                        <a:rPr lang="en-ZA" sz="1200">
                          <a:solidFill>
                            <a:srgbClr val="000000"/>
                          </a:solidFill>
                          <a:effectLst/>
                          <a:latin typeface="Times New Roman" panose="02020603050405020304" pitchFamily="18" charset="0"/>
                          <a:cs typeface="Times New Roman" panose="02020603050405020304" pitchFamily="18" charset="0"/>
                        </a:rPr>
                        <a:t>0.2%</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just"/>
                      <a:r>
                        <a:rPr lang="en-ZA" sz="1200">
                          <a:solidFill>
                            <a:srgbClr val="000000"/>
                          </a:solidFill>
                          <a:effectLst/>
                          <a:latin typeface="Times New Roman" panose="02020603050405020304" pitchFamily="18" charset="0"/>
                          <a:cs typeface="Times New Roman" panose="02020603050405020304" pitchFamily="18" charset="0"/>
                        </a:rPr>
                        <a:t>0.1%</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just"/>
                      <a:r>
                        <a:rPr lang="en-ZA" sz="1200">
                          <a:solidFill>
                            <a:srgbClr val="000000"/>
                          </a:solidFill>
                          <a:effectLst/>
                          <a:latin typeface="Times New Roman" panose="02020603050405020304" pitchFamily="18" charset="0"/>
                          <a:cs typeface="Times New Roman" panose="02020603050405020304" pitchFamily="18" charset="0"/>
                        </a:rPr>
                        <a:t>0.2%</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just"/>
                      <a:r>
                        <a:rPr lang="en-ZA" sz="1200">
                          <a:solidFill>
                            <a:srgbClr val="000000"/>
                          </a:solidFill>
                          <a:effectLst/>
                          <a:latin typeface="Times New Roman" panose="02020603050405020304" pitchFamily="18" charset="0"/>
                          <a:cs typeface="Times New Roman" panose="02020603050405020304" pitchFamily="18" charset="0"/>
                        </a:rPr>
                        <a:t>0.1%</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just"/>
                      <a:r>
                        <a:rPr lang="en-ZA" sz="1200">
                          <a:solidFill>
                            <a:srgbClr val="000000"/>
                          </a:solidFill>
                          <a:effectLst/>
                          <a:latin typeface="Times New Roman" panose="02020603050405020304" pitchFamily="18" charset="0"/>
                          <a:cs typeface="Times New Roman" panose="02020603050405020304" pitchFamily="18" charset="0"/>
                        </a:rPr>
                        <a:t>0.2%</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just"/>
                      <a:r>
                        <a:rPr lang="en-ZA" sz="1200">
                          <a:solidFill>
                            <a:srgbClr val="000000"/>
                          </a:solidFill>
                          <a:effectLst/>
                          <a:latin typeface="Times New Roman" panose="02020603050405020304" pitchFamily="18" charset="0"/>
                          <a:cs typeface="Times New Roman" panose="02020603050405020304" pitchFamily="18" charset="0"/>
                        </a:rPr>
                        <a:t>0.1%</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extLst>
                  <a:ext uri="{0D108BD9-81ED-4DB2-BD59-A6C34878D82A}">
                    <a16:rowId xmlns:a16="http://schemas.microsoft.com/office/drawing/2014/main" xmlns="" val="3817211310"/>
                  </a:ext>
                </a:extLst>
              </a:tr>
              <a:tr h="183867">
                <a:tc>
                  <a:txBody>
                    <a:bodyPr/>
                    <a:lstStyle/>
                    <a:p>
                      <a:pPr algn="just"/>
                      <a:r>
                        <a:rPr lang="en-ZA" sz="1200" b="1">
                          <a:solidFill>
                            <a:srgbClr val="000000"/>
                          </a:solidFill>
                          <a:effectLst/>
                          <a:latin typeface="Times New Roman" panose="02020603050405020304" pitchFamily="18" charset="0"/>
                          <a:cs typeface="Times New Roman" panose="02020603050405020304" pitchFamily="18" charset="0"/>
                        </a:rPr>
                        <a:t>Transnet </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just"/>
                      <a:r>
                        <a:rPr lang="en-ZA" sz="1200">
                          <a:solidFill>
                            <a:srgbClr val="000000"/>
                          </a:solidFill>
                          <a:effectLst/>
                          <a:latin typeface="Times New Roman" panose="02020603050405020304" pitchFamily="18" charset="0"/>
                          <a:cs typeface="Times New Roman" panose="02020603050405020304" pitchFamily="18" charset="0"/>
                        </a:rPr>
                        <a:t>0.1%</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just"/>
                      <a:r>
                        <a:rPr lang="en-ZA" sz="1200">
                          <a:solidFill>
                            <a:srgbClr val="000000"/>
                          </a:solidFill>
                          <a:effectLst/>
                          <a:latin typeface="Times New Roman" panose="02020603050405020304" pitchFamily="18" charset="0"/>
                          <a:cs typeface="Times New Roman" panose="02020603050405020304" pitchFamily="18" charset="0"/>
                        </a:rPr>
                        <a:t>0.1%</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just"/>
                      <a:r>
                        <a:rPr lang="en-ZA" sz="1200">
                          <a:solidFill>
                            <a:srgbClr val="000000"/>
                          </a:solidFill>
                          <a:effectLst/>
                          <a:latin typeface="Times New Roman" panose="02020603050405020304" pitchFamily="18" charset="0"/>
                          <a:cs typeface="Times New Roman" panose="02020603050405020304" pitchFamily="18" charset="0"/>
                        </a:rPr>
                        <a:t>0.1%</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just"/>
                      <a:r>
                        <a:rPr lang="en-ZA" sz="1200">
                          <a:solidFill>
                            <a:srgbClr val="000000"/>
                          </a:solidFill>
                          <a:effectLst/>
                          <a:latin typeface="Times New Roman" panose="02020603050405020304" pitchFamily="18" charset="0"/>
                          <a:cs typeface="Times New Roman" panose="02020603050405020304" pitchFamily="18" charset="0"/>
                        </a:rPr>
                        <a:t>0.1%</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just"/>
                      <a:r>
                        <a:rPr lang="en-ZA" sz="1200">
                          <a:solidFill>
                            <a:srgbClr val="000000"/>
                          </a:solidFill>
                          <a:effectLst/>
                          <a:latin typeface="Times New Roman" panose="02020603050405020304" pitchFamily="18" charset="0"/>
                          <a:cs typeface="Times New Roman" panose="02020603050405020304" pitchFamily="18" charset="0"/>
                        </a:rPr>
                        <a:t>0.1%</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just"/>
                      <a:r>
                        <a:rPr lang="en-ZA" sz="1200">
                          <a:solidFill>
                            <a:srgbClr val="000000"/>
                          </a:solidFill>
                          <a:effectLst/>
                          <a:latin typeface="Times New Roman" panose="02020603050405020304" pitchFamily="18" charset="0"/>
                          <a:cs typeface="Times New Roman" panose="02020603050405020304" pitchFamily="18" charset="0"/>
                        </a:rPr>
                        <a:t>0.1%</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extLst>
                  <a:ext uri="{0D108BD9-81ED-4DB2-BD59-A6C34878D82A}">
                    <a16:rowId xmlns:a16="http://schemas.microsoft.com/office/drawing/2014/main" xmlns="" val="4111042138"/>
                  </a:ext>
                </a:extLst>
              </a:tr>
              <a:tr h="183867">
                <a:tc>
                  <a:txBody>
                    <a:bodyPr/>
                    <a:lstStyle/>
                    <a:p>
                      <a:pPr algn="just"/>
                      <a:r>
                        <a:rPr lang="en-ZA" sz="1200" b="1">
                          <a:solidFill>
                            <a:srgbClr val="000000"/>
                          </a:solidFill>
                          <a:effectLst/>
                          <a:latin typeface="Times New Roman" panose="02020603050405020304" pitchFamily="18" charset="0"/>
                          <a:cs typeface="Times New Roman" panose="02020603050405020304" pitchFamily="18" charset="0"/>
                        </a:rPr>
                        <a:t>Denel </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just"/>
                      <a:r>
                        <a:rPr lang="en-ZA" sz="1200">
                          <a:solidFill>
                            <a:srgbClr val="000000"/>
                          </a:solidFill>
                          <a:effectLst/>
                          <a:latin typeface="Times New Roman" panose="02020603050405020304" pitchFamily="18" charset="0"/>
                          <a:cs typeface="Times New Roman" panose="02020603050405020304" pitchFamily="18" charset="0"/>
                        </a:rPr>
                        <a:t>0.1%</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just"/>
                      <a:r>
                        <a:rPr lang="en-ZA" sz="1200">
                          <a:solidFill>
                            <a:srgbClr val="000000"/>
                          </a:solidFill>
                          <a:effectLst/>
                          <a:latin typeface="Times New Roman" panose="02020603050405020304" pitchFamily="18" charset="0"/>
                          <a:cs typeface="Times New Roman" panose="02020603050405020304" pitchFamily="18" charset="0"/>
                        </a:rPr>
                        <a:t>0.1%</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just"/>
                      <a:r>
                        <a:rPr lang="en-ZA" sz="1200">
                          <a:solidFill>
                            <a:srgbClr val="000000"/>
                          </a:solidFill>
                          <a:effectLst/>
                          <a:latin typeface="Times New Roman" panose="02020603050405020304" pitchFamily="18" charset="0"/>
                          <a:cs typeface="Times New Roman" panose="02020603050405020304" pitchFamily="18" charset="0"/>
                        </a:rPr>
                        <a:t>0.1%</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just"/>
                      <a:r>
                        <a:rPr lang="en-ZA" sz="1200">
                          <a:solidFill>
                            <a:srgbClr val="000000"/>
                          </a:solidFill>
                          <a:effectLst/>
                          <a:latin typeface="Times New Roman" panose="02020603050405020304" pitchFamily="18" charset="0"/>
                          <a:cs typeface="Times New Roman" panose="02020603050405020304" pitchFamily="18" charset="0"/>
                        </a:rPr>
                        <a:t>0.1%</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just"/>
                      <a:r>
                        <a:rPr lang="en-ZA" sz="1200">
                          <a:solidFill>
                            <a:srgbClr val="000000"/>
                          </a:solidFill>
                          <a:effectLst/>
                          <a:latin typeface="Times New Roman" panose="02020603050405020304" pitchFamily="18" charset="0"/>
                          <a:cs typeface="Times New Roman" panose="02020603050405020304" pitchFamily="18" charset="0"/>
                        </a:rPr>
                        <a:t>0.1%</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just"/>
                      <a:r>
                        <a:rPr lang="en-ZA" sz="1200">
                          <a:solidFill>
                            <a:srgbClr val="000000"/>
                          </a:solidFill>
                          <a:effectLst/>
                          <a:latin typeface="Times New Roman" panose="02020603050405020304" pitchFamily="18" charset="0"/>
                          <a:cs typeface="Times New Roman" panose="02020603050405020304" pitchFamily="18" charset="0"/>
                        </a:rPr>
                        <a:t>0.1%</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extLst>
                  <a:ext uri="{0D108BD9-81ED-4DB2-BD59-A6C34878D82A}">
                    <a16:rowId xmlns:a16="http://schemas.microsoft.com/office/drawing/2014/main" xmlns="" val="457668292"/>
                  </a:ext>
                </a:extLst>
              </a:tr>
              <a:tr h="347237">
                <a:tc>
                  <a:txBody>
                    <a:bodyPr/>
                    <a:lstStyle/>
                    <a:p>
                      <a:pPr algn="just"/>
                      <a:r>
                        <a:rPr lang="en-ZA" sz="1200" b="1">
                          <a:solidFill>
                            <a:srgbClr val="000000"/>
                          </a:solidFill>
                          <a:effectLst/>
                          <a:latin typeface="Times New Roman" panose="02020603050405020304" pitchFamily="18" charset="0"/>
                          <a:cs typeface="Times New Roman" panose="02020603050405020304" pitchFamily="18" charset="0"/>
                        </a:rPr>
                        <a:t>Independent power producers </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just"/>
                      <a:r>
                        <a:rPr lang="en-ZA" sz="1200">
                          <a:solidFill>
                            <a:srgbClr val="000000"/>
                          </a:solidFill>
                          <a:effectLst/>
                          <a:latin typeface="Times New Roman" panose="02020603050405020304" pitchFamily="18" charset="0"/>
                          <a:cs typeface="Times New Roman" panose="02020603050405020304" pitchFamily="18" charset="0"/>
                        </a:rPr>
                        <a:t>3.5%</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just"/>
                      <a:r>
                        <a:rPr lang="en-ZA" sz="1200">
                          <a:solidFill>
                            <a:srgbClr val="000000"/>
                          </a:solidFill>
                          <a:effectLst/>
                          <a:latin typeface="Times New Roman" panose="02020603050405020304" pitchFamily="18" charset="0"/>
                          <a:cs typeface="Times New Roman" panose="02020603050405020304" pitchFamily="18" charset="0"/>
                        </a:rPr>
                        <a:t>2.8%</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just"/>
                      <a:r>
                        <a:rPr lang="en-ZA" sz="1200">
                          <a:solidFill>
                            <a:srgbClr val="000000"/>
                          </a:solidFill>
                          <a:effectLst/>
                          <a:latin typeface="Times New Roman" panose="02020603050405020304" pitchFamily="18" charset="0"/>
                          <a:cs typeface="Times New Roman" panose="02020603050405020304" pitchFamily="18" charset="0"/>
                        </a:rPr>
                        <a:t>3.2%</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just"/>
                      <a:r>
                        <a:rPr lang="en-ZA" sz="1200">
                          <a:solidFill>
                            <a:srgbClr val="000000"/>
                          </a:solidFill>
                          <a:effectLst/>
                          <a:latin typeface="Times New Roman" panose="02020603050405020304" pitchFamily="18" charset="0"/>
                          <a:cs typeface="Times New Roman" panose="02020603050405020304" pitchFamily="18" charset="0"/>
                        </a:rPr>
                        <a:t>3.3%</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just"/>
                      <a:r>
                        <a:rPr lang="en-ZA" sz="1200">
                          <a:solidFill>
                            <a:srgbClr val="000000"/>
                          </a:solidFill>
                          <a:effectLst/>
                          <a:latin typeface="Times New Roman" panose="02020603050405020304" pitchFamily="18" charset="0"/>
                          <a:cs typeface="Times New Roman" panose="02020603050405020304" pitchFamily="18" charset="0"/>
                        </a:rPr>
                        <a:t>3.3%</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just"/>
                      <a:r>
                        <a:rPr lang="en-ZA" sz="1200">
                          <a:solidFill>
                            <a:srgbClr val="000000"/>
                          </a:solidFill>
                          <a:effectLst/>
                          <a:latin typeface="Times New Roman" panose="02020603050405020304" pitchFamily="18" charset="0"/>
                          <a:cs typeface="Times New Roman" panose="02020603050405020304" pitchFamily="18" charset="0"/>
                        </a:rPr>
                        <a:t>2.8%</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extLst>
                  <a:ext uri="{0D108BD9-81ED-4DB2-BD59-A6C34878D82A}">
                    <a16:rowId xmlns:a16="http://schemas.microsoft.com/office/drawing/2014/main" xmlns="" val="249034520"/>
                  </a:ext>
                </a:extLst>
              </a:tr>
              <a:tr h="347237">
                <a:tc>
                  <a:txBody>
                    <a:bodyPr/>
                    <a:lstStyle/>
                    <a:p>
                      <a:pPr algn="just"/>
                      <a:r>
                        <a:rPr lang="en-ZA" sz="1200" b="1">
                          <a:solidFill>
                            <a:srgbClr val="000000"/>
                          </a:solidFill>
                          <a:effectLst/>
                          <a:latin typeface="Times New Roman" panose="02020603050405020304" pitchFamily="18" charset="0"/>
                          <a:cs typeface="Times New Roman" panose="02020603050405020304" pitchFamily="18" charset="0"/>
                        </a:rPr>
                        <a:t>Public -private partnerships </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just"/>
                      <a:r>
                        <a:rPr lang="en-ZA" sz="1200">
                          <a:solidFill>
                            <a:srgbClr val="000000"/>
                          </a:solidFill>
                          <a:effectLst/>
                          <a:latin typeface="Times New Roman" panose="02020603050405020304" pitchFamily="18" charset="0"/>
                          <a:cs typeface="Times New Roman" panose="02020603050405020304" pitchFamily="18" charset="0"/>
                        </a:rPr>
                        <a:t>0.2%</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just"/>
                      <a:r>
                        <a:rPr lang="en-ZA" sz="1200">
                          <a:solidFill>
                            <a:srgbClr val="000000"/>
                          </a:solidFill>
                          <a:effectLst/>
                          <a:latin typeface="Times New Roman" panose="02020603050405020304" pitchFamily="18" charset="0"/>
                          <a:cs typeface="Times New Roman" panose="02020603050405020304" pitchFamily="18" charset="0"/>
                        </a:rPr>
                        <a:t>0.2%</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just"/>
                      <a:r>
                        <a:rPr lang="en-ZA" sz="1200">
                          <a:solidFill>
                            <a:srgbClr val="000000"/>
                          </a:solidFill>
                          <a:effectLst/>
                          <a:latin typeface="Times New Roman" panose="02020603050405020304" pitchFamily="18" charset="0"/>
                          <a:cs typeface="Times New Roman" panose="02020603050405020304" pitchFamily="18" charset="0"/>
                        </a:rPr>
                        <a:t>0.1%</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just"/>
                      <a:r>
                        <a:rPr lang="en-ZA" sz="1200">
                          <a:solidFill>
                            <a:srgbClr val="000000"/>
                          </a:solidFill>
                          <a:effectLst/>
                          <a:latin typeface="Times New Roman" panose="02020603050405020304" pitchFamily="18" charset="0"/>
                          <a:cs typeface="Times New Roman" panose="02020603050405020304" pitchFamily="18" charset="0"/>
                        </a:rPr>
                        <a:t>0.1%</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just"/>
                      <a:r>
                        <a:rPr lang="en-ZA" sz="1200">
                          <a:solidFill>
                            <a:srgbClr val="000000"/>
                          </a:solidFill>
                          <a:effectLst/>
                          <a:latin typeface="Times New Roman" panose="02020603050405020304" pitchFamily="18" charset="0"/>
                          <a:cs typeface="Times New Roman" panose="02020603050405020304" pitchFamily="18" charset="0"/>
                        </a:rPr>
                        <a:t>0.1%</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just"/>
                      <a:r>
                        <a:rPr lang="en-ZA" sz="1200">
                          <a:solidFill>
                            <a:srgbClr val="000000"/>
                          </a:solidFill>
                          <a:effectLst/>
                          <a:latin typeface="Times New Roman" panose="02020603050405020304" pitchFamily="18" charset="0"/>
                          <a:cs typeface="Times New Roman" panose="02020603050405020304" pitchFamily="18" charset="0"/>
                        </a:rPr>
                        <a:t>0.1%</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extLst>
                  <a:ext uri="{0D108BD9-81ED-4DB2-BD59-A6C34878D82A}">
                    <a16:rowId xmlns:a16="http://schemas.microsoft.com/office/drawing/2014/main" xmlns="" val="2641705849"/>
                  </a:ext>
                </a:extLst>
              </a:tr>
              <a:tr h="183867">
                <a:tc>
                  <a:txBody>
                    <a:bodyPr/>
                    <a:lstStyle/>
                    <a:p>
                      <a:pPr algn="just"/>
                      <a:r>
                        <a:rPr lang="en-ZA" sz="1200" b="1">
                          <a:solidFill>
                            <a:srgbClr val="000000"/>
                          </a:solidFill>
                          <a:effectLst/>
                          <a:latin typeface="Times New Roman" panose="02020603050405020304" pitchFamily="18" charset="0"/>
                          <a:cs typeface="Times New Roman" panose="02020603050405020304" pitchFamily="18" charset="0"/>
                        </a:rPr>
                        <a:t>Total </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just"/>
                      <a:r>
                        <a:rPr lang="en-ZA" sz="1200">
                          <a:solidFill>
                            <a:srgbClr val="000000"/>
                          </a:solidFill>
                          <a:effectLst/>
                          <a:latin typeface="Times New Roman" panose="02020603050405020304" pitchFamily="18" charset="0"/>
                          <a:cs typeface="Times New Roman" panose="02020603050405020304" pitchFamily="18" charset="0"/>
                        </a:rPr>
                        <a:t>12.2%</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just"/>
                      <a:r>
                        <a:rPr lang="en-ZA" sz="1200">
                          <a:solidFill>
                            <a:srgbClr val="000000"/>
                          </a:solidFill>
                          <a:effectLst/>
                          <a:latin typeface="Times New Roman" panose="02020603050405020304" pitchFamily="18" charset="0"/>
                          <a:cs typeface="Times New Roman" panose="02020603050405020304" pitchFamily="18" charset="0"/>
                        </a:rPr>
                        <a:t>10.3%</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just"/>
                      <a:r>
                        <a:rPr lang="en-ZA" sz="1200">
                          <a:solidFill>
                            <a:srgbClr val="000000"/>
                          </a:solidFill>
                          <a:effectLst/>
                          <a:latin typeface="Times New Roman" panose="02020603050405020304" pitchFamily="18" charset="0"/>
                          <a:cs typeface="Times New Roman" panose="02020603050405020304" pitchFamily="18" charset="0"/>
                        </a:rPr>
                        <a:t>10.2%</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just"/>
                      <a:r>
                        <a:rPr lang="en-ZA" sz="1200">
                          <a:solidFill>
                            <a:srgbClr val="000000"/>
                          </a:solidFill>
                          <a:effectLst/>
                          <a:latin typeface="Times New Roman" panose="02020603050405020304" pitchFamily="18" charset="0"/>
                          <a:cs typeface="Times New Roman" panose="02020603050405020304" pitchFamily="18" charset="0"/>
                        </a:rPr>
                        <a:t>12.4%</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just"/>
                      <a:r>
                        <a:rPr lang="en-ZA" sz="1200">
                          <a:solidFill>
                            <a:srgbClr val="000000"/>
                          </a:solidFill>
                          <a:effectLst/>
                          <a:latin typeface="Times New Roman" panose="02020603050405020304" pitchFamily="18" charset="0"/>
                          <a:cs typeface="Times New Roman" panose="02020603050405020304" pitchFamily="18" charset="0"/>
                        </a:rPr>
                        <a:t>12.4%</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just"/>
                      <a:r>
                        <a:rPr lang="en-ZA" sz="1200" dirty="0">
                          <a:solidFill>
                            <a:srgbClr val="000000"/>
                          </a:solidFill>
                          <a:effectLst/>
                          <a:latin typeface="Times New Roman" panose="02020603050405020304" pitchFamily="18" charset="0"/>
                          <a:cs typeface="Times New Roman" panose="02020603050405020304" pitchFamily="18" charset="0"/>
                        </a:rPr>
                        <a:t>9.6%</a:t>
                      </a:r>
                      <a:endParaRPr lang="en-ZA"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extLst>
                  <a:ext uri="{0D108BD9-81ED-4DB2-BD59-A6C34878D82A}">
                    <a16:rowId xmlns:a16="http://schemas.microsoft.com/office/drawing/2014/main" xmlns="" val="1945894112"/>
                  </a:ext>
                </a:extLst>
              </a:tr>
            </a:tbl>
          </a:graphicData>
        </a:graphic>
      </p:graphicFrame>
      <p:sp>
        <p:nvSpPr>
          <p:cNvPr id="4" name="Slide Number Placeholder 3">
            <a:extLst>
              <a:ext uri="{FF2B5EF4-FFF2-40B4-BE49-F238E27FC236}">
                <a16:creationId xmlns:a16="http://schemas.microsoft.com/office/drawing/2014/main" xmlns="" id="{85326164-EEDC-5D28-23F4-E2F21EEAD9DA}"/>
              </a:ext>
            </a:extLst>
          </p:cNvPr>
          <p:cNvSpPr>
            <a:spLocks noGrp="1"/>
          </p:cNvSpPr>
          <p:nvPr>
            <p:ph type="sldNum" sz="quarter" idx="12"/>
          </p:nvPr>
        </p:nvSpPr>
        <p:spPr/>
        <p:txBody>
          <a:bodyPr/>
          <a:lstStyle/>
          <a:p>
            <a:fld id="{AC57FB67-5201-4263-A749-74A8A000A585}" type="slidenum">
              <a:rPr lang="en-ZA" smtClean="0"/>
              <a:pPr/>
              <a:t>13</a:t>
            </a:fld>
            <a:endParaRPr lang="en-ZA" dirty="0"/>
          </a:p>
        </p:txBody>
      </p:sp>
      <p:sp>
        <p:nvSpPr>
          <p:cNvPr id="8" name="Content Placeholder 2">
            <a:extLst>
              <a:ext uri="{FF2B5EF4-FFF2-40B4-BE49-F238E27FC236}">
                <a16:creationId xmlns:a16="http://schemas.microsoft.com/office/drawing/2014/main" xmlns="" id="{8419D300-883E-8569-F8AF-BD417D3D9683}"/>
              </a:ext>
            </a:extLst>
          </p:cNvPr>
          <p:cNvSpPr txBox="1">
            <a:spLocks/>
          </p:cNvSpPr>
          <p:nvPr/>
        </p:nvSpPr>
        <p:spPr>
          <a:xfrm>
            <a:off x="798854" y="5416486"/>
            <a:ext cx="7283152" cy="1040979"/>
          </a:xfrm>
          <a:prstGeom prst="rect">
            <a:avLst/>
          </a:prstGeom>
        </p:spPr>
        <p:txBody>
          <a:bodyPr vert="horz" lIns="91440" tIns="45720" rIns="91440" bIns="45720" rtlCol="0">
            <a:normAutofit fontScale="92500" lnSpcReduction="2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Times New Roman" pitchFamily="18" charset="0"/>
                <a:ea typeface="+mn-ea"/>
                <a:cs typeface="Times New Roman" pitchFamily="18" charset="0"/>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Times New Roman" pitchFamily="18" charset="0"/>
                <a:ea typeface="+mn-ea"/>
                <a:cs typeface="Times New Roman" pitchFamily="18" charset="0"/>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Times New Roman" pitchFamily="18" charset="0"/>
                <a:ea typeface="+mn-ea"/>
                <a:cs typeface="Times New Roman" pitchFamily="18" charset="0"/>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Times New Roman" pitchFamily="18" charset="0"/>
                <a:ea typeface="+mn-ea"/>
                <a:cs typeface="Times New Roman" pitchFamily="18" charset="0"/>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Times New Roman" pitchFamily="18" charset="0"/>
                <a:ea typeface="+mn-ea"/>
                <a:cs typeface="Times New Roman" pitchFamily="18"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just"/>
            <a:r>
              <a:rPr lang="en-ZA" sz="1800" dirty="0">
                <a:effectLst/>
                <a:latin typeface="Times New Roman" panose="02020603050405020304" pitchFamily="18" charset="0"/>
                <a:ea typeface="Times New Roman" panose="02020603050405020304" pitchFamily="18" charset="0"/>
              </a:rPr>
              <a:t>The total guarantee to all the SOEs increased from 12.2 percent of GDP in 2019/20 to 12.4 percent in 2021/22</a:t>
            </a:r>
            <a:r>
              <a:rPr lang="en-ZA" sz="1000" dirty="0">
                <a:effectLst/>
              </a:rPr>
              <a:t> .</a:t>
            </a:r>
          </a:p>
          <a:p>
            <a:pPr algn="just"/>
            <a:r>
              <a:rPr lang="en-ZA" sz="1800" dirty="0">
                <a:effectLst/>
                <a:latin typeface="Times New Roman" panose="02020603050405020304" pitchFamily="18" charset="0"/>
                <a:ea typeface="Times New Roman" panose="02020603050405020304" pitchFamily="18" charset="0"/>
              </a:rPr>
              <a:t>Eskom government guarantees increased from 6.2 percent of GDP in 2019/20 to 6.3 percent in 2020/21. </a:t>
            </a:r>
            <a:endParaRPr lang="en-ZA" sz="1400" dirty="0"/>
          </a:p>
          <a:p>
            <a:pPr algn="just"/>
            <a:endParaRPr lang="en-ZA" sz="1400" dirty="0">
              <a:highlight>
                <a:srgbClr val="FFFF00"/>
              </a:highlight>
            </a:endParaRPr>
          </a:p>
          <a:p>
            <a:endParaRPr lang="en-ZA" sz="1400" dirty="0">
              <a:highlight>
                <a:srgbClr val="FFFF00"/>
              </a:highlight>
            </a:endParaRPr>
          </a:p>
        </p:txBody>
      </p:sp>
    </p:spTree>
    <p:extLst>
      <p:ext uri="{BB962C8B-B14F-4D97-AF65-F5344CB8AC3E}">
        <p14:creationId xmlns:p14="http://schemas.microsoft.com/office/powerpoint/2010/main" xmlns="" val="243464818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45D7195-839D-43EA-B477-0C2E0931F2F8}"/>
              </a:ext>
            </a:extLst>
          </p:cNvPr>
          <p:cNvSpPr>
            <a:spLocks noGrp="1"/>
          </p:cNvSpPr>
          <p:nvPr>
            <p:ph type="title"/>
          </p:nvPr>
        </p:nvSpPr>
        <p:spPr/>
        <p:txBody>
          <a:bodyPr>
            <a:normAutofit fontScale="90000"/>
          </a:bodyPr>
          <a:lstStyle/>
          <a:p>
            <a:r>
              <a:rPr lang="en-US" dirty="0"/>
              <a:t>Contingent Liabilities and government guarantees to SOEs, 2007/08-2024/25 </a:t>
            </a:r>
            <a:br>
              <a:rPr lang="en-US" dirty="0"/>
            </a:br>
            <a:endParaRPr lang="en-US" dirty="0"/>
          </a:p>
        </p:txBody>
      </p:sp>
      <p:sp>
        <p:nvSpPr>
          <p:cNvPr id="4" name="Slide Number Placeholder 3">
            <a:extLst>
              <a:ext uri="{FF2B5EF4-FFF2-40B4-BE49-F238E27FC236}">
                <a16:creationId xmlns:a16="http://schemas.microsoft.com/office/drawing/2014/main" xmlns="" id="{9FDDF7FE-7670-96E4-22CD-39F13E069645}"/>
              </a:ext>
            </a:extLst>
          </p:cNvPr>
          <p:cNvSpPr>
            <a:spLocks noGrp="1"/>
          </p:cNvSpPr>
          <p:nvPr>
            <p:ph type="sldNum" sz="quarter" idx="12"/>
          </p:nvPr>
        </p:nvSpPr>
        <p:spPr/>
        <p:txBody>
          <a:bodyPr/>
          <a:lstStyle/>
          <a:p>
            <a:fld id="{AC57FB67-5201-4263-A749-74A8A000A585}" type="slidenum">
              <a:rPr lang="en-ZA" smtClean="0"/>
              <a:pPr/>
              <a:t>14</a:t>
            </a:fld>
            <a:endParaRPr lang="en-ZA" dirty="0"/>
          </a:p>
        </p:txBody>
      </p:sp>
      <p:graphicFrame>
        <p:nvGraphicFramePr>
          <p:cNvPr id="5" name="Content Placeholder 4">
            <a:extLst>
              <a:ext uri="{FF2B5EF4-FFF2-40B4-BE49-F238E27FC236}">
                <a16:creationId xmlns:a16="http://schemas.microsoft.com/office/drawing/2014/main" xmlns="" id="{62669C5C-3E02-D046-FC0D-26B60808EA5F}"/>
              </a:ext>
            </a:extLst>
          </p:cNvPr>
          <p:cNvGraphicFramePr>
            <a:graphicFrameLocks noGrp="1"/>
          </p:cNvGraphicFramePr>
          <p:nvPr>
            <p:ph idx="1"/>
            <p:extLst>
              <p:ext uri="{D42A27DB-BD31-4B8C-83A1-F6EECF244321}">
                <p14:modId xmlns:p14="http://schemas.microsoft.com/office/powerpoint/2010/main" xmlns="" val="3982367400"/>
              </p:ext>
            </p:extLst>
          </p:nvPr>
        </p:nvGraphicFramePr>
        <p:xfrm>
          <a:off x="457200" y="1600201"/>
          <a:ext cx="8229600" cy="3340967"/>
        </p:xfrm>
        <a:graphic>
          <a:graphicData uri="http://schemas.openxmlformats.org/drawingml/2006/chart">
            <c:chart xmlns:c="http://schemas.openxmlformats.org/drawingml/2006/chart" xmlns:r="http://schemas.openxmlformats.org/officeDocument/2006/relationships" r:id="rId2"/>
          </a:graphicData>
        </a:graphic>
      </p:graphicFrame>
      <p:sp>
        <p:nvSpPr>
          <p:cNvPr id="6" name="Content Placeholder 2">
            <a:extLst>
              <a:ext uri="{FF2B5EF4-FFF2-40B4-BE49-F238E27FC236}">
                <a16:creationId xmlns:a16="http://schemas.microsoft.com/office/drawing/2014/main" xmlns="" id="{CDEA2E22-181B-8AE8-63C9-79081C1F8276}"/>
              </a:ext>
            </a:extLst>
          </p:cNvPr>
          <p:cNvSpPr txBox="1">
            <a:spLocks/>
          </p:cNvSpPr>
          <p:nvPr/>
        </p:nvSpPr>
        <p:spPr>
          <a:xfrm>
            <a:off x="827584" y="5130056"/>
            <a:ext cx="7283152" cy="1040979"/>
          </a:xfrm>
          <a:prstGeom prst="rect">
            <a:avLst/>
          </a:prstGeom>
        </p:spPr>
        <p:txBody>
          <a:bodyPr vert="horz" lIns="91440" tIns="45720" rIns="91440" bIns="45720" rtlCol="0">
            <a:normAutofit fontScale="25000" lnSpcReduction="2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Times New Roman" pitchFamily="18" charset="0"/>
                <a:ea typeface="+mn-ea"/>
                <a:cs typeface="Times New Roman" pitchFamily="18" charset="0"/>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Times New Roman" pitchFamily="18" charset="0"/>
                <a:ea typeface="+mn-ea"/>
                <a:cs typeface="Times New Roman" pitchFamily="18" charset="0"/>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Times New Roman" pitchFamily="18" charset="0"/>
                <a:ea typeface="+mn-ea"/>
                <a:cs typeface="Times New Roman" pitchFamily="18" charset="0"/>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Times New Roman" pitchFamily="18" charset="0"/>
                <a:ea typeface="+mn-ea"/>
                <a:cs typeface="Times New Roman" pitchFamily="18" charset="0"/>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Times New Roman" pitchFamily="18" charset="0"/>
                <a:ea typeface="+mn-ea"/>
                <a:cs typeface="Times New Roman" pitchFamily="18"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just"/>
            <a:r>
              <a:rPr lang="en-ZA" sz="6400" dirty="0">
                <a:effectLst/>
                <a:latin typeface="Times New Roman" panose="02020603050405020304" pitchFamily="18" charset="0"/>
                <a:ea typeface="Times New Roman" panose="02020603050405020304" pitchFamily="18" charset="0"/>
              </a:rPr>
              <a:t>The total contingent liabilities amounted to R195 billion in 2008/09, of which government guarantees to SOEs constituted R63 billion</a:t>
            </a:r>
            <a:r>
              <a:rPr lang="en-ZA" sz="6400" i="1" dirty="0">
                <a:effectLst/>
                <a:latin typeface="Times New Roman" panose="02020603050405020304" pitchFamily="18" charset="0"/>
                <a:ea typeface="Times New Roman" panose="02020603050405020304" pitchFamily="18" charset="0"/>
              </a:rPr>
              <a:t>, </a:t>
            </a:r>
            <a:r>
              <a:rPr lang="en-ZA" sz="6400" dirty="0">
                <a:effectLst/>
                <a:latin typeface="Times New Roman" panose="02020603050405020304" pitchFamily="18" charset="0"/>
                <a:ea typeface="Times New Roman" panose="02020603050405020304" pitchFamily="18" charset="0"/>
              </a:rPr>
              <a:t>representing only 32 percent of contingent liabilities.</a:t>
            </a:r>
          </a:p>
          <a:p>
            <a:pPr algn="just"/>
            <a:r>
              <a:rPr lang="en-ZA" sz="6400" dirty="0">
                <a:effectLst/>
                <a:latin typeface="Times New Roman" panose="02020603050405020304" pitchFamily="18" charset="0"/>
                <a:ea typeface="Times New Roman" panose="02020603050405020304" pitchFamily="18" charset="0"/>
              </a:rPr>
              <a:t>Contingent liabilities are projected to reach R1.1 trillion in 2020/21, of which R569 billion will be government guarantees to SOEs, accounting for more than half of the total contingent liabilities (53 percent)</a:t>
            </a:r>
            <a:r>
              <a:rPr lang="en-ZA" sz="6400" dirty="0">
                <a:latin typeface="Times New Roman" panose="02020603050405020304" pitchFamily="18" charset="0"/>
                <a:ea typeface="Times New Roman" panose="02020603050405020304" pitchFamily="18" charset="0"/>
              </a:rPr>
              <a:t>.</a:t>
            </a:r>
            <a:endParaRPr lang="en-ZA" sz="6400" dirty="0">
              <a:effectLst/>
              <a:latin typeface="Times New Roman" panose="02020603050405020304" pitchFamily="18" charset="0"/>
              <a:ea typeface="Times New Roman" panose="02020603050405020304" pitchFamily="18" charset="0"/>
            </a:endParaRPr>
          </a:p>
          <a:p>
            <a:pPr algn="just"/>
            <a:endParaRPr lang="en-ZA" sz="1400" dirty="0"/>
          </a:p>
          <a:p>
            <a:pPr algn="just"/>
            <a:endParaRPr lang="en-ZA" sz="1400" dirty="0">
              <a:highlight>
                <a:srgbClr val="FFFF00"/>
              </a:highlight>
            </a:endParaRPr>
          </a:p>
          <a:p>
            <a:endParaRPr lang="en-ZA" sz="1400" dirty="0">
              <a:highlight>
                <a:srgbClr val="FFFF00"/>
              </a:highlight>
            </a:endParaRPr>
          </a:p>
        </p:txBody>
      </p:sp>
    </p:spTree>
    <p:extLst>
      <p:ext uri="{BB962C8B-B14F-4D97-AF65-F5344CB8AC3E}">
        <p14:creationId xmlns:p14="http://schemas.microsoft.com/office/powerpoint/2010/main" xmlns="" val="241020118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A319AEC-B7C2-728A-C821-58528620E93E}"/>
              </a:ext>
            </a:extLst>
          </p:cNvPr>
          <p:cNvSpPr>
            <a:spLocks noGrp="1"/>
          </p:cNvSpPr>
          <p:nvPr>
            <p:ph type="title"/>
          </p:nvPr>
        </p:nvSpPr>
        <p:spPr/>
        <p:txBody>
          <a:bodyPr/>
          <a:lstStyle/>
          <a:p>
            <a:r>
              <a:rPr lang="en-US" dirty="0"/>
              <a:t>Debt maturity profile of major SOEs </a:t>
            </a:r>
          </a:p>
        </p:txBody>
      </p:sp>
      <p:sp>
        <p:nvSpPr>
          <p:cNvPr id="4" name="Slide Number Placeholder 3">
            <a:extLst>
              <a:ext uri="{FF2B5EF4-FFF2-40B4-BE49-F238E27FC236}">
                <a16:creationId xmlns:a16="http://schemas.microsoft.com/office/drawing/2014/main" xmlns="" id="{0DE9767B-3F70-73E8-826A-28DB10558505}"/>
              </a:ext>
            </a:extLst>
          </p:cNvPr>
          <p:cNvSpPr>
            <a:spLocks noGrp="1"/>
          </p:cNvSpPr>
          <p:nvPr>
            <p:ph type="sldNum" sz="quarter" idx="12"/>
          </p:nvPr>
        </p:nvSpPr>
        <p:spPr/>
        <p:txBody>
          <a:bodyPr/>
          <a:lstStyle/>
          <a:p>
            <a:fld id="{AC57FB67-5201-4263-A749-74A8A000A585}" type="slidenum">
              <a:rPr lang="en-ZA" smtClean="0"/>
              <a:pPr/>
              <a:t>15</a:t>
            </a:fld>
            <a:endParaRPr lang="en-ZA" dirty="0"/>
          </a:p>
        </p:txBody>
      </p:sp>
      <p:graphicFrame>
        <p:nvGraphicFramePr>
          <p:cNvPr id="5" name="Content Placeholder 4">
            <a:extLst>
              <a:ext uri="{FF2B5EF4-FFF2-40B4-BE49-F238E27FC236}">
                <a16:creationId xmlns:a16="http://schemas.microsoft.com/office/drawing/2014/main" xmlns="" id="{7D2C488C-F316-FFBA-6513-09D7B2C11574}"/>
              </a:ext>
            </a:extLst>
          </p:cNvPr>
          <p:cNvGraphicFramePr>
            <a:graphicFrameLocks noGrp="1"/>
          </p:cNvGraphicFramePr>
          <p:nvPr>
            <p:ph idx="1"/>
            <p:extLst>
              <p:ext uri="{D42A27DB-BD31-4B8C-83A1-F6EECF244321}">
                <p14:modId xmlns:p14="http://schemas.microsoft.com/office/powerpoint/2010/main" xmlns="" val="914414369"/>
              </p:ext>
            </p:extLst>
          </p:nvPr>
        </p:nvGraphicFramePr>
        <p:xfrm>
          <a:off x="457200" y="1600201"/>
          <a:ext cx="8229600" cy="3484984"/>
        </p:xfrm>
        <a:graphic>
          <a:graphicData uri="http://schemas.openxmlformats.org/drawingml/2006/chart">
            <c:chart xmlns:c="http://schemas.openxmlformats.org/drawingml/2006/chart" xmlns:r="http://schemas.openxmlformats.org/officeDocument/2006/relationships" r:id="rId2"/>
          </a:graphicData>
        </a:graphic>
      </p:graphicFrame>
      <p:sp>
        <p:nvSpPr>
          <p:cNvPr id="8" name="TextBox 7">
            <a:extLst>
              <a:ext uri="{FF2B5EF4-FFF2-40B4-BE49-F238E27FC236}">
                <a16:creationId xmlns:a16="http://schemas.microsoft.com/office/drawing/2014/main" xmlns="" id="{BD438C3C-8381-472C-8A5C-C27695DFB3E4}"/>
              </a:ext>
            </a:extLst>
          </p:cNvPr>
          <p:cNvSpPr txBox="1"/>
          <p:nvPr/>
        </p:nvSpPr>
        <p:spPr>
          <a:xfrm>
            <a:off x="935596" y="5101138"/>
            <a:ext cx="7272808" cy="1477328"/>
          </a:xfrm>
          <a:prstGeom prst="rect">
            <a:avLst/>
          </a:prstGeom>
          <a:noFill/>
        </p:spPr>
        <p:txBody>
          <a:bodyPr wrap="square">
            <a:spAutoFit/>
          </a:bodyPr>
          <a:lstStyle/>
          <a:p>
            <a:pPr marL="285750" indent="-285750" algn="just">
              <a:buFont typeface="Arial" panose="020B0604020202020204" pitchFamily="34" charset="0"/>
              <a:buChar char="•"/>
            </a:pPr>
            <a:r>
              <a:rPr lang="en-ZA" sz="1800" dirty="0">
                <a:effectLst/>
                <a:latin typeface="Times New Roman" panose="02020603050405020304" pitchFamily="18" charset="0"/>
                <a:ea typeface="Times New Roman" panose="02020603050405020304" pitchFamily="18" charset="0"/>
                <a:cs typeface="Times New Roman" panose="02020603050405020304" pitchFamily="18" charset="0"/>
              </a:rPr>
              <a:t>The maturity of SOEs debt presents a substantial risk to the fiscus. SOE debt repayments will peak at R24 billion in 2025/26, of which the government guarantees 17 percent or R4 billion</a:t>
            </a:r>
            <a:r>
              <a:rPr lang="en-ZA" dirty="0">
                <a:effectLst/>
                <a:latin typeface="Times New Roman" panose="02020603050405020304" pitchFamily="18" charset="0"/>
                <a:cs typeface="Times New Roman" panose="02020603050405020304" pitchFamily="18" charset="0"/>
              </a:rPr>
              <a:t> </a:t>
            </a:r>
          </a:p>
          <a:p>
            <a:pPr marL="285750" indent="-285750" algn="just">
              <a:buFont typeface="Arial" panose="020B0604020202020204" pitchFamily="34" charset="0"/>
              <a:buChar char="•"/>
            </a:pPr>
            <a:r>
              <a:rPr lang="en-ZA" sz="1800" dirty="0">
                <a:effectLst/>
                <a:latin typeface="Times New Roman" panose="02020603050405020304" pitchFamily="18" charset="0"/>
                <a:ea typeface="Times New Roman" panose="02020603050405020304" pitchFamily="18" charset="0"/>
                <a:cs typeface="Times New Roman" panose="02020603050405020304" pitchFamily="18" charset="0"/>
              </a:rPr>
              <a:t>In 2026/27, debt repayment by SOEs will amount to R16 billion, of which more than half (55 percent) will be guaranteed by the government.</a:t>
            </a:r>
            <a:r>
              <a:rPr lang="en-ZA" dirty="0">
                <a:effectLst/>
                <a:latin typeface="Times New Roman" panose="02020603050405020304" pitchFamily="18" charset="0"/>
                <a:cs typeface="Times New Roman" panose="02020603050405020304" pitchFamily="18" charset="0"/>
              </a:rPr>
              <a:t> </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424583323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84F14E5-480D-794B-F49B-62E6A25AAC27}"/>
              </a:ext>
            </a:extLst>
          </p:cNvPr>
          <p:cNvSpPr>
            <a:spLocks noGrp="1"/>
          </p:cNvSpPr>
          <p:nvPr>
            <p:ph type="title"/>
          </p:nvPr>
        </p:nvSpPr>
        <p:spPr/>
        <p:txBody>
          <a:bodyPr/>
          <a:lstStyle/>
          <a:p>
            <a:r>
              <a:rPr lang="en-US" dirty="0"/>
              <a:t>Asset, liabilities and profit/loss margins for Eskom, 2017-2022 </a:t>
            </a:r>
          </a:p>
        </p:txBody>
      </p:sp>
      <p:sp>
        <p:nvSpPr>
          <p:cNvPr id="4" name="Slide Number Placeholder 3">
            <a:extLst>
              <a:ext uri="{FF2B5EF4-FFF2-40B4-BE49-F238E27FC236}">
                <a16:creationId xmlns:a16="http://schemas.microsoft.com/office/drawing/2014/main" xmlns="" id="{43218DFE-11A3-370A-544C-32068F900A4C}"/>
              </a:ext>
            </a:extLst>
          </p:cNvPr>
          <p:cNvSpPr>
            <a:spLocks noGrp="1"/>
          </p:cNvSpPr>
          <p:nvPr>
            <p:ph type="sldNum" sz="quarter" idx="12"/>
          </p:nvPr>
        </p:nvSpPr>
        <p:spPr/>
        <p:txBody>
          <a:bodyPr/>
          <a:lstStyle/>
          <a:p>
            <a:fld id="{AC57FB67-5201-4263-A749-74A8A000A585}" type="slidenum">
              <a:rPr lang="en-ZA" smtClean="0"/>
              <a:pPr/>
              <a:t>16</a:t>
            </a:fld>
            <a:endParaRPr lang="en-ZA" dirty="0"/>
          </a:p>
        </p:txBody>
      </p:sp>
      <p:graphicFrame>
        <p:nvGraphicFramePr>
          <p:cNvPr id="5" name="Content Placeholder 4">
            <a:extLst>
              <a:ext uri="{FF2B5EF4-FFF2-40B4-BE49-F238E27FC236}">
                <a16:creationId xmlns:a16="http://schemas.microsoft.com/office/drawing/2014/main" xmlns="" id="{4295AC94-32B2-42B5-959A-9D29913481D4}"/>
              </a:ext>
            </a:extLst>
          </p:cNvPr>
          <p:cNvGraphicFramePr>
            <a:graphicFrameLocks noGrp="1"/>
          </p:cNvGraphicFramePr>
          <p:nvPr>
            <p:ph idx="1"/>
            <p:extLst>
              <p:ext uri="{D42A27DB-BD31-4B8C-83A1-F6EECF244321}">
                <p14:modId xmlns:p14="http://schemas.microsoft.com/office/powerpoint/2010/main" xmlns="" val="2439465253"/>
              </p:ext>
            </p:extLst>
          </p:nvPr>
        </p:nvGraphicFramePr>
        <p:xfrm>
          <a:off x="457200" y="1600201"/>
          <a:ext cx="8229600" cy="3773016"/>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6">
            <a:extLst>
              <a:ext uri="{FF2B5EF4-FFF2-40B4-BE49-F238E27FC236}">
                <a16:creationId xmlns:a16="http://schemas.microsoft.com/office/drawing/2014/main" xmlns="" id="{0D1EDE69-7A22-5AA7-BC0D-B3E5C0938805}"/>
              </a:ext>
            </a:extLst>
          </p:cNvPr>
          <p:cNvSpPr txBox="1"/>
          <p:nvPr/>
        </p:nvSpPr>
        <p:spPr>
          <a:xfrm>
            <a:off x="971600" y="5506547"/>
            <a:ext cx="7715200" cy="1077218"/>
          </a:xfrm>
          <a:prstGeom prst="rect">
            <a:avLst/>
          </a:prstGeom>
          <a:noFill/>
        </p:spPr>
        <p:txBody>
          <a:bodyPr wrap="square">
            <a:spAutoFit/>
          </a:bodyPr>
          <a:lstStyle/>
          <a:p>
            <a:pPr marL="285750" indent="-285750" algn="just">
              <a:buFont typeface="Arial" panose="020B0604020202020204" pitchFamily="34" charset="0"/>
              <a:buChar char="•"/>
            </a:pPr>
            <a:r>
              <a:rPr lang="en-ZA" sz="1600" dirty="0">
                <a:effectLst/>
                <a:latin typeface="Times New Roman" panose="02020603050405020304" pitchFamily="18" charset="0"/>
                <a:ea typeface="Times New Roman" panose="02020603050405020304" pitchFamily="18" charset="0"/>
                <a:cs typeface="Times New Roman" panose="02020603050405020304" pitchFamily="18" charset="0"/>
              </a:rPr>
              <a:t>The net asset value for Eskom decreased from R175 billion in 2017 to R170 billion in 2018, then increased to R215 billion in 2021</a:t>
            </a:r>
            <a:r>
              <a:rPr lang="en-ZA" sz="1600" dirty="0">
                <a:effectLst/>
                <a:latin typeface="Times New Roman" panose="02020603050405020304" pitchFamily="18" charset="0"/>
                <a:cs typeface="Times New Roman" panose="02020603050405020304" pitchFamily="18" charset="0"/>
              </a:rPr>
              <a:t> </a:t>
            </a:r>
          </a:p>
          <a:p>
            <a:pPr marL="285750" indent="-285750" algn="just">
              <a:buFont typeface="Arial" panose="020B0604020202020204" pitchFamily="34" charset="0"/>
              <a:buChar char="•"/>
            </a:pPr>
            <a:r>
              <a:rPr lang="en-ZA" sz="1600" dirty="0">
                <a:effectLst/>
                <a:latin typeface="Times New Roman" panose="02020603050405020304" pitchFamily="18" charset="0"/>
                <a:ea typeface="Times New Roman" panose="02020603050405020304" pitchFamily="18" charset="0"/>
                <a:cs typeface="Times New Roman" panose="02020603050405020304" pitchFamily="18" charset="0"/>
              </a:rPr>
              <a:t>Eskom's liabilities increased from R534 billion in 2017 to R637 billion in 2020, and its net loss increased from R2.3 billion in 2018 to R20.9 billion in 2019. </a:t>
            </a:r>
            <a:endParaRPr lang="en-US" sz="1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256646410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FE9C499-CBA9-E4FC-AD03-06DAD98CF94B}"/>
              </a:ext>
            </a:extLst>
          </p:cNvPr>
          <p:cNvSpPr>
            <a:spLocks noGrp="1"/>
          </p:cNvSpPr>
          <p:nvPr>
            <p:ph type="title"/>
          </p:nvPr>
        </p:nvSpPr>
        <p:spPr/>
        <p:txBody>
          <a:bodyPr/>
          <a:lstStyle/>
          <a:p>
            <a:r>
              <a:rPr lang="en-US" dirty="0"/>
              <a:t>Asset, liabilities and profit/loss margins for Transnet, 2017-2022 </a:t>
            </a:r>
          </a:p>
        </p:txBody>
      </p:sp>
      <p:sp>
        <p:nvSpPr>
          <p:cNvPr id="4" name="Slide Number Placeholder 3">
            <a:extLst>
              <a:ext uri="{FF2B5EF4-FFF2-40B4-BE49-F238E27FC236}">
                <a16:creationId xmlns:a16="http://schemas.microsoft.com/office/drawing/2014/main" xmlns="" id="{986969FD-534D-D40E-A4F0-D59F09F7F367}"/>
              </a:ext>
            </a:extLst>
          </p:cNvPr>
          <p:cNvSpPr>
            <a:spLocks noGrp="1"/>
          </p:cNvSpPr>
          <p:nvPr>
            <p:ph type="sldNum" sz="quarter" idx="12"/>
          </p:nvPr>
        </p:nvSpPr>
        <p:spPr/>
        <p:txBody>
          <a:bodyPr/>
          <a:lstStyle/>
          <a:p>
            <a:fld id="{AC57FB67-5201-4263-A749-74A8A000A585}" type="slidenum">
              <a:rPr lang="en-ZA" smtClean="0"/>
              <a:pPr/>
              <a:t>17</a:t>
            </a:fld>
            <a:endParaRPr lang="en-ZA" dirty="0"/>
          </a:p>
        </p:txBody>
      </p:sp>
      <p:graphicFrame>
        <p:nvGraphicFramePr>
          <p:cNvPr id="5" name="Content Placeholder 4">
            <a:extLst>
              <a:ext uri="{FF2B5EF4-FFF2-40B4-BE49-F238E27FC236}">
                <a16:creationId xmlns:a16="http://schemas.microsoft.com/office/drawing/2014/main" xmlns="" id="{6FF89EB0-EA53-4E57-9EA6-97304F2B7511}"/>
              </a:ext>
            </a:extLst>
          </p:cNvPr>
          <p:cNvGraphicFramePr>
            <a:graphicFrameLocks noGrp="1"/>
          </p:cNvGraphicFramePr>
          <p:nvPr>
            <p:ph idx="1"/>
            <p:extLst>
              <p:ext uri="{D42A27DB-BD31-4B8C-83A1-F6EECF244321}">
                <p14:modId xmlns:p14="http://schemas.microsoft.com/office/powerpoint/2010/main" xmlns="" val="413750853"/>
              </p:ext>
            </p:extLst>
          </p:nvPr>
        </p:nvGraphicFramePr>
        <p:xfrm>
          <a:off x="457200" y="1600201"/>
          <a:ext cx="8229600" cy="3773015"/>
        </p:xfrm>
        <a:graphic>
          <a:graphicData uri="http://schemas.openxmlformats.org/drawingml/2006/chart">
            <c:chart xmlns:c="http://schemas.openxmlformats.org/drawingml/2006/chart" xmlns:r="http://schemas.openxmlformats.org/officeDocument/2006/relationships" r:id="rId3"/>
          </a:graphicData>
        </a:graphic>
      </p:graphicFrame>
      <p:sp>
        <p:nvSpPr>
          <p:cNvPr id="7" name="TextBox 6">
            <a:extLst>
              <a:ext uri="{FF2B5EF4-FFF2-40B4-BE49-F238E27FC236}">
                <a16:creationId xmlns:a16="http://schemas.microsoft.com/office/drawing/2014/main" xmlns="" id="{DD9F379C-62A1-A517-E3F0-F5BE6F1DDF8A}"/>
              </a:ext>
            </a:extLst>
          </p:cNvPr>
          <p:cNvSpPr txBox="1"/>
          <p:nvPr/>
        </p:nvSpPr>
        <p:spPr>
          <a:xfrm>
            <a:off x="827584" y="5491750"/>
            <a:ext cx="7704856" cy="923330"/>
          </a:xfrm>
          <a:prstGeom prst="rect">
            <a:avLst/>
          </a:prstGeom>
          <a:noFill/>
        </p:spPr>
        <p:txBody>
          <a:bodyPr wrap="square">
            <a:spAutoFit/>
          </a:bodyPr>
          <a:lstStyle/>
          <a:p>
            <a:pPr marL="285750" indent="-285750" algn="just">
              <a:buFont typeface="Arial" panose="020B0604020202020204" pitchFamily="34" charset="0"/>
              <a:buChar char="•"/>
            </a:pPr>
            <a:r>
              <a:rPr lang="en-ZA" sz="1800" dirty="0">
                <a:effectLst/>
                <a:latin typeface="Times New Roman" panose="02020603050405020304" pitchFamily="18" charset="0"/>
                <a:ea typeface="Times New Roman" panose="02020603050405020304" pitchFamily="18" charset="0"/>
              </a:rPr>
              <a:t>Transnet's net asset value decreased from R143 million to R129 million between 2017 and 2022 . Transnet posted a net loss of R8.4 billion in 2020/21. In 2022, Transnet made a profit of R5 billion.</a:t>
            </a:r>
          </a:p>
        </p:txBody>
      </p:sp>
    </p:spTree>
    <p:extLst>
      <p:ext uri="{BB962C8B-B14F-4D97-AF65-F5344CB8AC3E}">
        <p14:creationId xmlns:p14="http://schemas.microsoft.com/office/powerpoint/2010/main" xmlns="" val="109280639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11750F0-4D6F-9023-81A6-19BE62013817}"/>
              </a:ext>
            </a:extLst>
          </p:cNvPr>
          <p:cNvSpPr>
            <a:spLocks noGrp="1"/>
          </p:cNvSpPr>
          <p:nvPr>
            <p:ph type="title"/>
          </p:nvPr>
        </p:nvSpPr>
        <p:spPr/>
        <p:txBody>
          <a:bodyPr/>
          <a:lstStyle/>
          <a:p>
            <a:r>
              <a:rPr lang="en-US" dirty="0"/>
              <a:t>Challenges of SOEs</a:t>
            </a:r>
          </a:p>
        </p:txBody>
      </p:sp>
      <p:sp>
        <p:nvSpPr>
          <p:cNvPr id="3" name="Content Placeholder 2">
            <a:extLst>
              <a:ext uri="{FF2B5EF4-FFF2-40B4-BE49-F238E27FC236}">
                <a16:creationId xmlns:a16="http://schemas.microsoft.com/office/drawing/2014/main" xmlns="" id="{B11121A0-51BB-CCF0-E473-039C4E947D65}"/>
              </a:ext>
            </a:extLst>
          </p:cNvPr>
          <p:cNvSpPr>
            <a:spLocks noGrp="1"/>
          </p:cNvSpPr>
          <p:nvPr>
            <p:ph idx="1"/>
          </p:nvPr>
        </p:nvSpPr>
        <p:spPr/>
        <p:txBody>
          <a:bodyPr>
            <a:normAutofit fontScale="92500" lnSpcReduction="10000"/>
          </a:bodyPr>
          <a:lstStyle/>
          <a:p>
            <a:pPr algn="just"/>
            <a:r>
              <a:rPr lang="en-ZA" sz="2100" dirty="0">
                <a:ea typeface="Times New Roman" panose="02020603050405020304" pitchFamily="18" charset="0"/>
              </a:rPr>
              <a:t>T</a:t>
            </a:r>
            <a:r>
              <a:rPr lang="en-ZA" sz="2100" dirty="0">
                <a:effectLst/>
                <a:latin typeface="Times New Roman" panose="02020603050405020304" pitchFamily="18" charset="0"/>
                <a:ea typeface="Times New Roman" panose="02020603050405020304" pitchFamily="18" charset="0"/>
              </a:rPr>
              <a:t>he poor financial performance of SOEs and reliance on government support adversely affect public finances and sovereign credit ratings. </a:t>
            </a:r>
          </a:p>
          <a:p>
            <a:pPr algn="just"/>
            <a:r>
              <a:rPr lang="en-US" sz="2100" dirty="0"/>
              <a:t>South Africa’s sovereign credit rating downgrades in the main were attributed to unsustainable government expenditure commitments linked to the counter-cyclical fiscal policy stance and multiple requests for support from SOEs.</a:t>
            </a:r>
          </a:p>
          <a:p>
            <a:pPr algn="just"/>
            <a:r>
              <a:rPr lang="en-US" sz="2100" dirty="0"/>
              <a:t>The challenges of SOEs have resulted in poor service delivery, poor financial management, less growth, massive unemployment, corruption and low business confidence.</a:t>
            </a:r>
          </a:p>
          <a:p>
            <a:pPr algn="just"/>
            <a:r>
              <a:rPr lang="en-ZA" sz="2100" dirty="0">
                <a:effectLst/>
                <a:latin typeface="Times New Roman" panose="02020603050405020304" pitchFamily="18" charset="0"/>
                <a:ea typeface="Times New Roman" panose="02020603050405020304" pitchFamily="18" charset="0"/>
              </a:rPr>
              <a:t>The financial distress of SOEs also impacts fiscal outcomes indirectly through their links to the rest of the economy</a:t>
            </a:r>
            <a:r>
              <a:rPr lang="en-ZA" sz="2100" dirty="0">
                <a:latin typeface="Times New Roman" panose="02020603050405020304" pitchFamily="18" charset="0"/>
                <a:ea typeface="Times New Roman" panose="02020603050405020304" pitchFamily="18" charset="0"/>
              </a:rPr>
              <a:t>.</a:t>
            </a:r>
            <a:endParaRPr lang="en-ZA" sz="2100" dirty="0">
              <a:effectLst/>
            </a:endParaRPr>
          </a:p>
          <a:p>
            <a:pPr algn="just"/>
            <a:r>
              <a:rPr lang="en-US" sz="2100" dirty="0"/>
              <a:t>Corruption, mismanagement, and technical inefficiencies have become a defining feature of SOEs.</a:t>
            </a:r>
            <a:endParaRPr lang="en-ZA" sz="2100" dirty="0">
              <a:effectLst/>
            </a:endParaRPr>
          </a:p>
          <a:p>
            <a:pPr algn="just"/>
            <a:r>
              <a:rPr lang="en-ZA" sz="2100" dirty="0"/>
              <a:t>Ineffective </a:t>
            </a:r>
            <a:r>
              <a:rPr lang="en-ZA" sz="2100" dirty="0">
                <a:effectLst/>
              </a:rPr>
              <a:t>Boards and high turnover</a:t>
            </a:r>
          </a:p>
          <a:p>
            <a:pPr lvl="1" algn="just"/>
            <a:r>
              <a:rPr lang="en-ZA" sz="1900" dirty="0">
                <a:effectLst/>
              </a:rPr>
              <a:t>Mandatory board trainings is required to ensure that boards understand and are effective in carrying out their roles and responsibilities. </a:t>
            </a:r>
          </a:p>
          <a:p>
            <a:pPr algn="just"/>
            <a:endParaRPr lang="en-US" sz="1600" dirty="0"/>
          </a:p>
        </p:txBody>
      </p:sp>
      <p:sp>
        <p:nvSpPr>
          <p:cNvPr id="4" name="Slide Number Placeholder 3">
            <a:extLst>
              <a:ext uri="{FF2B5EF4-FFF2-40B4-BE49-F238E27FC236}">
                <a16:creationId xmlns:a16="http://schemas.microsoft.com/office/drawing/2014/main" xmlns="" id="{E68AAA80-52AB-D069-04D6-343B69F665CA}"/>
              </a:ext>
            </a:extLst>
          </p:cNvPr>
          <p:cNvSpPr>
            <a:spLocks noGrp="1"/>
          </p:cNvSpPr>
          <p:nvPr>
            <p:ph type="sldNum" sz="quarter" idx="12"/>
          </p:nvPr>
        </p:nvSpPr>
        <p:spPr/>
        <p:txBody>
          <a:bodyPr/>
          <a:lstStyle/>
          <a:p>
            <a:fld id="{AC57FB67-5201-4263-A749-74A8A000A585}" type="slidenum">
              <a:rPr lang="en-ZA" smtClean="0"/>
              <a:pPr/>
              <a:t>18</a:t>
            </a:fld>
            <a:endParaRPr lang="en-ZA" dirty="0"/>
          </a:p>
        </p:txBody>
      </p:sp>
    </p:spTree>
    <p:extLst>
      <p:ext uri="{BB962C8B-B14F-4D97-AF65-F5344CB8AC3E}">
        <p14:creationId xmlns:p14="http://schemas.microsoft.com/office/powerpoint/2010/main" xmlns="" val="339675776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8DBACBA-FA8A-C561-2D35-D619B769B31C}"/>
              </a:ext>
            </a:extLst>
          </p:cNvPr>
          <p:cNvSpPr>
            <a:spLocks noGrp="1"/>
          </p:cNvSpPr>
          <p:nvPr>
            <p:ph type="title"/>
          </p:nvPr>
        </p:nvSpPr>
        <p:spPr/>
        <p:txBody>
          <a:bodyPr/>
          <a:lstStyle/>
          <a:p>
            <a:r>
              <a:rPr lang="en-US" dirty="0"/>
              <a:t>Concluding remarks </a:t>
            </a:r>
          </a:p>
        </p:txBody>
      </p:sp>
      <p:sp>
        <p:nvSpPr>
          <p:cNvPr id="3" name="Content Placeholder 2">
            <a:extLst>
              <a:ext uri="{FF2B5EF4-FFF2-40B4-BE49-F238E27FC236}">
                <a16:creationId xmlns:a16="http://schemas.microsoft.com/office/drawing/2014/main" xmlns="" id="{243B07A5-5E3C-1256-234A-F0E72C787371}"/>
              </a:ext>
            </a:extLst>
          </p:cNvPr>
          <p:cNvSpPr>
            <a:spLocks noGrp="1"/>
          </p:cNvSpPr>
          <p:nvPr>
            <p:ph idx="1"/>
          </p:nvPr>
        </p:nvSpPr>
        <p:spPr/>
        <p:txBody>
          <a:bodyPr>
            <a:normAutofit lnSpcReduction="10000"/>
          </a:bodyPr>
          <a:lstStyle/>
          <a:p>
            <a:pPr algn="just"/>
            <a:r>
              <a:rPr lang="en-US" sz="1600" dirty="0"/>
              <a:t>State-owned enterprises (SOEs) play an important role in the South African economy. Since 1994 SOEs have been a significant vehicle for achieving economic growth and poverty reduction.</a:t>
            </a:r>
          </a:p>
          <a:p>
            <a:pPr algn="just"/>
            <a:r>
              <a:rPr lang="en-US" sz="1600" dirty="0"/>
              <a:t>Strengthening their role and performance is a key component of the Developmental State agenda.</a:t>
            </a:r>
          </a:p>
          <a:p>
            <a:pPr algn="just"/>
            <a:r>
              <a:rPr lang="en-US" sz="1600" dirty="0"/>
              <a:t>Improving governance frameworks and practices will be key to achieving better SOE performance and to </a:t>
            </a:r>
            <a:r>
              <a:rPr lang="en-US" sz="1600" dirty="0" err="1"/>
              <a:t>realising</a:t>
            </a:r>
            <a:r>
              <a:rPr lang="en-US" sz="1600" dirty="0"/>
              <a:t> the broader goals of infrastructure development and economic growth. </a:t>
            </a:r>
          </a:p>
          <a:p>
            <a:pPr algn="just"/>
            <a:r>
              <a:rPr lang="en-US" sz="1600" dirty="0"/>
              <a:t>Governance and other reforms are critical to improving SOE performance and competitiveness, increasing financial sustainability through access to new sources of capital, and achieving higher levels of transparency and accountability. Reforms can include the following key issues </a:t>
            </a:r>
          </a:p>
          <a:p>
            <a:pPr lvl="1" algn="just"/>
            <a:r>
              <a:rPr lang="en-US" sz="1600" dirty="0"/>
              <a:t>Improving the legal and regulatory framework for SOE governance;</a:t>
            </a:r>
          </a:p>
          <a:p>
            <a:pPr lvl="1" algn="just"/>
            <a:r>
              <a:rPr lang="en-US" sz="1600" dirty="0"/>
              <a:t>Strengthening the State’s role as owner/shareholder;</a:t>
            </a:r>
          </a:p>
          <a:p>
            <a:pPr lvl="1" algn="just"/>
            <a:r>
              <a:rPr lang="en-US" sz="1600" dirty="0" err="1"/>
              <a:t>Professionalising</a:t>
            </a:r>
            <a:r>
              <a:rPr lang="en-US" sz="1600" dirty="0"/>
              <a:t> SOE boards and management;</a:t>
            </a:r>
          </a:p>
          <a:p>
            <a:pPr lvl="1" algn="just"/>
            <a:r>
              <a:rPr lang="en-US" sz="1600" dirty="0"/>
              <a:t>Promoting the financial sustainability of SOEs; and </a:t>
            </a:r>
          </a:p>
          <a:p>
            <a:pPr lvl="1" algn="just"/>
            <a:r>
              <a:rPr lang="en-US" sz="1600" dirty="0"/>
              <a:t>Enhancing the transparency and accountability of SOEs.</a:t>
            </a:r>
            <a:endParaRPr lang="en-US" sz="1400" dirty="0"/>
          </a:p>
        </p:txBody>
      </p:sp>
      <p:sp>
        <p:nvSpPr>
          <p:cNvPr id="4" name="Slide Number Placeholder 3">
            <a:extLst>
              <a:ext uri="{FF2B5EF4-FFF2-40B4-BE49-F238E27FC236}">
                <a16:creationId xmlns:a16="http://schemas.microsoft.com/office/drawing/2014/main" xmlns="" id="{FC837ADC-C9FA-A4C1-FE56-760E66B26D06}"/>
              </a:ext>
            </a:extLst>
          </p:cNvPr>
          <p:cNvSpPr>
            <a:spLocks noGrp="1"/>
          </p:cNvSpPr>
          <p:nvPr>
            <p:ph type="sldNum" sz="quarter" idx="12"/>
          </p:nvPr>
        </p:nvSpPr>
        <p:spPr/>
        <p:txBody>
          <a:bodyPr/>
          <a:lstStyle/>
          <a:p>
            <a:fld id="{AC57FB67-5201-4263-A749-74A8A000A585}" type="slidenum">
              <a:rPr lang="en-ZA" smtClean="0"/>
              <a:pPr/>
              <a:t>19</a:t>
            </a:fld>
            <a:endParaRPr lang="en-ZA" dirty="0"/>
          </a:p>
        </p:txBody>
      </p:sp>
    </p:spTree>
    <p:extLst>
      <p:ext uri="{BB962C8B-B14F-4D97-AF65-F5344CB8AC3E}">
        <p14:creationId xmlns:p14="http://schemas.microsoft.com/office/powerpoint/2010/main" xmlns="" val="42337062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a:effectLst/>
              </a:rPr>
              <a:t>Role and Function of the FFC</a:t>
            </a:r>
          </a:p>
        </p:txBody>
      </p:sp>
      <p:sp>
        <p:nvSpPr>
          <p:cNvPr id="3" name="Content Placeholder 2"/>
          <p:cNvSpPr>
            <a:spLocks noGrp="1"/>
          </p:cNvSpPr>
          <p:nvPr>
            <p:ph idx="1"/>
          </p:nvPr>
        </p:nvSpPr>
        <p:spPr>
          <a:xfrm>
            <a:off x="287524" y="1600200"/>
            <a:ext cx="8568952" cy="5002213"/>
          </a:xfrm>
        </p:spPr>
        <p:txBody>
          <a:bodyPr/>
          <a:lstStyle/>
          <a:p>
            <a:pPr>
              <a:lnSpc>
                <a:spcPct val="90000"/>
              </a:lnSpc>
            </a:pPr>
            <a:r>
              <a:rPr lang="en-ZA" sz="2000" dirty="0">
                <a:solidFill>
                  <a:srgbClr val="191919"/>
                </a:solidFill>
              </a:rPr>
              <a:t>The Financial and Fiscal Commission (FFC)</a:t>
            </a:r>
          </a:p>
          <a:p>
            <a:pPr lvl="1">
              <a:lnSpc>
                <a:spcPct val="90000"/>
              </a:lnSpc>
            </a:pPr>
            <a:r>
              <a:rPr lang="en-ZA" sz="1800" dirty="0"/>
              <a:t>Is an independent, permanent, statutory institution established in terms of Section 220 of the Constitution</a:t>
            </a:r>
          </a:p>
          <a:p>
            <a:pPr lvl="1">
              <a:lnSpc>
                <a:spcPct val="90000"/>
              </a:lnSpc>
            </a:pPr>
            <a:r>
              <a:rPr lang="en-ZA" sz="1800" dirty="0"/>
              <a:t>Must function in terms of the FFC Act</a:t>
            </a:r>
          </a:p>
          <a:p>
            <a:pPr>
              <a:lnSpc>
                <a:spcPct val="90000"/>
              </a:lnSpc>
            </a:pPr>
            <a:r>
              <a:rPr lang="en-ZA" sz="2000" dirty="0">
                <a:solidFill>
                  <a:srgbClr val="191919"/>
                </a:solidFill>
              </a:rPr>
              <a:t>Mandate of the Commission </a:t>
            </a:r>
          </a:p>
          <a:p>
            <a:pPr lvl="1">
              <a:lnSpc>
                <a:spcPct val="90000"/>
              </a:lnSpc>
            </a:pPr>
            <a:r>
              <a:rPr lang="en-ZA" sz="1800" dirty="0"/>
              <a:t>To make recommendations, envisaged in Chapter 13 of the Constitution or in national legislation, to Parliament, Provincial Legislatures, and any other organ of state determined by national legislation</a:t>
            </a:r>
          </a:p>
          <a:p>
            <a:pPr>
              <a:lnSpc>
                <a:spcPct val="90000"/>
              </a:lnSpc>
            </a:pPr>
            <a:r>
              <a:rPr lang="en-US" sz="2000" dirty="0">
                <a:solidFill>
                  <a:srgbClr val="191919"/>
                </a:solidFill>
              </a:rPr>
              <a:t>The Commission’s focus is primarily on the equitable division of nationally collected revenue among the three spheres of government, and any other financial and fiscal matter</a:t>
            </a:r>
          </a:p>
          <a:p>
            <a:pPr lvl="1">
              <a:lnSpc>
                <a:spcPct val="90000"/>
              </a:lnSpc>
            </a:pPr>
            <a:r>
              <a:rPr lang="en-US" sz="1800" dirty="0"/>
              <a:t>Legislative provisions or executive decisions that affect either provincial or local government from a financial and/or fiscal perspective</a:t>
            </a:r>
          </a:p>
          <a:p>
            <a:pPr lvl="1">
              <a:lnSpc>
                <a:spcPct val="90000"/>
              </a:lnSpc>
            </a:pPr>
            <a:r>
              <a:rPr lang="en-US" sz="1800" dirty="0"/>
              <a:t>Includes regulations associated with legislation that may amend or extend such legislation</a:t>
            </a:r>
          </a:p>
          <a:p>
            <a:pPr lvl="1">
              <a:lnSpc>
                <a:spcPct val="90000"/>
              </a:lnSpc>
            </a:pPr>
            <a:r>
              <a:rPr lang="en-US" sz="1800" dirty="0"/>
              <a:t>Commission must be consulted in terms of the FFC Act</a:t>
            </a:r>
          </a:p>
          <a:p>
            <a:endParaRPr lang="en-ZA" sz="1800" dirty="0"/>
          </a:p>
        </p:txBody>
      </p:sp>
      <p:sp>
        <p:nvSpPr>
          <p:cNvPr id="4" name="Slide Number Placeholder 3"/>
          <p:cNvSpPr>
            <a:spLocks noGrp="1"/>
          </p:cNvSpPr>
          <p:nvPr>
            <p:ph type="sldNum" sz="quarter" idx="10"/>
          </p:nvPr>
        </p:nvSpPr>
        <p:spPr>
          <a:xfrm>
            <a:off x="6553200" y="6237288"/>
            <a:ext cx="2133600" cy="365125"/>
          </a:xfrm>
          <a:prstGeom prst="rect">
            <a:avLst/>
          </a:prstGeom>
        </p:spPr>
        <p:txBody>
          <a:bodyPr vert="horz" lIns="91440" tIns="45720" rIns="91440" bIns="45720" rtlCol="0" anchor="ctr"/>
          <a:lstStyle>
            <a:defPPr>
              <a:defRPr lang="en-US"/>
            </a:defPPr>
            <a:lvl1pPr algn="r" rtl="0" fontAlgn="auto">
              <a:spcBef>
                <a:spcPts val="0"/>
              </a:spcBef>
              <a:spcAft>
                <a:spcPts val="0"/>
              </a:spcAft>
              <a:defRPr sz="1200" kern="1200">
                <a:solidFill>
                  <a:srgbClr val="3B7150"/>
                </a:solidFill>
                <a:latin typeface="Times New Roman" pitchFamily="18" charset="0"/>
                <a:ea typeface="+mn-ea"/>
                <a:cs typeface="Times New Roman" pitchFamily="18"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defRPr/>
            </a:pPr>
            <a:fld id="{F1102E04-C8CA-4535-B9A8-E00E6E7F4501}" type="slidenum">
              <a:rPr lang="en-ZA" smtClean="0"/>
              <a:pPr>
                <a:defRPr/>
              </a:pPr>
              <a:t>2</a:t>
            </a:fld>
            <a:endParaRPr lang="en-ZA" dirty="0"/>
          </a:p>
        </p:txBody>
      </p:sp>
    </p:spTree>
    <p:extLst>
      <p:ext uri="{BB962C8B-B14F-4D97-AF65-F5344CB8AC3E}">
        <p14:creationId xmlns:p14="http://schemas.microsoft.com/office/powerpoint/2010/main" xmlns="" val="37244729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a:extLst>
              <a:ext uri="{FF2B5EF4-FFF2-40B4-BE49-F238E27FC236}">
                <a16:creationId xmlns:a16="http://schemas.microsoft.com/office/drawing/2014/main" xmlns="" id="{E288FC04-24D3-C05A-752B-FBC5C380C8B3}"/>
              </a:ext>
            </a:extLst>
          </p:cNvPr>
          <p:cNvSpPr>
            <a:spLocks noGrp="1"/>
          </p:cNvSpPr>
          <p:nvPr>
            <p:ph type="body" idx="1"/>
          </p:nvPr>
        </p:nvSpPr>
        <p:spPr>
          <a:xfrm>
            <a:off x="722313" y="2489712"/>
            <a:ext cx="7772400" cy="1152128"/>
          </a:xfrm>
        </p:spPr>
        <p:txBody>
          <a:bodyPr/>
          <a:lstStyle/>
          <a:p>
            <a:r>
              <a:rPr lang="en-GB" dirty="0"/>
              <a:t>Thank You</a:t>
            </a:r>
          </a:p>
        </p:txBody>
      </p:sp>
      <p:sp>
        <p:nvSpPr>
          <p:cNvPr id="4" name="Slide Number Placeholder 3">
            <a:extLst>
              <a:ext uri="{FF2B5EF4-FFF2-40B4-BE49-F238E27FC236}">
                <a16:creationId xmlns:a16="http://schemas.microsoft.com/office/drawing/2014/main" xmlns="" id="{05DB3E27-82E0-63F6-FDFE-F5B8601657B3}"/>
              </a:ext>
            </a:extLst>
          </p:cNvPr>
          <p:cNvSpPr>
            <a:spLocks noGrp="1"/>
          </p:cNvSpPr>
          <p:nvPr>
            <p:ph type="sldNum" sz="quarter" idx="12"/>
          </p:nvPr>
        </p:nvSpPr>
        <p:spPr>
          <a:xfrm>
            <a:off x="6553200" y="6237312"/>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rgbClr val="3B7150"/>
                </a:solidFill>
                <a:latin typeface="Times New Roman" pitchFamily="18" charset="0"/>
                <a:ea typeface="+mn-ea"/>
                <a:cs typeface="Times New Roman"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AC57FB67-5201-4263-A749-74A8A000A585}" type="slidenum">
              <a:rPr lang="en-ZA" smtClean="0"/>
              <a:pPr/>
              <a:t>20</a:t>
            </a:fld>
            <a:endParaRPr lang="en-ZA" dirty="0"/>
          </a:p>
        </p:txBody>
      </p:sp>
      <p:sp>
        <p:nvSpPr>
          <p:cNvPr id="7" name="TextBox 6">
            <a:extLst>
              <a:ext uri="{FF2B5EF4-FFF2-40B4-BE49-F238E27FC236}">
                <a16:creationId xmlns:a16="http://schemas.microsoft.com/office/drawing/2014/main" xmlns="" id="{FC1A43C5-4331-C7F9-E56E-9B484B673B7E}"/>
              </a:ext>
            </a:extLst>
          </p:cNvPr>
          <p:cNvSpPr txBox="1"/>
          <p:nvPr/>
        </p:nvSpPr>
        <p:spPr>
          <a:xfrm>
            <a:off x="2322513" y="3645324"/>
            <a:ext cx="4572000" cy="2616101"/>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ZA" sz="1800" b="0" i="1" u="none" strike="noStrike" kern="1200" cap="none" spc="0" normalizeH="0" baseline="0" noProof="0" dirty="0">
                <a:ln>
                  <a:noFill/>
                </a:ln>
                <a:solidFill>
                  <a:srgbClr val="366C5B"/>
                </a:solidFill>
                <a:effectLst/>
                <a:uLnTx/>
                <a:uFillTx/>
                <a:latin typeface="Times New Roman"/>
                <a:ea typeface="Times New Roman"/>
                <a:cs typeface="Times New Roman"/>
                <a:sym typeface="Times New Roman"/>
              </a:rPr>
              <a:t>Financial and Fiscal Commission</a:t>
            </a:r>
            <a:endParaRPr kumimoji="0" lang="en-ZA" sz="2000" b="0" i="0" u="none" strike="noStrike" kern="1200" cap="none" spc="0" normalizeH="0" baseline="0" noProof="0" dirty="0">
              <a:ln>
                <a:noFill/>
              </a:ln>
              <a:solidFill>
                <a:prstClr val="black"/>
              </a:solidFill>
              <a:effectLst/>
              <a:uLnTx/>
              <a:uFillTx/>
              <a:latin typeface="Arial"/>
              <a:ea typeface="Arial"/>
              <a:cs typeface="Arial"/>
              <a:sym typeface="Arial"/>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ZA" sz="1800" b="0" i="1" u="none" strike="noStrike" kern="1200" cap="none" spc="0" normalizeH="0" baseline="0" noProof="0" dirty="0">
                <a:ln>
                  <a:noFill/>
                </a:ln>
                <a:solidFill>
                  <a:srgbClr val="366C5B"/>
                </a:solidFill>
                <a:effectLst/>
                <a:uLnTx/>
                <a:uFillTx/>
                <a:latin typeface="Times New Roman"/>
                <a:ea typeface="Times New Roman"/>
                <a:cs typeface="Times New Roman"/>
                <a:sym typeface="Times New Roman"/>
              </a:rPr>
              <a:t>12th Floor Constitution House</a:t>
            </a:r>
          </a:p>
          <a:p>
            <a:pPr marL="0" marR="0" lvl="0" indent="0" algn="ctr" defTabSz="914400" rtl="0" eaLnBrk="1" fontAlgn="auto" latinLnBrk="0" hangingPunct="1">
              <a:lnSpc>
                <a:spcPct val="100000"/>
              </a:lnSpc>
              <a:spcBef>
                <a:spcPts val="0"/>
              </a:spcBef>
              <a:spcAft>
                <a:spcPts val="0"/>
              </a:spcAft>
              <a:buClrTx/>
              <a:buSzTx/>
              <a:buFontTx/>
              <a:buNone/>
              <a:tabLst/>
              <a:defRPr/>
            </a:pPr>
            <a:r>
              <a:rPr lang="en-ZA" i="1" dirty="0">
                <a:solidFill>
                  <a:srgbClr val="366C5B"/>
                </a:solidFill>
                <a:latin typeface="Times New Roman"/>
                <a:ea typeface="Arial"/>
                <a:cs typeface="Times New Roman"/>
                <a:sym typeface="Times New Roman"/>
              </a:rPr>
              <a:t>124 Adderley Street, </a:t>
            </a:r>
          </a:p>
          <a:p>
            <a:pPr marL="0" marR="0" lvl="0" indent="0" algn="ctr" defTabSz="914400" rtl="0" eaLnBrk="1" fontAlgn="auto" latinLnBrk="0" hangingPunct="1">
              <a:lnSpc>
                <a:spcPct val="100000"/>
              </a:lnSpc>
              <a:spcBef>
                <a:spcPts val="0"/>
              </a:spcBef>
              <a:spcAft>
                <a:spcPts val="0"/>
              </a:spcAft>
              <a:buClrTx/>
              <a:buSzTx/>
              <a:buFontTx/>
              <a:buNone/>
              <a:tabLst/>
              <a:defRPr/>
            </a:pPr>
            <a:r>
              <a:rPr lang="en-ZA" i="1" dirty="0">
                <a:solidFill>
                  <a:srgbClr val="366C5B"/>
                </a:solidFill>
                <a:latin typeface="Times New Roman"/>
                <a:ea typeface="Arial"/>
                <a:cs typeface="Times New Roman"/>
                <a:sym typeface="Times New Roman"/>
              </a:rPr>
              <a:t>Cape Town</a:t>
            </a:r>
            <a:r>
              <a:rPr kumimoji="0" lang="en-ZA" sz="1800" b="0" i="1" u="none" strike="noStrike" kern="1200" cap="none" spc="0" normalizeH="0" baseline="0" noProof="0" dirty="0">
                <a:ln>
                  <a:noFill/>
                </a:ln>
                <a:solidFill>
                  <a:srgbClr val="366C5B"/>
                </a:solidFill>
                <a:effectLst/>
                <a:uLnTx/>
                <a:uFillTx/>
                <a:latin typeface="Times New Roman"/>
                <a:ea typeface="Times New Roman"/>
                <a:cs typeface="Times New Roman"/>
                <a:sym typeface="Times New Roman"/>
              </a:rPr>
              <a:t> 8000</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ZA" sz="1800" b="1" i="1" u="none" strike="noStrike" kern="1200" cap="none" spc="0" normalizeH="0" baseline="0" noProof="0" dirty="0">
                <a:ln>
                  <a:noFill/>
                </a:ln>
                <a:solidFill>
                  <a:srgbClr val="366C5B"/>
                </a:solidFill>
                <a:effectLst/>
                <a:uLnTx/>
                <a:uFillTx/>
                <a:latin typeface="Times New Roman"/>
                <a:ea typeface="Times New Roman"/>
                <a:cs typeface="Times New Roman"/>
                <a:sym typeface="Times New Roman"/>
                <a:hlinkClick r:id="rId2"/>
              </a:rPr>
              <a:t>www.ffc.co.za</a:t>
            </a:r>
            <a:endParaRPr kumimoji="0" lang="en-ZA" sz="2000" b="1" i="0" u="none" strike="noStrike" kern="1200" cap="none" spc="0" normalizeH="0" baseline="0" noProof="0" dirty="0">
              <a:ln>
                <a:noFill/>
              </a:ln>
              <a:solidFill>
                <a:prstClr val="black"/>
              </a:solidFill>
              <a:effectLst/>
              <a:uLnTx/>
              <a:uFillTx/>
              <a:latin typeface="Arial"/>
              <a:ea typeface="Arial"/>
              <a:cs typeface="Arial"/>
              <a:sym typeface="Arial"/>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lang="en-ZA" sz="2000" b="1" dirty="0">
              <a:solidFill>
                <a:prstClr val="black"/>
              </a:solidFill>
              <a:latin typeface="Arial"/>
              <a:ea typeface="Times New Roman"/>
              <a:cs typeface="Arial"/>
              <a:sym typeface="Arial"/>
            </a:endParaRPr>
          </a:p>
          <a:p>
            <a:pPr algn="ctr">
              <a:defRPr/>
            </a:pPr>
            <a:r>
              <a:rPr kumimoji="0" lang="en-ZA" sz="1800" b="0" i="1" u="none" strike="noStrike" kern="1200" cap="none" spc="0" normalizeH="0" baseline="0" noProof="0" dirty="0">
                <a:ln>
                  <a:noFill/>
                </a:ln>
                <a:solidFill>
                  <a:srgbClr val="366C5B"/>
                </a:solidFill>
                <a:effectLst/>
                <a:uLnTx/>
                <a:uFillTx/>
                <a:latin typeface="Times New Roman"/>
                <a:ea typeface="Times New Roman"/>
                <a:cs typeface="Times New Roman"/>
                <a:sym typeface="Times New Roman"/>
              </a:rPr>
              <a:t>Look out for information on our upcoming annual intern intake</a:t>
            </a:r>
            <a:endParaRPr kumimoji="0" lang="en-ZA" sz="2000" b="0" i="0" u="none" strike="noStrike" kern="1200" cap="none" spc="0" normalizeH="0" baseline="0" noProof="0" dirty="0">
              <a:ln>
                <a:noFill/>
              </a:ln>
              <a:solidFill>
                <a:prstClr val="black"/>
              </a:solidFill>
              <a:effectLst/>
              <a:uLnTx/>
              <a:uFillTx/>
              <a:latin typeface="Arial"/>
              <a:ea typeface="Arial"/>
              <a:cs typeface="Arial"/>
              <a:sym typeface="Arial"/>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ZA" sz="1800" b="0" i="1" u="none" strike="noStrike" kern="1200" cap="none" spc="0" normalizeH="0" baseline="0" noProof="0" dirty="0">
              <a:ln>
                <a:noFill/>
              </a:ln>
              <a:solidFill>
                <a:srgbClr val="366C5B"/>
              </a:solidFill>
              <a:effectLst/>
              <a:uLnTx/>
              <a:uFillTx/>
              <a:latin typeface="Times New Roman"/>
              <a:ea typeface="Times New Roman"/>
              <a:cs typeface="Times New Roman"/>
              <a:sym typeface="Times New Roman"/>
            </a:endParaRPr>
          </a:p>
        </p:txBody>
      </p:sp>
    </p:spTree>
    <p:extLst>
      <p:ext uri="{BB962C8B-B14F-4D97-AF65-F5344CB8AC3E}">
        <p14:creationId xmlns:p14="http://schemas.microsoft.com/office/powerpoint/2010/main" xmlns="" val="13225100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a:effectLst/>
              </a:rPr>
              <a:t>Outline of Presentation</a:t>
            </a:r>
          </a:p>
        </p:txBody>
      </p:sp>
      <p:sp>
        <p:nvSpPr>
          <p:cNvPr id="3" name="Content Placeholder 2"/>
          <p:cNvSpPr>
            <a:spLocks noGrp="1"/>
          </p:cNvSpPr>
          <p:nvPr>
            <p:ph idx="1"/>
          </p:nvPr>
        </p:nvSpPr>
        <p:spPr>
          <a:xfrm>
            <a:off x="287524" y="1600200"/>
            <a:ext cx="8568952" cy="5002213"/>
          </a:xfrm>
        </p:spPr>
        <p:txBody>
          <a:bodyPr/>
          <a:lstStyle/>
          <a:p>
            <a:pPr marL="742950" indent="-742950">
              <a:lnSpc>
                <a:spcPct val="90000"/>
              </a:lnSpc>
              <a:buFont typeface="+mj-lt"/>
              <a:buAutoNum type="arabicPeriod"/>
            </a:pPr>
            <a:endParaRPr lang="en-US" sz="2800" dirty="0">
              <a:solidFill>
                <a:srgbClr val="191919"/>
              </a:solidFill>
            </a:endParaRPr>
          </a:p>
          <a:p>
            <a:pPr marL="742950" indent="-742950">
              <a:lnSpc>
                <a:spcPct val="90000"/>
              </a:lnSpc>
              <a:buFont typeface="+mj-lt"/>
              <a:buAutoNum type="arabicPeriod"/>
            </a:pPr>
            <a:r>
              <a:rPr lang="en-US" sz="2800" dirty="0">
                <a:solidFill>
                  <a:srgbClr val="191919"/>
                </a:solidFill>
              </a:rPr>
              <a:t>Introduction </a:t>
            </a:r>
          </a:p>
          <a:p>
            <a:pPr marL="742950" indent="-742950">
              <a:lnSpc>
                <a:spcPct val="90000"/>
              </a:lnSpc>
              <a:buFont typeface="+mj-lt"/>
              <a:buAutoNum type="arabicPeriod"/>
            </a:pPr>
            <a:r>
              <a:rPr lang="en-US" sz="2800" dirty="0">
                <a:solidFill>
                  <a:srgbClr val="191919"/>
                </a:solidFill>
              </a:rPr>
              <a:t>Departmental Budget Analysis </a:t>
            </a:r>
          </a:p>
          <a:p>
            <a:pPr marL="742950" indent="-742950">
              <a:lnSpc>
                <a:spcPct val="90000"/>
              </a:lnSpc>
              <a:buFont typeface="+mj-lt"/>
              <a:buAutoNum type="arabicPeriod"/>
            </a:pPr>
            <a:r>
              <a:rPr lang="en-US" sz="2800" dirty="0">
                <a:solidFill>
                  <a:srgbClr val="191919"/>
                </a:solidFill>
              </a:rPr>
              <a:t>Entities </a:t>
            </a:r>
          </a:p>
          <a:p>
            <a:pPr marL="742950" indent="-742950">
              <a:lnSpc>
                <a:spcPct val="90000"/>
              </a:lnSpc>
              <a:buFont typeface="+mj-lt"/>
              <a:buAutoNum type="arabicPeriod"/>
            </a:pPr>
            <a:r>
              <a:rPr lang="en-US" sz="2800" dirty="0">
                <a:solidFill>
                  <a:srgbClr val="191919"/>
                </a:solidFill>
              </a:rPr>
              <a:t>SOEs Challenges </a:t>
            </a:r>
          </a:p>
          <a:p>
            <a:pPr marL="742950" indent="-742950">
              <a:lnSpc>
                <a:spcPct val="90000"/>
              </a:lnSpc>
              <a:buFont typeface="+mj-lt"/>
              <a:buAutoNum type="arabicPeriod"/>
            </a:pPr>
            <a:r>
              <a:rPr lang="en-US" sz="2800" dirty="0">
                <a:solidFill>
                  <a:srgbClr val="191919"/>
                </a:solidFill>
              </a:rPr>
              <a:t>Concluding Remarks </a:t>
            </a:r>
            <a:endParaRPr lang="en-US" sz="2800" dirty="0"/>
          </a:p>
          <a:p>
            <a:endParaRPr lang="en-ZA" sz="1800" dirty="0"/>
          </a:p>
        </p:txBody>
      </p:sp>
      <p:sp>
        <p:nvSpPr>
          <p:cNvPr id="4" name="Slide Number Placeholder 3"/>
          <p:cNvSpPr>
            <a:spLocks noGrp="1"/>
          </p:cNvSpPr>
          <p:nvPr>
            <p:ph type="sldNum" sz="quarter" idx="10"/>
          </p:nvPr>
        </p:nvSpPr>
        <p:spPr>
          <a:xfrm>
            <a:off x="6553200" y="6237288"/>
            <a:ext cx="2133600" cy="365125"/>
          </a:xfrm>
          <a:prstGeom prst="rect">
            <a:avLst/>
          </a:prstGeom>
        </p:spPr>
        <p:txBody>
          <a:bodyPr vert="horz" lIns="91440" tIns="45720" rIns="91440" bIns="45720" rtlCol="0" anchor="ctr"/>
          <a:lstStyle>
            <a:defPPr>
              <a:defRPr lang="en-US"/>
            </a:defPPr>
            <a:lvl1pPr algn="r" rtl="0" fontAlgn="auto">
              <a:spcBef>
                <a:spcPts val="0"/>
              </a:spcBef>
              <a:spcAft>
                <a:spcPts val="0"/>
              </a:spcAft>
              <a:defRPr sz="1200" kern="1200">
                <a:solidFill>
                  <a:srgbClr val="3B7150"/>
                </a:solidFill>
                <a:latin typeface="Times New Roman" pitchFamily="18" charset="0"/>
                <a:ea typeface="+mn-ea"/>
                <a:cs typeface="Times New Roman" pitchFamily="18"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defRPr/>
            </a:pPr>
            <a:fld id="{F1102E04-C8CA-4535-B9A8-E00E6E7F4501}" type="slidenum">
              <a:rPr lang="en-ZA" smtClean="0"/>
              <a:pPr>
                <a:defRPr/>
              </a:pPr>
              <a:t>3</a:t>
            </a:fld>
            <a:endParaRPr lang="en-ZA" dirty="0"/>
          </a:p>
        </p:txBody>
      </p:sp>
    </p:spTree>
    <p:extLst>
      <p:ext uri="{BB962C8B-B14F-4D97-AF65-F5344CB8AC3E}">
        <p14:creationId xmlns:p14="http://schemas.microsoft.com/office/powerpoint/2010/main" xmlns="" val="20207188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8674123-E704-BA7A-D086-089713840B4B}"/>
              </a:ext>
            </a:extLst>
          </p:cNvPr>
          <p:cNvSpPr>
            <a:spLocks noGrp="1"/>
          </p:cNvSpPr>
          <p:nvPr>
            <p:ph type="title"/>
          </p:nvPr>
        </p:nvSpPr>
        <p:spPr/>
        <p:txBody>
          <a:bodyPr/>
          <a:lstStyle/>
          <a:p>
            <a:r>
              <a:rPr lang="en-US" dirty="0"/>
              <a:t>Introduction </a:t>
            </a:r>
          </a:p>
        </p:txBody>
      </p:sp>
      <p:sp>
        <p:nvSpPr>
          <p:cNvPr id="3" name="Content Placeholder 2">
            <a:extLst>
              <a:ext uri="{FF2B5EF4-FFF2-40B4-BE49-F238E27FC236}">
                <a16:creationId xmlns:a16="http://schemas.microsoft.com/office/drawing/2014/main" xmlns="" id="{365D51EA-3629-19B2-37A1-0706A24E3E9C}"/>
              </a:ext>
            </a:extLst>
          </p:cNvPr>
          <p:cNvSpPr>
            <a:spLocks noGrp="1"/>
          </p:cNvSpPr>
          <p:nvPr>
            <p:ph idx="1"/>
          </p:nvPr>
        </p:nvSpPr>
        <p:spPr/>
        <p:txBody>
          <a:bodyPr>
            <a:normAutofit/>
          </a:bodyPr>
          <a:lstStyle/>
          <a:p>
            <a:pPr algn="just"/>
            <a:r>
              <a:rPr lang="en-US" sz="1800" dirty="0"/>
              <a:t>The Department of public enterprises is tasked with providing strategic direction and oversight on State-owned Companies</a:t>
            </a:r>
          </a:p>
          <a:p>
            <a:pPr algn="just"/>
            <a:r>
              <a:rPr lang="en-US" sz="1800" dirty="0"/>
              <a:t>State-owned enterprises (SOEs) play an important role in the South African economy. Since 1994 SOEs have been a significant vehicle for achieving economic growth and poverty reduction. State-Owned Enterprises are important instruments for transformation and inclusive growth. </a:t>
            </a:r>
          </a:p>
          <a:p>
            <a:pPr algn="just"/>
            <a:r>
              <a:rPr lang="en-US" sz="1800" dirty="0"/>
              <a:t>However, they have not been performing well in executing their mandates and have therefore not contributed to economic growth as expected. </a:t>
            </a:r>
          </a:p>
          <a:p>
            <a:pPr algn="just"/>
            <a:r>
              <a:rPr lang="en-US" sz="1800" dirty="0"/>
              <a:t>SOEs' performance has declined largely because of corruption, mismanagement, and technical inefficiencies</a:t>
            </a:r>
          </a:p>
          <a:p>
            <a:pPr algn="just"/>
            <a:r>
              <a:rPr lang="en-US" sz="1800" dirty="0"/>
              <a:t>The poor performance of SOEs has resulted in greater risk and exposure to the  national government and has adversely affected the economy </a:t>
            </a:r>
          </a:p>
        </p:txBody>
      </p:sp>
      <p:sp>
        <p:nvSpPr>
          <p:cNvPr id="4" name="Slide Number Placeholder 3">
            <a:extLst>
              <a:ext uri="{FF2B5EF4-FFF2-40B4-BE49-F238E27FC236}">
                <a16:creationId xmlns:a16="http://schemas.microsoft.com/office/drawing/2014/main" xmlns="" id="{E7DA0906-68D3-D8E3-E6BD-A2EC5F483391}"/>
              </a:ext>
            </a:extLst>
          </p:cNvPr>
          <p:cNvSpPr>
            <a:spLocks noGrp="1"/>
          </p:cNvSpPr>
          <p:nvPr>
            <p:ph type="sldNum" sz="quarter" idx="12"/>
          </p:nvPr>
        </p:nvSpPr>
        <p:spPr/>
        <p:txBody>
          <a:bodyPr/>
          <a:lstStyle/>
          <a:p>
            <a:fld id="{AC57FB67-5201-4263-A749-74A8A000A585}" type="slidenum">
              <a:rPr lang="en-ZA" smtClean="0"/>
              <a:pPr/>
              <a:t>4</a:t>
            </a:fld>
            <a:endParaRPr lang="en-ZA" dirty="0"/>
          </a:p>
        </p:txBody>
      </p:sp>
    </p:spTree>
    <p:extLst>
      <p:ext uri="{BB962C8B-B14F-4D97-AF65-F5344CB8AC3E}">
        <p14:creationId xmlns:p14="http://schemas.microsoft.com/office/powerpoint/2010/main" xmlns="" val="9337899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xmlns="" id="{2D53621D-6B98-4FA3-A193-676307FE2998}"/>
              </a:ext>
            </a:extLst>
          </p:cNvPr>
          <p:cNvSpPr>
            <a:spLocks noGrp="1"/>
          </p:cNvSpPr>
          <p:nvPr>
            <p:ph type="body" idx="1"/>
          </p:nvPr>
        </p:nvSpPr>
        <p:spPr/>
        <p:txBody>
          <a:bodyPr>
            <a:normAutofit/>
          </a:bodyPr>
          <a:lstStyle/>
          <a:p>
            <a:r>
              <a:rPr lang="en-US" dirty="0"/>
              <a:t>Departmental Budget Analysis</a:t>
            </a:r>
          </a:p>
        </p:txBody>
      </p:sp>
      <p:sp>
        <p:nvSpPr>
          <p:cNvPr id="3" name="Slide Number Placeholder 2">
            <a:extLst>
              <a:ext uri="{FF2B5EF4-FFF2-40B4-BE49-F238E27FC236}">
                <a16:creationId xmlns:a16="http://schemas.microsoft.com/office/drawing/2014/main" xmlns="" id="{21ED3E1B-DD27-44E0-8466-DBD024B979BE}"/>
              </a:ext>
            </a:extLst>
          </p:cNvPr>
          <p:cNvSpPr>
            <a:spLocks noGrp="1"/>
          </p:cNvSpPr>
          <p:nvPr>
            <p:ph type="sldNum" sz="quarter" idx="12"/>
          </p:nvPr>
        </p:nvSpPr>
        <p:spPr/>
        <p:txBody>
          <a:bodyPr/>
          <a:lstStyle/>
          <a:p>
            <a:fld id="{AC57FB67-5201-4263-A749-74A8A000A585}" type="slidenum">
              <a:rPr lang="en-ZA" smtClean="0"/>
              <a:pPr/>
              <a:t>5</a:t>
            </a:fld>
            <a:endParaRPr lang="en-ZA" dirty="0"/>
          </a:p>
        </p:txBody>
      </p:sp>
    </p:spTree>
    <p:extLst>
      <p:ext uri="{BB962C8B-B14F-4D97-AF65-F5344CB8AC3E}">
        <p14:creationId xmlns:p14="http://schemas.microsoft.com/office/powerpoint/2010/main" xmlns="" val="2626295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923A405-5242-BF73-C103-D5A38AA908E3}"/>
              </a:ext>
            </a:extLst>
          </p:cNvPr>
          <p:cNvSpPr>
            <a:spLocks noGrp="1"/>
          </p:cNvSpPr>
          <p:nvPr>
            <p:ph type="title"/>
          </p:nvPr>
        </p:nvSpPr>
        <p:spPr/>
        <p:txBody>
          <a:bodyPr/>
          <a:lstStyle/>
          <a:p>
            <a:r>
              <a:rPr lang="en-ZA" dirty="0"/>
              <a:t>Programmes</a:t>
            </a:r>
          </a:p>
        </p:txBody>
      </p:sp>
      <p:sp>
        <p:nvSpPr>
          <p:cNvPr id="3" name="Content Placeholder 2">
            <a:extLst>
              <a:ext uri="{FF2B5EF4-FFF2-40B4-BE49-F238E27FC236}">
                <a16:creationId xmlns:a16="http://schemas.microsoft.com/office/drawing/2014/main" xmlns="" id="{12282C52-0259-CFF5-5A60-61DF72DFA47D}"/>
              </a:ext>
            </a:extLst>
          </p:cNvPr>
          <p:cNvSpPr>
            <a:spLocks noGrp="1"/>
          </p:cNvSpPr>
          <p:nvPr>
            <p:ph idx="1"/>
          </p:nvPr>
        </p:nvSpPr>
        <p:spPr/>
        <p:txBody>
          <a:bodyPr>
            <a:normAutofit fontScale="55000" lnSpcReduction="20000"/>
          </a:bodyPr>
          <a:lstStyle/>
          <a:p>
            <a:pPr marL="0" indent="0" algn="just">
              <a:buNone/>
            </a:pPr>
            <a:r>
              <a:rPr lang="en-GB" dirty="0"/>
              <a:t>The Department of Public Enterprises has three programmes: 1. Administration; 2. State-owned Companies Governance Assurance and Performance; and 3. Business Enforcement, Transformation and Industrialisation. </a:t>
            </a:r>
          </a:p>
          <a:p>
            <a:pPr marL="0" indent="0" algn="just">
              <a:buNone/>
            </a:pPr>
            <a:endParaRPr lang="en-GB" b="1" dirty="0"/>
          </a:p>
          <a:p>
            <a:pPr algn="just"/>
            <a:r>
              <a:rPr lang="en-GB" b="1" dirty="0"/>
              <a:t>Programme 1: Administration - </a:t>
            </a:r>
            <a:r>
              <a:rPr lang="en-GB" dirty="0"/>
              <a:t>provides management, strategic leadership, and support services to the department. </a:t>
            </a:r>
          </a:p>
          <a:p>
            <a:pPr marL="0" indent="0" algn="just">
              <a:buNone/>
            </a:pPr>
            <a:endParaRPr lang="en-GB" b="1" dirty="0"/>
          </a:p>
          <a:p>
            <a:pPr algn="just"/>
            <a:r>
              <a:rPr lang="en-GB" b="1" dirty="0"/>
              <a:t>Programme 2: State-owned Companies Governance Assurance and Performance</a:t>
            </a:r>
            <a:r>
              <a:rPr lang="en-GB" dirty="0"/>
              <a:t> – provides and enforces </a:t>
            </a:r>
            <a:r>
              <a:rPr lang="en-GB" dirty="0" err="1"/>
              <a:t>SOEs’</a:t>
            </a:r>
            <a:r>
              <a:rPr lang="en-GB" dirty="0"/>
              <a:t> governance, financial and non-financial performance monitoring, evaluation and reporting systems, and legal assurance to ensure that they align with government priorities. </a:t>
            </a:r>
          </a:p>
          <a:p>
            <a:pPr marL="0" indent="0" algn="just">
              <a:buNone/>
            </a:pPr>
            <a:endParaRPr lang="en-GB" b="1" dirty="0"/>
          </a:p>
          <a:p>
            <a:pPr algn="just"/>
            <a:r>
              <a:rPr lang="en-GB" b="1" dirty="0"/>
              <a:t>Programme 3: Business Enhancement, Transformation and Industrialisation </a:t>
            </a:r>
            <a:r>
              <a:rPr lang="en-GB" dirty="0"/>
              <a:t>– enhances the operations of SOEs and provides oversight to ensure that SOEs contribute to the improvement of industrialisation, transformation, intergovernmental relations and international collaboration services. </a:t>
            </a:r>
          </a:p>
          <a:p>
            <a:endParaRPr lang="en-ZA" dirty="0"/>
          </a:p>
        </p:txBody>
      </p:sp>
      <p:sp>
        <p:nvSpPr>
          <p:cNvPr id="4" name="Slide Number Placeholder 3">
            <a:extLst>
              <a:ext uri="{FF2B5EF4-FFF2-40B4-BE49-F238E27FC236}">
                <a16:creationId xmlns:a16="http://schemas.microsoft.com/office/drawing/2014/main" xmlns="" id="{7891A33A-73D3-7FA3-4D8B-4593CED4D1AF}"/>
              </a:ext>
            </a:extLst>
          </p:cNvPr>
          <p:cNvSpPr>
            <a:spLocks noGrp="1"/>
          </p:cNvSpPr>
          <p:nvPr>
            <p:ph type="sldNum" sz="quarter" idx="12"/>
          </p:nvPr>
        </p:nvSpPr>
        <p:spPr/>
        <p:txBody>
          <a:bodyPr/>
          <a:lstStyle/>
          <a:p>
            <a:fld id="{AC57FB67-5201-4263-A749-74A8A000A585}" type="slidenum">
              <a:rPr lang="en-ZA" smtClean="0"/>
              <a:pPr/>
              <a:t>6</a:t>
            </a:fld>
            <a:endParaRPr lang="en-ZA" dirty="0"/>
          </a:p>
        </p:txBody>
      </p:sp>
    </p:spTree>
    <p:extLst>
      <p:ext uri="{BB962C8B-B14F-4D97-AF65-F5344CB8AC3E}">
        <p14:creationId xmlns:p14="http://schemas.microsoft.com/office/powerpoint/2010/main" xmlns="" val="39337941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E61AFCA-8E4C-D7DD-6F88-CB48C7C8F274}"/>
              </a:ext>
            </a:extLst>
          </p:cNvPr>
          <p:cNvSpPr>
            <a:spLocks noGrp="1"/>
          </p:cNvSpPr>
          <p:nvPr>
            <p:ph type="title"/>
          </p:nvPr>
        </p:nvSpPr>
        <p:spPr/>
        <p:txBody>
          <a:bodyPr/>
          <a:lstStyle/>
          <a:p>
            <a:r>
              <a:rPr lang="en-ZA" dirty="0"/>
              <a:t>Proportion of expenditure by programme </a:t>
            </a:r>
          </a:p>
        </p:txBody>
      </p:sp>
      <p:sp>
        <p:nvSpPr>
          <p:cNvPr id="3" name="Content Placeholder 2">
            <a:extLst>
              <a:ext uri="{FF2B5EF4-FFF2-40B4-BE49-F238E27FC236}">
                <a16:creationId xmlns:a16="http://schemas.microsoft.com/office/drawing/2014/main" xmlns="" id="{3F416F5F-8892-1C90-80CA-9485BAFFCDC4}"/>
              </a:ext>
            </a:extLst>
          </p:cNvPr>
          <p:cNvSpPr>
            <a:spLocks noGrp="1"/>
          </p:cNvSpPr>
          <p:nvPr>
            <p:ph idx="1"/>
          </p:nvPr>
        </p:nvSpPr>
        <p:spPr>
          <a:xfrm>
            <a:off x="5076056" y="1600200"/>
            <a:ext cx="3780420" cy="4853136"/>
          </a:xfrm>
        </p:spPr>
        <p:txBody>
          <a:bodyPr>
            <a:noAutofit/>
          </a:bodyPr>
          <a:lstStyle/>
          <a:p>
            <a:pPr algn="just"/>
            <a:r>
              <a:rPr lang="en-ZA" sz="1300" dirty="0"/>
              <a:t>Total expenditure on </a:t>
            </a:r>
            <a:r>
              <a:rPr lang="en-ZA" sz="1300" b="1" dirty="0"/>
              <a:t>programme 3</a:t>
            </a:r>
            <a:r>
              <a:rPr lang="en-ZA" sz="1300" dirty="0"/>
              <a:t> increased significantly, from R78.8 million in 2017/18 to R6.3 billion in 2018/19, due to the disbursement of funds to SAA and SA Express to settle government guaranteed debts. </a:t>
            </a:r>
          </a:p>
          <a:p>
            <a:pPr algn="just"/>
            <a:r>
              <a:rPr lang="en-ZA" sz="1300" dirty="0"/>
              <a:t>Since 2018/19, </a:t>
            </a:r>
            <a:r>
              <a:rPr lang="en-ZA" sz="1300" b="1" dirty="0"/>
              <a:t>programme 3</a:t>
            </a:r>
            <a:r>
              <a:rPr lang="en-ZA" sz="1300" dirty="0"/>
              <a:t> has accounted for the biggest proportion of total expenditure, while the proportion of expenditure on </a:t>
            </a:r>
            <a:r>
              <a:rPr lang="en-ZA" sz="1300" b="1" dirty="0"/>
              <a:t>administration </a:t>
            </a:r>
            <a:r>
              <a:rPr lang="en-ZA" sz="1300" dirty="0"/>
              <a:t>has decreased due to </a:t>
            </a:r>
            <a:r>
              <a:rPr lang="en-GB" sz="1300" dirty="0"/>
              <a:t>under-expenditure on compensation of employees as a result of vacant posts</a:t>
            </a:r>
            <a:r>
              <a:rPr lang="en-ZA" sz="1300" dirty="0"/>
              <a:t>. </a:t>
            </a:r>
          </a:p>
          <a:p>
            <a:pPr algn="just"/>
            <a:r>
              <a:rPr lang="en-ZA" sz="1300" dirty="0"/>
              <a:t>Total expenditure in 2020/21 and 2021/22 includes </a:t>
            </a:r>
            <a:r>
              <a:rPr lang="en-ZA" sz="1300" b="1" dirty="0"/>
              <a:t>direct charges against the National Revenue Fund</a:t>
            </a:r>
            <a:r>
              <a:rPr lang="en-ZA" sz="1300" dirty="0"/>
              <a:t> to SA Express, SAA, and Denel in terms of Section 70 of the PFMA. </a:t>
            </a:r>
          </a:p>
          <a:p>
            <a:pPr algn="just"/>
            <a:r>
              <a:rPr lang="en-ZA" sz="1300" dirty="0"/>
              <a:t>Over the medium term, expenditure on </a:t>
            </a:r>
            <a:r>
              <a:rPr lang="en-ZA" sz="1300" b="1" dirty="0"/>
              <a:t>administration</a:t>
            </a:r>
            <a:r>
              <a:rPr lang="en-ZA" sz="1300" dirty="0"/>
              <a:t> is expected to increase, constituting the largest proportion of the budget, due to the increase in expenditure on compensation of employees and consultants. The department intends to only fill critical vacant posts to ensure that it remains within its expenditure ceiling for compensation of employees. </a:t>
            </a:r>
          </a:p>
          <a:p>
            <a:pPr algn="just"/>
            <a:endParaRPr lang="en-ZA" sz="1300" dirty="0"/>
          </a:p>
          <a:p>
            <a:endParaRPr lang="en-ZA" sz="1300" dirty="0"/>
          </a:p>
        </p:txBody>
      </p:sp>
      <p:sp>
        <p:nvSpPr>
          <p:cNvPr id="4" name="Slide Number Placeholder 3">
            <a:extLst>
              <a:ext uri="{FF2B5EF4-FFF2-40B4-BE49-F238E27FC236}">
                <a16:creationId xmlns:a16="http://schemas.microsoft.com/office/drawing/2014/main" xmlns="" id="{27C14B4F-4EBE-DC4E-BF94-424CAC239E23}"/>
              </a:ext>
            </a:extLst>
          </p:cNvPr>
          <p:cNvSpPr>
            <a:spLocks noGrp="1"/>
          </p:cNvSpPr>
          <p:nvPr>
            <p:ph type="sldNum" sz="quarter" idx="12"/>
          </p:nvPr>
        </p:nvSpPr>
        <p:spPr/>
        <p:txBody>
          <a:bodyPr/>
          <a:lstStyle/>
          <a:p>
            <a:fld id="{AC57FB67-5201-4263-A749-74A8A000A585}" type="slidenum">
              <a:rPr lang="en-ZA" smtClean="0"/>
              <a:pPr/>
              <a:t>7</a:t>
            </a:fld>
            <a:endParaRPr lang="en-ZA" dirty="0"/>
          </a:p>
        </p:txBody>
      </p:sp>
      <p:sp>
        <p:nvSpPr>
          <p:cNvPr id="6" name="TextBox 5">
            <a:extLst>
              <a:ext uri="{FF2B5EF4-FFF2-40B4-BE49-F238E27FC236}">
                <a16:creationId xmlns:a16="http://schemas.microsoft.com/office/drawing/2014/main" xmlns="" id="{A971244A-721A-6BF2-8EDE-AEA52D7343EA}"/>
              </a:ext>
            </a:extLst>
          </p:cNvPr>
          <p:cNvSpPr txBox="1"/>
          <p:nvPr/>
        </p:nvSpPr>
        <p:spPr>
          <a:xfrm>
            <a:off x="899592" y="5440363"/>
            <a:ext cx="3357009" cy="261610"/>
          </a:xfrm>
          <a:prstGeom prst="rect">
            <a:avLst/>
          </a:prstGeom>
          <a:noFill/>
        </p:spPr>
        <p:txBody>
          <a:bodyPr wrap="none" rtlCol="0">
            <a:spAutoFit/>
          </a:bodyPr>
          <a:lstStyle/>
          <a:p>
            <a:r>
              <a:rPr lang="en-ZA" sz="1100" dirty="0"/>
              <a:t>Source: Estimates of National Expenditure (2021; 2022)</a:t>
            </a:r>
          </a:p>
        </p:txBody>
      </p:sp>
      <p:graphicFrame>
        <p:nvGraphicFramePr>
          <p:cNvPr id="7" name="Chart 6">
            <a:extLst>
              <a:ext uri="{FF2B5EF4-FFF2-40B4-BE49-F238E27FC236}">
                <a16:creationId xmlns:a16="http://schemas.microsoft.com/office/drawing/2014/main" xmlns="" id="{EB615782-5626-68D2-6171-6CE9C6598002}"/>
              </a:ext>
            </a:extLst>
          </p:cNvPr>
          <p:cNvGraphicFramePr>
            <a:graphicFrameLocks/>
          </p:cNvGraphicFramePr>
          <p:nvPr>
            <p:extLst>
              <p:ext uri="{D42A27DB-BD31-4B8C-83A1-F6EECF244321}">
                <p14:modId xmlns:p14="http://schemas.microsoft.com/office/powerpoint/2010/main" xmlns="" val="1681416266"/>
              </p:ext>
            </p:extLst>
          </p:nvPr>
        </p:nvGraphicFramePr>
        <p:xfrm>
          <a:off x="287524" y="1989748"/>
          <a:ext cx="4752528" cy="3311460"/>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a:extLst>
              <a:ext uri="{FF2B5EF4-FFF2-40B4-BE49-F238E27FC236}">
                <a16:creationId xmlns:a16="http://schemas.microsoft.com/office/drawing/2014/main" xmlns="" id="{2744204B-65A8-852A-0A02-CD355332E1BA}"/>
              </a:ext>
            </a:extLst>
          </p:cNvPr>
          <p:cNvSpPr txBox="1"/>
          <p:nvPr/>
        </p:nvSpPr>
        <p:spPr>
          <a:xfrm>
            <a:off x="1199284" y="1697360"/>
            <a:ext cx="2929007" cy="292388"/>
          </a:xfrm>
          <a:prstGeom prst="rect">
            <a:avLst/>
          </a:prstGeom>
          <a:noFill/>
        </p:spPr>
        <p:txBody>
          <a:bodyPr wrap="none" rtlCol="0">
            <a:spAutoFit/>
          </a:bodyPr>
          <a:lstStyle/>
          <a:p>
            <a:r>
              <a:rPr lang="en-ZA" sz="1300" dirty="0">
                <a:latin typeface="Times New Roman" panose="02020603050405020304" pitchFamily="18" charset="0"/>
                <a:cs typeface="Times New Roman" panose="02020603050405020304" pitchFamily="18" charset="0"/>
              </a:rPr>
              <a:t>Proportion of expenditure by programme</a:t>
            </a:r>
          </a:p>
        </p:txBody>
      </p:sp>
    </p:spTree>
    <p:extLst>
      <p:ext uri="{BB962C8B-B14F-4D97-AF65-F5344CB8AC3E}">
        <p14:creationId xmlns:p14="http://schemas.microsoft.com/office/powerpoint/2010/main" xmlns="" val="5632554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AC2A621-E2F5-E8E1-428D-C7556E8B119A}"/>
              </a:ext>
            </a:extLst>
          </p:cNvPr>
          <p:cNvSpPr>
            <a:spLocks noGrp="1"/>
          </p:cNvSpPr>
          <p:nvPr>
            <p:ph type="title"/>
          </p:nvPr>
        </p:nvSpPr>
        <p:spPr/>
        <p:txBody>
          <a:bodyPr/>
          <a:lstStyle/>
          <a:p>
            <a:r>
              <a:rPr lang="en-ZA" dirty="0"/>
              <a:t>Proportion of expenditure by economic classification </a:t>
            </a:r>
          </a:p>
        </p:txBody>
      </p:sp>
      <p:sp>
        <p:nvSpPr>
          <p:cNvPr id="3" name="Content Placeholder 2">
            <a:extLst>
              <a:ext uri="{FF2B5EF4-FFF2-40B4-BE49-F238E27FC236}">
                <a16:creationId xmlns:a16="http://schemas.microsoft.com/office/drawing/2014/main" xmlns="" id="{B28EA5DA-3088-9F9D-BB25-CBDC4CE70D8F}"/>
              </a:ext>
            </a:extLst>
          </p:cNvPr>
          <p:cNvSpPr>
            <a:spLocks noGrp="1"/>
          </p:cNvSpPr>
          <p:nvPr>
            <p:ph idx="1"/>
          </p:nvPr>
        </p:nvSpPr>
        <p:spPr>
          <a:xfrm>
            <a:off x="5004048" y="1600200"/>
            <a:ext cx="3816424" cy="5141168"/>
          </a:xfrm>
        </p:spPr>
        <p:txBody>
          <a:bodyPr>
            <a:noAutofit/>
          </a:bodyPr>
          <a:lstStyle/>
          <a:p>
            <a:pPr algn="just"/>
            <a:r>
              <a:rPr lang="en-ZA" sz="1300" dirty="0"/>
              <a:t>The decrease in the proportion of expenditure on </a:t>
            </a:r>
            <a:r>
              <a:rPr lang="en-ZA" sz="1300" b="1" dirty="0"/>
              <a:t>current payments</a:t>
            </a:r>
            <a:r>
              <a:rPr lang="en-ZA" sz="1300" dirty="0"/>
              <a:t> between 2017/18 and 2018/19 was due to under-expenditure on compensation of employees as a result of vacant posts, as well as under-expenditure on goods and services due to delays in the implementation of projects.  </a:t>
            </a:r>
          </a:p>
          <a:p>
            <a:pPr algn="just"/>
            <a:r>
              <a:rPr lang="en-ZA" sz="1300" dirty="0"/>
              <a:t>From 2019/20 to 2021/22, under-expenditure on current payments was caused by the reduction in travelling and stakeholder engagement events as a result of Covid-19. </a:t>
            </a:r>
          </a:p>
          <a:p>
            <a:pPr algn="just"/>
            <a:r>
              <a:rPr lang="en-ZA" sz="1300" dirty="0"/>
              <a:t>Between 2018/19 and 2021/22, </a:t>
            </a:r>
            <a:r>
              <a:rPr lang="en-ZA" sz="1300" b="1" dirty="0"/>
              <a:t>payments for financial assets</a:t>
            </a:r>
            <a:r>
              <a:rPr lang="en-ZA" sz="1300" dirty="0"/>
              <a:t> constituted over 96% of total expenditure. It is expected to account for 98.8% of expenditure in 2022/23. This  includes additional amounts of R21.9 billion to Eskom and R1.8 billion to SAA. </a:t>
            </a:r>
          </a:p>
          <a:p>
            <a:pPr algn="just"/>
            <a:r>
              <a:rPr lang="en-ZA" sz="1300" dirty="0"/>
              <a:t>The under-expenditure on </a:t>
            </a:r>
            <a:r>
              <a:rPr lang="en-ZA" sz="1300" b="1" dirty="0"/>
              <a:t>payments for capital assets</a:t>
            </a:r>
            <a:r>
              <a:rPr lang="en-ZA" sz="1300" dirty="0"/>
              <a:t> from 2019/20 to 2021/22 was due to delays in the delivery of IT equipment from international markets as a result of Covid-19. </a:t>
            </a:r>
          </a:p>
          <a:p>
            <a:pPr algn="just"/>
            <a:r>
              <a:rPr lang="en-ZA" sz="1300" dirty="0"/>
              <a:t>The expected increase in </a:t>
            </a:r>
            <a:r>
              <a:rPr lang="en-ZA" sz="1300" b="1" dirty="0"/>
              <a:t>current payments </a:t>
            </a:r>
            <a:r>
              <a:rPr lang="en-ZA" sz="1300" dirty="0"/>
              <a:t>over the medium term is due to the increase in compensation of employees, to fill vacant posts, and expenditure on consultants. </a:t>
            </a:r>
          </a:p>
          <a:p>
            <a:pPr marL="0" indent="0" algn="just">
              <a:buNone/>
            </a:pPr>
            <a:endParaRPr lang="en-ZA" sz="1300" dirty="0"/>
          </a:p>
          <a:p>
            <a:pPr algn="just"/>
            <a:endParaRPr lang="en-ZA" sz="1300" dirty="0"/>
          </a:p>
          <a:p>
            <a:pPr algn="just"/>
            <a:endParaRPr lang="en-ZA" sz="1300" dirty="0"/>
          </a:p>
          <a:p>
            <a:endParaRPr lang="en-ZA" sz="1300" dirty="0"/>
          </a:p>
        </p:txBody>
      </p:sp>
      <p:sp>
        <p:nvSpPr>
          <p:cNvPr id="4" name="Slide Number Placeholder 3">
            <a:extLst>
              <a:ext uri="{FF2B5EF4-FFF2-40B4-BE49-F238E27FC236}">
                <a16:creationId xmlns:a16="http://schemas.microsoft.com/office/drawing/2014/main" xmlns="" id="{2F51A973-D41A-E17F-7698-06D8D256B9ED}"/>
              </a:ext>
            </a:extLst>
          </p:cNvPr>
          <p:cNvSpPr>
            <a:spLocks noGrp="1"/>
          </p:cNvSpPr>
          <p:nvPr>
            <p:ph type="sldNum" sz="quarter" idx="12"/>
          </p:nvPr>
        </p:nvSpPr>
        <p:spPr/>
        <p:txBody>
          <a:bodyPr/>
          <a:lstStyle/>
          <a:p>
            <a:fld id="{AC57FB67-5201-4263-A749-74A8A000A585}" type="slidenum">
              <a:rPr lang="en-ZA" smtClean="0"/>
              <a:pPr/>
              <a:t>8</a:t>
            </a:fld>
            <a:endParaRPr lang="en-ZA" dirty="0"/>
          </a:p>
        </p:txBody>
      </p:sp>
      <p:graphicFrame>
        <p:nvGraphicFramePr>
          <p:cNvPr id="5" name="Chart 4">
            <a:extLst>
              <a:ext uri="{FF2B5EF4-FFF2-40B4-BE49-F238E27FC236}">
                <a16:creationId xmlns:a16="http://schemas.microsoft.com/office/drawing/2014/main" xmlns="" id="{8565C30B-B432-DE02-EA67-D96377438CDC}"/>
              </a:ext>
            </a:extLst>
          </p:cNvPr>
          <p:cNvGraphicFramePr>
            <a:graphicFrameLocks/>
          </p:cNvGraphicFramePr>
          <p:nvPr>
            <p:extLst>
              <p:ext uri="{D42A27DB-BD31-4B8C-83A1-F6EECF244321}">
                <p14:modId xmlns:p14="http://schemas.microsoft.com/office/powerpoint/2010/main" xmlns="" val="3790142898"/>
              </p:ext>
            </p:extLst>
          </p:nvPr>
        </p:nvGraphicFramePr>
        <p:xfrm>
          <a:off x="323528" y="2301957"/>
          <a:ext cx="4680520" cy="3049349"/>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6">
            <a:extLst>
              <a:ext uri="{FF2B5EF4-FFF2-40B4-BE49-F238E27FC236}">
                <a16:creationId xmlns:a16="http://schemas.microsoft.com/office/drawing/2014/main" xmlns="" id="{86984C74-DBA8-3847-52CC-C666E09A3733}"/>
              </a:ext>
            </a:extLst>
          </p:cNvPr>
          <p:cNvSpPr txBox="1"/>
          <p:nvPr/>
        </p:nvSpPr>
        <p:spPr>
          <a:xfrm>
            <a:off x="1043608" y="5351306"/>
            <a:ext cx="3357009" cy="261610"/>
          </a:xfrm>
          <a:prstGeom prst="rect">
            <a:avLst/>
          </a:prstGeom>
          <a:noFill/>
        </p:spPr>
        <p:txBody>
          <a:bodyPr wrap="none" rtlCol="0">
            <a:spAutoFit/>
          </a:bodyPr>
          <a:lstStyle/>
          <a:p>
            <a:r>
              <a:rPr lang="en-ZA" sz="1100" dirty="0"/>
              <a:t>Source: Estimates of National Expenditure (2021; 2022)</a:t>
            </a:r>
          </a:p>
        </p:txBody>
      </p:sp>
      <p:sp>
        <p:nvSpPr>
          <p:cNvPr id="6" name="TextBox 5">
            <a:extLst>
              <a:ext uri="{FF2B5EF4-FFF2-40B4-BE49-F238E27FC236}">
                <a16:creationId xmlns:a16="http://schemas.microsoft.com/office/drawing/2014/main" xmlns="" id="{C435E878-13A7-6AFB-AC4E-23368E9EA2F8}"/>
              </a:ext>
            </a:extLst>
          </p:cNvPr>
          <p:cNvSpPr txBox="1"/>
          <p:nvPr/>
        </p:nvSpPr>
        <p:spPr>
          <a:xfrm>
            <a:off x="812311" y="1916056"/>
            <a:ext cx="3727302" cy="292388"/>
          </a:xfrm>
          <a:prstGeom prst="rect">
            <a:avLst/>
          </a:prstGeom>
          <a:noFill/>
        </p:spPr>
        <p:txBody>
          <a:bodyPr wrap="none" rtlCol="0">
            <a:spAutoFit/>
          </a:bodyPr>
          <a:lstStyle/>
          <a:p>
            <a:r>
              <a:rPr lang="en-ZA" sz="1300" dirty="0">
                <a:latin typeface="Times New Roman" panose="02020603050405020304" pitchFamily="18" charset="0"/>
                <a:cs typeface="Times New Roman" panose="02020603050405020304" pitchFamily="18" charset="0"/>
              </a:rPr>
              <a:t>Proportion of expenditure by economic classification</a:t>
            </a:r>
          </a:p>
        </p:txBody>
      </p:sp>
    </p:spTree>
    <p:extLst>
      <p:ext uri="{BB962C8B-B14F-4D97-AF65-F5344CB8AC3E}">
        <p14:creationId xmlns:p14="http://schemas.microsoft.com/office/powerpoint/2010/main" xmlns="" val="33014971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43DA6AD-9657-8F70-544E-4E718482ACB4}"/>
              </a:ext>
            </a:extLst>
          </p:cNvPr>
          <p:cNvSpPr>
            <a:spLocks noGrp="1"/>
          </p:cNvSpPr>
          <p:nvPr>
            <p:ph type="title"/>
          </p:nvPr>
        </p:nvSpPr>
        <p:spPr/>
        <p:txBody>
          <a:bodyPr/>
          <a:lstStyle/>
          <a:p>
            <a:r>
              <a:rPr lang="en-ZA" dirty="0"/>
              <a:t>Annual Nominal growth rates - programmes</a:t>
            </a:r>
          </a:p>
        </p:txBody>
      </p:sp>
      <p:sp>
        <p:nvSpPr>
          <p:cNvPr id="4" name="Slide Number Placeholder 3">
            <a:extLst>
              <a:ext uri="{FF2B5EF4-FFF2-40B4-BE49-F238E27FC236}">
                <a16:creationId xmlns:a16="http://schemas.microsoft.com/office/drawing/2014/main" xmlns="" id="{4E03D1BF-A758-0972-1EC8-C344B8BF1905}"/>
              </a:ext>
            </a:extLst>
          </p:cNvPr>
          <p:cNvSpPr>
            <a:spLocks noGrp="1"/>
          </p:cNvSpPr>
          <p:nvPr>
            <p:ph type="sldNum" sz="quarter" idx="12"/>
          </p:nvPr>
        </p:nvSpPr>
        <p:spPr/>
        <p:txBody>
          <a:bodyPr/>
          <a:lstStyle/>
          <a:p>
            <a:fld id="{AC57FB67-5201-4263-A749-74A8A000A585}" type="slidenum">
              <a:rPr lang="en-ZA" smtClean="0"/>
              <a:pPr/>
              <a:t>9</a:t>
            </a:fld>
            <a:endParaRPr lang="en-ZA" dirty="0"/>
          </a:p>
        </p:txBody>
      </p:sp>
      <p:sp>
        <p:nvSpPr>
          <p:cNvPr id="7" name="Content Placeholder 2">
            <a:extLst>
              <a:ext uri="{FF2B5EF4-FFF2-40B4-BE49-F238E27FC236}">
                <a16:creationId xmlns:a16="http://schemas.microsoft.com/office/drawing/2014/main" xmlns="" id="{CBCE25C0-625F-8FC3-C35E-F10AA7A57980}"/>
              </a:ext>
            </a:extLst>
          </p:cNvPr>
          <p:cNvSpPr txBox="1">
            <a:spLocks/>
          </p:cNvSpPr>
          <p:nvPr/>
        </p:nvSpPr>
        <p:spPr>
          <a:xfrm>
            <a:off x="5868144" y="1628800"/>
            <a:ext cx="2907296" cy="4973637"/>
          </a:xfrm>
          <a:prstGeom prst="rect">
            <a:avLst/>
          </a:prstGeom>
        </p:spPr>
        <p:txBody>
          <a:bodyPr vert="horz" lIns="91440" tIns="45720" rIns="91440" bIns="45720" rtlCol="0">
            <a:normAutofit fontScale="92500" lnSpcReduction="2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Times New Roman" pitchFamily="18" charset="0"/>
                <a:ea typeface="+mn-ea"/>
                <a:cs typeface="Times New Roman" pitchFamily="18" charset="0"/>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Times New Roman" pitchFamily="18" charset="0"/>
                <a:ea typeface="+mn-ea"/>
                <a:cs typeface="Times New Roman" pitchFamily="18" charset="0"/>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Times New Roman" pitchFamily="18" charset="0"/>
                <a:ea typeface="+mn-ea"/>
                <a:cs typeface="Times New Roman" pitchFamily="18" charset="0"/>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Times New Roman" pitchFamily="18" charset="0"/>
                <a:ea typeface="+mn-ea"/>
                <a:cs typeface="Times New Roman" pitchFamily="18" charset="0"/>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Times New Roman" pitchFamily="18" charset="0"/>
                <a:ea typeface="+mn-ea"/>
                <a:cs typeface="Times New Roman" pitchFamily="18"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just"/>
            <a:r>
              <a:rPr lang="en-ZA" sz="1400" dirty="0"/>
              <a:t>The exponential growth in expenditure on </a:t>
            </a:r>
            <a:r>
              <a:rPr lang="en-ZA" sz="1400" b="1" dirty="0"/>
              <a:t>programme 3 </a:t>
            </a:r>
            <a:r>
              <a:rPr lang="en-ZA" sz="1400" dirty="0"/>
              <a:t>in </a:t>
            </a:r>
            <a:r>
              <a:rPr lang="en-GB" sz="1400" dirty="0"/>
              <a:t>2018/19</a:t>
            </a:r>
            <a:r>
              <a:rPr lang="en-ZA" sz="1400" dirty="0"/>
              <a:t> was </a:t>
            </a:r>
            <a:r>
              <a:rPr lang="en-GB" sz="1400" dirty="0"/>
              <a:t>due to the disbursement of funds to SAA and SA Express to settle government guaranteed debts. </a:t>
            </a:r>
          </a:p>
          <a:p>
            <a:pPr algn="just"/>
            <a:r>
              <a:rPr lang="en-GB" sz="1400" dirty="0"/>
              <a:t>Similarly, in 2019/20, the significant growth in expenditure on </a:t>
            </a:r>
            <a:r>
              <a:rPr lang="en-GB" sz="1400" b="1" dirty="0"/>
              <a:t>programme 3 </a:t>
            </a:r>
            <a:r>
              <a:rPr lang="en-GB" sz="1400" dirty="0"/>
              <a:t>was due to the disbursement of funds, including R49 billion to assist Eskom with its financial obligations, R300 million to SA Express, R5.5 billion to SAA, and R1.8 billion to Denel for working capital and settlement of outstanding debts in the respective SOEs. </a:t>
            </a:r>
          </a:p>
          <a:p>
            <a:pPr algn="just"/>
            <a:r>
              <a:rPr lang="en-GB" sz="1400" dirty="0"/>
              <a:t>In 2020/21, expenditure on </a:t>
            </a:r>
            <a:r>
              <a:rPr lang="en-GB" sz="1400" b="1" dirty="0"/>
              <a:t>administration</a:t>
            </a:r>
            <a:r>
              <a:rPr lang="en-GB" sz="1400" dirty="0"/>
              <a:t> decreased by 20.6% due to vacant posts. </a:t>
            </a:r>
          </a:p>
          <a:p>
            <a:pPr algn="just"/>
            <a:r>
              <a:rPr lang="en-GB" sz="1400" dirty="0"/>
              <a:t>Over the medium term, expenditure on </a:t>
            </a:r>
            <a:r>
              <a:rPr lang="en-GB" sz="1400" b="1" dirty="0"/>
              <a:t>programme 3</a:t>
            </a:r>
            <a:r>
              <a:rPr lang="en-GB" sz="1400" dirty="0"/>
              <a:t> is expected to decrease at an annual rate of 34.3% in 2022/23 and 99.7% in 2023/24 due to allocations made to Eskom, SAA, and Denel to settle debt and interest. </a:t>
            </a:r>
          </a:p>
          <a:p>
            <a:pPr algn="just"/>
            <a:endParaRPr lang="en-ZA" sz="1400" dirty="0"/>
          </a:p>
          <a:p>
            <a:endParaRPr lang="en-ZA" sz="1400" dirty="0"/>
          </a:p>
        </p:txBody>
      </p:sp>
      <p:graphicFrame>
        <p:nvGraphicFramePr>
          <p:cNvPr id="3" name="Table 2">
            <a:extLst>
              <a:ext uri="{FF2B5EF4-FFF2-40B4-BE49-F238E27FC236}">
                <a16:creationId xmlns:a16="http://schemas.microsoft.com/office/drawing/2014/main" xmlns="" id="{5219139C-C01A-826F-A382-B5E01DC30DEA}"/>
              </a:ext>
            </a:extLst>
          </p:cNvPr>
          <p:cNvGraphicFramePr>
            <a:graphicFrameLocks noGrp="1"/>
          </p:cNvGraphicFramePr>
          <p:nvPr>
            <p:extLst>
              <p:ext uri="{D42A27DB-BD31-4B8C-83A1-F6EECF244321}">
                <p14:modId xmlns:p14="http://schemas.microsoft.com/office/powerpoint/2010/main" xmlns="" val="3859036959"/>
              </p:ext>
            </p:extLst>
          </p:nvPr>
        </p:nvGraphicFramePr>
        <p:xfrm>
          <a:off x="445750" y="4158116"/>
          <a:ext cx="5422394" cy="1863171"/>
        </p:xfrm>
        <a:graphic>
          <a:graphicData uri="http://schemas.openxmlformats.org/drawingml/2006/table">
            <a:tbl>
              <a:tblPr>
                <a:tableStyleId>{0505E3EF-67EA-436B-97B2-0124C06EBD24}</a:tableStyleId>
              </a:tblPr>
              <a:tblGrid>
                <a:gridCol w="1424955">
                  <a:extLst>
                    <a:ext uri="{9D8B030D-6E8A-4147-A177-3AD203B41FA5}">
                      <a16:colId xmlns:a16="http://schemas.microsoft.com/office/drawing/2014/main" xmlns="" val="3956523004"/>
                    </a:ext>
                  </a:extLst>
                </a:gridCol>
                <a:gridCol w="489564">
                  <a:extLst>
                    <a:ext uri="{9D8B030D-6E8A-4147-A177-3AD203B41FA5}">
                      <a16:colId xmlns:a16="http://schemas.microsoft.com/office/drawing/2014/main" xmlns="" val="2694667838"/>
                    </a:ext>
                  </a:extLst>
                </a:gridCol>
                <a:gridCol w="489564">
                  <a:extLst>
                    <a:ext uri="{9D8B030D-6E8A-4147-A177-3AD203B41FA5}">
                      <a16:colId xmlns:a16="http://schemas.microsoft.com/office/drawing/2014/main" xmlns="" val="2771560748"/>
                    </a:ext>
                  </a:extLst>
                </a:gridCol>
                <a:gridCol w="559502">
                  <a:extLst>
                    <a:ext uri="{9D8B030D-6E8A-4147-A177-3AD203B41FA5}">
                      <a16:colId xmlns:a16="http://schemas.microsoft.com/office/drawing/2014/main" xmlns="" val="2439137162"/>
                    </a:ext>
                  </a:extLst>
                </a:gridCol>
                <a:gridCol w="559502">
                  <a:extLst>
                    <a:ext uri="{9D8B030D-6E8A-4147-A177-3AD203B41FA5}">
                      <a16:colId xmlns:a16="http://schemas.microsoft.com/office/drawing/2014/main" xmlns="" val="591818571"/>
                    </a:ext>
                  </a:extLst>
                </a:gridCol>
                <a:gridCol w="489564">
                  <a:extLst>
                    <a:ext uri="{9D8B030D-6E8A-4147-A177-3AD203B41FA5}">
                      <a16:colId xmlns:a16="http://schemas.microsoft.com/office/drawing/2014/main" xmlns="" val="1308554439"/>
                    </a:ext>
                  </a:extLst>
                </a:gridCol>
                <a:gridCol w="489564">
                  <a:extLst>
                    <a:ext uri="{9D8B030D-6E8A-4147-A177-3AD203B41FA5}">
                      <a16:colId xmlns:a16="http://schemas.microsoft.com/office/drawing/2014/main" xmlns="" val="2847501229"/>
                    </a:ext>
                  </a:extLst>
                </a:gridCol>
                <a:gridCol w="489564">
                  <a:extLst>
                    <a:ext uri="{9D8B030D-6E8A-4147-A177-3AD203B41FA5}">
                      <a16:colId xmlns:a16="http://schemas.microsoft.com/office/drawing/2014/main" xmlns="" val="3473904230"/>
                    </a:ext>
                  </a:extLst>
                </a:gridCol>
                <a:gridCol w="430615">
                  <a:extLst>
                    <a:ext uri="{9D8B030D-6E8A-4147-A177-3AD203B41FA5}">
                      <a16:colId xmlns:a16="http://schemas.microsoft.com/office/drawing/2014/main" xmlns="" val="2389201245"/>
                    </a:ext>
                  </a:extLst>
                </a:gridCol>
              </a:tblGrid>
              <a:tr h="351747">
                <a:tc>
                  <a:txBody>
                    <a:bodyPr/>
                    <a:lstStyle/>
                    <a:p>
                      <a:pPr algn="l" fontAlgn="t"/>
                      <a:r>
                        <a:rPr lang="en-ZA" sz="1000" u="none" strike="noStrike" dirty="0">
                          <a:effectLst/>
                          <a:latin typeface="Times New Roman" panose="02020603050405020304" pitchFamily="18" charset="0"/>
                          <a:cs typeface="Times New Roman" panose="02020603050405020304" pitchFamily="18" charset="0"/>
                        </a:rPr>
                        <a:t>R million</a:t>
                      </a:r>
                      <a:endParaRPr lang="en-ZA" sz="10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270" marR="7270" marT="7270" marB="0"/>
                </a:tc>
                <a:tc>
                  <a:txBody>
                    <a:bodyPr/>
                    <a:lstStyle/>
                    <a:p>
                      <a:pPr algn="ctr" fontAlgn="t"/>
                      <a:r>
                        <a:rPr lang="en-ZA" sz="1000" b="1" u="none" strike="noStrike" dirty="0">
                          <a:effectLst/>
                          <a:latin typeface="Times New Roman" panose="02020603050405020304" pitchFamily="18" charset="0"/>
                          <a:cs typeface="Times New Roman" panose="02020603050405020304" pitchFamily="18" charset="0"/>
                        </a:rPr>
                        <a:t>2017/18</a:t>
                      </a:r>
                      <a:endParaRPr lang="en-ZA" sz="10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7270" marR="7270" marT="7270" marB="0" anchor="b"/>
                </a:tc>
                <a:tc>
                  <a:txBody>
                    <a:bodyPr/>
                    <a:lstStyle/>
                    <a:p>
                      <a:pPr algn="r" fontAlgn="t"/>
                      <a:r>
                        <a:rPr lang="en-ZA" sz="1000" b="1" u="none" strike="noStrike" dirty="0">
                          <a:effectLst/>
                          <a:latin typeface="Times New Roman" panose="02020603050405020304" pitchFamily="18" charset="0"/>
                          <a:cs typeface="Times New Roman" panose="02020603050405020304" pitchFamily="18" charset="0"/>
                        </a:rPr>
                        <a:t> 2018/19 </a:t>
                      </a:r>
                      <a:endParaRPr lang="en-ZA" sz="10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7270" marR="7270" marT="7270" marB="0" anchor="b"/>
                </a:tc>
                <a:tc>
                  <a:txBody>
                    <a:bodyPr/>
                    <a:lstStyle/>
                    <a:p>
                      <a:pPr algn="r" fontAlgn="t"/>
                      <a:r>
                        <a:rPr lang="en-ZA" sz="1000" b="1" u="none" strike="noStrike" dirty="0">
                          <a:effectLst/>
                          <a:latin typeface="Times New Roman" panose="02020603050405020304" pitchFamily="18" charset="0"/>
                          <a:cs typeface="Times New Roman" panose="02020603050405020304" pitchFamily="18" charset="0"/>
                        </a:rPr>
                        <a:t> 2019/20 </a:t>
                      </a:r>
                      <a:endParaRPr lang="en-ZA" sz="10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7270" marR="7270" marT="7270" marB="0" anchor="b"/>
                </a:tc>
                <a:tc>
                  <a:txBody>
                    <a:bodyPr/>
                    <a:lstStyle/>
                    <a:p>
                      <a:pPr algn="r" fontAlgn="t"/>
                      <a:r>
                        <a:rPr lang="en-ZA" sz="1000" b="1" u="none" strike="noStrike" dirty="0">
                          <a:effectLst/>
                          <a:latin typeface="Times New Roman" panose="02020603050405020304" pitchFamily="18" charset="0"/>
                          <a:cs typeface="Times New Roman" panose="02020603050405020304" pitchFamily="18" charset="0"/>
                        </a:rPr>
                        <a:t> 2020/21 </a:t>
                      </a:r>
                      <a:endParaRPr lang="en-ZA" sz="10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7270" marR="7270" marT="7270" marB="0" anchor="b"/>
                </a:tc>
                <a:tc>
                  <a:txBody>
                    <a:bodyPr/>
                    <a:lstStyle/>
                    <a:p>
                      <a:pPr algn="r" fontAlgn="t"/>
                      <a:r>
                        <a:rPr lang="en-ZA" sz="1000" b="1" u="none" strike="noStrike" dirty="0">
                          <a:effectLst/>
                          <a:latin typeface="Times New Roman" panose="02020603050405020304" pitchFamily="18" charset="0"/>
                          <a:cs typeface="Times New Roman" panose="02020603050405020304" pitchFamily="18" charset="0"/>
                        </a:rPr>
                        <a:t> 2021/22 </a:t>
                      </a:r>
                      <a:endParaRPr lang="en-ZA" sz="10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7270" marR="7270" marT="7270" marB="0" anchor="b"/>
                </a:tc>
                <a:tc>
                  <a:txBody>
                    <a:bodyPr/>
                    <a:lstStyle/>
                    <a:p>
                      <a:pPr algn="r" fontAlgn="t"/>
                      <a:r>
                        <a:rPr lang="en-ZA" sz="1000" b="1" u="none" strike="noStrike" dirty="0">
                          <a:effectLst/>
                          <a:latin typeface="Times New Roman" panose="02020603050405020304" pitchFamily="18" charset="0"/>
                          <a:cs typeface="Times New Roman" panose="02020603050405020304" pitchFamily="18" charset="0"/>
                        </a:rPr>
                        <a:t> 2022/23 </a:t>
                      </a:r>
                      <a:endParaRPr lang="en-ZA" sz="10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7270" marR="7270" marT="7270" marB="0" anchor="b"/>
                </a:tc>
                <a:tc>
                  <a:txBody>
                    <a:bodyPr/>
                    <a:lstStyle/>
                    <a:p>
                      <a:pPr algn="r" fontAlgn="t"/>
                      <a:r>
                        <a:rPr lang="en-ZA" sz="1000" b="1" u="none" strike="noStrike" dirty="0">
                          <a:effectLst/>
                          <a:latin typeface="Times New Roman" panose="02020603050405020304" pitchFamily="18" charset="0"/>
                          <a:cs typeface="Times New Roman" panose="02020603050405020304" pitchFamily="18" charset="0"/>
                        </a:rPr>
                        <a:t> 2023/24 </a:t>
                      </a:r>
                      <a:endParaRPr lang="en-ZA" sz="10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7270" marR="7270" marT="7270" marB="0" anchor="b"/>
                </a:tc>
                <a:tc>
                  <a:txBody>
                    <a:bodyPr/>
                    <a:lstStyle/>
                    <a:p>
                      <a:pPr algn="r" fontAlgn="t"/>
                      <a:r>
                        <a:rPr lang="en-ZA" sz="1000" b="1" u="none" strike="noStrike" dirty="0">
                          <a:effectLst/>
                          <a:latin typeface="Times New Roman" panose="02020603050405020304" pitchFamily="18" charset="0"/>
                          <a:cs typeface="Times New Roman" panose="02020603050405020304" pitchFamily="18" charset="0"/>
                        </a:rPr>
                        <a:t> 2024/25 </a:t>
                      </a:r>
                      <a:endParaRPr lang="en-ZA" sz="10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7270" marR="7270" marT="7270" marB="0" anchor="b"/>
                </a:tc>
                <a:extLst>
                  <a:ext uri="{0D108BD9-81ED-4DB2-BD59-A6C34878D82A}">
                    <a16:rowId xmlns:a16="http://schemas.microsoft.com/office/drawing/2014/main" xmlns="" val="2642759740"/>
                  </a:ext>
                </a:extLst>
              </a:tr>
              <a:tr h="503808">
                <a:tc>
                  <a:txBody>
                    <a:bodyPr/>
                    <a:lstStyle/>
                    <a:p>
                      <a:pPr algn="l" fontAlgn="b"/>
                      <a:r>
                        <a:rPr lang="en-ZA" sz="1000" u="none" strike="noStrike" dirty="0">
                          <a:effectLst/>
                          <a:latin typeface="Times New Roman" panose="02020603050405020304" pitchFamily="18" charset="0"/>
                          <a:cs typeface="Times New Roman" panose="02020603050405020304" pitchFamily="18" charset="0"/>
                        </a:rPr>
                        <a:t>1. Administration</a:t>
                      </a:r>
                      <a:endParaRPr lang="en-ZA" sz="10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270" marR="7270" marT="7270" marB="0" anchor="b"/>
                </a:tc>
                <a:tc>
                  <a:txBody>
                    <a:bodyPr/>
                    <a:lstStyle/>
                    <a:p>
                      <a:pPr algn="r" fontAlgn="t"/>
                      <a:r>
                        <a:rPr lang="en-ZA" sz="1000" u="none" strike="noStrike" dirty="0">
                          <a:effectLst/>
                          <a:latin typeface="Times New Roman" panose="02020603050405020304" pitchFamily="18" charset="0"/>
                          <a:cs typeface="Times New Roman" panose="02020603050405020304" pitchFamily="18" charset="0"/>
                        </a:rPr>
                        <a:t>144,042</a:t>
                      </a:r>
                      <a:endParaRPr lang="en-ZA" sz="10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270" marR="7270" marT="7270" marB="0" anchor="b"/>
                </a:tc>
                <a:tc>
                  <a:txBody>
                    <a:bodyPr/>
                    <a:lstStyle/>
                    <a:p>
                      <a:pPr algn="r" fontAlgn="t"/>
                      <a:r>
                        <a:rPr lang="en-ZA" sz="1000" u="none" strike="noStrike" dirty="0">
                          <a:effectLst/>
                          <a:latin typeface="Times New Roman" panose="02020603050405020304" pitchFamily="18" charset="0"/>
                          <a:cs typeface="Times New Roman" panose="02020603050405020304" pitchFamily="18" charset="0"/>
                        </a:rPr>
                        <a:t>136,0</a:t>
                      </a:r>
                      <a:endParaRPr lang="en-ZA" sz="10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270" marR="7270" marT="7270" marB="0" anchor="b"/>
                </a:tc>
                <a:tc>
                  <a:txBody>
                    <a:bodyPr/>
                    <a:lstStyle/>
                    <a:p>
                      <a:pPr algn="r" fontAlgn="t"/>
                      <a:r>
                        <a:rPr lang="en-ZA" sz="1000" u="none" strike="noStrike">
                          <a:effectLst/>
                          <a:latin typeface="Times New Roman" panose="02020603050405020304" pitchFamily="18" charset="0"/>
                          <a:cs typeface="Times New Roman" panose="02020603050405020304" pitchFamily="18" charset="0"/>
                        </a:rPr>
                        <a:t>149,1</a:t>
                      </a:r>
                      <a:endParaRPr lang="en-ZA" sz="1000" b="0" i="0" u="none" strike="noStrike">
                        <a:solidFill>
                          <a:srgbClr val="000000"/>
                        </a:solidFill>
                        <a:effectLst/>
                        <a:latin typeface="Times New Roman" panose="02020603050405020304" pitchFamily="18" charset="0"/>
                        <a:cs typeface="Times New Roman" panose="02020603050405020304" pitchFamily="18" charset="0"/>
                      </a:endParaRPr>
                    </a:p>
                  </a:txBody>
                  <a:tcPr marL="7270" marR="7270" marT="7270" marB="0" anchor="b"/>
                </a:tc>
                <a:tc>
                  <a:txBody>
                    <a:bodyPr/>
                    <a:lstStyle/>
                    <a:p>
                      <a:pPr algn="r" fontAlgn="t"/>
                      <a:r>
                        <a:rPr lang="en-ZA" sz="1000" u="none" strike="noStrike" dirty="0">
                          <a:effectLst/>
                          <a:latin typeface="Times New Roman" panose="02020603050405020304" pitchFamily="18" charset="0"/>
                          <a:cs typeface="Times New Roman" panose="02020603050405020304" pitchFamily="18" charset="0"/>
                        </a:rPr>
                        <a:t>118,4</a:t>
                      </a:r>
                      <a:endParaRPr lang="en-ZA" sz="10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270" marR="7270" marT="7270" marB="0" anchor="b"/>
                </a:tc>
                <a:tc>
                  <a:txBody>
                    <a:bodyPr/>
                    <a:lstStyle/>
                    <a:p>
                      <a:pPr algn="r" fontAlgn="t"/>
                      <a:r>
                        <a:rPr lang="en-ZA" sz="1000" u="none" strike="noStrike" dirty="0">
                          <a:effectLst/>
                          <a:latin typeface="Times New Roman" panose="02020603050405020304" pitchFamily="18" charset="0"/>
                          <a:cs typeface="Times New Roman" panose="02020603050405020304" pitchFamily="18" charset="0"/>
                        </a:rPr>
                        <a:t>150,1</a:t>
                      </a:r>
                      <a:endParaRPr lang="en-ZA" sz="10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270" marR="7270" marT="7270" marB="0" anchor="b"/>
                </a:tc>
                <a:tc>
                  <a:txBody>
                    <a:bodyPr/>
                    <a:lstStyle/>
                    <a:p>
                      <a:pPr algn="r" fontAlgn="t"/>
                      <a:r>
                        <a:rPr lang="en-ZA" sz="1000" u="none" strike="noStrike" dirty="0">
                          <a:effectLst/>
                          <a:latin typeface="Times New Roman" panose="02020603050405020304" pitchFamily="18" charset="0"/>
                          <a:cs typeface="Times New Roman" panose="02020603050405020304" pitchFamily="18" charset="0"/>
                        </a:rPr>
                        <a:t>166,3</a:t>
                      </a:r>
                      <a:endParaRPr lang="en-ZA" sz="10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270" marR="7270" marT="7270" marB="0" anchor="b"/>
                </a:tc>
                <a:tc>
                  <a:txBody>
                    <a:bodyPr/>
                    <a:lstStyle/>
                    <a:p>
                      <a:pPr algn="r" fontAlgn="t"/>
                      <a:r>
                        <a:rPr lang="en-ZA" sz="1000" u="none" strike="noStrike" dirty="0">
                          <a:effectLst/>
                          <a:latin typeface="Times New Roman" panose="02020603050405020304" pitchFamily="18" charset="0"/>
                          <a:cs typeface="Times New Roman" panose="02020603050405020304" pitchFamily="18" charset="0"/>
                        </a:rPr>
                        <a:t>168,7</a:t>
                      </a:r>
                      <a:endParaRPr lang="en-ZA" sz="10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270" marR="7270" marT="7270" marB="0" anchor="b"/>
                </a:tc>
                <a:tc>
                  <a:txBody>
                    <a:bodyPr/>
                    <a:lstStyle/>
                    <a:p>
                      <a:pPr algn="r" fontAlgn="t"/>
                      <a:r>
                        <a:rPr lang="en-ZA" sz="1000" u="none" strike="noStrike" dirty="0">
                          <a:effectLst/>
                          <a:latin typeface="Times New Roman" panose="02020603050405020304" pitchFamily="18" charset="0"/>
                          <a:cs typeface="Times New Roman" panose="02020603050405020304" pitchFamily="18" charset="0"/>
                        </a:rPr>
                        <a:t>176,2</a:t>
                      </a:r>
                      <a:endParaRPr lang="en-ZA" sz="10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270" marR="7270" marT="7270" marB="0" anchor="b"/>
                </a:tc>
                <a:extLst>
                  <a:ext uri="{0D108BD9-81ED-4DB2-BD59-A6C34878D82A}">
                    <a16:rowId xmlns:a16="http://schemas.microsoft.com/office/drawing/2014/main" xmlns="" val="4173084673"/>
                  </a:ext>
                </a:extLst>
              </a:tr>
              <a:tr h="503808">
                <a:tc>
                  <a:txBody>
                    <a:bodyPr/>
                    <a:lstStyle/>
                    <a:p>
                      <a:pPr algn="l" fontAlgn="b"/>
                      <a:r>
                        <a:rPr lang="en-ZA" sz="1000" u="none" strike="noStrike">
                          <a:effectLst/>
                          <a:latin typeface="Times New Roman" panose="02020603050405020304" pitchFamily="18" charset="0"/>
                          <a:cs typeface="Times New Roman" panose="02020603050405020304" pitchFamily="18" charset="0"/>
                        </a:rPr>
                        <a:t>2. State-owned Companies Governance Assurance and Performance</a:t>
                      </a:r>
                      <a:endParaRPr lang="en-ZA" sz="1000" b="0" i="0" u="none" strike="noStrike">
                        <a:solidFill>
                          <a:srgbClr val="000000"/>
                        </a:solidFill>
                        <a:effectLst/>
                        <a:latin typeface="Times New Roman" panose="02020603050405020304" pitchFamily="18" charset="0"/>
                        <a:cs typeface="Times New Roman" panose="02020603050405020304" pitchFamily="18" charset="0"/>
                      </a:endParaRPr>
                    </a:p>
                  </a:txBody>
                  <a:tcPr marL="7270" marR="7270" marT="7270" marB="0" anchor="b"/>
                </a:tc>
                <a:tc>
                  <a:txBody>
                    <a:bodyPr/>
                    <a:lstStyle/>
                    <a:p>
                      <a:pPr algn="r" fontAlgn="t"/>
                      <a:r>
                        <a:rPr lang="en-ZA" sz="1000" u="none" strike="noStrike">
                          <a:effectLst/>
                          <a:latin typeface="Times New Roman" panose="02020603050405020304" pitchFamily="18" charset="0"/>
                          <a:cs typeface="Times New Roman" panose="02020603050405020304" pitchFamily="18" charset="0"/>
                        </a:rPr>
                        <a:t>27,532</a:t>
                      </a:r>
                      <a:endParaRPr lang="en-ZA" sz="1000" b="0" i="0" u="none" strike="noStrike">
                        <a:solidFill>
                          <a:srgbClr val="000000"/>
                        </a:solidFill>
                        <a:effectLst/>
                        <a:latin typeface="Times New Roman" panose="02020603050405020304" pitchFamily="18" charset="0"/>
                        <a:cs typeface="Times New Roman" panose="02020603050405020304" pitchFamily="18" charset="0"/>
                      </a:endParaRPr>
                    </a:p>
                  </a:txBody>
                  <a:tcPr marL="7270" marR="7270" marT="7270" marB="0" anchor="b"/>
                </a:tc>
                <a:tc>
                  <a:txBody>
                    <a:bodyPr/>
                    <a:lstStyle/>
                    <a:p>
                      <a:pPr algn="r" fontAlgn="t"/>
                      <a:r>
                        <a:rPr lang="en-ZA" sz="1000" u="none" strike="noStrike" dirty="0">
                          <a:effectLst/>
                          <a:latin typeface="Times New Roman" panose="02020603050405020304" pitchFamily="18" charset="0"/>
                          <a:cs typeface="Times New Roman" panose="02020603050405020304" pitchFamily="18" charset="0"/>
                        </a:rPr>
                        <a:t>33,5</a:t>
                      </a:r>
                      <a:endParaRPr lang="en-ZA" sz="10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270" marR="7270" marT="7270" marB="0" anchor="b"/>
                </a:tc>
                <a:tc>
                  <a:txBody>
                    <a:bodyPr/>
                    <a:lstStyle/>
                    <a:p>
                      <a:pPr algn="r" fontAlgn="t"/>
                      <a:r>
                        <a:rPr lang="en-ZA" sz="1000" u="none" strike="noStrike" dirty="0">
                          <a:effectLst/>
                          <a:latin typeface="Times New Roman" panose="02020603050405020304" pitchFamily="18" charset="0"/>
                          <a:cs typeface="Times New Roman" panose="02020603050405020304" pitchFamily="18" charset="0"/>
                        </a:rPr>
                        <a:t>36,9</a:t>
                      </a:r>
                      <a:endParaRPr lang="en-ZA" sz="10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270" marR="7270" marT="7270" marB="0" anchor="b"/>
                </a:tc>
                <a:tc>
                  <a:txBody>
                    <a:bodyPr/>
                    <a:lstStyle/>
                    <a:p>
                      <a:pPr algn="r" fontAlgn="t"/>
                      <a:r>
                        <a:rPr lang="en-ZA" sz="1000" u="none" strike="noStrike" dirty="0">
                          <a:effectLst/>
                          <a:latin typeface="Times New Roman" panose="02020603050405020304" pitchFamily="18" charset="0"/>
                          <a:cs typeface="Times New Roman" panose="02020603050405020304" pitchFamily="18" charset="0"/>
                        </a:rPr>
                        <a:t>37,2</a:t>
                      </a:r>
                      <a:endParaRPr lang="en-ZA" sz="10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270" marR="7270" marT="7270" marB="0" anchor="b"/>
                </a:tc>
                <a:tc>
                  <a:txBody>
                    <a:bodyPr/>
                    <a:lstStyle/>
                    <a:p>
                      <a:pPr algn="r" fontAlgn="t"/>
                      <a:r>
                        <a:rPr lang="en-ZA" sz="1000" u="none" strike="noStrike" dirty="0">
                          <a:effectLst/>
                          <a:latin typeface="Times New Roman" panose="02020603050405020304" pitchFamily="18" charset="0"/>
                          <a:cs typeface="Times New Roman" panose="02020603050405020304" pitchFamily="18" charset="0"/>
                        </a:rPr>
                        <a:t>59,9</a:t>
                      </a:r>
                      <a:endParaRPr lang="en-ZA" sz="10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270" marR="7270" marT="7270" marB="0" anchor="b"/>
                </a:tc>
                <a:tc>
                  <a:txBody>
                    <a:bodyPr/>
                    <a:lstStyle/>
                    <a:p>
                      <a:pPr algn="r" fontAlgn="t"/>
                      <a:r>
                        <a:rPr lang="en-ZA" sz="1000" u="none" strike="noStrike">
                          <a:effectLst/>
                          <a:latin typeface="Times New Roman" panose="02020603050405020304" pitchFamily="18" charset="0"/>
                          <a:cs typeface="Times New Roman" panose="02020603050405020304" pitchFamily="18" charset="0"/>
                        </a:rPr>
                        <a:t>60,7</a:t>
                      </a:r>
                      <a:endParaRPr lang="en-ZA" sz="1000" b="0" i="0" u="none" strike="noStrike">
                        <a:solidFill>
                          <a:srgbClr val="000000"/>
                        </a:solidFill>
                        <a:effectLst/>
                        <a:latin typeface="Times New Roman" panose="02020603050405020304" pitchFamily="18" charset="0"/>
                        <a:cs typeface="Times New Roman" panose="02020603050405020304" pitchFamily="18" charset="0"/>
                      </a:endParaRPr>
                    </a:p>
                  </a:txBody>
                  <a:tcPr marL="7270" marR="7270" marT="7270" marB="0" anchor="b"/>
                </a:tc>
                <a:tc>
                  <a:txBody>
                    <a:bodyPr/>
                    <a:lstStyle/>
                    <a:p>
                      <a:pPr algn="r" fontAlgn="t"/>
                      <a:r>
                        <a:rPr lang="en-ZA" sz="1000" u="none" strike="noStrike" dirty="0">
                          <a:effectLst/>
                          <a:latin typeface="Times New Roman" panose="02020603050405020304" pitchFamily="18" charset="0"/>
                          <a:cs typeface="Times New Roman" panose="02020603050405020304" pitchFamily="18" charset="0"/>
                        </a:rPr>
                        <a:t>65,6</a:t>
                      </a:r>
                      <a:endParaRPr lang="en-ZA" sz="10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270" marR="7270" marT="7270" marB="0" anchor="b"/>
                </a:tc>
                <a:tc>
                  <a:txBody>
                    <a:bodyPr/>
                    <a:lstStyle/>
                    <a:p>
                      <a:pPr algn="r" fontAlgn="t"/>
                      <a:r>
                        <a:rPr lang="en-ZA" sz="1000" u="none" strike="noStrike">
                          <a:effectLst/>
                          <a:latin typeface="Times New Roman" panose="02020603050405020304" pitchFamily="18" charset="0"/>
                          <a:cs typeface="Times New Roman" panose="02020603050405020304" pitchFamily="18" charset="0"/>
                        </a:rPr>
                        <a:t>68,6</a:t>
                      </a:r>
                      <a:endParaRPr lang="en-ZA" sz="1000" b="0" i="0" u="none" strike="noStrike">
                        <a:solidFill>
                          <a:srgbClr val="000000"/>
                        </a:solidFill>
                        <a:effectLst/>
                        <a:latin typeface="Times New Roman" panose="02020603050405020304" pitchFamily="18" charset="0"/>
                        <a:cs typeface="Times New Roman" panose="02020603050405020304" pitchFamily="18" charset="0"/>
                      </a:endParaRPr>
                    </a:p>
                  </a:txBody>
                  <a:tcPr marL="7270" marR="7270" marT="7270" marB="0" anchor="b"/>
                </a:tc>
                <a:extLst>
                  <a:ext uri="{0D108BD9-81ED-4DB2-BD59-A6C34878D82A}">
                    <a16:rowId xmlns:a16="http://schemas.microsoft.com/office/drawing/2014/main" xmlns="" val="754872204"/>
                  </a:ext>
                </a:extLst>
              </a:tr>
              <a:tr h="503808">
                <a:tc>
                  <a:txBody>
                    <a:bodyPr/>
                    <a:lstStyle/>
                    <a:p>
                      <a:pPr algn="l" fontAlgn="b"/>
                      <a:r>
                        <a:rPr lang="en-ZA" sz="1000" u="none" strike="noStrike">
                          <a:effectLst/>
                          <a:latin typeface="Times New Roman" panose="02020603050405020304" pitchFamily="18" charset="0"/>
                          <a:cs typeface="Times New Roman" panose="02020603050405020304" pitchFamily="18" charset="0"/>
                        </a:rPr>
                        <a:t>3. Business Enhancement, Transformation and Industrialisation</a:t>
                      </a:r>
                      <a:endParaRPr lang="en-ZA" sz="1000" b="0" i="0" u="none" strike="noStrike">
                        <a:solidFill>
                          <a:srgbClr val="000000"/>
                        </a:solidFill>
                        <a:effectLst/>
                        <a:latin typeface="Times New Roman" panose="02020603050405020304" pitchFamily="18" charset="0"/>
                        <a:cs typeface="Times New Roman" panose="02020603050405020304" pitchFamily="18" charset="0"/>
                      </a:endParaRPr>
                    </a:p>
                  </a:txBody>
                  <a:tcPr marL="7270" marR="7270" marT="7270" marB="0" anchor="b"/>
                </a:tc>
                <a:tc>
                  <a:txBody>
                    <a:bodyPr/>
                    <a:lstStyle/>
                    <a:p>
                      <a:pPr algn="r" fontAlgn="t"/>
                      <a:r>
                        <a:rPr lang="en-ZA" sz="1000" u="none" strike="noStrike">
                          <a:effectLst/>
                          <a:latin typeface="Times New Roman" panose="02020603050405020304" pitchFamily="18" charset="0"/>
                          <a:cs typeface="Times New Roman" panose="02020603050405020304" pitchFamily="18" charset="0"/>
                        </a:rPr>
                        <a:t>78,839</a:t>
                      </a:r>
                      <a:endParaRPr lang="en-ZA" sz="1000" b="0" i="0" u="none" strike="noStrike">
                        <a:solidFill>
                          <a:srgbClr val="000000"/>
                        </a:solidFill>
                        <a:effectLst/>
                        <a:latin typeface="Times New Roman" panose="02020603050405020304" pitchFamily="18" charset="0"/>
                        <a:cs typeface="Times New Roman" panose="02020603050405020304" pitchFamily="18" charset="0"/>
                      </a:endParaRPr>
                    </a:p>
                  </a:txBody>
                  <a:tcPr marL="7270" marR="7270" marT="7270" marB="0" anchor="b"/>
                </a:tc>
                <a:tc>
                  <a:txBody>
                    <a:bodyPr/>
                    <a:lstStyle/>
                    <a:p>
                      <a:pPr algn="r" fontAlgn="t"/>
                      <a:r>
                        <a:rPr lang="en-ZA" sz="1000" u="none" strike="noStrike">
                          <a:effectLst/>
                          <a:latin typeface="Times New Roman" panose="02020603050405020304" pitchFamily="18" charset="0"/>
                          <a:cs typeface="Times New Roman" panose="02020603050405020304" pitchFamily="18" charset="0"/>
                        </a:rPr>
                        <a:t>6 305,3</a:t>
                      </a:r>
                      <a:endParaRPr lang="en-ZA" sz="1000" b="0" i="0" u="none" strike="noStrike">
                        <a:solidFill>
                          <a:srgbClr val="000000"/>
                        </a:solidFill>
                        <a:effectLst/>
                        <a:latin typeface="Times New Roman" panose="02020603050405020304" pitchFamily="18" charset="0"/>
                        <a:cs typeface="Times New Roman" panose="02020603050405020304" pitchFamily="18" charset="0"/>
                      </a:endParaRPr>
                    </a:p>
                  </a:txBody>
                  <a:tcPr marL="7270" marR="7270" marT="7270" marB="0" anchor="b"/>
                </a:tc>
                <a:tc>
                  <a:txBody>
                    <a:bodyPr/>
                    <a:lstStyle/>
                    <a:p>
                      <a:pPr algn="r" fontAlgn="t"/>
                      <a:r>
                        <a:rPr lang="en-ZA" sz="1000" u="none" strike="noStrike">
                          <a:effectLst/>
                          <a:latin typeface="Times New Roman" panose="02020603050405020304" pitchFamily="18" charset="0"/>
                          <a:cs typeface="Times New Roman" panose="02020603050405020304" pitchFamily="18" charset="0"/>
                        </a:rPr>
                        <a:t>56 660,4</a:t>
                      </a:r>
                      <a:endParaRPr lang="en-ZA" sz="1000" b="0" i="0" u="none" strike="noStrike">
                        <a:solidFill>
                          <a:srgbClr val="000000"/>
                        </a:solidFill>
                        <a:effectLst/>
                        <a:latin typeface="Times New Roman" panose="02020603050405020304" pitchFamily="18" charset="0"/>
                        <a:cs typeface="Times New Roman" panose="02020603050405020304" pitchFamily="18" charset="0"/>
                      </a:endParaRPr>
                    </a:p>
                  </a:txBody>
                  <a:tcPr marL="7270" marR="7270" marT="7270" marB="0" anchor="b"/>
                </a:tc>
                <a:tc>
                  <a:txBody>
                    <a:bodyPr/>
                    <a:lstStyle/>
                    <a:p>
                      <a:pPr algn="r" fontAlgn="t"/>
                      <a:r>
                        <a:rPr lang="en-ZA" sz="1000" u="none" strike="noStrike">
                          <a:effectLst/>
                          <a:latin typeface="Times New Roman" panose="02020603050405020304" pitchFamily="18" charset="0"/>
                          <a:cs typeface="Times New Roman" panose="02020603050405020304" pitchFamily="18" charset="0"/>
                        </a:rPr>
                        <a:t>77 347,8</a:t>
                      </a:r>
                      <a:endParaRPr lang="en-ZA" sz="1000" b="0" i="0" u="none" strike="noStrike">
                        <a:solidFill>
                          <a:srgbClr val="000000"/>
                        </a:solidFill>
                        <a:effectLst/>
                        <a:latin typeface="Times New Roman" panose="02020603050405020304" pitchFamily="18" charset="0"/>
                        <a:cs typeface="Times New Roman" panose="02020603050405020304" pitchFamily="18" charset="0"/>
                      </a:endParaRPr>
                    </a:p>
                  </a:txBody>
                  <a:tcPr marL="7270" marR="7270" marT="7270" marB="0" anchor="b"/>
                </a:tc>
                <a:tc>
                  <a:txBody>
                    <a:bodyPr/>
                    <a:lstStyle/>
                    <a:p>
                      <a:pPr algn="r" fontAlgn="t"/>
                      <a:r>
                        <a:rPr lang="en-ZA" sz="1000" u="none" strike="noStrike" dirty="0">
                          <a:effectLst/>
                          <a:latin typeface="Times New Roman" panose="02020603050405020304" pitchFamily="18" charset="0"/>
                          <a:cs typeface="Times New Roman" panose="02020603050405020304" pitchFamily="18" charset="0"/>
                        </a:rPr>
                        <a:t>36 064,8</a:t>
                      </a:r>
                      <a:endParaRPr lang="en-ZA" sz="10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270" marR="7270" marT="7270" marB="0" anchor="b"/>
                </a:tc>
                <a:tc>
                  <a:txBody>
                    <a:bodyPr/>
                    <a:lstStyle/>
                    <a:p>
                      <a:pPr algn="r" fontAlgn="t"/>
                      <a:r>
                        <a:rPr lang="en-ZA" sz="1000" u="none" strike="noStrike" dirty="0">
                          <a:effectLst/>
                          <a:latin typeface="Times New Roman" panose="02020603050405020304" pitchFamily="18" charset="0"/>
                          <a:cs typeface="Times New Roman" panose="02020603050405020304" pitchFamily="18" charset="0"/>
                        </a:rPr>
                        <a:t>23 701,9</a:t>
                      </a:r>
                      <a:endParaRPr lang="en-ZA" sz="10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270" marR="7270" marT="7270" marB="0" anchor="b"/>
                </a:tc>
                <a:tc>
                  <a:txBody>
                    <a:bodyPr/>
                    <a:lstStyle/>
                    <a:p>
                      <a:pPr algn="r" fontAlgn="t"/>
                      <a:r>
                        <a:rPr lang="en-ZA" sz="1000" u="none" strike="noStrike" dirty="0">
                          <a:effectLst/>
                          <a:latin typeface="Times New Roman" panose="02020603050405020304" pitchFamily="18" charset="0"/>
                          <a:cs typeface="Times New Roman" panose="02020603050405020304" pitchFamily="18" charset="0"/>
                        </a:rPr>
                        <a:t>63,3</a:t>
                      </a:r>
                      <a:endParaRPr lang="en-ZA" sz="10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270" marR="7270" marT="7270" marB="0" anchor="b"/>
                </a:tc>
                <a:tc>
                  <a:txBody>
                    <a:bodyPr/>
                    <a:lstStyle/>
                    <a:p>
                      <a:pPr algn="r" fontAlgn="t"/>
                      <a:r>
                        <a:rPr lang="en-ZA" sz="1000" u="none" strike="noStrike" dirty="0">
                          <a:effectLst/>
                          <a:latin typeface="Times New Roman" panose="02020603050405020304" pitchFamily="18" charset="0"/>
                          <a:cs typeface="Times New Roman" panose="02020603050405020304" pitchFamily="18" charset="0"/>
                        </a:rPr>
                        <a:t>66,1</a:t>
                      </a:r>
                      <a:endParaRPr lang="en-ZA" sz="10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270" marR="7270" marT="7270" marB="0" anchor="b"/>
                </a:tc>
                <a:extLst>
                  <a:ext uri="{0D108BD9-81ED-4DB2-BD59-A6C34878D82A}">
                    <a16:rowId xmlns:a16="http://schemas.microsoft.com/office/drawing/2014/main" xmlns="" val="1570581013"/>
                  </a:ext>
                </a:extLst>
              </a:tr>
            </a:tbl>
          </a:graphicData>
        </a:graphic>
      </p:graphicFrame>
      <p:graphicFrame>
        <p:nvGraphicFramePr>
          <p:cNvPr id="9" name="Content Placeholder 8">
            <a:extLst>
              <a:ext uri="{FF2B5EF4-FFF2-40B4-BE49-F238E27FC236}">
                <a16:creationId xmlns:a16="http://schemas.microsoft.com/office/drawing/2014/main" xmlns="" id="{F2F90D0F-9415-AF15-025C-260D39B81149}"/>
              </a:ext>
            </a:extLst>
          </p:cNvPr>
          <p:cNvGraphicFramePr>
            <a:graphicFrameLocks noGrp="1"/>
          </p:cNvGraphicFramePr>
          <p:nvPr>
            <p:ph idx="1"/>
            <p:extLst>
              <p:ext uri="{D42A27DB-BD31-4B8C-83A1-F6EECF244321}">
                <p14:modId xmlns:p14="http://schemas.microsoft.com/office/powerpoint/2010/main" xmlns="" val="798798996"/>
              </p:ext>
            </p:extLst>
          </p:nvPr>
        </p:nvGraphicFramePr>
        <p:xfrm>
          <a:off x="457200" y="1600201"/>
          <a:ext cx="5410944" cy="240881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xmlns="" val="230492976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16807</TotalTime>
  <Words>2412</Words>
  <Application>Microsoft Office PowerPoint</Application>
  <PresentationFormat>On-screen Show (4:3)</PresentationFormat>
  <Paragraphs>405</Paragraphs>
  <Slides>20</Slides>
  <Notes>5</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Briefing to the Portfolio Committee on Public enterprises</vt:lpstr>
      <vt:lpstr>Role and Function of the FFC</vt:lpstr>
      <vt:lpstr>Outline of Presentation</vt:lpstr>
      <vt:lpstr>Introduction </vt:lpstr>
      <vt:lpstr>Slide 5</vt:lpstr>
      <vt:lpstr>Programmes</vt:lpstr>
      <vt:lpstr>Proportion of expenditure by programme </vt:lpstr>
      <vt:lpstr>Proportion of expenditure by economic classification </vt:lpstr>
      <vt:lpstr>Annual Nominal growth rates - programmes</vt:lpstr>
      <vt:lpstr>Annual Nominal growth rates – economic classification</vt:lpstr>
      <vt:lpstr>Personnel numbers and costs</vt:lpstr>
      <vt:lpstr>Slide 12</vt:lpstr>
      <vt:lpstr>Government guarantees and exposure to SOEs, 2019/20-2021/22 </vt:lpstr>
      <vt:lpstr>Contingent Liabilities and government guarantees to SOEs, 2007/08-2024/25  </vt:lpstr>
      <vt:lpstr>Debt maturity profile of major SOEs </vt:lpstr>
      <vt:lpstr>Asset, liabilities and profit/loss margins for Eskom, 2017-2022 </vt:lpstr>
      <vt:lpstr>Asset, liabilities and profit/loss margins for Transnet, 2017-2022 </vt:lpstr>
      <vt:lpstr>Challenges of SOEs</vt:lpstr>
      <vt:lpstr>Concluding remarks </vt:lpstr>
      <vt:lpstr>Slide 20</vt:lpstr>
    </vt:vector>
  </TitlesOfParts>
  <Company>HP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to the Western Cape Provincial Legislature</dc:title>
  <dc:creator>Marina</dc:creator>
  <cp:lastModifiedBy>USER</cp:lastModifiedBy>
  <cp:revision>1722</cp:revision>
  <cp:lastPrinted>2019-09-03T14:19:51Z</cp:lastPrinted>
  <dcterms:created xsi:type="dcterms:W3CDTF">2010-11-22T17:59:05Z</dcterms:created>
  <dcterms:modified xsi:type="dcterms:W3CDTF">2022-10-12T06:20:34Z</dcterms:modified>
</cp:coreProperties>
</file>